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861" r:id="rId2"/>
    <p:sldId id="862" r:id="rId3"/>
    <p:sldId id="863" r:id="rId4"/>
    <p:sldId id="864" r:id="rId5"/>
    <p:sldId id="865" r:id="rId6"/>
    <p:sldId id="866" r:id="rId7"/>
    <p:sldId id="882" r:id="rId8"/>
    <p:sldId id="870" r:id="rId9"/>
    <p:sldId id="1003" r:id="rId10"/>
    <p:sldId id="867" r:id="rId11"/>
    <p:sldId id="1007" r:id="rId12"/>
    <p:sldId id="881" r:id="rId13"/>
    <p:sldId id="999" r:id="rId14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2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B00"/>
    <a:srgbClr val="0085B6"/>
    <a:srgbClr val="708C76"/>
    <a:srgbClr val="005B9D"/>
    <a:srgbClr val="7A9342"/>
    <a:srgbClr val="456975"/>
    <a:srgbClr val="C4AAC3"/>
    <a:srgbClr val="9A8699"/>
    <a:srgbClr val="E1C4E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45" autoAdjust="0"/>
    <p:restoredTop sz="85486" autoAdjust="0"/>
  </p:normalViewPr>
  <p:slideViewPr>
    <p:cSldViewPr snapToGrid="0" showGuides="1">
      <p:cViewPr varScale="1">
        <p:scale>
          <a:sx n="148" d="100"/>
          <a:sy n="148" d="100"/>
        </p:scale>
        <p:origin x="97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635725817512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ACF-FE4E-820A-2AF64B177387}"/>
              </c:ext>
            </c:extLst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CF-FE4E-820A-2AF64B177387}"/>
              </c:ext>
            </c:extLst>
          </c:dPt>
          <c:dPt>
            <c:idx val="2"/>
            <c:invertIfNegative val="0"/>
            <c:bubble3D val="0"/>
            <c:spPr>
              <a:solidFill>
                <a:srgbClr val="657F2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ACF-FE4E-820A-2AF64B177387}"/>
              </c:ext>
            </c:extLst>
          </c:dPt>
          <c:dPt>
            <c:idx val="3"/>
            <c:invertIfNegative val="0"/>
            <c:bubble3D val="0"/>
            <c:spPr>
              <a:solidFill>
                <a:srgbClr val="647E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ACF-FE4E-820A-2AF64B177387}"/>
              </c:ext>
            </c:extLst>
          </c:dPt>
          <c:dPt>
            <c:idx val="4"/>
            <c:invertIfNegative val="0"/>
            <c:bubble3D val="0"/>
            <c:spPr>
              <a:solidFill>
                <a:srgbClr val="647E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ACF-FE4E-820A-2AF64B177387}"/>
              </c:ext>
            </c:extLst>
          </c:dPt>
          <c:dPt>
            <c:idx val="5"/>
            <c:invertIfNegative val="0"/>
            <c:bubble3D val="0"/>
            <c:spPr>
              <a:solidFill>
                <a:srgbClr val="647E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ACF-FE4E-820A-2AF64B177387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ACF-FE4E-820A-2AF64B177387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95</c:v>
                </c:pt>
                <c:pt idx="1">
                  <c:v>95</c:v>
                </c:pt>
                <c:pt idx="2">
                  <c:v>92</c:v>
                </c:pt>
                <c:pt idx="3">
                  <c:v>100</c:v>
                </c:pt>
                <c:pt idx="4">
                  <c:v>92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CF-FE4E-820A-2AF64B1773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-2068440520"/>
        <c:axId val="-2068469320"/>
      </c:barChart>
      <c:catAx>
        <c:axId val="-2068440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HCV Genotype</a:t>
                </a:r>
              </a:p>
            </c:rich>
          </c:tx>
          <c:layout>
            <c:manualLayout>
              <c:xMode val="edge"/>
              <c:yMode val="edge"/>
              <c:x val="0.448576354092102"/>
              <c:y val="0.893869503265585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684693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84693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6.7947983774755416E-3"/>
              <c:y val="9.84371304771404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-206844052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635725817512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DB4-B748-B9CF-048209603524}"/>
              </c:ext>
            </c:extLst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DB4-B748-B9CF-048209603524}"/>
              </c:ext>
            </c:extLst>
          </c:dPt>
          <c:dPt>
            <c:idx val="2"/>
            <c:invertIfNegative val="0"/>
            <c:bubble3D val="0"/>
            <c:spPr>
              <a:solidFill>
                <a:srgbClr val="657F2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DB4-B748-B9CF-048209603524}"/>
              </c:ext>
            </c:extLst>
          </c:dPt>
          <c:dPt>
            <c:idx val="3"/>
            <c:invertIfNegative val="0"/>
            <c:bubble3D val="0"/>
            <c:spPr>
              <a:solidFill>
                <a:srgbClr val="647E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DB4-B748-B9CF-048209603524}"/>
              </c:ext>
            </c:extLst>
          </c:dPt>
          <c:dPt>
            <c:idx val="4"/>
            <c:invertIfNegative val="0"/>
            <c:bubble3D val="0"/>
            <c:spPr>
              <a:solidFill>
                <a:srgbClr val="647E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DB4-B748-B9CF-048209603524}"/>
              </c:ext>
            </c:extLst>
          </c:dPt>
          <c:dPt>
            <c:idx val="5"/>
            <c:invertIfNegative val="0"/>
            <c:bubble3D val="0"/>
            <c:spPr>
              <a:solidFill>
                <a:srgbClr val="647E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DB4-B748-B9CF-048209603524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2DB4-B748-B9CF-048209603524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95</c:v>
                </c:pt>
                <c:pt idx="1">
                  <c:v>95</c:v>
                </c:pt>
                <c:pt idx="2">
                  <c:v>92</c:v>
                </c:pt>
                <c:pt idx="3">
                  <c:v>100</c:v>
                </c:pt>
                <c:pt idx="4">
                  <c:v>92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B4-B748-B9CF-0482096035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68608808"/>
        <c:axId val="-2068631848"/>
      </c:barChart>
      <c:catAx>
        <c:axId val="-2068608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HCV Genotype</a:t>
                </a:r>
              </a:p>
            </c:rich>
          </c:tx>
          <c:layout>
            <c:manualLayout>
              <c:xMode val="edge"/>
              <c:yMode val="edge"/>
              <c:x val="0.448576354092102"/>
              <c:y val="0.893869503265585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686318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86318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6.7947983774755416E-3"/>
              <c:y val="0.1071177137211997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686088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264-194C-8712-5AB6F8121F5B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264-194C-8712-5AB6F8121F5B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264-194C-8712-5AB6F8121F5B}"/>
              </c:ext>
            </c:extLst>
          </c:dPt>
          <c:dPt>
            <c:idx val="3"/>
            <c:invertIfNegative val="0"/>
            <c:bubble3D val="0"/>
            <c:spPr>
              <a:solidFill>
                <a:srgbClr val="88569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264-194C-8712-5AB6F8121F5B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264-194C-8712-5AB6F8121F5B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264-194C-8712-5AB6F8121F5B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264-194C-8712-5AB6F8121F5B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Naïve </c:v>
                </c:pt>
                <c:pt idx="2">
                  <c:v>Experienced</c:v>
                </c:pt>
                <c:pt idx="3">
                  <c:v>No cirrhosis</c:v>
                </c:pt>
                <c:pt idx="4">
                  <c:v>Cirrhosis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</c:v>
                </c:pt>
                <c:pt idx="1">
                  <c:v>93</c:v>
                </c:pt>
                <c:pt idx="2">
                  <c:v>97</c:v>
                </c:pt>
                <c:pt idx="3">
                  <c:v>94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64-194C-8712-5AB6F8121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3430584"/>
        <c:axId val="-2132996312"/>
      </c:barChart>
      <c:catAx>
        <c:axId val="-2133430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329963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29963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5.279646862324028E-3"/>
              <c:y val="6.399425287356322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13343058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116"/>
      <c:rAngAx val="0"/>
    </c:view3D>
    <c:floor>
      <c:thickness val="0"/>
    </c:floor>
    <c:sideWall>
      <c:thickness val="0"/>
      <c:spPr>
        <a:noFill/>
        <a:ln w="19284">
          <a:noFill/>
        </a:ln>
      </c:spPr>
    </c:sideWall>
    <c:backWall>
      <c:thickness val="0"/>
      <c:spPr>
        <a:noFill/>
        <a:ln w="19284">
          <a:noFill/>
        </a:ln>
      </c:spPr>
    </c:backWall>
    <c:plotArea>
      <c:layout>
        <c:manualLayout>
          <c:layoutTarget val="inner"/>
          <c:xMode val="edge"/>
          <c:yMode val="edge"/>
          <c:x val="3.1120331950207469E-2"/>
          <c:y val="0.13977788729113447"/>
          <c:w val="0.88456536992281909"/>
          <c:h val="0.83505931243888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0070C0"/>
            </a:solidFill>
            <a:ln w="12700">
              <a:noFill/>
            </a:ln>
          </c:spPr>
          <c:dPt>
            <c:idx val="0"/>
            <c:bubble3D val="0"/>
            <c:spPr>
              <a:gradFill>
                <a:gsLst>
                  <a:gs pos="96000">
                    <a:srgbClr val="8D9786"/>
                  </a:gs>
                  <a:gs pos="0">
                    <a:srgbClr val="C9D7BF"/>
                  </a:gs>
                </a:gsLst>
                <a:lin ang="0" scaled="1"/>
              </a:gradFill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7B15-2A4B-9E88-F29F30361F84}"/>
              </c:ext>
            </c:extLst>
          </c:dPt>
          <c:dPt>
            <c:idx val="1"/>
            <c:bubble3D val="0"/>
            <c:spPr>
              <a:gradFill>
                <a:gsLst>
                  <a:gs pos="99000">
                    <a:srgbClr val="FFD198"/>
                  </a:gs>
                  <a:gs pos="0">
                    <a:srgbClr val="BA8B00"/>
                  </a:gs>
                </a:gsLst>
                <a:lin ang="0" scaled="1"/>
              </a:gradFill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7B15-2A4B-9E88-F29F30361F8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7B15-2A4B-9E88-F29F30361F84}"/>
              </c:ext>
            </c:extLst>
          </c:dPt>
          <c:dLbls>
            <c:dLbl>
              <c:idx val="0"/>
              <c:layout>
                <c:manualLayout>
                  <c:x val="0.2417745448333784"/>
                  <c:y val="9.8152645162930853E-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15-2A4B-9E88-F29F30361F84}"/>
                </c:ext>
              </c:extLst>
            </c:dLbl>
            <c:dLbl>
              <c:idx val="1"/>
              <c:layout>
                <c:manualLayout>
                  <c:x val="-0.17394183547096756"/>
                  <c:y val="-6.80925802485057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15-2A4B-9E88-F29F30361F8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 NS5A  RAVs</c:v>
                </c:pt>
                <c:pt idx="1">
                  <c:v>NS5A RAVs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0.874</c:v>
                </c:pt>
                <c:pt idx="1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15-2A4B-9E88-F29F30361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/>
      </c:spPr>
    </c:plotArea>
    <c:legend>
      <c:legendPos val="t"/>
      <c:layout>
        <c:manualLayout>
          <c:xMode val="edge"/>
          <c:yMode val="edge"/>
          <c:x val="0"/>
          <c:y val="2.0424976978446013E-2"/>
          <c:w val="0.93803596127247568"/>
          <c:h val="9.6778022232515054E-2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363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958273036819677"/>
          <c:y val="2.77778663809897E-2"/>
          <c:w val="0.82317500288817436"/>
          <c:h val="0.8792058140252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DB7F0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D8677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F06-4B49-AC41-5717BA20238B}"/>
              </c:ext>
            </c:extLst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F06-4B49-AC41-5717BA2023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F06-4B49-AC41-5717BA20238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06-4B49-AC41-5717BA20238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F06-4B49-AC41-5717BA20238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F06-4B49-AC41-5717BA20238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F06-4B49-AC41-5717BA20238B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NS5A RAVs</c:v>
                </c:pt>
                <c:pt idx="1">
                  <c:v>NS5A RAVs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06-4B49-AC41-5717BA2023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068885288"/>
        <c:axId val="-2063783192"/>
      </c:barChart>
      <c:catAx>
        <c:axId val="-206888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63783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3783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30198118185618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6888528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4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 in HIV-HCV Coinfected Patients</a:t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ASTRAL-5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FCB903-9563-DF48-80F3-53428CBB8C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7EB5B-741D-8E40-AC03-22D54F7B9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126275874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Tenofovir Pharmacokinetics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595165-122A-AA46-94E7-21FC54638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554938"/>
              </p:ext>
            </p:extLst>
          </p:nvPr>
        </p:nvGraphicFramePr>
        <p:xfrm>
          <a:off x="457200" y="1023705"/>
          <a:ext cx="8229601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7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348">
                <a:tc gridSpan="3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(%CV) PK Parameters of Tenofovir by Boosted or Unboosted ART Regimen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900006"/>
                  </a:ext>
                </a:extLst>
              </a:tr>
              <a:tr h="935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Tenofovir PK Parameter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Velpatasvir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Unboosted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Tenofovir DF-Containing Regimens</a:t>
                      </a:r>
                      <a:endParaRPr lang="en-US" sz="12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35)</a:t>
                      </a:r>
                    </a:p>
                  </a:txBody>
                  <a:tcPr marL="68580" marR="68580" marT="34290" marB="34290" anchor="ctr">
                    <a:solidFill>
                      <a:srgbClr val="006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Velpatasvir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Boosted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Tenofovir DF-Containing Regimens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56)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35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(h•ng/mL)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3590 (23.2)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3740 (26.3)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 (26.4)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 (30.8)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(ng/mL)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 (37.9)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 (41.4)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70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016"/>
              </p:ext>
            </p:extLst>
          </p:nvPr>
        </p:nvGraphicFramePr>
        <p:xfrm>
          <a:off x="457200" y="1021316"/>
          <a:ext cx="8229600" cy="369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273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</a:t>
                      </a:r>
                      <a:r>
                        <a:rPr lang="en-US" sz="1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Velpatasvir</a:t>
                      </a:r>
                      <a:b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05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106)</a:t>
                      </a:r>
                      <a:endParaRPr lang="en-US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5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54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54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54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7079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&gt;5% of patients</a:t>
                      </a:r>
                    </a:p>
                    <a:p>
                      <a:pPr marL="182880" indent="0">
                        <a:lnSpc>
                          <a:spcPts val="18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182880" indent="0">
                        <a:lnSpc>
                          <a:spcPts val="18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182880" indent="0">
                        <a:lnSpc>
                          <a:spcPts val="18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Arthralgia</a:t>
                      </a:r>
                    </a:p>
                    <a:p>
                      <a:pPr marL="182880" indent="0">
                        <a:lnSpc>
                          <a:spcPts val="18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respiratory tract infection</a:t>
                      </a:r>
                    </a:p>
                    <a:p>
                      <a:pPr marL="182880" indent="0">
                        <a:lnSpc>
                          <a:spcPts val="18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182880" indent="0">
                        <a:lnSpc>
                          <a:spcPts val="18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Insomnia</a:t>
                      </a:r>
                    </a:p>
                    <a:p>
                      <a:pPr marL="182880" indent="0">
                        <a:lnSpc>
                          <a:spcPts val="18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(25)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(13)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(8)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(8)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(8)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(7)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404">
                <a:tc gridSpan="2">
                  <a:txBody>
                    <a:bodyPr/>
                    <a:lstStyle/>
                    <a:p>
                      <a:pPr marL="91440" indent="0">
                        <a:lnSpc>
                          <a:spcPct val="100000"/>
                        </a:lnSpc>
                        <a:tabLst/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majority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AEs were mild in severity (grade 1 or 2)</a:t>
                      </a:r>
                    </a:p>
                    <a:p>
                      <a:pPr marL="91440" indent="0">
                        <a:lnSpc>
                          <a:spcPct val="100000"/>
                        </a:lnSpc>
                        <a:tabLst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patient with confirmed on-treatment HIV virologic breakthrough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58646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B957-F867-8A41-B696-D996F929A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066129"/>
            <a:ext cx="9144000" cy="102949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/>
              <a:t>“Sofosbuvir-velpatasvir for 12 weeks was safe and provided high rates of SVR12 in patients coinfected with HCV and HIV-1.”</a:t>
            </a:r>
          </a:p>
        </p:txBody>
      </p:sp>
    </p:spTree>
    <p:extLst>
      <p:ext uri="{BB962C8B-B14F-4D97-AF65-F5344CB8AC3E}">
        <p14:creationId xmlns:p14="http://schemas.microsoft.com/office/powerpoint/2010/main" val="17882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Sofosbuvir-Velpatasvir in HIV-HCV Coinfected Patients</a:t>
            </a:r>
            <a:br>
              <a:rPr lang="en-US" dirty="0"/>
            </a:br>
            <a:r>
              <a:rPr lang="en-US" sz="2025" dirty="0"/>
              <a:t>ASTRAL-5: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1CA7-9719-C349-805F-DED20BE2D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184225"/>
            <a:ext cx="8515350" cy="3446770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en-US" sz="1500" b="1" dirty="0"/>
              <a:t>Design</a:t>
            </a:r>
            <a:r>
              <a:rPr lang="en-US" sz="1500" dirty="0"/>
              <a:t>: Single-arm, open-label, multicenter, phase 3 trial of sofosbuvir-velpatasvir in HIV-HCV coinfected treatment-naïve and treatment-experienced patients with genotypes 1-6 HCV</a:t>
            </a:r>
          </a:p>
          <a:p>
            <a:pPr>
              <a:lnSpc>
                <a:spcPts val="1800"/>
              </a:lnSpc>
            </a:pPr>
            <a:r>
              <a:rPr lang="en-US" sz="1500" b="1" dirty="0"/>
              <a:t>Setting</a:t>
            </a:r>
            <a:r>
              <a:rPr lang="en-US" sz="1500" dirty="0"/>
              <a:t>: Multiple sites in US</a:t>
            </a:r>
          </a:p>
          <a:p>
            <a:pPr>
              <a:lnSpc>
                <a:spcPts val="1800"/>
              </a:lnSpc>
            </a:pPr>
            <a:r>
              <a:rPr lang="en-US" sz="1500" b="1" dirty="0"/>
              <a:t>Entry Criteria</a:t>
            </a:r>
          </a:p>
          <a:p>
            <a:pPr lvl="1">
              <a:lnSpc>
                <a:spcPts val="1800"/>
              </a:lnSpc>
            </a:pPr>
            <a:r>
              <a:rPr lang="en-US" sz="1500" dirty="0"/>
              <a:t>Chronic HCV GT 1-6</a:t>
            </a:r>
          </a:p>
          <a:p>
            <a:pPr lvl="1">
              <a:lnSpc>
                <a:spcPts val="1800"/>
              </a:lnSpc>
            </a:pPr>
            <a:r>
              <a:rPr lang="en-US" sz="1500" dirty="0"/>
              <a:t>Age ≥18 years</a:t>
            </a:r>
          </a:p>
          <a:p>
            <a:pPr lvl="1">
              <a:lnSpc>
                <a:spcPts val="1800"/>
              </a:lnSpc>
            </a:pPr>
            <a:r>
              <a:rPr lang="en-US" sz="1500" dirty="0"/>
              <a:t>HIV coinfection</a:t>
            </a:r>
          </a:p>
          <a:p>
            <a:pPr lvl="1">
              <a:lnSpc>
                <a:spcPts val="1800"/>
              </a:lnSpc>
            </a:pPr>
            <a:r>
              <a:rPr lang="en-US" sz="1500" dirty="0"/>
              <a:t>CD4 count ≥100 cells/mm</a:t>
            </a:r>
            <a:r>
              <a:rPr lang="en-US" sz="1500" baseline="30000" dirty="0"/>
              <a:t>3</a:t>
            </a:r>
            <a:r>
              <a:rPr lang="en-US" sz="1500" dirty="0"/>
              <a:t> and HIV RNA ≤50 copies/mL</a:t>
            </a:r>
          </a:p>
          <a:p>
            <a:pPr lvl="1">
              <a:lnSpc>
                <a:spcPts val="1800"/>
              </a:lnSpc>
            </a:pPr>
            <a:r>
              <a:rPr lang="en-US" sz="1500" dirty="0"/>
              <a:t>On stable ART for ≥8 weeks</a:t>
            </a:r>
          </a:p>
          <a:p>
            <a:pPr lvl="1">
              <a:lnSpc>
                <a:spcPts val="1800"/>
              </a:lnSpc>
            </a:pPr>
            <a:r>
              <a:rPr lang="en-US" sz="1500" dirty="0"/>
              <a:t>Prior treatment failure allowed (but no prior NS5A or NS5B)</a:t>
            </a:r>
          </a:p>
          <a:p>
            <a:pPr lvl="1">
              <a:lnSpc>
                <a:spcPts val="1800"/>
              </a:lnSpc>
            </a:pPr>
            <a:r>
              <a:rPr lang="en-US" sz="1500" dirty="0"/>
              <a:t>Patients with compensated cirrhosis allowed</a:t>
            </a:r>
          </a:p>
          <a:p>
            <a:pPr>
              <a:lnSpc>
                <a:spcPts val="1800"/>
              </a:lnSpc>
            </a:pPr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</p:txBody>
      </p:sp>
    </p:spTree>
    <p:extLst>
      <p:ext uri="{BB962C8B-B14F-4D97-AF65-F5344CB8AC3E}">
        <p14:creationId xmlns:p14="http://schemas.microsoft.com/office/powerpoint/2010/main" val="285376739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6" y="1085901"/>
            <a:ext cx="6871718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Study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7788" y="2000250"/>
            <a:ext cx="2062612" cy="1016562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HIV-HCV Coinfected</a:t>
            </a:r>
          </a:p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Treatment-naïve or Treatment-experienced</a:t>
            </a:r>
          </a:p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GT 1, 2, 3, 4, or 6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1609" y="2328627"/>
            <a:ext cx="768465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106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60224" y="2200711"/>
            <a:ext cx="1799084" cy="54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Sofosbuvir-Velpatasvir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57850" y="2471467"/>
            <a:ext cx="1803654" cy="0"/>
          </a:xfrm>
          <a:prstGeom prst="line">
            <a:avLst/>
          </a:prstGeom>
          <a:ln w="9525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1935" y="1058442"/>
            <a:ext cx="628650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8906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38416" y="1387638"/>
            <a:ext cx="6871718" cy="86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60224" y="1328205"/>
            <a:ext cx="0" cy="657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60674" y="1328205"/>
            <a:ext cx="0" cy="6827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29250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57850" y="1328205"/>
            <a:ext cx="0" cy="6827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36401" y="2312532"/>
            <a:ext cx="682252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137788" y="3657600"/>
            <a:ext cx="6871716" cy="5120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: Sofosbuvir-velpatasvir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(400/100 mg): fixed-dose combination; one pill once daily</a:t>
            </a:r>
          </a:p>
        </p:txBody>
      </p:sp>
    </p:spTree>
    <p:extLst>
      <p:ext uri="{BB962C8B-B14F-4D97-AF65-F5344CB8AC3E}">
        <p14:creationId xmlns:p14="http://schemas.microsoft.com/office/powerpoint/2010/main" val="13662027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Participants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86180"/>
              </p:ext>
            </p:extLst>
          </p:nvPr>
        </p:nvGraphicFramePr>
        <p:xfrm>
          <a:off x="457200" y="1031309"/>
          <a:ext cx="8229600" cy="3656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73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Sofosbuvir-Velpatasvir </a:t>
                      </a:r>
                      <a:b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106)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5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mean, years (range)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(25-72)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(86)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race, n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(45)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924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1a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1b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</a:p>
                  </a:txBody>
                  <a:tcPr marL="68580" marR="68580"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(62)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(11)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(10)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(11)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(5)</a:t>
                      </a:r>
                    </a:p>
                  </a:txBody>
                  <a:tcPr marL="68580" marR="68580" marT="91440" marB="914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non-CC, n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(77)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(5.0-7.4)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(18)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8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experienced, n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(29)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967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Participants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281477"/>
              </p:ext>
            </p:extLst>
          </p:nvPr>
        </p:nvGraphicFramePr>
        <p:xfrm>
          <a:off x="457200" y="1022376"/>
          <a:ext cx="8229600" cy="365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29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Baseline Characteristics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Sofosbuvir-Velpatasvir </a:t>
                      </a:r>
                      <a:b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106)</a:t>
                      </a: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5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4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CD4 cell count, (range)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 (183-1513)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75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Nucleos(t)ide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pair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TDF with boosted agent (Ritonavir or Cobicistat)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TDF without boosted agent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Abacavir-lamivudine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(53)</a:t>
                      </a:r>
                    </a:p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(33)</a:t>
                      </a:r>
                    </a:p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(14)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10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antiretroviral agent(s)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Protease Inhibitor (DRV, LPV, or ATV)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NNRTI (RPV)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Integrase inhibitor (RAL or EVG)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 (&gt;1 of above classes)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(47)</a:t>
                      </a:r>
                    </a:p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(12)</a:t>
                      </a:r>
                    </a:p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(34)</a:t>
                      </a:r>
                    </a:p>
                    <a:p>
                      <a:pPr algn="ctr"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85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TDF,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Tenofovir disoproxil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fumarate; RTV, ritonavir; DRV, darunavir; LPV, lopinavir; ATV, atazanavir; RPV, rilpivirine; RAL, raltegravir; EVG, elvitegravir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74546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 Results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833607"/>
              </p:ext>
            </p:extLst>
          </p:nvPr>
        </p:nvGraphicFramePr>
        <p:xfrm>
          <a:off x="457200" y="151264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608232" y="3566475"/>
            <a:ext cx="79745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101/106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02850" y="3567649"/>
            <a:ext cx="54803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63/66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4942" y="3567649"/>
            <a:ext cx="57987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38092" y="3567650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6229" y="3567651"/>
            <a:ext cx="54244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7740" y="3619745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00A789-4810-915A-CBD5-A8802CA5A758}"/>
              </a:ext>
            </a:extLst>
          </p:cNvPr>
          <p:cNvSpPr/>
          <p:nvPr/>
        </p:nvSpPr>
        <p:spPr>
          <a:xfrm>
            <a:off x="1469614" y="2002707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89-99)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DC5E12-60D5-346C-A0B1-5DE76EE695BD}"/>
              </a:ext>
            </a:extLst>
          </p:cNvPr>
          <p:cNvSpPr/>
          <p:nvPr/>
        </p:nvSpPr>
        <p:spPr>
          <a:xfrm>
            <a:off x="2659182" y="1992875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87-99)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9D6FFC-684D-5C0B-2367-30EB7F922892}"/>
              </a:ext>
            </a:extLst>
          </p:cNvPr>
          <p:cNvSpPr/>
          <p:nvPr/>
        </p:nvSpPr>
        <p:spPr>
          <a:xfrm>
            <a:off x="3855470" y="205140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62-100)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82A266-8635-88A9-DE31-5AE4D1A30DBD}"/>
              </a:ext>
            </a:extLst>
          </p:cNvPr>
          <p:cNvSpPr/>
          <p:nvPr/>
        </p:nvSpPr>
        <p:spPr>
          <a:xfrm>
            <a:off x="5061564" y="1868245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72-100)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32EE6B-E18C-8820-76D7-C117E158984C}"/>
              </a:ext>
            </a:extLst>
          </p:cNvPr>
          <p:cNvSpPr/>
          <p:nvPr/>
        </p:nvSpPr>
        <p:spPr>
          <a:xfrm>
            <a:off x="6255508" y="2062360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62-100)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134EB0-D39D-BC05-59E5-9BA667BC621D}"/>
              </a:ext>
            </a:extLst>
          </p:cNvPr>
          <p:cNvSpPr/>
          <p:nvPr/>
        </p:nvSpPr>
        <p:spPr>
          <a:xfrm>
            <a:off x="7430764" y="1889207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48-100)</a:t>
            </a:r>
          </a:p>
        </p:txBody>
      </p:sp>
    </p:spTree>
    <p:extLst>
      <p:ext uri="{BB962C8B-B14F-4D97-AF65-F5344CB8AC3E}">
        <p14:creationId xmlns:p14="http://schemas.microsoft.com/office/powerpoint/2010/main" val="185239862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 Results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824553"/>
              </p:ext>
            </p:extLst>
          </p:nvPr>
        </p:nvGraphicFramePr>
        <p:xfrm>
          <a:off x="457200" y="151264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589101" y="3660065"/>
            <a:ext cx="84050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101/106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57378" y="3677821"/>
            <a:ext cx="84050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31140" y="3660065"/>
            <a:ext cx="84050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7957" y="3650147"/>
            <a:ext cx="711956" cy="2857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63/66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1716" y="3650147"/>
            <a:ext cx="753331" cy="2857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3096" y="3650147"/>
            <a:ext cx="704695" cy="2857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3977195" y="2921107"/>
            <a:ext cx="787851" cy="290318"/>
          </a:xfrm>
          <a:prstGeom prst="borderCallout1">
            <a:avLst>
              <a:gd name="adj1" fmla="val 231359"/>
              <a:gd name="adj2" fmla="val 48021"/>
              <a:gd name="adj3" fmla="val 100906"/>
              <a:gd name="adj4" fmla="val 48344"/>
            </a:avLst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2778712" y="2926080"/>
            <a:ext cx="787835" cy="290318"/>
          </a:xfrm>
          <a:prstGeom prst="borderCallout1">
            <a:avLst>
              <a:gd name="adj1" fmla="val 234417"/>
              <a:gd name="adj2" fmla="val 48320"/>
              <a:gd name="adj3" fmla="val 100906"/>
              <a:gd name="adj4" fmla="val 48642"/>
            </a:avLst>
          </a:prstGeom>
          <a:solidFill>
            <a:srgbClr val="D9D9D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6377137" y="2926080"/>
            <a:ext cx="756612" cy="298219"/>
          </a:xfrm>
          <a:prstGeom prst="borderCallout1">
            <a:avLst>
              <a:gd name="adj1" fmla="val 237394"/>
              <a:gd name="adj2" fmla="val 47956"/>
              <a:gd name="adj3" fmla="val 103883"/>
              <a:gd name="adj4" fmla="val 48279"/>
            </a:avLst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Withdrew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</a:p>
        </p:txBody>
      </p:sp>
    </p:spTree>
    <p:extLst>
      <p:ext uri="{BB962C8B-B14F-4D97-AF65-F5344CB8AC3E}">
        <p14:creationId xmlns:p14="http://schemas.microsoft.com/office/powerpoint/2010/main" val="206644413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 Results by Treatment Experience and Cirrhosis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6742" y="3698423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210/218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8840" y="3698423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139/144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9210" y="3698423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42/44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6550" y="3698423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27/28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862138"/>
              </p:ext>
            </p:extLst>
          </p:nvPr>
        </p:nvGraphicFramePr>
        <p:xfrm>
          <a:off x="461010" y="1587389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224762" y="4142535"/>
            <a:ext cx="200025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Treatment</a:t>
            </a: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Experience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36167" y="4135321"/>
            <a:ext cx="2377440" cy="0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6130248" y="4142535"/>
            <a:ext cx="200025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Cirrhosis</a:t>
            </a: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Status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41653" y="4153077"/>
            <a:ext cx="2377440" cy="0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04513" y="3458614"/>
            <a:ext cx="89399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101/106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0011" y="3458614"/>
            <a:ext cx="94167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71/75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35510" y="3458614"/>
            <a:ext cx="941678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30/31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88680" y="3458614"/>
            <a:ext cx="92081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58986" y="3458614"/>
            <a:ext cx="941678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82/87</a:t>
            </a:r>
          </a:p>
        </p:txBody>
      </p:sp>
    </p:spTree>
    <p:extLst>
      <p:ext uri="{BB962C8B-B14F-4D97-AF65-F5344CB8AC3E}">
        <p14:creationId xmlns:p14="http://schemas.microsoft.com/office/powerpoint/2010/main" val="18933620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in HIV-HCV Coinfected Patients</a:t>
            </a:r>
            <a:br>
              <a:rPr lang="en-US" sz="2000" dirty="0"/>
            </a:br>
            <a:r>
              <a:rPr lang="en-US" sz="2000" dirty="0"/>
              <a:t>ASTRAL-5: Resistance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529512" y="5017294"/>
            <a:ext cx="185738" cy="1262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Geneva" pitchFamily="31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F1D4BA5-5302-4CB5-AC6D-38B3FFDBB930}" type="slidenum">
              <a:rPr lang="en-US" sz="600"/>
              <a:pPr>
                <a:defRPr/>
              </a:pPr>
              <a:t>9</a:t>
            </a:fld>
            <a:endParaRPr lang="en-US" sz="600" dirty="0"/>
          </a:p>
        </p:txBody>
      </p:sp>
      <p:graphicFrame>
        <p:nvGraphicFramePr>
          <p:cNvPr id="46" name="Chart 3">
            <a:extLst>
              <a:ext uri="{FF2B5EF4-FFF2-40B4-BE49-F238E27FC236}">
                <a16:creationId xmlns:a16="http://schemas.microsoft.com/office/drawing/2014/main" id="{4AD4791A-82AA-764D-A046-965C0F013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27497"/>
              </p:ext>
            </p:extLst>
          </p:nvPr>
        </p:nvGraphicFramePr>
        <p:xfrm>
          <a:off x="469913" y="1720283"/>
          <a:ext cx="3512450" cy="275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0671753C-33AB-2B40-ACB8-51A94B062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518668"/>
              </p:ext>
            </p:extLst>
          </p:nvPr>
        </p:nvGraphicFramePr>
        <p:xfrm>
          <a:off x="4729001" y="1829289"/>
          <a:ext cx="3785146" cy="253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TextBox 1">
            <a:extLst>
              <a:ext uri="{FF2B5EF4-FFF2-40B4-BE49-F238E27FC236}">
                <a16:creationId xmlns:a16="http://schemas.microsoft.com/office/drawing/2014/main" id="{DB1B7BD2-EA05-4D4E-B20F-E517C5BEAFE2}"/>
              </a:ext>
            </a:extLst>
          </p:cNvPr>
          <p:cNvSpPr txBox="1"/>
          <p:nvPr/>
        </p:nvSpPr>
        <p:spPr>
          <a:xfrm>
            <a:off x="5799171" y="3700158"/>
            <a:ext cx="699516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88/90</a:t>
            </a: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E1FC5962-CBE4-A648-A1BB-CBA75A3DF0EA}"/>
              </a:ext>
            </a:extLst>
          </p:cNvPr>
          <p:cNvSpPr txBox="1"/>
          <p:nvPr/>
        </p:nvSpPr>
        <p:spPr>
          <a:xfrm>
            <a:off x="7343647" y="3700158"/>
            <a:ext cx="699516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1"/>
                </a:solidFill>
                <a:latin typeface="Arial"/>
              </a:rPr>
              <a:t>13/13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5DEC2052-8A00-A148-8C9A-23C00BBAA9E3}"/>
              </a:ext>
            </a:extLst>
          </p:cNvPr>
          <p:cNvSpPr txBox="1"/>
          <p:nvPr/>
        </p:nvSpPr>
        <p:spPr>
          <a:xfrm>
            <a:off x="1280717" y="3265302"/>
            <a:ext cx="699516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latin typeface="Arial"/>
              </a:rPr>
              <a:t>(n = 90</a:t>
            </a: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A26D2892-6B11-E84E-8ED3-7EF1FB3B9547}"/>
              </a:ext>
            </a:extLst>
          </p:cNvPr>
          <p:cNvSpPr txBox="1"/>
          <p:nvPr/>
        </p:nvSpPr>
        <p:spPr>
          <a:xfrm>
            <a:off x="2534852" y="3181844"/>
            <a:ext cx="699516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latin typeface="Arial"/>
              </a:rPr>
              <a:t>(n = 13)</a:t>
            </a:r>
          </a:p>
        </p:txBody>
      </p:sp>
      <p:sp>
        <p:nvSpPr>
          <p:cNvPr id="52" name="Striped Right Arrow 51">
            <a:extLst>
              <a:ext uri="{FF2B5EF4-FFF2-40B4-BE49-F238E27FC236}">
                <a16:creationId xmlns:a16="http://schemas.microsoft.com/office/drawing/2014/main" id="{2260D7B3-6786-7548-A102-6F37BE7884D3}"/>
              </a:ext>
            </a:extLst>
          </p:cNvPr>
          <p:cNvSpPr/>
          <p:nvPr/>
        </p:nvSpPr>
        <p:spPr>
          <a:xfrm>
            <a:off x="3589931" y="2928117"/>
            <a:ext cx="947051" cy="337185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B05D1F-CA68-4748-8F4D-9ADC2BDB962A}"/>
              </a:ext>
            </a:extLst>
          </p:cNvPr>
          <p:cNvSpPr/>
          <p:nvPr/>
        </p:nvSpPr>
        <p:spPr>
          <a:xfrm>
            <a:off x="469913" y="1180181"/>
            <a:ext cx="3785616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Resistance-Associated Variants (RAVs)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C702B5-0162-0448-96C3-A1C03C56C16F}"/>
              </a:ext>
            </a:extLst>
          </p:cNvPr>
          <p:cNvSpPr/>
          <p:nvPr/>
        </p:nvSpPr>
        <p:spPr>
          <a:xfrm>
            <a:off x="4730521" y="1180181"/>
            <a:ext cx="3783626" cy="2704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to Treatment (SVR12)</a:t>
            </a:r>
          </a:p>
        </p:txBody>
      </p:sp>
    </p:spTree>
    <p:extLst>
      <p:ext uri="{BB962C8B-B14F-4D97-AF65-F5344CB8AC3E}">
        <p14:creationId xmlns:p14="http://schemas.microsoft.com/office/powerpoint/2010/main" val="142027919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46080</TotalTime>
  <Words>1016</Words>
  <Application>Microsoft Macintosh PowerPoint</Application>
  <PresentationFormat>On-screen Show (16:9)</PresentationFormat>
  <Paragraphs>191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 in HIV-HCV Coinfected Patients ASTRAL-5</vt:lpstr>
      <vt:lpstr>Sofosbuvir-Velpatasvir in HIV-HCV Coinfected Patients ASTRAL-5: Study Features</vt:lpstr>
      <vt:lpstr>Sofosbuvir-Velpatasvir in HIV-HCV Coinfected Patients ASTRAL-5: Study Design</vt:lpstr>
      <vt:lpstr>Sofosbuvir-Velpatasvir in HIV-HCV Coinfected Patients ASTRAL-5: Participants</vt:lpstr>
      <vt:lpstr>Sofosbuvir-Velpatasvir in HIV-HCV Coinfected Patients ASTRAL-5: Participants</vt:lpstr>
      <vt:lpstr>Sofosbuvir-Velpatasvir in HIV-HCV Coinfected Patients ASTRAL-5: Results</vt:lpstr>
      <vt:lpstr>Sofosbuvir-Velpatasvir in HIV-HCV Coinfected Patients ASTRAL-5: Results</vt:lpstr>
      <vt:lpstr>Sofosbuvir-Velpatasvir in HIV-HCV Coinfected Patients ASTRAL-5: Results</vt:lpstr>
      <vt:lpstr>Sofosbuvir-Velpatasvir in HIV-HCV Coinfected Patients ASTRAL-5: Resistance</vt:lpstr>
      <vt:lpstr>Sofosbuvir-Velpatasvir in HIV-HCV Coinfected Patients ASTRAL-5: Tenofovir Pharmacokinetics</vt:lpstr>
      <vt:lpstr>Sofosbuvir-Velpatasvir in HIV-HCV Coinfected Patients ASTRAL-5: Adverse Events</vt:lpstr>
      <vt:lpstr>Sofosbuvir-Velpatasvir in HIV-HCV Coinfected Patients ASTRAL-5: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1517</cp:revision>
  <cp:lastPrinted>2019-10-21T18:40:24Z</cp:lastPrinted>
  <dcterms:created xsi:type="dcterms:W3CDTF">2010-11-28T05:36:22Z</dcterms:created>
  <dcterms:modified xsi:type="dcterms:W3CDTF">2022-07-28T18:19:15Z</dcterms:modified>
</cp:coreProperties>
</file>