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0" r:id="rId1"/>
  </p:sldMasterIdLst>
  <p:notesMasterIdLst>
    <p:notesMasterId r:id="rId13"/>
  </p:notesMasterIdLst>
  <p:handoutMasterIdLst>
    <p:handoutMasterId r:id="rId14"/>
  </p:handoutMasterIdLst>
  <p:sldIdLst>
    <p:sldId id="852" r:id="rId2"/>
    <p:sldId id="853" r:id="rId3"/>
    <p:sldId id="854" r:id="rId4"/>
    <p:sldId id="855" r:id="rId5"/>
    <p:sldId id="856" r:id="rId6"/>
    <p:sldId id="885" r:id="rId7"/>
    <p:sldId id="886" r:id="rId8"/>
    <p:sldId id="887" r:id="rId9"/>
    <p:sldId id="859" r:id="rId10"/>
    <p:sldId id="860" r:id="rId11"/>
    <p:sldId id="999" r:id="rId12"/>
  </p:sldIdLst>
  <p:sldSz cx="9144000" cy="5143500" type="screen16x9"/>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yA" initials="MFA" lastIdx="23" clrIdx="0">
    <p:extLst>
      <p:ext uri="{19B8F6BF-5375-455C-9EA6-DF929625EA0E}">
        <p15:presenceInfo xmlns:p15="http://schemas.microsoft.com/office/powerpoint/2012/main" userId="714ddc0a6c47b6b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9B00"/>
    <a:srgbClr val="0085B6"/>
    <a:srgbClr val="708C76"/>
    <a:srgbClr val="005B9D"/>
    <a:srgbClr val="7A9342"/>
    <a:srgbClr val="456975"/>
    <a:srgbClr val="C4AAC3"/>
    <a:srgbClr val="9A8699"/>
    <a:srgbClr val="E1C4E0"/>
    <a:srgbClr val="8282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8245" autoAdjust="0"/>
    <p:restoredTop sz="85486" autoAdjust="0"/>
  </p:normalViewPr>
  <p:slideViewPr>
    <p:cSldViewPr snapToGrid="0" showGuides="1">
      <p:cViewPr varScale="1">
        <p:scale>
          <a:sx n="148" d="100"/>
          <a:sy n="148" d="100"/>
        </p:scale>
        <p:origin x="976" y="18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 d="1"/>
        <a:sy n="1" d="1"/>
      </p:scale>
      <p:origin x="0" y="9952"/>
    </p:cViewPr>
  </p:sorterViewPr>
  <p:notesViewPr>
    <p:cSldViewPr snapToGrid="0" showGuides="1">
      <p:cViewPr varScale="1">
        <p:scale>
          <a:sx n="76" d="100"/>
          <a:sy n="76" d="100"/>
        </p:scale>
        <p:origin x="-1416" y="-11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2480873401463"/>
          <c:y val="0.12522589387505101"/>
          <c:w val="0.87831108877347797"/>
          <c:h val="0.66731382841850639"/>
        </c:manualLayout>
      </c:layout>
      <c:barChart>
        <c:barDir val="col"/>
        <c:grouping val="clustered"/>
        <c:varyColors val="0"/>
        <c:ser>
          <c:idx val="0"/>
          <c:order val="0"/>
          <c:tx>
            <c:strRef>
              <c:f>Sheet1!$B$1</c:f>
              <c:strCache>
                <c:ptCount val="1"/>
                <c:pt idx="0">
                  <c:v>SOF-VEL x 12 weeks</c:v>
                </c:pt>
              </c:strCache>
            </c:strRef>
          </c:tx>
          <c:spPr>
            <a:solidFill>
              <a:srgbClr val="005B9D"/>
            </a:solidFill>
            <a:ln w="12700">
              <a:noFill/>
            </a:ln>
            <a:effectLst/>
            <a:scene3d>
              <a:camera prst="orthographicFront"/>
              <a:lightRig rig="threePt" dir="t"/>
            </a:scene3d>
            <a:sp3d>
              <a:bevelT/>
            </a:sp3d>
          </c:spPr>
          <c:invertIfNegative val="0"/>
          <c:dLbls>
            <c:spPr>
              <a:solidFill>
                <a:schemeClr val="bg1">
                  <a:alpha val="50000"/>
                </a:schemeClr>
              </a:solidFill>
              <a:ln>
                <a:noFill/>
              </a:ln>
              <a:effectLst/>
            </c:spPr>
            <c:txPr>
              <a:bodyPr rot="0" vert="horz"/>
              <a:lstStyle/>
              <a:p>
                <a:pPr>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Overall</c:v>
                </c:pt>
                <c:pt idx="1">
                  <c:v>GT 1</c:v>
                </c:pt>
                <c:pt idx="2">
                  <c:v>GT 3</c:v>
                </c:pt>
                <c:pt idx="3">
                  <c:v>GT 2, 4, and 6</c:v>
                </c:pt>
              </c:strCache>
            </c:strRef>
          </c:cat>
          <c:val>
            <c:numRef>
              <c:f>Sheet1!$B$2:$B$5</c:f>
              <c:numCache>
                <c:formatCode>General</c:formatCode>
                <c:ptCount val="4"/>
                <c:pt idx="0">
                  <c:v>83</c:v>
                </c:pt>
                <c:pt idx="1">
                  <c:v>88</c:v>
                </c:pt>
                <c:pt idx="2">
                  <c:v>50</c:v>
                </c:pt>
                <c:pt idx="3">
                  <c:v>100</c:v>
                </c:pt>
              </c:numCache>
            </c:numRef>
          </c:val>
          <c:extLst>
            <c:ext xmlns:c16="http://schemas.microsoft.com/office/drawing/2014/chart" uri="{C3380CC4-5D6E-409C-BE32-E72D297353CC}">
              <c16:uniqueId val="{00000000-BFCE-FB4C-8B64-2845583FD022}"/>
            </c:ext>
          </c:extLst>
        </c:ser>
        <c:ser>
          <c:idx val="1"/>
          <c:order val="1"/>
          <c:tx>
            <c:strRef>
              <c:f>Sheet1!$C$1</c:f>
              <c:strCache>
                <c:ptCount val="1"/>
                <c:pt idx="0">
                  <c:v>SOF-VEL + RBV x 12 weeks</c:v>
                </c:pt>
              </c:strCache>
            </c:strRef>
          </c:tx>
          <c:spPr>
            <a:solidFill>
              <a:srgbClr val="7A9342"/>
            </a:solidFill>
            <a:ln w="12700">
              <a:noFill/>
            </a:ln>
            <a:effectLst/>
            <a:scene3d>
              <a:camera prst="orthographicFront"/>
              <a:lightRig rig="threePt" dir="t"/>
            </a:scene3d>
            <a:sp3d>
              <a:bevelT/>
            </a:sp3d>
          </c:spPr>
          <c:invertIfNegative val="0"/>
          <c:dLbls>
            <c:spPr>
              <a:solidFill>
                <a:schemeClr val="bg1">
                  <a:alpha val="50000"/>
                </a:schemeClr>
              </a:solidFill>
              <a:ln>
                <a:noFill/>
              </a:ln>
              <a:effectLst/>
            </c:spPr>
            <c:txPr>
              <a:bodyPr rot="0" vert="horz"/>
              <a:lstStyle/>
              <a:p>
                <a:pPr>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Overall</c:v>
                </c:pt>
                <c:pt idx="1">
                  <c:v>GT 1</c:v>
                </c:pt>
                <c:pt idx="2">
                  <c:v>GT 3</c:v>
                </c:pt>
                <c:pt idx="3">
                  <c:v>GT 2, 4, and 6</c:v>
                </c:pt>
              </c:strCache>
            </c:strRef>
          </c:cat>
          <c:val>
            <c:numRef>
              <c:f>Sheet1!$C$2:$C$5</c:f>
              <c:numCache>
                <c:formatCode>General</c:formatCode>
                <c:ptCount val="4"/>
                <c:pt idx="0">
                  <c:v>94</c:v>
                </c:pt>
                <c:pt idx="1">
                  <c:v>96</c:v>
                </c:pt>
                <c:pt idx="2">
                  <c:v>85</c:v>
                </c:pt>
                <c:pt idx="3">
                  <c:v>100</c:v>
                </c:pt>
              </c:numCache>
            </c:numRef>
          </c:val>
          <c:extLst>
            <c:ext xmlns:c16="http://schemas.microsoft.com/office/drawing/2014/chart" uri="{C3380CC4-5D6E-409C-BE32-E72D297353CC}">
              <c16:uniqueId val="{00000001-BFCE-FB4C-8B64-2845583FD022}"/>
            </c:ext>
          </c:extLst>
        </c:ser>
        <c:ser>
          <c:idx val="2"/>
          <c:order val="2"/>
          <c:tx>
            <c:strRef>
              <c:f>Sheet1!$D$1</c:f>
              <c:strCache>
                <c:ptCount val="1"/>
                <c:pt idx="0">
                  <c:v>SOF-VEL x 24 weeks</c:v>
                </c:pt>
              </c:strCache>
            </c:strRef>
          </c:tx>
          <c:spPr>
            <a:solidFill>
              <a:srgbClr val="885690"/>
            </a:solidFill>
            <a:ln w="12700">
              <a:noFill/>
            </a:ln>
            <a:effectLst/>
            <a:scene3d>
              <a:camera prst="orthographicFront"/>
              <a:lightRig rig="threePt" dir="t"/>
            </a:scene3d>
            <a:sp3d>
              <a:bevelT/>
            </a:sp3d>
          </c:spPr>
          <c:invertIfNegative val="0"/>
          <c:dLbls>
            <c:spPr>
              <a:solidFill>
                <a:schemeClr val="bg1">
                  <a:alpha val="50000"/>
                </a:schemeClr>
              </a:solidFill>
              <a:ln>
                <a:noFill/>
              </a:ln>
              <a:effectLst/>
            </c:spPr>
            <c:txPr>
              <a:bodyPr rot="0" vert="horz"/>
              <a:lstStyle/>
              <a:p>
                <a:pPr>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Overall</c:v>
                </c:pt>
                <c:pt idx="1">
                  <c:v>GT 1</c:v>
                </c:pt>
                <c:pt idx="2">
                  <c:v>GT 3</c:v>
                </c:pt>
                <c:pt idx="3">
                  <c:v>GT 2, 4, and 6</c:v>
                </c:pt>
              </c:strCache>
            </c:strRef>
          </c:cat>
          <c:val>
            <c:numRef>
              <c:f>Sheet1!$D$2:$D$5</c:f>
              <c:numCache>
                <c:formatCode>General</c:formatCode>
                <c:ptCount val="4"/>
                <c:pt idx="0">
                  <c:v>86</c:v>
                </c:pt>
                <c:pt idx="1">
                  <c:v>92</c:v>
                </c:pt>
                <c:pt idx="2">
                  <c:v>50</c:v>
                </c:pt>
                <c:pt idx="3">
                  <c:v>86</c:v>
                </c:pt>
              </c:numCache>
            </c:numRef>
          </c:val>
          <c:extLst>
            <c:ext xmlns:c16="http://schemas.microsoft.com/office/drawing/2014/chart" uri="{C3380CC4-5D6E-409C-BE32-E72D297353CC}">
              <c16:uniqueId val="{00000002-BFCE-FB4C-8B64-2845583FD022}"/>
            </c:ext>
          </c:extLst>
        </c:ser>
        <c:dLbls>
          <c:showLegendKey val="0"/>
          <c:showVal val="1"/>
          <c:showCatName val="0"/>
          <c:showSerName val="0"/>
          <c:showPercent val="0"/>
          <c:showBubbleSize val="0"/>
        </c:dLbls>
        <c:gapWidth val="75"/>
        <c:axId val="-2058147880"/>
        <c:axId val="-2061575048"/>
      </c:barChart>
      <c:catAx>
        <c:axId val="-2058147880"/>
        <c:scaling>
          <c:orientation val="minMax"/>
        </c:scaling>
        <c:delete val="0"/>
        <c:axPos val="b"/>
        <c:title>
          <c:tx>
            <c:rich>
              <a:bodyPr/>
              <a:lstStyle/>
              <a:p>
                <a:pPr>
                  <a:defRPr sz="1400"/>
                </a:pPr>
                <a:r>
                  <a:rPr lang="en-US" sz="1400" dirty="0"/>
                  <a:t>HCV Genotype (GT)</a:t>
                </a:r>
              </a:p>
            </c:rich>
          </c:tx>
          <c:layout>
            <c:manualLayout>
              <c:xMode val="edge"/>
              <c:yMode val="edge"/>
              <c:x val="0.4116105278506853"/>
              <c:y val="0.92197712418300659"/>
            </c:manualLayout>
          </c:layout>
          <c:overlay val="0"/>
        </c:title>
        <c:numFmt formatCode="General" sourceLinked="1"/>
        <c:majorTickMark val="out"/>
        <c:minorTickMark val="none"/>
        <c:tickLblPos val="nextTo"/>
        <c:spPr>
          <a:noFill/>
          <a:ln w="6350" cap="flat" cmpd="sng" algn="ctr">
            <a:solidFill>
              <a:schemeClr val="tx1"/>
            </a:solidFill>
            <a:round/>
          </a:ln>
          <a:effectLst/>
        </c:spPr>
        <c:txPr>
          <a:bodyPr rot="-60000000" vert="horz"/>
          <a:lstStyle/>
          <a:p>
            <a:pPr>
              <a:defRPr sz="1400"/>
            </a:pPr>
            <a:endParaRPr lang="en-US"/>
          </a:p>
        </c:txPr>
        <c:crossAx val="-2061575048"/>
        <c:crosses val="autoZero"/>
        <c:auto val="1"/>
        <c:lblAlgn val="ctr"/>
        <c:lblOffset val="1"/>
        <c:noMultiLvlLbl val="0"/>
      </c:catAx>
      <c:valAx>
        <c:axId val="-2061575048"/>
        <c:scaling>
          <c:orientation val="minMax"/>
          <c:max val="100"/>
        </c:scaling>
        <c:delete val="0"/>
        <c:axPos val="l"/>
        <c:title>
          <c:tx>
            <c:rich>
              <a:bodyPr rot="-5400000" vert="horz"/>
              <a:lstStyle/>
              <a:p>
                <a:pPr>
                  <a:defRPr sz="1400"/>
                </a:pPr>
                <a:r>
                  <a:rPr lang="en-US" sz="1400" dirty="0"/>
                  <a:t>SVR12 (%)</a:t>
                </a:r>
              </a:p>
            </c:rich>
          </c:tx>
          <c:layout>
            <c:manualLayout>
              <c:xMode val="edge"/>
              <c:yMode val="edge"/>
              <c:x val="2.95508274231678E-3"/>
              <c:y val="0.32550323078870202"/>
            </c:manualLayout>
          </c:layout>
          <c:overlay val="0"/>
          <c:spPr>
            <a:noFill/>
            <a:ln>
              <a:noFill/>
            </a:ln>
            <a:effectLst/>
          </c:spPr>
        </c:title>
        <c:numFmt formatCode="General" sourceLinked="1"/>
        <c:majorTickMark val="out"/>
        <c:minorTickMark val="none"/>
        <c:tickLblPos val="nextTo"/>
        <c:spPr>
          <a:noFill/>
          <a:ln w="6350" cmpd="sng">
            <a:solidFill>
              <a:schemeClr val="tx1"/>
            </a:solidFill>
          </a:ln>
          <a:effectLst/>
        </c:spPr>
        <c:txPr>
          <a:bodyPr rot="-60000000" vert="horz"/>
          <a:lstStyle/>
          <a:p>
            <a:pPr>
              <a:defRPr/>
            </a:pPr>
            <a:endParaRPr lang="en-US"/>
          </a:p>
        </c:txPr>
        <c:crossAx val="-2058147880"/>
        <c:crosses val="autoZero"/>
        <c:crossBetween val="between"/>
        <c:majorUnit val="20"/>
      </c:valAx>
      <c:spPr>
        <a:solidFill>
          <a:srgbClr val="E6EBF2"/>
        </a:solidFill>
        <a:ln w="6350" cmpd="sng">
          <a:solidFill>
            <a:schemeClr val="tx1"/>
          </a:solidFill>
        </a:ln>
        <a:effectLst/>
      </c:spPr>
    </c:plotArea>
    <c:legend>
      <c:legendPos val="t"/>
      <c:layout>
        <c:manualLayout>
          <c:xMode val="edge"/>
          <c:yMode val="edge"/>
          <c:x val="9.5357262523035696E-2"/>
          <c:y val="1.5237563208891599E-2"/>
          <c:w val="0.88464008488300605"/>
          <c:h val="9.2145744052611098E-2"/>
        </c:manualLayout>
      </c:layout>
      <c:overlay val="0"/>
      <c:spPr>
        <a:noFill/>
        <a:ln>
          <a:noFill/>
        </a:ln>
        <a:effectLst/>
      </c:spPr>
      <c:txPr>
        <a:bodyPr rot="0" vert="horz"/>
        <a:lstStyle/>
        <a:p>
          <a:pPr>
            <a:defRPr sz="1400"/>
          </a:pPr>
          <a:endParaRPr lang="en-US"/>
        </a:p>
      </c:txPr>
    </c:legend>
    <c:plotVisOnly val="1"/>
    <c:dispBlanksAs val="gap"/>
    <c:showDLblsOverMax val="0"/>
  </c:chart>
  <c:spPr>
    <a:noFill/>
    <a:ln>
      <a:noFill/>
    </a:ln>
    <a:effectLst/>
  </c:spPr>
  <c:txPr>
    <a:bodyPr/>
    <a:lstStyle/>
    <a:p>
      <a:pPr>
        <a:defRPr sz="1200">
          <a:latin typeface="Arial" panose="020B0604020202020204" pitchFamily="34" charset="0"/>
          <a:cs typeface="Arial" panose="020B0604020202020204"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549547859433"/>
          <c:y val="2.74724680437709E-2"/>
          <c:w val="0.88238693619685804"/>
          <c:h val="0.81507363658744902"/>
        </c:manualLayout>
      </c:layout>
      <c:barChart>
        <c:barDir val="col"/>
        <c:grouping val="clustered"/>
        <c:varyColors val="0"/>
        <c:ser>
          <c:idx val="0"/>
          <c:order val="0"/>
          <c:tx>
            <c:strRef>
              <c:f>Sheet1!$A$1</c:f>
              <c:strCache>
                <c:ptCount val="1"/>
                <c:pt idx="0">
                  <c:v>Number</c:v>
                </c:pt>
              </c:strCache>
            </c:strRef>
          </c:tx>
          <c:spPr>
            <a:solidFill>
              <a:schemeClr val="accent1"/>
            </a:solidFill>
            <a:ln w="6350">
              <a:noFill/>
            </a:ln>
            <a:effectLst/>
            <a:scene3d>
              <a:camera prst="orthographicFront"/>
              <a:lightRig rig="threePt" dir="t"/>
            </a:scene3d>
            <a:sp3d>
              <a:bevelT/>
            </a:sp3d>
          </c:spPr>
          <c:invertIfNegative val="0"/>
          <c:dPt>
            <c:idx val="2"/>
            <c:invertIfNegative val="0"/>
            <c:bubble3D val="0"/>
            <c:spPr>
              <a:solidFill>
                <a:srgbClr val="4672A6"/>
              </a:solidFill>
              <a:ln w="6350">
                <a:noFill/>
              </a:ln>
              <a:effectLst/>
              <a:scene3d>
                <a:camera prst="orthographicFront"/>
                <a:lightRig rig="threePt" dir="t"/>
              </a:scene3d>
              <a:sp3d>
                <a:bevelT/>
              </a:sp3d>
            </c:spPr>
            <c:extLst>
              <c:ext xmlns:c16="http://schemas.microsoft.com/office/drawing/2014/chart" uri="{C3380CC4-5D6E-409C-BE32-E72D297353CC}">
                <c16:uniqueId val="{00000001-8EE8-164D-942D-3F51416265E5}"/>
              </c:ext>
            </c:extLst>
          </c:dPt>
          <c:dPt>
            <c:idx val="3"/>
            <c:invertIfNegative val="0"/>
            <c:bubble3D val="0"/>
            <c:spPr>
              <a:solidFill>
                <a:srgbClr val="4672A6"/>
              </a:solidFill>
              <a:ln w="6350">
                <a:noFill/>
              </a:ln>
              <a:effectLst/>
              <a:scene3d>
                <a:camera prst="orthographicFront"/>
                <a:lightRig rig="threePt" dir="t"/>
              </a:scene3d>
              <a:sp3d>
                <a:bevelT/>
              </a:sp3d>
            </c:spPr>
            <c:extLst>
              <c:ext xmlns:c16="http://schemas.microsoft.com/office/drawing/2014/chart" uri="{C3380CC4-5D6E-409C-BE32-E72D297353CC}">
                <c16:uniqueId val="{00000003-8EE8-164D-942D-3F51416265E5}"/>
              </c:ext>
            </c:extLst>
          </c:dPt>
          <c:dPt>
            <c:idx val="4"/>
            <c:invertIfNegative val="0"/>
            <c:bubble3D val="0"/>
            <c:spPr>
              <a:solidFill>
                <a:srgbClr val="4672A6"/>
              </a:solidFill>
              <a:ln w="6350">
                <a:noFill/>
              </a:ln>
              <a:effectLst/>
              <a:scene3d>
                <a:camera prst="orthographicFront"/>
                <a:lightRig rig="threePt" dir="t"/>
              </a:scene3d>
              <a:sp3d>
                <a:bevelT/>
              </a:sp3d>
            </c:spPr>
            <c:extLst>
              <c:ext xmlns:c16="http://schemas.microsoft.com/office/drawing/2014/chart" uri="{C3380CC4-5D6E-409C-BE32-E72D297353CC}">
                <c16:uniqueId val="{00000005-8EE8-164D-942D-3F51416265E5}"/>
              </c:ext>
            </c:extLst>
          </c:dPt>
          <c:dPt>
            <c:idx val="5"/>
            <c:invertIfNegative val="0"/>
            <c:bubble3D val="0"/>
            <c:spPr>
              <a:solidFill>
                <a:srgbClr val="4672A6"/>
              </a:solidFill>
              <a:ln w="6350">
                <a:noFill/>
              </a:ln>
              <a:effectLst/>
              <a:scene3d>
                <a:camera prst="orthographicFront"/>
                <a:lightRig rig="threePt" dir="t"/>
              </a:scene3d>
              <a:sp3d>
                <a:bevelT/>
              </a:sp3d>
            </c:spPr>
            <c:extLst>
              <c:ext xmlns:c16="http://schemas.microsoft.com/office/drawing/2014/chart" uri="{C3380CC4-5D6E-409C-BE32-E72D297353CC}">
                <c16:uniqueId val="{00000007-8EE8-164D-942D-3F51416265E5}"/>
              </c:ext>
            </c:extLst>
          </c:dPt>
          <c:dPt>
            <c:idx val="6"/>
            <c:invertIfNegative val="0"/>
            <c:bubble3D val="0"/>
            <c:spPr>
              <a:solidFill>
                <a:srgbClr val="4672A6"/>
              </a:solidFill>
              <a:ln w="6350">
                <a:noFill/>
              </a:ln>
              <a:effectLst/>
              <a:scene3d>
                <a:camera prst="orthographicFront"/>
                <a:lightRig rig="threePt" dir="t"/>
              </a:scene3d>
              <a:sp3d>
                <a:bevelT/>
              </a:sp3d>
            </c:spPr>
            <c:extLst>
              <c:ext xmlns:c16="http://schemas.microsoft.com/office/drawing/2014/chart" uri="{C3380CC4-5D6E-409C-BE32-E72D297353CC}">
                <c16:uniqueId val="{00000009-8EE8-164D-942D-3F51416265E5}"/>
              </c:ext>
            </c:extLst>
          </c:dPt>
          <c:dPt>
            <c:idx val="7"/>
            <c:invertIfNegative val="0"/>
            <c:bubble3D val="0"/>
            <c:spPr>
              <a:solidFill>
                <a:srgbClr val="4672A6"/>
              </a:solidFill>
              <a:ln w="6350">
                <a:noFill/>
              </a:ln>
              <a:effectLst/>
              <a:scene3d>
                <a:camera prst="orthographicFront"/>
                <a:lightRig rig="threePt" dir="t"/>
              </a:scene3d>
              <a:sp3d>
                <a:bevelT/>
              </a:sp3d>
            </c:spPr>
            <c:extLst>
              <c:ext xmlns:c16="http://schemas.microsoft.com/office/drawing/2014/chart" uri="{C3380CC4-5D6E-409C-BE32-E72D297353CC}">
                <c16:uniqueId val="{0000000B-8EE8-164D-942D-3F51416265E5}"/>
              </c:ext>
            </c:extLst>
          </c:dPt>
          <c:dPt>
            <c:idx val="8"/>
            <c:invertIfNegative val="0"/>
            <c:bubble3D val="0"/>
            <c:spPr>
              <a:solidFill>
                <a:srgbClr val="4672A6"/>
              </a:solidFill>
              <a:ln w="6350">
                <a:noFill/>
              </a:ln>
              <a:effectLst/>
              <a:scene3d>
                <a:camera prst="orthographicFront"/>
                <a:lightRig rig="threePt" dir="t"/>
              </a:scene3d>
              <a:sp3d>
                <a:bevelT/>
              </a:sp3d>
            </c:spPr>
            <c:extLst>
              <c:ext xmlns:c16="http://schemas.microsoft.com/office/drawing/2014/chart" uri="{C3380CC4-5D6E-409C-BE32-E72D297353CC}">
                <c16:uniqueId val="{0000000D-8EE8-164D-942D-3F51416265E5}"/>
              </c:ext>
            </c:extLst>
          </c:dPt>
          <c:dPt>
            <c:idx val="9"/>
            <c:invertIfNegative val="0"/>
            <c:bubble3D val="0"/>
            <c:spPr>
              <a:solidFill>
                <a:srgbClr val="FFFF00">
                  <a:alpha val="70000"/>
                </a:srgbClr>
              </a:solidFill>
              <a:ln w="6350">
                <a:noFill/>
              </a:ln>
              <a:effectLst/>
              <a:scene3d>
                <a:camera prst="orthographicFront"/>
                <a:lightRig rig="threePt" dir="t"/>
              </a:scene3d>
              <a:sp3d>
                <a:bevelT/>
              </a:sp3d>
            </c:spPr>
            <c:extLst>
              <c:ext xmlns:c16="http://schemas.microsoft.com/office/drawing/2014/chart" uri="{C3380CC4-5D6E-409C-BE32-E72D297353CC}">
                <c16:uniqueId val="{0000000F-8EE8-164D-942D-3F51416265E5}"/>
              </c:ext>
            </c:extLst>
          </c:dPt>
          <c:dPt>
            <c:idx val="10"/>
            <c:invertIfNegative val="0"/>
            <c:bubble3D val="0"/>
            <c:spPr>
              <a:solidFill>
                <a:srgbClr val="963232"/>
              </a:solidFill>
              <a:ln w="6350">
                <a:noFill/>
              </a:ln>
              <a:effectLst/>
              <a:scene3d>
                <a:camera prst="orthographicFront"/>
                <a:lightRig rig="threePt" dir="t"/>
              </a:scene3d>
              <a:sp3d>
                <a:bevelT/>
              </a:sp3d>
            </c:spPr>
            <c:extLst>
              <c:ext xmlns:c16="http://schemas.microsoft.com/office/drawing/2014/chart" uri="{C3380CC4-5D6E-409C-BE32-E72D297353CC}">
                <c16:uniqueId val="{00000011-8EE8-164D-942D-3F51416265E5}"/>
              </c:ext>
            </c:extLst>
          </c:dPt>
          <c:dPt>
            <c:idx val="11"/>
            <c:invertIfNegative val="0"/>
            <c:bubble3D val="0"/>
            <c:spPr>
              <a:solidFill>
                <a:srgbClr val="963232"/>
              </a:solidFill>
              <a:ln w="6350">
                <a:noFill/>
              </a:ln>
              <a:effectLst/>
              <a:scene3d>
                <a:camera prst="orthographicFront"/>
                <a:lightRig rig="threePt" dir="t"/>
              </a:scene3d>
              <a:sp3d>
                <a:bevelT/>
              </a:sp3d>
            </c:spPr>
            <c:extLst>
              <c:ext xmlns:c16="http://schemas.microsoft.com/office/drawing/2014/chart" uri="{C3380CC4-5D6E-409C-BE32-E72D297353CC}">
                <c16:uniqueId val="{00000013-8EE8-164D-942D-3F51416265E5}"/>
              </c:ext>
            </c:extLst>
          </c:dPt>
          <c:dPt>
            <c:idx val="12"/>
            <c:invertIfNegative val="0"/>
            <c:bubble3D val="0"/>
            <c:spPr>
              <a:solidFill>
                <a:srgbClr val="963232"/>
              </a:solidFill>
              <a:ln w="6350">
                <a:noFill/>
              </a:ln>
              <a:effectLst/>
              <a:scene3d>
                <a:camera prst="orthographicFront"/>
                <a:lightRig rig="threePt" dir="t"/>
              </a:scene3d>
              <a:sp3d>
                <a:bevelT/>
              </a:sp3d>
            </c:spPr>
            <c:extLst>
              <c:ext xmlns:c16="http://schemas.microsoft.com/office/drawing/2014/chart" uri="{C3380CC4-5D6E-409C-BE32-E72D297353CC}">
                <c16:uniqueId val="{00000015-8EE8-164D-942D-3F51416265E5}"/>
              </c:ext>
            </c:extLst>
          </c:dPt>
          <c:dPt>
            <c:idx val="13"/>
            <c:invertIfNegative val="0"/>
            <c:bubble3D val="0"/>
            <c:spPr>
              <a:solidFill>
                <a:srgbClr val="963232"/>
              </a:solidFill>
              <a:ln w="6350">
                <a:noFill/>
              </a:ln>
              <a:effectLst/>
              <a:scene3d>
                <a:camera prst="orthographicFront"/>
                <a:lightRig rig="threePt" dir="t"/>
              </a:scene3d>
              <a:sp3d>
                <a:bevelT/>
              </a:sp3d>
            </c:spPr>
            <c:extLst>
              <c:ext xmlns:c16="http://schemas.microsoft.com/office/drawing/2014/chart" uri="{C3380CC4-5D6E-409C-BE32-E72D297353CC}">
                <c16:uniqueId val="{00000017-8EE8-164D-942D-3F51416265E5}"/>
              </c:ext>
            </c:extLst>
          </c:dPt>
          <c:dPt>
            <c:idx val="14"/>
            <c:invertIfNegative val="0"/>
            <c:bubble3D val="0"/>
            <c:spPr>
              <a:solidFill>
                <a:srgbClr val="963232"/>
              </a:solidFill>
              <a:ln w="6350">
                <a:noFill/>
              </a:ln>
              <a:effectLst/>
              <a:scene3d>
                <a:camera prst="orthographicFront"/>
                <a:lightRig rig="threePt" dir="t"/>
              </a:scene3d>
              <a:sp3d>
                <a:bevelT/>
              </a:sp3d>
            </c:spPr>
            <c:extLst>
              <c:ext xmlns:c16="http://schemas.microsoft.com/office/drawing/2014/chart" uri="{C3380CC4-5D6E-409C-BE32-E72D297353CC}">
                <c16:uniqueId val="{00000019-8EE8-164D-942D-3F51416265E5}"/>
              </c:ext>
            </c:extLst>
          </c:dPt>
          <c:dPt>
            <c:idx val="15"/>
            <c:invertIfNegative val="0"/>
            <c:bubble3D val="0"/>
            <c:spPr>
              <a:solidFill>
                <a:srgbClr val="963232"/>
              </a:solidFill>
              <a:ln w="6350">
                <a:noFill/>
              </a:ln>
              <a:effectLst/>
              <a:scene3d>
                <a:camera prst="orthographicFront"/>
                <a:lightRig rig="threePt" dir="t"/>
              </a:scene3d>
              <a:sp3d>
                <a:bevelT/>
              </a:sp3d>
            </c:spPr>
            <c:extLst>
              <c:ext xmlns:c16="http://schemas.microsoft.com/office/drawing/2014/chart" uri="{C3380CC4-5D6E-409C-BE32-E72D297353CC}">
                <c16:uniqueId val="{0000001B-8EE8-164D-942D-3F51416265E5}"/>
              </c:ext>
            </c:extLst>
          </c:dPt>
          <c:dLbls>
            <c:dLbl>
              <c:idx val="14"/>
              <c:tx>
                <c:rich>
                  <a:bodyPr/>
                  <a:lstStyle/>
                  <a:p>
                    <a:r>
                      <a:rPr lang="en-US" sz="1400" b="0" dirty="0"/>
                      <a:t>&lt;1</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9-8EE8-164D-942D-3F51416265E5}"/>
                </c:ext>
              </c:extLst>
            </c:dLbl>
            <c:dLbl>
              <c:idx val="15"/>
              <c:tx>
                <c:rich>
                  <a:bodyPr/>
                  <a:lstStyle/>
                  <a:p>
                    <a:r>
                      <a:rPr lang="en-US" sz="1400" b="0" dirty="0"/>
                      <a:t>&lt;1</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B-8EE8-164D-942D-3F51416265E5}"/>
                </c:ext>
              </c:extLst>
            </c:dLbl>
            <c:spPr>
              <a:noFill/>
              <a:ln>
                <a:noFill/>
              </a:ln>
              <a:effectLst/>
            </c:spPr>
            <c:txPr>
              <a:bodyPr rot="0" vert="horz"/>
              <a:lstStyle/>
              <a:p>
                <a:pPr>
                  <a:defRPr sz="11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Sheet1!$A$2:$A$17</c:f>
              <c:numCache>
                <c:formatCode>General</c:formatCode>
                <c:ptCount val="16"/>
                <c:pt idx="0">
                  <c:v>-11</c:v>
                </c:pt>
                <c:pt idx="1">
                  <c:v>-8</c:v>
                </c:pt>
                <c:pt idx="2">
                  <c:v>-7</c:v>
                </c:pt>
                <c:pt idx="3">
                  <c:v>-6</c:v>
                </c:pt>
                <c:pt idx="4">
                  <c:v>-5</c:v>
                </c:pt>
                <c:pt idx="5">
                  <c:v>-4</c:v>
                </c:pt>
                <c:pt idx="6">
                  <c:v>-3</c:v>
                </c:pt>
                <c:pt idx="7">
                  <c:v>-2</c:v>
                </c:pt>
                <c:pt idx="8">
                  <c:v>-1</c:v>
                </c:pt>
                <c:pt idx="9">
                  <c:v>0</c:v>
                </c:pt>
                <c:pt idx="10">
                  <c:v>1</c:v>
                </c:pt>
                <c:pt idx="11">
                  <c:v>2</c:v>
                </c:pt>
                <c:pt idx="12">
                  <c:v>3</c:v>
                </c:pt>
                <c:pt idx="13">
                  <c:v>4</c:v>
                </c:pt>
                <c:pt idx="14">
                  <c:v>7</c:v>
                </c:pt>
                <c:pt idx="15">
                  <c:v>11</c:v>
                </c:pt>
              </c:numCache>
            </c:numRef>
          </c:cat>
          <c:val>
            <c:numRef>
              <c:f>Sheet1!$B$2:$B$17</c:f>
              <c:numCache>
                <c:formatCode>General</c:formatCode>
                <c:ptCount val="16"/>
                <c:pt idx="0">
                  <c:v>0</c:v>
                </c:pt>
                <c:pt idx="1">
                  <c:v>0</c:v>
                </c:pt>
                <c:pt idx="2">
                  <c:v>1</c:v>
                </c:pt>
                <c:pt idx="3">
                  <c:v>1</c:v>
                </c:pt>
                <c:pt idx="4">
                  <c:v>4</c:v>
                </c:pt>
                <c:pt idx="5">
                  <c:v>2</c:v>
                </c:pt>
                <c:pt idx="6">
                  <c:v>8</c:v>
                </c:pt>
                <c:pt idx="7">
                  <c:v>15</c:v>
                </c:pt>
                <c:pt idx="8">
                  <c:v>20</c:v>
                </c:pt>
                <c:pt idx="9">
                  <c:v>22</c:v>
                </c:pt>
                <c:pt idx="10">
                  <c:v>13</c:v>
                </c:pt>
                <c:pt idx="11">
                  <c:v>10</c:v>
                </c:pt>
                <c:pt idx="12">
                  <c:v>1</c:v>
                </c:pt>
                <c:pt idx="13">
                  <c:v>2</c:v>
                </c:pt>
                <c:pt idx="14">
                  <c:v>0</c:v>
                </c:pt>
                <c:pt idx="15">
                  <c:v>0</c:v>
                </c:pt>
              </c:numCache>
            </c:numRef>
          </c:val>
          <c:extLst>
            <c:ext xmlns:c16="http://schemas.microsoft.com/office/drawing/2014/chart" uri="{C3380CC4-5D6E-409C-BE32-E72D297353CC}">
              <c16:uniqueId val="{0000001C-8EE8-164D-942D-3F51416265E5}"/>
            </c:ext>
          </c:extLst>
        </c:ser>
        <c:dLbls>
          <c:showLegendKey val="0"/>
          <c:showVal val="0"/>
          <c:showCatName val="0"/>
          <c:showSerName val="0"/>
          <c:showPercent val="0"/>
          <c:showBubbleSize val="0"/>
        </c:dLbls>
        <c:gapWidth val="23"/>
        <c:overlap val="100"/>
        <c:axId val="-2067882984"/>
        <c:axId val="-2069394168"/>
      </c:barChart>
      <c:catAx>
        <c:axId val="-2067882984"/>
        <c:scaling>
          <c:orientation val="minMax"/>
        </c:scaling>
        <c:delete val="0"/>
        <c:axPos val="b"/>
        <c:title>
          <c:tx>
            <c:rich>
              <a:bodyPr/>
              <a:lstStyle/>
              <a:p>
                <a:pPr>
                  <a:defRPr sz="1400"/>
                </a:pPr>
                <a:r>
                  <a:rPr lang="en-US" sz="1400" dirty="0"/>
                  <a:t>Change in MELD</a:t>
                </a:r>
              </a:p>
            </c:rich>
          </c:tx>
          <c:layout>
            <c:manualLayout>
              <c:xMode val="edge"/>
              <c:yMode val="edge"/>
              <c:x val="0.42677736005693601"/>
              <c:y val="0.92227237657102901"/>
            </c:manualLayout>
          </c:layout>
          <c:overlay val="0"/>
        </c:title>
        <c:numFmt formatCode="General" sourceLinked="1"/>
        <c:majorTickMark val="none"/>
        <c:minorTickMark val="none"/>
        <c:tickLblPos val="nextTo"/>
        <c:spPr>
          <a:noFill/>
          <a:ln w="6350" cap="flat" cmpd="sng" algn="ctr">
            <a:solidFill>
              <a:schemeClr val="tx1"/>
            </a:solidFill>
            <a:round/>
          </a:ln>
          <a:effectLst/>
        </c:spPr>
        <c:txPr>
          <a:bodyPr rot="-60000000" vert="horz"/>
          <a:lstStyle/>
          <a:p>
            <a:pPr>
              <a:defRPr/>
            </a:pPr>
            <a:endParaRPr lang="en-US"/>
          </a:p>
        </c:txPr>
        <c:crossAx val="-2069394168"/>
        <c:crosses val="autoZero"/>
        <c:auto val="1"/>
        <c:lblAlgn val="ctr"/>
        <c:lblOffset val="1"/>
        <c:noMultiLvlLbl val="0"/>
      </c:catAx>
      <c:valAx>
        <c:axId val="-2069394168"/>
        <c:scaling>
          <c:orientation val="minMax"/>
          <c:max val="30"/>
        </c:scaling>
        <c:delete val="0"/>
        <c:axPos val="l"/>
        <c:title>
          <c:tx>
            <c:rich>
              <a:bodyPr rot="-5400000" vert="horz"/>
              <a:lstStyle/>
              <a:p>
                <a:pPr>
                  <a:defRPr sz="1400"/>
                </a:pPr>
                <a:r>
                  <a:rPr lang="en-US" sz="1400" dirty="0"/>
                  <a:t>Patients (%)</a:t>
                </a:r>
              </a:p>
            </c:rich>
          </c:tx>
          <c:layout>
            <c:manualLayout>
              <c:xMode val="edge"/>
              <c:yMode val="edge"/>
              <c:x val="0"/>
              <c:y val="0.26765408470087498"/>
            </c:manualLayout>
          </c:layout>
          <c:overlay val="0"/>
          <c:spPr>
            <a:noFill/>
            <a:ln>
              <a:noFill/>
            </a:ln>
            <a:effectLst/>
          </c:spPr>
        </c:title>
        <c:numFmt formatCode="General" sourceLinked="1"/>
        <c:majorTickMark val="out"/>
        <c:minorTickMark val="none"/>
        <c:tickLblPos val="nextTo"/>
        <c:spPr>
          <a:noFill/>
          <a:ln w="6350">
            <a:solidFill>
              <a:schemeClr val="tx1"/>
            </a:solidFill>
          </a:ln>
          <a:effectLst/>
        </c:spPr>
        <c:txPr>
          <a:bodyPr rot="-60000000" vert="horz"/>
          <a:lstStyle/>
          <a:p>
            <a:pPr>
              <a:defRPr/>
            </a:pPr>
            <a:endParaRPr lang="en-US"/>
          </a:p>
        </c:txPr>
        <c:crossAx val="-2067882984"/>
        <c:crosses val="autoZero"/>
        <c:crossBetween val="between"/>
        <c:majorUnit val="5"/>
      </c:valAx>
      <c:spPr>
        <a:solidFill>
          <a:srgbClr val="DDE2E8"/>
        </a:solidFill>
        <a:ln w="6350" cmpd="sng">
          <a:solidFill>
            <a:schemeClr val="tx1"/>
          </a:solidFill>
        </a:ln>
        <a:effectLst/>
      </c:spPr>
    </c:plotArea>
    <c:plotVisOnly val="1"/>
    <c:dispBlanksAs val="gap"/>
    <c:showDLblsOverMax val="0"/>
  </c:chart>
  <c:spPr>
    <a:noFill/>
    <a:ln>
      <a:noFill/>
    </a:ln>
    <a:effectLst/>
  </c:spPr>
  <c:txPr>
    <a:bodyPr/>
    <a:lstStyle/>
    <a:p>
      <a:pPr>
        <a:defRPr sz="1200">
          <a:latin typeface="Arial" panose="020B0604020202020204" pitchFamily="34" charset="0"/>
          <a:cs typeface="Arial" panose="020B060402020202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0549547859433"/>
          <c:y val="3.7284155746764698E-2"/>
          <c:w val="0.88238693619685804"/>
          <c:h val="0.81507363658744902"/>
        </c:manualLayout>
      </c:layout>
      <c:barChart>
        <c:barDir val="col"/>
        <c:grouping val="clustered"/>
        <c:varyColors val="0"/>
        <c:ser>
          <c:idx val="0"/>
          <c:order val="0"/>
          <c:tx>
            <c:strRef>
              <c:f>Sheet1!$A$1</c:f>
              <c:strCache>
                <c:ptCount val="1"/>
                <c:pt idx="0">
                  <c:v>Change in MELD</c:v>
                </c:pt>
              </c:strCache>
            </c:strRef>
          </c:tx>
          <c:spPr>
            <a:solidFill>
              <a:schemeClr val="accent1"/>
            </a:solidFill>
            <a:ln w="6350">
              <a:noFill/>
            </a:ln>
            <a:effectLst/>
            <a:scene3d>
              <a:camera prst="orthographicFront"/>
              <a:lightRig rig="threePt" dir="t"/>
            </a:scene3d>
            <a:sp3d>
              <a:bevelT/>
            </a:sp3d>
          </c:spPr>
          <c:invertIfNegative val="0"/>
          <c:dPt>
            <c:idx val="0"/>
            <c:invertIfNegative val="0"/>
            <c:bubble3D val="0"/>
            <c:spPr>
              <a:solidFill>
                <a:srgbClr val="3A7882"/>
              </a:solidFill>
              <a:ln w="6350">
                <a:noFill/>
              </a:ln>
              <a:effectLst/>
              <a:scene3d>
                <a:camera prst="orthographicFront"/>
                <a:lightRig rig="threePt" dir="t"/>
              </a:scene3d>
              <a:sp3d>
                <a:bevelT/>
              </a:sp3d>
            </c:spPr>
            <c:extLst>
              <c:ext xmlns:c16="http://schemas.microsoft.com/office/drawing/2014/chart" uri="{C3380CC4-5D6E-409C-BE32-E72D297353CC}">
                <c16:uniqueId val="{00000001-613B-A24F-A857-8ABBAF738DD2}"/>
              </c:ext>
            </c:extLst>
          </c:dPt>
          <c:dPt>
            <c:idx val="1"/>
            <c:invertIfNegative val="0"/>
            <c:bubble3D val="0"/>
            <c:spPr>
              <a:solidFill>
                <a:srgbClr val="3A7882"/>
              </a:solidFill>
              <a:ln w="6350">
                <a:noFill/>
              </a:ln>
              <a:effectLst/>
              <a:scene3d>
                <a:camera prst="orthographicFront"/>
                <a:lightRig rig="threePt" dir="t"/>
              </a:scene3d>
              <a:sp3d>
                <a:bevelT/>
              </a:sp3d>
            </c:spPr>
            <c:extLst>
              <c:ext xmlns:c16="http://schemas.microsoft.com/office/drawing/2014/chart" uri="{C3380CC4-5D6E-409C-BE32-E72D297353CC}">
                <c16:uniqueId val="{00000003-613B-A24F-A857-8ABBAF738DD2}"/>
              </c:ext>
            </c:extLst>
          </c:dPt>
          <c:dPt>
            <c:idx val="2"/>
            <c:invertIfNegative val="0"/>
            <c:bubble3D val="0"/>
            <c:spPr>
              <a:solidFill>
                <a:srgbClr val="3A7882"/>
              </a:solidFill>
              <a:ln w="6350">
                <a:noFill/>
              </a:ln>
              <a:effectLst/>
              <a:scene3d>
                <a:camera prst="orthographicFront"/>
                <a:lightRig rig="threePt" dir="t"/>
              </a:scene3d>
              <a:sp3d>
                <a:bevelT/>
              </a:sp3d>
            </c:spPr>
            <c:extLst>
              <c:ext xmlns:c16="http://schemas.microsoft.com/office/drawing/2014/chart" uri="{C3380CC4-5D6E-409C-BE32-E72D297353CC}">
                <c16:uniqueId val="{00000005-613B-A24F-A857-8ABBAF738DD2}"/>
              </c:ext>
            </c:extLst>
          </c:dPt>
          <c:dPt>
            <c:idx val="3"/>
            <c:invertIfNegative val="0"/>
            <c:bubble3D val="0"/>
            <c:spPr>
              <a:solidFill>
                <a:srgbClr val="3A7882"/>
              </a:solidFill>
              <a:ln w="6350">
                <a:noFill/>
              </a:ln>
              <a:effectLst/>
              <a:scene3d>
                <a:camera prst="orthographicFront"/>
                <a:lightRig rig="threePt" dir="t"/>
              </a:scene3d>
              <a:sp3d>
                <a:bevelT/>
              </a:sp3d>
            </c:spPr>
            <c:extLst>
              <c:ext xmlns:c16="http://schemas.microsoft.com/office/drawing/2014/chart" uri="{C3380CC4-5D6E-409C-BE32-E72D297353CC}">
                <c16:uniqueId val="{00000007-613B-A24F-A857-8ABBAF738DD2}"/>
              </c:ext>
            </c:extLst>
          </c:dPt>
          <c:dPt>
            <c:idx val="4"/>
            <c:invertIfNegative val="0"/>
            <c:bubble3D val="0"/>
            <c:spPr>
              <a:solidFill>
                <a:srgbClr val="3A7882"/>
              </a:solidFill>
              <a:ln w="6350">
                <a:noFill/>
              </a:ln>
              <a:effectLst/>
              <a:scene3d>
                <a:camera prst="orthographicFront"/>
                <a:lightRig rig="threePt" dir="t"/>
              </a:scene3d>
              <a:sp3d>
                <a:bevelT/>
              </a:sp3d>
            </c:spPr>
            <c:extLst>
              <c:ext xmlns:c16="http://schemas.microsoft.com/office/drawing/2014/chart" uri="{C3380CC4-5D6E-409C-BE32-E72D297353CC}">
                <c16:uniqueId val="{00000009-613B-A24F-A857-8ABBAF738DD2}"/>
              </c:ext>
            </c:extLst>
          </c:dPt>
          <c:dPt>
            <c:idx val="5"/>
            <c:invertIfNegative val="0"/>
            <c:bubble3D val="0"/>
            <c:spPr>
              <a:solidFill>
                <a:srgbClr val="3A7882"/>
              </a:solidFill>
              <a:ln w="6350">
                <a:noFill/>
              </a:ln>
              <a:effectLst/>
              <a:scene3d>
                <a:camera prst="orthographicFront"/>
                <a:lightRig rig="threePt" dir="t"/>
              </a:scene3d>
              <a:sp3d>
                <a:bevelT/>
              </a:sp3d>
            </c:spPr>
            <c:extLst>
              <c:ext xmlns:c16="http://schemas.microsoft.com/office/drawing/2014/chart" uri="{C3380CC4-5D6E-409C-BE32-E72D297353CC}">
                <c16:uniqueId val="{0000000B-613B-A24F-A857-8ABBAF738DD2}"/>
              </c:ext>
            </c:extLst>
          </c:dPt>
          <c:dPt>
            <c:idx val="6"/>
            <c:invertIfNegative val="0"/>
            <c:bubble3D val="0"/>
            <c:spPr>
              <a:solidFill>
                <a:srgbClr val="3A7882"/>
              </a:solidFill>
              <a:ln w="6350">
                <a:noFill/>
              </a:ln>
              <a:effectLst/>
              <a:scene3d>
                <a:camera prst="orthographicFront"/>
                <a:lightRig rig="threePt" dir="t"/>
              </a:scene3d>
              <a:sp3d>
                <a:bevelT/>
              </a:sp3d>
            </c:spPr>
            <c:extLst>
              <c:ext xmlns:c16="http://schemas.microsoft.com/office/drawing/2014/chart" uri="{C3380CC4-5D6E-409C-BE32-E72D297353CC}">
                <c16:uniqueId val="{0000000D-613B-A24F-A857-8ABBAF738DD2}"/>
              </c:ext>
            </c:extLst>
          </c:dPt>
          <c:dPt>
            <c:idx val="7"/>
            <c:invertIfNegative val="0"/>
            <c:bubble3D val="0"/>
            <c:spPr>
              <a:solidFill>
                <a:srgbClr val="3A7882"/>
              </a:solidFill>
              <a:ln w="6350">
                <a:noFill/>
              </a:ln>
              <a:effectLst/>
              <a:scene3d>
                <a:camera prst="orthographicFront"/>
                <a:lightRig rig="threePt" dir="t"/>
              </a:scene3d>
              <a:sp3d>
                <a:bevelT/>
              </a:sp3d>
            </c:spPr>
            <c:extLst>
              <c:ext xmlns:c16="http://schemas.microsoft.com/office/drawing/2014/chart" uri="{C3380CC4-5D6E-409C-BE32-E72D297353CC}">
                <c16:uniqueId val="{0000000F-613B-A24F-A857-8ABBAF738DD2}"/>
              </c:ext>
            </c:extLst>
          </c:dPt>
          <c:dPt>
            <c:idx val="8"/>
            <c:invertIfNegative val="0"/>
            <c:bubble3D val="0"/>
            <c:spPr>
              <a:solidFill>
                <a:srgbClr val="3A7882"/>
              </a:solidFill>
              <a:ln w="6350">
                <a:noFill/>
              </a:ln>
              <a:effectLst/>
              <a:scene3d>
                <a:camera prst="orthographicFront"/>
                <a:lightRig rig="threePt" dir="t"/>
              </a:scene3d>
              <a:sp3d>
                <a:bevelT/>
              </a:sp3d>
            </c:spPr>
            <c:extLst>
              <c:ext xmlns:c16="http://schemas.microsoft.com/office/drawing/2014/chart" uri="{C3380CC4-5D6E-409C-BE32-E72D297353CC}">
                <c16:uniqueId val="{00000011-613B-A24F-A857-8ABBAF738DD2}"/>
              </c:ext>
            </c:extLst>
          </c:dPt>
          <c:dPt>
            <c:idx val="9"/>
            <c:invertIfNegative val="0"/>
            <c:bubble3D val="0"/>
            <c:spPr>
              <a:solidFill>
                <a:srgbClr val="FFFF00">
                  <a:alpha val="70000"/>
                </a:srgbClr>
              </a:solidFill>
              <a:ln w="6350">
                <a:noFill/>
              </a:ln>
              <a:effectLst/>
              <a:scene3d>
                <a:camera prst="orthographicFront"/>
                <a:lightRig rig="threePt" dir="t"/>
              </a:scene3d>
              <a:sp3d>
                <a:bevelT/>
              </a:sp3d>
            </c:spPr>
            <c:extLst>
              <c:ext xmlns:c16="http://schemas.microsoft.com/office/drawing/2014/chart" uri="{C3380CC4-5D6E-409C-BE32-E72D297353CC}">
                <c16:uniqueId val="{00000013-613B-A24F-A857-8ABBAF738DD2}"/>
              </c:ext>
            </c:extLst>
          </c:dPt>
          <c:dPt>
            <c:idx val="10"/>
            <c:invertIfNegative val="0"/>
            <c:bubble3D val="0"/>
            <c:spPr>
              <a:solidFill>
                <a:srgbClr val="6C603A"/>
              </a:solidFill>
              <a:ln w="6350">
                <a:noFill/>
              </a:ln>
              <a:effectLst/>
              <a:scene3d>
                <a:camera prst="orthographicFront"/>
                <a:lightRig rig="threePt" dir="t"/>
              </a:scene3d>
              <a:sp3d>
                <a:bevelT/>
              </a:sp3d>
            </c:spPr>
            <c:extLst>
              <c:ext xmlns:c16="http://schemas.microsoft.com/office/drawing/2014/chart" uri="{C3380CC4-5D6E-409C-BE32-E72D297353CC}">
                <c16:uniqueId val="{00000015-613B-A24F-A857-8ABBAF738DD2}"/>
              </c:ext>
            </c:extLst>
          </c:dPt>
          <c:dPt>
            <c:idx val="11"/>
            <c:invertIfNegative val="0"/>
            <c:bubble3D val="0"/>
            <c:spPr>
              <a:solidFill>
                <a:srgbClr val="6C603A"/>
              </a:solidFill>
              <a:ln w="6350">
                <a:noFill/>
              </a:ln>
              <a:effectLst/>
              <a:scene3d>
                <a:camera prst="orthographicFront"/>
                <a:lightRig rig="threePt" dir="t"/>
              </a:scene3d>
              <a:sp3d>
                <a:bevelT/>
              </a:sp3d>
            </c:spPr>
            <c:extLst>
              <c:ext xmlns:c16="http://schemas.microsoft.com/office/drawing/2014/chart" uri="{C3380CC4-5D6E-409C-BE32-E72D297353CC}">
                <c16:uniqueId val="{00000017-613B-A24F-A857-8ABBAF738DD2}"/>
              </c:ext>
            </c:extLst>
          </c:dPt>
          <c:dPt>
            <c:idx val="12"/>
            <c:invertIfNegative val="0"/>
            <c:bubble3D val="0"/>
            <c:spPr>
              <a:solidFill>
                <a:srgbClr val="6C603A"/>
              </a:solidFill>
              <a:ln w="6350">
                <a:noFill/>
              </a:ln>
              <a:effectLst/>
              <a:scene3d>
                <a:camera prst="orthographicFront"/>
                <a:lightRig rig="threePt" dir="t"/>
              </a:scene3d>
              <a:sp3d>
                <a:bevelT/>
              </a:sp3d>
            </c:spPr>
            <c:extLst>
              <c:ext xmlns:c16="http://schemas.microsoft.com/office/drawing/2014/chart" uri="{C3380CC4-5D6E-409C-BE32-E72D297353CC}">
                <c16:uniqueId val="{00000019-613B-A24F-A857-8ABBAF738DD2}"/>
              </c:ext>
            </c:extLst>
          </c:dPt>
          <c:dPt>
            <c:idx val="13"/>
            <c:invertIfNegative val="0"/>
            <c:bubble3D val="0"/>
            <c:spPr>
              <a:solidFill>
                <a:srgbClr val="6C603A"/>
              </a:solidFill>
              <a:ln w="6350">
                <a:noFill/>
              </a:ln>
              <a:effectLst/>
              <a:scene3d>
                <a:camera prst="orthographicFront"/>
                <a:lightRig rig="threePt" dir="t"/>
              </a:scene3d>
              <a:sp3d>
                <a:bevelT/>
              </a:sp3d>
            </c:spPr>
            <c:extLst>
              <c:ext xmlns:c16="http://schemas.microsoft.com/office/drawing/2014/chart" uri="{C3380CC4-5D6E-409C-BE32-E72D297353CC}">
                <c16:uniqueId val="{0000001B-613B-A24F-A857-8ABBAF738DD2}"/>
              </c:ext>
            </c:extLst>
          </c:dPt>
          <c:dPt>
            <c:idx val="14"/>
            <c:invertIfNegative val="0"/>
            <c:bubble3D val="0"/>
            <c:spPr>
              <a:solidFill>
                <a:srgbClr val="963232"/>
              </a:solidFill>
              <a:ln w="6350">
                <a:noFill/>
              </a:ln>
              <a:effectLst/>
              <a:scene3d>
                <a:camera prst="orthographicFront"/>
                <a:lightRig rig="threePt" dir="t"/>
              </a:scene3d>
              <a:sp3d>
                <a:bevelT/>
              </a:sp3d>
            </c:spPr>
            <c:extLst>
              <c:ext xmlns:c16="http://schemas.microsoft.com/office/drawing/2014/chart" uri="{C3380CC4-5D6E-409C-BE32-E72D297353CC}">
                <c16:uniqueId val="{0000001D-613B-A24F-A857-8ABBAF738DD2}"/>
              </c:ext>
            </c:extLst>
          </c:dPt>
          <c:dPt>
            <c:idx val="15"/>
            <c:invertIfNegative val="0"/>
            <c:bubble3D val="0"/>
            <c:spPr>
              <a:solidFill>
                <a:srgbClr val="963232"/>
              </a:solidFill>
              <a:ln w="6350">
                <a:noFill/>
              </a:ln>
              <a:effectLst/>
              <a:scene3d>
                <a:camera prst="orthographicFront"/>
                <a:lightRig rig="threePt" dir="t"/>
              </a:scene3d>
              <a:sp3d>
                <a:bevelT/>
              </a:sp3d>
            </c:spPr>
            <c:extLst>
              <c:ext xmlns:c16="http://schemas.microsoft.com/office/drawing/2014/chart" uri="{C3380CC4-5D6E-409C-BE32-E72D297353CC}">
                <c16:uniqueId val="{0000001F-613B-A24F-A857-8ABBAF738DD2}"/>
              </c:ext>
            </c:extLst>
          </c:dPt>
          <c:dLbls>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Sheet1!$A$2:$A$17</c:f>
              <c:numCache>
                <c:formatCode>General</c:formatCode>
                <c:ptCount val="16"/>
                <c:pt idx="0">
                  <c:v>-11</c:v>
                </c:pt>
                <c:pt idx="1">
                  <c:v>-8</c:v>
                </c:pt>
                <c:pt idx="2">
                  <c:v>-7</c:v>
                </c:pt>
                <c:pt idx="3">
                  <c:v>-6</c:v>
                </c:pt>
                <c:pt idx="4">
                  <c:v>-5</c:v>
                </c:pt>
                <c:pt idx="5">
                  <c:v>-4</c:v>
                </c:pt>
                <c:pt idx="6">
                  <c:v>-3</c:v>
                </c:pt>
                <c:pt idx="7">
                  <c:v>-2</c:v>
                </c:pt>
                <c:pt idx="8">
                  <c:v>-1</c:v>
                </c:pt>
                <c:pt idx="9">
                  <c:v>0</c:v>
                </c:pt>
                <c:pt idx="10">
                  <c:v>1</c:v>
                </c:pt>
                <c:pt idx="11">
                  <c:v>2</c:v>
                </c:pt>
                <c:pt idx="12">
                  <c:v>3</c:v>
                </c:pt>
                <c:pt idx="13">
                  <c:v>4</c:v>
                </c:pt>
                <c:pt idx="14">
                  <c:v>7</c:v>
                </c:pt>
                <c:pt idx="15">
                  <c:v>11</c:v>
                </c:pt>
              </c:numCache>
            </c:numRef>
          </c:cat>
          <c:val>
            <c:numRef>
              <c:f>Sheet1!$B$2:$B$17</c:f>
              <c:numCache>
                <c:formatCode>General</c:formatCode>
                <c:ptCount val="16"/>
                <c:pt idx="0">
                  <c:v>4</c:v>
                </c:pt>
                <c:pt idx="1">
                  <c:v>4</c:v>
                </c:pt>
                <c:pt idx="2">
                  <c:v>0</c:v>
                </c:pt>
                <c:pt idx="3">
                  <c:v>4</c:v>
                </c:pt>
                <c:pt idx="4">
                  <c:v>7</c:v>
                </c:pt>
                <c:pt idx="5">
                  <c:v>15</c:v>
                </c:pt>
                <c:pt idx="6">
                  <c:v>19</c:v>
                </c:pt>
                <c:pt idx="7">
                  <c:v>4</c:v>
                </c:pt>
                <c:pt idx="8">
                  <c:v>26</c:v>
                </c:pt>
                <c:pt idx="9">
                  <c:v>11</c:v>
                </c:pt>
                <c:pt idx="10">
                  <c:v>4</c:v>
                </c:pt>
                <c:pt idx="11">
                  <c:v>0</c:v>
                </c:pt>
                <c:pt idx="12">
                  <c:v>4</c:v>
                </c:pt>
                <c:pt idx="13">
                  <c:v>0</c:v>
                </c:pt>
                <c:pt idx="14">
                  <c:v>0</c:v>
                </c:pt>
                <c:pt idx="15">
                  <c:v>0</c:v>
                </c:pt>
              </c:numCache>
            </c:numRef>
          </c:val>
          <c:extLst>
            <c:ext xmlns:c16="http://schemas.microsoft.com/office/drawing/2014/chart" uri="{C3380CC4-5D6E-409C-BE32-E72D297353CC}">
              <c16:uniqueId val="{00000020-613B-A24F-A857-8ABBAF738DD2}"/>
            </c:ext>
          </c:extLst>
        </c:ser>
        <c:dLbls>
          <c:showLegendKey val="0"/>
          <c:showVal val="1"/>
          <c:showCatName val="0"/>
          <c:showSerName val="0"/>
          <c:showPercent val="0"/>
          <c:showBubbleSize val="0"/>
        </c:dLbls>
        <c:gapWidth val="23"/>
        <c:overlap val="100"/>
        <c:axId val="-2069764456"/>
        <c:axId val="-2069758584"/>
      </c:barChart>
      <c:catAx>
        <c:axId val="-2069764456"/>
        <c:scaling>
          <c:orientation val="minMax"/>
        </c:scaling>
        <c:delete val="0"/>
        <c:axPos val="b"/>
        <c:title>
          <c:tx>
            <c:rich>
              <a:bodyPr/>
              <a:lstStyle/>
              <a:p>
                <a:pPr>
                  <a:defRPr/>
                </a:pPr>
                <a:r>
                  <a:rPr lang="en-US" dirty="0"/>
                  <a:t>Change in MELD</a:t>
                </a:r>
              </a:p>
            </c:rich>
          </c:tx>
          <c:layout>
            <c:manualLayout>
              <c:xMode val="edge"/>
              <c:yMode val="edge"/>
              <c:x val="0.42677736005693601"/>
              <c:y val="0.92227237657102901"/>
            </c:manualLayout>
          </c:layout>
          <c:overlay val="0"/>
        </c:title>
        <c:numFmt formatCode="General" sourceLinked="1"/>
        <c:majorTickMark val="none"/>
        <c:minorTickMark val="none"/>
        <c:tickLblPos val="nextTo"/>
        <c:spPr>
          <a:noFill/>
          <a:ln w="6350" cap="flat" cmpd="sng" algn="ctr">
            <a:solidFill>
              <a:srgbClr val="000000"/>
            </a:solidFill>
            <a:round/>
          </a:ln>
          <a:effectLst/>
        </c:spPr>
        <c:txPr>
          <a:bodyPr rot="-60000000" vert="horz"/>
          <a:lstStyle/>
          <a:p>
            <a:pPr>
              <a:defRPr sz="1200"/>
            </a:pPr>
            <a:endParaRPr lang="en-US"/>
          </a:p>
        </c:txPr>
        <c:crossAx val="-2069758584"/>
        <c:crosses val="autoZero"/>
        <c:auto val="1"/>
        <c:lblAlgn val="ctr"/>
        <c:lblOffset val="1"/>
        <c:noMultiLvlLbl val="0"/>
      </c:catAx>
      <c:valAx>
        <c:axId val="-2069758584"/>
        <c:scaling>
          <c:orientation val="minMax"/>
          <c:max val="35"/>
        </c:scaling>
        <c:delete val="0"/>
        <c:axPos val="l"/>
        <c:title>
          <c:tx>
            <c:rich>
              <a:bodyPr rot="-5400000" vert="horz"/>
              <a:lstStyle/>
              <a:p>
                <a:pPr>
                  <a:defRPr sz="1400"/>
                </a:pPr>
                <a:r>
                  <a:rPr lang="en-US" sz="1400" dirty="0"/>
                  <a:t>Patients (%)</a:t>
                </a:r>
              </a:p>
            </c:rich>
          </c:tx>
          <c:layout>
            <c:manualLayout>
              <c:xMode val="edge"/>
              <c:yMode val="edge"/>
              <c:x val="1.22148132325935E-3"/>
              <c:y val="0.26765408470087498"/>
            </c:manualLayout>
          </c:layout>
          <c:overlay val="0"/>
          <c:spPr>
            <a:noFill/>
            <a:ln>
              <a:noFill/>
            </a:ln>
            <a:effectLst/>
          </c:spPr>
        </c:title>
        <c:numFmt formatCode="General" sourceLinked="1"/>
        <c:majorTickMark val="out"/>
        <c:minorTickMark val="none"/>
        <c:tickLblPos val="nextTo"/>
        <c:spPr>
          <a:noFill/>
          <a:ln w="6350">
            <a:solidFill>
              <a:srgbClr val="000000"/>
            </a:solidFill>
          </a:ln>
          <a:effectLst/>
        </c:spPr>
        <c:txPr>
          <a:bodyPr rot="-60000000" vert="horz"/>
          <a:lstStyle/>
          <a:p>
            <a:pPr>
              <a:defRPr sz="1200"/>
            </a:pPr>
            <a:endParaRPr lang="en-US"/>
          </a:p>
        </c:txPr>
        <c:crossAx val="-2069764456"/>
        <c:crosses val="autoZero"/>
        <c:crossBetween val="between"/>
        <c:majorUnit val="5"/>
      </c:valAx>
      <c:spPr>
        <a:solidFill>
          <a:srgbClr val="DDE2E8"/>
        </a:solidFill>
        <a:ln w="6350" cmpd="sng">
          <a:solidFill>
            <a:srgbClr val="000000"/>
          </a:solidFill>
        </a:ln>
        <a:effectLst/>
      </c:spPr>
    </c:plotArea>
    <c:plotVisOnly val="1"/>
    <c:dispBlanksAs val="gap"/>
    <c:showDLblsOverMax val="0"/>
  </c:chart>
  <c:spPr>
    <a:noFill/>
    <a:ln>
      <a:noFill/>
    </a:ln>
    <a:effectLst/>
  </c:spPr>
  <c:txPr>
    <a:bodyPr/>
    <a:lstStyle/>
    <a:p>
      <a:pPr>
        <a:defRPr sz="1400">
          <a:latin typeface="Arial"/>
          <a:cs typeface="Arial"/>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80963" y="857250"/>
            <a:ext cx="6697662"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3884613" y="9770865"/>
            <a:ext cx="2971800" cy="514350"/>
          </a:xfrm>
          <a:prstGeom prst="rect">
            <a:avLst/>
          </a:prstGeom>
        </p:spPr>
        <p:txBody>
          <a:bodyPr/>
          <a:lstStyle/>
          <a:p>
            <a:fld id="{68048787-E73A-F24F-A294-0EF32128AD5F}" type="slidenum">
              <a:rPr lang="en-US" smtClean="0"/>
              <a:pPr/>
              <a:t>3</a:t>
            </a:fld>
            <a:endParaRPr lang="en-US" dirty="0"/>
          </a:p>
        </p:txBody>
      </p:sp>
    </p:spTree>
    <p:extLst>
      <p:ext uri="{BB962C8B-B14F-4D97-AF65-F5344CB8AC3E}">
        <p14:creationId xmlns:p14="http://schemas.microsoft.com/office/powerpoint/2010/main" val="395078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_URL">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D4C532C-3D97-E34C-A378-DD504926CABE}"/>
              </a:ext>
            </a:extLst>
          </p:cNvPr>
          <p:cNvPicPr>
            <a:picLocks noChangeAspect="1"/>
          </p:cNvPicPr>
          <p:nvPr userDrawn="1"/>
        </p:nvPicPr>
        <p:blipFill>
          <a:blip r:embed="rId2"/>
          <a:stretch>
            <a:fillRect/>
          </a:stretch>
        </p:blipFill>
        <p:spPr>
          <a:xfrm>
            <a:off x="504850" y="195241"/>
            <a:ext cx="2926080" cy="465946"/>
          </a:xfrm>
          <a:prstGeom prst="rect">
            <a:avLst/>
          </a:prstGeom>
        </p:spPr>
      </p:pic>
      <p:grpSp>
        <p:nvGrpSpPr>
          <p:cNvPr id="3" name="Group 2">
            <a:extLst>
              <a:ext uri="{FF2B5EF4-FFF2-40B4-BE49-F238E27FC236}">
                <a16:creationId xmlns:a16="http://schemas.microsoft.com/office/drawing/2014/main" id="{B90319A0-61A9-B04E-A7BC-8B6F583247CD}"/>
              </a:ext>
            </a:extLst>
          </p:cNvPr>
          <p:cNvGrpSpPr/>
          <p:nvPr userDrawn="1"/>
        </p:nvGrpSpPr>
        <p:grpSpPr>
          <a:xfrm>
            <a:off x="462321" y="4516238"/>
            <a:ext cx="2280879" cy="446276"/>
            <a:chOff x="462321" y="4578479"/>
            <a:chExt cx="2280879" cy="446276"/>
          </a:xfrm>
        </p:grpSpPr>
        <p:sp>
          <p:nvSpPr>
            <p:cNvPr id="12" name="TextBox 11">
              <a:extLst>
                <a:ext uri="{FF2B5EF4-FFF2-40B4-BE49-F238E27FC236}">
                  <a16:creationId xmlns:a16="http://schemas.microsoft.com/office/drawing/2014/main" id="{919FD9F7-C1BC-7347-B044-72480FB61141}"/>
                </a:ext>
              </a:extLst>
            </p:cNvPr>
            <p:cNvSpPr txBox="1">
              <a:spLocks noChangeAspect="1"/>
            </p:cNvSpPr>
            <p:nvPr userDrawn="1"/>
          </p:nvSpPr>
          <p:spPr>
            <a:xfrm>
              <a:off x="462321" y="4578479"/>
              <a:ext cx="2280879" cy="446276"/>
            </a:xfrm>
            <a:prstGeom prst="rect">
              <a:avLst/>
            </a:prstGeom>
            <a:noFill/>
          </p:spPr>
          <p:txBody>
            <a:bodyPr wrap="square" rtlCol="0">
              <a:spAutoFit/>
            </a:bodyPr>
            <a:lstStyle/>
            <a:p>
              <a:pPr algn="l"/>
              <a:r>
                <a:rPr lang="en-US" sz="1200" cap="small" spc="100" baseline="0" dirty="0">
                  <a:latin typeface="Corbel" panose="020B0503020204020204" pitchFamily="34" charset="0"/>
                  <a:cs typeface="Calibri" panose="020F0502020204030204" pitchFamily="34" charset="0"/>
                </a:rPr>
                <a:t>Hepatitis </a:t>
              </a:r>
              <a:r>
                <a:rPr lang="en-US" sz="1200" b="1" cap="small" spc="100" baseline="0" dirty="0">
                  <a:solidFill>
                    <a:srgbClr val="285078"/>
                  </a:solidFill>
                  <a:latin typeface="Corbel" panose="020B0503020204020204" pitchFamily="34" charset="0"/>
                  <a:cs typeface="Calibri" panose="020F0502020204030204" pitchFamily="34" charset="0"/>
                </a:rPr>
                <a:t>C</a:t>
              </a:r>
              <a:r>
                <a:rPr lang="en-US" sz="1200" cap="small" spc="100" baseline="0" dirty="0">
                  <a:latin typeface="Corbel" panose="020B0503020204020204" pitchFamily="34" charset="0"/>
                  <a:cs typeface="Calibri" panose="020F0502020204030204" pitchFamily="34" charset="0"/>
                </a:rPr>
                <a:t> Online</a:t>
              </a:r>
              <a:br>
                <a:rPr lang="en-US" sz="1600" dirty="0">
                  <a:latin typeface="Corbel" panose="020B0503020204020204" pitchFamily="34" charset="0"/>
                  <a:cs typeface="Arial" panose="020B0604020202020204" pitchFamily="34" charset="0"/>
                </a:rPr>
              </a:br>
              <a:r>
                <a:rPr lang="en-US" sz="1050" dirty="0">
                  <a:solidFill>
                    <a:schemeClr val="tx1">
                      <a:lumMod val="75000"/>
                      <a:lumOff val="25000"/>
                    </a:schemeClr>
                  </a:solidFill>
                  <a:latin typeface="Corbel" panose="020B0503020204020204" pitchFamily="34" charset="0"/>
                  <a:cs typeface="Calibri" panose="020F0502020204030204" pitchFamily="34" charset="0"/>
                </a:rPr>
                <a:t>www.hepatitisC.uw.edu</a:t>
              </a:r>
            </a:p>
          </p:txBody>
        </p:sp>
        <p:cxnSp>
          <p:nvCxnSpPr>
            <p:cNvPr id="16" name="Straight Connector 15">
              <a:extLst>
                <a:ext uri="{FF2B5EF4-FFF2-40B4-BE49-F238E27FC236}">
                  <a16:creationId xmlns:a16="http://schemas.microsoft.com/office/drawing/2014/main" id="{348D6E11-48AB-BE4A-8814-EA56822BBF1E}"/>
                </a:ext>
              </a:extLst>
            </p:cNvPr>
            <p:cNvCxnSpPr/>
            <p:nvPr userDrawn="1"/>
          </p:nvCxnSpPr>
          <p:spPr>
            <a:xfrm>
              <a:off x="550191" y="4808530"/>
              <a:ext cx="1335024" cy="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grpSp>
      <p:pic>
        <p:nvPicPr>
          <p:cNvPr id="11" name="Picture 10">
            <a:extLst>
              <a:ext uri="{FF2B5EF4-FFF2-40B4-BE49-F238E27FC236}">
                <a16:creationId xmlns:a16="http://schemas.microsoft.com/office/drawing/2014/main" id="{331D7AC0-870D-EE43-85B5-10937BBC3887}"/>
              </a:ext>
            </a:extLst>
          </p:cNvPr>
          <p:cNvPicPr>
            <a:picLocks/>
          </p:cNvPicPr>
          <p:nvPr userDrawn="1"/>
        </p:nvPicPr>
        <p:blipFill>
          <a:blip r:embed="rId3" cstate="print">
            <a:extLst>
              <a:ext uri="{28A0092B-C50C-407E-A947-70E740481C1C}">
                <a14:useLocalDpi xmlns:a14="http://schemas.microsoft.com/office/drawing/2010/main"/>
              </a:ext>
            </a:extLst>
          </a:blip>
          <a:stretch>
            <a:fillRect/>
          </a:stretch>
        </p:blipFill>
        <p:spPr>
          <a:xfrm>
            <a:off x="0" y="858320"/>
            <a:ext cx="9157371" cy="3474720"/>
          </a:xfrm>
          <a:prstGeom prst="rect">
            <a:avLst/>
          </a:prstGeom>
        </p:spPr>
      </p:pic>
      <p:sp>
        <p:nvSpPr>
          <p:cNvPr id="18" name="Title 1">
            <a:extLst>
              <a:ext uri="{FF2B5EF4-FFF2-40B4-BE49-F238E27FC236}">
                <a16:creationId xmlns:a16="http://schemas.microsoft.com/office/drawing/2014/main" id="{E80F54C7-FB42-CA4C-90DF-566F5473896E}"/>
              </a:ext>
            </a:extLst>
          </p:cNvPr>
          <p:cNvSpPr>
            <a:spLocks noGrp="1"/>
          </p:cNvSpPr>
          <p:nvPr>
            <p:ph type="ctrTitle" hasCustomPrompt="1"/>
          </p:nvPr>
        </p:nvSpPr>
        <p:spPr>
          <a:xfrm>
            <a:off x="438219" y="1017901"/>
            <a:ext cx="8229600" cy="1280160"/>
          </a:xfrm>
          <a:prstGeom prst="rect">
            <a:avLst/>
          </a:prstGeom>
        </p:spPr>
        <p:txBody>
          <a:bodyPr lIns="91440" anchor="ctr" anchorCtr="0">
            <a:normAutofit/>
          </a:bodyPr>
          <a:lstStyle>
            <a:lvl1pPr algn="l">
              <a:lnSpc>
                <a:spcPts val="3000"/>
              </a:lnSpc>
              <a:defRPr sz="3200" b="0">
                <a:solidFill>
                  <a:schemeClr val="bg1"/>
                </a:solidFill>
                <a:latin typeface="Arial" panose="020B0604020202020204" pitchFamily="34" charset="0"/>
                <a:cs typeface="Arial" panose="020B0604020202020204" pitchFamily="34" charset="0"/>
              </a:defRPr>
            </a:lvl1pPr>
          </a:lstStyle>
          <a:p>
            <a:r>
              <a:rPr lang="en-US" dirty="0"/>
              <a:t>Click and Add Title</a:t>
            </a:r>
          </a:p>
        </p:txBody>
      </p:sp>
      <p:sp>
        <p:nvSpPr>
          <p:cNvPr id="21" name="Text Placeholder 15">
            <a:extLst>
              <a:ext uri="{FF2B5EF4-FFF2-40B4-BE49-F238E27FC236}">
                <a16:creationId xmlns:a16="http://schemas.microsoft.com/office/drawing/2014/main" id="{4ABFC78A-A9BC-CF4A-BAF8-FC4134E5D473}"/>
              </a:ext>
            </a:extLst>
          </p:cNvPr>
          <p:cNvSpPr>
            <a:spLocks noGrp="1"/>
          </p:cNvSpPr>
          <p:nvPr>
            <p:ph type="body" sz="quarter" idx="18" hasCustomPrompt="1"/>
          </p:nvPr>
        </p:nvSpPr>
        <p:spPr>
          <a:xfrm>
            <a:off x="443736" y="2404157"/>
            <a:ext cx="8229600" cy="1463040"/>
          </a:xfrm>
          <a:prstGeom prst="rect">
            <a:avLst/>
          </a:prstGeom>
        </p:spPr>
        <p:txBody>
          <a:bodyPr lIns="91440" tIns="91440" rIns="91440" bIns="91440" anchor="ctr" anchorCtr="0">
            <a:noAutofit/>
          </a:bodyPr>
          <a:lstStyle>
            <a:lvl1pPr marL="0" indent="0" algn="l">
              <a:lnSpc>
                <a:spcPct val="100000"/>
              </a:lnSpc>
              <a:spcBef>
                <a:spcPts val="0"/>
              </a:spcBef>
              <a:spcAft>
                <a:spcPts val="0"/>
              </a:spcAft>
              <a:buNone/>
              <a:defRPr sz="17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
        <p:nvSpPr>
          <p:cNvPr id="22" name="Date">
            <a:extLst>
              <a:ext uri="{FF2B5EF4-FFF2-40B4-BE49-F238E27FC236}">
                <a16:creationId xmlns:a16="http://schemas.microsoft.com/office/drawing/2014/main" id="{B66131DB-45B5-6945-A76D-741496EBA307}"/>
              </a:ext>
            </a:extLst>
          </p:cNvPr>
          <p:cNvSpPr>
            <a:spLocks noGrp="1"/>
          </p:cNvSpPr>
          <p:nvPr>
            <p:ph type="body" sz="quarter" idx="14" hasCustomPrompt="1"/>
          </p:nvPr>
        </p:nvSpPr>
        <p:spPr>
          <a:xfrm>
            <a:off x="443736" y="3967450"/>
            <a:ext cx="8229600" cy="219455"/>
          </a:xfrm>
          <a:prstGeom prst="rect">
            <a:avLst/>
          </a:prstGeom>
        </p:spPr>
        <p:txBody>
          <a:bodyPr anchor="ctr">
            <a:noAutofit/>
          </a:bodyPr>
          <a:lstStyle>
            <a:lvl1pPr marL="0" indent="0" algn="l">
              <a:lnSpc>
                <a:spcPts val="1200"/>
              </a:lnSpc>
              <a:buNone/>
              <a:defRPr sz="1050" b="0" baseline="0">
                <a:solidFill>
                  <a:srgbClr val="82C8FA"/>
                </a:solidFill>
                <a:latin typeface="Arial"/>
              </a:defRPr>
            </a:lvl1pPr>
          </a:lstStyle>
          <a:p>
            <a:pPr lvl="0"/>
            <a:r>
              <a:rPr lang="en-US" dirty="0"/>
              <a:t>Click and Add Last Date Info</a:t>
            </a:r>
          </a:p>
        </p:txBody>
      </p:sp>
      <p:cxnSp>
        <p:nvCxnSpPr>
          <p:cNvPr id="23" name="Straight Connector 22">
            <a:extLst>
              <a:ext uri="{FF2B5EF4-FFF2-40B4-BE49-F238E27FC236}">
                <a16:creationId xmlns:a16="http://schemas.microsoft.com/office/drawing/2014/main" id="{566D0A3E-B052-EA40-B037-054B51E770EC}"/>
              </a:ext>
            </a:extLst>
          </p:cNvPr>
          <p:cNvCxnSpPr>
            <a:cxnSpLocks/>
          </p:cNvCxnSpPr>
          <p:nvPr userDrawn="1"/>
        </p:nvCxnSpPr>
        <p:spPr>
          <a:xfrm>
            <a:off x="-8639" y="862565"/>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E160ADCC-ACEB-FA4F-9D36-5D0D7D86AD0A}"/>
              </a:ext>
            </a:extLst>
          </p:cNvPr>
          <p:cNvCxnSpPr>
            <a:cxnSpLocks/>
          </p:cNvCxnSpPr>
          <p:nvPr userDrawn="1"/>
        </p:nvCxnSpPr>
        <p:spPr>
          <a:xfrm>
            <a:off x="-8639" y="4330452"/>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93864322"/>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tudy-Slide-Full">
    <p:spTree>
      <p:nvGrpSpPr>
        <p:cNvPr id="1" name=""/>
        <p:cNvGrpSpPr/>
        <p:nvPr/>
      </p:nvGrpSpPr>
      <p:grpSpPr>
        <a:xfrm>
          <a:off x="0" y="0"/>
          <a:ext cx="0" cy="0"/>
          <a:chOff x="0" y="0"/>
          <a:chExt cx="0" cy="0"/>
        </a:xfrm>
      </p:grpSpPr>
      <p:pic>
        <p:nvPicPr>
          <p:cNvPr id="16" name="Picture 15"/>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1" y="0"/>
            <a:ext cx="9157371" cy="960120"/>
          </a:xfrm>
          <a:prstGeom prst="rect">
            <a:avLst/>
          </a:prstGeom>
        </p:spPr>
      </p:pic>
      <p:sp>
        <p:nvSpPr>
          <p:cNvPr id="2" name="Title 1"/>
          <p:cNvSpPr>
            <a:spLocks noGrp="1"/>
          </p:cNvSpPr>
          <p:nvPr>
            <p:ph type="title" hasCustomPrompt="1"/>
          </p:nvPr>
        </p:nvSpPr>
        <p:spPr>
          <a:xfrm>
            <a:off x="323850" y="171450"/>
            <a:ext cx="8515350" cy="742950"/>
          </a:xfrm>
          <a:prstGeom prst="rect">
            <a:avLst/>
          </a:prstGeom>
        </p:spPr>
        <p:txBody>
          <a:bodyPr anchor="ctr" anchorCtr="0">
            <a:normAutofit/>
          </a:bodyPr>
          <a:lstStyle>
            <a:lvl1pPr algn="l">
              <a:defRPr sz="2400" baseline="0">
                <a:solidFill>
                  <a:schemeClr val="bg1"/>
                </a:solidFill>
                <a:latin typeface="Arial" panose="020B0604020202020204" pitchFamily="34" charset="0"/>
                <a:cs typeface="Arial" panose="020B0604020202020204" pitchFamily="34" charset="0"/>
              </a:defRPr>
            </a:lvl1pPr>
          </a:lstStyle>
          <a:p>
            <a:r>
              <a:rPr lang="en-US" dirty="0"/>
              <a:t>Study Slide: click to add title</a:t>
            </a:r>
          </a:p>
        </p:txBody>
      </p:sp>
      <p:cxnSp>
        <p:nvCxnSpPr>
          <p:cNvPr id="7" name="Straight Connector 6">
            <a:extLst>
              <a:ext uri="{FF2B5EF4-FFF2-40B4-BE49-F238E27FC236}">
                <a16:creationId xmlns:a16="http://schemas.microsoft.com/office/drawing/2014/main" id="{5006B65E-6661-EE42-AFF2-CBC4C550F1B5}"/>
              </a:ext>
            </a:extLst>
          </p:cNvPr>
          <p:cNvCxnSpPr>
            <a:cxnSpLocks/>
          </p:cNvCxnSpPr>
          <p:nvPr userDrawn="1"/>
        </p:nvCxnSpPr>
        <p:spPr>
          <a:xfrm>
            <a:off x="-14989" y="962025"/>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9" name="Picture 8">
            <a:extLst>
              <a:ext uri="{FF2B5EF4-FFF2-40B4-BE49-F238E27FC236}">
                <a16:creationId xmlns:a16="http://schemas.microsoft.com/office/drawing/2014/main" id="{5062BBA1-6479-2148-9EE1-B8CD2CE7493C}"/>
              </a:ext>
            </a:extLst>
          </p:cNvPr>
          <p:cNvPicPr>
            <a:picLocks noChangeAspect="1"/>
          </p:cNvPicPr>
          <p:nvPr userDrawn="1"/>
        </p:nvPicPr>
        <p:blipFill>
          <a:blip r:embed="rId3"/>
          <a:stretch>
            <a:fillRect/>
          </a:stretch>
        </p:blipFill>
        <p:spPr>
          <a:xfrm>
            <a:off x="8130186" y="4829794"/>
            <a:ext cx="914400" cy="268185"/>
          </a:xfrm>
          <a:prstGeom prst="rect">
            <a:avLst/>
          </a:prstGeom>
        </p:spPr>
      </p:pic>
      <p:sp>
        <p:nvSpPr>
          <p:cNvPr id="12" name="Text Placeholder 5">
            <a:extLst>
              <a:ext uri="{FF2B5EF4-FFF2-40B4-BE49-F238E27FC236}">
                <a16:creationId xmlns:a16="http://schemas.microsoft.com/office/drawing/2014/main" id="{91BF38B5-72C1-5A4F-B205-3AF64FC4F878}"/>
              </a:ext>
            </a:extLst>
          </p:cNvPr>
          <p:cNvSpPr>
            <a:spLocks noGrp="1"/>
          </p:cNvSpPr>
          <p:nvPr>
            <p:ph type="body" sz="quarter" idx="14" hasCustomPrompt="1"/>
          </p:nvPr>
        </p:nvSpPr>
        <p:spPr>
          <a:xfrm>
            <a:off x="323849" y="4846321"/>
            <a:ext cx="7733363"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8" name="Content Placeholder 3">
            <a:extLst>
              <a:ext uri="{FF2B5EF4-FFF2-40B4-BE49-F238E27FC236}">
                <a16:creationId xmlns:a16="http://schemas.microsoft.com/office/drawing/2014/main" id="{373E7362-CDE5-A340-93E0-4EB40FE4CF9B}"/>
              </a:ext>
            </a:extLst>
          </p:cNvPr>
          <p:cNvSpPr>
            <a:spLocks noGrp="1"/>
          </p:cNvSpPr>
          <p:nvPr>
            <p:ph sz="half" idx="2" hasCustomPrompt="1"/>
          </p:nvPr>
        </p:nvSpPr>
        <p:spPr>
          <a:xfrm>
            <a:off x="323850" y="1184224"/>
            <a:ext cx="8515350" cy="3504315"/>
          </a:xfrm>
          <a:prstGeom prst="rect">
            <a:avLst/>
          </a:prstGeom>
          <a:solidFill>
            <a:schemeClr val="bg1">
              <a:lumMod val="95000"/>
            </a:schemeClr>
          </a:solidFill>
          <a:ln>
            <a:solidFill>
              <a:schemeClr val="tx1"/>
            </a:solidFill>
          </a:ln>
        </p:spPr>
        <p:txBody>
          <a:bodyPr tIns="91440" rIns="18288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312971790"/>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udy-Summary">
    <p:spTree>
      <p:nvGrpSpPr>
        <p:cNvPr id="1" name=""/>
        <p:cNvGrpSpPr/>
        <p:nvPr/>
      </p:nvGrpSpPr>
      <p:grpSpPr>
        <a:xfrm>
          <a:off x="0" y="0"/>
          <a:ext cx="0" cy="0"/>
          <a:chOff x="0" y="0"/>
          <a:chExt cx="0" cy="0"/>
        </a:xfrm>
      </p:grpSpPr>
      <p:pic>
        <p:nvPicPr>
          <p:cNvPr id="16" name="Picture 15"/>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1" y="0"/>
            <a:ext cx="9157371" cy="960120"/>
          </a:xfrm>
          <a:prstGeom prst="rect">
            <a:avLst/>
          </a:prstGeom>
        </p:spPr>
      </p:pic>
      <p:sp>
        <p:nvSpPr>
          <p:cNvPr id="2" name="Title 1"/>
          <p:cNvSpPr>
            <a:spLocks noGrp="1"/>
          </p:cNvSpPr>
          <p:nvPr>
            <p:ph type="title" hasCustomPrompt="1"/>
          </p:nvPr>
        </p:nvSpPr>
        <p:spPr>
          <a:xfrm>
            <a:off x="323850" y="171450"/>
            <a:ext cx="8515350" cy="742950"/>
          </a:xfrm>
          <a:prstGeom prst="rect">
            <a:avLst/>
          </a:prstGeom>
        </p:spPr>
        <p:txBody>
          <a:bodyPr anchor="ctr" anchorCtr="0">
            <a:normAutofit/>
          </a:bodyPr>
          <a:lstStyle>
            <a:lvl1pPr algn="l">
              <a:defRPr sz="2400" baseline="0">
                <a:solidFill>
                  <a:schemeClr val="bg1"/>
                </a:solidFill>
                <a:latin typeface="Arial" panose="020B0604020202020204" pitchFamily="34" charset="0"/>
                <a:cs typeface="Arial" panose="020B0604020202020204" pitchFamily="34" charset="0"/>
              </a:defRPr>
            </a:lvl1pPr>
          </a:lstStyle>
          <a:p>
            <a:r>
              <a:rPr lang="en-US" dirty="0"/>
              <a:t>Study Slide: click to add title</a:t>
            </a:r>
          </a:p>
        </p:txBody>
      </p:sp>
      <p:cxnSp>
        <p:nvCxnSpPr>
          <p:cNvPr id="7" name="Straight Connector 6">
            <a:extLst>
              <a:ext uri="{FF2B5EF4-FFF2-40B4-BE49-F238E27FC236}">
                <a16:creationId xmlns:a16="http://schemas.microsoft.com/office/drawing/2014/main" id="{5006B65E-6661-EE42-AFF2-CBC4C550F1B5}"/>
              </a:ext>
            </a:extLst>
          </p:cNvPr>
          <p:cNvCxnSpPr>
            <a:cxnSpLocks/>
          </p:cNvCxnSpPr>
          <p:nvPr userDrawn="1"/>
        </p:nvCxnSpPr>
        <p:spPr>
          <a:xfrm>
            <a:off x="-14989" y="962025"/>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9" name="Picture 8">
            <a:extLst>
              <a:ext uri="{FF2B5EF4-FFF2-40B4-BE49-F238E27FC236}">
                <a16:creationId xmlns:a16="http://schemas.microsoft.com/office/drawing/2014/main" id="{5062BBA1-6479-2148-9EE1-B8CD2CE7493C}"/>
              </a:ext>
            </a:extLst>
          </p:cNvPr>
          <p:cNvPicPr>
            <a:picLocks noChangeAspect="1"/>
          </p:cNvPicPr>
          <p:nvPr userDrawn="1"/>
        </p:nvPicPr>
        <p:blipFill>
          <a:blip r:embed="rId3"/>
          <a:stretch>
            <a:fillRect/>
          </a:stretch>
        </p:blipFill>
        <p:spPr>
          <a:xfrm>
            <a:off x="8130186" y="4829794"/>
            <a:ext cx="914400" cy="268185"/>
          </a:xfrm>
          <a:prstGeom prst="rect">
            <a:avLst/>
          </a:prstGeom>
        </p:spPr>
      </p:pic>
      <p:sp>
        <p:nvSpPr>
          <p:cNvPr id="12" name="Text Placeholder 5">
            <a:extLst>
              <a:ext uri="{FF2B5EF4-FFF2-40B4-BE49-F238E27FC236}">
                <a16:creationId xmlns:a16="http://schemas.microsoft.com/office/drawing/2014/main" id="{91BF38B5-72C1-5A4F-B205-3AF64FC4F878}"/>
              </a:ext>
            </a:extLst>
          </p:cNvPr>
          <p:cNvSpPr>
            <a:spLocks noGrp="1"/>
          </p:cNvSpPr>
          <p:nvPr>
            <p:ph type="body" sz="quarter" idx="14" hasCustomPrompt="1"/>
          </p:nvPr>
        </p:nvSpPr>
        <p:spPr>
          <a:xfrm>
            <a:off x="323849" y="4846321"/>
            <a:ext cx="7733363"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8" name="Content Placeholder 3">
            <a:extLst>
              <a:ext uri="{FF2B5EF4-FFF2-40B4-BE49-F238E27FC236}">
                <a16:creationId xmlns:a16="http://schemas.microsoft.com/office/drawing/2014/main" id="{373E7362-CDE5-A340-93E0-4EB40FE4CF9B}"/>
              </a:ext>
            </a:extLst>
          </p:cNvPr>
          <p:cNvSpPr>
            <a:spLocks noGrp="1"/>
          </p:cNvSpPr>
          <p:nvPr>
            <p:ph sz="half" idx="2" hasCustomPrompt="1"/>
          </p:nvPr>
        </p:nvSpPr>
        <p:spPr>
          <a:xfrm>
            <a:off x="-18168" y="1786409"/>
            <a:ext cx="9180576" cy="1574460"/>
          </a:xfrm>
          <a:prstGeom prst="rect">
            <a:avLst/>
          </a:prstGeom>
          <a:solidFill>
            <a:schemeClr val="bg1">
              <a:lumMod val="95000"/>
            </a:schemeClr>
          </a:solidFill>
          <a:ln w="19050">
            <a:solidFill>
              <a:srgbClr val="0070C0"/>
            </a:solidFill>
          </a:ln>
        </p:spPr>
        <p:txBody>
          <a:bodyPr lIns="457200" tIns="91440" rIns="457200" bIns="182880" anchor="ctr" anchorCtr="0">
            <a:normAutofit/>
          </a:bodyPr>
          <a:lstStyle>
            <a:lvl1pPr marL="0" marR="0" indent="0" algn="l" defTabSz="685800" rtl="0" eaLnBrk="1" fontAlgn="auto" latinLnBrk="0" hangingPunct="1">
              <a:lnSpc>
                <a:spcPts val="2200"/>
              </a:lnSpc>
              <a:spcBef>
                <a:spcPts val="0"/>
              </a:spcBef>
              <a:spcAft>
                <a:spcPts val="0"/>
              </a:spcAft>
              <a:buClr>
                <a:srgbClr val="0070C0"/>
              </a:buClr>
              <a:buSzPct val="100000"/>
              <a:buFont typeface="Arial"/>
              <a:buNone/>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0"/>
            <a:endParaRPr lang="en-US" dirty="0"/>
          </a:p>
        </p:txBody>
      </p:sp>
    </p:spTree>
    <p:extLst>
      <p:ext uri="{BB962C8B-B14F-4D97-AF65-F5344CB8AC3E}">
        <p14:creationId xmlns:p14="http://schemas.microsoft.com/office/powerpoint/2010/main" val="2315424671"/>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tudy-Slide-Bar">
    <p:spTree>
      <p:nvGrpSpPr>
        <p:cNvPr id="1" name=""/>
        <p:cNvGrpSpPr/>
        <p:nvPr/>
      </p:nvGrpSpPr>
      <p:grpSpPr>
        <a:xfrm>
          <a:off x="0" y="0"/>
          <a:ext cx="0" cy="0"/>
          <a:chOff x="0" y="0"/>
          <a:chExt cx="0" cy="0"/>
        </a:xfrm>
      </p:grpSpPr>
      <p:pic>
        <p:nvPicPr>
          <p:cNvPr id="16" name="Picture 15"/>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1" y="0"/>
            <a:ext cx="9157371" cy="960120"/>
          </a:xfrm>
          <a:prstGeom prst="rect">
            <a:avLst/>
          </a:prstGeom>
        </p:spPr>
      </p:pic>
      <p:sp>
        <p:nvSpPr>
          <p:cNvPr id="2" name="Title 1"/>
          <p:cNvSpPr>
            <a:spLocks noGrp="1"/>
          </p:cNvSpPr>
          <p:nvPr>
            <p:ph type="title" hasCustomPrompt="1"/>
          </p:nvPr>
        </p:nvSpPr>
        <p:spPr>
          <a:xfrm>
            <a:off x="323850" y="171450"/>
            <a:ext cx="8515350" cy="742950"/>
          </a:xfrm>
          <a:prstGeom prst="rect">
            <a:avLst/>
          </a:prstGeom>
        </p:spPr>
        <p:txBody>
          <a:bodyPr anchor="ctr" anchorCtr="0">
            <a:normAutofit/>
          </a:bodyPr>
          <a:lstStyle>
            <a:lvl1pPr algn="l">
              <a:defRPr sz="2400" baseline="0">
                <a:solidFill>
                  <a:schemeClr val="bg1"/>
                </a:solidFill>
                <a:latin typeface="Arial" panose="020B0604020202020204" pitchFamily="34" charset="0"/>
                <a:cs typeface="Arial" panose="020B0604020202020204" pitchFamily="34" charset="0"/>
              </a:defRPr>
            </a:lvl1pPr>
          </a:lstStyle>
          <a:p>
            <a:r>
              <a:rPr lang="en-US" dirty="0"/>
              <a:t>Study Slide Bar: click to add title</a:t>
            </a:r>
          </a:p>
        </p:txBody>
      </p:sp>
      <p:cxnSp>
        <p:nvCxnSpPr>
          <p:cNvPr id="7" name="Straight Connector 6">
            <a:extLst>
              <a:ext uri="{FF2B5EF4-FFF2-40B4-BE49-F238E27FC236}">
                <a16:creationId xmlns:a16="http://schemas.microsoft.com/office/drawing/2014/main" id="{5006B65E-6661-EE42-AFF2-CBC4C550F1B5}"/>
              </a:ext>
            </a:extLst>
          </p:cNvPr>
          <p:cNvCxnSpPr>
            <a:cxnSpLocks/>
          </p:cNvCxnSpPr>
          <p:nvPr userDrawn="1"/>
        </p:nvCxnSpPr>
        <p:spPr>
          <a:xfrm>
            <a:off x="-14989" y="962025"/>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9" name="Picture 8">
            <a:extLst>
              <a:ext uri="{FF2B5EF4-FFF2-40B4-BE49-F238E27FC236}">
                <a16:creationId xmlns:a16="http://schemas.microsoft.com/office/drawing/2014/main" id="{5062BBA1-6479-2148-9EE1-B8CD2CE7493C}"/>
              </a:ext>
            </a:extLst>
          </p:cNvPr>
          <p:cNvPicPr>
            <a:picLocks noChangeAspect="1"/>
          </p:cNvPicPr>
          <p:nvPr userDrawn="1"/>
        </p:nvPicPr>
        <p:blipFill>
          <a:blip r:embed="rId3"/>
          <a:stretch>
            <a:fillRect/>
          </a:stretch>
        </p:blipFill>
        <p:spPr>
          <a:xfrm>
            <a:off x="8130186" y="4829794"/>
            <a:ext cx="914400" cy="268185"/>
          </a:xfrm>
          <a:prstGeom prst="rect">
            <a:avLst/>
          </a:prstGeom>
        </p:spPr>
      </p:pic>
      <p:sp>
        <p:nvSpPr>
          <p:cNvPr id="12" name="Text Placeholder 5">
            <a:extLst>
              <a:ext uri="{FF2B5EF4-FFF2-40B4-BE49-F238E27FC236}">
                <a16:creationId xmlns:a16="http://schemas.microsoft.com/office/drawing/2014/main" id="{91BF38B5-72C1-5A4F-B205-3AF64FC4F878}"/>
              </a:ext>
            </a:extLst>
          </p:cNvPr>
          <p:cNvSpPr>
            <a:spLocks noGrp="1"/>
          </p:cNvSpPr>
          <p:nvPr>
            <p:ph type="body" sz="quarter" idx="14" hasCustomPrompt="1"/>
          </p:nvPr>
        </p:nvSpPr>
        <p:spPr>
          <a:xfrm>
            <a:off x="323849" y="4846321"/>
            <a:ext cx="7733363"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10" name="Content Placeholder 3">
            <a:extLst>
              <a:ext uri="{FF2B5EF4-FFF2-40B4-BE49-F238E27FC236}">
                <a16:creationId xmlns:a16="http://schemas.microsoft.com/office/drawing/2014/main" id="{2291D050-F2FF-B84B-B85F-704A33D7A299}"/>
              </a:ext>
            </a:extLst>
          </p:cNvPr>
          <p:cNvSpPr>
            <a:spLocks noGrp="1"/>
          </p:cNvSpPr>
          <p:nvPr>
            <p:ph sz="half" idx="2" hasCustomPrompt="1"/>
          </p:nvPr>
        </p:nvSpPr>
        <p:spPr>
          <a:xfrm>
            <a:off x="323850" y="1428596"/>
            <a:ext cx="4248149" cy="327787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
        <p:nvSpPr>
          <p:cNvPr id="11" name="Rectangle 3">
            <a:extLst>
              <a:ext uri="{FF2B5EF4-FFF2-40B4-BE49-F238E27FC236}">
                <a16:creationId xmlns:a16="http://schemas.microsoft.com/office/drawing/2014/main" id="{7D86A608-CE71-5040-8C80-661F1437DF33}"/>
              </a:ext>
            </a:extLst>
          </p:cNvPr>
          <p:cNvSpPr>
            <a:spLocks noChangeArrowheads="1"/>
          </p:cNvSpPr>
          <p:nvPr userDrawn="1"/>
        </p:nvSpPr>
        <p:spPr bwMode="invGray">
          <a:xfrm>
            <a:off x="323850" y="1035386"/>
            <a:ext cx="4248150" cy="365760"/>
          </a:xfrm>
          <a:prstGeom prst="rect">
            <a:avLst/>
          </a:prstGeom>
          <a:solidFill>
            <a:srgbClr val="5A646E"/>
          </a:solidFill>
          <a:ln>
            <a:no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342900">
              <a:lnSpc>
                <a:spcPct val="85000"/>
              </a:lnSpc>
            </a:pPr>
            <a:endParaRPr lang="en-US" sz="1500" dirty="0">
              <a:solidFill>
                <a:schemeClr val="bg1"/>
              </a:solidFill>
              <a:latin typeface="Arial" pitchFamily="-110" charset="0"/>
              <a:ea typeface="ＭＳ Ｐゴシック" pitchFamily="-110" charset="-128"/>
              <a:cs typeface="ＭＳ Ｐゴシック" pitchFamily="-110" charset="-128"/>
            </a:endParaRPr>
          </a:p>
        </p:txBody>
      </p:sp>
      <p:sp>
        <p:nvSpPr>
          <p:cNvPr id="13" name="Text Placeholder 2">
            <a:extLst>
              <a:ext uri="{FF2B5EF4-FFF2-40B4-BE49-F238E27FC236}">
                <a16:creationId xmlns:a16="http://schemas.microsoft.com/office/drawing/2014/main" id="{78D38D57-7E90-4C4F-BEFE-18F098A6A601}"/>
              </a:ext>
            </a:extLst>
          </p:cNvPr>
          <p:cNvSpPr>
            <a:spLocks noGrp="1"/>
          </p:cNvSpPr>
          <p:nvPr>
            <p:ph type="body" idx="10" hasCustomPrompt="1"/>
          </p:nvPr>
        </p:nvSpPr>
        <p:spPr>
          <a:xfrm>
            <a:off x="332815" y="1046741"/>
            <a:ext cx="4185088" cy="342900"/>
          </a:xfrm>
          <a:prstGeom prst="rect">
            <a:avLst/>
          </a:prstGeom>
        </p:spPr>
        <p:txBody>
          <a:bodyPr anchor="b">
            <a:noAutofit/>
          </a:bodyPr>
          <a:lstStyle>
            <a:lvl1pPr marL="0" indent="0" algn="l">
              <a:buNone/>
              <a:defRPr sz="1600" b="0">
                <a:solidFill>
                  <a:srgbClr val="FFFFFF"/>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spTree>
    <p:extLst>
      <p:ext uri="{BB962C8B-B14F-4D97-AF65-F5344CB8AC3E}">
        <p14:creationId xmlns:p14="http://schemas.microsoft.com/office/powerpoint/2010/main" val="3846881504"/>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White">
    <p:spTree>
      <p:nvGrpSpPr>
        <p:cNvPr id="1" name=""/>
        <p:cNvGrpSpPr/>
        <p:nvPr/>
      </p:nvGrpSpPr>
      <p:grpSpPr>
        <a:xfrm>
          <a:off x="0" y="0"/>
          <a:ext cx="0" cy="0"/>
          <a:chOff x="0" y="0"/>
          <a:chExt cx="0" cy="0"/>
        </a:xfrm>
      </p:grpSpPr>
      <p:pic>
        <p:nvPicPr>
          <p:cNvPr id="16" name="Picture 15"/>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1" y="0"/>
            <a:ext cx="9157371" cy="1371599"/>
          </a:xfrm>
          <a:prstGeom prst="rect">
            <a:avLst/>
          </a:prstGeom>
        </p:spPr>
      </p:pic>
      <p:sp>
        <p:nvSpPr>
          <p:cNvPr id="2" name="Title 1"/>
          <p:cNvSpPr>
            <a:spLocks noGrp="1"/>
          </p:cNvSpPr>
          <p:nvPr>
            <p:ph type="title" hasCustomPrompt="1"/>
          </p:nvPr>
        </p:nvSpPr>
        <p:spPr>
          <a:xfrm>
            <a:off x="533401" y="2102823"/>
            <a:ext cx="8077200" cy="928688"/>
          </a:xfrm>
          <a:prstGeom prst="rect">
            <a:avLst/>
          </a:prstGeom>
        </p:spPr>
        <p:txBody>
          <a:bodyPr tIns="0" anchor="ctr">
            <a:normAutofit/>
          </a:bodyPr>
          <a:lstStyle>
            <a:lvl1pPr algn="ctr">
              <a:defRPr sz="2800" b="0"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pic>
        <p:nvPicPr>
          <p:cNvPr id="12" name="Picture 11"/>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flipH="1">
            <a:off x="1" y="3771901"/>
            <a:ext cx="9157371" cy="1371599"/>
          </a:xfrm>
          <a:prstGeom prst="rect">
            <a:avLst/>
          </a:prstGeom>
        </p:spPr>
      </p:pic>
      <p:cxnSp>
        <p:nvCxnSpPr>
          <p:cNvPr id="13" name="Straight Connector 12"/>
          <p:cNvCxnSpPr>
            <a:cxnSpLocks/>
          </p:cNvCxnSpPr>
          <p:nvPr userDrawn="1"/>
        </p:nvCxnSpPr>
        <p:spPr>
          <a:xfrm>
            <a:off x="-9329" y="3780234"/>
            <a:ext cx="9158733" cy="1191"/>
          </a:xfrm>
          <a:prstGeom prst="line">
            <a:avLst/>
          </a:prstGeom>
          <a:ln w="25400" cap="flat" cmpd="sng" algn="ctr">
            <a:solidFill>
              <a:srgbClr val="00B0F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a:cxnSpLocks/>
          </p:cNvCxnSpPr>
          <p:nvPr userDrawn="1"/>
        </p:nvCxnSpPr>
        <p:spPr>
          <a:xfrm>
            <a:off x="-9329" y="1367234"/>
            <a:ext cx="9158733" cy="1191"/>
          </a:xfrm>
          <a:prstGeom prst="line">
            <a:avLst/>
          </a:prstGeom>
          <a:ln w="25400" cap="flat" cmpd="sng" algn="ctr">
            <a:solidFill>
              <a:srgbClr val="00B0F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0" name="Picture 9">
            <a:extLst>
              <a:ext uri="{FF2B5EF4-FFF2-40B4-BE49-F238E27FC236}">
                <a16:creationId xmlns:a16="http://schemas.microsoft.com/office/drawing/2014/main" id="{E75D3E13-CC4F-7E49-B471-8878E909C360}"/>
              </a:ext>
            </a:extLst>
          </p:cNvPr>
          <p:cNvPicPr>
            <a:picLocks/>
          </p:cNvPicPr>
          <p:nvPr userDrawn="1"/>
        </p:nvPicPr>
        <p:blipFill>
          <a:blip r:embed="rId3"/>
          <a:stretch>
            <a:fillRect/>
          </a:stretch>
        </p:blipFill>
        <p:spPr>
          <a:xfrm>
            <a:off x="8130186" y="4819791"/>
            <a:ext cx="914400" cy="265176"/>
          </a:xfrm>
          <a:prstGeom prst="rect">
            <a:avLst/>
          </a:prstGeom>
        </p:spPr>
      </p:pic>
    </p:spTree>
    <p:extLst>
      <p:ext uri="{BB962C8B-B14F-4D97-AF65-F5344CB8AC3E}">
        <p14:creationId xmlns:p14="http://schemas.microsoft.com/office/powerpoint/2010/main" val="2055738268"/>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Divider-Bar">
    <p:spTree>
      <p:nvGrpSpPr>
        <p:cNvPr id="1" name=""/>
        <p:cNvGrpSpPr/>
        <p:nvPr/>
      </p:nvGrpSpPr>
      <p:grpSpPr>
        <a:xfrm>
          <a:off x="0" y="0"/>
          <a:ext cx="0" cy="0"/>
          <a:chOff x="0" y="0"/>
          <a:chExt cx="0" cy="0"/>
        </a:xfrm>
      </p:grpSpPr>
      <p:pic>
        <p:nvPicPr>
          <p:cNvPr id="13" name="Picture 12"/>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1" y="0"/>
            <a:ext cx="9157371" cy="1371599"/>
          </a:xfrm>
          <a:prstGeom prst="rect">
            <a:avLst/>
          </a:prstGeom>
        </p:spPr>
      </p:pic>
      <p:pic>
        <p:nvPicPr>
          <p:cNvPr id="14" name="Picture 13"/>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flipH="1">
            <a:off x="1" y="3771901"/>
            <a:ext cx="9157371" cy="1371599"/>
          </a:xfrm>
          <a:prstGeom prst="rect">
            <a:avLst/>
          </a:prstGeom>
        </p:spPr>
      </p:pic>
      <p:sp>
        <p:nvSpPr>
          <p:cNvPr id="12" name="Title 4"/>
          <p:cNvSpPr txBox="1">
            <a:spLocks/>
          </p:cNvSpPr>
          <p:nvPr userDrawn="1"/>
        </p:nvSpPr>
        <p:spPr>
          <a:xfrm>
            <a:off x="1" y="2095500"/>
            <a:ext cx="9143999" cy="971550"/>
          </a:xfrm>
          <a:prstGeom prst="rect">
            <a:avLst/>
          </a:prstGeom>
          <a:solidFill>
            <a:srgbClr val="00597C">
              <a:alpha val="10000"/>
            </a:srgbClr>
          </a:solidFill>
        </p:spPr>
        <p:txBody>
          <a:bodyPr tIns="0" anchor="ctr">
            <a:normAutofit/>
          </a:bodyPr>
          <a:lstStyle/>
          <a:p>
            <a:pPr marL="0" marR="0" lvl="0" indent="0" algn="ctr" defTabSz="685800" rtl="0" eaLnBrk="1" fontAlgn="auto" latinLnBrk="0" hangingPunct="1">
              <a:lnSpc>
                <a:spcPct val="100000"/>
              </a:lnSpc>
              <a:spcBef>
                <a:spcPct val="0"/>
              </a:spcBef>
              <a:spcAft>
                <a:spcPts val="0"/>
              </a:spcAft>
              <a:buClrTx/>
              <a:buSzTx/>
              <a:buFontTx/>
              <a:buNone/>
              <a:tabLst/>
              <a:defRPr/>
            </a:pPr>
            <a:endParaRPr kumimoji="0" lang="en-US" sz="2800" b="0" i="0" u="none" strike="noStrike" kern="1200" cap="none" spc="0" normalizeH="0" baseline="0" noProof="0" dirty="0">
              <a:ln>
                <a:noFill/>
              </a:ln>
              <a:solidFill>
                <a:schemeClr val="tx2"/>
              </a:solidFill>
              <a:effectLst/>
              <a:uLnTx/>
              <a:uFillTx/>
              <a:latin typeface="+mj-lt"/>
              <a:ea typeface="+mj-ea"/>
              <a:cs typeface="+mj-cs"/>
            </a:endParaRPr>
          </a:p>
        </p:txBody>
      </p:sp>
      <p:sp>
        <p:nvSpPr>
          <p:cNvPr id="2" name="Title 1"/>
          <p:cNvSpPr>
            <a:spLocks noGrp="1"/>
          </p:cNvSpPr>
          <p:nvPr>
            <p:ph type="title" hasCustomPrompt="1"/>
          </p:nvPr>
        </p:nvSpPr>
        <p:spPr>
          <a:xfrm>
            <a:off x="323848" y="2105025"/>
            <a:ext cx="8496300" cy="956120"/>
          </a:xfrm>
          <a:prstGeom prst="rect">
            <a:avLst/>
          </a:prstGeom>
        </p:spPr>
        <p:txBody>
          <a:bodyPr tIns="0" anchor="ctr">
            <a:normAutofit/>
          </a:bodyPr>
          <a:lstStyle>
            <a:lvl1pPr algn="ctr">
              <a:defRPr sz="2800" b="0" cap="none">
                <a:solidFill>
                  <a:schemeClr val="tx2"/>
                </a:solidFill>
                <a:latin typeface="Arial" panose="020B0604020202020204" pitchFamily="34" charset="0"/>
                <a:cs typeface="Arial" panose="020B0604020202020204" pitchFamily="34" charset="0"/>
              </a:defRPr>
            </a:lvl1pPr>
          </a:lstStyle>
          <a:p>
            <a:r>
              <a:rPr lang="en-US" dirty="0"/>
              <a:t>Click To Edit Title</a:t>
            </a:r>
          </a:p>
        </p:txBody>
      </p:sp>
      <p:cxnSp>
        <p:nvCxnSpPr>
          <p:cNvPr id="15" name="Straight Connector 14"/>
          <p:cNvCxnSpPr/>
          <p:nvPr userDrawn="1"/>
        </p:nvCxnSpPr>
        <p:spPr>
          <a:xfrm>
            <a:off x="-9329" y="3780234"/>
            <a:ext cx="9158733" cy="1191"/>
          </a:xfrm>
          <a:prstGeom prst="line">
            <a:avLst/>
          </a:prstGeom>
          <a:ln w="25400" cap="flat" cmpd="sng" algn="ctr">
            <a:solidFill>
              <a:srgbClr val="00B0F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9329" y="1367234"/>
            <a:ext cx="9158733" cy="1191"/>
          </a:xfrm>
          <a:prstGeom prst="line">
            <a:avLst/>
          </a:prstGeom>
          <a:ln w="25400" cap="flat" cmpd="sng" algn="ctr">
            <a:solidFill>
              <a:srgbClr val="00B0F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7" name="Picture 16">
            <a:extLst>
              <a:ext uri="{FF2B5EF4-FFF2-40B4-BE49-F238E27FC236}">
                <a16:creationId xmlns:a16="http://schemas.microsoft.com/office/drawing/2014/main" id="{54F72F09-2BBD-9049-A14A-1051BDD99E57}"/>
              </a:ext>
            </a:extLst>
          </p:cNvPr>
          <p:cNvPicPr>
            <a:picLocks/>
          </p:cNvPicPr>
          <p:nvPr userDrawn="1"/>
        </p:nvPicPr>
        <p:blipFill>
          <a:blip r:embed="rId3"/>
          <a:stretch>
            <a:fillRect/>
          </a:stretch>
        </p:blipFill>
        <p:spPr>
          <a:xfrm>
            <a:off x="8130186" y="4819791"/>
            <a:ext cx="914400" cy="265176"/>
          </a:xfrm>
          <a:prstGeom prst="rect">
            <a:avLst/>
          </a:prstGeom>
        </p:spPr>
      </p:pic>
      <p:sp>
        <p:nvSpPr>
          <p:cNvPr id="9" name="Text Placeholder 5">
            <a:extLst>
              <a:ext uri="{FF2B5EF4-FFF2-40B4-BE49-F238E27FC236}">
                <a16:creationId xmlns:a16="http://schemas.microsoft.com/office/drawing/2014/main" id="{550092C9-A09F-7245-8D15-AEFDA532881C}"/>
              </a:ext>
            </a:extLst>
          </p:cNvPr>
          <p:cNvSpPr>
            <a:spLocks noGrp="1"/>
          </p:cNvSpPr>
          <p:nvPr>
            <p:ph type="body" sz="quarter" idx="15" hasCustomPrompt="1"/>
          </p:nvPr>
        </p:nvSpPr>
        <p:spPr>
          <a:xfrm>
            <a:off x="323849" y="4846321"/>
            <a:ext cx="7733363"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sp>
        <p:nvSpPr>
          <p:cNvPr id="10" name="Text Placeholder 2">
            <a:extLst>
              <a:ext uri="{FF2B5EF4-FFF2-40B4-BE49-F238E27FC236}">
                <a16:creationId xmlns:a16="http://schemas.microsoft.com/office/drawing/2014/main" id="{1CCC311E-DA3E-AB41-BF2C-7398324BA555}"/>
              </a:ext>
            </a:extLst>
          </p:cNvPr>
          <p:cNvSpPr>
            <a:spLocks noGrp="1"/>
          </p:cNvSpPr>
          <p:nvPr>
            <p:ph type="body" idx="1" hasCustomPrompt="1"/>
          </p:nvPr>
        </p:nvSpPr>
        <p:spPr>
          <a:xfrm>
            <a:off x="323849" y="-7144"/>
            <a:ext cx="8839200" cy="363760"/>
          </a:xfrm>
          <a:prstGeom prst="rect">
            <a:avLst/>
          </a:prstGeom>
        </p:spPr>
        <p:txBody>
          <a:bodyPr lIns="91440" anchor="b">
            <a:normAutofit/>
          </a:bodyPr>
          <a:lstStyle>
            <a:lvl1pPr marL="0" indent="0">
              <a:spcBef>
                <a:spcPts val="0"/>
              </a:spcBef>
              <a:buNone/>
              <a:defRPr sz="1100" b="0" baseline="0">
                <a:solidFill>
                  <a:schemeClr val="bg1"/>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ADD SECTION TOPIC (OPTIONAL)</a:t>
            </a:r>
          </a:p>
        </p:txBody>
      </p:sp>
    </p:spTree>
    <p:extLst>
      <p:ext uri="{BB962C8B-B14F-4D97-AF65-F5344CB8AC3E}">
        <p14:creationId xmlns:p14="http://schemas.microsoft.com/office/powerpoint/2010/main" val="388067803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Divider-Solid">
    <p:spTree>
      <p:nvGrpSpPr>
        <p:cNvPr id="1" name=""/>
        <p:cNvGrpSpPr/>
        <p:nvPr/>
      </p:nvGrpSpPr>
      <p:grpSpPr>
        <a:xfrm>
          <a:off x="0" y="0"/>
          <a:ext cx="0" cy="0"/>
          <a:chOff x="0" y="0"/>
          <a:chExt cx="0" cy="0"/>
        </a:xfrm>
      </p:grpSpPr>
      <p:sp>
        <p:nvSpPr>
          <p:cNvPr id="9" name="Title 4">
            <a:extLst>
              <a:ext uri="{FF2B5EF4-FFF2-40B4-BE49-F238E27FC236}">
                <a16:creationId xmlns:a16="http://schemas.microsoft.com/office/drawing/2014/main" id="{E36BB952-50A8-AE49-87A9-BEC72E8DE500}"/>
              </a:ext>
            </a:extLst>
          </p:cNvPr>
          <p:cNvSpPr txBox="1">
            <a:spLocks/>
          </p:cNvSpPr>
          <p:nvPr userDrawn="1"/>
        </p:nvSpPr>
        <p:spPr>
          <a:xfrm>
            <a:off x="1" y="1371600"/>
            <a:ext cx="9143999" cy="2400300"/>
          </a:xfrm>
          <a:prstGeom prst="rect">
            <a:avLst/>
          </a:prstGeom>
          <a:solidFill>
            <a:srgbClr val="00597C">
              <a:alpha val="10000"/>
            </a:srgbClr>
          </a:solidFill>
        </p:spPr>
        <p:txBody>
          <a:bodyPr tIns="0" anchor="ctr">
            <a:normAutofit/>
          </a:bodyPr>
          <a:lstStyle/>
          <a:p>
            <a:pPr marL="0" marR="0" lvl="0" indent="0" algn="ctr" defTabSz="685800" rtl="0" eaLnBrk="1" fontAlgn="auto" latinLnBrk="0" hangingPunct="1">
              <a:lnSpc>
                <a:spcPct val="10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pic>
        <p:nvPicPr>
          <p:cNvPr id="13" name="Picture 12"/>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1" y="0"/>
            <a:ext cx="9157371" cy="1371599"/>
          </a:xfrm>
          <a:prstGeom prst="rect">
            <a:avLst/>
          </a:prstGeom>
        </p:spPr>
      </p:pic>
      <p:pic>
        <p:nvPicPr>
          <p:cNvPr id="14" name="Picture 13"/>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flipH="1">
            <a:off x="1" y="3771901"/>
            <a:ext cx="9157371" cy="1371599"/>
          </a:xfrm>
          <a:prstGeom prst="rect">
            <a:avLst/>
          </a:prstGeom>
        </p:spPr>
      </p:pic>
      <p:sp>
        <p:nvSpPr>
          <p:cNvPr id="2" name="Title 1"/>
          <p:cNvSpPr>
            <a:spLocks noGrp="1"/>
          </p:cNvSpPr>
          <p:nvPr>
            <p:ph type="title" hasCustomPrompt="1"/>
          </p:nvPr>
        </p:nvSpPr>
        <p:spPr>
          <a:xfrm>
            <a:off x="0" y="2105025"/>
            <a:ext cx="9144000" cy="956120"/>
          </a:xfrm>
          <a:prstGeom prst="rect">
            <a:avLst/>
          </a:prstGeom>
        </p:spPr>
        <p:txBody>
          <a:bodyPr tIns="0" anchor="ctr">
            <a:normAutofit/>
          </a:bodyPr>
          <a:lstStyle>
            <a:lvl1pPr algn="ctr">
              <a:defRPr sz="2800" b="0" cap="none">
                <a:solidFill>
                  <a:schemeClr val="tx2"/>
                </a:solidFill>
                <a:latin typeface="Arial" panose="020B0604020202020204" pitchFamily="34" charset="0"/>
                <a:cs typeface="Arial" panose="020B0604020202020204" pitchFamily="34" charset="0"/>
              </a:defRPr>
            </a:lvl1pPr>
          </a:lstStyle>
          <a:p>
            <a:r>
              <a:rPr lang="en-US" dirty="0"/>
              <a:t>Click To Edit Title</a:t>
            </a:r>
          </a:p>
        </p:txBody>
      </p:sp>
      <p:cxnSp>
        <p:nvCxnSpPr>
          <p:cNvPr id="15" name="Straight Connector 14"/>
          <p:cNvCxnSpPr/>
          <p:nvPr userDrawn="1"/>
        </p:nvCxnSpPr>
        <p:spPr>
          <a:xfrm>
            <a:off x="-9329" y="3780234"/>
            <a:ext cx="9158733" cy="1191"/>
          </a:xfrm>
          <a:prstGeom prst="line">
            <a:avLst/>
          </a:prstGeom>
          <a:ln w="25400" cap="flat" cmpd="sng" algn="ctr">
            <a:solidFill>
              <a:srgbClr val="00B0F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9329" y="1367234"/>
            <a:ext cx="9158733" cy="1191"/>
          </a:xfrm>
          <a:prstGeom prst="line">
            <a:avLst/>
          </a:prstGeom>
          <a:ln w="25400" cap="flat" cmpd="sng" algn="ctr">
            <a:solidFill>
              <a:srgbClr val="00B0F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7" name="Picture 16">
            <a:extLst>
              <a:ext uri="{FF2B5EF4-FFF2-40B4-BE49-F238E27FC236}">
                <a16:creationId xmlns:a16="http://schemas.microsoft.com/office/drawing/2014/main" id="{54F72F09-2BBD-9049-A14A-1051BDD99E57}"/>
              </a:ext>
            </a:extLst>
          </p:cNvPr>
          <p:cNvPicPr>
            <a:picLocks/>
          </p:cNvPicPr>
          <p:nvPr userDrawn="1"/>
        </p:nvPicPr>
        <p:blipFill>
          <a:blip r:embed="rId3"/>
          <a:stretch>
            <a:fillRect/>
          </a:stretch>
        </p:blipFill>
        <p:spPr>
          <a:xfrm>
            <a:off x="8130186" y="4819791"/>
            <a:ext cx="914400" cy="265176"/>
          </a:xfrm>
          <a:prstGeom prst="rect">
            <a:avLst/>
          </a:prstGeom>
        </p:spPr>
      </p:pic>
    </p:spTree>
    <p:extLst>
      <p:ext uri="{BB962C8B-B14F-4D97-AF65-F5344CB8AC3E}">
        <p14:creationId xmlns:p14="http://schemas.microsoft.com/office/powerpoint/2010/main" val="2138810326"/>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Divider 3">
    <p:spTree>
      <p:nvGrpSpPr>
        <p:cNvPr id="1" name=""/>
        <p:cNvGrpSpPr/>
        <p:nvPr/>
      </p:nvGrpSpPr>
      <p:grpSpPr>
        <a:xfrm>
          <a:off x="0" y="0"/>
          <a:ext cx="0" cy="0"/>
          <a:chOff x="0" y="0"/>
          <a:chExt cx="0" cy="0"/>
        </a:xfrm>
      </p:grpSpPr>
      <p:pic>
        <p:nvPicPr>
          <p:cNvPr id="13" name="Picture 12"/>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1" y="0"/>
            <a:ext cx="9157371" cy="1371599"/>
          </a:xfrm>
          <a:prstGeom prst="rect">
            <a:avLst/>
          </a:prstGeom>
        </p:spPr>
      </p:pic>
      <p:pic>
        <p:nvPicPr>
          <p:cNvPr id="14" name="Picture 13"/>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flipH="1">
            <a:off x="1" y="3771901"/>
            <a:ext cx="9157371" cy="1371599"/>
          </a:xfrm>
          <a:prstGeom prst="rect">
            <a:avLst/>
          </a:prstGeom>
        </p:spPr>
      </p:pic>
      <p:sp>
        <p:nvSpPr>
          <p:cNvPr id="12" name="Title 4"/>
          <p:cNvSpPr txBox="1">
            <a:spLocks/>
          </p:cNvSpPr>
          <p:nvPr userDrawn="1"/>
        </p:nvSpPr>
        <p:spPr>
          <a:xfrm>
            <a:off x="1" y="1371600"/>
            <a:ext cx="9143999" cy="2400300"/>
          </a:xfrm>
          <a:prstGeom prst="rect">
            <a:avLst/>
          </a:prstGeom>
          <a:gradFill flip="none" rotWithShape="1">
            <a:gsLst>
              <a:gs pos="0">
                <a:srgbClr val="006D9A">
                  <a:alpha val="50000"/>
                </a:srgbClr>
              </a:gs>
              <a:gs pos="50000">
                <a:schemeClr val="bg1"/>
              </a:gs>
              <a:gs pos="100000">
                <a:srgbClr val="006D9A">
                  <a:alpha val="50000"/>
                </a:srgbClr>
              </a:gs>
            </a:gsLst>
            <a:lin ang="5400000" scaled="0"/>
            <a:tileRect/>
          </a:gradFill>
        </p:spPr>
        <p:txBody>
          <a:bodyPr tIns="0" anchor="ctr">
            <a:normAutofit/>
          </a:bodyPr>
          <a:lstStyle/>
          <a:p>
            <a:pPr marL="0" marR="0" lvl="0" indent="0" algn="ctr" defTabSz="685800" rtl="0" eaLnBrk="1" fontAlgn="auto" latinLnBrk="0" hangingPunct="1">
              <a:lnSpc>
                <a:spcPct val="10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2" name="Title 1"/>
          <p:cNvSpPr>
            <a:spLocks noGrp="1"/>
          </p:cNvSpPr>
          <p:nvPr>
            <p:ph type="title" hasCustomPrompt="1"/>
          </p:nvPr>
        </p:nvSpPr>
        <p:spPr>
          <a:xfrm>
            <a:off x="0" y="2105025"/>
            <a:ext cx="9144000" cy="956120"/>
          </a:xfrm>
          <a:prstGeom prst="rect">
            <a:avLst/>
          </a:prstGeom>
          <a:solidFill>
            <a:schemeClr val="bg1"/>
          </a:solidFill>
        </p:spPr>
        <p:txBody>
          <a:bodyPr tIns="0" anchor="ctr">
            <a:normAutofit/>
          </a:bodyPr>
          <a:lstStyle>
            <a:lvl1pPr algn="ctr">
              <a:defRPr sz="2800" b="0" cap="none">
                <a:solidFill>
                  <a:schemeClr val="tx2"/>
                </a:solidFill>
                <a:latin typeface="Arial" panose="020B0604020202020204" pitchFamily="34" charset="0"/>
                <a:cs typeface="Arial" panose="020B0604020202020204" pitchFamily="34" charset="0"/>
              </a:defRPr>
            </a:lvl1pPr>
          </a:lstStyle>
          <a:p>
            <a:r>
              <a:rPr lang="en-US" dirty="0"/>
              <a:t>Click To Edit Title</a:t>
            </a:r>
          </a:p>
        </p:txBody>
      </p:sp>
      <p:cxnSp>
        <p:nvCxnSpPr>
          <p:cNvPr id="15" name="Straight Connector 14"/>
          <p:cNvCxnSpPr/>
          <p:nvPr userDrawn="1"/>
        </p:nvCxnSpPr>
        <p:spPr>
          <a:xfrm>
            <a:off x="-7493" y="3780234"/>
            <a:ext cx="9158733" cy="1191"/>
          </a:xfrm>
          <a:prstGeom prst="line">
            <a:avLst/>
          </a:prstGeom>
          <a:ln w="25400" cap="flat" cmpd="sng" algn="ctr">
            <a:solidFill>
              <a:srgbClr val="00B0F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9329" y="1367234"/>
            <a:ext cx="9158733" cy="1191"/>
          </a:xfrm>
          <a:prstGeom prst="line">
            <a:avLst/>
          </a:prstGeom>
          <a:ln w="25400" cap="flat" cmpd="sng" algn="ctr">
            <a:solidFill>
              <a:srgbClr val="00B0F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7" name="Picture 16">
            <a:extLst>
              <a:ext uri="{FF2B5EF4-FFF2-40B4-BE49-F238E27FC236}">
                <a16:creationId xmlns:a16="http://schemas.microsoft.com/office/drawing/2014/main" id="{54F47EEC-7D64-BC44-B74A-8AB7EC9C1146}"/>
              </a:ext>
            </a:extLst>
          </p:cNvPr>
          <p:cNvPicPr>
            <a:picLocks/>
          </p:cNvPicPr>
          <p:nvPr userDrawn="1"/>
        </p:nvPicPr>
        <p:blipFill>
          <a:blip r:embed="rId3"/>
          <a:stretch>
            <a:fillRect/>
          </a:stretch>
        </p:blipFill>
        <p:spPr>
          <a:xfrm>
            <a:off x="8130186" y="4819791"/>
            <a:ext cx="914400" cy="265176"/>
          </a:xfrm>
          <a:prstGeom prst="rect">
            <a:avLst/>
          </a:prstGeom>
        </p:spPr>
      </p:pic>
    </p:spTree>
    <p:extLst>
      <p:ext uri="{BB962C8B-B14F-4D97-AF65-F5344CB8AC3E}">
        <p14:creationId xmlns:p14="http://schemas.microsoft.com/office/powerpoint/2010/main" val="2243079281"/>
      </p:ext>
    </p:extLst>
  </p:cSld>
  <p:clrMapOvr>
    <a:masterClrMapping/>
  </p:clrMapOvr>
  <p:transition spd="slow"/>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Graph-Image-Blue">
    <p:spTree>
      <p:nvGrpSpPr>
        <p:cNvPr id="1" name=""/>
        <p:cNvGrpSpPr/>
        <p:nvPr/>
      </p:nvGrpSpPr>
      <p:grpSpPr>
        <a:xfrm>
          <a:off x="0" y="0"/>
          <a:ext cx="0" cy="0"/>
          <a:chOff x="0" y="0"/>
          <a:chExt cx="0" cy="0"/>
        </a:xfrm>
      </p:grpSpPr>
      <p:sp>
        <p:nvSpPr>
          <p:cNvPr id="18" name="Rectangle 17"/>
          <p:cNvSpPr/>
          <p:nvPr userDrawn="1"/>
        </p:nvSpPr>
        <p:spPr>
          <a:xfrm>
            <a:off x="0" y="971551"/>
            <a:ext cx="9153144" cy="4192523"/>
          </a:xfrm>
          <a:prstGeom prst="rect">
            <a:avLst/>
          </a:prstGeom>
          <a:gradFill>
            <a:gsLst>
              <a:gs pos="0">
                <a:srgbClr val="004E66"/>
              </a:gs>
              <a:gs pos="100000">
                <a:srgbClr val="00779D"/>
              </a:gs>
            </a:gsLst>
          </a:gra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cxnSp>
        <p:nvCxnSpPr>
          <p:cNvPr id="19" name="Straight Connector 18"/>
          <p:cNvCxnSpPr/>
          <p:nvPr userDrawn="1"/>
        </p:nvCxnSpPr>
        <p:spPr>
          <a:xfrm>
            <a:off x="-9329" y="962025"/>
            <a:ext cx="9158733" cy="1191"/>
          </a:xfrm>
          <a:prstGeom prst="line">
            <a:avLst/>
          </a:prstGeom>
          <a:ln w="25400" cap="flat" cmpd="sng" algn="ctr">
            <a:solidFill>
              <a:srgbClr val="00B0F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21" name="Picture 20"/>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1" y="0"/>
            <a:ext cx="9157371" cy="960120"/>
          </a:xfrm>
          <a:prstGeom prst="rect">
            <a:avLst/>
          </a:prstGeom>
        </p:spPr>
      </p:pic>
      <p:sp>
        <p:nvSpPr>
          <p:cNvPr id="24" name="Title 1"/>
          <p:cNvSpPr>
            <a:spLocks noGrp="1"/>
          </p:cNvSpPr>
          <p:nvPr>
            <p:ph type="title"/>
          </p:nvPr>
        </p:nvSpPr>
        <p:spPr>
          <a:xfrm>
            <a:off x="323850" y="171450"/>
            <a:ext cx="8515350" cy="742950"/>
          </a:xfrm>
          <a:prstGeom prst="rect">
            <a:avLst/>
          </a:prstGeom>
        </p:spPr>
        <p:txBody>
          <a:bodyPr anchor="ctr" anchorCtr="0">
            <a:normAutofit/>
          </a:bodyPr>
          <a:lstStyle>
            <a:lvl1pPr algn="l">
              <a:defRPr sz="240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pic>
        <p:nvPicPr>
          <p:cNvPr id="8" name="Picture 7">
            <a:extLst>
              <a:ext uri="{FF2B5EF4-FFF2-40B4-BE49-F238E27FC236}">
                <a16:creationId xmlns:a16="http://schemas.microsoft.com/office/drawing/2014/main" id="{50C5D8D2-47A9-4648-ADAF-AF4DDAB936D3}"/>
              </a:ext>
            </a:extLst>
          </p:cNvPr>
          <p:cNvPicPr>
            <a:picLocks/>
          </p:cNvPicPr>
          <p:nvPr userDrawn="1"/>
        </p:nvPicPr>
        <p:blipFill>
          <a:blip r:embed="rId3"/>
          <a:stretch>
            <a:fillRect/>
          </a:stretch>
        </p:blipFill>
        <p:spPr>
          <a:xfrm>
            <a:off x="8130186" y="4819791"/>
            <a:ext cx="914400" cy="265176"/>
          </a:xfrm>
          <a:prstGeom prst="rect">
            <a:avLst/>
          </a:prstGeom>
        </p:spPr>
      </p:pic>
      <p:sp>
        <p:nvSpPr>
          <p:cNvPr id="9" name="Text Placeholder 5">
            <a:extLst>
              <a:ext uri="{FF2B5EF4-FFF2-40B4-BE49-F238E27FC236}">
                <a16:creationId xmlns:a16="http://schemas.microsoft.com/office/drawing/2014/main" id="{42E694FF-BE93-494A-8335-D80A3BE9892C}"/>
              </a:ext>
            </a:extLst>
          </p:cNvPr>
          <p:cNvSpPr>
            <a:spLocks noGrp="1"/>
          </p:cNvSpPr>
          <p:nvPr>
            <p:ph type="body" sz="quarter" idx="14" hasCustomPrompt="1"/>
          </p:nvPr>
        </p:nvSpPr>
        <p:spPr>
          <a:xfrm>
            <a:off x="323849" y="4846321"/>
            <a:ext cx="7733363"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spTree>
    <p:extLst>
      <p:ext uri="{BB962C8B-B14F-4D97-AF65-F5344CB8AC3E}">
        <p14:creationId xmlns:p14="http://schemas.microsoft.com/office/powerpoint/2010/main" val="2051987732"/>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Graph-Image-Black">
    <p:spTree>
      <p:nvGrpSpPr>
        <p:cNvPr id="1" name=""/>
        <p:cNvGrpSpPr/>
        <p:nvPr/>
      </p:nvGrpSpPr>
      <p:grpSpPr>
        <a:xfrm>
          <a:off x="0" y="0"/>
          <a:ext cx="0" cy="0"/>
          <a:chOff x="0" y="0"/>
          <a:chExt cx="0" cy="0"/>
        </a:xfrm>
      </p:grpSpPr>
      <p:sp>
        <p:nvSpPr>
          <p:cNvPr id="18" name="Rectangle 17"/>
          <p:cNvSpPr/>
          <p:nvPr userDrawn="1"/>
        </p:nvSpPr>
        <p:spPr>
          <a:xfrm>
            <a:off x="0" y="971551"/>
            <a:ext cx="9153144" cy="4192523"/>
          </a:xfrm>
          <a:prstGeom prst="rect">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cxnSp>
        <p:nvCxnSpPr>
          <p:cNvPr id="19" name="Straight Connector 18"/>
          <p:cNvCxnSpPr/>
          <p:nvPr userDrawn="1"/>
        </p:nvCxnSpPr>
        <p:spPr>
          <a:xfrm>
            <a:off x="-9329" y="962025"/>
            <a:ext cx="9158733" cy="1191"/>
          </a:xfrm>
          <a:prstGeom prst="line">
            <a:avLst/>
          </a:prstGeom>
          <a:ln w="25400" cap="flat" cmpd="sng" algn="ctr">
            <a:solidFill>
              <a:srgbClr val="00B0F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21" name="Picture 20"/>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1" y="0"/>
            <a:ext cx="9157371" cy="960120"/>
          </a:xfrm>
          <a:prstGeom prst="rect">
            <a:avLst/>
          </a:prstGeom>
        </p:spPr>
      </p:pic>
      <p:sp>
        <p:nvSpPr>
          <p:cNvPr id="24" name="Title 1"/>
          <p:cNvSpPr>
            <a:spLocks noGrp="1"/>
          </p:cNvSpPr>
          <p:nvPr>
            <p:ph type="title"/>
          </p:nvPr>
        </p:nvSpPr>
        <p:spPr>
          <a:xfrm>
            <a:off x="323850" y="171450"/>
            <a:ext cx="8515350" cy="742950"/>
          </a:xfrm>
          <a:prstGeom prst="rect">
            <a:avLst/>
          </a:prstGeom>
        </p:spPr>
        <p:txBody>
          <a:bodyPr anchor="ctr" anchorCtr="0">
            <a:normAutofit/>
          </a:bodyPr>
          <a:lstStyle>
            <a:lvl1pPr algn="l">
              <a:defRPr sz="240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pic>
        <p:nvPicPr>
          <p:cNvPr id="8" name="Picture 7">
            <a:extLst>
              <a:ext uri="{FF2B5EF4-FFF2-40B4-BE49-F238E27FC236}">
                <a16:creationId xmlns:a16="http://schemas.microsoft.com/office/drawing/2014/main" id="{50C5D8D2-47A9-4648-ADAF-AF4DDAB936D3}"/>
              </a:ext>
            </a:extLst>
          </p:cNvPr>
          <p:cNvPicPr>
            <a:picLocks/>
          </p:cNvPicPr>
          <p:nvPr userDrawn="1"/>
        </p:nvPicPr>
        <p:blipFill>
          <a:blip r:embed="rId3"/>
          <a:stretch>
            <a:fillRect/>
          </a:stretch>
        </p:blipFill>
        <p:spPr>
          <a:xfrm>
            <a:off x="8130186" y="4819791"/>
            <a:ext cx="914400" cy="265176"/>
          </a:xfrm>
          <a:prstGeom prst="rect">
            <a:avLst/>
          </a:prstGeom>
        </p:spPr>
      </p:pic>
      <p:sp>
        <p:nvSpPr>
          <p:cNvPr id="9" name="Text Placeholder 5">
            <a:extLst>
              <a:ext uri="{FF2B5EF4-FFF2-40B4-BE49-F238E27FC236}">
                <a16:creationId xmlns:a16="http://schemas.microsoft.com/office/drawing/2014/main" id="{42E694FF-BE93-494A-8335-D80A3BE9892C}"/>
              </a:ext>
            </a:extLst>
          </p:cNvPr>
          <p:cNvSpPr>
            <a:spLocks noGrp="1"/>
          </p:cNvSpPr>
          <p:nvPr>
            <p:ph type="body" sz="quarter" idx="14" hasCustomPrompt="1"/>
          </p:nvPr>
        </p:nvSpPr>
        <p:spPr>
          <a:xfrm>
            <a:off x="323849" y="4846321"/>
            <a:ext cx="7733363"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spTree>
    <p:extLst>
      <p:ext uri="{BB962C8B-B14F-4D97-AF65-F5344CB8AC3E}">
        <p14:creationId xmlns:p14="http://schemas.microsoft.com/office/powerpoint/2010/main" val="3069492155"/>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pen Blue">
    <p:spTree>
      <p:nvGrpSpPr>
        <p:cNvPr id="1" name=""/>
        <p:cNvGrpSpPr/>
        <p:nvPr/>
      </p:nvGrpSpPr>
      <p:grpSpPr>
        <a:xfrm>
          <a:off x="0" y="0"/>
          <a:ext cx="0" cy="0"/>
          <a:chOff x="0" y="0"/>
          <a:chExt cx="0" cy="0"/>
        </a:xfrm>
      </p:grpSpPr>
      <p:pic>
        <p:nvPicPr>
          <p:cNvPr id="21" name="Picture 20"/>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1" y="0"/>
            <a:ext cx="9157371" cy="5154930"/>
          </a:xfrm>
          <a:prstGeom prst="rect">
            <a:avLst/>
          </a:prstGeom>
        </p:spPr>
      </p:pic>
      <p:pic>
        <p:nvPicPr>
          <p:cNvPr id="5" name="Picture 4">
            <a:extLst>
              <a:ext uri="{FF2B5EF4-FFF2-40B4-BE49-F238E27FC236}">
                <a16:creationId xmlns:a16="http://schemas.microsoft.com/office/drawing/2014/main" id="{97E7F697-0452-FD41-8395-6BF13DCE8E98}"/>
              </a:ext>
            </a:extLst>
          </p:cNvPr>
          <p:cNvPicPr>
            <a:picLocks/>
          </p:cNvPicPr>
          <p:nvPr userDrawn="1"/>
        </p:nvPicPr>
        <p:blipFill>
          <a:blip r:embed="rId3"/>
          <a:stretch>
            <a:fillRect/>
          </a:stretch>
        </p:blipFill>
        <p:spPr>
          <a:xfrm>
            <a:off x="8130186" y="4819791"/>
            <a:ext cx="914400" cy="265176"/>
          </a:xfrm>
          <a:prstGeom prst="rect">
            <a:avLst/>
          </a:prstGeom>
        </p:spPr>
      </p:pic>
      <p:sp>
        <p:nvSpPr>
          <p:cNvPr id="7" name="Text Placeholder 5">
            <a:extLst>
              <a:ext uri="{FF2B5EF4-FFF2-40B4-BE49-F238E27FC236}">
                <a16:creationId xmlns:a16="http://schemas.microsoft.com/office/drawing/2014/main" id="{C5375E53-0C80-A84B-AAA8-6B394E1E6F30}"/>
              </a:ext>
            </a:extLst>
          </p:cNvPr>
          <p:cNvSpPr>
            <a:spLocks noGrp="1"/>
          </p:cNvSpPr>
          <p:nvPr>
            <p:ph type="body" sz="quarter" idx="14" hasCustomPrompt="1"/>
          </p:nvPr>
        </p:nvSpPr>
        <p:spPr>
          <a:xfrm>
            <a:off x="323849" y="4846321"/>
            <a:ext cx="7733363"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spTree>
    <p:extLst>
      <p:ext uri="{BB962C8B-B14F-4D97-AF65-F5344CB8AC3E}">
        <p14:creationId xmlns:p14="http://schemas.microsoft.com/office/powerpoint/2010/main" val="3193000395"/>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Larg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3D4D4E-CA73-CE48-9341-CA63C4422E0F}"/>
              </a:ext>
            </a:extLst>
          </p:cNvPr>
          <p:cNvPicPr>
            <a:picLocks noChangeAspect="1"/>
          </p:cNvPicPr>
          <p:nvPr userDrawn="1"/>
        </p:nvPicPr>
        <p:blipFill>
          <a:blip r:embed="rId2"/>
          <a:stretch>
            <a:fillRect/>
          </a:stretch>
        </p:blipFill>
        <p:spPr>
          <a:xfrm>
            <a:off x="8130186" y="4829794"/>
            <a:ext cx="914400" cy="268185"/>
          </a:xfrm>
          <a:prstGeom prst="rect">
            <a:avLst/>
          </a:prstGeom>
        </p:spPr>
      </p:pic>
      <p:pic>
        <p:nvPicPr>
          <p:cNvPr id="16" name="Picture 15"/>
          <p:cNvPicPr>
            <a:picLocks/>
          </p:cNvPicPr>
          <p:nvPr userDrawn="1"/>
        </p:nvPicPr>
        <p:blipFill>
          <a:blip r:embed="rId3" cstate="print">
            <a:extLst>
              <a:ext uri="{28A0092B-C50C-407E-A947-70E740481C1C}">
                <a14:useLocalDpi xmlns:a14="http://schemas.microsoft.com/office/drawing/2010/main"/>
              </a:ext>
            </a:extLst>
          </a:blip>
          <a:stretch>
            <a:fillRect/>
          </a:stretch>
        </p:blipFill>
        <p:spPr>
          <a:xfrm>
            <a:off x="1" y="0"/>
            <a:ext cx="9157371" cy="960120"/>
          </a:xfrm>
          <a:prstGeom prst="rect">
            <a:avLst/>
          </a:prstGeom>
        </p:spPr>
      </p:pic>
      <p:sp>
        <p:nvSpPr>
          <p:cNvPr id="2" name="Title 1"/>
          <p:cNvSpPr>
            <a:spLocks noGrp="1"/>
          </p:cNvSpPr>
          <p:nvPr>
            <p:ph type="title" hasCustomPrompt="1"/>
          </p:nvPr>
        </p:nvSpPr>
        <p:spPr>
          <a:xfrm>
            <a:off x="323850" y="171450"/>
            <a:ext cx="8515350" cy="742950"/>
          </a:xfrm>
          <a:prstGeom prst="rect">
            <a:avLst/>
          </a:prstGeom>
        </p:spPr>
        <p:txBody>
          <a:bodyPr anchor="ctr" anchorCtr="0">
            <a:normAutofit/>
          </a:bodyPr>
          <a:lstStyle>
            <a:lvl1pPr algn="l">
              <a:defRPr sz="2400" baseline="0">
                <a:solidFill>
                  <a:schemeClr val="bg1"/>
                </a:solidFill>
                <a:latin typeface="Arial" panose="020B0604020202020204" pitchFamily="34" charset="0"/>
                <a:cs typeface="Arial" panose="020B0604020202020204" pitchFamily="34" charset="0"/>
              </a:defRPr>
            </a:lvl1pPr>
          </a:lstStyle>
          <a:p>
            <a:r>
              <a:rPr lang="en-US" dirty="0"/>
              <a:t>Large-Font Text Slide: click to add title</a:t>
            </a:r>
          </a:p>
        </p:txBody>
      </p:sp>
      <p:cxnSp>
        <p:nvCxnSpPr>
          <p:cNvPr id="17" name="Straight Connector 16"/>
          <p:cNvCxnSpPr/>
          <p:nvPr userDrawn="1"/>
        </p:nvCxnSpPr>
        <p:spPr>
          <a:xfrm>
            <a:off x="-9329" y="962025"/>
            <a:ext cx="9158733" cy="1191"/>
          </a:xfrm>
          <a:prstGeom prst="line">
            <a:avLst/>
          </a:prstGeom>
          <a:ln w="25400" cap="flat" cmpd="sng" algn="ctr">
            <a:solidFill>
              <a:srgbClr val="00B0F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 name="Text Placeholder 5">
            <a:extLst>
              <a:ext uri="{FF2B5EF4-FFF2-40B4-BE49-F238E27FC236}">
                <a16:creationId xmlns:a16="http://schemas.microsoft.com/office/drawing/2014/main" id="{9A681A14-7A84-7F43-AE92-51583060A7F9}"/>
              </a:ext>
            </a:extLst>
          </p:cNvPr>
          <p:cNvSpPr>
            <a:spLocks noGrp="1"/>
          </p:cNvSpPr>
          <p:nvPr>
            <p:ph type="body" sz="quarter" idx="14" hasCustomPrompt="1"/>
          </p:nvPr>
        </p:nvSpPr>
        <p:spPr>
          <a:xfrm>
            <a:off x="323849" y="4846321"/>
            <a:ext cx="7733363"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9" name="Content Placeholder 3">
            <a:extLst>
              <a:ext uri="{FF2B5EF4-FFF2-40B4-BE49-F238E27FC236}">
                <a16:creationId xmlns:a16="http://schemas.microsoft.com/office/drawing/2014/main" id="{82568E9B-001A-3C4B-92D6-08A79194F9D9}"/>
              </a:ext>
            </a:extLst>
          </p:cNvPr>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00000"/>
              <a:buFont typeface="Arial"/>
              <a:buChar char="•"/>
              <a:defRPr sz="24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640080" indent="-137160">
              <a:lnSpc>
                <a:spcPct val="100000"/>
              </a:lnSpc>
              <a:spcBef>
                <a:spcPts val="300"/>
              </a:spcBef>
              <a:buClr>
                <a:srgbClr val="0070C0"/>
              </a:buClr>
              <a:buSzPct val="100000"/>
              <a:defRPr sz="1800">
                <a:solidFill>
                  <a:srgbClr val="000000"/>
                </a:solidFill>
                <a:latin typeface="Arial" panose="020B0604020202020204" pitchFamily="34" charset="0"/>
                <a:cs typeface="Arial" panose="020B0604020202020204" pitchFamily="34" charset="0"/>
              </a:defRPr>
            </a:lvl3pPr>
            <a:lvl4pPr>
              <a:defRPr sz="1500"/>
            </a:lvl4pPr>
            <a:lvl5pPr>
              <a:defRPr sz="1500"/>
            </a:lvl5pPr>
            <a:lvl6pPr>
              <a:defRPr sz="1200"/>
            </a:lvl6pPr>
            <a:lvl7pPr>
              <a:defRPr sz="1200"/>
            </a:lvl7pPr>
            <a:lvl8pPr>
              <a:defRPr sz="1200"/>
            </a:lvl8pPr>
            <a:lvl9pPr>
              <a:defRPr sz="1200"/>
            </a:lvl9pPr>
          </a:lstStyle>
          <a:p>
            <a:pPr lvl="0"/>
            <a:r>
              <a:rPr lang="en-US" dirty="0"/>
              <a:t>First Level Text (click Return TAB to get to next level text)</a:t>
            </a:r>
          </a:p>
          <a:p>
            <a:pPr lvl="1"/>
            <a:r>
              <a:rPr lang="en-US" dirty="0"/>
              <a:t>Second level (click shift TAB to get back to First Level)</a:t>
            </a:r>
          </a:p>
          <a:p>
            <a:pPr lvl="2"/>
            <a:r>
              <a:rPr lang="en-US" dirty="0"/>
              <a:t>Click Return Tab to get to Third-Level Text </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072396428"/>
      </p:ext>
    </p:extLst>
  </p:cSld>
  <p:clrMapOvr>
    <a:masterClrMapping/>
  </p:clrMapOvr>
  <p:transition spd="slow"/>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vider-Rectangl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3400" y="1950244"/>
            <a:ext cx="3657600" cy="514350"/>
          </a:xfrm>
          <a:prstGeom prst="rect">
            <a:avLst/>
          </a:prstGeom>
        </p:spPr>
        <p:txBody>
          <a:bodyPr tIns="0" anchor="t">
            <a:normAutofit/>
          </a:bodyPr>
          <a:lstStyle>
            <a:lvl1pPr algn="l">
              <a:defRPr sz="2400" b="0" cap="none">
                <a:solidFill>
                  <a:srgbClr val="003A78"/>
                </a:solidFill>
                <a:latin typeface="Arial" panose="020B0604020202020204" pitchFamily="34" charset="0"/>
                <a:cs typeface="Arial" panose="020B0604020202020204" pitchFamily="34" charset="0"/>
              </a:defRPr>
            </a:lvl1pPr>
          </a:lstStyle>
          <a:p>
            <a:r>
              <a:rPr lang="en-US" dirty="0"/>
              <a:t>Title</a:t>
            </a:r>
          </a:p>
        </p:txBody>
      </p:sp>
      <p:sp>
        <p:nvSpPr>
          <p:cNvPr id="3" name="Text Placeholder 2"/>
          <p:cNvSpPr>
            <a:spLocks noGrp="1"/>
          </p:cNvSpPr>
          <p:nvPr>
            <p:ph type="body" idx="1" hasCustomPrompt="1"/>
          </p:nvPr>
        </p:nvSpPr>
        <p:spPr>
          <a:xfrm>
            <a:off x="533400" y="1521619"/>
            <a:ext cx="3657600" cy="400050"/>
          </a:xfrm>
          <a:prstGeom prst="rect">
            <a:avLst/>
          </a:prstGeom>
        </p:spPr>
        <p:txBody>
          <a:bodyPr bIns="0" anchor="b"/>
          <a:lstStyle>
            <a:lvl1pPr marL="0" indent="0" algn="l">
              <a:buNone/>
              <a:defRPr sz="1800" cap="small" baseline="0">
                <a:solidFill>
                  <a:srgbClr val="003A78"/>
                </a:solidFill>
                <a:latin typeface="Arial" panose="020B0604020202020204" pitchFamily="34" charset="0"/>
                <a:cs typeface="Arial" panose="020B0604020202020204" pitchFamily="34" charset="0"/>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dirty="0"/>
              <a:t>subtitle</a:t>
            </a:r>
          </a:p>
        </p:txBody>
      </p:sp>
      <p:sp>
        <p:nvSpPr>
          <p:cNvPr id="14" name="Rectangle 13"/>
          <p:cNvSpPr/>
          <p:nvPr/>
        </p:nvSpPr>
        <p:spPr>
          <a:xfrm>
            <a:off x="9526" y="2571752"/>
            <a:ext cx="4572001" cy="1209674"/>
          </a:xfrm>
          <a:prstGeom prst="rect">
            <a:avLst/>
          </a:prstGeom>
          <a:solidFill>
            <a:srgbClr val="0070C0">
              <a:alpha val="15000"/>
            </a:srgb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Rectangle 14"/>
          <p:cNvSpPr/>
          <p:nvPr/>
        </p:nvSpPr>
        <p:spPr>
          <a:xfrm>
            <a:off x="4588934" y="1371600"/>
            <a:ext cx="4572001" cy="1185863"/>
          </a:xfrm>
          <a:prstGeom prst="rect">
            <a:avLst/>
          </a:prstGeom>
          <a:solidFill>
            <a:srgbClr val="0070C0">
              <a:alpha val="15000"/>
            </a:srgb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7" name="Content Placeholder 16"/>
          <p:cNvSpPr>
            <a:spLocks noGrp="1"/>
          </p:cNvSpPr>
          <p:nvPr>
            <p:ph sz="quarter" idx="10" hasCustomPrompt="1"/>
          </p:nvPr>
        </p:nvSpPr>
        <p:spPr>
          <a:xfrm>
            <a:off x="4876800" y="2686050"/>
            <a:ext cx="3962400" cy="914400"/>
          </a:xfrm>
          <a:prstGeom prst="rect">
            <a:avLst/>
          </a:prstGeom>
        </p:spPr>
        <p:txBody>
          <a:bodyPr/>
          <a:lstStyle>
            <a:lvl1pPr marL="171450" indent="-171450">
              <a:defRPr sz="1500">
                <a:solidFill>
                  <a:srgbClr val="003A78"/>
                </a:solidFill>
                <a:latin typeface="Arial" panose="020B0604020202020204" pitchFamily="34" charset="0"/>
                <a:cs typeface="Arial" panose="020B0604020202020204" pitchFamily="34" charset="0"/>
              </a:defRPr>
            </a:lvl1pPr>
          </a:lstStyle>
          <a:p>
            <a:pPr lvl="0"/>
            <a:r>
              <a:rPr lang="en-US" dirty="0"/>
              <a:t>Click to edit text</a:t>
            </a:r>
          </a:p>
        </p:txBody>
      </p:sp>
      <p:pic>
        <p:nvPicPr>
          <p:cNvPr id="18" name="Picture 17"/>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1" y="0"/>
            <a:ext cx="9157371" cy="1371599"/>
          </a:xfrm>
          <a:prstGeom prst="rect">
            <a:avLst/>
          </a:prstGeom>
        </p:spPr>
      </p:pic>
      <p:cxnSp>
        <p:nvCxnSpPr>
          <p:cNvPr id="21" name="Straight Connector 20"/>
          <p:cNvCxnSpPr/>
          <p:nvPr userDrawn="1"/>
        </p:nvCxnSpPr>
        <p:spPr>
          <a:xfrm>
            <a:off x="-9329" y="1367234"/>
            <a:ext cx="9158733" cy="1191"/>
          </a:xfrm>
          <a:prstGeom prst="line">
            <a:avLst/>
          </a:prstGeom>
          <a:ln w="25400" cap="flat" cmpd="sng" algn="ctr">
            <a:solidFill>
              <a:srgbClr val="00B0F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22" name="Picture 21"/>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flipH="1">
            <a:off x="1" y="3771901"/>
            <a:ext cx="9157371" cy="1371599"/>
          </a:xfrm>
          <a:prstGeom prst="rect">
            <a:avLst/>
          </a:prstGeom>
        </p:spPr>
      </p:pic>
      <p:cxnSp>
        <p:nvCxnSpPr>
          <p:cNvPr id="23" name="Straight Connector 22"/>
          <p:cNvCxnSpPr/>
          <p:nvPr userDrawn="1"/>
        </p:nvCxnSpPr>
        <p:spPr>
          <a:xfrm>
            <a:off x="-9329" y="3780234"/>
            <a:ext cx="9158733" cy="1191"/>
          </a:xfrm>
          <a:prstGeom prst="line">
            <a:avLst/>
          </a:prstGeom>
          <a:ln w="25400" cap="flat" cmpd="sng" algn="ctr">
            <a:solidFill>
              <a:srgbClr val="00B0F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6" name="Picture 15">
            <a:extLst>
              <a:ext uri="{FF2B5EF4-FFF2-40B4-BE49-F238E27FC236}">
                <a16:creationId xmlns:a16="http://schemas.microsoft.com/office/drawing/2014/main" id="{91F3C7D4-0781-8845-8825-89A145A9DF09}"/>
              </a:ext>
            </a:extLst>
          </p:cNvPr>
          <p:cNvPicPr>
            <a:picLocks/>
          </p:cNvPicPr>
          <p:nvPr userDrawn="1"/>
        </p:nvPicPr>
        <p:blipFill>
          <a:blip r:embed="rId3"/>
          <a:stretch>
            <a:fillRect/>
          </a:stretch>
        </p:blipFill>
        <p:spPr>
          <a:xfrm>
            <a:off x="8130186" y="4819791"/>
            <a:ext cx="914400" cy="265176"/>
          </a:xfrm>
          <a:prstGeom prst="rect">
            <a:avLst/>
          </a:prstGeom>
        </p:spPr>
      </p:pic>
    </p:spTree>
    <p:extLst>
      <p:ext uri="{BB962C8B-B14F-4D97-AF65-F5344CB8AC3E}">
        <p14:creationId xmlns:p14="http://schemas.microsoft.com/office/powerpoint/2010/main" val="3101788918"/>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isclosure-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3D4D4E-CA73-CE48-9341-CA63C4422E0F}"/>
              </a:ext>
            </a:extLst>
          </p:cNvPr>
          <p:cNvPicPr>
            <a:picLocks noChangeAspect="1"/>
          </p:cNvPicPr>
          <p:nvPr userDrawn="1"/>
        </p:nvPicPr>
        <p:blipFill>
          <a:blip r:embed="rId2"/>
          <a:stretch>
            <a:fillRect/>
          </a:stretch>
        </p:blipFill>
        <p:spPr>
          <a:xfrm>
            <a:off x="8130186" y="4829794"/>
            <a:ext cx="914400" cy="268185"/>
          </a:xfrm>
          <a:prstGeom prst="rect">
            <a:avLst/>
          </a:prstGeom>
        </p:spPr>
      </p:pic>
      <p:pic>
        <p:nvPicPr>
          <p:cNvPr id="16" name="Picture 15"/>
          <p:cNvPicPr>
            <a:picLocks/>
          </p:cNvPicPr>
          <p:nvPr userDrawn="1"/>
        </p:nvPicPr>
        <p:blipFill>
          <a:blip r:embed="rId3" cstate="print">
            <a:extLst>
              <a:ext uri="{28A0092B-C50C-407E-A947-70E740481C1C}">
                <a14:useLocalDpi xmlns:a14="http://schemas.microsoft.com/office/drawing/2010/main"/>
              </a:ext>
            </a:extLst>
          </a:blip>
          <a:stretch>
            <a:fillRect/>
          </a:stretch>
        </p:blipFill>
        <p:spPr>
          <a:xfrm>
            <a:off x="1" y="0"/>
            <a:ext cx="9157371" cy="960120"/>
          </a:xfrm>
          <a:prstGeom prst="rect">
            <a:avLst/>
          </a:prstGeom>
        </p:spPr>
      </p:pic>
      <p:sp>
        <p:nvSpPr>
          <p:cNvPr id="2" name="Title 1"/>
          <p:cNvSpPr>
            <a:spLocks noGrp="1"/>
          </p:cNvSpPr>
          <p:nvPr>
            <p:ph type="title" hasCustomPrompt="1"/>
          </p:nvPr>
        </p:nvSpPr>
        <p:spPr>
          <a:xfrm>
            <a:off x="323850" y="171450"/>
            <a:ext cx="8515350" cy="742950"/>
          </a:xfrm>
          <a:prstGeom prst="rect">
            <a:avLst/>
          </a:prstGeom>
        </p:spPr>
        <p:txBody>
          <a:bodyPr anchor="ctr" anchorCtr="0">
            <a:normAutofit/>
          </a:bodyPr>
          <a:lstStyle>
            <a:lvl1pPr algn="l">
              <a:defRPr sz="2400" baseline="0">
                <a:solidFill>
                  <a:schemeClr val="bg1"/>
                </a:solidFill>
                <a:latin typeface="Arial" panose="020B0604020202020204" pitchFamily="34" charset="0"/>
                <a:cs typeface="Arial" panose="020B0604020202020204" pitchFamily="34" charset="0"/>
              </a:defRPr>
            </a:lvl1pPr>
          </a:lstStyle>
          <a:p>
            <a:r>
              <a:rPr lang="en-US" dirty="0"/>
              <a:t>Disclosures</a:t>
            </a:r>
          </a:p>
        </p:txBody>
      </p:sp>
      <p:cxnSp>
        <p:nvCxnSpPr>
          <p:cNvPr id="17" name="Straight Connector 16"/>
          <p:cNvCxnSpPr/>
          <p:nvPr userDrawn="1"/>
        </p:nvCxnSpPr>
        <p:spPr>
          <a:xfrm>
            <a:off x="-9329" y="962025"/>
            <a:ext cx="9158733" cy="1191"/>
          </a:xfrm>
          <a:prstGeom prst="line">
            <a:avLst/>
          </a:prstGeom>
          <a:ln w="25400" cap="flat" cmpd="sng" algn="ctr">
            <a:solidFill>
              <a:srgbClr val="00B0F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Text Placeholder 5">
            <a:extLst>
              <a:ext uri="{FF2B5EF4-FFF2-40B4-BE49-F238E27FC236}">
                <a16:creationId xmlns:a16="http://schemas.microsoft.com/office/drawing/2014/main" id="{7E488213-315E-8B44-A5C0-27244905129B}"/>
              </a:ext>
            </a:extLst>
          </p:cNvPr>
          <p:cNvSpPr>
            <a:spLocks noGrp="1"/>
          </p:cNvSpPr>
          <p:nvPr>
            <p:ph type="body" sz="quarter" idx="14" hasCustomPrompt="1"/>
          </p:nvPr>
        </p:nvSpPr>
        <p:spPr>
          <a:xfrm>
            <a:off x="323849" y="4846321"/>
            <a:ext cx="7733363"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9" name="Content Placeholder 3">
            <a:extLst>
              <a:ext uri="{FF2B5EF4-FFF2-40B4-BE49-F238E27FC236}">
                <a16:creationId xmlns:a16="http://schemas.microsoft.com/office/drawing/2014/main" id="{73EF870E-42BF-9B46-A4A3-4BBBF5EE82C2}"/>
              </a:ext>
            </a:extLst>
          </p:cNvPr>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00000"/>
              <a:buFont typeface="Arial"/>
              <a:buChar char="•"/>
              <a:defRPr sz="20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640080" indent="-137160">
              <a:lnSpc>
                <a:spcPct val="100000"/>
              </a:lnSpc>
              <a:spcBef>
                <a:spcPts val="300"/>
              </a:spcBef>
              <a:buClr>
                <a:srgbClr val="0070C0"/>
              </a:buClr>
              <a:buSzPct val="100000"/>
              <a:defRPr sz="2000">
                <a:solidFill>
                  <a:srgbClr val="000000"/>
                </a:solidFill>
                <a:latin typeface="Arial" panose="020B0604020202020204" pitchFamily="34" charset="0"/>
                <a:cs typeface="Arial" panose="020B0604020202020204" pitchFamily="34" charset="0"/>
              </a:defRPr>
            </a:lvl3pPr>
            <a:lvl4pPr>
              <a:defRPr sz="1500"/>
            </a:lvl4pPr>
            <a:lvl5pPr>
              <a:defRPr sz="1500"/>
            </a:lvl5pPr>
            <a:lvl6pPr>
              <a:defRPr sz="1200"/>
            </a:lvl6pPr>
            <a:lvl7pPr>
              <a:defRPr sz="1200"/>
            </a:lvl7pPr>
            <a:lvl8pPr>
              <a:defRPr sz="1200"/>
            </a:lvl8pPr>
            <a:lvl9pPr>
              <a:defRPr sz="1200"/>
            </a:lvl9pPr>
          </a:lstStyle>
          <a:p>
            <a:pPr lvl="0"/>
            <a:r>
              <a:rPr lang="en-US" dirty="0"/>
              <a:t>First Level Text</a:t>
            </a:r>
          </a:p>
          <a:p>
            <a:pPr lvl="1"/>
            <a:endParaRPr lang="en-US" dirty="0"/>
          </a:p>
          <a:p>
            <a:pPr lvl="1"/>
            <a:endParaRPr lang="en-US" dirty="0"/>
          </a:p>
        </p:txBody>
      </p:sp>
    </p:spTree>
    <p:extLst>
      <p:ext uri="{BB962C8B-B14F-4D97-AF65-F5344CB8AC3E}">
        <p14:creationId xmlns:p14="http://schemas.microsoft.com/office/powerpoint/2010/main" val="519809073"/>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White">
    <p:spTree>
      <p:nvGrpSpPr>
        <p:cNvPr id="1" name=""/>
        <p:cNvGrpSpPr/>
        <p:nvPr/>
      </p:nvGrpSpPr>
      <p:grpSpPr>
        <a:xfrm>
          <a:off x="0" y="0"/>
          <a:ext cx="0" cy="0"/>
          <a:chOff x="0" y="0"/>
          <a:chExt cx="0" cy="0"/>
        </a:xfrm>
      </p:grpSpPr>
    </p:spTree>
    <p:extLst>
      <p:ext uri="{BB962C8B-B14F-4D97-AF65-F5344CB8AC3E}">
        <p14:creationId xmlns:p14="http://schemas.microsoft.com/office/powerpoint/2010/main" val="553878355"/>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unding-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60F0B8B-66F2-DF43-BD77-6C2E0DA2E6A6}"/>
              </a:ext>
            </a:extLst>
          </p:cNvPr>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1" y="0"/>
            <a:ext cx="9157371" cy="960120"/>
          </a:xfrm>
          <a:prstGeom prst="rect">
            <a:avLst/>
          </a:prstGeom>
        </p:spPr>
      </p:pic>
      <p:cxnSp>
        <p:nvCxnSpPr>
          <p:cNvPr id="8" name="Straight Connector 7">
            <a:extLst>
              <a:ext uri="{FF2B5EF4-FFF2-40B4-BE49-F238E27FC236}">
                <a16:creationId xmlns:a16="http://schemas.microsoft.com/office/drawing/2014/main" id="{6A83514E-98F2-2D45-9DA2-54F265280D68}"/>
              </a:ext>
            </a:extLst>
          </p:cNvPr>
          <p:cNvCxnSpPr>
            <a:cxnSpLocks/>
          </p:cNvCxnSpPr>
          <p:nvPr userDrawn="1"/>
        </p:nvCxnSpPr>
        <p:spPr>
          <a:xfrm>
            <a:off x="-14989" y="962025"/>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2DA28F71-E8EE-4641-AAE6-AB4095216C3F}"/>
              </a:ext>
            </a:extLst>
          </p:cNvPr>
          <p:cNvSpPr txBox="1"/>
          <p:nvPr userDrawn="1"/>
        </p:nvSpPr>
        <p:spPr>
          <a:xfrm>
            <a:off x="458843" y="1375979"/>
            <a:ext cx="8229600" cy="1299010"/>
          </a:xfrm>
          <a:prstGeom prst="rect">
            <a:avLst/>
          </a:prstGeom>
          <a:noFill/>
        </p:spPr>
        <p:txBody>
          <a:bodyPr wrap="square" rtlCol="0">
            <a:spAutoFit/>
          </a:bodyPr>
          <a:lstStyle/>
          <a:p>
            <a:pPr marL="0" marR="0" lvl="0" indent="0" algn="l" defTabSz="914400" rtl="0" eaLnBrk="0" fontAlgn="base" latinLnBrk="0" hangingPunct="0">
              <a:lnSpc>
                <a:spcPts val="2400"/>
              </a:lnSpc>
              <a:spcBef>
                <a:spcPts val="0"/>
              </a:spcBef>
              <a:spcAft>
                <a:spcPct val="0"/>
              </a:spcAft>
              <a:buClr>
                <a:srgbClr val="434DA1"/>
              </a:buClr>
              <a:buSzPct val="125000"/>
              <a:buFont typeface="Arial"/>
              <a:buNone/>
              <a:tabLst/>
              <a:defRPr/>
            </a:pPr>
            <a:r>
              <a:rPr lang="en-US" sz="1800" b="1" i="0" dirty="0">
                <a:latin typeface="Arial" panose="020B0604020202020204" pitchFamily="34" charset="0"/>
                <a:cs typeface="Arial" panose="020B0604020202020204" pitchFamily="34" charset="0"/>
              </a:rPr>
              <a:t>Hepatitis </a:t>
            </a:r>
            <a:r>
              <a:rPr lang="en-US" sz="2000" b="1" i="0" dirty="0">
                <a:solidFill>
                  <a:srgbClr val="00546D"/>
                </a:solidFill>
                <a:latin typeface="Arial" panose="020B0604020202020204" pitchFamily="34" charset="0"/>
                <a:cs typeface="Arial" panose="020B0604020202020204" pitchFamily="34" charset="0"/>
              </a:rPr>
              <a:t>C</a:t>
            </a:r>
            <a:r>
              <a:rPr lang="en-US" sz="1800" b="1" i="0" dirty="0">
                <a:latin typeface="Arial" panose="020B0604020202020204" pitchFamily="34" charset="0"/>
                <a:cs typeface="Arial" panose="020B0604020202020204" pitchFamily="34" charset="0"/>
              </a:rPr>
              <a:t> Online </a:t>
            </a:r>
            <a:r>
              <a:rPr lang="en-US" sz="1800" i="0" dirty="0">
                <a:latin typeface="Arial" panose="020B0604020202020204" pitchFamily="34" charset="0"/>
                <a:cs typeface="Arial" panose="020B0604020202020204" pitchFamily="34" charset="0"/>
              </a:rPr>
              <a:t>is funded by a cooperative agreement from the Centers for Disease Control and Prevention (CDC-RFA- PS21-2105). This project is led by the University of Washington Infectious Diseases Education and Assessment (IDEA) Program. </a:t>
            </a:r>
            <a:endParaRPr lang="en-US" sz="1500" i="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84131116-A80C-D943-92A9-B0AF257E745D}"/>
              </a:ext>
            </a:extLst>
          </p:cNvPr>
          <p:cNvSpPr txBox="1"/>
          <p:nvPr userDrawn="1"/>
        </p:nvSpPr>
        <p:spPr>
          <a:xfrm>
            <a:off x="0" y="4636541"/>
            <a:ext cx="9151575" cy="564257"/>
          </a:xfrm>
          <a:prstGeom prst="rect">
            <a:avLst/>
          </a:prstGeom>
          <a:solidFill>
            <a:schemeClr val="bg1">
              <a:lumMod val="95000"/>
            </a:schemeClr>
          </a:solidFill>
        </p:spPr>
        <p:txBody>
          <a:bodyPr wrap="square" lIns="1188720" tIns="91440" rIns="1188720" bIns="137160" rtlCol="0" anchor="ctr">
            <a:spAutoFit/>
          </a:bodyPr>
          <a:lstStyle/>
          <a:p>
            <a:pPr algn="ctr">
              <a:lnSpc>
                <a:spcPts val="1300"/>
              </a:lnSpc>
            </a:pPr>
            <a:r>
              <a:rPr lang="en-US" sz="1100" i="1" dirty="0">
                <a:solidFill>
                  <a:schemeClr val="tx1"/>
                </a:solidFill>
                <a:latin typeface="+mn-lt"/>
              </a:rPr>
              <a:t>The contents in this presentation are those of the author(s) and do not necessarily represent the </a:t>
            </a:r>
            <a:br>
              <a:rPr lang="en-US" sz="1100" i="1" dirty="0">
                <a:solidFill>
                  <a:schemeClr val="tx1"/>
                </a:solidFill>
                <a:latin typeface="+mn-lt"/>
              </a:rPr>
            </a:br>
            <a:r>
              <a:rPr lang="en-US" sz="1100" i="1" dirty="0">
                <a:solidFill>
                  <a:schemeClr val="tx1"/>
                </a:solidFill>
                <a:latin typeface="+mn-lt"/>
              </a:rPr>
              <a:t>official position of views of, nor an endorsement, by the Centers for Disease Control and Prevention.</a:t>
            </a:r>
            <a:endParaRPr lang="en-US" sz="1100" i="1" dirty="0">
              <a:solidFill>
                <a:schemeClr val="tx1"/>
              </a:solidFill>
              <a:latin typeface="Arial"/>
            </a:endParaRPr>
          </a:p>
        </p:txBody>
      </p:sp>
      <p:pic>
        <p:nvPicPr>
          <p:cNvPr id="13" name="Picture 12">
            <a:extLst>
              <a:ext uri="{FF2B5EF4-FFF2-40B4-BE49-F238E27FC236}">
                <a16:creationId xmlns:a16="http://schemas.microsoft.com/office/drawing/2014/main" id="{E24FC7B0-4199-894F-A8D2-4FF835667F61}"/>
              </a:ext>
            </a:extLst>
          </p:cNvPr>
          <p:cNvPicPr>
            <a:picLocks noChangeAspect="1"/>
          </p:cNvPicPr>
          <p:nvPr userDrawn="1"/>
        </p:nvPicPr>
        <p:blipFill>
          <a:blip r:embed="rId3"/>
          <a:stretch>
            <a:fillRect/>
          </a:stretch>
        </p:blipFill>
        <p:spPr>
          <a:xfrm>
            <a:off x="3505188" y="3229441"/>
            <a:ext cx="2120053" cy="621792"/>
          </a:xfrm>
          <a:prstGeom prst="rect">
            <a:avLst/>
          </a:prstGeom>
        </p:spPr>
      </p:pic>
      <p:sp>
        <p:nvSpPr>
          <p:cNvPr id="14" name="Rectangle 13">
            <a:extLst>
              <a:ext uri="{FF2B5EF4-FFF2-40B4-BE49-F238E27FC236}">
                <a16:creationId xmlns:a16="http://schemas.microsoft.com/office/drawing/2014/main" id="{BED0061C-C01B-6147-BCD8-08FDF056E6F2}"/>
              </a:ext>
            </a:extLst>
          </p:cNvPr>
          <p:cNvSpPr/>
          <p:nvPr userDrawn="1"/>
        </p:nvSpPr>
        <p:spPr>
          <a:xfrm>
            <a:off x="295189" y="89397"/>
            <a:ext cx="8503918" cy="822624"/>
          </a:xfrm>
          <a:prstGeom prst="rect">
            <a:avLst/>
          </a:prstGeom>
        </p:spPr>
        <p:txBody>
          <a:bodyPr wrap="square" lIns="68580" anchor="ctr">
            <a:normAutofit/>
          </a:bodyPr>
          <a:lstStyle/>
          <a:p>
            <a:pPr defTabSz="342900">
              <a:spcAft>
                <a:spcPts val="0"/>
              </a:spcAft>
            </a:pPr>
            <a:r>
              <a:rPr lang="en-US" sz="2400" cap="none" baseline="0" dirty="0">
                <a:solidFill>
                  <a:schemeClr val="bg1"/>
                </a:solidFill>
                <a:latin typeface="Arial" pitchFamily="-108" charset="0"/>
                <a:ea typeface="ＭＳ Ｐゴシック" pitchFamily="-108" charset="-128"/>
                <a:cs typeface="ＭＳ Ｐゴシック" pitchFamily="-108" charset="-128"/>
              </a:rPr>
              <a:t>Acknowledgments</a:t>
            </a:r>
          </a:p>
        </p:txBody>
      </p:sp>
      <p:pic>
        <p:nvPicPr>
          <p:cNvPr id="29" name="Picture 28">
            <a:extLst>
              <a:ext uri="{FF2B5EF4-FFF2-40B4-BE49-F238E27FC236}">
                <a16:creationId xmlns:a16="http://schemas.microsoft.com/office/drawing/2014/main" id="{CFDD0DC4-87ED-2248-BCCC-3FFD6569F846}"/>
              </a:ext>
            </a:extLst>
          </p:cNvPr>
          <p:cNvPicPr>
            <a:picLocks noChangeAspect="1"/>
          </p:cNvPicPr>
          <p:nvPr userDrawn="1"/>
        </p:nvPicPr>
        <p:blipFill>
          <a:blip r:embed="rId4"/>
          <a:stretch>
            <a:fillRect/>
          </a:stretch>
        </p:blipFill>
        <p:spPr>
          <a:xfrm>
            <a:off x="489589" y="3230381"/>
            <a:ext cx="2257262" cy="658368"/>
          </a:xfrm>
          <a:prstGeom prst="rect">
            <a:avLst/>
          </a:prstGeom>
        </p:spPr>
      </p:pic>
      <p:pic>
        <p:nvPicPr>
          <p:cNvPr id="16" name="Picture 15">
            <a:extLst>
              <a:ext uri="{FF2B5EF4-FFF2-40B4-BE49-F238E27FC236}">
                <a16:creationId xmlns:a16="http://schemas.microsoft.com/office/drawing/2014/main" id="{5EAE2333-2F70-634E-82A6-B1B90516D6E6}"/>
              </a:ext>
            </a:extLst>
          </p:cNvPr>
          <p:cNvPicPr>
            <a:picLocks noChangeAspect="1"/>
          </p:cNvPicPr>
          <p:nvPr userDrawn="1"/>
        </p:nvPicPr>
        <p:blipFill>
          <a:blip r:embed="rId5"/>
          <a:stretch>
            <a:fillRect/>
          </a:stretch>
        </p:blipFill>
        <p:spPr>
          <a:xfrm>
            <a:off x="6442226" y="3266416"/>
            <a:ext cx="2145931" cy="560724"/>
          </a:xfrm>
          <a:prstGeom prst="rect">
            <a:avLst/>
          </a:prstGeom>
        </p:spPr>
      </p:pic>
    </p:spTree>
    <p:extLst>
      <p:ext uri="{BB962C8B-B14F-4D97-AF65-F5344CB8AC3E}">
        <p14:creationId xmlns:p14="http://schemas.microsoft.com/office/powerpoint/2010/main" val="1565267516"/>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Medium">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3D4D4E-CA73-CE48-9341-CA63C4422E0F}"/>
              </a:ext>
            </a:extLst>
          </p:cNvPr>
          <p:cNvPicPr>
            <a:picLocks noChangeAspect="1"/>
          </p:cNvPicPr>
          <p:nvPr userDrawn="1"/>
        </p:nvPicPr>
        <p:blipFill>
          <a:blip r:embed="rId2"/>
          <a:stretch>
            <a:fillRect/>
          </a:stretch>
        </p:blipFill>
        <p:spPr>
          <a:xfrm>
            <a:off x="8130186" y="4829794"/>
            <a:ext cx="914400" cy="268185"/>
          </a:xfrm>
          <a:prstGeom prst="rect">
            <a:avLst/>
          </a:prstGeom>
        </p:spPr>
      </p:pic>
      <p:pic>
        <p:nvPicPr>
          <p:cNvPr id="16" name="Picture 15"/>
          <p:cNvPicPr>
            <a:picLocks/>
          </p:cNvPicPr>
          <p:nvPr userDrawn="1"/>
        </p:nvPicPr>
        <p:blipFill>
          <a:blip r:embed="rId3" cstate="print">
            <a:extLst>
              <a:ext uri="{28A0092B-C50C-407E-A947-70E740481C1C}">
                <a14:useLocalDpi xmlns:a14="http://schemas.microsoft.com/office/drawing/2010/main"/>
              </a:ext>
            </a:extLst>
          </a:blip>
          <a:stretch>
            <a:fillRect/>
          </a:stretch>
        </p:blipFill>
        <p:spPr>
          <a:xfrm>
            <a:off x="1" y="0"/>
            <a:ext cx="9157371" cy="960120"/>
          </a:xfrm>
          <a:prstGeom prst="rect">
            <a:avLst/>
          </a:prstGeom>
        </p:spPr>
      </p:pic>
      <p:sp>
        <p:nvSpPr>
          <p:cNvPr id="2" name="Title 1"/>
          <p:cNvSpPr>
            <a:spLocks noGrp="1"/>
          </p:cNvSpPr>
          <p:nvPr>
            <p:ph type="title" hasCustomPrompt="1"/>
          </p:nvPr>
        </p:nvSpPr>
        <p:spPr>
          <a:xfrm>
            <a:off x="323850" y="171450"/>
            <a:ext cx="8515350" cy="742950"/>
          </a:xfrm>
          <a:prstGeom prst="rect">
            <a:avLst/>
          </a:prstGeom>
        </p:spPr>
        <p:txBody>
          <a:bodyPr anchor="ctr" anchorCtr="0">
            <a:normAutofit/>
          </a:bodyPr>
          <a:lstStyle>
            <a:lvl1pPr algn="l">
              <a:defRPr sz="2400" baseline="0">
                <a:solidFill>
                  <a:schemeClr val="bg1"/>
                </a:solidFill>
                <a:latin typeface="Arial" panose="020B0604020202020204" pitchFamily="34" charset="0"/>
                <a:cs typeface="Arial" panose="020B0604020202020204" pitchFamily="34" charset="0"/>
              </a:defRPr>
            </a:lvl1pPr>
          </a:lstStyle>
          <a:p>
            <a:r>
              <a:rPr lang="en-US" dirty="0"/>
              <a:t>Medium-Font Text Slide: click to add title</a:t>
            </a:r>
          </a:p>
        </p:txBody>
      </p:sp>
      <p:cxnSp>
        <p:nvCxnSpPr>
          <p:cNvPr id="17" name="Straight Connector 16"/>
          <p:cNvCxnSpPr/>
          <p:nvPr userDrawn="1"/>
        </p:nvCxnSpPr>
        <p:spPr>
          <a:xfrm>
            <a:off x="-9329" y="962025"/>
            <a:ext cx="9158733" cy="1191"/>
          </a:xfrm>
          <a:prstGeom prst="line">
            <a:avLst/>
          </a:prstGeom>
          <a:ln w="25400" cap="flat" cmpd="sng" algn="ctr">
            <a:solidFill>
              <a:srgbClr val="00B0F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Content Placeholder 3">
            <a:extLst>
              <a:ext uri="{FF2B5EF4-FFF2-40B4-BE49-F238E27FC236}">
                <a16:creationId xmlns:a16="http://schemas.microsoft.com/office/drawing/2014/main" id="{E7E4DF60-71E6-5A4F-922E-DACE79CE099B}"/>
              </a:ext>
            </a:extLst>
          </p:cNvPr>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00000"/>
              <a:buFont typeface="Arial"/>
              <a:buChar char="•"/>
              <a:defRPr sz="20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640080" indent="-137160">
              <a:lnSpc>
                <a:spcPct val="100000"/>
              </a:lnSpc>
              <a:spcBef>
                <a:spcPts val="300"/>
              </a:spcBef>
              <a:buClr>
                <a:srgbClr val="0070C0"/>
              </a:buClr>
              <a:buSzPct val="100000"/>
              <a:defRPr sz="1500">
                <a:solidFill>
                  <a:srgbClr val="000000"/>
                </a:solidFill>
                <a:latin typeface="Arial" panose="020B0604020202020204" pitchFamily="34" charset="0"/>
                <a:cs typeface="Arial" panose="020B0604020202020204" pitchFamily="34" charset="0"/>
              </a:defRPr>
            </a:lvl3pPr>
            <a:lvl4pPr>
              <a:defRPr sz="1500"/>
            </a:lvl4pPr>
            <a:lvl5pPr>
              <a:defRPr sz="1500"/>
            </a:lvl5pPr>
            <a:lvl6pPr>
              <a:defRPr sz="1200"/>
            </a:lvl6pPr>
            <a:lvl7pPr>
              <a:defRPr sz="1200"/>
            </a:lvl7pPr>
            <a:lvl8pPr>
              <a:defRPr sz="1200"/>
            </a:lvl8pPr>
            <a:lvl9pPr>
              <a:defRPr sz="1200"/>
            </a:lvl9pPr>
          </a:lstStyle>
          <a:p>
            <a:pPr lvl="0"/>
            <a:r>
              <a:rPr lang="en-US" dirty="0"/>
              <a:t>First Level Text (click Return TAB to get to next level text)</a:t>
            </a:r>
          </a:p>
          <a:p>
            <a:pPr lvl="1"/>
            <a:r>
              <a:rPr lang="en-US" dirty="0"/>
              <a:t>Second level (click shift TAB to get back to First Level)</a:t>
            </a:r>
          </a:p>
          <a:p>
            <a:pPr lvl="2"/>
            <a:r>
              <a:rPr lang="en-US" dirty="0"/>
              <a:t>Click Return Tab to get to Third-Level Text </a:t>
            </a:r>
          </a:p>
          <a:p>
            <a:pPr lvl="1"/>
            <a:endParaRPr lang="en-US" dirty="0"/>
          </a:p>
          <a:p>
            <a:pPr lvl="1"/>
            <a:endParaRPr lang="en-US" dirty="0"/>
          </a:p>
          <a:p>
            <a:pPr lvl="1"/>
            <a:endParaRPr lang="en-US" dirty="0"/>
          </a:p>
        </p:txBody>
      </p:sp>
      <p:sp>
        <p:nvSpPr>
          <p:cNvPr id="10" name="Text Placeholder 5">
            <a:extLst>
              <a:ext uri="{FF2B5EF4-FFF2-40B4-BE49-F238E27FC236}">
                <a16:creationId xmlns:a16="http://schemas.microsoft.com/office/drawing/2014/main" id="{41F06CDF-9301-9D41-99E6-E67191B990C9}"/>
              </a:ext>
            </a:extLst>
          </p:cNvPr>
          <p:cNvSpPr>
            <a:spLocks noGrp="1"/>
          </p:cNvSpPr>
          <p:nvPr>
            <p:ph type="body" sz="quarter" idx="14" hasCustomPrompt="1"/>
          </p:nvPr>
        </p:nvSpPr>
        <p:spPr>
          <a:xfrm>
            <a:off x="323849" y="4846321"/>
            <a:ext cx="7733363"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Tree>
    <p:extLst>
      <p:ext uri="{BB962C8B-B14F-4D97-AF65-F5344CB8AC3E}">
        <p14:creationId xmlns:p14="http://schemas.microsoft.com/office/powerpoint/2010/main" val="2596105137"/>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Same 20 Fo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3D4D4E-CA73-CE48-9341-CA63C4422E0F}"/>
              </a:ext>
            </a:extLst>
          </p:cNvPr>
          <p:cNvPicPr>
            <a:picLocks noChangeAspect="1"/>
          </p:cNvPicPr>
          <p:nvPr userDrawn="1"/>
        </p:nvPicPr>
        <p:blipFill>
          <a:blip r:embed="rId2"/>
          <a:stretch>
            <a:fillRect/>
          </a:stretch>
        </p:blipFill>
        <p:spPr>
          <a:xfrm>
            <a:off x="8130186" y="4829794"/>
            <a:ext cx="914400" cy="268185"/>
          </a:xfrm>
          <a:prstGeom prst="rect">
            <a:avLst/>
          </a:prstGeom>
        </p:spPr>
      </p:pic>
      <p:pic>
        <p:nvPicPr>
          <p:cNvPr id="16" name="Picture 15"/>
          <p:cNvPicPr>
            <a:picLocks/>
          </p:cNvPicPr>
          <p:nvPr userDrawn="1"/>
        </p:nvPicPr>
        <p:blipFill>
          <a:blip r:embed="rId3" cstate="print">
            <a:extLst>
              <a:ext uri="{28A0092B-C50C-407E-A947-70E740481C1C}">
                <a14:useLocalDpi xmlns:a14="http://schemas.microsoft.com/office/drawing/2010/main"/>
              </a:ext>
            </a:extLst>
          </a:blip>
          <a:stretch>
            <a:fillRect/>
          </a:stretch>
        </p:blipFill>
        <p:spPr>
          <a:xfrm>
            <a:off x="1" y="0"/>
            <a:ext cx="9157371" cy="960120"/>
          </a:xfrm>
          <a:prstGeom prst="rect">
            <a:avLst/>
          </a:prstGeom>
        </p:spPr>
      </p:pic>
      <p:sp>
        <p:nvSpPr>
          <p:cNvPr id="2" name="Title 1"/>
          <p:cNvSpPr>
            <a:spLocks noGrp="1"/>
          </p:cNvSpPr>
          <p:nvPr>
            <p:ph type="title" hasCustomPrompt="1"/>
          </p:nvPr>
        </p:nvSpPr>
        <p:spPr>
          <a:xfrm>
            <a:off x="323850" y="171450"/>
            <a:ext cx="8515350" cy="742950"/>
          </a:xfrm>
          <a:prstGeom prst="rect">
            <a:avLst/>
          </a:prstGeom>
        </p:spPr>
        <p:txBody>
          <a:bodyPr anchor="ctr" anchorCtr="0">
            <a:normAutofit/>
          </a:bodyPr>
          <a:lstStyle>
            <a:lvl1pPr algn="l">
              <a:defRPr sz="2400" baseline="0">
                <a:solidFill>
                  <a:schemeClr val="bg1"/>
                </a:solidFill>
                <a:latin typeface="Arial" panose="020B0604020202020204" pitchFamily="34" charset="0"/>
                <a:cs typeface="Arial" panose="020B0604020202020204" pitchFamily="34" charset="0"/>
              </a:defRPr>
            </a:lvl1pPr>
          </a:lstStyle>
          <a:p>
            <a:r>
              <a:rPr lang="en-US" dirty="0"/>
              <a:t>Same-20-Font Text Slide: click to add title</a:t>
            </a:r>
          </a:p>
        </p:txBody>
      </p:sp>
      <p:cxnSp>
        <p:nvCxnSpPr>
          <p:cNvPr id="17" name="Straight Connector 16"/>
          <p:cNvCxnSpPr/>
          <p:nvPr userDrawn="1"/>
        </p:nvCxnSpPr>
        <p:spPr>
          <a:xfrm>
            <a:off x="-9329" y="962025"/>
            <a:ext cx="9158733" cy="1191"/>
          </a:xfrm>
          <a:prstGeom prst="line">
            <a:avLst/>
          </a:prstGeom>
          <a:ln w="25400" cap="flat" cmpd="sng" algn="ctr">
            <a:solidFill>
              <a:srgbClr val="00B0F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Text Placeholder 5">
            <a:extLst>
              <a:ext uri="{FF2B5EF4-FFF2-40B4-BE49-F238E27FC236}">
                <a16:creationId xmlns:a16="http://schemas.microsoft.com/office/drawing/2014/main" id="{7E488213-315E-8B44-A5C0-27244905129B}"/>
              </a:ext>
            </a:extLst>
          </p:cNvPr>
          <p:cNvSpPr>
            <a:spLocks noGrp="1"/>
          </p:cNvSpPr>
          <p:nvPr>
            <p:ph type="body" sz="quarter" idx="14" hasCustomPrompt="1"/>
          </p:nvPr>
        </p:nvSpPr>
        <p:spPr>
          <a:xfrm>
            <a:off x="323849" y="4846321"/>
            <a:ext cx="7733363"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9" name="Content Placeholder 3">
            <a:extLst>
              <a:ext uri="{FF2B5EF4-FFF2-40B4-BE49-F238E27FC236}">
                <a16:creationId xmlns:a16="http://schemas.microsoft.com/office/drawing/2014/main" id="{73EF870E-42BF-9B46-A4A3-4BBBF5EE82C2}"/>
              </a:ext>
            </a:extLst>
          </p:cNvPr>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00000"/>
              <a:buFont typeface="Arial"/>
              <a:buChar char="•"/>
              <a:defRPr sz="20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640080" indent="-137160">
              <a:lnSpc>
                <a:spcPct val="100000"/>
              </a:lnSpc>
              <a:spcBef>
                <a:spcPts val="300"/>
              </a:spcBef>
              <a:buClr>
                <a:srgbClr val="0070C0"/>
              </a:buClr>
              <a:buSzPct val="100000"/>
              <a:defRPr sz="2000">
                <a:solidFill>
                  <a:srgbClr val="000000"/>
                </a:solidFill>
                <a:latin typeface="Arial" panose="020B0604020202020204" pitchFamily="34" charset="0"/>
                <a:cs typeface="Arial" panose="020B0604020202020204" pitchFamily="34" charset="0"/>
              </a:defRPr>
            </a:lvl3pPr>
            <a:lvl4pPr>
              <a:defRPr sz="1500"/>
            </a:lvl4pPr>
            <a:lvl5pPr>
              <a:defRPr sz="1500"/>
            </a:lvl5pPr>
            <a:lvl6pPr>
              <a:defRPr sz="1200"/>
            </a:lvl6pPr>
            <a:lvl7pPr>
              <a:defRPr sz="1200"/>
            </a:lvl7pPr>
            <a:lvl8pPr>
              <a:defRPr sz="1200"/>
            </a:lvl8pPr>
            <a:lvl9pPr>
              <a:defRPr sz="1200"/>
            </a:lvl9pPr>
          </a:lstStyle>
          <a:p>
            <a:pPr lvl="0"/>
            <a:r>
              <a:rPr lang="en-US" dirty="0"/>
              <a:t>First Level Text (click Return TAB to get to next level text)</a:t>
            </a:r>
          </a:p>
          <a:p>
            <a:pPr lvl="1"/>
            <a:r>
              <a:rPr lang="en-US" dirty="0"/>
              <a:t>Second level (click shift TAB to get back to First Level)</a:t>
            </a:r>
          </a:p>
          <a:p>
            <a:pPr lvl="2"/>
            <a:r>
              <a:rPr lang="en-US" dirty="0"/>
              <a:t>Click Return Tab to get to Third-Level Text </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555608098"/>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and Data/Image">
    <p:spTree>
      <p:nvGrpSpPr>
        <p:cNvPr id="1" name=""/>
        <p:cNvGrpSpPr/>
        <p:nvPr/>
      </p:nvGrpSpPr>
      <p:grpSpPr>
        <a:xfrm>
          <a:off x="0" y="0"/>
          <a:ext cx="0" cy="0"/>
          <a:chOff x="0" y="0"/>
          <a:chExt cx="0" cy="0"/>
        </a:xfrm>
      </p:grpSpPr>
      <p:pic>
        <p:nvPicPr>
          <p:cNvPr id="16" name="Picture 15"/>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1" y="0"/>
            <a:ext cx="9157371" cy="960120"/>
          </a:xfrm>
          <a:prstGeom prst="rect">
            <a:avLst/>
          </a:prstGeom>
        </p:spPr>
      </p:pic>
      <p:sp>
        <p:nvSpPr>
          <p:cNvPr id="2" name="Title 1"/>
          <p:cNvSpPr>
            <a:spLocks noGrp="1"/>
          </p:cNvSpPr>
          <p:nvPr>
            <p:ph type="title" hasCustomPrompt="1"/>
          </p:nvPr>
        </p:nvSpPr>
        <p:spPr>
          <a:xfrm>
            <a:off x="323850" y="171450"/>
            <a:ext cx="8515350" cy="742950"/>
          </a:xfrm>
          <a:prstGeom prst="rect">
            <a:avLst/>
          </a:prstGeom>
        </p:spPr>
        <p:txBody>
          <a:bodyPr anchor="ctr" anchorCtr="0">
            <a:normAutofit/>
          </a:bodyPr>
          <a:lstStyle>
            <a:lvl1pPr algn="l">
              <a:defRPr sz="2400" baseline="0">
                <a:solidFill>
                  <a:schemeClr val="bg1"/>
                </a:solidFill>
                <a:latin typeface="Arial" panose="020B0604020202020204" pitchFamily="34" charset="0"/>
                <a:cs typeface="Arial" panose="020B0604020202020204" pitchFamily="34" charset="0"/>
              </a:defRPr>
            </a:lvl1pPr>
          </a:lstStyle>
          <a:p>
            <a:r>
              <a:rPr lang="en-US" dirty="0"/>
              <a:t>Text and Data/Image Slide: click to add title</a:t>
            </a:r>
          </a:p>
        </p:txBody>
      </p:sp>
      <p:sp>
        <p:nvSpPr>
          <p:cNvPr id="4" name="Content Placeholder 3"/>
          <p:cNvSpPr>
            <a:spLocks noGrp="1"/>
          </p:cNvSpPr>
          <p:nvPr>
            <p:ph sz="half" idx="2" hasCustomPrompt="1"/>
          </p:nvPr>
        </p:nvSpPr>
        <p:spPr>
          <a:xfrm>
            <a:off x="323850" y="1190625"/>
            <a:ext cx="4095750" cy="3600450"/>
          </a:xfrm>
          <a:prstGeom prst="rect">
            <a:avLst/>
          </a:prstGeom>
        </p:spPr>
        <p:txBody>
          <a:bodyPr anchor="t" anchorCtr="0">
            <a:normAutofit/>
          </a:bodyPr>
          <a:lstStyle>
            <a:lvl1pPr marL="171450" indent="-171450">
              <a:lnSpc>
                <a:spcPts val="2100"/>
              </a:lnSpc>
              <a:spcBef>
                <a:spcPts val="600"/>
              </a:spcBef>
              <a:buClr>
                <a:srgbClr val="0070C0"/>
              </a:buClr>
              <a:defRPr sz="1800">
                <a:solidFill>
                  <a:srgbClr val="000000"/>
                </a:solidFill>
                <a:latin typeface="Arial" panose="020B0604020202020204" pitchFamily="34" charset="0"/>
                <a:cs typeface="Arial" panose="020B0604020202020204" pitchFamily="34" charset="0"/>
              </a:defRPr>
            </a:lvl1pPr>
            <a:lvl2pPr marL="300038" indent="-128588">
              <a:lnSpc>
                <a:spcPts val="2100"/>
              </a:lnSpc>
              <a:spcBef>
                <a:spcPts val="300"/>
              </a:spcBef>
              <a:buClr>
                <a:srgbClr val="0070C0"/>
              </a:buClr>
              <a:buFont typeface="Arial" pitchFamily="34" charset="0"/>
              <a:buChar char="-"/>
              <a:defRPr sz="1800">
                <a:solidFill>
                  <a:srgbClr val="000000"/>
                </a:solidFill>
                <a:latin typeface="Arial" panose="020B0604020202020204" pitchFamily="34" charset="0"/>
                <a:cs typeface="Arial" panose="020B0604020202020204" pitchFamily="34" charset="0"/>
              </a:defRPr>
            </a:lvl2pPr>
            <a:lvl3pPr>
              <a:lnSpc>
                <a:spcPts val="2100"/>
              </a:lnSpc>
              <a:spcBef>
                <a:spcPts val="600"/>
              </a:spcBef>
              <a:defRPr sz="12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edit first level text</a:t>
            </a:r>
          </a:p>
          <a:p>
            <a:pPr lvl="1"/>
            <a:r>
              <a:rPr lang="en-US" dirty="0"/>
              <a:t>Second level</a:t>
            </a:r>
          </a:p>
        </p:txBody>
      </p:sp>
      <p:cxnSp>
        <p:nvCxnSpPr>
          <p:cNvPr id="17" name="Straight Connector 16"/>
          <p:cNvCxnSpPr/>
          <p:nvPr userDrawn="1"/>
        </p:nvCxnSpPr>
        <p:spPr>
          <a:xfrm>
            <a:off x="-9329" y="962025"/>
            <a:ext cx="9158733" cy="1191"/>
          </a:xfrm>
          <a:prstGeom prst="line">
            <a:avLst/>
          </a:prstGeom>
          <a:ln w="25400" cap="flat" cmpd="sng" algn="ctr">
            <a:solidFill>
              <a:srgbClr val="00B0F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Picture 6">
            <a:extLst>
              <a:ext uri="{FF2B5EF4-FFF2-40B4-BE49-F238E27FC236}">
                <a16:creationId xmlns:a16="http://schemas.microsoft.com/office/drawing/2014/main" id="{0091559A-A57D-7640-A089-C617FF5BE987}"/>
              </a:ext>
            </a:extLst>
          </p:cNvPr>
          <p:cNvPicPr>
            <a:picLocks noChangeAspect="1"/>
          </p:cNvPicPr>
          <p:nvPr userDrawn="1"/>
        </p:nvPicPr>
        <p:blipFill>
          <a:blip r:embed="rId3"/>
          <a:stretch>
            <a:fillRect/>
          </a:stretch>
        </p:blipFill>
        <p:spPr>
          <a:xfrm>
            <a:off x="8130186" y="4829794"/>
            <a:ext cx="914400" cy="268185"/>
          </a:xfrm>
          <a:prstGeom prst="rect">
            <a:avLst/>
          </a:prstGeom>
        </p:spPr>
      </p:pic>
      <p:sp>
        <p:nvSpPr>
          <p:cNvPr id="10" name="Text Placeholder 5">
            <a:extLst>
              <a:ext uri="{FF2B5EF4-FFF2-40B4-BE49-F238E27FC236}">
                <a16:creationId xmlns:a16="http://schemas.microsoft.com/office/drawing/2014/main" id="{AE78A2BD-79AF-4045-B862-6F54F0C316B6}"/>
              </a:ext>
            </a:extLst>
          </p:cNvPr>
          <p:cNvSpPr>
            <a:spLocks noGrp="1"/>
          </p:cNvSpPr>
          <p:nvPr>
            <p:ph type="body" sz="quarter" idx="14" hasCustomPrompt="1"/>
          </p:nvPr>
        </p:nvSpPr>
        <p:spPr>
          <a:xfrm>
            <a:off x="323849" y="4846321"/>
            <a:ext cx="7733363"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Tree>
    <p:extLst>
      <p:ext uri="{BB962C8B-B14F-4D97-AF65-F5344CB8AC3E}">
        <p14:creationId xmlns:p14="http://schemas.microsoft.com/office/powerpoint/2010/main" val="2138419722"/>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raph-Table-Image">
    <p:spTree>
      <p:nvGrpSpPr>
        <p:cNvPr id="1" name=""/>
        <p:cNvGrpSpPr/>
        <p:nvPr/>
      </p:nvGrpSpPr>
      <p:grpSpPr>
        <a:xfrm>
          <a:off x="0" y="0"/>
          <a:ext cx="0" cy="0"/>
          <a:chOff x="0" y="0"/>
          <a:chExt cx="0" cy="0"/>
        </a:xfrm>
      </p:grpSpPr>
      <p:pic>
        <p:nvPicPr>
          <p:cNvPr id="8" name="Picture 7"/>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1" y="0"/>
            <a:ext cx="9157371" cy="960120"/>
          </a:xfrm>
          <a:prstGeom prst="rect">
            <a:avLst/>
          </a:prstGeom>
        </p:spPr>
      </p:pic>
      <p:sp>
        <p:nvSpPr>
          <p:cNvPr id="2" name="Title 1"/>
          <p:cNvSpPr>
            <a:spLocks noGrp="1"/>
          </p:cNvSpPr>
          <p:nvPr>
            <p:ph type="title" hasCustomPrompt="1"/>
          </p:nvPr>
        </p:nvSpPr>
        <p:spPr>
          <a:xfrm>
            <a:off x="323850" y="171450"/>
            <a:ext cx="8515350" cy="742950"/>
          </a:xfrm>
          <a:prstGeom prst="rect">
            <a:avLst/>
          </a:prstGeom>
        </p:spPr>
        <p:txBody>
          <a:bodyPr anchor="ctr" anchorCtr="0">
            <a:normAutofit/>
          </a:bodyPr>
          <a:lstStyle>
            <a:lvl1pPr algn="l">
              <a:defRPr sz="2400">
                <a:solidFill>
                  <a:schemeClr val="bg1"/>
                </a:solidFill>
                <a:latin typeface="Arial" panose="020B0604020202020204" pitchFamily="34" charset="0"/>
                <a:cs typeface="Arial" panose="020B0604020202020204" pitchFamily="34" charset="0"/>
              </a:defRPr>
            </a:lvl1pPr>
          </a:lstStyle>
          <a:p>
            <a:r>
              <a:rPr lang="en-US" dirty="0"/>
              <a:t>Graph/Table/Image: click to add title</a:t>
            </a:r>
          </a:p>
        </p:txBody>
      </p:sp>
      <p:cxnSp>
        <p:nvCxnSpPr>
          <p:cNvPr id="10" name="Straight Connector 9"/>
          <p:cNvCxnSpPr/>
          <p:nvPr userDrawn="1"/>
        </p:nvCxnSpPr>
        <p:spPr>
          <a:xfrm>
            <a:off x="-9329" y="962025"/>
            <a:ext cx="9158733" cy="1191"/>
          </a:xfrm>
          <a:prstGeom prst="line">
            <a:avLst/>
          </a:prstGeom>
          <a:ln w="25400" cap="flat" cmpd="sng" algn="ctr">
            <a:solidFill>
              <a:srgbClr val="00B0F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6" name="Picture 5">
            <a:extLst>
              <a:ext uri="{FF2B5EF4-FFF2-40B4-BE49-F238E27FC236}">
                <a16:creationId xmlns:a16="http://schemas.microsoft.com/office/drawing/2014/main" id="{432CEDF1-0424-7343-B2E6-04464D55ADF7}"/>
              </a:ext>
            </a:extLst>
          </p:cNvPr>
          <p:cNvPicPr>
            <a:picLocks noChangeAspect="1"/>
          </p:cNvPicPr>
          <p:nvPr userDrawn="1"/>
        </p:nvPicPr>
        <p:blipFill>
          <a:blip r:embed="rId3"/>
          <a:stretch>
            <a:fillRect/>
          </a:stretch>
        </p:blipFill>
        <p:spPr>
          <a:xfrm>
            <a:off x="8130186" y="4829794"/>
            <a:ext cx="914400" cy="268185"/>
          </a:xfrm>
          <a:prstGeom prst="rect">
            <a:avLst/>
          </a:prstGeom>
        </p:spPr>
      </p:pic>
      <p:sp>
        <p:nvSpPr>
          <p:cNvPr id="7" name="Text Placeholder 5">
            <a:extLst>
              <a:ext uri="{FF2B5EF4-FFF2-40B4-BE49-F238E27FC236}">
                <a16:creationId xmlns:a16="http://schemas.microsoft.com/office/drawing/2014/main" id="{D1050445-BA7D-E540-B7EF-B34AC2CA36C4}"/>
              </a:ext>
            </a:extLst>
          </p:cNvPr>
          <p:cNvSpPr>
            <a:spLocks noGrp="1"/>
          </p:cNvSpPr>
          <p:nvPr>
            <p:ph type="body" sz="quarter" idx="14" hasCustomPrompt="1"/>
          </p:nvPr>
        </p:nvSpPr>
        <p:spPr>
          <a:xfrm>
            <a:off x="323849" y="4846321"/>
            <a:ext cx="7733363"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Tree>
    <p:extLst>
      <p:ext uri="{BB962C8B-B14F-4D97-AF65-F5344CB8AC3E}">
        <p14:creationId xmlns:p14="http://schemas.microsoft.com/office/powerpoint/2010/main" val="4165635349"/>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llustration-Credit">
    <p:spTree>
      <p:nvGrpSpPr>
        <p:cNvPr id="1" name=""/>
        <p:cNvGrpSpPr/>
        <p:nvPr/>
      </p:nvGrpSpPr>
      <p:grpSpPr>
        <a:xfrm>
          <a:off x="0" y="0"/>
          <a:ext cx="0" cy="0"/>
          <a:chOff x="0" y="0"/>
          <a:chExt cx="0" cy="0"/>
        </a:xfrm>
      </p:grpSpPr>
      <p:pic>
        <p:nvPicPr>
          <p:cNvPr id="8" name="Picture 7"/>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1" y="0"/>
            <a:ext cx="9157371" cy="960120"/>
          </a:xfrm>
          <a:prstGeom prst="rect">
            <a:avLst/>
          </a:prstGeom>
        </p:spPr>
      </p:pic>
      <p:sp>
        <p:nvSpPr>
          <p:cNvPr id="2" name="Title 1"/>
          <p:cNvSpPr>
            <a:spLocks noGrp="1"/>
          </p:cNvSpPr>
          <p:nvPr>
            <p:ph type="title" hasCustomPrompt="1"/>
          </p:nvPr>
        </p:nvSpPr>
        <p:spPr>
          <a:xfrm>
            <a:off x="323850" y="171450"/>
            <a:ext cx="8515350" cy="742950"/>
          </a:xfrm>
          <a:prstGeom prst="rect">
            <a:avLst/>
          </a:prstGeom>
        </p:spPr>
        <p:txBody>
          <a:bodyPr anchor="ctr" anchorCtr="0">
            <a:normAutofit/>
          </a:bodyPr>
          <a:lstStyle>
            <a:lvl1pPr algn="l">
              <a:defRPr sz="2400">
                <a:solidFill>
                  <a:schemeClr val="bg1"/>
                </a:solidFill>
                <a:latin typeface="Arial" panose="020B0604020202020204" pitchFamily="34" charset="0"/>
                <a:cs typeface="Arial" panose="020B0604020202020204" pitchFamily="34" charset="0"/>
              </a:defRPr>
            </a:lvl1pPr>
          </a:lstStyle>
          <a:p>
            <a:r>
              <a:rPr lang="en-US" dirty="0"/>
              <a:t>Illustration/Credit: click to add title</a:t>
            </a:r>
          </a:p>
        </p:txBody>
      </p:sp>
      <p:cxnSp>
        <p:nvCxnSpPr>
          <p:cNvPr id="10" name="Straight Connector 9"/>
          <p:cNvCxnSpPr/>
          <p:nvPr userDrawn="1"/>
        </p:nvCxnSpPr>
        <p:spPr>
          <a:xfrm>
            <a:off x="-9329" y="962025"/>
            <a:ext cx="9158733" cy="1191"/>
          </a:xfrm>
          <a:prstGeom prst="line">
            <a:avLst/>
          </a:prstGeom>
          <a:ln w="25400" cap="flat" cmpd="sng" algn="ctr">
            <a:solidFill>
              <a:srgbClr val="00B0F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6" name="Picture 5">
            <a:extLst>
              <a:ext uri="{FF2B5EF4-FFF2-40B4-BE49-F238E27FC236}">
                <a16:creationId xmlns:a16="http://schemas.microsoft.com/office/drawing/2014/main" id="{432CEDF1-0424-7343-B2E6-04464D55ADF7}"/>
              </a:ext>
            </a:extLst>
          </p:cNvPr>
          <p:cNvPicPr>
            <a:picLocks noChangeAspect="1"/>
          </p:cNvPicPr>
          <p:nvPr userDrawn="1"/>
        </p:nvPicPr>
        <p:blipFill>
          <a:blip r:embed="rId3"/>
          <a:stretch>
            <a:fillRect/>
          </a:stretch>
        </p:blipFill>
        <p:spPr>
          <a:xfrm>
            <a:off x="8130186" y="4829794"/>
            <a:ext cx="914400" cy="268185"/>
          </a:xfrm>
          <a:prstGeom prst="rect">
            <a:avLst/>
          </a:prstGeom>
        </p:spPr>
      </p:pic>
      <p:sp>
        <p:nvSpPr>
          <p:cNvPr id="9" name="Text Placeholder 5">
            <a:extLst>
              <a:ext uri="{FF2B5EF4-FFF2-40B4-BE49-F238E27FC236}">
                <a16:creationId xmlns:a16="http://schemas.microsoft.com/office/drawing/2014/main" id="{49040465-5DC6-4C45-8214-2E969A7E1418}"/>
              </a:ext>
            </a:extLst>
          </p:cNvPr>
          <p:cNvSpPr>
            <a:spLocks noGrp="1"/>
          </p:cNvSpPr>
          <p:nvPr>
            <p:ph type="body" sz="quarter" idx="14" hasCustomPrompt="1"/>
          </p:nvPr>
        </p:nvSpPr>
        <p:spPr>
          <a:xfrm>
            <a:off x="323849" y="4846321"/>
            <a:ext cx="7733363" cy="240029"/>
          </a:xfrm>
          <a:prstGeom prst="rect">
            <a:avLst/>
          </a:prstGeom>
        </p:spPr>
        <p:txBody>
          <a:bodyPr vert="horz" anchor="ctr"/>
          <a:lstStyle>
            <a:lvl1pPr marL="0" indent="0" algn="l">
              <a:spcBef>
                <a:spcPts val="0"/>
              </a:spcBef>
              <a:buNone/>
              <a:defRPr sz="600" b="0" baseline="0">
                <a:solidFill>
                  <a:srgbClr val="285078"/>
                </a:solidFill>
                <a:latin typeface="Arial"/>
                <a:cs typeface="Arial"/>
              </a:defRPr>
            </a:lvl1pPr>
          </a:lstStyle>
          <a:p>
            <a:pPr lvl="0"/>
            <a:r>
              <a:rPr lang="en-US" dirty="0"/>
              <a:t>Click to Add Source</a:t>
            </a:r>
          </a:p>
        </p:txBody>
      </p:sp>
    </p:spTree>
    <p:extLst>
      <p:ext uri="{BB962C8B-B14F-4D97-AF65-F5344CB8AC3E}">
        <p14:creationId xmlns:p14="http://schemas.microsoft.com/office/powerpoint/2010/main" val="3795830669"/>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aph-Gray-Bar">
    <p:spTree>
      <p:nvGrpSpPr>
        <p:cNvPr id="1" name=""/>
        <p:cNvGrpSpPr/>
        <p:nvPr/>
      </p:nvGrpSpPr>
      <p:grpSpPr>
        <a:xfrm>
          <a:off x="0" y="0"/>
          <a:ext cx="0" cy="0"/>
          <a:chOff x="0" y="0"/>
          <a:chExt cx="0" cy="0"/>
        </a:xfrm>
      </p:grpSpPr>
      <p:pic>
        <p:nvPicPr>
          <p:cNvPr id="15" name="Picture 14"/>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1" y="0"/>
            <a:ext cx="9157371" cy="960120"/>
          </a:xfrm>
          <a:prstGeom prst="rect">
            <a:avLst/>
          </a:prstGeom>
        </p:spPr>
      </p:pic>
      <p:sp>
        <p:nvSpPr>
          <p:cNvPr id="2" name="Title 1"/>
          <p:cNvSpPr>
            <a:spLocks noGrp="1"/>
          </p:cNvSpPr>
          <p:nvPr>
            <p:ph type="title" hasCustomPrompt="1"/>
          </p:nvPr>
        </p:nvSpPr>
        <p:spPr>
          <a:xfrm>
            <a:off x="323850" y="171450"/>
            <a:ext cx="8515350" cy="742950"/>
          </a:xfrm>
          <a:prstGeom prst="rect">
            <a:avLst/>
          </a:prstGeom>
        </p:spPr>
        <p:txBody>
          <a:bodyPr anchor="ctr" anchorCtr="0">
            <a:normAutofit/>
          </a:bodyPr>
          <a:lstStyle>
            <a:lvl1pPr algn="l">
              <a:defRPr sz="2400">
                <a:solidFill>
                  <a:schemeClr val="bg1"/>
                </a:solidFill>
                <a:latin typeface="Arial" panose="020B0604020202020204" pitchFamily="34" charset="0"/>
                <a:cs typeface="Arial" panose="020B0604020202020204" pitchFamily="34" charset="0"/>
              </a:defRPr>
            </a:lvl1pPr>
          </a:lstStyle>
          <a:p>
            <a:r>
              <a:rPr lang="en-US" dirty="0"/>
              <a:t>Graph/Table/Image Gray Bar: click to add title</a:t>
            </a:r>
          </a:p>
        </p:txBody>
      </p:sp>
      <p:sp>
        <p:nvSpPr>
          <p:cNvPr id="8" name="Rectangle 3"/>
          <p:cNvSpPr>
            <a:spLocks noChangeArrowheads="1"/>
          </p:cNvSpPr>
          <p:nvPr userDrawn="1"/>
        </p:nvSpPr>
        <p:spPr bwMode="invGray">
          <a:xfrm>
            <a:off x="-4917" y="980205"/>
            <a:ext cx="9162288" cy="365760"/>
          </a:xfrm>
          <a:prstGeom prst="rect">
            <a:avLst/>
          </a:prstGeom>
          <a:solidFill>
            <a:srgbClr val="5A646E"/>
          </a:solidFill>
          <a:ln>
            <a:no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342900">
              <a:lnSpc>
                <a:spcPct val="85000"/>
              </a:lnSpc>
            </a:pPr>
            <a:endParaRPr lang="en-US" sz="1500" dirty="0">
              <a:solidFill>
                <a:schemeClr val="bg1"/>
              </a:solidFill>
              <a:latin typeface="Arial" pitchFamily="-110" charset="0"/>
              <a:ea typeface="ＭＳ Ｐゴシック" pitchFamily="-110" charset="-128"/>
              <a:cs typeface="ＭＳ Ｐゴシック" pitchFamily="-110" charset="-128"/>
            </a:endParaRPr>
          </a:p>
        </p:txBody>
      </p:sp>
      <p:sp>
        <p:nvSpPr>
          <p:cNvPr id="10" name="Text Placeholder 2">
            <a:extLst>
              <a:ext uri="{FF2B5EF4-FFF2-40B4-BE49-F238E27FC236}">
                <a16:creationId xmlns:a16="http://schemas.microsoft.com/office/drawing/2014/main" id="{85436345-40BB-5242-A91F-64B15D2D0A4B}"/>
              </a:ext>
            </a:extLst>
          </p:cNvPr>
          <p:cNvSpPr>
            <a:spLocks noGrp="1"/>
          </p:cNvSpPr>
          <p:nvPr>
            <p:ph type="body" idx="10" hasCustomPrompt="1"/>
          </p:nvPr>
        </p:nvSpPr>
        <p:spPr>
          <a:xfrm>
            <a:off x="323850" y="989536"/>
            <a:ext cx="8503920" cy="342900"/>
          </a:xfrm>
          <a:prstGeom prst="rect">
            <a:avLst/>
          </a:prstGeom>
        </p:spPr>
        <p:txBody>
          <a:bodyPr anchor="b">
            <a:noAutofit/>
          </a:bodyPr>
          <a:lstStyle>
            <a:lvl1pPr marL="0" indent="0" algn="l">
              <a:buNone/>
              <a:defRPr sz="1600" b="0">
                <a:solidFill>
                  <a:srgbClr val="FFFFFF"/>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cxnSp>
        <p:nvCxnSpPr>
          <p:cNvPr id="11" name="Straight Connector 10"/>
          <p:cNvCxnSpPr/>
          <p:nvPr userDrawn="1"/>
        </p:nvCxnSpPr>
        <p:spPr>
          <a:xfrm>
            <a:off x="-4917" y="968376"/>
            <a:ext cx="9158733" cy="1191"/>
          </a:xfrm>
          <a:prstGeom prst="line">
            <a:avLst/>
          </a:prstGeom>
          <a:ln w="25400" cap="flat" cmpd="sng" algn="ctr">
            <a:solidFill>
              <a:srgbClr val="00B0F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9" name="Picture 8">
            <a:extLst>
              <a:ext uri="{FF2B5EF4-FFF2-40B4-BE49-F238E27FC236}">
                <a16:creationId xmlns:a16="http://schemas.microsoft.com/office/drawing/2014/main" id="{ACC8AE8E-D860-A048-A8D2-A7D0623F19C5}"/>
              </a:ext>
            </a:extLst>
          </p:cNvPr>
          <p:cNvPicPr>
            <a:picLocks noChangeAspect="1"/>
          </p:cNvPicPr>
          <p:nvPr userDrawn="1"/>
        </p:nvPicPr>
        <p:blipFill>
          <a:blip r:embed="rId3"/>
          <a:stretch>
            <a:fillRect/>
          </a:stretch>
        </p:blipFill>
        <p:spPr>
          <a:xfrm>
            <a:off x="8130186" y="4829794"/>
            <a:ext cx="914400" cy="268185"/>
          </a:xfrm>
          <a:prstGeom prst="rect">
            <a:avLst/>
          </a:prstGeom>
        </p:spPr>
      </p:pic>
      <p:sp>
        <p:nvSpPr>
          <p:cNvPr id="12" name="Text Placeholder 5">
            <a:extLst>
              <a:ext uri="{FF2B5EF4-FFF2-40B4-BE49-F238E27FC236}">
                <a16:creationId xmlns:a16="http://schemas.microsoft.com/office/drawing/2014/main" id="{D279690D-7F7B-9243-8026-9C4650B83EB8}"/>
              </a:ext>
            </a:extLst>
          </p:cNvPr>
          <p:cNvSpPr>
            <a:spLocks noGrp="1"/>
          </p:cNvSpPr>
          <p:nvPr>
            <p:ph type="body" sz="quarter" idx="14" hasCustomPrompt="1"/>
          </p:nvPr>
        </p:nvSpPr>
        <p:spPr>
          <a:xfrm>
            <a:off x="323849" y="4846321"/>
            <a:ext cx="7733363"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Tree>
    <p:extLst>
      <p:ext uri="{BB962C8B-B14F-4D97-AF65-F5344CB8AC3E}">
        <p14:creationId xmlns:p14="http://schemas.microsoft.com/office/powerpoint/2010/main" val="1458743444"/>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tudy-Slide">
    <p:spTree>
      <p:nvGrpSpPr>
        <p:cNvPr id="1" name=""/>
        <p:cNvGrpSpPr/>
        <p:nvPr/>
      </p:nvGrpSpPr>
      <p:grpSpPr>
        <a:xfrm>
          <a:off x="0" y="0"/>
          <a:ext cx="0" cy="0"/>
          <a:chOff x="0" y="0"/>
          <a:chExt cx="0" cy="0"/>
        </a:xfrm>
      </p:grpSpPr>
      <p:pic>
        <p:nvPicPr>
          <p:cNvPr id="16" name="Picture 15"/>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1" y="0"/>
            <a:ext cx="9157371" cy="960120"/>
          </a:xfrm>
          <a:prstGeom prst="rect">
            <a:avLst/>
          </a:prstGeom>
        </p:spPr>
      </p:pic>
      <p:sp>
        <p:nvSpPr>
          <p:cNvPr id="2" name="Title 1"/>
          <p:cNvSpPr>
            <a:spLocks noGrp="1"/>
          </p:cNvSpPr>
          <p:nvPr>
            <p:ph type="title" hasCustomPrompt="1"/>
          </p:nvPr>
        </p:nvSpPr>
        <p:spPr>
          <a:xfrm>
            <a:off x="323850" y="171450"/>
            <a:ext cx="8515350" cy="742950"/>
          </a:xfrm>
          <a:prstGeom prst="rect">
            <a:avLst/>
          </a:prstGeom>
        </p:spPr>
        <p:txBody>
          <a:bodyPr anchor="ctr" anchorCtr="0">
            <a:normAutofit/>
          </a:bodyPr>
          <a:lstStyle>
            <a:lvl1pPr algn="l">
              <a:defRPr sz="2400" baseline="0">
                <a:solidFill>
                  <a:schemeClr val="bg1"/>
                </a:solidFill>
                <a:latin typeface="Arial" panose="020B0604020202020204" pitchFamily="34" charset="0"/>
                <a:cs typeface="Arial" panose="020B0604020202020204" pitchFamily="34" charset="0"/>
              </a:defRPr>
            </a:lvl1pPr>
          </a:lstStyle>
          <a:p>
            <a:r>
              <a:rPr lang="en-US" dirty="0"/>
              <a:t>Study Slide: click to add title</a:t>
            </a:r>
          </a:p>
        </p:txBody>
      </p:sp>
      <p:cxnSp>
        <p:nvCxnSpPr>
          <p:cNvPr id="7" name="Straight Connector 6">
            <a:extLst>
              <a:ext uri="{FF2B5EF4-FFF2-40B4-BE49-F238E27FC236}">
                <a16:creationId xmlns:a16="http://schemas.microsoft.com/office/drawing/2014/main" id="{5006B65E-6661-EE42-AFF2-CBC4C550F1B5}"/>
              </a:ext>
            </a:extLst>
          </p:cNvPr>
          <p:cNvCxnSpPr>
            <a:cxnSpLocks/>
          </p:cNvCxnSpPr>
          <p:nvPr userDrawn="1"/>
        </p:nvCxnSpPr>
        <p:spPr>
          <a:xfrm>
            <a:off x="-14989" y="962025"/>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9" name="Picture 8">
            <a:extLst>
              <a:ext uri="{FF2B5EF4-FFF2-40B4-BE49-F238E27FC236}">
                <a16:creationId xmlns:a16="http://schemas.microsoft.com/office/drawing/2014/main" id="{5062BBA1-6479-2148-9EE1-B8CD2CE7493C}"/>
              </a:ext>
            </a:extLst>
          </p:cNvPr>
          <p:cNvPicPr>
            <a:picLocks noChangeAspect="1"/>
          </p:cNvPicPr>
          <p:nvPr userDrawn="1"/>
        </p:nvPicPr>
        <p:blipFill>
          <a:blip r:embed="rId3"/>
          <a:stretch>
            <a:fillRect/>
          </a:stretch>
        </p:blipFill>
        <p:spPr>
          <a:xfrm>
            <a:off x="8130186" y="4829794"/>
            <a:ext cx="914400" cy="268185"/>
          </a:xfrm>
          <a:prstGeom prst="rect">
            <a:avLst/>
          </a:prstGeom>
        </p:spPr>
      </p:pic>
      <p:sp>
        <p:nvSpPr>
          <p:cNvPr id="12" name="Text Placeholder 5">
            <a:extLst>
              <a:ext uri="{FF2B5EF4-FFF2-40B4-BE49-F238E27FC236}">
                <a16:creationId xmlns:a16="http://schemas.microsoft.com/office/drawing/2014/main" id="{91BF38B5-72C1-5A4F-B205-3AF64FC4F878}"/>
              </a:ext>
            </a:extLst>
          </p:cNvPr>
          <p:cNvSpPr>
            <a:spLocks noGrp="1"/>
          </p:cNvSpPr>
          <p:nvPr>
            <p:ph type="body" sz="quarter" idx="14" hasCustomPrompt="1"/>
          </p:nvPr>
        </p:nvSpPr>
        <p:spPr>
          <a:xfrm>
            <a:off x="323849" y="4846321"/>
            <a:ext cx="7733363"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8" name="Content Placeholder 3">
            <a:extLst>
              <a:ext uri="{FF2B5EF4-FFF2-40B4-BE49-F238E27FC236}">
                <a16:creationId xmlns:a16="http://schemas.microsoft.com/office/drawing/2014/main" id="{373E7362-CDE5-A340-93E0-4EB40FE4CF9B}"/>
              </a:ext>
            </a:extLst>
          </p:cNvPr>
          <p:cNvSpPr>
            <a:spLocks noGrp="1"/>
          </p:cNvSpPr>
          <p:nvPr>
            <p:ph sz="half" idx="2" hasCustomPrompt="1"/>
          </p:nvPr>
        </p:nvSpPr>
        <p:spPr>
          <a:xfrm>
            <a:off x="323851" y="1184224"/>
            <a:ext cx="4248150" cy="350431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1009325032"/>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4" r:id="rId1"/>
    <p:sldLayoutId id="2147483699" r:id="rId2"/>
    <p:sldLayoutId id="2147483711" r:id="rId3"/>
    <p:sldLayoutId id="2147483709" r:id="rId4"/>
    <p:sldLayoutId id="2147483700" r:id="rId5"/>
    <p:sldLayoutId id="2147483701" r:id="rId6"/>
    <p:sldLayoutId id="2147483710" r:id="rId7"/>
    <p:sldLayoutId id="2147483703" r:id="rId8"/>
    <p:sldLayoutId id="2147483723" r:id="rId9"/>
    <p:sldLayoutId id="2147483729" r:id="rId10"/>
    <p:sldLayoutId id="2147483730" r:id="rId11"/>
    <p:sldLayoutId id="2147483727" r:id="rId12"/>
    <p:sldLayoutId id="2147483695" r:id="rId13"/>
    <p:sldLayoutId id="2147483697" r:id="rId14"/>
    <p:sldLayoutId id="2147483725" r:id="rId15"/>
    <p:sldLayoutId id="2147483698" r:id="rId16"/>
    <p:sldLayoutId id="2147483704" r:id="rId17"/>
    <p:sldLayoutId id="2147483724" r:id="rId18"/>
    <p:sldLayoutId id="2147483705" r:id="rId19"/>
    <p:sldLayoutId id="2147483696" r:id="rId20"/>
    <p:sldLayoutId id="2147483726" r:id="rId21"/>
    <p:sldLayoutId id="2147483707" r:id="rId22"/>
    <p:sldLayoutId id="2147483708" r:id="rId23"/>
  </p:sldLayoutIdLst>
  <p:transition spd="slow"/>
  <p:hf sldNum="0" hd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pPr>
              <a:lnSpc>
                <a:spcPts val="2625"/>
              </a:lnSpc>
              <a:spcBef>
                <a:spcPts val="450"/>
              </a:spcBef>
            </a:pPr>
            <a:r>
              <a:rPr lang="en-US" sz="1800" dirty="0">
                <a:solidFill>
                  <a:srgbClr val="001D48"/>
                </a:solidFill>
              </a:rPr>
              <a:t>Sofosbuvir-Velpatasvir in Decompensated HCV Cirrhosis</a:t>
            </a:r>
            <a:br>
              <a:rPr lang="en-US" dirty="0">
                <a:solidFill>
                  <a:srgbClr val="001D48"/>
                </a:solidFill>
              </a:rPr>
            </a:br>
            <a:r>
              <a:rPr lang="en-US" sz="2400" dirty="0">
                <a:solidFill>
                  <a:srgbClr val="001D48"/>
                </a:solidFill>
              </a:rPr>
              <a:t>ASTRAL-4</a:t>
            </a:r>
          </a:p>
        </p:txBody>
      </p:sp>
      <p:sp>
        <p:nvSpPr>
          <p:cNvPr id="2" name="Text Placeholder 1">
            <a:extLst>
              <a:ext uri="{FF2B5EF4-FFF2-40B4-BE49-F238E27FC236}">
                <a16:creationId xmlns:a16="http://schemas.microsoft.com/office/drawing/2014/main" id="{4ED76CFC-61FB-2B4B-BAE7-09653ED18713}"/>
              </a:ext>
            </a:extLst>
          </p:cNvPr>
          <p:cNvSpPr>
            <a:spLocks noGrp="1"/>
          </p:cNvSpPr>
          <p:nvPr>
            <p:ph type="body" sz="quarter" idx="15"/>
          </p:nvPr>
        </p:nvSpPr>
        <p:spPr/>
        <p:txBody>
          <a:bodyPr/>
          <a:lstStyle/>
          <a:p>
            <a:r>
              <a:rPr lang="en-US" dirty="0"/>
              <a:t>Source: Curry MP, et al. N Engl J Med. 2015;373:2618-28.</a:t>
            </a:r>
          </a:p>
        </p:txBody>
      </p:sp>
      <p:sp>
        <p:nvSpPr>
          <p:cNvPr id="5" name="Text Placeholder 4">
            <a:extLst>
              <a:ext uri="{FF2B5EF4-FFF2-40B4-BE49-F238E27FC236}">
                <a16:creationId xmlns:a16="http://schemas.microsoft.com/office/drawing/2014/main" id="{33074EE3-DBBF-5F4E-AC95-1E789306709A}"/>
              </a:ext>
            </a:extLst>
          </p:cNvPr>
          <p:cNvSpPr>
            <a:spLocks noGrp="1"/>
          </p:cNvSpPr>
          <p:nvPr>
            <p:ph type="body" idx="1"/>
          </p:nvPr>
        </p:nvSpPr>
        <p:spPr/>
        <p:txBody>
          <a:bodyPr/>
          <a:lstStyle/>
          <a:p>
            <a:r>
              <a:rPr lang="en-US" dirty="0">
                <a:latin typeface="Arial"/>
                <a:cs typeface="Arial"/>
              </a:rPr>
              <a:t>Treatment Naïve and Treatment Experienced, Phase 3</a:t>
            </a:r>
          </a:p>
        </p:txBody>
      </p:sp>
    </p:spTree>
    <p:extLst>
      <p:ext uri="{BB962C8B-B14F-4D97-AF65-F5344CB8AC3E}">
        <p14:creationId xmlns:p14="http://schemas.microsoft.com/office/powerpoint/2010/main" val="2925422312"/>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2000" dirty="0"/>
              <a:t>Sofosbuvir-Velpatasvir in Decompensated HCV Cirrhosis</a:t>
            </a:r>
            <a:br>
              <a:rPr lang="en-US" sz="2000" dirty="0"/>
            </a:br>
            <a:r>
              <a:rPr lang="en-US" sz="2000" dirty="0"/>
              <a:t>ASTRAL-4: Conclusions</a:t>
            </a:r>
          </a:p>
        </p:txBody>
      </p:sp>
      <p:sp>
        <p:nvSpPr>
          <p:cNvPr id="2" name="Content Placeholder 1"/>
          <p:cNvSpPr>
            <a:spLocks noGrp="1"/>
          </p:cNvSpPr>
          <p:nvPr>
            <p:ph type="body" sz="quarter" idx="14"/>
          </p:nvPr>
        </p:nvSpPr>
        <p:spPr/>
        <p:txBody>
          <a:bodyPr/>
          <a:lstStyle/>
          <a:p>
            <a:r>
              <a:rPr lang="en-US" dirty="0"/>
              <a:t>Source: Curry MP, et al. N Engl J Med. 2015;373:2618-28.</a:t>
            </a:r>
          </a:p>
        </p:txBody>
      </p:sp>
      <p:sp>
        <p:nvSpPr>
          <p:cNvPr id="3" name="Content Placeholder 2">
            <a:extLst>
              <a:ext uri="{FF2B5EF4-FFF2-40B4-BE49-F238E27FC236}">
                <a16:creationId xmlns:a16="http://schemas.microsoft.com/office/drawing/2014/main" id="{D50029DD-7934-9649-A079-61D1A61369BE}"/>
              </a:ext>
            </a:extLst>
          </p:cNvPr>
          <p:cNvSpPr>
            <a:spLocks noGrp="1"/>
          </p:cNvSpPr>
          <p:nvPr>
            <p:ph sz="half" idx="2"/>
          </p:nvPr>
        </p:nvSpPr>
        <p:spPr>
          <a:xfrm>
            <a:off x="0" y="1986453"/>
            <a:ext cx="9144000" cy="1185228"/>
          </a:xfrm>
        </p:spPr>
        <p:txBody>
          <a:bodyPr/>
          <a:lstStyle/>
          <a:p>
            <a:r>
              <a:rPr lang="en-US" b="1" dirty="0">
                <a:solidFill>
                  <a:srgbClr val="C00000"/>
                </a:solidFill>
                <a:latin typeface="Arial"/>
                <a:cs typeface="Arial"/>
              </a:rPr>
              <a:t>Conclusions</a:t>
            </a:r>
            <a:r>
              <a:rPr lang="en-US" dirty="0">
                <a:solidFill>
                  <a:schemeClr val="tx1"/>
                </a:solidFill>
                <a:latin typeface="Arial"/>
                <a:cs typeface="Arial"/>
              </a:rPr>
              <a:t>: </a:t>
            </a:r>
            <a:r>
              <a:rPr lang="en-US" dirty="0">
                <a:latin typeface="Arial"/>
                <a:cs typeface="Arial"/>
              </a:rPr>
              <a:t>“</a:t>
            </a:r>
            <a:r>
              <a:rPr lang="en-US" dirty="0">
                <a:cs typeface="Arial"/>
              </a:rPr>
              <a:t>Treatment with sofosbuvir–velpatasvir with or without ribavirin for 12 weeks and with sofosbuvir–velpatasvir for 24 weeks resulted in high rates of sustained virologic response in patients with HCV infection and decompensated cirrhosis.”</a:t>
            </a:r>
            <a:endParaRPr lang="en-US" dirty="0">
              <a:latin typeface="Arial"/>
              <a:cs typeface="Arial"/>
            </a:endParaRPr>
          </a:p>
        </p:txBody>
      </p:sp>
    </p:spTree>
    <p:extLst>
      <p:ext uri="{BB962C8B-B14F-4D97-AF65-F5344CB8AC3E}">
        <p14:creationId xmlns:p14="http://schemas.microsoft.com/office/powerpoint/2010/main" val="348193309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6837769"/>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Sofosbuvir-Velpatasvir in Decompensated HCV Cirrhosis</a:t>
            </a:r>
            <a:br>
              <a:rPr lang="en-US" sz="2000" dirty="0"/>
            </a:br>
            <a:r>
              <a:rPr lang="en-US" sz="2000" dirty="0"/>
              <a:t>ASTRAL-4: Study Features</a:t>
            </a:r>
          </a:p>
        </p:txBody>
      </p:sp>
      <p:sp>
        <p:nvSpPr>
          <p:cNvPr id="6" name="Content Placeholder 5"/>
          <p:cNvSpPr>
            <a:spLocks noGrp="1"/>
          </p:cNvSpPr>
          <p:nvPr>
            <p:ph type="body" sz="quarter" idx="14"/>
          </p:nvPr>
        </p:nvSpPr>
        <p:spPr/>
        <p:txBody>
          <a:bodyPr/>
          <a:lstStyle/>
          <a:p>
            <a:r>
              <a:rPr lang="en-US" dirty="0"/>
              <a:t>Source: Curry MP, et al. N Engl J Med. 2015;373:2618-28.</a:t>
            </a:r>
          </a:p>
        </p:txBody>
      </p:sp>
      <p:sp>
        <p:nvSpPr>
          <p:cNvPr id="3" name="Content Placeholder 2">
            <a:extLst>
              <a:ext uri="{FF2B5EF4-FFF2-40B4-BE49-F238E27FC236}">
                <a16:creationId xmlns:a16="http://schemas.microsoft.com/office/drawing/2014/main" id="{262BAF64-3F58-6D47-B0EE-E6E413218409}"/>
              </a:ext>
            </a:extLst>
          </p:cNvPr>
          <p:cNvSpPr>
            <a:spLocks noGrp="1"/>
          </p:cNvSpPr>
          <p:nvPr>
            <p:ph sz="half" idx="2"/>
          </p:nvPr>
        </p:nvSpPr>
        <p:spPr/>
        <p:txBody>
          <a:bodyPr>
            <a:normAutofit fontScale="92500" lnSpcReduction="10000"/>
          </a:bodyPr>
          <a:lstStyle/>
          <a:p>
            <a:pPr>
              <a:lnSpc>
                <a:spcPts val="1900"/>
              </a:lnSpc>
            </a:pPr>
            <a:r>
              <a:rPr lang="en-US" b="1" dirty="0"/>
              <a:t>Design</a:t>
            </a:r>
            <a:r>
              <a:rPr lang="en-US" dirty="0"/>
              <a:t>: Randomized, open label, phase 3 trial to examine the safety and efficacy of a fixed-dose combination of sofosbuvir-velpatasvir for 12 weeks +/- ribavirin or for 24 weeks in patients with GT 1, 2, 3, 4, or 6 chronic HCV with decompensated cirrhosis</a:t>
            </a:r>
          </a:p>
          <a:p>
            <a:r>
              <a:rPr lang="en-US" b="1" dirty="0"/>
              <a:t>Setting</a:t>
            </a:r>
            <a:r>
              <a:rPr lang="en-US" dirty="0"/>
              <a:t>: 47 sites in United States</a:t>
            </a:r>
          </a:p>
          <a:p>
            <a:pPr>
              <a:lnSpc>
                <a:spcPts val="1900"/>
              </a:lnSpc>
            </a:pPr>
            <a:r>
              <a:rPr lang="en-US" b="1" dirty="0"/>
              <a:t>Entry Criteria</a:t>
            </a:r>
          </a:p>
          <a:p>
            <a:pPr lvl="1">
              <a:lnSpc>
                <a:spcPts val="1900"/>
              </a:lnSpc>
            </a:pPr>
            <a:r>
              <a:rPr lang="en-US" dirty="0">
                <a:solidFill>
                  <a:schemeClr val="tx1"/>
                </a:solidFill>
              </a:rPr>
              <a:t>Chronic HCV GT 1, 2, 3, 4, or 6</a:t>
            </a:r>
          </a:p>
          <a:p>
            <a:pPr lvl="1">
              <a:lnSpc>
                <a:spcPts val="1900"/>
              </a:lnSpc>
            </a:pPr>
            <a:r>
              <a:rPr lang="en-US" dirty="0">
                <a:solidFill>
                  <a:schemeClr val="tx1"/>
                </a:solidFill>
              </a:rPr>
              <a:t>Child-Turcotte-Pugh class B </a:t>
            </a:r>
          </a:p>
          <a:p>
            <a:pPr lvl="1">
              <a:lnSpc>
                <a:spcPts val="1900"/>
              </a:lnSpc>
            </a:pPr>
            <a:r>
              <a:rPr lang="en-US" dirty="0">
                <a:solidFill>
                  <a:schemeClr val="tx1"/>
                </a:solidFill>
              </a:rPr>
              <a:t>Prior treatment failure (except for prior NS5A or NS5B) allowed</a:t>
            </a:r>
          </a:p>
          <a:p>
            <a:r>
              <a:rPr lang="en-US" b="1" dirty="0">
                <a:solidFill>
                  <a:schemeClr val="tx1"/>
                </a:solidFill>
              </a:rPr>
              <a:t>Exclusion Criteria</a:t>
            </a:r>
          </a:p>
          <a:p>
            <a:pPr lvl="1"/>
            <a:r>
              <a:rPr lang="en-US" dirty="0">
                <a:solidFill>
                  <a:schemeClr val="tx1"/>
                </a:solidFill>
              </a:rPr>
              <a:t>Prior or impending (within 12 weeks of study entry) liver transplantation</a:t>
            </a:r>
          </a:p>
          <a:p>
            <a:pPr lvl="1"/>
            <a:r>
              <a:rPr lang="en-US" dirty="0">
                <a:solidFill>
                  <a:schemeClr val="tx1"/>
                </a:solidFill>
              </a:rPr>
              <a:t>Platelet count &lt;30,000/mm</a:t>
            </a:r>
            <a:r>
              <a:rPr lang="en-US" baseline="30000" dirty="0">
                <a:solidFill>
                  <a:schemeClr val="tx1"/>
                </a:solidFill>
              </a:rPr>
              <a:t>3</a:t>
            </a:r>
            <a:r>
              <a:rPr lang="en-US" dirty="0">
                <a:solidFill>
                  <a:schemeClr val="tx1"/>
                </a:solidFill>
              </a:rPr>
              <a:t> or CrCl &lt;50 mL/min</a:t>
            </a:r>
          </a:p>
          <a:p>
            <a:r>
              <a:rPr lang="en-US" b="1" dirty="0">
                <a:solidFill>
                  <a:schemeClr val="tx1"/>
                </a:solidFill>
              </a:rPr>
              <a:t>Primary End Point</a:t>
            </a:r>
            <a:r>
              <a:rPr lang="en-US" dirty="0">
                <a:solidFill>
                  <a:schemeClr val="tx1"/>
                </a:solidFill>
              </a:rPr>
              <a:t>: </a:t>
            </a:r>
            <a:r>
              <a:rPr lang="en-US" dirty="0"/>
              <a:t>SVR12</a:t>
            </a:r>
          </a:p>
          <a:p>
            <a:endParaRPr lang="en-US" dirty="0"/>
          </a:p>
        </p:txBody>
      </p:sp>
    </p:spTree>
    <p:extLst>
      <p:ext uri="{BB962C8B-B14F-4D97-AF65-F5344CB8AC3E}">
        <p14:creationId xmlns:p14="http://schemas.microsoft.com/office/powerpoint/2010/main" val="2470547918"/>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C08603F3-DAB7-0B46-AD40-0F12536CE442}"/>
              </a:ext>
            </a:extLst>
          </p:cNvPr>
          <p:cNvSpPr/>
          <p:nvPr/>
        </p:nvSpPr>
        <p:spPr>
          <a:xfrm>
            <a:off x="924233" y="1085901"/>
            <a:ext cx="7085901" cy="308037"/>
          </a:xfrm>
          <a:prstGeom prst="rect">
            <a:avLst/>
          </a:prstGeom>
          <a:gradFill>
            <a:gsLst>
              <a:gs pos="85000">
                <a:srgbClr val="ECECEC"/>
              </a:gs>
              <a:gs pos="0">
                <a:schemeClr val="bg1"/>
              </a:gs>
              <a:gs pos="15000">
                <a:schemeClr val="bg1">
                  <a:lumMod val="85000"/>
                </a:schemeClr>
              </a:gs>
              <a:gs pos="100000">
                <a:schemeClr val="bg1"/>
              </a:gs>
            </a:gsLst>
            <a:lin ang="0" scaled="1"/>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200" dirty="0">
              <a:solidFill>
                <a:srgbClr val="000000"/>
              </a:solidFill>
              <a:latin typeface="Arial"/>
              <a:cs typeface="Arial"/>
            </a:endParaRPr>
          </a:p>
        </p:txBody>
      </p:sp>
      <p:sp>
        <p:nvSpPr>
          <p:cNvPr id="3" name="Title 2"/>
          <p:cNvSpPr>
            <a:spLocks noGrp="1"/>
          </p:cNvSpPr>
          <p:nvPr>
            <p:ph type="title"/>
          </p:nvPr>
        </p:nvSpPr>
        <p:spPr/>
        <p:txBody>
          <a:bodyPr>
            <a:normAutofit/>
          </a:bodyPr>
          <a:lstStyle/>
          <a:p>
            <a:r>
              <a:rPr lang="en-US" sz="1800" dirty="0"/>
              <a:t>Sofosbuvir-Velpatasvir in Decompensated HCV Cirrhosis</a:t>
            </a:r>
            <a:br>
              <a:rPr lang="en-US" dirty="0"/>
            </a:br>
            <a:r>
              <a:rPr lang="en-US" sz="1800" dirty="0"/>
              <a:t>ASTRAL-4: Study Design</a:t>
            </a:r>
          </a:p>
        </p:txBody>
      </p:sp>
      <p:sp>
        <p:nvSpPr>
          <p:cNvPr id="7" name="Content Placeholder 6"/>
          <p:cNvSpPr>
            <a:spLocks noGrp="1"/>
          </p:cNvSpPr>
          <p:nvPr>
            <p:ph type="body" sz="quarter" idx="14"/>
          </p:nvPr>
        </p:nvSpPr>
        <p:spPr/>
        <p:txBody>
          <a:bodyPr/>
          <a:lstStyle/>
          <a:p>
            <a:r>
              <a:rPr lang="en-US" dirty="0"/>
              <a:t>Source: Curry MP, et al. N Engl J Med. 2015;373:2618-28.</a:t>
            </a:r>
          </a:p>
        </p:txBody>
      </p:sp>
      <p:sp>
        <p:nvSpPr>
          <p:cNvPr id="8" name="Title 1"/>
          <p:cNvSpPr txBox="1">
            <a:spLocks/>
          </p:cNvSpPr>
          <p:nvPr/>
        </p:nvSpPr>
        <p:spPr>
          <a:xfrm>
            <a:off x="1371600" y="228600"/>
            <a:ext cx="6386513" cy="742950"/>
          </a:xfrm>
          <a:prstGeom prst="rect">
            <a:avLst/>
          </a:prstGeom>
        </p:spPr>
        <p:txBody>
          <a:bodyPr anchor="ctr" anchorCtr="0">
            <a:normAutofit/>
          </a:bodyPr>
          <a:lstStyle>
            <a:lvl1pPr algn="ctr" defTabSz="914400" rtl="0" eaLnBrk="1" latinLnBrk="0" hangingPunct="1">
              <a:spcBef>
                <a:spcPct val="0"/>
              </a:spcBef>
              <a:buNone/>
              <a:defRPr sz="2800" kern="1200">
                <a:solidFill>
                  <a:schemeClr val="bg1"/>
                </a:solidFill>
                <a:latin typeface="+mj-lt"/>
                <a:ea typeface="+mj-ea"/>
                <a:cs typeface="+mj-cs"/>
              </a:defRPr>
            </a:lvl1pPr>
          </a:lstStyle>
          <a:p>
            <a:endParaRPr lang="en-US" sz="1800" dirty="0"/>
          </a:p>
        </p:txBody>
      </p:sp>
      <p:cxnSp>
        <p:nvCxnSpPr>
          <p:cNvPr id="38" name="Straight Connector 37"/>
          <p:cNvCxnSpPr/>
          <p:nvPr/>
        </p:nvCxnSpPr>
        <p:spPr>
          <a:xfrm>
            <a:off x="4706325" y="1853261"/>
            <a:ext cx="1371600"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9" name="Rectangle 5"/>
          <p:cNvSpPr>
            <a:spLocks noChangeArrowheads="1"/>
          </p:cNvSpPr>
          <p:nvPr/>
        </p:nvSpPr>
        <p:spPr bwMode="auto">
          <a:xfrm>
            <a:off x="3334725" y="1619250"/>
            <a:ext cx="1371600" cy="473910"/>
          </a:xfrm>
          <a:prstGeom prst="rect">
            <a:avLst/>
          </a:prstGeom>
          <a:solidFill>
            <a:srgbClr val="005B9D">
              <a:alpha val="30000"/>
            </a:srgbClr>
          </a:solidFill>
          <a:ln w="6350" cmpd="sng">
            <a:solidFill>
              <a:srgbClr val="000000"/>
            </a:solidFill>
            <a:miter lim="800000"/>
            <a:headEnd/>
            <a:tailEnd/>
          </a:ln>
          <a:effectLst/>
        </p:spPr>
        <p:txBody>
          <a:bodyPr wrap="none" lIns="0" rIns="0" anchor="ctr"/>
          <a:lstStyle/>
          <a:p>
            <a:pPr marL="85725"/>
            <a:r>
              <a:rPr lang="en-US" sz="1200" b="1" dirty="0">
                <a:latin typeface="Arial"/>
                <a:cs typeface="Arial"/>
              </a:rPr>
              <a:t>SOF-VEL</a:t>
            </a:r>
          </a:p>
        </p:txBody>
      </p:sp>
      <p:sp>
        <p:nvSpPr>
          <p:cNvPr id="40" name="Rectangle 39"/>
          <p:cNvSpPr/>
          <p:nvPr/>
        </p:nvSpPr>
        <p:spPr>
          <a:xfrm>
            <a:off x="5764255" y="1709811"/>
            <a:ext cx="640080" cy="2743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a:solidFill>
                  <a:srgbClr val="000000"/>
                </a:solidFill>
                <a:latin typeface="Arial"/>
                <a:cs typeface="Arial"/>
              </a:rPr>
              <a:t>SVR12</a:t>
            </a:r>
          </a:p>
        </p:txBody>
      </p:sp>
      <p:sp>
        <p:nvSpPr>
          <p:cNvPr id="41" name="Rectangle 40"/>
          <p:cNvSpPr/>
          <p:nvPr/>
        </p:nvSpPr>
        <p:spPr>
          <a:xfrm>
            <a:off x="924233" y="1600200"/>
            <a:ext cx="1888542" cy="1927098"/>
          </a:xfrm>
          <a:prstGeom prst="rect">
            <a:avLst/>
          </a:prstGeom>
          <a:solidFill>
            <a:srgbClr val="59574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ts val="1500"/>
              </a:lnSpc>
            </a:pPr>
            <a:r>
              <a:rPr lang="en-US" sz="1200" b="1" dirty="0">
                <a:solidFill>
                  <a:srgbClr val="FFFFFF"/>
                </a:solidFill>
                <a:latin typeface="Arial"/>
                <a:cs typeface="Arial"/>
              </a:rPr>
              <a:t>Treatment-naïve or Treatment-experienced</a:t>
            </a:r>
            <a:br>
              <a:rPr lang="en-US" sz="1200" b="1" dirty="0">
                <a:solidFill>
                  <a:srgbClr val="FFFFFF"/>
                </a:solidFill>
                <a:latin typeface="Arial"/>
                <a:cs typeface="Arial"/>
              </a:rPr>
            </a:br>
            <a:r>
              <a:rPr lang="en-US" sz="1200" b="1" dirty="0">
                <a:solidFill>
                  <a:srgbClr val="FFFFFF"/>
                </a:solidFill>
                <a:latin typeface="Arial"/>
                <a:cs typeface="Arial"/>
              </a:rPr>
              <a:t>GT 1, 2, 3, 4, 6</a:t>
            </a:r>
          </a:p>
          <a:p>
            <a:pPr algn="ctr">
              <a:lnSpc>
                <a:spcPts val="1500"/>
              </a:lnSpc>
            </a:pPr>
            <a:r>
              <a:rPr lang="en-US" sz="1200" b="1" dirty="0">
                <a:solidFill>
                  <a:srgbClr val="FFFFFF"/>
                </a:solidFill>
                <a:latin typeface="Arial"/>
                <a:cs typeface="Arial"/>
              </a:rPr>
              <a:t>CTP Class B</a:t>
            </a:r>
            <a:endParaRPr lang="en-US" sz="1200" dirty="0">
              <a:solidFill>
                <a:srgbClr val="FFFFFF"/>
              </a:solidFill>
              <a:latin typeface="Arial"/>
              <a:cs typeface="Arial"/>
            </a:endParaRPr>
          </a:p>
        </p:txBody>
      </p:sp>
      <p:sp>
        <p:nvSpPr>
          <p:cNvPr id="42" name="Rectangle 41"/>
          <p:cNvSpPr/>
          <p:nvPr/>
        </p:nvSpPr>
        <p:spPr>
          <a:xfrm>
            <a:off x="2776992" y="1700195"/>
            <a:ext cx="576983" cy="30403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a:solidFill>
                  <a:srgbClr val="000000"/>
                </a:solidFill>
                <a:latin typeface="Arial" panose="020B0604020202020204" pitchFamily="34" charset="0"/>
                <a:cs typeface="Arial" panose="020B0604020202020204" pitchFamily="34" charset="0"/>
              </a:rPr>
              <a:t>n = 90</a:t>
            </a:r>
          </a:p>
        </p:txBody>
      </p:sp>
      <p:cxnSp>
        <p:nvCxnSpPr>
          <p:cNvPr id="51" name="Straight Connector 50"/>
          <p:cNvCxnSpPr/>
          <p:nvPr/>
        </p:nvCxnSpPr>
        <p:spPr>
          <a:xfrm>
            <a:off x="4706325" y="2543358"/>
            <a:ext cx="1371600"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1" name="Rectangle 60"/>
          <p:cNvSpPr/>
          <p:nvPr/>
        </p:nvSpPr>
        <p:spPr>
          <a:xfrm>
            <a:off x="5785195" y="2391403"/>
            <a:ext cx="640080" cy="27432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a:solidFill>
                  <a:srgbClr val="000000"/>
                </a:solidFill>
                <a:latin typeface="Arial"/>
                <a:cs typeface="Arial"/>
              </a:rPr>
              <a:t>SVR12</a:t>
            </a:r>
          </a:p>
        </p:txBody>
      </p:sp>
      <p:sp>
        <p:nvSpPr>
          <p:cNvPr id="63" name="Rectangle 62"/>
          <p:cNvSpPr/>
          <p:nvPr/>
        </p:nvSpPr>
        <p:spPr>
          <a:xfrm>
            <a:off x="2776992" y="2381732"/>
            <a:ext cx="576983" cy="30403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a:solidFill>
                  <a:srgbClr val="000000"/>
                </a:solidFill>
                <a:latin typeface="Arial" panose="020B0604020202020204" pitchFamily="34" charset="0"/>
                <a:cs typeface="Arial" panose="020B0604020202020204" pitchFamily="34" charset="0"/>
              </a:rPr>
              <a:t>n = 87</a:t>
            </a:r>
          </a:p>
        </p:txBody>
      </p:sp>
      <p:sp>
        <p:nvSpPr>
          <p:cNvPr id="66" name="Rectangle 65"/>
          <p:cNvSpPr/>
          <p:nvPr/>
        </p:nvSpPr>
        <p:spPr>
          <a:xfrm>
            <a:off x="1748520" y="1058442"/>
            <a:ext cx="628650" cy="29947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a:solidFill>
                  <a:srgbClr val="000000"/>
                </a:solidFill>
                <a:latin typeface="Arial" panose="020B0604020202020204" pitchFamily="34" charset="0"/>
                <a:cs typeface="Arial" panose="020B0604020202020204" pitchFamily="34" charset="0"/>
              </a:rPr>
              <a:t>Week</a:t>
            </a:r>
          </a:p>
        </p:txBody>
      </p:sp>
      <p:sp>
        <p:nvSpPr>
          <p:cNvPr id="67" name="Rectangle 66"/>
          <p:cNvSpPr/>
          <p:nvPr/>
        </p:nvSpPr>
        <p:spPr>
          <a:xfrm>
            <a:off x="3141288" y="1021866"/>
            <a:ext cx="409194" cy="38632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a:solidFill>
                  <a:srgbClr val="000000"/>
                </a:solidFill>
                <a:latin typeface="Arial"/>
                <a:cs typeface="Arial"/>
              </a:rPr>
              <a:t>0</a:t>
            </a:r>
          </a:p>
        </p:txBody>
      </p:sp>
      <p:sp>
        <p:nvSpPr>
          <p:cNvPr id="68" name="Rectangle 67"/>
          <p:cNvSpPr/>
          <p:nvPr/>
        </p:nvSpPr>
        <p:spPr>
          <a:xfrm>
            <a:off x="7231212" y="1021866"/>
            <a:ext cx="409194" cy="38632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a:solidFill>
                  <a:srgbClr val="000000"/>
                </a:solidFill>
                <a:latin typeface="Arial"/>
                <a:cs typeface="Arial"/>
              </a:rPr>
              <a:t>36</a:t>
            </a:r>
          </a:p>
        </p:txBody>
      </p:sp>
      <p:sp>
        <p:nvSpPr>
          <p:cNvPr id="69" name="Rectangle 68"/>
          <p:cNvSpPr/>
          <p:nvPr/>
        </p:nvSpPr>
        <p:spPr>
          <a:xfrm>
            <a:off x="4495878" y="1021866"/>
            <a:ext cx="409194" cy="38632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a:solidFill>
                  <a:srgbClr val="000000"/>
                </a:solidFill>
                <a:latin typeface="Arial"/>
                <a:cs typeface="Arial"/>
              </a:rPr>
              <a:t>12</a:t>
            </a:r>
          </a:p>
        </p:txBody>
      </p:sp>
      <p:cxnSp>
        <p:nvCxnSpPr>
          <p:cNvPr id="73" name="Straight Connector 72"/>
          <p:cNvCxnSpPr>
            <a:cxnSpLocks/>
          </p:cNvCxnSpPr>
          <p:nvPr/>
        </p:nvCxnSpPr>
        <p:spPr>
          <a:xfrm>
            <a:off x="924233" y="1387638"/>
            <a:ext cx="7085901" cy="0"/>
          </a:xfrm>
          <a:prstGeom prst="line">
            <a:avLst/>
          </a:prstGeom>
          <a:ln w="9525"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V="1">
            <a:off x="3344734" y="1328205"/>
            <a:ext cx="0" cy="65723"/>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4707395" y="1328205"/>
            <a:ext cx="0" cy="61421"/>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V="1">
            <a:off x="7435809" y="1328205"/>
            <a:ext cx="0" cy="61421"/>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Rectangle 5"/>
          <p:cNvSpPr>
            <a:spLocks noChangeArrowheads="1"/>
          </p:cNvSpPr>
          <p:nvPr/>
        </p:nvSpPr>
        <p:spPr bwMode="auto">
          <a:xfrm>
            <a:off x="3334725" y="2305050"/>
            <a:ext cx="1381888" cy="473910"/>
          </a:xfrm>
          <a:prstGeom prst="rect">
            <a:avLst/>
          </a:prstGeom>
          <a:solidFill>
            <a:srgbClr val="7A9342">
              <a:alpha val="30000"/>
            </a:srgbClr>
          </a:solidFill>
          <a:ln w="6350" cmpd="sng">
            <a:solidFill>
              <a:srgbClr val="000000"/>
            </a:solidFill>
            <a:miter lim="800000"/>
            <a:headEnd/>
            <a:tailEnd/>
          </a:ln>
          <a:effectLst/>
        </p:spPr>
        <p:txBody>
          <a:bodyPr wrap="none" lIns="0" rIns="0" anchor="ctr"/>
          <a:lstStyle/>
          <a:p>
            <a:pPr marL="85725"/>
            <a:r>
              <a:rPr lang="en-US" sz="1200" b="1" dirty="0">
                <a:latin typeface="Arial"/>
                <a:cs typeface="Arial"/>
              </a:rPr>
              <a:t>SOF-VEL + RBV</a:t>
            </a:r>
          </a:p>
        </p:txBody>
      </p:sp>
      <p:sp>
        <p:nvSpPr>
          <p:cNvPr id="94" name="Rectangle 93"/>
          <p:cNvSpPr/>
          <p:nvPr/>
        </p:nvSpPr>
        <p:spPr>
          <a:xfrm>
            <a:off x="5859612" y="1028700"/>
            <a:ext cx="409194" cy="38632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a:solidFill>
                  <a:srgbClr val="000000"/>
                </a:solidFill>
                <a:latin typeface="Arial"/>
                <a:cs typeface="Arial"/>
              </a:rPr>
              <a:t>24</a:t>
            </a:r>
          </a:p>
        </p:txBody>
      </p:sp>
      <p:cxnSp>
        <p:nvCxnSpPr>
          <p:cNvPr id="95" name="Straight Connector 94"/>
          <p:cNvCxnSpPr/>
          <p:nvPr/>
        </p:nvCxnSpPr>
        <p:spPr>
          <a:xfrm flipH="1" flipV="1">
            <a:off x="6073544" y="1319212"/>
            <a:ext cx="1710" cy="61421"/>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Rectangle 5"/>
          <p:cNvSpPr>
            <a:spLocks noChangeArrowheads="1"/>
          </p:cNvSpPr>
          <p:nvPr/>
        </p:nvSpPr>
        <p:spPr bwMode="auto">
          <a:xfrm>
            <a:off x="3334725" y="2990850"/>
            <a:ext cx="2738819" cy="473910"/>
          </a:xfrm>
          <a:prstGeom prst="rect">
            <a:avLst/>
          </a:prstGeom>
          <a:solidFill>
            <a:srgbClr val="7030A0">
              <a:alpha val="20000"/>
            </a:srgbClr>
          </a:solidFill>
          <a:ln w="6350" cmpd="sng">
            <a:solidFill>
              <a:srgbClr val="000000"/>
            </a:solidFill>
            <a:miter lim="800000"/>
            <a:headEnd/>
            <a:tailEnd/>
          </a:ln>
          <a:effectLst/>
        </p:spPr>
        <p:txBody>
          <a:bodyPr wrap="none" lIns="0" rIns="0" anchor="ctr"/>
          <a:lstStyle/>
          <a:p>
            <a:pPr marL="85725"/>
            <a:r>
              <a:rPr lang="en-US" sz="1200" b="1" dirty="0">
                <a:latin typeface="Arial"/>
                <a:cs typeface="Arial"/>
              </a:rPr>
              <a:t>SOF-VEL</a:t>
            </a:r>
          </a:p>
        </p:txBody>
      </p:sp>
      <p:sp>
        <p:nvSpPr>
          <p:cNvPr id="97" name="Rectangle 96"/>
          <p:cNvSpPr/>
          <p:nvPr/>
        </p:nvSpPr>
        <p:spPr>
          <a:xfrm>
            <a:off x="2776992" y="3070535"/>
            <a:ext cx="576983" cy="30403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a:solidFill>
                  <a:srgbClr val="000000"/>
                </a:solidFill>
                <a:latin typeface="Arial" panose="020B0604020202020204" pitchFamily="34" charset="0"/>
                <a:cs typeface="Arial" panose="020B0604020202020204" pitchFamily="34" charset="0"/>
              </a:rPr>
              <a:t>n = 90</a:t>
            </a:r>
          </a:p>
        </p:txBody>
      </p:sp>
      <p:cxnSp>
        <p:nvCxnSpPr>
          <p:cNvPr id="98" name="Straight Connector 97"/>
          <p:cNvCxnSpPr/>
          <p:nvPr/>
        </p:nvCxnSpPr>
        <p:spPr>
          <a:xfrm>
            <a:off x="6077925" y="3220680"/>
            <a:ext cx="1371600"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9" name="Rectangle 98"/>
          <p:cNvSpPr/>
          <p:nvPr/>
        </p:nvSpPr>
        <p:spPr>
          <a:xfrm>
            <a:off x="7046326" y="3070250"/>
            <a:ext cx="640080" cy="2743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a:solidFill>
                  <a:srgbClr val="000000"/>
                </a:solidFill>
                <a:latin typeface="Arial"/>
                <a:cs typeface="Arial"/>
              </a:rPr>
              <a:t>SVR12</a:t>
            </a:r>
          </a:p>
        </p:txBody>
      </p:sp>
      <p:sp>
        <p:nvSpPr>
          <p:cNvPr id="37" name="Rectangle 25"/>
          <p:cNvSpPr>
            <a:spLocks noChangeArrowheads="1"/>
          </p:cNvSpPr>
          <p:nvPr/>
        </p:nvSpPr>
        <p:spPr bwMode="auto">
          <a:xfrm>
            <a:off x="924233" y="3771900"/>
            <a:ext cx="7085271" cy="1043538"/>
          </a:xfrm>
          <a:prstGeom prst="rect">
            <a:avLst/>
          </a:prstGeom>
          <a:solidFill>
            <a:schemeClr val="bg1">
              <a:lumMod val="95000"/>
            </a:schemeClr>
          </a:solidFill>
          <a:ln w="9525" cap="flat" cmpd="sng" algn="ctr">
            <a:solidFill>
              <a:schemeClr val="bg1">
                <a:lumMod val="65000"/>
              </a:schemeClr>
            </a:solidFill>
            <a:prstDash val="solid"/>
            <a:miter lim="800000"/>
            <a:headEnd type="none" w="med" len="med"/>
            <a:tailEnd type="none" w="med" len="med"/>
          </a:ln>
          <a:effectLst/>
        </p:spPr>
        <p:txBody>
          <a:bodyPr lIns="342900" tIns="34073" rIns="69365" bIns="68580" anchor="ctr">
            <a:prstTxWarp prst="textNoShape">
              <a:avLst/>
            </a:prstTxWarp>
          </a:bodyPr>
          <a:lstStyle/>
          <a:p>
            <a:pPr defTabSz="701279">
              <a:lnSpc>
                <a:spcPts val="1350"/>
              </a:lnSpc>
              <a:spcBef>
                <a:spcPts val="600"/>
              </a:spcBef>
            </a:pPr>
            <a:r>
              <a:rPr lang="en-US" sz="1050" b="1" dirty="0">
                <a:solidFill>
                  <a:srgbClr val="000000"/>
                </a:solidFill>
                <a:latin typeface="Arial" pitchFamily="22" charset="0"/>
              </a:rPr>
              <a:t>Abbreviations</a:t>
            </a:r>
            <a:r>
              <a:rPr lang="en-US" sz="1050" dirty="0">
                <a:solidFill>
                  <a:srgbClr val="000000"/>
                </a:solidFill>
                <a:latin typeface="Arial" pitchFamily="22" charset="0"/>
              </a:rPr>
              <a:t>: </a:t>
            </a:r>
            <a:r>
              <a:rPr lang="en-US" sz="1050" dirty="0">
                <a:solidFill>
                  <a:srgbClr val="000000"/>
                </a:solidFill>
                <a:latin typeface="Arial"/>
                <a:cs typeface="Arial"/>
              </a:rPr>
              <a:t>SOF-VEL = sofosbuvir-velpatasvir; RBV = ribavirin; CTP =Child-Turcotte-Pugh </a:t>
            </a:r>
            <a:endParaRPr lang="en-US" sz="1050" dirty="0">
              <a:solidFill>
                <a:srgbClr val="000000"/>
              </a:solidFill>
              <a:latin typeface="Arial" pitchFamily="22" charset="0"/>
            </a:endParaRPr>
          </a:p>
          <a:p>
            <a:pPr defTabSz="701279">
              <a:lnSpc>
                <a:spcPts val="1350"/>
              </a:lnSpc>
              <a:spcBef>
                <a:spcPts val="600"/>
              </a:spcBef>
            </a:pPr>
            <a:r>
              <a:rPr lang="en-US" sz="1050" b="1" dirty="0">
                <a:solidFill>
                  <a:srgbClr val="000000"/>
                </a:solidFill>
                <a:latin typeface="Arial" pitchFamily="22" charset="0"/>
              </a:rPr>
              <a:t>Drug Dosing</a:t>
            </a:r>
            <a:br>
              <a:rPr lang="en-US" sz="1050" dirty="0">
                <a:solidFill>
                  <a:srgbClr val="000000"/>
                </a:solidFill>
                <a:latin typeface="Arial" pitchFamily="22" charset="0"/>
              </a:rPr>
            </a:br>
            <a:r>
              <a:rPr lang="en-US" sz="1050" dirty="0">
                <a:solidFill>
                  <a:srgbClr val="000000"/>
                </a:solidFill>
                <a:latin typeface="Arial"/>
                <a:cs typeface="Arial"/>
              </a:rPr>
              <a:t>Sofosbuvir-velpatasvir</a:t>
            </a:r>
            <a:r>
              <a:rPr lang="en-US" sz="1050" dirty="0">
                <a:solidFill>
                  <a:srgbClr val="000000"/>
                </a:solidFill>
                <a:latin typeface="Arial" pitchFamily="22" charset="0"/>
              </a:rPr>
              <a:t> (400/100 mg): fixed-dose combination; one pill once daily</a:t>
            </a:r>
            <a:br>
              <a:rPr lang="en-US" sz="1050" dirty="0">
                <a:solidFill>
                  <a:srgbClr val="000000"/>
                </a:solidFill>
                <a:latin typeface="Arial" pitchFamily="22" charset="0"/>
              </a:rPr>
            </a:br>
            <a:r>
              <a:rPr lang="en-US" sz="1050" dirty="0">
                <a:solidFill>
                  <a:srgbClr val="000000"/>
                </a:solidFill>
                <a:latin typeface="Arial" pitchFamily="22" charset="0"/>
              </a:rPr>
              <a:t>Sofosbuvir: 400 mg once daily</a:t>
            </a:r>
            <a:br>
              <a:rPr lang="en-US" sz="1050" dirty="0">
                <a:solidFill>
                  <a:srgbClr val="000000"/>
                </a:solidFill>
                <a:latin typeface="Arial" pitchFamily="22" charset="0"/>
              </a:rPr>
            </a:br>
            <a:r>
              <a:rPr lang="en-US" sz="1050" dirty="0">
                <a:solidFill>
                  <a:srgbClr val="000000"/>
                </a:solidFill>
                <a:latin typeface="Arial" pitchFamily="22" charset="0"/>
              </a:rPr>
              <a:t>Ribavirin (weight-based and divided bid): 1000 mg/day if &lt;75 kg or 1200 mg/day if ≥75 kg</a:t>
            </a:r>
          </a:p>
        </p:txBody>
      </p:sp>
    </p:spTree>
    <p:extLst>
      <p:ext uri="{BB962C8B-B14F-4D97-AF65-F5344CB8AC3E}">
        <p14:creationId xmlns:p14="http://schemas.microsoft.com/office/powerpoint/2010/main" val="2793358587"/>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000" dirty="0"/>
              <a:t>Sofosbuvir-Velpatasvir in Decompensated HCV Cirrhosis</a:t>
            </a:r>
            <a:br>
              <a:rPr lang="en-US" sz="2000" dirty="0"/>
            </a:br>
            <a:r>
              <a:rPr lang="en-US" sz="2000" dirty="0"/>
              <a:t>ASTRAL-4: Participants</a:t>
            </a:r>
          </a:p>
        </p:txBody>
      </p:sp>
      <p:sp>
        <p:nvSpPr>
          <p:cNvPr id="2" name="Content Placeholder 1"/>
          <p:cNvSpPr>
            <a:spLocks noGrp="1"/>
          </p:cNvSpPr>
          <p:nvPr>
            <p:ph type="body" sz="quarter" idx="14"/>
          </p:nvPr>
        </p:nvSpPr>
        <p:spPr/>
        <p:txBody>
          <a:bodyPr/>
          <a:lstStyle/>
          <a:p>
            <a:r>
              <a:rPr lang="en-US" dirty="0"/>
              <a:t>Source: Curry MP, et al. N Engl J Med. 2015;373:2618-28.</a:t>
            </a:r>
          </a:p>
        </p:txBody>
      </p:sp>
      <p:graphicFrame>
        <p:nvGraphicFramePr>
          <p:cNvPr id="9" name="Table 8"/>
          <p:cNvGraphicFramePr>
            <a:graphicFrameLocks noGrp="1"/>
          </p:cNvGraphicFramePr>
          <p:nvPr>
            <p:extLst>
              <p:ext uri="{D42A27DB-BD31-4B8C-83A1-F6EECF244321}">
                <p14:modId xmlns:p14="http://schemas.microsoft.com/office/powerpoint/2010/main" val="2454846016"/>
              </p:ext>
            </p:extLst>
          </p:nvPr>
        </p:nvGraphicFramePr>
        <p:xfrm>
          <a:off x="468985" y="1059349"/>
          <a:ext cx="8229601" cy="3729914"/>
        </p:xfrm>
        <a:graphic>
          <a:graphicData uri="http://schemas.openxmlformats.org/drawingml/2006/table">
            <a:tbl>
              <a:tblPr/>
              <a:tblGrid>
                <a:gridCol w="2908735">
                  <a:extLst>
                    <a:ext uri="{9D8B030D-6E8A-4147-A177-3AD203B41FA5}">
                      <a16:colId xmlns:a16="http://schemas.microsoft.com/office/drawing/2014/main" val="882533813"/>
                    </a:ext>
                  </a:extLst>
                </a:gridCol>
                <a:gridCol w="1773622">
                  <a:extLst>
                    <a:ext uri="{9D8B030D-6E8A-4147-A177-3AD203B41FA5}">
                      <a16:colId xmlns:a16="http://schemas.microsoft.com/office/drawing/2014/main" val="3954692746"/>
                    </a:ext>
                  </a:extLst>
                </a:gridCol>
                <a:gridCol w="1773622">
                  <a:extLst>
                    <a:ext uri="{9D8B030D-6E8A-4147-A177-3AD203B41FA5}">
                      <a16:colId xmlns:a16="http://schemas.microsoft.com/office/drawing/2014/main" val="995276874"/>
                    </a:ext>
                  </a:extLst>
                </a:gridCol>
                <a:gridCol w="1773622">
                  <a:extLst>
                    <a:ext uri="{9D8B030D-6E8A-4147-A177-3AD203B41FA5}">
                      <a16:colId xmlns:a16="http://schemas.microsoft.com/office/drawing/2014/main" val="1347641470"/>
                    </a:ext>
                  </a:extLst>
                </a:gridCol>
              </a:tblGrid>
              <a:tr h="671128">
                <a:tc>
                  <a:txBody>
                    <a:bodyPr/>
                    <a:lstStyle/>
                    <a:p>
                      <a:pPr marL="91440" algn="l" rtl="0" fontAlgn="ctr"/>
                      <a:r>
                        <a:rPr lang="en-US" sz="1400" b="1" i="0" u="none" strike="noStrike" dirty="0">
                          <a:solidFill>
                            <a:srgbClr val="FFFFFF"/>
                          </a:solidFill>
                          <a:effectLst/>
                          <a:latin typeface="Arial" panose="020B0604020202020204" pitchFamily="34" charset="0"/>
                        </a:rPr>
                        <a:t>Baseline Characteristics</a:t>
                      </a:r>
                    </a:p>
                  </a:txBody>
                  <a:tcPr marL="72675" marR="0" marT="0" marB="0" anchor="ctr">
                    <a:lnL w="12700" cap="flat" cmpd="sng" algn="ctr">
                      <a:solidFill>
                        <a:schemeClr val="bg1">
                          <a:lumMod val="75000"/>
                        </a:schemeClr>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04040"/>
                    </a:solidFill>
                  </a:tcPr>
                </a:tc>
                <a:tc>
                  <a:txBody>
                    <a:bodyPr/>
                    <a:lstStyle/>
                    <a:p>
                      <a:pPr algn="ctr" rtl="0" fontAlgn="ctr"/>
                      <a:r>
                        <a:rPr lang="en-US" sz="1400" b="1" i="0" u="none" strike="noStrike" dirty="0">
                          <a:solidFill>
                            <a:srgbClr val="FFFFFF"/>
                          </a:solidFill>
                          <a:effectLst/>
                          <a:latin typeface="Arial" panose="020B0604020202020204" pitchFamily="34" charset="0"/>
                        </a:rPr>
                        <a:t>SOF-VEL</a:t>
                      </a:r>
                    </a:p>
                    <a:p>
                      <a:pPr algn="ctr" rtl="0" fontAlgn="ctr"/>
                      <a:r>
                        <a:rPr lang="en-US" sz="1200" b="0" i="0" u="none" strike="noStrike" dirty="0">
                          <a:solidFill>
                            <a:srgbClr val="FFFFFF"/>
                          </a:solidFill>
                          <a:effectLst/>
                          <a:latin typeface="Arial" panose="020B0604020202020204" pitchFamily="34" charset="0"/>
                        </a:rPr>
                        <a:t>12 weeks</a:t>
                      </a:r>
                    </a:p>
                    <a:p>
                      <a:pPr algn="ctr" rtl="0" fontAlgn="ctr"/>
                      <a:r>
                        <a:rPr lang="en-US" sz="1050" b="0" i="0" u="none" strike="noStrike" dirty="0">
                          <a:solidFill>
                            <a:srgbClr val="FFFFFF"/>
                          </a:solidFill>
                          <a:effectLst/>
                          <a:latin typeface="Arial" panose="020B0604020202020204" pitchFamily="34" charset="0"/>
                        </a:rPr>
                        <a:t>(n = 90)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5B9D"/>
                    </a:solidFill>
                  </a:tcPr>
                </a:tc>
                <a:tc>
                  <a:txBody>
                    <a:bodyPr/>
                    <a:lstStyle/>
                    <a:p>
                      <a:pPr algn="ctr" rtl="0" fontAlgn="ctr"/>
                      <a:r>
                        <a:rPr lang="en-US" sz="1400" b="1" i="0" u="none" strike="noStrike" dirty="0">
                          <a:solidFill>
                            <a:srgbClr val="FFFFFF"/>
                          </a:solidFill>
                          <a:effectLst/>
                          <a:latin typeface="Arial" panose="020B0604020202020204" pitchFamily="34" charset="0"/>
                        </a:rPr>
                        <a:t>SOF-VEL + RBV</a:t>
                      </a:r>
                    </a:p>
                    <a:p>
                      <a:pPr algn="ctr" rtl="0" fontAlgn="ctr"/>
                      <a:r>
                        <a:rPr lang="en-US" sz="1200" b="0" i="0" u="none" strike="noStrike" dirty="0">
                          <a:solidFill>
                            <a:srgbClr val="FFFFFF"/>
                          </a:solidFill>
                          <a:effectLst/>
                          <a:latin typeface="Arial" panose="020B0604020202020204" pitchFamily="34" charset="0"/>
                        </a:rPr>
                        <a:t>12 weeks</a:t>
                      </a:r>
                    </a:p>
                    <a:p>
                      <a:pPr algn="ctr" rtl="0" fontAlgn="ctr"/>
                      <a:r>
                        <a:rPr lang="en-US" sz="1050" b="0" i="0" u="none" strike="noStrike" dirty="0">
                          <a:solidFill>
                            <a:srgbClr val="FFFFFF"/>
                          </a:solidFill>
                          <a:effectLst/>
                          <a:latin typeface="Arial" panose="020B0604020202020204" pitchFamily="34" charset="0"/>
                        </a:rPr>
                        <a:t>(n = 87)</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7A9342"/>
                    </a:solidFill>
                  </a:tcPr>
                </a:tc>
                <a:tc>
                  <a:txBody>
                    <a:bodyPr/>
                    <a:lstStyle/>
                    <a:p>
                      <a:pPr algn="ctr" rtl="0" fontAlgn="ctr"/>
                      <a:r>
                        <a:rPr lang="en-US" sz="1400" b="1" i="0" u="none" strike="noStrike" dirty="0">
                          <a:solidFill>
                            <a:srgbClr val="FFFFFF"/>
                          </a:solidFill>
                          <a:effectLst/>
                          <a:latin typeface="Arial" panose="020B0604020202020204" pitchFamily="34" charset="0"/>
                        </a:rPr>
                        <a:t>SOF-VEL</a:t>
                      </a:r>
                    </a:p>
                    <a:p>
                      <a:pPr algn="ctr" rtl="0" fontAlgn="ctr"/>
                      <a:r>
                        <a:rPr lang="en-US" sz="1200" b="0" i="0" u="none" strike="noStrike" dirty="0">
                          <a:solidFill>
                            <a:srgbClr val="FFFFFF"/>
                          </a:solidFill>
                          <a:effectLst/>
                          <a:latin typeface="Arial" panose="020B0604020202020204" pitchFamily="34" charset="0"/>
                        </a:rPr>
                        <a:t>24 weeks</a:t>
                      </a:r>
                    </a:p>
                    <a:p>
                      <a:pPr algn="ctr" rtl="0" fontAlgn="ctr"/>
                      <a:r>
                        <a:rPr lang="en-US" sz="1050" b="0" i="0" u="none" strike="noStrike" dirty="0">
                          <a:solidFill>
                            <a:srgbClr val="FFFFFF"/>
                          </a:solidFill>
                          <a:effectLst/>
                          <a:latin typeface="Arial" panose="020B0604020202020204" pitchFamily="34" charset="0"/>
                        </a:rPr>
                        <a:t>(n = 90)</a:t>
                      </a:r>
                    </a:p>
                  </a:txBody>
                  <a:tcPr marL="0" marR="0" marT="0" marB="0" anchor="ctr">
                    <a:lnL w="19050" cap="flat" cmpd="sng" algn="ctr">
                      <a:solidFill>
                        <a:srgbClr val="FFFFFF"/>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885690"/>
                    </a:solidFill>
                  </a:tcPr>
                </a:tc>
                <a:extLst>
                  <a:ext uri="{0D108BD9-81ED-4DB2-BD59-A6C34878D82A}">
                    <a16:rowId xmlns:a16="http://schemas.microsoft.com/office/drawing/2014/main" val="2722262914"/>
                  </a:ext>
                </a:extLst>
              </a:tr>
              <a:tr h="197266">
                <a:tc>
                  <a:txBody>
                    <a:bodyPr/>
                    <a:lstStyle/>
                    <a:p>
                      <a:pPr marL="91440" algn="l" rtl="0" fontAlgn="ctr"/>
                      <a:r>
                        <a:rPr lang="en-US" sz="1200" b="0" i="0" u="none" strike="noStrike" dirty="0">
                          <a:solidFill>
                            <a:srgbClr val="000000"/>
                          </a:solidFill>
                          <a:effectLst/>
                          <a:latin typeface="Arial" panose="020B0604020202020204" pitchFamily="34" charset="0"/>
                        </a:rPr>
                        <a:t>Mean age, years (range)</a:t>
                      </a:r>
                    </a:p>
                  </a:txBody>
                  <a:tcPr marL="72675" marR="0" marT="0" marB="0" anchor="ctr">
                    <a:lnL w="12700" cap="flat" cmpd="sng" algn="ctr">
                      <a:solidFill>
                        <a:schemeClr val="bg1">
                          <a:lumMod val="75000"/>
                        </a:schemeClr>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8EAEF"/>
                    </a:solidFill>
                  </a:tcPr>
                </a:tc>
                <a:tc>
                  <a:txBody>
                    <a:bodyPr/>
                    <a:lstStyle/>
                    <a:p>
                      <a:pPr algn="ctr" rtl="0" fontAlgn="ctr"/>
                      <a:r>
                        <a:rPr lang="en-US" sz="1200" b="0" i="0" u="none" strike="noStrike" dirty="0">
                          <a:solidFill>
                            <a:srgbClr val="000000"/>
                          </a:solidFill>
                          <a:effectLst/>
                          <a:latin typeface="Arial" panose="020B0604020202020204" pitchFamily="34" charset="0"/>
                        </a:rPr>
                        <a:t>58 (42-73)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8EAEF"/>
                    </a:solidFill>
                  </a:tcPr>
                </a:tc>
                <a:tc>
                  <a:txBody>
                    <a:bodyPr/>
                    <a:lstStyle/>
                    <a:p>
                      <a:pPr algn="ctr" rtl="0" fontAlgn="ctr"/>
                      <a:r>
                        <a:rPr lang="en-US" sz="1200" b="0" i="0" u="none" strike="noStrike" dirty="0">
                          <a:solidFill>
                            <a:srgbClr val="000000"/>
                          </a:solidFill>
                          <a:effectLst/>
                          <a:latin typeface="Arial" panose="020B0604020202020204" pitchFamily="34" charset="0"/>
                        </a:rPr>
                        <a:t>58 (40-71)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8EAEF"/>
                    </a:solidFill>
                  </a:tcPr>
                </a:tc>
                <a:tc>
                  <a:txBody>
                    <a:bodyPr/>
                    <a:lstStyle/>
                    <a:p>
                      <a:pPr algn="ctr" rtl="0" fontAlgn="ctr"/>
                      <a:r>
                        <a:rPr lang="en-US" sz="1200" b="0" i="0" u="none" strike="noStrike" dirty="0">
                          <a:solidFill>
                            <a:srgbClr val="000000"/>
                          </a:solidFill>
                          <a:effectLst/>
                          <a:latin typeface="Arial" panose="020B0604020202020204" pitchFamily="34" charset="0"/>
                        </a:rPr>
                        <a:t>58 (46-72)</a:t>
                      </a:r>
                    </a:p>
                  </a:txBody>
                  <a:tcPr marL="0" marR="0" marT="0" marB="0" anchor="ctr">
                    <a:lnL w="19050" cap="flat" cmpd="sng" algn="ctr">
                      <a:solidFill>
                        <a:srgbClr val="FFFFFF"/>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8EAEF"/>
                    </a:solidFill>
                  </a:tcPr>
                </a:tc>
                <a:extLst>
                  <a:ext uri="{0D108BD9-81ED-4DB2-BD59-A6C34878D82A}">
                    <a16:rowId xmlns:a16="http://schemas.microsoft.com/office/drawing/2014/main" val="1718934359"/>
                  </a:ext>
                </a:extLst>
              </a:tr>
              <a:tr h="197266">
                <a:tc>
                  <a:txBody>
                    <a:bodyPr/>
                    <a:lstStyle/>
                    <a:p>
                      <a:pPr marL="91440" algn="l" rtl="0" fontAlgn="ctr"/>
                      <a:r>
                        <a:rPr lang="en-US" sz="1200" b="0" i="0" u="none" strike="noStrike" dirty="0">
                          <a:solidFill>
                            <a:srgbClr val="000000"/>
                          </a:solidFill>
                          <a:effectLst/>
                          <a:latin typeface="Arial" panose="020B0604020202020204" pitchFamily="34" charset="0"/>
                        </a:rPr>
                        <a:t>Male sex, %</a:t>
                      </a:r>
                    </a:p>
                  </a:txBody>
                  <a:tcPr marL="72675" marR="0" marT="0" marB="0" anchor="ctr">
                    <a:lnL w="12700" cap="flat" cmpd="sng" algn="ctr">
                      <a:solidFill>
                        <a:schemeClr val="bg1">
                          <a:lumMod val="75000"/>
                        </a:schemeClr>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DD3DD"/>
                    </a:solidFill>
                  </a:tcPr>
                </a:tc>
                <a:tc>
                  <a:txBody>
                    <a:bodyPr/>
                    <a:lstStyle/>
                    <a:p>
                      <a:pPr algn="ctr" rtl="0" fontAlgn="ctr"/>
                      <a:r>
                        <a:rPr lang="en-US" sz="1200" b="0" i="0" u="none" strike="noStrike" dirty="0">
                          <a:solidFill>
                            <a:srgbClr val="000000"/>
                          </a:solidFill>
                          <a:effectLst/>
                          <a:latin typeface="Arial" panose="020B0604020202020204" pitchFamily="34" charset="0"/>
                        </a:rPr>
                        <a:t>63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DD3DD"/>
                    </a:solidFill>
                  </a:tcPr>
                </a:tc>
                <a:tc>
                  <a:txBody>
                    <a:bodyPr/>
                    <a:lstStyle/>
                    <a:p>
                      <a:pPr algn="ctr" rtl="0" fontAlgn="ctr"/>
                      <a:r>
                        <a:rPr lang="en-US" sz="1200" b="0" i="0" u="none" strike="noStrike" dirty="0">
                          <a:solidFill>
                            <a:srgbClr val="000000"/>
                          </a:solidFill>
                          <a:effectLst/>
                          <a:latin typeface="Arial" panose="020B0604020202020204" pitchFamily="34" charset="0"/>
                        </a:rPr>
                        <a:t>76</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DD3DD"/>
                    </a:solidFill>
                  </a:tcPr>
                </a:tc>
                <a:tc>
                  <a:txBody>
                    <a:bodyPr/>
                    <a:lstStyle/>
                    <a:p>
                      <a:pPr algn="ctr" rtl="0" fontAlgn="ctr"/>
                      <a:r>
                        <a:rPr lang="en-US" sz="1200" b="0" i="0" u="none" strike="noStrike" dirty="0">
                          <a:solidFill>
                            <a:srgbClr val="000000"/>
                          </a:solidFill>
                          <a:effectLst/>
                          <a:latin typeface="Arial" panose="020B0604020202020204" pitchFamily="34" charset="0"/>
                        </a:rPr>
                        <a:t>70</a:t>
                      </a:r>
                    </a:p>
                  </a:txBody>
                  <a:tcPr marL="0" marR="0" marT="0" marB="0" anchor="ctr">
                    <a:lnL w="19050" cap="flat" cmpd="sng" algn="ctr">
                      <a:solidFill>
                        <a:srgbClr val="FFFFFF"/>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DD3DD"/>
                    </a:solidFill>
                  </a:tcPr>
                </a:tc>
                <a:extLst>
                  <a:ext uri="{0D108BD9-81ED-4DB2-BD59-A6C34878D82A}">
                    <a16:rowId xmlns:a16="http://schemas.microsoft.com/office/drawing/2014/main" val="1346445933"/>
                  </a:ext>
                </a:extLst>
              </a:tr>
              <a:tr h="188301">
                <a:tc>
                  <a:txBody>
                    <a:bodyPr/>
                    <a:lstStyle/>
                    <a:p>
                      <a:pPr marL="91440" algn="l" rtl="0" fontAlgn="ctr"/>
                      <a:r>
                        <a:rPr lang="en-US" sz="1200" b="0" i="0" u="none" strike="noStrike" dirty="0">
                          <a:solidFill>
                            <a:srgbClr val="000000"/>
                          </a:solidFill>
                          <a:effectLst/>
                          <a:latin typeface="Arial" panose="020B0604020202020204" pitchFamily="34" charset="0"/>
                        </a:rPr>
                        <a:t>Race, %</a:t>
                      </a:r>
                    </a:p>
                  </a:txBody>
                  <a:tcPr marL="72675" marR="0" marT="0" marB="0" anchor="ctr">
                    <a:lnL w="12700" cap="flat" cmpd="sng" algn="ctr">
                      <a:solidFill>
                        <a:schemeClr val="bg1">
                          <a:lumMod val="75000"/>
                        </a:schemeClr>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E8EAEF"/>
                    </a:solidFill>
                  </a:tcPr>
                </a:tc>
                <a:tc>
                  <a:txBody>
                    <a:bodyPr/>
                    <a:lstStyle/>
                    <a:p>
                      <a:pPr algn="ctr" rtl="0" fontAlgn="ctr"/>
                      <a:r>
                        <a:rPr lang="en-US" sz="1200" b="0" i="0" u="none" strike="noStrike" dirty="0">
                          <a:solidFill>
                            <a:srgbClr val="000000"/>
                          </a:solidFill>
                          <a:effectLst/>
                          <a:latin typeface="Arial" panose="020B0604020202020204" pitchFamily="34" charset="0"/>
                        </a:rPr>
                        <a:t> </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E8EAEF"/>
                    </a:solidFill>
                  </a:tcPr>
                </a:tc>
                <a:tc>
                  <a:txBody>
                    <a:bodyPr/>
                    <a:lstStyle/>
                    <a:p>
                      <a:pPr algn="ctr" rtl="0" fontAlgn="ctr"/>
                      <a:r>
                        <a:rPr lang="en-US" sz="1200" b="0" i="0" u="none" strike="noStrike" dirty="0">
                          <a:solidFill>
                            <a:srgbClr val="000000"/>
                          </a:solidFill>
                          <a:effectLst/>
                          <a:latin typeface="Arial" panose="020B0604020202020204" pitchFamily="34" charset="0"/>
                        </a:rPr>
                        <a:t> </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E8EAEF"/>
                    </a:solidFill>
                  </a:tcPr>
                </a:tc>
                <a:tc>
                  <a:txBody>
                    <a:bodyPr/>
                    <a:lstStyle/>
                    <a:p>
                      <a:pPr algn="ctr" rtl="0" fontAlgn="ctr"/>
                      <a:r>
                        <a:rPr lang="en-US" sz="1200" b="0" i="0" u="none" strike="noStrike" dirty="0">
                          <a:solidFill>
                            <a:srgbClr val="000000"/>
                          </a:solidFill>
                          <a:effectLst/>
                          <a:latin typeface="Arial" panose="020B0604020202020204" pitchFamily="34" charset="0"/>
                        </a:rPr>
                        <a:t> </a:t>
                      </a:r>
                    </a:p>
                  </a:txBody>
                  <a:tcPr marL="0" marR="0" marT="0" marB="0" anchor="ctr">
                    <a:lnL w="19050" cap="flat" cmpd="sng" algn="ctr">
                      <a:solidFill>
                        <a:srgbClr val="FFFFFF"/>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E8EAEF"/>
                    </a:solidFill>
                  </a:tcPr>
                </a:tc>
                <a:extLst>
                  <a:ext uri="{0D108BD9-81ED-4DB2-BD59-A6C34878D82A}">
                    <a16:rowId xmlns:a16="http://schemas.microsoft.com/office/drawing/2014/main" val="818618697"/>
                  </a:ext>
                </a:extLst>
              </a:tr>
              <a:tr h="186346">
                <a:tc>
                  <a:txBody>
                    <a:bodyPr/>
                    <a:lstStyle/>
                    <a:p>
                      <a:pPr marL="91440" algn="l" rtl="0" fontAlgn="ctr"/>
                      <a:r>
                        <a:rPr lang="en-US" sz="1200" b="0" i="0" u="none" strike="noStrike" dirty="0">
                          <a:solidFill>
                            <a:srgbClr val="000000"/>
                          </a:solidFill>
                          <a:effectLst/>
                          <a:latin typeface="Arial" panose="020B0604020202020204" pitchFamily="34" charset="0"/>
                        </a:rPr>
                        <a:t>  White</a:t>
                      </a:r>
                    </a:p>
                  </a:txBody>
                  <a:tcPr marL="72675" marR="0" marT="0" marB="0" anchor="ctr">
                    <a:lnL w="12700" cap="flat" cmpd="sng" algn="ctr">
                      <a:solidFill>
                        <a:schemeClr val="bg1">
                          <a:lumMod val="75000"/>
                        </a:schemeClr>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E8EAEF"/>
                    </a:solidFill>
                  </a:tcPr>
                </a:tc>
                <a:tc>
                  <a:txBody>
                    <a:bodyPr/>
                    <a:lstStyle/>
                    <a:p>
                      <a:pPr algn="ctr" rtl="0" fontAlgn="ctr"/>
                      <a:r>
                        <a:rPr lang="en-US" sz="1200" b="0" i="0" u="none" strike="noStrike" dirty="0">
                          <a:solidFill>
                            <a:srgbClr val="000000"/>
                          </a:solidFill>
                          <a:effectLst/>
                          <a:latin typeface="Arial" panose="020B0604020202020204" pitchFamily="34" charset="0"/>
                        </a:rPr>
                        <a:t>88</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E8EAEF"/>
                    </a:solidFill>
                  </a:tcPr>
                </a:tc>
                <a:tc>
                  <a:txBody>
                    <a:bodyPr/>
                    <a:lstStyle/>
                    <a:p>
                      <a:pPr algn="ctr" rtl="0" fontAlgn="ctr"/>
                      <a:r>
                        <a:rPr lang="en-US" sz="1200" b="0" i="0" u="none" strike="noStrike" dirty="0">
                          <a:solidFill>
                            <a:srgbClr val="000000"/>
                          </a:solidFill>
                          <a:effectLst/>
                          <a:latin typeface="Arial" panose="020B0604020202020204" pitchFamily="34" charset="0"/>
                        </a:rPr>
                        <a:t>91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E8EAEF"/>
                    </a:solidFill>
                  </a:tcPr>
                </a:tc>
                <a:tc>
                  <a:txBody>
                    <a:bodyPr/>
                    <a:lstStyle/>
                    <a:p>
                      <a:pPr algn="ctr" rtl="0" fontAlgn="ctr"/>
                      <a:r>
                        <a:rPr lang="en-US" sz="1200" b="0" i="0" u="none" strike="noStrike" dirty="0">
                          <a:solidFill>
                            <a:srgbClr val="000000"/>
                          </a:solidFill>
                          <a:effectLst/>
                          <a:latin typeface="Arial" panose="020B0604020202020204" pitchFamily="34" charset="0"/>
                        </a:rPr>
                        <a:t>90</a:t>
                      </a:r>
                    </a:p>
                  </a:txBody>
                  <a:tcPr marL="0" marR="0" marT="0" marB="0" anchor="ctr">
                    <a:lnL w="19050" cap="flat" cmpd="sng" algn="ctr">
                      <a:solidFill>
                        <a:srgbClr val="FFFFFF"/>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solidFill>
                      <a:srgbClr val="E8EAEF"/>
                    </a:solidFill>
                  </a:tcPr>
                </a:tc>
                <a:extLst>
                  <a:ext uri="{0D108BD9-81ED-4DB2-BD59-A6C34878D82A}">
                    <a16:rowId xmlns:a16="http://schemas.microsoft.com/office/drawing/2014/main" val="1019438985"/>
                  </a:ext>
                </a:extLst>
              </a:tr>
              <a:tr h="186346">
                <a:tc>
                  <a:txBody>
                    <a:bodyPr/>
                    <a:lstStyle/>
                    <a:p>
                      <a:pPr marL="91440" algn="l" rtl="0" fontAlgn="ctr"/>
                      <a:r>
                        <a:rPr lang="en-US" sz="1200" b="0" i="0" u="none" strike="noStrike" dirty="0">
                          <a:solidFill>
                            <a:srgbClr val="000000"/>
                          </a:solidFill>
                          <a:effectLst/>
                          <a:latin typeface="Arial" panose="020B0604020202020204" pitchFamily="34" charset="0"/>
                        </a:rPr>
                        <a:t>  Black</a:t>
                      </a:r>
                    </a:p>
                  </a:txBody>
                  <a:tcPr marL="72675" marR="0" marT="0" marB="0" anchor="ctr">
                    <a:lnL w="12700" cap="flat" cmpd="sng" algn="ctr">
                      <a:solidFill>
                        <a:schemeClr val="bg1">
                          <a:lumMod val="75000"/>
                        </a:schemeClr>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E8EAEF"/>
                    </a:solidFill>
                  </a:tcPr>
                </a:tc>
                <a:tc>
                  <a:txBody>
                    <a:bodyPr/>
                    <a:lstStyle/>
                    <a:p>
                      <a:pPr algn="ctr" rtl="0" fontAlgn="ctr"/>
                      <a:r>
                        <a:rPr lang="en-US" sz="1200" b="0" i="0" u="none" strike="noStrike" dirty="0">
                          <a:solidFill>
                            <a:srgbClr val="000000"/>
                          </a:solidFill>
                          <a:effectLst/>
                          <a:latin typeface="Arial" panose="020B0604020202020204" pitchFamily="34" charset="0"/>
                        </a:rPr>
                        <a:t>7</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E8EAEF"/>
                    </a:solidFill>
                  </a:tcPr>
                </a:tc>
                <a:tc>
                  <a:txBody>
                    <a:bodyPr/>
                    <a:lstStyle/>
                    <a:p>
                      <a:pPr algn="ctr" rtl="0" fontAlgn="ctr"/>
                      <a:r>
                        <a:rPr lang="en-US" sz="1200" b="0" i="0" u="none" strike="noStrike" dirty="0">
                          <a:solidFill>
                            <a:srgbClr val="000000"/>
                          </a:solidFill>
                          <a:effectLst/>
                          <a:latin typeface="Arial" panose="020B0604020202020204" pitchFamily="34" charset="0"/>
                        </a:rPr>
                        <a:t>6</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E8EAEF"/>
                    </a:solidFill>
                  </a:tcPr>
                </a:tc>
                <a:tc>
                  <a:txBody>
                    <a:bodyPr/>
                    <a:lstStyle/>
                    <a:p>
                      <a:pPr algn="ctr" rtl="0" fontAlgn="ctr"/>
                      <a:r>
                        <a:rPr lang="en-US" sz="1200" b="0" i="0" u="none" strike="noStrike" dirty="0">
                          <a:solidFill>
                            <a:srgbClr val="000000"/>
                          </a:solidFill>
                          <a:effectLst/>
                          <a:latin typeface="Arial" panose="020B0604020202020204" pitchFamily="34" charset="0"/>
                        </a:rPr>
                        <a:t>7</a:t>
                      </a:r>
                    </a:p>
                  </a:txBody>
                  <a:tcPr marL="0" marR="0" marT="0" marB="0" anchor="ctr">
                    <a:lnL w="19050" cap="flat" cmpd="sng" algn="ctr">
                      <a:solidFill>
                        <a:srgbClr val="FFFFFF"/>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solidFill>
                      <a:srgbClr val="E8EAEF"/>
                    </a:solidFill>
                  </a:tcPr>
                </a:tc>
                <a:extLst>
                  <a:ext uri="{0D108BD9-81ED-4DB2-BD59-A6C34878D82A}">
                    <a16:rowId xmlns:a16="http://schemas.microsoft.com/office/drawing/2014/main" val="2898226898"/>
                  </a:ext>
                </a:extLst>
              </a:tr>
              <a:tr h="188301">
                <a:tc>
                  <a:txBody>
                    <a:bodyPr/>
                    <a:lstStyle/>
                    <a:p>
                      <a:pPr marL="91440" algn="l" rtl="0" fontAlgn="ctr"/>
                      <a:r>
                        <a:rPr lang="en-US" sz="1200" b="0" i="0" u="none" strike="noStrike" dirty="0">
                          <a:solidFill>
                            <a:srgbClr val="000000"/>
                          </a:solidFill>
                          <a:effectLst/>
                          <a:latin typeface="Arial" panose="020B0604020202020204" pitchFamily="34" charset="0"/>
                        </a:rPr>
                        <a:t>  Asian</a:t>
                      </a:r>
                    </a:p>
                  </a:txBody>
                  <a:tcPr marL="72675" marR="0" marT="0" marB="0" anchor="ctr">
                    <a:lnL w="12700" cap="flat" cmpd="sng" algn="ctr">
                      <a:solidFill>
                        <a:schemeClr val="bg1">
                          <a:lumMod val="75000"/>
                        </a:schemeClr>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E8EAEF"/>
                    </a:solidFill>
                  </a:tcPr>
                </a:tc>
                <a:tc>
                  <a:txBody>
                    <a:bodyPr/>
                    <a:lstStyle/>
                    <a:p>
                      <a:pPr algn="ctr" rtl="0" fontAlgn="ctr"/>
                      <a:r>
                        <a:rPr lang="en-US" sz="1200" b="0" i="0" u="none" strike="noStrike" dirty="0">
                          <a:solidFill>
                            <a:srgbClr val="000000"/>
                          </a:solidFill>
                          <a:effectLst/>
                          <a:latin typeface="Arial" panose="020B0604020202020204" pitchFamily="34" charset="0"/>
                        </a:rPr>
                        <a:t>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E8EAEF"/>
                    </a:solidFill>
                  </a:tcPr>
                </a:tc>
                <a:tc>
                  <a:txBody>
                    <a:bodyPr/>
                    <a:lstStyle/>
                    <a:p>
                      <a:pPr algn="ctr" rtl="0" fontAlgn="ctr"/>
                      <a:r>
                        <a:rPr lang="en-US" sz="1200" b="0" i="0" u="none" strike="noStrike" dirty="0">
                          <a:solidFill>
                            <a:srgbClr val="000000"/>
                          </a:solidFill>
                          <a:effectLst/>
                          <a:latin typeface="Arial" panose="020B0604020202020204" pitchFamily="34" charset="0"/>
                        </a:rPr>
                        <a:t>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E8EAEF"/>
                    </a:solidFill>
                  </a:tcPr>
                </a:tc>
                <a:tc>
                  <a:txBody>
                    <a:bodyPr/>
                    <a:lstStyle/>
                    <a:p>
                      <a:pPr algn="ctr" rtl="0" fontAlgn="ctr"/>
                      <a:r>
                        <a:rPr lang="en-US" sz="1200" b="0" i="0" u="none" strike="noStrike" dirty="0">
                          <a:solidFill>
                            <a:srgbClr val="000000"/>
                          </a:solidFill>
                          <a:effectLst/>
                          <a:latin typeface="Arial" panose="020B0604020202020204" pitchFamily="34" charset="0"/>
                        </a:rPr>
                        <a:t>2</a:t>
                      </a:r>
                    </a:p>
                  </a:txBody>
                  <a:tcPr marL="0" marR="0" marT="0" marB="0" anchor="ctr">
                    <a:lnL w="19050" cap="flat" cmpd="sng" algn="ctr">
                      <a:solidFill>
                        <a:srgbClr val="FFFFFF"/>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E8EAEF"/>
                    </a:solidFill>
                  </a:tcPr>
                </a:tc>
                <a:extLst>
                  <a:ext uri="{0D108BD9-81ED-4DB2-BD59-A6C34878D82A}">
                    <a16:rowId xmlns:a16="http://schemas.microsoft.com/office/drawing/2014/main" val="1034553185"/>
                  </a:ext>
                </a:extLst>
              </a:tr>
              <a:tr h="188301">
                <a:tc>
                  <a:txBody>
                    <a:bodyPr/>
                    <a:lstStyle/>
                    <a:p>
                      <a:pPr marL="91440" algn="l" rtl="0" fontAlgn="ctr"/>
                      <a:r>
                        <a:rPr lang="en-US" sz="1200" b="0" i="0" u="none" strike="noStrike" dirty="0">
                          <a:solidFill>
                            <a:srgbClr val="000000"/>
                          </a:solidFill>
                          <a:effectLst/>
                          <a:latin typeface="Arial" panose="020B0604020202020204" pitchFamily="34" charset="0"/>
                        </a:rPr>
                        <a:t>HCV Genotype, %</a:t>
                      </a:r>
                    </a:p>
                  </a:txBody>
                  <a:tcPr marL="72675" marR="0" marT="0" marB="0" anchor="ctr">
                    <a:lnL w="12700" cap="flat" cmpd="sng" algn="ctr">
                      <a:solidFill>
                        <a:schemeClr val="bg1">
                          <a:lumMod val="75000"/>
                        </a:schemeClr>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CDD3DD"/>
                    </a:solidFill>
                  </a:tcPr>
                </a:tc>
                <a:tc>
                  <a:txBody>
                    <a:bodyPr/>
                    <a:lstStyle/>
                    <a:p>
                      <a:pPr algn="ctr" rtl="0" fontAlgn="ctr"/>
                      <a:r>
                        <a:rPr lang="en-US" sz="1200" b="0" i="0" u="none" strike="noStrike" dirty="0">
                          <a:solidFill>
                            <a:srgbClr val="000000"/>
                          </a:solidFill>
                          <a:effectLst/>
                          <a:latin typeface="Arial" panose="020B0604020202020204" pitchFamily="34" charset="0"/>
                        </a:rPr>
                        <a:t> </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CDD3DD"/>
                    </a:solidFill>
                  </a:tcPr>
                </a:tc>
                <a:tc>
                  <a:txBody>
                    <a:bodyPr/>
                    <a:lstStyle/>
                    <a:p>
                      <a:pPr algn="ctr" rtl="0" fontAlgn="ctr"/>
                      <a:r>
                        <a:rPr lang="en-US" sz="1200" b="0" i="0" u="none" strike="noStrike" dirty="0">
                          <a:solidFill>
                            <a:srgbClr val="000000"/>
                          </a:solidFill>
                          <a:effectLst/>
                          <a:latin typeface="Arial" panose="020B0604020202020204" pitchFamily="34" charset="0"/>
                        </a:rPr>
                        <a:t> </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CDD3DD"/>
                    </a:solidFill>
                  </a:tcPr>
                </a:tc>
                <a:tc>
                  <a:txBody>
                    <a:bodyPr/>
                    <a:lstStyle/>
                    <a:p>
                      <a:pPr algn="ctr" rtl="0" fontAlgn="ctr"/>
                      <a:r>
                        <a:rPr lang="en-US" sz="1200" b="0" i="0" u="none" strike="noStrike" dirty="0">
                          <a:solidFill>
                            <a:srgbClr val="000000"/>
                          </a:solidFill>
                          <a:effectLst/>
                          <a:latin typeface="Arial" panose="020B0604020202020204" pitchFamily="34" charset="0"/>
                        </a:rPr>
                        <a:t> </a:t>
                      </a:r>
                    </a:p>
                  </a:txBody>
                  <a:tcPr marL="0" marR="0" marT="0" marB="0" anchor="ctr">
                    <a:lnL w="19050" cap="flat" cmpd="sng" algn="ctr">
                      <a:solidFill>
                        <a:srgbClr val="FFFFFF"/>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CDD3DD"/>
                    </a:solidFill>
                  </a:tcPr>
                </a:tc>
                <a:extLst>
                  <a:ext uri="{0D108BD9-81ED-4DB2-BD59-A6C34878D82A}">
                    <a16:rowId xmlns:a16="http://schemas.microsoft.com/office/drawing/2014/main" val="324324348"/>
                  </a:ext>
                </a:extLst>
              </a:tr>
              <a:tr h="186346">
                <a:tc>
                  <a:txBody>
                    <a:bodyPr/>
                    <a:lstStyle/>
                    <a:p>
                      <a:pPr marL="91440" algn="l" rtl="0" fontAlgn="ctr"/>
                      <a:r>
                        <a:rPr lang="en-US" sz="1200" b="0" i="0" u="none" strike="noStrike" dirty="0">
                          <a:solidFill>
                            <a:srgbClr val="000000"/>
                          </a:solidFill>
                          <a:effectLst/>
                          <a:latin typeface="Arial" panose="020B0604020202020204" pitchFamily="34" charset="0"/>
                        </a:rPr>
                        <a:t>  1a</a:t>
                      </a:r>
                    </a:p>
                  </a:txBody>
                  <a:tcPr marL="72675" marR="0" marT="0" marB="0" anchor="ctr">
                    <a:lnL w="12700" cap="flat" cmpd="sng" algn="ctr">
                      <a:solidFill>
                        <a:schemeClr val="bg1">
                          <a:lumMod val="75000"/>
                        </a:schemeClr>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CDD3DD"/>
                    </a:solidFill>
                  </a:tcPr>
                </a:tc>
                <a:tc>
                  <a:txBody>
                    <a:bodyPr/>
                    <a:lstStyle/>
                    <a:p>
                      <a:pPr algn="ctr" rtl="0" fontAlgn="ctr"/>
                      <a:r>
                        <a:rPr lang="en-US" sz="1200" b="0" i="0" u="none" strike="noStrike" dirty="0">
                          <a:solidFill>
                            <a:srgbClr val="000000"/>
                          </a:solidFill>
                          <a:effectLst/>
                          <a:latin typeface="Arial" panose="020B0604020202020204" pitchFamily="34" charset="0"/>
                        </a:rPr>
                        <a:t>56</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CDD3DD"/>
                    </a:solidFill>
                  </a:tcPr>
                </a:tc>
                <a:tc>
                  <a:txBody>
                    <a:bodyPr/>
                    <a:lstStyle/>
                    <a:p>
                      <a:pPr algn="ctr" rtl="0" fontAlgn="ctr"/>
                      <a:r>
                        <a:rPr lang="en-US" sz="1200" b="0" i="0" u="none" strike="noStrike" dirty="0">
                          <a:solidFill>
                            <a:srgbClr val="000000"/>
                          </a:solidFill>
                          <a:effectLst/>
                          <a:latin typeface="Arial" panose="020B0604020202020204" pitchFamily="34" charset="0"/>
                        </a:rPr>
                        <a:t>62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CDD3DD"/>
                    </a:solidFill>
                  </a:tcPr>
                </a:tc>
                <a:tc>
                  <a:txBody>
                    <a:bodyPr/>
                    <a:lstStyle/>
                    <a:p>
                      <a:pPr algn="ctr" rtl="0" fontAlgn="ctr"/>
                      <a:r>
                        <a:rPr lang="en-US" sz="1200" b="0" i="0" u="none" strike="noStrike" dirty="0">
                          <a:solidFill>
                            <a:srgbClr val="000000"/>
                          </a:solidFill>
                          <a:effectLst/>
                          <a:latin typeface="Arial" panose="020B0604020202020204" pitchFamily="34" charset="0"/>
                        </a:rPr>
                        <a:t>61</a:t>
                      </a:r>
                    </a:p>
                  </a:txBody>
                  <a:tcPr marL="0" marR="0" marT="0" marB="0" anchor="ctr">
                    <a:lnL w="19050" cap="flat" cmpd="sng" algn="ctr">
                      <a:solidFill>
                        <a:srgbClr val="FFFFFF"/>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solidFill>
                      <a:srgbClr val="CDD3DD"/>
                    </a:solidFill>
                  </a:tcPr>
                </a:tc>
                <a:extLst>
                  <a:ext uri="{0D108BD9-81ED-4DB2-BD59-A6C34878D82A}">
                    <a16:rowId xmlns:a16="http://schemas.microsoft.com/office/drawing/2014/main" val="2689156432"/>
                  </a:ext>
                </a:extLst>
              </a:tr>
              <a:tr h="188301">
                <a:tc>
                  <a:txBody>
                    <a:bodyPr/>
                    <a:lstStyle/>
                    <a:p>
                      <a:pPr marL="91440" algn="l" rtl="0" fontAlgn="ctr"/>
                      <a:r>
                        <a:rPr lang="en-US" sz="1200" b="0" i="0" u="none" strike="noStrike" dirty="0">
                          <a:solidFill>
                            <a:srgbClr val="000000"/>
                          </a:solidFill>
                          <a:effectLst/>
                          <a:latin typeface="Arial" panose="020B0604020202020204" pitchFamily="34" charset="0"/>
                        </a:rPr>
                        <a:t>  1b</a:t>
                      </a:r>
                    </a:p>
                  </a:txBody>
                  <a:tcPr marL="72675" marR="0" marT="0" marB="0" anchor="ctr">
                    <a:lnL w="12700" cap="flat" cmpd="sng" algn="ctr">
                      <a:solidFill>
                        <a:schemeClr val="bg1">
                          <a:lumMod val="75000"/>
                        </a:schemeClr>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CDD3DD"/>
                    </a:solidFill>
                  </a:tcPr>
                </a:tc>
                <a:tc>
                  <a:txBody>
                    <a:bodyPr/>
                    <a:lstStyle/>
                    <a:p>
                      <a:pPr algn="ctr" rtl="0" fontAlgn="ctr"/>
                      <a:r>
                        <a:rPr lang="en-US" sz="1200" b="0" i="0" u="none" strike="noStrike" dirty="0">
                          <a:solidFill>
                            <a:srgbClr val="000000"/>
                          </a:solidFill>
                          <a:effectLst/>
                          <a:latin typeface="Arial" panose="020B0604020202020204" pitchFamily="34" charset="0"/>
                        </a:rPr>
                        <a:t>20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CDD3DD"/>
                    </a:solidFill>
                  </a:tcPr>
                </a:tc>
                <a:tc>
                  <a:txBody>
                    <a:bodyPr/>
                    <a:lstStyle/>
                    <a:p>
                      <a:pPr algn="ctr" rtl="0" fontAlgn="ctr"/>
                      <a:r>
                        <a:rPr lang="en-US" sz="1200" b="0" i="0" u="none" strike="noStrike" dirty="0">
                          <a:solidFill>
                            <a:srgbClr val="000000"/>
                          </a:solidFill>
                          <a:effectLst/>
                          <a:latin typeface="Arial" panose="020B0604020202020204" pitchFamily="34" charset="0"/>
                        </a:rPr>
                        <a:t>16</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CDD3DD"/>
                    </a:solidFill>
                  </a:tcPr>
                </a:tc>
                <a:tc>
                  <a:txBody>
                    <a:bodyPr/>
                    <a:lstStyle/>
                    <a:p>
                      <a:pPr algn="ctr" rtl="0" fontAlgn="ctr"/>
                      <a:r>
                        <a:rPr lang="en-US" sz="1200" b="0" i="0" u="none" strike="noStrike" dirty="0">
                          <a:solidFill>
                            <a:srgbClr val="000000"/>
                          </a:solidFill>
                          <a:effectLst/>
                          <a:latin typeface="Arial" panose="020B0604020202020204" pitchFamily="34" charset="0"/>
                        </a:rPr>
                        <a:t>18</a:t>
                      </a:r>
                    </a:p>
                  </a:txBody>
                  <a:tcPr marL="0" marR="0" marT="0" marB="0" anchor="ctr">
                    <a:lnL w="19050" cap="flat" cmpd="sng" algn="ctr">
                      <a:solidFill>
                        <a:srgbClr val="FFFFFF"/>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solidFill>
                      <a:srgbClr val="CDD3DD"/>
                    </a:solidFill>
                  </a:tcPr>
                </a:tc>
                <a:extLst>
                  <a:ext uri="{0D108BD9-81ED-4DB2-BD59-A6C34878D82A}">
                    <a16:rowId xmlns:a16="http://schemas.microsoft.com/office/drawing/2014/main" val="165980831"/>
                  </a:ext>
                </a:extLst>
              </a:tr>
              <a:tr h="188301">
                <a:tc>
                  <a:txBody>
                    <a:bodyPr/>
                    <a:lstStyle/>
                    <a:p>
                      <a:pPr marL="91440" algn="l" rtl="0" fontAlgn="ctr"/>
                      <a:r>
                        <a:rPr lang="en-US" sz="1200" b="0" i="0" u="none" strike="noStrike" dirty="0">
                          <a:solidFill>
                            <a:srgbClr val="000000"/>
                          </a:solidFill>
                          <a:effectLst/>
                          <a:latin typeface="Arial" panose="020B0604020202020204" pitchFamily="34" charset="0"/>
                        </a:rPr>
                        <a:t>  2</a:t>
                      </a:r>
                    </a:p>
                  </a:txBody>
                  <a:tcPr marL="72675" marR="0" marT="0" marB="0" anchor="ctr">
                    <a:lnL w="12700" cap="flat" cmpd="sng" algn="ctr">
                      <a:solidFill>
                        <a:schemeClr val="bg1">
                          <a:lumMod val="75000"/>
                        </a:schemeClr>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CDD3DD"/>
                    </a:solidFill>
                  </a:tcPr>
                </a:tc>
                <a:tc>
                  <a:txBody>
                    <a:bodyPr/>
                    <a:lstStyle/>
                    <a:p>
                      <a:pPr algn="ctr" rtl="0" fontAlgn="ctr"/>
                      <a:r>
                        <a:rPr lang="en-US" sz="1200" b="0" i="0" u="none" strike="noStrike" dirty="0">
                          <a:solidFill>
                            <a:srgbClr val="000000"/>
                          </a:solidFill>
                          <a:effectLst/>
                          <a:latin typeface="Arial" panose="020B0604020202020204" pitchFamily="34" charset="0"/>
                        </a:rPr>
                        <a:t>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CDD3DD"/>
                    </a:solidFill>
                  </a:tcPr>
                </a:tc>
                <a:tc>
                  <a:txBody>
                    <a:bodyPr/>
                    <a:lstStyle/>
                    <a:p>
                      <a:pPr algn="ctr" rtl="0" fontAlgn="ctr"/>
                      <a:r>
                        <a:rPr lang="en-US" sz="1200" b="0" i="0" u="none" strike="noStrike" dirty="0">
                          <a:solidFill>
                            <a:srgbClr val="000000"/>
                          </a:solidFill>
                          <a:effectLst/>
                          <a:latin typeface="Arial" panose="020B0604020202020204" pitchFamily="34" charset="0"/>
                        </a:rPr>
                        <a:t>5</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CDD3DD"/>
                    </a:solidFill>
                  </a:tcPr>
                </a:tc>
                <a:tc>
                  <a:txBody>
                    <a:bodyPr/>
                    <a:lstStyle/>
                    <a:p>
                      <a:pPr algn="ctr" rtl="0" fontAlgn="ctr"/>
                      <a:r>
                        <a:rPr lang="en-US" sz="1200" b="0" i="0" u="none" strike="noStrike" dirty="0">
                          <a:solidFill>
                            <a:srgbClr val="000000"/>
                          </a:solidFill>
                          <a:effectLst/>
                          <a:latin typeface="Arial" panose="020B0604020202020204" pitchFamily="34" charset="0"/>
                        </a:rPr>
                        <a:t>4</a:t>
                      </a:r>
                    </a:p>
                  </a:txBody>
                  <a:tcPr marL="0" marR="0" marT="0" marB="0" anchor="ctr">
                    <a:lnL w="19050" cap="flat" cmpd="sng" algn="ctr">
                      <a:solidFill>
                        <a:srgbClr val="FFFFFF"/>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solidFill>
                      <a:srgbClr val="CDD3DD"/>
                    </a:solidFill>
                  </a:tcPr>
                </a:tc>
                <a:extLst>
                  <a:ext uri="{0D108BD9-81ED-4DB2-BD59-A6C34878D82A}">
                    <a16:rowId xmlns:a16="http://schemas.microsoft.com/office/drawing/2014/main" val="1666356842"/>
                  </a:ext>
                </a:extLst>
              </a:tr>
              <a:tr h="186346">
                <a:tc>
                  <a:txBody>
                    <a:bodyPr/>
                    <a:lstStyle/>
                    <a:p>
                      <a:pPr marL="91440" algn="l" rtl="0" fontAlgn="ctr"/>
                      <a:r>
                        <a:rPr lang="en-US" sz="1200" b="0" i="0" u="none" strike="noStrike" dirty="0">
                          <a:solidFill>
                            <a:srgbClr val="000000"/>
                          </a:solidFill>
                          <a:effectLst/>
                          <a:latin typeface="Arial" panose="020B0604020202020204" pitchFamily="34" charset="0"/>
                        </a:rPr>
                        <a:t>  3</a:t>
                      </a:r>
                    </a:p>
                  </a:txBody>
                  <a:tcPr marL="72675" marR="0" marT="0" marB="0" anchor="ctr">
                    <a:lnL w="12700" cap="flat" cmpd="sng" algn="ctr">
                      <a:solidFill>
                        <a:schemeClr val="bg1">
                          <a:lumMod val="75000"/>
                        </a:schemeClr>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CDD3DD"/>
                    </a:solidFill>
                  </a:tcPr>
                </a:tc>
                <a:tc>
                  <a:txBody>
                    <a:bodyPr/>
                    <a:lstStyle/>
                    <a:p>
                      <a:pPr algn="ctr" rtl="0" fontAlgn="ctr"/>
                      <a:r>
                        <a:rPr lang="en-US" sz="1200" b="0" i="0" u="none" strike="noStrike" dirty="0">
                          <a:solidFill>
                            <a:srgbClr val="000000"/>
                          </a:solidFill>
                          <a:effectLst/>
                          <a:latin typeface="Arial" panose="020B0604020202020204" pitchFamily="34" charset="0"/>
                        </a:rPr>
                        <a:t>16</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CDD3DD"/>
                    </a:solidFill>
                  </a:tcPr>
                </a:tc>
                <a:tc>
                  <a:txBody>
                    <a:bodyPr/>
                    <a:lstStyle/>
                    <a:p>
                      <a:pPr algn="ctr" rtl="0" fontAlgn="ctr"/>
                      <a:r>
                        <a:rPr lang="en-US" sz="1200" b="0" i="0" u="none" strike="noStrike" dirty="0">
                          <a:solidFill>
                            <a:srgbClr val="000000"/>
                          </a:solidFill>
                          <a:effectLst/>
                          <a:latin typeface="Arial" panose="020B0604020202020204" pitchFamily="34" charset="0"/>
                        </a:rPr>
                        <a:t>15</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CDD3DD"/>
                    </a:solidFill>
                  </a:tcPr>
                </a:tc>
                <a:tc>
                  <a:txBody>
                    <a:bodyPr/>
                    <a:lstStyle/>
                    <a:p>
                      <a:pPr algn="ctr" rtl="0" fontAlgn="ctr"/>
                      <a:r>
                        <a:rPr lang="en-US" sz="1200" b="0" i="0" u="none" strike="noStrike" dirty="0">
                          <a:solidFill>
                            <a:srgbClr val="000000"/>
                          </a:solidFill>
                          <a:effectLst/>
                          <a:latin typeface="Arial" panose="020B0604020202020204" pitchFamily="34" charset="0"/>
                        </a:rPr>
                        <a:t>13</a:t>
                      </a:r>
                    </a:p>
                  </a:txBody>
                  <a:tcPr marL="0" marR="0" marT="0" marB="0" anchor="ctr">
                    <a:lnL w="19050" cap="flat" cmpd="sng" algn="ctr">
                      <a:solidFill>
                        <a:srgbClr val="FFFFFF"/>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solidFill>
                      <a:srgbClr val="CDD3DD"/>
                    </a:solidFill>
                  </a:tcPr>
                </a:tc>
                <a:extLst>
                  <a:ext uri="{0D108BD9-81ED-4DB2-BD59-A6C34878D82A}">
                    <a16:rowId xmlns:a16="http://schemas.microsoft.com/office/drawing/2014/main" val="2291143567"/>
                  </a:ext>
                </a:extLst>
              </a:tr>
              <a:tr h="188301">
                <a:tc>
                  <a:txBody>
                    <a:bodyPr/>
                    <a:lstStyle/>
                    <a:p>
                      <a:pPr marL="91440" algn="l" rtl="0" fontAlgn="ctr"/>
                      <a:r>
                        <a:rPr lang="en-US" sz="1200" b="0" i="0" u="none" strike="noStrike" dirty="0">
                          <a:solidFill>
                            <a:srgbClr val="000000"/>
                          </a:solidFill>
                          <a:effectLst/>
                          <a:latin typeface="Arial" panose="020B0604020202020204" pitchFamily="34" charset="0"/>
                        </a:rPr>
                        <a:t>  4</a:t>
                      </a:r>
                    </a:p>
                  </a:txBody>
                  <a:tcPr marL="72675" marR="0" marT="0" marB="0" anchor="ctr">
                    <a:lnL w="12700" cap="flat" cmpd="sng" algn="ctr">
                      <a:solidFill>
                        <a:schemeClr val="bg1">
                          <a:lumMod val="75000"/>
                        </a:schemeClr>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CDD3DD"/>
                    </a:solidFill>
                  </a:tcPr>
                </a:tc>
                <a:tc>
                  <a:txBody>
                    <a:bodyPr/>
                    <a:lstStyle/>
                    <a:p>
                      <a:pPr algn="ctr" rtl="0" fontAlgn="ctr"/>
                      <a:r>
                        <a:rPr lang="en-US" sz="1200" b="0" i="0" u="none" strike="noStrike" dirty="0">
                          <a:solidFill>
                            <a:srgbClr val="000000"/>
                          </a:solidFill>
                          <a:effectLst/>
                          <a:latin typeface="Arial" panose="020B0604020202020204" pitchFamily="34" charset="0"/>
                        </a:rPr>
                        <a:t>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CDD3DD"/>
                    </a:solidFill>
                  </a:tcPr>
                </a:tc>
                <a:tc>
                  <a:txBody>
                    <a:bodyPr/>
                    <a:lstStyle/>
                    <a:p>
                      <a:pPr algn="ctr" rtl="0" fontAlgn="ctr"/>
                      <a:r>
                        <a:rPr lang="en-US" sz="1200" b="0" i="0" u="none" strike="noStrike" dirty="0">
                          <a:solidFill>
                            <a:srgbClr val="000000"/>
                          </a:solidFill>
                          <a:effectLst/>
                          <a:latin typeface="Arial" panose="020B0604020202020204" pitchFamily="34" charset="0"/>
                        </a:rPr>
                        <a:t>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CDD3DD"/>
                    </a:solidFill>
                  </a:tcPr>
                </a:tc>
                <a:tc>
                  <a:txBody>
                    <a:bodyPr/>
                    <a:lstStyle/>
                    <a:p>
                      <a:pPr algn="ctr" rtl="0" fontAlgn="ctr"/>
                      <a:r>
                        <a:rPr lang="en-US" sz="1200" b="0" i="0" u="none" strike="noStrike" dirty="0">
                          <a:solidFill>
                            <a:srgbClr val="000000"/>
                          </a:solidFill>
                          <a:effectLst/>
                          <a:latin typeface="Arial" panose="020B0604020202020204" pitchFamily="34" charset="0"/>
                        </a:rPr>
                        <a:t>2</a:t>
                      </a:r>
                    </a:p>
                  </a:txBody>
                  <a:tcPr marL="0" marR="0" marT="0" marB="0" anchor="ctr">
                    <a:lnL w="19050" cap="flat" cmpd="sng" algn="ctr">
                      <a:solidFill>
                        <a:srgbClr val="FFFFFF"/>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solidFill>
                      <a:srgbClr val="CDD3DD"/>
                    </a:solidFill>
                  </a:tcPr>
                </a:tc>
                <a:extLst>
                  <a:ext uri="{0D108BD9-81ED-4DB2-BD59-A6C34878D82A}">
                    <a16:rowId xmlns:a16="http://schemas.microsoft.com/office/drawing/2014/main" val="1678117938"/>
                  </a:ext>
                </a:extLst>
              </a:tr>
              <a:tr h="197266">
                <a:tc>
                  <a:txBody>
                    <a:bodyPr/>
                    <a:lstStyle/>
                    <a:p>
                      <a:pPr marL="91440" algn="l" rtl="0" fontAlgn="ctr"/>
                      <a:r>
                        <a:rPr lang="en-US" sz="1200" b="0" i="0" u="none" strike="noStrike" dirty="0">
                          <a:solidFill>
                            <a:srgbClr val="000000"/>
                          </a:solidFill>
                          <a:effectLst/>
                          <a:latin typeface="Arial" panose="020B0604020202020204" pitchFamily="34" charset="0"/>
                        </a:rPr>
                        <a:t>  6</a:t>
                      </a:r>
                    </a:p>
                  </a:txBody>
                  <a:tcPr marL="72675" marR="0" marT="0" marB="0" anchor="ctr">
                    <a:lnL w="12700" cap="flat" cmpd="sng" algn="ctr">
                      <a:solidFill>
                        <a:schemeClr val="bg1">
                          <a:lumMod val="75000"/>
                        </a:schemeClr>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CDD3DD"/>
                    </a:solidFill>
                  </a:tcPr>
                </a:tc>
                <a:tc>
                  <a:txBody>
                    <a:bodyPr/>
                    <a:lstStyle/>
                    <a:p>
                      <a:pPr algn="ctr" rtl="0" fontAlgn="ctr"/>
                      <a:r>
                        <a:rPr lang="en-US" sz="1200" b="0" i="0" u="none" strike="noStrike" dirty="0">
                          <a:solidFill>
                            <a:srgbClr val="000000"/>
                          </a:solidFill>
                          <a:effectLst/>
                          <a:latin typeface="Arial" panose="020B0604020202020204" pitchFamily="34" charset="0"/>
                        </a:rPr>
                        <a:t>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CDD3DD"/>
                    </a:solidFill>
                  </a:tcPr>
                </a:tc>
                <a:tc>
                  <a:txBody>
                    <a:bodyPr/>
                    <a:lstStyle/>
                    <a:p>
                      <a:pPr algn="ctr" rtl="0" fontAlgn="ctr"/>
                      <a:r>
                        <a:rPr lang="en-US" sz="1200" b="0" i="0" u="none" strike="noStrike" dirty="0">
                          <a:solidFill>
                            <a:srgbClr val="000000"/>
                          </a:solidFill>
                          <a:effectLst/>
                          <a:latin typeface="Arial" panose="020B0604020202020204" pitchFamily="34" charset="0"/>
                        </a:rPr>
                        <a:t>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CDD3DD"/>
                    </a:solidFill>
                  </a:tcPr>
                </a:tc>
                <a:tc>
                  <a:txBody>
                    <a:bodyPr/>
                    <a:lstStyle/>
                    <a:p>
                      <a:pPr algn="ctr" rtl="0" fontAlgn="ctr"/>
                      <a:r>
                        <a:rPr lang="en-US" sz="1200" b="0" i="0" u="none" strike="noStrike" dirty="0">
                          <a:solidFill>
                            <a:srgbClr val="000000"/>
                          </a:solidFill>
                          <a:effectLst/>
                          <a:latin typeface="Arial" panose="020B0604020202020204" pitchFamily="34" charset="0"/>
                        </a:rPr>
                        <a:t>1</a:t>
                      </a:r>
                    </a:p>
                  </a:txBody>
                  <a:tcPr marL="0" marR="0" marT="0" marB="0" anchor="ctr">
                    <a:lnL w="19050" cap="flat" cmpd="sng" algn="ctr">
                      <a:solidFill>
                        <a:srgbClr val="FFFFFF"/>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CDD3DD"/>
                    </a:solidFill>
                  </a:tcPr>
                </a:tc>
                <a:extLst>
                  <a:ext uri="{0D108BD9-81ED-4DB2-BD59-A6C34878D82A}">
                    <a16:rowId xmlns:a16="http://schemas.microsoft.com/office/drawing/2014/main" val="1811352719"/>
                  </a:ext>
                </a:extLst>
              </a:tr>
              <a:tr h="197266">
                <a:tc>
                  <a:txBody>
                    <a:bodyPr/>
                    <a:lstStyle/>
                    <a:p>
                      <a:pPr marL="91440" algn="l" rtl="0" fontAlgn="ctr"/>
                      <a:r>
                        <a:rPr lang="en-US" sz="1200" b="0" i="0" u="none" strike="noStrike" dirty="0">
                          <a:solidFill>
                            <a:srgbClr val="000000"/>
                          </a:solidFill>
                          <a:effectLst/>
                          <a:latin typeface="Arial" panose="020B0604020202020204" pitchFamily="34" charset="0"/>
                        </a:rPr>
                        <a:t>HCV RNA ≥800,000 IU/mL, %</a:t>
                      </a:r>
                    </a:p>
                  </a:txBody>
                  <a:tcPr marL="72675" marR="0" marT="0" marB="0" anchor="ctr">
                    <a:lnL w="12700" cap="flat" cmpd="sng" algn="ctr">
                      <a:solidFill>
                        <a:schemeClr val="bg1">
                          <a:lumMod val="75000"/>
                        </a:schemeClr>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8EAEF"/>
                    </a:solidFill>
                  </a:tcPr>
                </a:tc>
                <a:tc>
                  <a:txBody>
                    <a:bodyPr/>
                    <a:lstStyle/>
                    <a:p>
                      <a:pPr algn="ctr" rtl="0" fontAlgn="ctr"/>
                      <a:r>
                        <a:rPr lang="en-US" sz="1200" b="0" i="0" u="none" strike="noStrike" dirty="0">
                          <a:solidFill>
                            <a:srgbClr val="000000"/>
                          </a:solidFill>
                          <a:effectLst/>
                          <a:latin typeface="Arial" panose="020B0604020202020204" pitchFamily="34" charset="0"/>
                        </a:rPr>
                        <a:t>66</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8EAEF"/>
                    </a:solidFill>
                  </a:tcPr>
                </a:tc>
                <a:tc>
                  <a:txBody>
                    <a:bodyPr/>
                    <a:lstStyle/>
                    <a:p>
                      <a:pPr algn="ctr" rtl="0" fontAlgn="ctr"/>
                      <a:r>
                        <a:rPr lang="en-US" sz="1200" b="0" i="0" u="none" strike="noStrike" dirty="0">
                          <a:solidFill>
                            <a:srgbClr val="000000"/>
                          </a:solidFill>
                          <a:effectLst/>
                          <a:latin typeface="Arial" panose="020B0604020202020204" pitchFamily="34" charset="0"/>
                        </a:rPr>
                        <a:t>52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8EAEF"/>
                    </a:solidFill>
                  </a:tcPr>
                </a:tc>
                <a:tc>
                  <a:txBody>
                    <a:bodyPr/>
                    <a:lstStyle/>
                    <a:p>
                      <a:pPr algn="ctr" rtl="0" fontAlgn="ctr"/>
                      <a:r>
                        <a:rPr lang="en-US" sz="1200" b="0" i="0" u="none" strike="noStrike" dirty="0">
                          <a:solidFill>
                            <a:srgbClr val="000000"/>
                          </a:solidFill>
                          <a:effectLst/>
                          <a:latin typeface="Arial" panose="020B0604020202020204" pitchFamily="34" charset="0"/>
                        </a:rPr>
                        <a:t>50</a:t>
                      </a:r>
                    </a:p>
                  </a:txBody>
                  <a:tcPr marL="0" marR="0" marT="0" marB="0" anchor="ctr">
                    <a:lnL w="19050" cap="flat" cmpd="sng" algn="ctr">
                      <a:solidFill>
                        <a:srgbClr val="FFFFFF"/>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8EAEF"/>
                    </a:solidFill>
                  </a:tcPr>
                </a:tc>
                <a:extLst>
                  <a:ext uri="{0D108BD9-81ED-4DB2-BD59-A6C34878D82A}">
                    <a16:rowId xmlns:a16="http://schemas.microsoft.com/office/drawing/2014/main" val="4176044555"/>
                  </a:ext>
                </a:extLst>
              </a:tr>
              <a:tr h="197266">
                <a:tc>
                  <a:txBody>
                    <a:bodyPr/>
                    <a:lstStyle/>
                    <a:p>
                      <a:pPr marL="91440" algn="l" rtl="0" fontAlgn="ctr"/>
                      <a:r>
                        <a:rPr lang="en-US" sz="1200" b="0" i="0" u="none" strike="noStrike" dirty="0">
                          <a:solidFill>
                            <a:srgbClr val="000000"/>
                          </a:solidFill>
                          <a:effectLst/>
                          <a:latin typeface="Arial" panose="020B0604020202020204" pitchFamily="34" charset="0"/>
                        </a:rPr>
                        <a:t>IL28B genotype, non-CC, %</a:t>
                      </a:r>
                    </a:p>
                  </a:txBody>
                  <a:tcPr marL="72675" marR="0" marT="0" marB="0" anchor="ctr">
                    <a:lnL w="12700" cap="flat" cmpd="sng" algn="ctr">
                      <a:solidFill>
                        <a:schemeClr val="bg1">
                          <a:lumMod val="75000"/>
                        </a:schemeClr>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DD3DD"/>
                    </a:solidFill>
                  </a:tcPr>
                </a:tc>
                <a:tc>
                  <a:txBody>
                    <a:bodyPr/>
                    <a:lstStyle/>
                    <a:p>
                      <a:pPr algn="ctr" rtl="0" fontAlgn="ctr"/>
                      <a:r>
                        <a:rPr lang="en-US" sz="1200" b="0" i="0" u="none" strike="noStrike" dirty="0">
                          <a:solidFill>
                            <a:srgbClr val="000000"/>
                          </a:solidFill>
                          <a:effectLst/>
                          <a:latin typeface="Arial" panose="020B0604020202020204" pitchFamily="34" charset="0"/>
                        </a:rPr>
                        <a:t>78</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DD3DD"/>
                    </a:solidFill>
                  </a:tcPr>
                </a:tc>
                <a:tc>
                  <a:txBody>
                    <a:bodyPr/>
                    <a:lstStyle/>
                    <a:p>
                      <a:pPr algn="ctr" rtl="0" fontAlgn="ctr"/>
                      <a:r>
                        <a:rPr lang="en-US" sz="1200" b="0" i="0" u="none" strike="noStrike" dirty="0">
                          <a:solidFill>
                            <a:srgbClr val="000000"/>
                          </a:solidFill>
                          <a:effectLst/>
                          <a:latin typeface="Arial" panose="020B0604020202020204" pitchFamily="34" charset="0"/>
                        </a:rPr>
                        <a:t>75</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DD3DD"/>
                    </a:solidFill>
                  </a:tcPr>
                </a:tc>
                <a:tc>
                  <a:txBody>
                    <a:bodyPr/>
                    <a:lstStyle/>
                    <a:p>
                      <a:pPr algn="ctr" rtl="0" fontAlgn="ctr"/>
                      <a:r>
                        <a:rPr lang="en-US" sz="1200" b="0" i="0" u="none" strike="noStrike" dirty="0">
                          <a:solidFill>
                            <a:srgbClr val="000000"/>
                          </a:solidFill>
                          <a:effectLst/>
                          <a:latin typeface="Arial" panose="020B0604020202020204" pitchFamily="34" charset="0"/>
                        </a:rPr>
                        <a:t>78</a:t>
                      </a:r>
                    </a:p>
                  </a:txBody>
                  <a:tcPr marL="0" marR="0" marT="0" marB="0" anchor="ctr">
                    <a:lnL w="19050" cap="flat" cmpd="sng" algn="ctr">
                      <a:solidFill>
                        <a:srgbClr val="FFFFFF"/>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DD3DD"/>
                    </a:solidFill>
                  </a:tcPr>
                </a:tc>
                <a:extLst>
                  <a:ext uri="{0D108BD9-81ED-4DB2-BD59-A6C34878D82A}">
                    <a16:rowId xmlns:a16="http://schemas.microsoft.com/office/drawing/2014/main" val="1572664583"/>
                  </a:ext>
                </a:extLst>
              </a:tr>
              <a:tr h="197266">
                <a:tc>
                  <a:txBody>
                    <a:bodyPr/>
                    <a:lstStyle/>
                    <a:p>
                      <a:pPr marL="91440" algn="l" rtl="0" fontAlgn="ctr"/>
                      <a:r>
                        <a:rPr lang="en-US" sz="1200" b="0" i="0" u="none" strike="noStrike" dirty="0">
                          <a:solidFill>
                            <a:srgbClr val="000000"/>
                          </a:solidFill>
                          <a:effectLst/>
                          <a:latin typeface="Arial" panose="020B0604020202020204" pitchFamily="34" charset="0"/>
                        </a:rPr>
                        <a:t>Mean eGFR, mL/min (range)</a:t>
                      </a:r>
                    </a:p>
                  </a:txBody>
                  <a:tcPr marL="72675" marR="0" marT="0" marB="0" anchor="ctr">
                    <a:lnL w="12700" cap="flat" cmpd="sng" algn="ctr">
                      <a:solidFill>
                        <a:schemeClr val="bg1">
                          <a:lumMod val="75000"/>
                        </a:schemeClr>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8EAEF"/>
                    </a:solidFill>
                  </a:tcPr>
                </a:tc>
                <a:tc>
                  <a:txBody>
                    <a:bodyPr/>
                    <a:lstStyle/>
                    <a:p>
                      <a:pPr algn="ctr" rtl="0" fontAlgn="ctr"/>
                      <a:r>
                        <a:rPr lang="en-US" sz="1200" b="0" i="0" u="none" strike="noStrike" dirty="0">
                          <a:solidFill>
                            <a:srgbClr val="000000"/>
                          </a:solidFill>
                          <a:effectLst/>
                          <a:latin typeface="Arial" panose="020B0604020202020204" pitchFamily="34" charset="0"/>
                        </a:rPr>
                        <a:t>89 (15-169)</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8EAEF"/>
                    </a:solidFill>
                  </a:tcPr>
                </a:tc>
                <a:tc>
                  <a:txBody>
                    <a:bodyPr/>
                    <a:lstStyle/>
                    <a:p>
                      <a:pPr algn="ctr" rtl="0" fontAlgn="ctr"/>
                      <a:r>
                        <a:rPr lang="en-US" sz="1200" b="0" i="0" u="none" strike="noStrike" dirty="0">
                          <a:solidFill>
                            <a:srgbClr val="000000"/>
                          </a:solidFill>
                          <a:effectLst/>
                          <a:latin typeface="Arial" panose="020B0604020202020204" pitchFamily="34" charset="0"/>
                        </a:rPr>
                        <a:t>90 (50-167)</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8EAEF"/>
                    </a:solidFill>
                  </a:tcPr>
                </a:tc>
                <a:tc>
                  <a:txBody>
                    <a:bodyPr/>
                    <a:lstStyle/>
                    <a:p>
                      <a:pPr algn="ctr" rtl="0" fontAlgn="ctr"/>
                      <a:r>
                        <a:rPr lang="en-US" sz="1200" b="0" i="0" u="none" strike="noStrike" dirty="0">
                          <a:solidFill>
                            <a:srgbClr val="000000"/>
                          </a:solidFill>
                          <a:effectLst/>
                          <a:latin typeface="Arial" panose="020B0604020202020204" pitchFamily="34" charset="0"/>
                        </a:rPr>
                        <a:t>90 (43-198)</a:t>
                      </a:r>
                    </a:p>
                  </a:txBody>
                  <a:tcPr marL="0" marR="0" marT="0" marB="0" anchor="ctr">
                    <a:lnL w="19050" cap="flat" cmpd="sng" algn="ctr">
                      <a:solidFill>
                        <a:srgbClr val="FFFFFF"/>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8EAEF"/>
                    </a:solidFill>
                  </a:tcPr>
                </a:tc>
                <a:extLst>
                  <a:ext uri="{0D108BD9-81ED-4DB2-BD59-A6C34878D82A}">
                    <a16:rowId xmlns:a16="http://schemas.microsoft.com/office/drawing/2014/main" val="3473611079"/>
                  </a:ext>
                </a:extLst>
              </a:tr>
            </a:tbl>
          </a:graphicData>
        </a:graphic>
      </p:graphicFrame>
    </p:spTree>
    <p:extLst>
      <p:ext uri="{BB962C8B-B14F-4D97-AF65-F5344CB8AC3E}">
        <p14:creationId xmlns:p14="http://schemas.microsoft.com/office/powerpoint/2010/main" val="822157642"/>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000" dirty="0"/>
              <a:t>Sofosbuvir-Velpatasvir in Decompensated HCV Cirrhosis</a:t>
            </a:r>
            <a:br>
              <a:rPr lang="en-US" sz="2000" dirty="0"/>
            </a:br>
            <a:r>
              <a:rPr lang="en-US" sz="2000" dirty="0"/>
              <a:t>ASTRAL-4: Participants</a:t>
            </a:r>
          </a:p>
        </p:txBody>
      </p:sp>
      <p:sp>
        <p:nvSpPr>
          <p:cNvPr id="2" name="Content Placeholder 1"/>
          <p:cNvSpPr>
            <a:spLocks noGrp="1"/>
          </p:cNvSpPr>
          <p:nvPr>
            <p:ph type="body" sz="quarter" idx="14"/>
          </p:nvPr>
        </p:nvSpPr>
        <p:spPr/>
        <p:txBody>
          <a:bodyPr/>
          <a:lstStyle/>
          <a:p>
            <a:r>
              <a:rPr lang="en-US" dirty="0"/>
              <a:t>Source: Curry MP, et al. N Engl J Med. 2015;373:2618-28.</a:t>
            </a:r>
          </a:p>
        </p:txBody>
      </p:sp>
      <p:graphicFrame>
        <p:nvGraphicFramePr>
          <p:cNvPr id="5" name="Table 4"/>
          <p:cNvGraphicFramePr>
            <a:graphicFrameLocks noGrp="1"/>
          </p:cNvGraphicFramePr>
          <p:nvPr>
            <p:extLst>
              <p:ext uri="{D42A27DB-BD31-4B8C-83A1-F6EECF244321}">
                <p14:modId xmlns:p14="http://schemas.microsoft.com/office/powerpoint/2010/main" val="1978659613"/>
              </p:ext>
            </p:extLst>
          </p:nvPr>
        </p:nvGraphicFramePr>
        <p:xfrm>
          <a:off x="457200" y="998291"/>
          <a:ext cx="8229599" cy="3760211"/>
        </p:xfrm>
        <a:graphic>
          <a:graphicData uri="http://schemas.openxmlformats.org/drawingml/2006/table">
            <a:tbl>
              <a:tblPr/>
              <a:tblGrid>
                <a:gridCol w="2727142">
                  <a:extLst>
                    <a:ext uri="{9D8B030D-6E8A-4147-A177-3AD203B41FA5}">
                      <a16:colId xmlns:a16="http://schemas.microsoft.com/office/drawing/2014/main" val="3175130825"/>
                    </a:ext>
                  </a:extLst>
                </a:gridCol>
                <a:gridCol w="1897145">
                  <a:extLst>
                    <a:ext uri="{9D8B030D-6E8A-4147-A177-3AD203B41FA5}">
                      <a16:colId xmlns:a16="http://schemas.microsoft.com/office/drawing/2014/main" val="2100636870"/>
                    </a:ext>
                  </a:extLst>
                </a:gridCol>
                <a:gridCol w="1900847">
                  <a:extLst>
                    <a:ext uri="{9D8B030D-6E8A-4147-A177-3AD203B41FA5}">
                      <a16:colId xmlns:a16="http://schemas.microsoft.com/office/drawing/2014/main" val="4020673045"/>
                    </a:ext>
                  </a:extLst>
                </a:gridCol>
                <a:gridCol w="1704465">
                  <a:extLst>
                    <a:ext uri="{9D8B030D-6E8A-4147-A177-3AD203B41FA5}">
                      <a16:colId xmlns:a16="http://schemas.microsoft.com/office/drawing/2014/main" val="383238431"/>
                    </a:ext>
                  </a:extLst>
                </a:gridCol>
              </a:tblGrid>
              <a:tr h="536951">
                <a:tc>
                  <a:txBody>
                    <a:bodyPr/>
                    <a:lstStyle/>
                    <a:p>
                      <a:pPr algn="l" rtl="0" fontAlgn="ctr"/>
                      <a:r>
                        <a:rPr lang="en-US" sz="1200" b="1" i="0" u="none" strike="noStrike" dirty="0">
                          <a:solidFill>
                            <a:srgbClr val="FFFFFF"/>
                          </a:solidFill>
                          <a:effectLst/>
                          <a:latin typeface="Arial" panose="020B0604020202020204" pitchFamily="34" charset="0"/>
                        </a:rPr>
                        <a:t>Baseline Characteristic</a:t>
                      </a:r>
                    </a:p>
                  </a:txBody>
                  <a:tcPr marL="64107" marR="0" marB="0" anchor="ctr">
                    <a:lnL w="12700" cap="flat" cmpd="sng" algn="ctr">
                      <a:solidFill>
                        <a:srgbClr val="BFBFB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BFBFB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04040"/>
                    </a:solidFill>
                  </a:tcPr>
                </a:tc>
                <a:tc>
                  <a:txBody>
                    <a:bodyPr/>
                    <a:lstStyle/>
                    <a:p>
                      <a:pPr algn="ctr" rtl="0" fontAlgn="ctr"/>
                      <a:r>
                        <a:rPr lang="en-US" sz="1200" b="1" i="0" u="none" strike="noStrike" dirty="0">
                          <a:solidFill>
                            <a:srgbClr val="FFFFFF"/>
                          </a:solidFill>
                          <a:effectLst/>
                          <a:latin typeface="Arial" panose="020B0604020202020204" pitchFamily="34" charset="0"/>
                        </a:rPr>
                        <a:t>SOF-VEL</a:t>
                      </a:r>
                    </a:p>
                    <a:p>
                      <a:pPr algn="ctr" rtl="0" fontAlgn="ctr"/>
                      <a:r>
                        <a:rPr lang="en-US" sz="1100" b="0" i="0" u="none" strike="noStrike" dirty="0">
                          <a:solidFill>
                            <a:srgbClr val="FFFFFF"/>
                          </a:solidFill>
                          <a:effectLst/>
                          <a:latin typeface="Arial" panose="020B0604020202020204" pitchFamily="34" charset="0"/>
                        </a:rPr>
                        <a:t>12 weeks</a:t>
                      </a:r>
                    </a:p>
                    <a:p>
                      <a:pPr algn="ctr" rtl="0" fontAlgn="ctr"/>
                      <a:r>
                        <a:rPr lang="en-US" sz="1050" b="0" i="0" u="none" strike="noStrike" dirty="0">
                          <a:solidFill>
                            <a:srgbClr val="FFFFFF"/>
                          </a:solidFill>
                          <a:effectLst/>
                          <a:latin typeface="Arial" panose="020B0604020202020204" pitchFamily="34" charset="0"/>
                        </a:rPr>
                        <a:t>(n = 90)</a:t>
                      </a:r>
                    </a:p>
                  </a:txBody>
                  <a:tcPr marL="0" marR="0" marT="0"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5B9D"/>
                    </a:solidFill>
                  </a:tcPr>
                </a:tc>
                <a:tc>
                  <a:txBody>
                    <a:bodyPr/>
                    <a:lstStyle/>
                    <a:p>
                      <a:pPr algn="ctr" rtl="0" fontAlgn="ctr"/>
                      <a:r>
                        <a:rPr lang="en-US" sz="1200" b="1" i="0" u="none" strike="noStrike" dirty="0">
                          <a:solidFill>
                            <a:srgbClr val="FFFFFF"/>
                          </a:solidFill>
                          <a:effectLst/>
                          <a:latin typeface="Arial" panose="020B0604020202020204" pitchFamily="34" charset="0"/>
                        </a:rPr>
                        <a:t>SOF-VEL + RBV</a:t>
                      </a:r>
                    </a:p>
                    <a:p>
                      <a:pPr algn="ctr" rtl="0" fontAlgn="ctr"/>
                      <a:r>
                        <a:rPr lang="en-US" sz="1100" b="0" i="0" u="none" strike="noStrike" dirty="0">
                          <a:solidFill>
                            <a:srgbClr val="FFFFFF"/>
                          </a:solidFill>
                          <a:effectLst/>
                          <a:latin typeface="Arial" panose="020B0604020202020204" pitchFamily="34" charset="0"/>
                        </a:rPr>
                        <a:t>12 weeks</a:t>
                      </a:r>
                    </a:p>
                    <a:p>
                      <a:pPr algn="ctr" rtl="0" fontAlgn="ctr"/>
                      <a:r>
                        <a:rPr lang="en-US" sz="1050" b="0" i="0" u="none" strike="noStrike" dirty="0">
                          <a:solidFill>
                            <a:srgbClr val="FFFFFF"/>
                          </a:solidFill>
                          <a:effectLst/>
                          <a:latin typeface="Arial" panose="020B0604020202020204" pitchFamily="34" charset="0"/>
                        </a:rPr>
                        <a:t>(n = 87)</a:t>
                      </a:r>
                    </a:p>
                  </a:txBody>
                  <a:tcPr marL="0" marR="0" marT="0"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7A9342"/>
                    </a:solidFill>
                  </a:tcPr>
                </a:tc>
                <a:tc>
                  <a:txBody>
                    <a:bodyPr/>
                    <a:lstStyle/>
                    <a:p>
                      <a:pPr algn="ctr" rtl="0" fontAlgn="ctr"/>
                      <a:r>
                        <a:rPr lang="en-US" sz="1200" b="1" i="0" u="none" strike="noStrike" dirty="0">
                          <a:solidFill>
                            <a:srgbClr val="FFFFFF"/>
                          </a:solidFill>
                          <a:effectLst/>
                          <a:latin typeface="Arial" panose="020B0604020202020204" pitchFamily="34" charset="0"/>
                        </a:rPr>
                        <a:t>SOF-VEL</a:t>
                      </a:r>
                    </a:p>
                    <a:p>
                      <a:pPr algn="ctr" rtl="0" fontAlgn="ctr"/>
                      <a:r>
                        <a:rPr lang="en-US" sz="1100" b="0" i="0" u="none" strike="noStrike" dirty="0">
                          <a:solidFill>
                            <a:srgbClr val="FFFFFF"/>
                          </a:solidFill>
                          <a:effectLst/>
                          <a:latin typeface="Arial" panose="020B0604020202020204" pitchFamily="34" charset="0"/>
                        </a:rPr>
                        <a:t>24 weeks</a:t>
                      </a:r>
                    </a:p>
                    <a:p>
                      <a:pPr algn="ctr" rtl="0" fontAlgn="ctr"/>
                      <a:r>
                        <a:rPr lang="en-US" sz="1050" b="0" i="0" u="none" strike="noStrike" dirty="0">
                          <a:solidFill>
                            <a:srgbClr val="FFFFFF"/>
                          </a:solidFill>
                          <a:effectLst/>
                          <a:latin typeface="Arial" panose="020B0604020202020204" pitchFamily="34" charset="0"/>
                        </a:rPr>
                        <a:t>(n = 90)</a:t>
                      </a:r>
                    </a:p>
                  </a:txBody>
                  <a:tcPr marL="0" marR="0" marT="0"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885690"/>
                    </a:solidFill>
                  </a:tcPr>
                </a:tc>
                <a:extLst>
                  <a:ext uri="{0D108BD9-81ED-4DB2-BD59-A6C34878D82A}">
                    <a16:rowId xmlns:a16="http://schemas.microsoft.com/office/drawing/2014/main" val="3381052164"/>
                  </a:ext>
                </a:extLst>
              </a:tr>
              <a:tr h="199190">
                <a:tc>
                  <a:txBody>
                    <a:bodyPr/>
                    <a:lstStyle/>
                    <a:p>
                      <a:pPr algn="l" rtl="0" fontAlgn="ctr"/>
                      <a:r>
                        <a:rPr lang="en-US" sz="1050" b="0" i="0" u="none" strike="noStrike" dirty="0">
                          <a:solidFill>
                            <a:srgbClr val="000000"/>
                          </a:solidFill>
                          <a:effectLst/>
                          <a:latin typeface="Arial" panose="020B0604020202020204" pitchFamily="34" charset="0"/>
                        </a:rPr>
                        <a:t>CPT score, %</a:t>
                      </a:r>
                    </a:p>
                  </a:txBody>
                  <a:tcPr marL="64107" marR="0" marB="0" anchor="ctr">
                    <a:lnL w="12700" cap="flat" cmpd="sng" algn="ctr">
                      <a:solidFill>
                        <a:srgbClr val="BFBFB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E8EAEF"/>
                    </a:solidFill>
                  </a:tcPr>
                </a:tc>
                <a:tc>
                  <a:txBody>
                    <a:bodyPr/>
                    <a:lstStyle/>
                    <a:p>
                      <a:pPr algn="ctr" fontAlgn="ctr"/>
                      <a:r>
                        <a:rPr lang="en-US" sz="1050" b="0" i="0" u="none" strike="noStrike" dirty="0">
                          <a:solidFill>
                            <a:srgbClr val="000000"/>
                          </a:solidFill>
                          <a:effectLst/>
                          <a:latin typeface="Calibri" panose="020F0502020204030204" pitchFamily="34" charset="0"/>
                        </a:rPr>
                        <a:t> </a:t>
                      </a:r>
                    </a:p>
                  </a:txBody>
                  <a:tcPr marL="0" marR="0"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E8EAEF"/>
                    </a:solidFill>
                  </a:tcPr>
                </a:tc>
                <a:tc>
                  <a:txBody>
                    <a:bodyPr/>
                    <a:lstStyle/>
                    <a:p>
                      <a:pPr algn="ctr" fontAlgn="ctr"/>
                      <a:r>
                        <a:rPr lang="en-US" sz="1050" b="0" i="0" u="none" strike="noStrike" dirty="0">
                          <a:solidFill>
                            <a:srgbClr val="000000"/>
                          </a:solidFill>
                          <a:effectLst/>
                          <a:latin typeface="Calibri" panose="020F0502020204030204" pitchFamily="34" charset="0"/>
                        </a:rPr>
                        <a:t> </a:t>
                      </a:r>
                    </a:p>
                  </a:txBody>
                  <a:tcPr marL="0" marR="0"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E8EAEF"/>
                    </a:solidFill>
                  </a:tcPr>
                </a:tc>
                <a:tc>
                  <a:txBody>
                    <a:bodyPr/>
                    <a:lstStyle/>
                    <a:p>
                      <a:pPr algn="ctr" fontAlgn="ctr"/>
                      <a:r>
                        <a:rPr lang="en-US" sz="1050" b="0" i="0" u="none" strike="noStrike" dirty="0">
                          <a:solidFill>
                            <a:srgbClr val="000000"/>
                          </a:solidFill>
                          <a:effectLst/>
                          <a:latin typeface="Calibri" panose="020F0502020204030204" pitchFamily="34" charset="0"/>
                        </a:rPr>
                        <a:t> </a:t>
                      </a:r>
                    </a:p>
                  </a:txBody>
                  <a:tcPr marL="0" marR="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E8EAEF"/>
                    </a:solidFill>
                  </a:tcPr>
                </a:tc>
                <a:extLst>
                  <a:ext uri="{0D108BD9-81ED-4DB2-BD59-A6C34878D82A}">
                    <a16:rowId xmlns:a16="http://schemas.microsoft.com/office/drawing/2014/main" val="3684810714"/>
                  </a:ext>
                </a:extLst>
              </a:tr>
              <a:tr h="154926">
                <a:tc>
                  <a:txBody>
                    <a:bodyPr/>
                    <a:lstStyle/>
                    <a:p>
                      <a:pPr algn="l" rtl="0" fontAlgn="ctr"/>
                      <a:r>
                        <a:rPr lang="en-US" sz="1050" b="0" i="0" u="none" strike="noStrike" dirty="0">
                          <a:solidFill>
                            <a:srgbClr val="000000"/>
                          </a:solidFill>
                          <a:effectLst/>
                          <a:latin typeface="Arial" panose="020B0604020202020204" pitchFamily="34" charset="0"/>
                        </a:rPr>
                        <a:t>  ≤6</a:t>
                      </a:r>
                    </a:p>
                  </a:txBody>
                  <a:tcPr marL="64107" marR="0" marT="0" marB="0" anchor="ctr">
                    <a:lnL w="12700" cap="flat" cmpd="sng" algn="ctr">
                      <a:solidFill>
                        <a:srgbClr val="BFBFB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E8EAEF"/>
                    </a:solidFill>
                  </a:tcPr>
                </a:tc>
                <a:tc>
                  <a:txBody>
                    <a:bodyPr/>
                    <a:lstStyle/>
                    <a:p>
                      <a:pPr algn="ctr" rtl="0" fontAlgn="ctr"/>
                      <a:r>
                        <a:rPr lang="en-US" sz="1050" b="0" i="0" u="none" strike="noStrike" dirty="0">
                          <a:solidFill>
                            <a:srgbClr val="000000"/>
                          </a:solidFill>
                          <a:effectLst/>
                          <a:latin typeface="Arial" panose="020B0604020202020204" pitchFamily="34" charset="0"/>
                        </a:rPr>
                        <a:t>3</a:t>
                      </a:r>
                    </a:p>
                  </a:txBody>
                  <a:tcPr marL="0" marR="0" marT="0"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8EAEF"/>
                    </a:solidFill>
                  </a:tcPr>
                </a:tc>
                <a:tc>
                  <a:txBody>
                    <a:bodyPr/>
                    <a:lstStyle/>
                    <a:p>
                      <a:pPr algn="ctr" rtl="0" fontAlgn="ctr"/>
                      <a:r>
                        <a:rPr lang="en-US" sz="1050" b="0" i="0" u="none" strike="noStrike" dirty="0">
                          <a:solidFill>
                            <a:srgbClr val="000000"/>
                          </a:solidFill>
                          <a:effectLst/>
                          <a:latin typeface="Arial" panose="020B0604020202020204" pitchFamily="34" charset="0"/>
                        </a:rPr>
                        <a:t>7</a:t>
                      </a:r>
                    </a:p>
                  </a:txBody>
                  <a:tcPr marL="0" marR="0" marT="0"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E8EAEF"/>
                    </a:solidFill>
                  </a:tcPr>
                </a:tc>
                <a:tc>
                  <a:txBody>
                    <a:bodyPr/>
                    <a:lstStyle/>
                    <a:p>
                      <a:pPr algn="ctr" rtl="0" fontAlgn="ctr"/>
                      <a:r>
                        <a:rPr lang="en-US" sz="1050" b="0" i="0" u="none" strike="noStrike" dirty="0">
                          <a:solidFill>
                            <a:srgbClr val="000000"/>
                          </a:solidFill>
                          <a:effectLst/>
                          <a:latin typeface="Arial" panose="020B0604020202020204" pitchFamily="34" charset="0"/>
                        </a:rPr>
                        <a:t>8 </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E8EAEF"/>
                    </a:solidFill>
                  </a:tcPr>
                </a:tc>
                <a:extLst>
                  <a:ext uri="{0D108BD9-81ED-4DB2-BD59-A6C34878D82A}">
                    <a16:rowId xmlns:a16="http://schemas.microsoft.com/office/drawing/2014/main" val="2285288521"/>
                  </a:ext>
                </a:extLst>
              </a:tr>
              <a:tr h="154926">
                <a:tc>
                  <a:txBody>
                    <a:bodyPr/>
                    <a:lstStyle/>
                    <a:p>
                      <a:pPr algn="l" rtl="0" fontAlgn="ctr"/>
                      <a:r>
                        <a:rPr lang="en-US" sz="1050" b="0" i="0" u="none" strike="noStrike" dirty="0">
                          <a:solidFill>
                            <a:srgbClr val="000000"/>
                          </a:solidFill>
                          <a:effectLst/>
                          <a:latin typeface="Arial" panose="020B0604020202020204" pitchFamily="34" charset="0"/>
                        </a:rPr>
                        <a:t>  7</a:t>
                      </a:r>
                    </a:p>
                  </a:txBody>
                  <a:tcPr marL="64107" marR="0" marT="0" marB="0" anchor="ctr">
                    <a:lnL w="12700" cap="flat" cmpd="sng" algn="ctr">
                      <a:solidFill>
                        <a:srgbClr val="BFBFB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E8EAEF"/>
                    </a:solidFill>
                  </a:tcPr>
                </a:tc>
                <a:tc>
                  <a:txBody>
                    <a:bodyPr/>
                    <a:lstStyle/>
                    <a:p>
                      <a:pPr algn="ctr" rtl="0" fontAlgn="ctr"/>
                      <a:r>
                        <a:rPr lang="en-US" sz="1050" b="0" i="0" u="none" strike="noStrike" dirty="0">
                          <a:solidFill>
                            <a:srgbClr val="000000"/>
                          </a:solidFill>
                          <a:effectLst/>
                          <a:latin typeface="Arial" panose="020B0604020202020204" pitchFamily="34" charset="0"/>
                        </a:rPr>
                        <a:t>40</a:t>
                      </a:r>
                    </a:p>
                  </a:txBody>
                  <a:tcPr marL="0" marR="0" marT="0"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8EAEF"/>
                    </a:solidFill>
                  </a:tcPr>
                </a:tc>
                <a:tc>
                  <a:txBody>
                    <a:bodyPr/>
                    <a:lstStyle/>
                    <a:p>
                      <a:pPr algn="ctr" rtl="0" fontAlgn="ctr"/>
                      <a:r>
                        <a:rPr lang="en-US" sz="1050" b="0" i="0" u="none" strike="noStrike" dirty="0">
                          <a:solidFill>
                            <a:srgbClr val="000000"/>
                          </a:solidFill>
                          <a:effectLst/>
                          <a:latin typeface="Arial" panose="020B0604020202020204" pitchFamily="34" charset="0"/>
                        </a:rPr>
                        <a:t>26</a:t>
                      </a:r>
                    </a:p>
                  </a:txBody>
                  <a:tcPr marL="0" marR="0" marT="0"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E8EAEF"/>
                    </a:solidFill>
                  </a:tcPr>
                </a:tc>
                <a:tc>
                  <a:txBody>
                    <a:bodyPr/>
                    <a:lstStyle/>
                    <a:p>
                      <a:pPr algn="ctr" rtl="0" fontAlgn="ctr"/>
                      <a:r>
                        <a:rPr lang="en-US" sz="1050" b="0" i="0" u="none" strike="noStrike" dirty="0">
                          <a:solidFill>
                            <a:srgbClr val="000000"/>
                          </a:solidFill>
                          <a:effectLst/>
                          <a:latin typeface="Arial" panose="020B0604020202020204" pitchFamily="34" charset="0"/>
                        </a:rPr>
                        <a:t>23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E8EAEF"/>
                    </a:solidFill>
                  </a:tcPr>
                </a:tc>
                <a:extLst>
                  <a:ext uri="{0D108BD9-81ED-4DB2-BD59-A6C34878D82A}">
                    <a16:rowId xmlns:a16="http://schemas.microsoft.com/office/drawing/2014/main" val="2088241679"/>
                  </a:ext>
                </a:extLst>
              </a:tr>
              <a:tr h="154926">
                <a:tc>
                  <a:txBody>
                    <a:bodyPr/>
                    <a:lstStyle/>
                    <a:p>
                      <a:pPr algn="l" rtl="0" fontAlgn="ctr"/>
                      <a:r>
                        <a:rPr lang="en-US" sz="1050" b="0" i="0" u="none" strike="noStrike" dirty="0">
                          <a:solidFill>
                            <a:srgbClr val="000000"/>
                          </a:solidFill>
                          <a:effectLst/>
                          <a:latin typeface="Arial" panose="020B0604020202020204" pitchFamily="34" charset="0"/>
                        </a:rPr>
                        <a:t>  8</a:t>
                      </a:r>
                    </a:p>
                  </a:txBody>
                  <a:tcPr marL="64107" marR="0" marT="0" marB="0" anchor="ctr">
                    <a:lnL w="12700" cap="flat" cmpd="sng" algn="ctr">
                      <a:solidFill>
                        <a:srgbClr val="BFBFB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E8EAEF"/>
                    </a:solidFill>
                  </a:tcPr>
                </a:tc>
                <a:tc>
                  <a:txBody>
                    <a:bodyPr/>
                    <a:lstStyle/>
                    <a:p>
                      <a:pPr algn="ctr" rtl="0" fontAlgn="ctr"/>
                      <a:r>
                        <a:rPr lang="en-US" sz="1050" b="0" i="0" u="none" strike="noStrike" dirty="0">
                          <a:solidFill>
                            <a:srgbClr val="000000"/>
                          </a:solidFill>
                          <a:effectLst/>
                          <a:latin typeface="Arial" panose="020B0604020202020204" pitchFamily="34" charset="0"/>
                        </a:rPr>
                        <a:t>34</a:t>
                      </a:r>
                    </a:p>
                  </a:txBody>
                  <a:tcPr marL="0" marR="0" marT="0"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8EAEF"/>
                    </a:solidFill>
                  </a:tcPr>
                </a:tc>
                <a:tc>
                  <a:txBody>
                    <a:bodyPr/>
                    <a:lstStyle/>
                    <a:p>
                      <a:pPr algn="ctr" rtl="0" fontAlgn="ctr"/>
                      <a:r>
                        <a:rPr lang="en-US" sz="1050" b="0" i="0" u="none" strike="noStrike" dirty="0">
                          <a:solidFill>
                            <a:srgbClr val="000000"/>
                          </a:solidFill>
                          <a:effectLst/>
                          <a:latin typeface="Arial" panose="020B0604020202020204" pitchFamily="34" charset="0"/>
                        </a:rPr>
                        <a:t>47</a:t>
                      </a:r>
                    </a:p>
                  </a:txBody>
                  <a:tcPr marL="0" marR="0" marT="0"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E8EAEF"/>
                    </a:solidFill>
                  </a:tcPr>
                </a:tc>
                <a:tc>
                  <a:txBody>
                    <a:bodyPr/>
                    <a:lstStyle/>
                    <a:p>
                      <a:pPr algn="ctr" rtl="0" fontAlgn="ctr"/>
                      <a:r>
                        <a:rPr lang="en-US" sz="1050" b="0" i="0" u="none" strike="noStrike" dirty="0">
                          <a:solidFill>
                            <a:srgbClr val="000000"/>
                          </a:solidFill>
                          <a:effectLst/>
                          <a:latin typeface="Arial" panose="020B0604020202020204" pitchFamily="34" charset="0"/>
                        </a:rPr>
                        <a:t>38</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E8EAEF"/>
                    </a:solidFill>
                  </a:tcPr>
                </a:tc>
                <a:extLst>
                  <a:ext uri="{0D108BD9-81ED-4DB2-BD59-A6C34878D82A}">
                    <a16:rowId xmlns:a16="http://schemas.microsoft.com/office/drawing/2014/main" val="3726794455"/>
                  </a:ext>
                </a:extLst>
              </a:tr>
              <a:tr h="154926">
                <a:tc>
                  <a:txBody>
                    <a:bodyPr/>
                    <a:lstStyle/>
                    <a:p>
                      <a:pPr algn="l" rtl="0" fontAlgn="ctr"/>
                      <a:r>
                        <a:rPr lang="en-US" sz="1050" b="0" i="0" u="none" strike="noStrike" dirty="0">
                          <a:solidFill>
                            <a:srgbClr val="000000"/>
                          </a:solidFill>
                          <a:effectLst/>
                          <a:latin typeface="Arial" panose="020B0604020202020204" pitchFamily="34" charset="0"/>
                        </a:rPr>
                        <a:t>  9</a:t>
                      </a:r>
                    </a:p>
                  </a:txBody>
                  <a:tcPr marL="64107" marR="0" marT="0" marB="0" anchor="ctr">
                    <a:lnL w="12700" cap="flat" cmpd="sng" algn="ctr">
                      <a:solidFill>
                        <a:srgbClr val="BFBFB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E8EAEF"/>
                    </a:solidFill>
                  </a:tcPr>
                </a:tc>
                <a:tc>
                  <a:txBody>
                    <a:bodyPr/>
                    <a:lstStyle/>
                    <a:p>
                      <a:pPr algn="ctr" rtl="0" fontAlgn="ctr"/>
                      <a:r>
                        <a:rPr lang="en-US" sz="1050" b="0" i="0" u="none" strike="noStrike" dirty="0">
                          <a:solidFill>
                            <a:srgbClr val="000000"/>
                          </a:solidFill>
                          <a:effectLst/>
                          <a:latin typeface="Arial" panose="020B0604020202020204" pitchFamily="34" charset="0"/>
                        </a:rPr>
                        <a:t>21</a:t>
                      </a:r>
                    </a:p>
                  </a:txBody>
                  <a:tcPr marL="0" marR="0" marT="0"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8EAEF"/>
                    </a:solidFill>
                  </a:tcPr>
                </a:tc>
                <a:tc>
                  <a:txBody>
                    <a:bodyPr/>
                    <a:lstStyle/>
                    <a:p>
                      <a:pPr algn="ctr" rtl="0" fontAlgn="ctr"/>
                      <a:r>
                        <a:rPr lang="en-US" sz="1050" b="0" i="0" u="none" strike="noStrike" dirty="0">
                          <a:solidFill>
                            <a:srgbClr val="000000"/>
                          </a:solidFill>
                          <a:effectLst/>
                          <a:latin typeface="Arial" panose="020B0604020202020204" pitchFamily="34" charset="0"/>
                        </a:rPr>
                        <a:t>15</a:t>
                      </a:r>
                    </a:p>
                  </a:txBody>
                  <a:tcPr marL="0" marR="0" marT="0"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E8EAEF"/>
                    </a:solidFill>
                  </a:tcPr>
                </a:tc>
                <a:tc>
                  <a:txBody>
                    <a:bodyPr/>
                    <a:lstStyle/>
                    <a:p>
                      <a:pPr algn="ctr" rtl="0" fontAlgn="ctr"/>
                      <a:r>
                        <a:rPr lang="en-US" sz="1050" b="0" i="0" u="none" strike="noStrike" dirty="0">
                          <a:solidFill>
                            <a:srgbClr val="000000"/>
                          </a:solidFill>
                          <a:effectLst/>
                          <a:latin typeface="Arial" panose="020B0604020202020204" pitchFamily="34" charset="0"/>
                        </a:rPr>
                        <a:t>24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E8EAEF"/>
                    </a:solidFill>
                  </a:tcPr>
                </a:tc>
                <a:extLst>
                  <a:ext uri="{0D108BD9-81ED-4DB2-BD59-A6C34878D82A}">
                    <a16:rowId xmlns:a16="http://schemas.microsoft.com/office/drawing/2014/main" val="1988851086"/>
                  </a:ext>
                </a:extLst>
              </a:tr>
              <a:tr h="154926">
                <a:tc>
                  <a:txBody>
                    <a:bodyPr/>
                    <a:lstStyle/>
                    <a:p>
                      <a:pPr algn="l" rtl="0" fontAlgn="ctr"/>
                      <a:r>
                        <a:rPr lang="en-US" sz="1050" b="0" i="0" u="none" strike="noStrike" dirty="0">
                          <a:solidFill>
                            <a:srgbClr val="000000"/>
                          </a:solidFill>
                          <a:effectLst/>
                          <a:latin typeface="Arial" panose="020B0604020202020204" pitchFamily="34" charset="0"/>
                        </a:rPr>
                        <a:t> 10</a:t>
                      </a:r>
                    </a:p>
                  </a:txBody>
                  <a:tcPr marL="64107" marR="0" marT="0" marB="0" anchor="ctr">
                    <a:lnL w="12700" cap="flat" cmpd="sng" algn="ctr">
                      <a:solidFill>
                        <a:srgbClr val="BFBFB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E8EAEF"/>
                    </a:solidFill>
                  </a:tcPr>
                </a:tc>
                <a:tc>
                  <a:txBody>
                    <a:bodyPr/>
                    <a:lstStyle/>
                    <a:p>
                      <a:pPr algn="ctr" rtl="0" fontAlgn="ctr"/>
                      <a:r>
                        <a:rPr lang="en-US" sz="1050" b="0" i="0" u="none" strike="noStrike" dirty="0">
                          <a:solidFill>
                            <a:srgbClr val="000000"/>
                          </a:solidFill>
                          <a:effectLst/>
                          <a:latin typeface="Arial" panose="020B0604020202020204" pitchFamily="34" charset="0"/>
                        </a:rPr>
                        <a:t>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E8EAEF"/>
                    </a:solidFill>
                  </a:tcPr>
                </a:tc>
                <a:tc>
                  <a:txBody>
                    <a:bodyPr/>
                    <a:lstStyle/>
                    <a:p>
                      <a:pPr algn="ctr" rtl="0" fontAlgn="ctr"/>
                      <a:r>
                        <a:rPr lang="en-US" sz="1050" b="0" i="0" u="none" strike="noStrike" dirty="0">
                          <a:solidFill>
                            <a:srgbClr val="000000"/>
                          </a:solidFill>
                          <a:effectLst/>
                          <a:latin typeface="Arial" panose="020B0604020202020204" pitchFamily="34" charset="0"/>
                        </a:rPr>
                        <a:t>5</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E8EAEF"/>
                    </a:solidFill>
                  </a:tcPr>
                </a:tc>
                <a:tc>
                  <a:txBody>
                    <a:bodyPr/>
                    <a:lstStyle/>
                    <a:p>
                      <a:pPr algn="ctr" rtl="0" fontAlgn="ctr"/>
                      <a:r>
                        <a:rPr lang="en-US" sz="1050" b="0" i="0" u="none" strike="noStrike" dirty="0">
                          <a:solidFill>
                            <a:srgbClr val="000000"/>
                          </a:solidFill>
                          <a:effectLst/>
                          <a:latin typeface="Arial" panose="020B0604020202020204" pitchFamily="34" charset="0"/>
                        </a:rPr>
                        <a:t>7</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E8EAEF"/>
                    </a:solidFill>
                  </a:tcPr>
                </a:tc>
                <a:extLst>
                  <a:ext uri="{0D108BD9-81ED-4DB2-BD59-A6C34878D82A}">
                    <a16:rowId xmlns:a16="http://schemas.microsoft.com/office/drawing/2014/main" val="2056781717"/>
                  </a:ext>
                </a:extLst>
              </a:tr>
              <a:tr h="199190">
                <a:tc>
                  <a:txBody>
                    <a:bodyPr/>
                    <a:lstStyle/>
                    <a:p>
                      <a:pPr algn="l" rtl="0" fontAlgn="ctr"/>
                      <a:r>
                        <a:rPr lang="en-US" sz="1050" b="0" i="0" u="none" strike="noStrike" dirty="0">
                          <a:solidFill>
                            <a:srgbClr val="000000"/>
                          </a:solidFill>
                          <a:effectLst/>
                          <a:latin typeface="Arial" panose="020B0604020202020204" pitchFamily="34" charset="0"/>
                        </a:rPr>
                        <a:t>MELD score, %</a:t>
                      </a:r>
                    </a:p>
                  </a:txBody>
                  <a:tcPr marL="64107" marR="0" marB="0" anchor="ctr">
                    <a:lnL w="12700" cap="flat" cmpd="sng" algn="ctr">
                      <a:solidFill>
                        <a:srgbClr val="BFBFB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CDD3DD"/>
                    </a:solidFill>
                  </a:tcPr>
                </a:tc>
                <a:tc>
                  <a:txBody>
                    <a:bodyPr/>
                    <a:lstStyle/>
                    <a:p>
                      <a:pPr algn="ctr" fontAlgn="ctr"/>
                      <a:r>
                        <a:rPr lang="en-US" sz="1050" b="0" i="0" u="none" strike="noStrike" dirty="0">
                          <a:solidFill>
                            <a:srgbClr val="000000"/>
                          </a:solidFill>
                          <a:effectLst/>
                          <a:latin typeface="Calibri" panose="020F0502020204030204" pitchFamily="34" charset="0"/>
                        </a:rPr>
                        <a:t> </a:t>
                      </a:r>
                    </a:p>
                  </a:txBody>
                  <a:tcPr marL="0" marR="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CDD3DD"/>
                    </a:solidFill>
                  </a:tcPr>
                </a:tc>
                <a:tc>
                  <a:txBody>
                    <a:bodyPr/>
                    <a:lstStyle/>
                    <a:p>
                      <a:pPr algn="ctr" fontAlgn="ctr"/>
                      <a:r>
                        <a:rPr lang="en-US" sz="1050" b="0" i="0" u="none" strike="noStrike" dirty="0">
                          <a:solidFill>
                            <a:srgbClr val="000000"/>
                          </a:solidFill>
                          <a:effectLst/>
                          <a:latin typeface="Calibri" panose="020F0502020204030204" pitchFamily="34" charset="0"/>
                        </a:rPr>
                        <a:t> </a:t>
                      </a:r>
                    </a:p>
                  </a:txBody>
                  <a:tcPr marL="0" marR="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CDD3DD"/>
                    </a:solidFill>
                  </a:tcPr>
                </a:tc>
                <a:tc>
                  <a:txBody>
                    <a:bodyPr/>
                    <a:lstStyle/>
                    <a:p>
                      <a:pPr algn="ctr" fontAlgn="ctr"/>
                      <a:r>
                        <a:rPr lang="en-US" sz="1050" b="0" i="0" u="none" strike="noStrike" dirty="0">
                          <a:solidFill>
                            <a:srgbClr val="000000"/>
                          </a:solidFill>
                          <a:effectLst/>
                          <a:latin typeface="Calibri" panose="020F0502020204030204" pitchFamily="34" charset="0"/>
                        </a:rPr>
                        <a:t> </a:t>
                      </a:r>
                    </a:p>
                  </a:txBody>
                  <a:tcPr marL="0" marR="0"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a:noFill/>
                    </a:lnB>
                    <a:solidFill>
                      <a:srgbClr val="CDD3DD"/>
                    </a:solidFill>
                  </a:tcPr>
                </a:tc>
                <a:extLst>
                  <a:ext uri="{0D108BD9-81ED-4DB2-BD59-A6C34878D82A}">
                    <a16:rowId xmlns:a16="http://schemas.microsoft.com/office/drawing/2014/main" val="3257174156"/>
                  </a:ext>
                </a:extLst>
              </a:tr>
              <a:tr h="154926">
                <a:tc>
                  <a:txBody>
                    <a:bodyPr/>
                    <a:lstStyle/>
                    <a:p>
                      <a:pPr algn="l" rtl="0" fontAlgn="ctr"/>
                      <a:r>
                        <a:rPr lang="en-US" sz="1050" b="0" i="0" u="none" strike="noStrike" dirty="0">
                          <a:solidFill>
                            <a:srgbClr val="000000"/>
                          </a:solidFill>
                          <a:effectLst/>
                          <a:latin typeface="Arial" panose="020B0604020202020204" pitchFamily="34" charset="0"/>
                        </a:rPr>
                        <a:t>  &lt;10</a:t>
                      </a:r>
                    </a:p>
                  </a:txBody>
                  <a:tcPr marL="64107" marR="0" marT="0" marB="0" anchor="ctr">
                    <a:lnL w="12700" cap="flat" cmpd="sng" algn="ctr">
                      <a:solidFill>
                        <a:srgbClr val="BFBFB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CDD3DD"/>
                    </a:solidFill>
                  </a:tcPr>
                </a:tc>
                <a:tc>
                  <a:txBody>
                    <a:bodyPr/>
                    <a:lstStyle/>
                    <a:p>
                      <a:pPr algn="ctr" rtl="0" fontAlgn="ctr"/>
                      <a:r>
                        <a:rPr lang="en-US" sz="1050" b="0" i="0" u="none" strike="noStrike" dirty="0">
                          <a:solidFill>
                            <a:srgbClr val="000000"/>
                          </a:solidFill>
                          <a:effectLst/>
                          <a:latin typeface="Arial" panose="020B0604020202020204" pitchFamily="34" charset="0"/>
                        </a:rPr>
                        <a:t>40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CDD3DD"/>
                    </a:solidFill>
                  </a:tcPr>
                </a:tc>
                <a:tc>
                  <a:txBody>
                    <a:bodyPr/>
                    <a:lstStyle/>
                    <a:p>
                      <a:pPr algn="ctr" rtl="0" fontAlgn="ctr"/>
                      <a:r>
                        <a:rPr lang="en-US" sz="1050" b="0" i="0" u="none" strike="noStrike" dirty="0">
                          <a:solidFill>
                            <a:srgbClr val="000000"/>
                          </a:solidFill>
                          <a:effectLst/>
                          <a:latin typeface="Arial" panose="020B0604020202020204" pitchFamily="34" charset="0"/>
                        </a:rPr>
                        <a:t>33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CDD3DD"/>
                    </a:solidFill>
                  </a:tcPr>
                </a:tc>
                <a:tc>
                  <a:txBody>
                    <a:bodyPr/>
                    <a:lstStyle/>
                    <a:p>
                      <a:pPr algn="ctr" rtl="0" fontAlgn="ctr"/>
                      <a:r>
                        <a:rPr lang="en-US" sz="1050" b="0" i="0" u="none" strike="noStrike" dirty="0">
                          <a:solidFill>
                            <a:srgbClr val="000000"/>
                          </a:solidFill>
                          <a:effectLst/>
                          <a:latin typeface="Arial" panose="020B0604020202020204" pitchFamily="34" charset="0"/>
                        </a:rPr>
                        <a:t>29</a:t>
                      </a:r>
                    </a:p>
                  </a:txBody>
                  <a:tcPr marL="0" marR="0" marT="0" marB="0" anchor="ctr">
                    <a:lnL w="19050" cap="flat" cmpd="sng" algn="ctr">
                      <a:solidFill>
                        <a:srgbClr val="FFFFFF"/>
                      </a:solidFill>
                      <a:prstDash val="solid"/>
                      <a:round/>
                      <a:headEnd type="none" w="med" len="med"/>
                      <a:tailEnd type="none" w="med" len="med"/>
                    </a:lnL>
                    <a:lnR>
                      <a:noFill/>
                    </a:lnR>
                    <a:lnT>
                      <a:noFill/>
                    </a:lnT>
                    <a:lnB>
                      <a:noFill/>
                    </a:lnB>
                    <a:solidFill>
                      <a:srgbClr val="CDD3DD"/>
                    </a:solidFill>
                  </a:tcPr>
                </a:tc>
                <a:extLst>
                  <a:ext uri="{0D108BD9-81ED-4DB2-BD59-A6C34878D82A}">
                    <a16:rowId xmlns:a16="http://schemas.microsoft.com/office/drawing/2014/main" val="2367829410"/>
                  </a:ext>
                </a:extLst>
              </a:tr>
              <a:tr h="154926">
                <a:tc>
                  <a:txBody>
                    <a:bodyPr/>
                    <a:lstStyle/>
                    <a:p>
                      <a:pPr algn="l" rtl="0" fontAlgn="ctr"/>
                      <a:r>
                        <a:rPr lang="en-US" sz="1050" b="0" i="0" u="none" strike="noStrike" dirty="0">
                          <a:solidFill>
                            <a:srgbClr val="000000"/>
                          </a:solidFill>
                          <a:effectLst/>
                          <a:latin typeface="Arial" panose="020B0604020202020204" pitchFamily="34" charset="0"/>
                        </a:rPr>
                        <a:t>  10-15</a:t>
                      </a:r>
                    </a:p>
                  </a:txBody>
                  <a:tcPr marL="64107" marR="0" marT="0" marB="0" anchor="ctr">
                    <a:lnL w="12700" cap="flat" cmpd="sng" algn="ctr">
                      <a:solidFill>
                        <a:srgbClr val="BFBFB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CDD3DD"/>
                    </a:solidFill>
                  </a:tcPr>
                </a:tc>
                <a:tc>
                  <a:txBody>
                    <a:bodyPr/>
                    <a:lstStyle/>
                    <a:p>
                      <a:pPr algn="ctr" rtl="0" fontAlgn="ctr"/>
                      <a:r>
                        <a:rPr lang="en-US" sz="1050" b="0" i="0" u="none" strike="noStrike" dirty="0">
                          <a:solidFill>
                            <a:srgbClr val="000000"/>
                          </a:solidFill>
                          <a:effectLst/>
                          <a:latin typeface="Arial" panose="020B0604020202020204" pitchFamily="34" charset="0"/>
                        </a:rPr>
                        <a:t>56</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CDD3DD"/>
                    </a:solidFill>
                  </a:tcPr>
                </a:tc>
                <a:tc>
                  <a:txBody>
                    <a:bodyPr/>
                    <a:lstStyle/>
                    <a:p>
                      <a:pPr algn="ctr" rtl="0" fontAlgn="ctr"/>
                      <a:r>
                        <a:rPr lang="en-US" sz="1050" b="0" i="0" u="none" strike="noStrike" dirty="0">
                          <a:solidFill>
                            <a:srgbClr val="000000"/>
                          </a:solidFill>
                          <a:effectLst/>
                          <a:latin typeface="Arial" panose="020B0604020202020204" pitchFamily="34" charset="0"/>
                        </a:rPr>
                        <a:t>62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CDD3DD"/>
                    </a:solidFill>
                  </a:tcPr>
                </a:tc>
                <a:tc>
                  <a:txBody>
                    <a:bodyPr/>
                    <a:lstStyle/>
                    <a:p>
                      <a:pPr algn="ctr" rtl="0" fontAlgn="ctr"/>
                      <a:r>
                        <a:rPr lang="en-US" sz="1050" b="0" i="0" u="none" strike="noStrike" dirty="0">
                          <a:solidFill>
                            <a:srgbClr val="000000"/>
                          </a:solidFill>
                          <a:effectLst/>
                          <a:latin typeface="Arial" panose="020B0604020202020204" pitchFamily="34" charset="0"/>
                        </a:rPr>
                        <a:t>66</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CDD3DD"/>
                    </a:solidFill>
                  </a:tcPr>
                </a:tc>
                <a:extLst>
                  <a:ext uri="{0D108BD9-81ED-4DB2-BD59-A6C34878D82A}">
                    <a16:rowId xmlns:a16="http://schemas.microsoft.com/office/drawing/2014/main" val="2030731997"/>
                  </a:ext>
                </a:extLst>
              </a:tr>
              <a:tr h="154926">
                <a:tc>
                  <a:txBody>
                    <a:bodyPr/>
                    <a:lstStyle/>
                    <a:p>
                      <a:pPr algn="l" rtl="0" fontAlgn="ctr"/>
                      <a:r>
                        <a:rPr lang="en-US" sz="1050" b="0" i="0" u="none" strike="noStrike" dirty="0">
                          <a:solidFill>
                            <a:srgbClr val="000000"/>
                          </a:solidFill>
                          <a:effectLst/>
                          <a:latin typeface="Arial" panose="020B0604020202020204" pitchFamily="34" charset="0"/>
                        </a:rPr>
                        <a:t>  ≥16</a:t>
                      </a:r>
                    </a:p>
                  </a:txBody>
                  <a:tcPr marL="64107" marR="0" marT="0" marB="0" anchor="ctr">
                    <a:lnL w="12700" cap="flat" cmpd="sng" algn="ctr">
                      <a:solidFill>
                        <a:srgbClr val="BFBFB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CDD3DD"/>
                    </a:solidFill>
                  </a:tcPr>
                </a:tc>
                <a:tc>
                  <a:txBody>
                    <a:bodyPr/>
                    <a:lstStyle/>
                    <a:p>
                      <a:pPr algn="ctr" rtl="0" fontAlgn="ctr"/>
                      <a:r>
                        <a:rPr lang="en-US" sz="1050" b="0" i="0" u="none" strike="noStrike" dirty="0">
                          <a:solidFill>
                            <a:srgbClr val="000000"/>
                          </a:solidFill>
                          <a:effectLst/>
                          <a:latin typeface="Arial" panose="020B0604020202020204" pitchFamily="34" charset="0"/>
                        </a:rPr>
                        <a:t>4</a:t>
                      </a:r>
                    </a:p>
                  </a:txBody>
                  <a:tcPr marL="0" marR="0" marT="0"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CDD3DD"/>
                    </a:solidFill>
                  </a:tcPr>
                </a:tc>
                <a:tc>
                  <a:txBody>
                    <a:bodyPr/>
                    <a:lstStyle/>
                    <a:p>
                      <a:pPr algn="ctr" rtl="0" fontAlgn="ctr"/>
                      <a:r>
                        <a:rPr lang="en-US" sz="1050" b="0" i="0" u="none" strike="noStrike" dirty="0">
                          <a:solidFill>
                            <a:srgbClr val="000000"/>
                          </a:solidFill>
                          <a:effectLst/>
                          <a:latin typeface="Arial" panose="020B0604020202020204" pitchFamily="34" charset="0"/>
                        </a:rPr>
                        <a:t>5</a:t>
                      </a:r>
                    </a:p>
                  </a:txBody>
                  <a:tcPr marL="0" marR="0" marT="0"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CDD3DD"/>
                    </a:solidFill>
                  </a:tcPr>
                </a:tc>
                <a:tc>
                  <a:txBody>
                    <a:bodyPr/>
                    <a:lstStyle/>
                    <a:p>
                      <a:pPr algn="ctr" rtl="0" fontAlgn="ctr"/>
                      <a:r>
                        <a:rPr lang="en-US" sz="1050" b="0" i="0" u="none" strike="noStrike" dirty="0">
                          <a:solidFill>
                            <a:srgbClr val="000000"/>
                          </a:solidFill>
                          <a:effectLst/>
                          <a:latin typeface="Arial" panose="020B0604020202020204" pitchFamily="34" charset="0"/>
                        </a:rPr>
                        <a:t>6</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CDD3DD"/>
                    </a:solidFill>
                  </a:tcPr>
                </a:tc>
                <a:extLst>
                  <a:ext uri="{0D108BD9-81ED-4DB2-BD59-A6C34878D82A}">
                    <a16:rowId xmlns:a16="http://schemas.microsoft.com/office/drawing/2014/main" val="2307484053"/>
                  </a:ext>
                </a:extLst>
              </a:tr>
              <a:tr h="199190">
                <a:tc>
                  <a:txBody>
                    <a:bodyPr/>
                    <a:lstStyle/>
                    <a:p>
                      <a:pPr algn="l" rtl="0" fontAlgn="ctr"/>
                      <a:r>
                        <a:rPr lang="en-US" sz="1050" b="0" i="0" u="none" strike="noStrike" dirty="0">
                          <a:solidFill>
                            <a:srgbClr val="000000"/>
                          </a:solidFill>
                          <a:effectLst/>
                          <a:latin typeface="Arial" panose="020B0604020202020204" pitchFamily="34" charset="0"/>
                        </a:rPr>
                        <a:t>Ascites, %</a:t>
                      </a:r>
                    </a:p>
                  </a:txBody>
                  <a:tcPr marL="64107" marR="0" marB="0" anchor="ctr">
                    <a:lnL w="12700" cap="flat" cmpd="sng" algn="ctr">
                      <a:solidFill>
                        <a:srgbClr val="BFBFB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E8EAEF"/>
                    </a:solidFill>
                  </a:tcPr>
                </a:tc>
                <a:tc>
                  <a:txBody>
                    <a:bodyPr/>
                    <a:lstStyle/>
                    <a:p>
                      <a:pPr algn="ctr" rtl="0" fontAlgn="ctr"/>
                      <a:r>
                        <a:rPr lang="en-US" sz="1050" b="0" i="0" u="none" strike="noStrike" dirty="0">
                          <a:solidFill>
                            <a:srgbClr val="000000"/>
                          </a:solidFill>
                          <a:effectLst/>
                          <a:latin typeface="Arial" panose="020B0604020202020204" pitchFamily="34" charset="0"/>
                        </a:rPr>
                        <a:t> </a:t>
                      </a:r>
                    </a:p>
                  </a:txBody>
                  <a:tcPr marL="0" marR="0"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E8EAEF"/>
                    </a:solidFill>
                  </a:tcPr>
                </a:tc>
                <a:tc>
                  <a:txBody>
                    <a:bodyPr/>
                    <a:lstStyle/>
                    <a:p>
                      <a:pPr algn="ctr" rtl="0" fontAlgn="ctr"/>
                      <a:r>
                        <a:rPr lang="en-US" sz="1050" b="0" i="0" u="none" strike="noStrike" dirty="0">
                          <a:solidFill>
                            <a:srgbClr val="000000"/>
                          </a:solidFill>
                          <a:effectLst/>
                          <a:latin typeface="Arial" panose="020B0604020202020204" pitchFamily="34" charset="0"/>
                        </a:rPr>
                        <a:t> </a:t>
                      </a:r>
                    </a:p>
                  </a:txBody>
                  <a:tcPr marL="0" marR="0"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E8EAEF"/>
                    </a:solidFill>
                  </a:tcPr>
                </a:tc>
                <a:tc>
                  <a:txBody>
                    <a:bodyPr/>
                    <a:lstStyle/>
                    <a:p>
                      <a:pPr algn="ctr" rtl="0" fontAlgn="ctr"/>
                      <a:r>
                        <a:rPr lang="en-US" sz="1050" b="0" i="0" u="none" strike="noStrike" dirty="0">
                          <a:solidFill>
                            <a:srgbClr val="000000"/>
                          </a:solidFill>
                          <a:effectLst/>
                          <a:latin typeface="Arial" panose="020B0604020202020204" pitchFamily="34" charset="0"/>
                        </a:rPr>
                        <a:t> </a:t>
                      </a:r>
                    </a:p>
                  </a:txBody>
                  <a:tcPr marL="0" marR="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E8EAEF"/>
                    </a:solidFill>
                  </a:tcPr>
                </a:tc>
                <a:extLst>
                  <a:ext uri="{0D108BD9-81ED-4DB2-BD59-A6C34878D82A}">
                    <a16:rowId xmlns:a16="http://schemas.microsoft.com/office/drawing/2014/main" val="1248904369"/>
                  </a:ext>
                </a:extLst>
              </a:tr>
              <a:tr h="154926">
                <a:tc>
                  <a:txBody>
                    <a:bodyPr/>
                    <a:lstStyle/>
                    <a:p>
                      <a:pPr algn="l" rtl="0" fontAlgn="ctr"/>
                      <a:r>
                        <a:rPr lang="en-US" sz="1050" b="0" i="0" u="none" strike="noStrike" dirty="0">
                          <a:solidFill>
                            <a:srgbClr val="000000"/>
                          </a:solidFill>
                          <a:effectLst/>
                          <a:latin typeface="Arial" panose="020B0604020202020204" pitchFamily="34" charset="0"/>
                        </a:rPr>
                        <a:t>  None</a:t>
                      </a:r>
                    </a:p>
                  </a:txBody>
                  <a:tcPr marL="64107" marR="0" marT="0" marB="0" anchor="ctr">
                    <a:lnL w="12700" cap="flat" cmpd="sng" algn="ctr">
                      <a:solidFill>
                        <a:srgbClr val="BFBFB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E8EAEF"/>
                    </a:solidFill>
                  </a:tcPr>
                </a:tc>
                <a:tc>
                  <a:txBody>
                    <a:bodyPr/>
                    <a:lstStyle/>
                    <a:p>
                      <a:pPr algn="ctr" rtl="0" fontAlgn="ctr"/>
                      <a:r>
                        <a:rPr lang="en-US" sz="1050" b="0" i="0" u="none" strike="noStrike" dirty="0">
                          <a:solidFill>
                            <a:srgbClr val="000000"/>
                          </a:solidFill>
                          <a:effectLst/>
                          <a:latin typeface="Arial" panose="020B0604020202020204" pitchFamily="34" charset="0"/>
                        </a:rPr>
                        <a:t>18</a:t>
                      </a:r>
                    </a:p>
                  </a:txBody>
                  <a:tcPr marL="0" marR="0" marT="0"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8EAEF"/>
                    </a:solidFill>
                  </a:tcPr>
                </a:tc>
                <a:tc>
                  <a:txBody>
                    <a:bodyPr/>
                    <a:lstStyle/>
                    <a:p>
                      <a:pPr algn="ctr" rtl="0" fontAlgn="ctr"/>
                      <a:r>
                        <a:rPr lang="en-US" sz="1050" b="0" i="0" u="none" strike="noStrike" dirty="0">
                          <a:solidFill>
                            <a:srgbClr val="000000"/>
                          </a:solidFill>
                          <a:effectLst/>
                          <a:latin typeface="Arial" panose="020B0604020202020204" pitchFamily="34" charset="0"/>
                        </a:rPr>
                        <a:t>25</a:t>
                      </a:r>
                    </a:p>
                  </a:txBody>
                  <a:tcPr marL="0" marR="0" marT="0"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E8EAEF"/>
                    </a:solidFill>
                  </a:tcPr>
                </a:tc>
                <a:tc>
                  <a:txBody>
                    <a:bodyPr/>
                    <a:lstStyle/>
                    <a:p>
                      <a:pPr algn="ctr" rtl="0" fontAlgn="ctr"/>
                      <a:r>
                        <a:rPr lang="en-US" sz="1050" b="0" i="0" u="none" strike="noStrike" dirty="0">
                          <a:solidFill>
                            <a:srgbClr val="000000"/>
                          </a:solidFill>
                          <a:effectLst/>
                          <a:latin typeface="Arial" panose="020B0604020202020204" pitchFamily="34" charset="0"/>
                        </a:rPr>
                        <a:t>17</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E8EAEF"/>
                    </a:solidFill>
                  </a:tcPr>
                </a:tc>
                <a:extLst>
                  <a:ext uri="{0D108BD9-81ED-4DB2-BD59-A6C34878D82A}">
                    <a16:rowId xmlns:a16="http://schemas.microsoft.com/office/drawing/2014/main" val="2190745164"/>
                  </a:ext>
                </a:extLst>
              </a:tr>
              <a:tr h="154926">
                <a:tc>
                  <a:txBody>
                    <a:bodyPr/>
                    <a:lstStyle/>
                    <a:p>
                      <a:pPr algn="l" rtl="0" fontAlgn="ctr"/>
                      <a:r>
                        <a:rPr lang="en-US" sz="1050" b="0" i="0" u="none" strike="noStrike" dirty="0">
                          <a:solidFill>
                            <a:srgbClr val="000000"/>
                          </a:solidFill>
                          <a:effectLst/>
                          <a:latin typeface="Arial" panose="020B0604020202020204" pitchFamily="34" charset="0"/>
                        </a:rPr>
                        <a:t>  Mild or moderate</a:t>
                      </a:r>
                    </a:p>
                  </a:txBody>
                  <a:tcPr marL="64107" marR="0" marT="0" marB="0" anchor="ctr">
                    <a:lnL w="12700" cap="flat" cmpd="sng" algn="ctr">
                      <a:solidFill>
                        <a:srgbClr val="BFBFB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E8EAEF"/>
                    </a:solidFill>
                  </a:tcPr>
                </a:tc>
                <a:tc>
                  <a:txBody>
                    <a:bodyPr/>
                    <a:lstStyle/>
                    <a:p>
                      <a:pPr algn="ctr" rtl="0" fontAlgn="ctr"/>
                      <a:r>
                        <a:rPr lang="en-US" sz="1050" b="0" i="0" u="none" strike="noStrike" dirty="0">
                          <a:solidFill>
                            <a:srgbClr val="000000"/>
                          </a:solidFill>
                          <a:effectLst/>
                          <a:latin typeface="Arial" panose="020B0604020202020204" pitchFamily="34" charset="0"/>
                        </a:rPr>
                        <a:t>80</a:t>
                      </a:r>
                    </a:p>
                  </a:txBody>
                  <a:tcPr marL="0" marR="0" marT="0"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8EAEF"/>
                    </a:solidFill>
                  </a:tcPr>
                </a:tc>
                <a:tc>
                  <a:txBody>
                    <a:bodyPr/>
                    <a:lstStyle/>
                    <a:p>
                      <a:pPr algn="ctr" rtl="0" fontAlgn="ctr"/>
                      <a:r>
                        <a:rPr lang="en-US" sz="1050" b="0" i="0" u="none" strike="noStrike" dirty="0">
                          <a:solidFill>
                            <a:srgbClr val="000000"/>
                          </a:solidFill>
                          <a:effectLst/>
                          <a:latin typeface="Arial" panose="020B0604020202020204" pitchFamily="34" charset="0"/>
                        </a:rPr>
                        <a:t>70</a:t>
                      </a:r>
                    </a:p>
                  </a:txBody>
                  <a:tcPr marL="0" marR="0" marT="0"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E8EAEF"/>
                    </a:solidFill>
                  </a:tcPr>
                </a:tc>
                <a:tc>
                  <a:txBody>
                    <a:bodyPr/>
                    <a:lstStyle/>
                    <a:p>
                      <a:pPr algn="ctr" rtl="0" fontAlgn="ctr"/>
                      <a:r>
                        <a:rPr lang="en-US" sz="1050" b="0" i="0" u="none" strike="noStrike" dirty="0">
                          <a:solidFill>
                            <a:srgbClr val="000000"/>
                          </a:solidFill>
                          <a:effectLst/>
                          <a:latin typeface="Arial" panose="020B0604020202020204" pitchFamily="34" charset="0"/>
                        </a:rPr>
                        <a:t>82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E8EAEF"/>
                    </a:solidFill>
                  </a:tcPr>
                </a:tc>
                <a:extLst>
                  <a:ext uri="{0D108BD9-81ED-4DB2-BD59-A6C34878D82A}">
                    <a16:rowId xmlns:a16="http://schemas.microsoft.com/office/drawing/2014/main" val="1842046673"/>
                  </a:ext>
                </a:extLst>
              </a:tr>
              <a:tr h="154926">
                <a:tc>
                  <a:txBody>
                    <a:bodyPr/>
                    <a:lstStyle/>
                    <a:p>
                      <a:pPr algn="l" rtl="0" fontAlgn="ctr"/>
                      <a:r>
                        <a:rPr lang="en-US" sz="1050" b="0" i="0" u="none" strike="noStrike" dirty="0">
                          <a:solidFill>
                            <a:srgbClr val="000000"/>
                          </a:solidFill>
                          <a:effectLst/>
                          <a:latin typeface="Arial" panose="020B0604020202020204" pitchFamily="34" charset="0"/>
                        </a:rPr>
                        <a:t>  Severe</a:t>
                      </a:r>
                    </a:p>
                  </a:txBody>
                  <a:tcPr marL="64107" marR="0" marT="0" marB="0" anchor="ctr">
                    <a:lnL w="12700" cap="flat" cmpd="sng" algn="ctr">
                      <a:solidFill>
                        <a:srgbClr val="BFBFB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E8EAEF"/>
                    </a:solidFill>
                  </a:tcPr>
                </a:tc>
                <a:tc>
                  <a:txBody>
                    <a:bodyPr/>
                    <a:lstStyle/>
                    <a:p>
                      <a:pPr algn="ctr" rtl="0" fontAlgn="ctr"/>
                      <a:r>
                        <a:rPr lang="en-US" sz="1050" b="0" i="0" u="none" strike="noStrike" dirty="0">
                          <a:solidFill>
                            <a:srgbClr val="000000"/>
                          </a:solidFill>
                          <a:effectLst/>
                          <a:latin typeface="Arial" panose="020B0604020202020204" pitchFamily="34" charset="0"/>
                        </a:rPr>
                        <a:t>2</a:t>
                      </a:r>
                    </a:p>
                  </a:txBody>
                  <a:tcPr marL="0" marR="0" marT="0"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E8EAEF"/>
                    </a:solidFill>
                  </a:tcPr>
                </a:tc>
                <a:tc>
                  <a:txBody>
                    <a:bodyPr/>
                    <a:lstStyle/>
                    <a:p>
                      <a:pPr algn="ctr" rtl="0" fontAlgn="ctr"/>
                      <a:r>
                        <a:rPr lang="en-US" sz="1050" b="0" i="0" u="none" strike="noStrike" dirty="0">
                          <a:solidFill>
                            <a:srgbClr val="000000"/>
                          </a:solidFill>
                          <a:effectLst/>
                          <a:latin typeface="Arial" panose="020B0604020202020204" pitchFamily="34" charset="0"/>
                        </a:rPr>
                        <a:t>5</a:t>
                      </a:r>
                    </a:p>
                  </a:txBody>
                  <a:tcPr marL="0" marR="0" marT="0"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E8EAEF"/>
                    </a:solidFill>
                  </a:tcPr>
                </a:tc>
                <a:tc>
                  <a:txBody>
                    <a:bodyPr/>
                    <a:lstStyle/>
                    <a:p>
                      <a:pPr algn="ctr" rtl="0" fontAlgn="ctr"/>
                      <a:r>
                        <a:rPr lang="en-US" sz="1050" b="0" i="0" u="none" strike="noStrike" dirty="0">
                          <a:solidFill>
                            <a:srgbClr val="000000"/>
                          </a:solidFill>
                          <a:effectLst/>
                          <a:latin typeface="Arial" panose="020B0604020202020204" pitchFamily="34" charset="0"/>
                        </a:rPr>
                        <a:t>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E8EAEF"/>
                    </a:solidFill>
                  </a:tcPr>
                </a:tc>
                <a:extLst>
                  <a:ext uri="{0D108BD9-81ED-4DB2-BD59-A6C34878D82A}">
                    <a16:rowId xmlns:a16="http://schemas.microsoft.com/office/drawing/2014/main" val="3043248400"/>
                  </a:ext>
                </a:extLst>
              </a:tr>
              <a:tr h="199190">
                <a:tc>
                  <a:txBody>
                    <a:bodyPr/>
                    <a:lstStyle/>
                    <a:p>
                      <a:pPr algn="l" rtl="0" fontAlgn="ctr"/>
                      <a:r>
                        <a:rPr lang="en-US" sz="1050" b="0" i="0" u="none" strike="noStrike" dirty="0">
                          <a:solidFill>
                            <a:srgbClr val="000000"/>
                          </a:solidFill>
                          <a:effectLst/>
                          <a:latin typeface="Arial" panose="020B0604020202020204" pitchFamily="34" charset="0"/>
                        </a:rPr>
                        <a:t>Prior HCV treatment, %</a:t>
                      </a:r>
                    </a:p>
                  </a:txBody>
                  <a:tcPr marL="64107" marR="0" marB="0" anchor="ctr">
                    <a:lnL w="12700" cap="flat" cmpd="sng" algn="ctr">
                      <a:solidFill>
                        <a:srgbClr val="BFBFB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CDD3DD"/>
                    </a:solidFill>
                  </a:tcPr>
                </a:tc>
                <a:tc>
                  <a:txBody>
                    <a:bodyPr/>
                    <a:lstStyle/>
                    <a:p>
                      <a:pPr algn="ctr" fontAlgn="ctr"/>
                      <a:r>
                        <a:rPr lang="en-US" sz="1050" b="0" i="0" u="none" strike="noStrike" dirty="0">
                          <a:solidFill>
                            <a:srgbClr val="000000"/>
                          </a:solidFill>
                          <a:effectLst/>
                          <a:latin typeface="Calibri" panose="020F0502020204030204" pitchFamily="34" charset="0"/>
                        </a:rPr>
                        <a:t> </a:t>
                      </a:r>
                    </a:p>
                  </a:txBody>
                  <a:tcPr marL="0" marR="0"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CDD3DD"/>
                    </a:solidFill>
                  </a:tcPr>
                </a:tc>
                <a:tc>
                  <a:txBody>
                    <a:bodyPr/>
                    <a:lstStyle/>
                    <a:p>
                      <a:pPr algn="ctr" fontAlgn="ctr"/>
                      <a:r>
                        <a:rPr lang="en-US" sz="1050" b="0" i="0" u="none" strike="noStrike" dirty="0">
                          <a:solidFill>
                            <a:srgbClr val="000000"/>
                          </a:solidFill>
                          <a:effectLst/>
                          <a:latin typeface="Calibri" panose="020F0502020204030204" pitchFamily="34" charset="0"/>
                        </a:rPr>
                        <a:t> </a:t>
                      </a:r>
                    </a:p>
                  </a:txBody>
                  <a:tcPr marL="0" marR="0"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CDD3DD"/>
                    </a:solidFill>
                  </a:tcPr>
                </a:tc>
                <a:tc>
                  <a:txBody>
                    <a:bodyPr/>
                    <a:lstStyle/>
                    <a:p>
                      <a:pPr algn="ctr" fontAlgn="ctr"/>
                      <a:r>
                        <a:rPr lang="en-US" sz="1050" b="0" i="0" u="none" strike="noStrike" dirty="0">
                          <a:solidFill>
                            <a:srgbClr val="000000"/>
                          </a:solidFill>
                          <a:effectLst/>
                          <a:latin typeface="Calibri" panose="020F0502020204030204" pitchFamily="34" charset="0"/>
                        </a:rPr>
                        <a:t> </a:t>
                      </a:r>
                    </a:p>
                  </a:txBody>
                  <a:tcPr marL="0" marR="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CDD3DD"/>
                    </a:solidFill>
                  </a:tcPr>
                </a:tc>
                <a:extLst>
                  <a:ext uri="{0D108BD9-81ED-4DB2-BD59-A6C34878D82A}">
                    <a16:rowId xmlns:a16="http://schemas.microsoft.com/office/drawing/2014/main" val="3358339517"/>
                  </a:ext>
                </a:extLst>
              </a:tr>
              <a:tr h="154926">
                <a:tc>
                  <a:txBody>
                    <a:bodyPr/>
                    <a:lstStyle/>
                    <a:p>
                      <a:pPr algn="l" rtl="0" fontAlgn="ctr"/>
                      <a:r>
                        <a:rPr lang="en-US" sz="1050" b="0" i="0" u="none" strike="noStrike" dirty="0">
                          <a:solidFill>
                            <a:srgbClr val="000000"/>
                          </a:solidFill>
                          <a:effectLst/>
                          <a:latin typeface="Arial" panose="020B0604020202020204" pitchFamily="34" charset="0"/>
                        </a:rPr>
                        <a:t>  No</a:t>
                      </a:r>
                    </a:p>
                  </a:txBody>
                  <a:tcPr marL="64107" marR="0" marT="0" marB="0" anchor="ctr">
                    <a:lnL w="12700" cap="flat" cmpd="sng" algn="ctr">
                      <a:solidFill>
                        <a:srgbClr val="BFBFB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CDD3DD"/>
                    </a:solidFill>
                  </a:tcPr>
                </a:tc>
                <a:tc>
                  <a:txBody>
                    <a:bodyPr/>
                    <a:lstStyle/>
                    <a:p>
                      <a:pPr algn="ctr" rtl="0" fontAlgn="ctr"/>
                      <a:r>
                        <a:rPr lang="en-US" sz="1050" b="0" i="0" u="none" strike="noStrike" dirty="0">
                          <a:solidFill>
                            <a:srgbClr val="000000"/>
                          </a:solidFill>
                          <a:effectLst/>
                          <a:latin typeface="Arial" panose="020B0604020202020204" pitchFamily="34" charset="0"/>
                        </a:rPr>
                        <a:t>36</a:t>
                      </a:r>
                    </a:p>
                  </a:txBody>
                  <a:tcPr marL="0" marR="0" marT="0"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CDD3DD"/>
                    </a:solidFill>
                  </a:tcPr>
                </a:tc>
                <a:tc>
                  <a:txBody>
                    <a:bodyPr/>
                    <a:lstStyle/>
                    <a:p>
                      <a:pPr algn="ctr" rtl="0" fontAlgn="ctr"/>
                      <a:r>
                        <a:rPr lang="en-US" sz="1050" b="0" i="0" u="none" strike="noStrike" dirty="0">
                          <a:solidFill>
                            <a:srgbClr val="000000"/>
                          </a:solidFill>
                          <a:effectLst/>
                          <a:latin typeface="Arial" panose="020B0604020202020204" pitchFamily="34" charset="0"/>
                        </a:rPr>
                        <a:t>46</a:t>
                      </a:r>
                    </a:p>
                  </a:txBody>
                  <a:tcPr marL="0" marR="0" marT="0"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CDD3DD"/>
                    </a:solidFill>
                  </a:tcPr>
                </a:tc>
                <a:tc>
                  <a:txBody>
                    <a:bodyPr/>
                    <a:lstStyle/>
                    <a:p>
                      <a:pPr algn="ctr" rtl="0" fontAlgn="ctr"/>
                      <a:r>
                        <a:rPr lang="en-US" sz="1050" b="0" i="0" u="none" strike="noStrike" dirty="0">
                          <a:solidFill>
                            <a:srgbClr val="000000"/>
                          </a:solidFill>
                          <a:effectLst/>
                          <a:latin typeface="Arial" panose="020B0604020202020204" pitchFamily="34" charset="0"/>
                        </a:rPr>
                        <a:t>53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CDD3DD"/>
                    </a:solidFill>
                  </a:tcPr>
                </a:tc>
                <a:extLst>
                  <a:ext uri="{0D108BD9-81ED-4DB2-BD59-A6C34878D82A}">
                    <a16:rowId xmlns:a16="http://schemas.microsoft.com/office/drawing/2014/main" val="681313469"/>
                  </a:ext>
                </a:extLst>
              </a:tr>
              <a:tr h="154926">
                <a:tc>
                  <a:txBody>
                    <a:bodyPr/>
                    <a:lstStyle/>
                    <a:p>
                      <a:pPr algn="l" rtl="0" fontAlgn="ctr"/>
                      <a:r>
                        <a:rPr lang="en-US" sz="1050" b="0" i="0" u="none" strike="noStrike" dirty="0">
                          <a:solidFill>
                            <a:srgbClr val="000000"/>
                          </a:solidFill>
                          <a:effectLst/>
                          <a:latin typeface="Arial" panose="020B0604020202020204" pitchFamily="34" charset="0"/>
                        </a:rPr>
                        <a:t>  Yes</a:t>
                      </a:r>
                    </a:p>
                  </a:txBody>
                  <a:tcPr marL="64107" marR="0" marT="0" marB="0" anchor="ctr">
                    <a:lnL w="12700" cap="flat" cmpd="sng" algn="ctr">
                      <a:solidFill>
                        <a:srgbClr val="BFBFB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CDD3DD"/>
                    </a:solidFill>
                  </a:tcPr>
                </a:tc>
                <a:tc>
                  <a:txBody>
                    <a:bodyPr/>
                    <a:lstStyle/>
                    <a:p>
                      <a:pPr algn="ctr" rtl="0" fontAlgn="ctr"/>
                      <a:r>
                        <a:rPr lang="en-US" sz="1050" b="0" i="0" u="none" strike="noStrike" dirty="0">
                          <a:solidFill>
                            <a:srgbClr val="000000"/>
                          </a:solidFill>
                          <a:effectLst/>
                          <a:latin typeface="Arial" panose="020B0604020202020204" pitchFamily="34" charset="0"/>
                        </a:rPr>
                        <a:t>64</a:t>
                      </a:r>
                    </a:p>
                  </a:txBody>
                  <a:tcPr marL="0" marR="0" marT="0"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CDD3DD"/>
                    </a:solidFill>
                  </a:tcPr>
                </a:tc>
                <a:tc>
                  <a:txBody>
                    <a:bodyPr/>
                    <a:lstStyle/>
                    <a:p>
                      <a:pPr algn="ctr" rtl="0" fontAlgn="ctr"/>
                      <a:r>
                        <a:rPr lang="en-US" sz="1050" b="0" i="0" u="none" strike="noStrike" dirty="0">
                          <a:solidFill>
                            <a:srgbClr val="000000"/>
                          </a:solidFill>
                          <a:effectLst/>
                          <a:latin typeface="Arial" panose="020B0604020202020204" pitchFamily="34" charset="0"/>
                        </a:rPr>
                        <a:t>54</a:t>
                      </a:r>
                    </a:p>
                  </a:txBody>
                  <a:tcPr marL="0" marR="0" marT="0"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CDD3DD"/>
                    </a:solidFill>
                  </a:tcPr>
                </a:tc>
                <a:tc>
                  <a:txBody>
                    <a:bodyPr/>
                    <a:lstStyle/>
                    <a:p>
                      <a:pPr algn="ctr" rtl="0" fontAlgn="ctr"/>
                      <a:r>
                        <a:rPr lang="en-US" sz="1050" b="0" i="0" u="none" strike="noStrike" dirty="0">
                          <a:solidFill>
                            <a:srgbClr val="000000"/>
                          </a:solidFill>
                          <a:effectLst/>
                          <a:latin typeface="Arial" panose="020B0604020202020204" pitchFamily="34" charset="0"/>
                        </a:rPr>
                        <a:t>47</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CDD3DD"/>
                    </a:solidFill>
                  </a:tcPr>
                </a:tc>
                <a:extLst>
                  <a:ext uri="{0D108BD9-81ED-4DB2-BD59-A6C34878D82A}">
                    <a16:rowId xmlns:a16="http://schemas.microsoft.com/office/drawing/2014/main" val="287037577"/>
                  </a:ext>
                </a:extLst>
              </a:tr>
              <a:tr h="154926">
                <a:tc>
                  <a:txBody>
                    <a:bodyPr/>
                    <a:lstStyle/>
                    <a:p>
                      <a:pPr algn="l" rtl="0" fontAlgn="ctr"/>
                      <a:r>
                        <a:rPr lang="en-US" sz="1050" b="0" i="0" u="none" strike="noStrike" dirty="0">
                          <a:solidFill>
                            <a:srgbClr val="000000"/>
                          </a:solidFill>
                          <a:effectLst/>
                          <a:latin typeface="Arial" panose="020B0604020202020204" pitchFamily="34" charset="0"/>
                        </a:rPr>
                        <a:t>    Protease inhibitor regimen</a:t>
                      </a:r>
                    </a:p>
                  </a:txBody>
                  <a:tcPr marL="64107" marR="0" marT="0" marB="0" anchor="ctr">
                    <a:lnL w="12700" cap="flat" cmpd="sng" algn="ctr">
                      <a:solidFill>
                        <a:srgbClr val="BFBFB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CDD3DD"/>
                    </a:solidFill>
                  </a:tcPr>
                </a:tc>
                <a:tc>
                  <a:txBody>
                    <a:bodyPr/>
                    <a:lstStyle/>
                    <a:p>
                      <a:pPr algn="ctr" rtl="0" fontAlgn="ctr"/>
                      <a:r>
                        <a:rPr lang="en-US" sz="1050" b="0" i="0" u="none" strike="noStrike" dirty="0">
                          <a:solidFill>
                            <a:srgbClr val="000000"/>
                          </a:solidFill>
                          <a:effectLst/>
                          <a:latin typeface="Arial" panose="020B0604020202020204" pitchFamily="34" charset="0"/>
                        </a:rPr>
                        <a:t>16</a:t>
                      </a:r>
                    </a:p>
                  </a:txBody>
                  <a:tcPr marL="0" marR="0" marT="0"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CDD3DD"/>
                    </a:solidFill>
                  </a:tcPr>
                </a:tc>
                <a:tc>
                  <a:txBody>
                    <a:bodyPr/>
                    <a:lstStyle/>
                    <a:p>
                      <a:pPr algn="ctr" rtl="0" fontAlgn="ctr"/>
                      <a:r>
                        <a:rPr lang="en-US" sz="1050" b="0" i="0" u="none" strike="noStrike" dirty="0">
                          <a:solidFill>
                            <a:srgbClr val="000000"/>
                          </a:solidFill>
                          <a:effectLst/>
                          <a:latin typeface="Arial" panose="020B0604020202020204" pitchFamily="34" charset="0"/>
                        </a:rPr>
                        <a:t>26</a:t>
                      </a:r>
                    </a:p>
                  </a:txBody>
                  <a:tcPr marL="0" marR="0" marT="0"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CDD3DD"/>
                    </a:solidFill>
                  </a:tcPr>
                </a:tc>
                <a:tc>
                  <a:txBody>
                    <a:bodyPr/>
                    <a:lstStyle/>
                    <a:p>
                      <a:pPr algn="ctr" rtl="0" fontAlgn="ctr"/>
                      <a:r>
                        <a:rPr lang="en-US" sz="1050" b="0" i="0" u="none" strike="noStrike" dirty="0">
                          <a:solidFill>
                            <a:srgbClr val="000000"/>
                          </a:solidFill>
                          <a:effectLst/>
                          <a:latin typeface="Arial" panose="020B0604020202020204" pitchFamily="34" charset="0"/>
                        </a:rPr>
                        <a:t>17</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CDD3DD"/>
                    </a:solidFill>
                  </a:tcPr>
                </a:tc>
                <a:extLst>
                  <a:ext uri="{0D108BD9-81ED-4DB2-BD59-A6C34878D82A}">
                    <a16:rowId xmlns:a16="http://schemas.microsoft.com/office/drawing/2014/main" val="1785297192"/>
                  </a:ext>
                </a:extLst>
              </a:tr>
              <a:tr h="154926">
                <a:tc>
                  <a:txBody>
                    <a:bodyPr/>
                    <a:lstStyle/>
                    <a:p>
                      <a:pPr algn="l" rtl="0" fontAlgn="ctr"/>
                      <a:r>
                        <a:rPr lang="en-US" sz="1050" b="0" i="0" u="none" strike="noStrike" dirty="0">
                          <a:solidFill>
                            <a:srgbClr val="000000"/>
                          </a:solidFill>
                          <a:effectLst/>
                          <a:latin typeface="Arial" panose="020B0604020202020204" pitchFamily="34" charset="0"/>
                        </a:rPr>
                        <a:t>    Peginterferon + ribavirin</a:t>
                      </a:r>
                    </a:p>
                  </a:txBody>
                  <a:tcPr marL="64107" marR="0" marT="0" marB="0" anchor="ctr">
                    <a:lnL w="12700" cap="flat" cmpd="sng" algn="ctr">
                      <a:solidFill>
                        <a:srgbClr val="BFBFB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CDD3DD"/>
                    </a:solidFill>
                  </a:tcPr>
                </a:tc>
                <a:tc>
                  <a:txBody>
                    <a:bodyPr/>
                    <a:lstStyle/>
                    <a:p>
                      <a:pPr algn="ctr" rtl="0" fontAlgn="ctr"/>
                      <a:r>
                        <a:rPr lang="en-US" sz="1050" b="0" i="0" u="none" strike="noStrike" dirty="0">
                          <a:solidFill>
                            <a:srgbClr val="000000"/>
                          </a:solidFill>
                          <a:effectLst/>
                          <a:latin typeface="Arial" panose="020B0604020202020204" pitchFamily="34" charset="0"/>
                        </a:rPr>
                        <a:t>83</a:t>
                      </a:r>
                    </a:p>
                  </a:txBody>
                  <a:tcPr marL="0" marR="0" marT="0"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CDD3DD"/>
                    </a:solidFill>
                  </a:tcPr>
                </a:tc>
                <a:tc>
                  <a:txBody>
                    <a:bodyPr/>
                    <a:lstStyle/>
                    <a:p>
                      <a:pPr algn="ctr" rtl="0" fontAlgn="ctr"/>
                      <a:r>
                        <a:rPr lang="en-US" sz="1050" b="0" i="0" u="none" strike="noStrike" dirty="0">
                          <a:solidFill>
                            <a:srgbClr val="000000"/>
                          </a:solidFill>
                          <a:effectLst/>
                          <a:latin typeface="Arial" panose="020B0604020202020204" pitchFamily="34" charset="0"/>
                        </a:rPr>
                        <a:t>74</a:t>
                      </a:r>
                    </a:p>
                  </a:txBody>
                  <a:tcPr marL="0" marR="0" marT="0"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CDD3DD"/>
                    </a:solidFill>
                  </a:tcPr>
                </a:tc>
                <a:tc>
                  <a:txBody>
                    <a:bodyPr/>
                    <a:lstStyle/>
                    <a:p>
                      <a:pPr algn="ctr" rtl="0" fontAlgn="ctr"/>
                      <a:r>
                        <a:rPr lang="en-US" sz="1050" b="0" i="0" u="none" strike="noStrike" dirty="0">
                          <a:solidFill>
                            <a:srgbClr val="000000"/>
                          </a:solidFill>
                          <a:effectLst/>
                          <a:latin typeface="Arial" panose="020B0604020202020204" pitchFamily="34" charset="0"/>
                        </a:rPr>
                        <a:t>83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CDD3DD"/>
                    </a:solidFill>
                  </a:tcPr>
                </a:tc>
                <a:extLst>
                  <a:ext uri="{0D108BD9-81ED-4DB2-BD59-A6C34878D82A}">
                    <a16:rowId xmlns:a16="http://schemas.microsoft.com/office/drawing/2014/main" val="1353090901"/>
                  </a:ext>
                </a:extLst>
              </a:tr>
            </a:tbl>
          </a:graphicData>
        </a:graphic>
      </p:graphicFrame>
    </p:spTree>
    <p:extLst>
      <p:ext uri="{BB962C8B-B14F-4D97-AF65-F5344CB8AC3E}">
        <p14:creationId xmlns:p14="http://schemas.microsoft.com/office/powerpoint/2010/main" val="1688911844"/>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000" dirty="0"/>
              <a:t>Sofosbuvir-Velpatasvir in Decompensated HCV Cirrhosis</a:t>
            </a:r>
            <a:br>
              <a:rPr lang="en-US" sz="2000" dirty="0"/>
            </a:br>
            <a:r>
              <a:rPr lang="en-US" sz="2000" dirty="0"/>
              <a:t>ASTRAL-4: Results</a:t>
            </a:r>
          </a:p>
        </p:txBody>
      </p:sp>
      <p:sp>
        <p:nvSpPr>
          <p:cNvPr id="2" name="Text Placeholder 1"/>
          <p:cNvSpPr>
            <a:spLocks noGrp="1"/>
          </p:cNvSpPr>
          <p:nvPr>
            <p:ph type="body" idx="10"/>
          </p:nvPr>
        </p:nvSpPr>
        <p:spPr/>
        <p:txBody>
          <a:bodyPr/>
          <a:lstStyle/>
          <a:p>
            <a:r>
              <a:rPr lang="en-US" dirty="0"/>
              <a:t>SVR12 Results by Genotype</a:t>
            </a:r>
          </a:p>
        </p:txBody>
      </p:sp>
      <p:sp>
        <p:nvSpPr>
          <p:cNvPr id="7" name="Content Placeholder 6"/>
          <p:cNvSpPr>
            <a:spLocks noGrp="1"/>
          </p:cNvSpPr>
          <p:nvPr>
            <p:ph type="body" sz="quarter" idx="14"/>
          </p:nvPr>
        </p:nvSpPr>
        <p:spPr/>
        <p:txBody>
          <a:bodyPr/>
          <a:lstStyle/>
          <a:p>
            <a:r>
              <a:rPr lang="en-US" dirty="0"/>
              <a:t>Source: Curry MP, et al. N Engl J Med. 2015;373:2618-28.</a:t>
            </a:r>
          </a:p>
        </p:txBody>
      </p:sp>
      <p:graphicFrame>
        <p:nvGraphicFramePr>
          <p:cNvPr id="5" name="Chart 4"/>
          <p:cNvGraphicFramePr/>
          <p:nvPr>
            <p:extLst>
              <p:ext uri="{D42A27DB-BD31-4B8C-83A1-F6EECF244321}">
                <p14:modId xmlns:p14="http://schemas.microsoft.com/office/powerpoint/2010/main" val="3122630039"/>
              </p:ext>
            </p:extLst>
          </p:nvPr>
        </p:nvGraphicFramePr>
        <p:xfrm>
          <a:off x="461010" y="1533959"/>
          <a:ext cx="8229600" cy="310896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1463777" y="3745734"/>
            <a:ext cx="522900" cy="253916"/>
          </a:xfrm>
          <a:prstGeom prst="rect">
            <a:avLst/>
          </a:prstGeom>
          <a:noFill/>
        </p:spPr>
        <p:txBody>
          <a:bodyPr wrap="none" rtlCol="0">
            <a:spAutoFit/>
          </a:bodyPr>
          <a:lstStyle/>
          <a:p>
            <a:pPr algn="ctr"/>
            <a:r>
              <a:rPr lang="en-US" sz="1050" dirty="0">
                <a:solidFill>
                  <a:schemeClr val="bg1"/>
                </a:solidFill>
                <a:latin typeface="arial" charset="0"/>
              </a:rPr>
              <a:t>75/90</a:t>
            </a:r>
          </a:p>
        </p:txBody>
      </p:sp>
      <p:sp>
        <p:nvSpPr>
          <p:cNvPr id="8" name="TextBox 7"/>
          <p:cNvSpPr txBox="1"/>
          <p:nvPr/>
        </p:nvSpPr>
        <p:spPr>
          <a:xfrm>
            <a:off x="1951650" y="3744445"/>
            <a:ext cx="522900" cy="253916"/>
          </a:xfrm>
          <a:prstGeom prst="rect">
            <a:avLst/>
          </a:prstGeom>
          <a:noFill/>
        </p:spPr>
        <p:txBody>
          <a:bodyPr wrap="none" rtlCol="0">
            <a:spAutoFit/>
          </a:bodyPr>
          <a:lstStyle/>
          <a:p>
            <a:pPr algn="ctr"/>
            <a:r>
              <a:rPr lang="en-US" sz="1050" dirty="0">
                <a:solidFill>
                  <a:schemeClr val="bg1"/>
                </a:solidFill>
                <a:latin typeface="arial" charset="0"/>
              </a:rPr>
              <a:t>82/87</a:t>
            </a:r>
          </a:p>
        </p:txBody>
      </p:sp>
      <p:sp>
        <p:nvSpPr>
          <p:cNvPr id="9" name="TextBox 8"/>
          <p:cNvSpPr txBox="1"/>
          <p:nvPr/>
        </p:nvSpPr>
        <p:spPr>
          <a:xfrm>
            <a:off x="2424937" y="3744445"/>
            <a:ext cx="522900" cy="253916"/>
          </a:xfrm>
          <a:prstGeom prst="rect">
            <a:avLst/>
          </a:prstGeom>
          <a:noFill/>
        </p:spPr>
        <p:txBody>
          <a:bodyPr wrap="none" rtlCol="0">
            <a:spAutoFit/>
          </a:bodyPr>
          <a:lstStyle/>
          <a:p>
            <a:pPr algn="ctr"/>
            <a:r>
              <a:rPr lang="en-US" sz="1050" dirty="0">
                <a:solidFill>
                  <a:schemeClr val="bg1"/>
                </a:solidFill>
                <a:latin typeface="arial" charset="0"/>
              </a:rPr>
              <a:t>77/90</a:t>
            </a:r>
          </a:p>
        </p:txBody>
      </p:sp>
      <p:sp>
        <p:nvSpPr>
          <p:cNvPr id="10" name="TextBox 9"/>
          <p:cNvSpPr txBox="1"/>
          <p:nvPr/>
        </p:nvSpPr>
        <p:spPr>
          <a:xfrm>
            <a:off x="3258410" y="3739357"/>
            <a:ext cx="522900" cy="253916"/>
          </a:xfrm>
          <a:prstGeom prst="rect">
            <a:avLst/>
          </a:prstGeom>
          <a:noFill/>
        </p:spPr>
        <p:txBody>
          <a:bodyPr wrap="none" rtlCol="0">
            <a:spAutoFit/>
          </a:bodyPr>
          <a:lstStyle/>
          <a:p>
            <a:pPr algn="ctr"/>
            <a:r>
              <a:rPr lang="en-US" sz="1050" dirty="0">
                <a:solidFill>
                  <a:schemeClr val="bg1"/>
                </a:solidFill>
                <a:latin typeface="arial" charset="0"/>
              </a:rPr>
              <a:t>60/68</a:t>
            </a:r>
          </a:p>
        </p:txBody>
      </p:sp>
      <p:sp>
        <p:nvSpPr>
          <p:cNvPr id="11" name="TextBox 10"/>
          <p:cNvSpPr txBox="1"/>
          <p:nvPr/>
        </p:nvSpPr>
        <p:spPr>
          <a:xfrm>
            <a:off x="3747741" y="3740234"/>
            <a:ext cx="522900" cy="253916"/>
          </a:xfrm>
          <a:prstGeom prst="rect">
            <a:avLst/>
          </a:prstGeom>
          <a:noFill/>
        </p:spPr>
        <p:txBody>
          <a:bodyPr wrap="none" rtlCol="0">
            <a:spAutoFit/>
          </a:bodyPr>
          <a:lstStyle/>
          <a:p>
            <a:pPr algn="ctr"/>
            <a:r>
              <a:rPr lang="en-US" sz="1050" dirty="0">
                <a:solidFill>
                  <a:schemeClr val="bg1"/>
                </a:solidFill>
                <a:latin typeface="arial" charset="0"/>
              </a:rPr>
              <a:t>65/68</a:t>
            </a:r>
          </a:p>
        </p:txBody>
      </p:sp>
      <p:sp>
        <p:nvSpPr>
          <p:cNvPr id="12" name="TextBox 11"/>
          <p:cNvSpPr txBox="1"/>
          <p:nvPr/>
        </p:nvSpPr>
        <p:spPr>
          <a:xfrm>
            <a:off x="4216534" y="3745734"/>
            <a:ext cx="522900" cy="253916"/>
          </a:xfrm>
          <a:prstGeom prst="rect">
            <a:avLst/>
          </a:prstGeom>
          <a:noFill/>
        </p:spPr>
        <p:txBody>
          <a:bodyPr wrap="none" rtlCol="0">
            <a:spAutoFit/>
          </a:bodyPr>
          <a:lstStyle/>
          <a:p>
            <a:pPr algn="ctr"/>
            <a:r>
              <a:rPr lang="en-US" sz="1050" dirty="0">
                <a:solidFill>
                  <a:schemeClr val="bg1"/>
                </a:solidFill>
                <a:latin typeface="arial" charset="0"/>
              </a:rPr>
              <a:t>65/71</a:t>
            </a:r>
          </a:p>
        </p:txBody>
      </p:sp>
      <p:sp>
        <p:nvSpPr>
          <p:cNvPr id="13" name="TextBox 12"/>
          <p:cNvSpPr txBox="1"/>
          <p:nvPr/>
        </p:nvSpPr>
        <p:spPr>
          <a:xfrm>
            <a:off x="5118413" y="3739357"/>
            <a:ext cx="447559" cy="253916"/>
          </a:xfrm>
          <a:prstGeom prst="rect">
            <a:avLst/>
          </a:prstGeom>
          <a:noFill/>
        </p:spPr>
        <p:txBody>
          <a:bodyPr wrap="none" rtlCol="0">
            <a:spAutoFit/>
          </a:bodyPr>
          <a:lstStyle/>
          <a:p>
            <a:pPr algn="ctr"/>
            <a:r>
              <a:rPr lang="en-US" sz="1050" dirty="0">
                <a:solidFill>
                  <a:schemeClr val="bg1"/>
                </a:solidFill>
                <a:latin typeface="arial" charset="0"/>
              </a:rPr>
              <a:t>7/14</a:t>
            </a:r>
          </a:p>
        </p:txBody>
      </p:sp>
      <p:sp>
        <p:nvSpPr>
          <p:cNvPr id="14" name="TextBox 13"/>
          <p:cNvSpPr txBox="1"/>
          <p:nvPr/>
        </p:nvSpPr>
        <p:spPr>
          <a:xfrm>
            <a:off x="5550095" y="3745734"/>
            <a:ext cx="522900" cy="253916"/>
          </a:xfrm>
          <a:prstGeom prst="rect">
            <a:avLst/>
          </a:prstGeom>
          <a:noFill/>
        </p:spPr>
        <p:txBody>
          <a:bodyPr wrap="none" rtlCol="0">
            <a:spAutoFit/>
          </a:bodyPr>
          <a:lstStyle/>
          <a:p>
            <a:pPr algn="ctr"/>
            <a:r>
              <a:rPr lang="en-US" sz="1050" dirty="0">
                <a:solidFill>
                  <a:schemeClr val="bg1"/>
                </a:solidFill>
                <a:latin typeface="arial" charset="0"/>
              </a:rPr>
              <a:t>11/13</a:t>
            </a:r>
          </a:p>
        </p:txBody>
      </p:sp>
      <p:sp>
        <p:nvSpPr>
          <p:cNvPr id="15" name="TextBox 14"/>
          <p:cNvSpPr txBox="1"/>
          <p:nvPr/>
        </p:nvSpPr>
        <p:spPr>
          <a:xfrm>
            <a:off x="6072995" y="3745734"/>
            <a:ext cx="447559" cy="253916"/>
          </a:xfrm>
          <a:prstGeom prst="rect">
            <a:avLst/>
          </a:prstGeom>
          <a:noFill/>
        </p:spPr>
        <p:txBody>
          <a:bodyPr wrap="none" rtlCol="0">
            <a:spAutoFit/>
          </a:bodyPr>
          <a:lstStyle/>
          <a:p>
            <a:pPr algn="ctr"/>
            <a:r>
              <a:rPr lang="en-US" sz="1050" dirty="0">
                <a:solidFill>
                  <a:schemeClr val="bg1"/>
                </a:solidFill>
                <a:latin typeface="arial" charset="0"/>
              </a:rPr>
              <a:t>6/12</a:t>
            </a:r>
          </a:p>
        </p:txBody>
      </p:sp>
      <p:sp>
        <p:nvSpPr>
          <p:cNvPr id="16" name="TextBox 15"/>
          <p:cNvSpPr txBox="1"/>
          <p:nvPr/>
        </p:nvSpPr>
        <p:spPr>
          <a:xfrm>
            <a:off x="6963278" y="3745734"/>
            <a:ext cx="372218" cy="253916"/>
          </a:xfrm>
          <a:prstGeom prst="rect">
            <a:avLst/>
          </a:prstGeom>
          <a:noFill/>
        </p:spPr>
        <p:txBody>
          <a:bodyPr wrap="square" rtlCol="0">
            <a:spAutoFit/>
          </a:bodyPr>
          <a:lstStyle/>
          <a:p>
            <a:pPr algn="ctr"/>
            <a:r>
              <a:rPr lang="en-US" sz="1050" dirty="0">
                <a:solidFill>
                  <a:schemeClr val="bg1"/>
                </a:solidFill>
                <a:latin typeface="arial" charset="0"/>
              </a:rPr>
              <a:t>8/8</a:t>
            </a:r>
          </a:p>
        </p:txBody>
      </p:sp>
      <p:sp>
        <p:nvSpPr>
          <p:cNvPr id="17" name="TextBox 16"/>
          <p:cNvSpPr txBox="1"/>
          <p:nvPr/>
        </p:nvSpPr>
        <p:spPr>
          <a:xfrm>
            <a:off x="7424783" y="3745734"/>
            <a:ext cx="372218" cy="253916"/>
          </a:xfrm>
          <a:prstGeom prst="rect">
            <a:avLst/>
          </a:prstGeom>
          <a:noFill/>
        </p:spPr>
        <p:txBody>
          <a:bodyPr wrap="square" rtlCol="0">
            <a:spAutoFit/>
          </a:bodyPr>
          <a:lstStyle/>
          <a:p>
            <a:pPr algn="ctr"/>
            <a:r>
              <a:rPr lang="en-US" sz="1050" dirty="0">
                <a:solidFill>
                  <a:schemeClr val="bg1"/>
                </a:solidFill>
                <a:latin typeface="arial" charset="0"/>
              </a:rPr>
              <a:t>6/6</a:t>
            </a:r>
          </a:p>
        </p:txBody>
      </p:sp>
      <p:sp>
        <p:nvSpPr>
          <p:cNvPr id="18" name="TextBox 17"/>
          <p:cNvSpPr txBox="1"/>
          <p:nvPr/>
        </p:nvSpPr>
        <p:spPr>
          <a:xfrm>
            <a:off x="7926964" y="3745734"/>
            <a:ext cx="372218" cy="253916"/>
          </a:xfrm>
          <a:prstGeom prst="rect">
            <a:avLst/>
          </a:prstGeom>
          <a:noFill/>
        </p:spPr>
        <p:txBody>
          <a:bodyPr wrap="none" rtlCol="0">
            <a:spAutoFit/>
          </a:bodyPr>
          <a:lstStyle/>
          <a:p>
            <a:pPr algn="ctr"/>
            <a:r>
              <a:rPr lang="en-US" sz="1050" dirty="0">
                <a:solidFill>
                  <a:schemeClr val="bg1"/>
                </a:solidFill>
                <a:latin typeface="arial" charset="0"/>
              </a:rPr>
              <a:t>6/7</a:t>
            </a:r>
          </a:p>
        </p:txBody>
      </p:sp>
    </p:spTree>
    <p:extLst>
      <p:ext uri="{BB962C8B-B14F-4D97-AF65-F5344CB8AC3E}">
        <p14:creationId xmlns:p14="http://schemas.microsoft.com/office/powerpoint/2010/main" val="581926454"/>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234317" y="4509416"/>
            <a:ext cx="1200150" cy="217170"/>
          </a:xfrm>
          <a:prstGeom prst="rect">
            <a:avLst/>
          </a:prstGeom>
          <a:no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lIns="68580" rtlCol="0" anchor="ctr"/>
          <a:lstStyle/>
          <a:p>
            <a:pPr>
              <a:lnSpc>
                <a:spcPct val="90000"/>
              </a:lnSpc>
            </a:pPr>
            <a:r>
              <a:rPr lang="en-US" sz="1050" b="1" dirty="0">
                <a:solidFill>
                  <a:schemeClr val="tx1"/>
                </a:solidFill>
                <a:latin typeface="Arial" panose="020B0604020202020204" pitchFamily="34" charset="0"/>
                <a:cs typeface="Arial" panose="020B0604020202020204" pitchFamily="34" charset="0"/>
              </a:rPr>
              <a:t>No. of Patients</a:t>
            </a:r>
          </a:p>
        </p:txBody>
      </p:sp>
      <p:sp>
        <p:nvSpPr>
          <p:cNvPr id="3" name="Title 2"/>
          <p:cNvSpPr>
            <a:spLocks noGrp="1"/>
          </p:cNvSpPr>
          <p:nvPr>
            <p:ph type="title"/>
          </p:nvPr>
        </p:nvSpPr>
        <p:spPr/>
        <p:txBody>
          <a:bodyPr>
            <a:normAutofit/>
          </a:bodyPr>
          <a:lstStyle/>
          <a:p>
            <a:r>
              <a:rPr lang="en-US" sz="2000" dirty="0"/>
              <a:t>Sofosbuvir-Velpatasvir in Decompensated HCV Cirrhosis</a:t>
            </a:r>
            <a:br>
              <a:rPr lang="en-US" sz="2000" dirty="0"/>
            </a:br>
            <a:r>
              <a:rPr lang="en-US" sz="2000" dirty="0"/>
              <a:t>ASTRAL-4: Change in MELD Scores on Treatment</a:t>
            </a:r>
          </a:p>
        </p:txBody>
      </p:sp>
      <p:sp>
        <p:nvSpPr>
          <p:cNvPr id="6" name="Text Placeholder 5"/>
          <p:cNvSpPr>
            <a:spLocks noGrp="1"/>
          </p:cNvSpPr>
          <p:nvPr>
            <p:ph type="body" idx="10"/>
          </p:nvPr>
        </p:nvSpPr>
        <p:spPr/>
        <p:txBody>
          <a:bodyPr/>
          <a:lstStyle/>
          <a:p>
            <a:pPr>
              <a:lnSpc>
                <a:spcPct val="90000"/>
              </a:lnSpc>
            </a:pPr>
            <a:r>
              <a:rPr lang="en-US" dirty="0">
                <a:solidFill>
                  <a:schemeClr val="bg1"/>
                </a:solidFill>
              </a:rPr>
              <a:t>Change in MELD in Patients with Baseline MELD &lt;15 </a:t>
            </a:r>
            <a:endParaRPr lang="en-US" sz="1350" dirty="0">
              <a:solidFill>
                <a:schemeClr val="bg1"/>
              </a:solidFill>
            </a:endParaRPr>
          </a:p>
        </p:txBody>
      </p:sp>
      <p:sp>
        <p:nvSpPr>
          <p:cNvPr id="7" name="Content Placeholder 6"/>
          <p:cNvSpPr>
            <a:spLocks noGrp="1"/>
          </p:cNvSpPr>
          <p:nvPr>
            <p:ph type="body" sz="quarter" idx="14"/>
          </p:nvPr>
        </p:nvSpPr>
        <p:spPr/>
        <p:txBody>
          <a:bodyPr/>
          <a:lstStyle/>
          <a:p>
            <a:r>
              <a:rPr lang="en-US" dirty="0"/>
              <a:t>Source: Curry MP, et al. N Engl J Med. 2015;373:2618-28.</a:t>
            </a:r>
          </a:p>
        </p:txBody>
      </p:sp>
      <p:graphicFrame>
        <p:nvGraphicFramePr>
          <p:cNvPr id="27" name="Chart 26"/>
          <p:cNvGraphicFramePr/>
          <p:nvPr>
            <p:extLst>
              <p:ext uri="{D42A27DB-BD31-4B8C-83A1-F6EECF244321}">
                <p14:modId xmlns:p14="http://schemas.microsoft.com/office/powerpoint/2010/main" val="3598875433"/>
              </p:ext>
            </p:extLst>
          </p:nvPr>
        </p:nvGraphicFramePr>
        <p:xfrm>
          <a:off x="457200" y="1371599"/>
          <a:ext cx="8229600" cy="3108960"/>
        </p:xfrm>
        <a:graphic>
          <a:graphicData uri="http://schemas.openxmlformats.org/drawingml/2006/chart">
            <c:chart xmlns:c="http://schemas.openxmlformats.org/drawingml/2006/chart" xmlns:r="http://schemas.openxmlformats.org/officeDocument/2006/relationships" r:id="rId2"/>
          </a:graphicData>
        </a:graphic>
      </p:graphicFrame>
      <p:sp>
        <p:nvSpPr>
          <p:cNvPr id="28" name="Rectangle 27"/>
          <p:cNvSpPr/>
          <p:nvPr/>
        </p:nvSpPr>
        <p:spPr>
          <a:xfrm>
            <a:off x="1296145" y="1454204"/>
            <a:ext cx="4114800" cy="270447"/>
          </a:xfrm>
          <a:prstGeom prst="rect">
            <a:avLst/>
          </a:prstGeom>
          <a:solidFill>
            <a:srgbClr val="4672A6"/>
          </a:solidFill>
          <a:ln w="19050">
            <a:solidFill>
              <a:srgbClr val="4F82BE"/>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200" b="1" dirty="0">
                <a:solidFill>
                  <a:prstClr val="white"/>
                </a:solidFill>
                <a:latin typeface="Arial" panose="020B0604020202020204" pitchFamily="34" charset="0"/>
                <a:cs typeface="Arial" panose="020B0604020202020204" pitchFamily="34" charset="0"/>
              </a:rPr>
              <a:t>51% Better</a:t>
            </a:r>
          </a:p>
        </p:txBody>
      </p:sp>
      <p:sp>
        <p:nvSpPr>
          <p:cNvPr id="29" name="Rectangle 28"/>
          <p:cNvSpPr/>
          <p:nvPr/>
        </p:nvSpPr>
        <p:spPr>
          <a:xfrm>
            <a:off x="5789761" y="1469927"/>
            <a:ext cx="2768312" cy="268813"/>
          </a:xfrm>
          <a:prstGeom prst="rect">
            <a:avLst/>
          </a:prstGeom>
          <a:solidFill>
            <a:srgbClr val="AB2B32"/>
          </a:solidFill>
          <a:ln w="1905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200" b="1" dirty="0">
                <a:solidFill>
                  <a:prstClr val="white"/>
                </a:solidFill>
                <a:latin typeface="Arial" panose="020B0604020202020204" pitchFamily="34" charset="0"/>
                <a:cs typeface="Arial" panose="020B0604020202020204" pitchFamily="34" charset="0"/>
              </a:rPr>
              <a:t>27% Worse</a:t>
            </a:r>
          </a:p>
        </p:txBody>
      </p:sp>
      <p:graphicFrame>
        <p:nvGraphicFramePr>
          <p:cNvPr id="31" name="Table 30"/>
          <p:cNvGraphicFramePr>
            <a:graphicFrameLocks noGrp="1"/>
          </p:cNvGraphicFramePr>
          <p:nvPr>
            <p:extLst>
              <p:ext uri="{D42A27DB-BD31-4B8C-83A1-F6EECF244321}">
                <p14:modId xmlns:p14="http://schemas.microsoft.com/office/powerpoint/2010/main" val="647514071"/>
              </p:ext>
            </p:extLst>
          </p:nvPr>
        </p:nvGraphicFramePr>
        <p:xfrm>
          <a:off x="1251755" y="4498208"/>
          <a:ext cx="7306318" cy="251460"/>
        </p:xfrm>
        <a:graphic>
          <a:graphicData uri="http://schemas.openxmlformats.org/drawingml/2006/table">
            <a:tbl>
              <a:tblPr firstRow="1" bandRow="1">
                <a:tableStyleId>{2D5ABB26-0587-4C30-8999-92F81FD0307C}</a:tableStyleId>
              </a:tblPr>
              <a:tblGrid>
                <a:gridCol w="530490">
                  <a:extLst>
                    <a:ext uri="{9D8B030D-6E8A-4147-A177-3AD203B41FA5}">
                      <a16:colId xmlns:a16="http://schemas.microsoft.com/office/drawing/2014/main" val="20000"/>
                    </a:ext>
                  </a:extLst>
                </a:gridCol>
                <a:gridCol w="449730">
                  <a:extLst>
                    <a:ext uri="{9D8B030D-6E8A-4147-A177-3AD203B41FA5}">
                      <a16:colId xmlns:a16="http://schemas.microsoft.com/office/drawing/2014/main" val="20001"/>
                    </a:ext>
                  </a:extLst>
                </a:gridCol>
                <a:gridCol w="389713">
                  <a:extLst>
                    <a:ext uri="{9D8B030D-6E8A-4147-A177-3AD203B41FA5}">
                      <a16:colId xmlns:a16="http://schemas.microsoft.com/office/drawing/2014/main" val="20002"/>
                    </a:ext>
                  </a:extLst>
                </a:gridCol>
                <a:gridCol w="456645">
                  <a:extLst>
                    <a:ext uri="{9D8B030D-6E8A-4147-A177-3AD203B41FA5}">
                      <a16:colId xmlns:a16="http://schemas.microsoft.com/office/drawing/2014/main" val="20003"/>
                    </a:ext>
                  </a:extLst>
                </a:gridCol>
                <a:gridCol w="456645">
                  <a:extLst>
                    <a:ext uri="{9D8B030D-6E8A-4147-A177-3AD203B41FA5}">
                      <a16:colId xmlns:a16="http://schemas.microsoft.com/office/drawing/2014/main" val="20004"/>
                    </a:ext>
                  </a:extLst>
                </a:gridCol>
                <a:gridCol w="456645">
                  <a:extLst>
                    <a:ext uri="{9D8B030D-6E8A-4147-A177-3AD203B41FA5}">
                      <a16:colId xmlns:a16="http://schemas.microsoft.com/office/drawing/2014/main" val="20005"/>
                    </a:ext>
                  </a:extLst>
                </a:gridCol>
                <a:gridCol w="456645">
                  <a:extLst>
                    <a:ext uri="{9D8B030D-6E8A-4147-A177-3AD203B41FA5}">
                      <a16:colId xmlns:a16="http://schemas.microsoft.com/office/drawing/2014/main" val="20006"/>
                    </a:ext>
                  </a:extLst>
                </a:gridCol>
                <a:gridCol w="456645">
                  <a:extLst>
                    <a:ext uri="{9D8B030D-6E8A-4147-A177-3AD203B41FA5}">
                      <a16:colId xmlns:a16="http://schemas.microsoft.com/office/drawing/2014/main" val="20007"/>
                    </a:ext>
                  </a:extLst>
                </a:gridCol>
                <a:gridCol w="456645">
                  <a:extLst>
                    <a:ext uri="{9D8B030D-6E8A-4147-A177-3AD203B41FA5}">
                      <a16:colId xmlns:a16="http://schemas.microsoft.com/office/drawing/2014/main" val="20008"/>
                    </a:ext>
                  </a:extLst>
                </a:gridCol>
                <a:gridCol w="456645">
                  <a:extLst>
                    <a:ext uri="{9D8B030D-6E8A-4147-A177-3AD203B41FA5}">
                      <a16:colId xmlns:a16="http://schemas.microsoft.com/office/drawing/2014/main" val="20009"/>
                    </a:ext>
                  </a:extLst>
                </a:gridCol>
                <a:gridCol w="456645">
                  <a:extLst>
                    <a:ext uri="{9D8B030D-6E8A-4147-A177-3AD203B41FA5}">
                      <a16:colId xmlns:a16="http://schemas.microsoft.com/office/drawing/2014/main" val="20010"/>
                    </a:ext>
                  </a:extLst>
                </a:gridCol>
                <a:gridCol w="456645">
                  <a:extLst>
                    <a:ext uri="{9D8B030D-6E8A-4147-A177-3AD203B41FA5}">
                      <a16:colId xmlns:a16="http://schemas.microsoft.com/office/drawing/2014/main" val="20011"/>
                    </a:ext>
                  </a:extLst>
                </a:gridCol>
                <a:gridCol w="456645">
                  <a:extLst>
                    <a:ext uri="{9D8B030D-6E8A-4147-A177-3AD203B41FA5}">
                      <a16:colId xmlns:a16="http://schemas.microsoft.com/office/drawing/2014/main" val="20012"/>
                    </a:ext>
                  </a:extLst>
                </a:gridCol>
                <a:gridCol w="456645">
                  <a:extLst>
                    <a:ext uri="{9D8B030D-6E8A-4147-A177-3AD203B41FA5}">
                      <a16:colId xmlns:a16="http://schemas.microsoft.com/office/drawing/2014/main" val="20013"/>
                    </a:ext>
                  </a:extLst>
                </a:gridCol>
                <a:gridCol w="456645">
                  <a:extLst>
                    <a:ext uri="{9D8B030D-6E8A-4147-A177-3AD203B41FA5}">
                      <a16:colId xmlns:a16="http://schemas.microsoft.com/office/drawing/2014/main" val="20014"/>
                    </a:ext>
                  </a:extLst>
                </a:gridCol>
                <a:gridCol w="456645">
                  <a:extLst>
                    <a:ext uri="{9D8B030D-6E8A-4147-A177-3AD203B41FA5}">
                      <a16:colId xmlns:a16="http://schemas.microsoft.com/office/drawing/2014/main" val="20015"/>
                    </a:ext>
                  </a:extLst>
                </a:gridCol>
              </a:tblGrid>
              <a:tr h="251460">
                <a:tc>
                  <a:txBody>
                    <a:bodyPr/>
                    <a:lstStyle/>
                    <a:p>
                      <a:pPr algn="ctr"/>
                      <a:r>
                        <a:rPr lang="en-US" sz="1050" b="1" dirty="0">
                          <a:solidFill>
                            <a:schemeClr val="tx1">
                              <a:lumMod val="50000"/>
                              <a:lumOff val="50000"/>
                            </a:schemeClr>
                          </a:solidFill>
                          <a:latin typeface="Arial" panose="020B0604020202020204" pitchFamily="34" charset="0"/>
                          <a:cs typeface="Arial" panose="020B0604020202020204" pitchFamily="34" charset="0"/>
                        </a:rPr>
                        <a:t>0</a:t>
                      </a:r>
                    </a:p>
                  </a:txBody>
                  <a:tcPr marL="68580" marR="68580" marT="34290" marB="34290">
                    <a:solidFill>
                      <a:schemeClr val="bg1">
                        <a:lumMod val="95000"/>
                      </a:schemeClr>
                    </a:solidFill>
                  </a:tcPr>
                </a:tc>
                <a:tc>
                  <a:txBody>
                    <a:bodyPr/>
                    <a:lstStyle/>
                    <a:p>
                      <a:pPr algn="ctr"/>
                      <a:r>
                        <a:rPr lang="en-US" sz="1050" b="1" dirty="0">
                          <a:solidFill>
                            <a:schemeClr val="tx1">
                              <a:lumMod val="50000"/>
                              <a:lumOff val="50000"/>
                            </a:schemeClr>
                          </a:solidFill>
                          <a:latin typeface="Arial" panose="020B0604020202020204" pitchFamily="34" charset="0"/>
                          <a:cs typeface="Arial" panose="020B0604020202020204" pitchFamily="34" charset="0"/>
                        </a:rPr>
                        <a:t>0</a:t>
                      </a:r>
                    </a:p>
                  </a:txBody>
                  <a:tcPr marL="68580" marR="68580" marT="34290" marB="34290">
                    <a:solidFill>
                      <a:schemeClr val="bg1">
                        <a:lumMod val="95000"/>
                      </a:schemeClr>
                    </a:solidFill>
                  </a:tcPr>
                </a:tc>
                <a:tc>
                  <a:txBody>
                    <a:bodyPr/>
                    <a:lstStyle/>
                    <a:p>
                      <a:pPr algn="ctr"/>
                      <a:r>
                        <a:rPr lang="en-US" sz="1050" b="1" dirty="0">
                          <a:solidFill>
                            <a:schemeClr val="tx1">
                              <a:lumMod val="50000"/>
                              <a:lumOff val="50000"/>
                            </a:schemeClr>
                          </a:solidFill>
                          <a:latin typeface="Arial" panose="020B0604020202020204" pitchFamily="34" charset="0"/>
                          <a:cs typeface="Arial" panose="020B0604020202020204" pitchFamily="34" charset="0"/>
                        </a:rPr>
                        <a:t>3</a:t>
                      </a:r>
                    </a:p>
                  </a:txBody>
                  <a:tcPr marL="68580" marR="68580" marT="34290" marB="34290">
                    <a:solidFill>
                      <a:schemeClr val="bg1">
                        <a:lumMod val="95000"/>
                      </a:schemeClr>
                    </a:solidFill>
                  </a:tcPr>
                </a:tc>
                <a:tc>
                  <a:txBody>
                    <a:bodyPr/>
                    <a:lstStyle/>
                    <a:p>
                      <a:pPr algn="ctr"/>
                      <a:r>
                        <a:rPr lang="en-US" sz="1050" b="1" dirty="0">
                          <a:solidFill>
                            <a:schemeClr val="tx1">
                              <a:lumMod val="50000"/>
                              <a:lumOff val="50000"/>
                            </a:schemeClr>
                          </a:solidFill>
                          <a:latin typeface="Arial" panose="020B0604020202020204" pitchFamily="34" charset="0"/>
                          <a:cs typeface="Arial" panose="020B0604020202020204" pitchFamily="34" charset="0"/>
                        </a:rPr>
                        <a:t>2</a:t>
                      </a:r>
                    </a:p>
                  </a:txBody>
                  <a:tcPr marL="68580" marR="68580" marT="34290" marB="34290">
                    <a:solidFill>
                      <a:schemeClr val="bg1">
                        <a:lumMod val="95000"/>
                      </a:schemeClr>
                    </a:solidFill>
                  </a:tcPr>
                </a:tc>
                <a:tc>
                  <a:txBody>
                    <a:bodyPr/>
                    <a:lstStyle/>
                    <a:p>
                      <a:pPr algn="ctr"/>
                      <a:r>
                        <a:rPr lang="en-US" sz="1050" b="1" dirty="0">
                          <a:solidFill>
                            <a:schemeClr val="tx1">
                              <a:lumMod val="50000"/>
                              <a:lumOff val="50000"/>
                            </a:schemeClr>
                          </a:solidFill>
                          <a:latin typeface="Arial" panose="020B0604020202020204" pitchFamily="34" charset="0"/>
                          <a:cs typeface="Arial" panose="020B0604020202020204" pitchFamily="34" charset="0"/>
                        </a:rPr>
                        <a:t>9</a:t>
                      </a:r>
                    </a:p>
                  </a:txBody>
                  <a:tcPr marL="68580" marR="68580" marT="34290" marB="34290">
                    <a:solidFill>
                      <a:schemeClr val="bg1">
                        <a:lumMod val="95000"/>
                      </a:schemeClr>
                    </a:solidFill>
                  </a:tcPr>
                </a:tc>
                <a:tc>
                  <a:txBody>
                    <a:bodyPr/>
                    <a:lstStyle/>
                    <a:p>
                      <a:pPr algn="ctr"/>
                      <a:r>
                        <a:rPr lang="en-US" sz="1050" b="1" dirty="0">
                          <a:solidFill>
                            <a:schemeClr val="tx1">
                              <a:lumMod val="50000"/>
                              <a:lumOff val="50000"/>
                            </a:schemeClr>
                          </a:solidFill>
                          <a:latin typeface="Arial" panose="020B0604020202020204" pitchFamily="34" charset="0"/>
                          <a:cs typeface="Arial" panose="020B0604020202020204" pitchFamily="34" charset="0"/>
                        </a:rPr>
                        <a:t>4</a:t>
                      </a:r>
                    </a:p>
                  </a:txBody>
                  <a:tcPr marL="68580" marR="68580" marT="34290" marB="34290">
                    <a:solidFill>
                      <a:schemeClr val="bg1">
                        <a:lumMod val="95000"/>
                      </a:schemeClr>
                    </a:solidFill>
                  </a:tcPr>
                </a:tc>
                <a:tc>
                  <a:txBody>
                    <a:bodyPr/>
                    <a:lstStyle/>
                    <a:p>
                      <a:pPr algn="ctr"/>
                      <a:r>
                        <a:rPr lang="en-US" sz="1050" b="1" dirty="0">
                          <a:solidFill>
                            <a:schemeClr val="tx1">
                              <a:lumMod val="50000"/>
                              <a:lumOff val="50000"/>
                            </a:schemeClr>
                          </a:solidFill>
                          <a:latin typeface="Arial" panose="020B0604020202020204" pitchFamily="34" charset="0"/>
                          <a:cs typeface="Arial" panose="020B0604020202020204" pitchFamily="34" charset="0"/>
                        </a:rPr>
                        <a:t>18</a:t>
                      </a:r>
                    </a:p>
                  </a:txBody>
                  <a:tcPr marL="68580" marR="68580" marT="34290" marB="34290">
                    <a:solidFill>
                      <a:schemeClr val="bg1">
                        <a:lumMod val="95000"/>
                      </a:schemeClr>
                    </a:solidFill>
                  </a:tcPr>
                </a:tc>
                <a:tc>
                  <a:txBody>
                    <a:bodyPr/>
                    <a:lstStyle/>
                    <a:p>
                      <a:pPr algn="ctr"/>
                      <a:r>
                        <a:rPr lang="en-US" sz="1050" b="1" dirty="0">
                          <a:solidFill>
                            <a:schemeClr val="tx1">
                              <a:lumMod val="50000"/>
                              <a:lumOff val="50000"/>
                            </a:schemeClr>
                          </a:solidFill>
                          <a:latin typeface="Arial" panose="020B0604020202020204" pitchFamily="34" charset="0"/>
                          <a:cs typeface="Arial" panose="020B0604020202020204" pitchFamily="34" charset="0"/>
                        </a:rPr>
                        <a:t>34</a:t>
                      </a:r>
                    </a:p>
                  </a:txBody>
                  <a:tcPr marL="68580" marR="68580" marT="34290" marB="34290">
                    <a:solidFill>
                      <a:schemeClr val="bg1">
                        <a:lumMod val="95000"/>
                      </a:schemeClr>
                    </a:solidFill>
                  </a:tcPr>
                </a:tc>
                <a:tc>
                  <a:txBody>
                    <a:bodyPr/>
                    <a:lstStyle/>
                    <a:p>
                      <a:pPr algn="ctr"/>
                      <a:r>
                        <a:rPr lang="en-US" sz="1050" b="1" dirty="0">
                          <a:solidFill>
                            <a:schemeClr val="tx1">
                              <a:lumMod val="50000"/>
                              <a:lumOff val="50000"/>
                            </a:schemeClr>
                          </a:solidFill>
                          <a:latin typeface="Arial" panose="020B0604020202020204" pitchFamily="34" charset="0"/>
                          <a:cs typeface="Arial" panose="020B0604020202020204" pitchFamily="34" charset="0"/>
                        </a:rPr>
                        <a:t>44</a:t>
                      </a:r>
                    </a:p>
                  </a:txBody>
                  <a:tcPr marL="68580" marR="68580" marT="34290" marB="34290">
                    <a:solidFill>
                      <a:schemeClr val="bg1">
                        <a:lumMod val="95000"/>
                      </a:schemeClr>
                    </a:solidFill>
                  </a:tcPr>
                </a:tc>
                <a:tc>
                  <a:txBody>
                    <a:bodyPr/>
                    <a:lstStyle/>
                    <a:p>
                      <a:pPr algn="ctr"/>
                      <a:r>
                        <a:rPr lang="en-US" sz="1050" b="1" dirty="0">
                          <a:solidFill>
                            <a:schemeClr val="tx1">
                              <a:lumMod val="50000"/>
                              <a:lumOff val="50000"/>
                            </a:schemeClr>
                          </a:solidFill>
                          <a:latin typeface="Arial" panose="020B0604020202020204" pitchFamily="34" charset="0"/>
                          <a:cs typeface="Arial" panose="020B0604020202020204" pitchFamily="34" charset="0"/>
                        </a:rPr>
                        <a:t>49</a:t>
                      </a:r>
                    </a:p>
                  </a:txBody>
                  <a:tcPr marL="68580" marR="68580" marT="34290" marB="34290">
                    <a:solidFill>
                      <a:schemeClr val="bg1">
                        <a:lumMod val="95000"/>
                      </a:schemeClr>
                    </a:solidFill>
                  </a:tcPr>
                </a:tc>
                <a:tc>
                  <a:txBody>
                    <a:bodyPr/>
                    <a:lstStyle/>
                    <a:p>
                      <a:pPr algn="ctr"/>
                      <a:r>
                        <a:rPr lang="en-US" sz="1050" b="1" dirty="0">
                          <a:solidFill>
                            <a:schemeClr val="tx1">
                              <a:lumMod val="50000"/>
                              <a:lumOff val="50000"/>
                            </a:schemeClr>
                          </a:solidFill>
                          <a:latin typeface="Arial" panose="020B0604020202020204" pitchFamily="34" charset="0"/>
                          <a:cs typeface="Arial" panose="020B0604020202020204" pitchFamily="34" charset="0"/>
                        </a:rPr>
                        <a:t>30</a:t>
                      </a:r>
                    </a:p>
                  </a:txBody>
                  <a:tcPr marL="68580" marR="68580" marT="34290" marB="34290">
                    <a:solidFill>
                      <a:schemeClr val="bg1">
                        <a:lumMod val="95000"/>
                      </a:schemeClr>
                    </a:solidFill>
                  </a:tcPr>
                </a:tc>
                <a:tc>
                  <a:txBody>
                    <a:bodyPr/>
                    <a:lstStyle/>
                    <a:p>
                      <a:pPr algn="ctr"/>
                      <a:r>
                        <a:rPr lang="en-US" sz="1050" b="1" dirty="0">
                          <a:solidFill>
                            <a:schemeClr val="tx1">
                              <a:lumMod val="50000"/>
                              <a:lumOff val="50000"/>
                            </a:schemeClr>
                          </a:solidFill>
                          <a:latin typeface="Arial" panose="020B0604020202020204" pitchFamily="34" charset="0"/>
                          <a:cs typeface="Arial" panose="020B0604020202020204" pitchFamily="34" charset="0"/>
                        </a:rPr>
                        <a:t>22</a:t>
                      </a:r>
                    </a:p>
                  </a:txBody>
                  <a:tcPr marL="68580" marR="68580" marT="34290" marB="34290">
                    <a:solidFill>
                      <a:schemeClr val="bg1">
                        <a:lumMod val="95000"/>
                      </a:schemeClr>
                    </a:solidFill>
                  </a:tcPr>
                </a:tc>
                <a:tc>
                  <a:txBody>
                    <a:bodyPr/>
                    <a:lstStyle/>
                    <a:p>
                      <a:pPr algn="ctr"/>
                      <a:r>
                        <a:rPr lang="en-US" sz="1050" b="1" dirty="0">
                          <a:solidFill>
                            <a:schemeClr val="tx1">
                              <a:lumMod val="50000"/>
                              <a:lumOff val="50000"/>
                            </a:schemeClr>
                          </a:solidFill>
                          <a:latin typeface="Arial" panose="020B0604020202020204" pitchFamily="34" charset="0"/>
                          <a:cs typeface="Arial" panose="020B0604020202020204" pitchFamily="34" charset="0"/>
                        </a:rPr>
                        <a:t>2</a:t>
                      </a:r>
                    </a:p>
                  </a:txBody>
                  <a:tcPr marL="68580" marR="68580" marT="34290" marB="34290">
                    <a:solidFill>
                      <a:schemeClr val="bg1">
                        <a:lumMod val="95000"/>
                      </a:schemeClr>
                    </a:solidFill>
                  </a:tcPr>
                </a:tc>
                <a:tc>
                  <a:txBody>
                    <a:bodyPr/>
                    <a:lstStyle/>
                    <a:p>
                      <a:pPr algn="ctr"/>
                      <a:r>
                        <a:rPr lang="en-US" sz="1050" b="1" dirty="0">
                          <a:solidFill>
                            <a:schemeClr val="tx1">
                              <a:lumMod val="50000"/>
                              <a:lumOff val="50000"/>
                            </a:schemeClr>
                          </a:solidFill>
                          <a:latin typeface="Arial" panose="020B0604020202020204" pitchFamily="34" charset="0"/>
                          <a:cs typeface="Arial" panose="020B0604020202020204" pitchFamily="34" charset="0"/>
                        </a:rPr>
                        <a:t>4</a:t>
                      </a:r>
                    </a:p>
                  </a:txBody>
                  <a:tcPr marL="68580" marR="68580" marT="34290" marB="34290">
                    <a:solidFill>
                      <a:schemeClr val="bg1">
                        <a:lumMod val="95000"/>
                      </a:schemeClr>
                    </a:solidFill>
                  </a:tcPr>
                </a:tc>
                <a:tc>
                  <a:txBody>
                    <a:bodyPr/>
                    <a:lstStyle/>
                    <a:p>
                      <a:pPr algn="ctr"/>
                      <a:r>
                        <a:rPr lang="en-US" sz="1050" b="1" dirty="0">
                          <a:solidFill>
                            <a:schemeClr val="tx1">
                              <a:lumMod val="50000"/>
                              <a:lumOff val="50000"/>
                            </a:schemeClr>
                          </a:solidFill>
                          <a:latin typeface="Arial" panose="020B0604020202020204" pitchFamily="34" charset="0"/>
                          <a:cs typeface="Arial" panose="020B0604020202020204" pitchFamily="34" charset="0"/>
                        </a:rPr>
                        <a:t>1</a:t>
                      </a:r>
                    </a:p>
                  </a:txBody>
                  <a:tcPr marL="68580" marR="68580" marT="34290" marB="34290">
                    <a:solidFill>
                      <a:schemeClr val="bg1">
                        <a:lumMod val="95000"/>
                      </a:schemeClr>
                    </a:solidFill>
                  </a:tcPr>
                </a:tc>
                <a:tc>
                  <a:txBody>
                    <a:bodyPr/>
                    <a:lstStyle/>
                    <a:p>
                      <a:pPr algn="ctr"/>
                      <a:r>
                        <a:rPr lang="en-US" sz="1050" b="1" dirty="0">
                          <a:solidFill>
                            <a:schemeClr val="tx1">
                              <a:lumMod val="50000"/>
                              <a:lumOff val="50000"/>
                            </a:schemeClr>
                          </a:solidFill>
                          <a:latin typeface="Arial" panose="020B0604020202020204" pitchFamily="34" charset="0"/>
                          <a:cs typeface="Arial" panose="020B0604020202020204" pitchFamily="34" charset="0"/>
                        </a:rPr>
                        <a:t>1</a:t>
                      </a:r>
                    </a:p>
                  </a:txBody>
                  <a:tcPr marL="68580" marR="68580" marT="34290" marB="34290">
                    <a:solidFill>
                      <a:schemeClr val="bg1">
                        <a:lumMod val="95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612202193"/>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235259" y="4506475"/>
            <a:ext cx="1200150" cy="217170"/>
          </a:xfrm>
          <a:prstGeom prst="rect">
            <a:avLst/>
          </a:prstGeom>
          <a:no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lIns="68580" rtlCol="0" anchor="ctr"/>
          <a:lstStyle/>
          <a:p>
            <a:pPr>
              <a:lnSpc>
                <a:spcPct val="90000"/>
              </a:lnSpc>
            </a:pPr>
            <a:r>
              <a:rPr lang="en-US" sz="900" b="1" dirty="0">
                <a:solidFill>
                  <a:schemeClr val="tx1"/>
                </a:solidFill>
              </a:rPr>
              <a:t>No. of Patients</a:t>
            </a:r>
          </a:p>
        </p:txBody>
      </p:sp>
      <p:sp>
        <p:nvSpPr>
          <p:cNvPr id="3" name="Title 2"/>
          <p:cNvSpPr>
            <a:spLocks noGrp="1"/>
          </p:cNvSpPr>
          <p:nvPr>
            <p:ph type="title"/>
          </p:nvPr>
        </p:nvSpPr>
        <p:spPr/>
        <p:txBody>
          <a:bodyPr>
            <a:normAutofit/>
          </a:bodyPr>
          <a:lstStyle/>
          <a:p>
            <a:r>
              <a:rPr lang="en-US" sz="2000" dirty="0"/>
              <a:t>Sofosbuvir-Velpatasvir in Decompensated HCV Cirrhosis</a:t>
            </a:r>
            <a:br>
              <a:rPr lang="en-US" sz="2000" dirty="0"/>
            </a:br>
            <a:r>
              <a:rPr lang="en-US" sz="2000" dirty="0"/>
              <a:t>ASTRAL-4: Change in MELD Scores on Treatment</a:t>
            </a:r>
          </a:p>
        </p:txBody>
      </p:sp>
      <p:sp>
        <p:nvSpPr>
          <p:cNvPr id="6" name="Text Placeholder 5"/>
          <p:cNvSpPr>
            <a:spLocks noGrp="1"/>
          </p:cNvSpPr>
          <p:nvPr>
            <p:ph type="body" idx="10"/>
          </p:nvPr>
        </p:nvSpPr>
        <p:spPr/>
        <p:txBody>
          <a:bodyPr/>
          <a:lstStyle/>
          <a:p>
            <a:pPr>
              <a:lnSpc>
                <a:spcPct val="90000"/>
              </a:lnSpc>
            </a:pPr>
            <a:r>
              <a:rPr lang="en-US" dirty="0">
                <a:solidFill>
                  <a:schemeClr val="bg1"/>
                </a:solidFill>
              </a:rPr>
              <a:t>Change in MELD in Patients with Baseline MELD ≥15 </a:t>
            </a:r>
            <a:endParaRPr lang="en-US" sz="1350" dirty="0">
              <a:solidFill>
                <a:schemeClr val="bg1"/>
              </a:solidFill>
            </a:endParaRPr>
          </a:p>
        </p:txBody>
      </p:sp>
      <p:sp>
        <p:nvSpPr>
          <p:cNvPr id="7" name="Content Placeholder 6"/>
          <p:cNvSpPr>
            <a:spLocks noGrp="1"/>
          </p:cNvSpPr>
          <p:nvPr>
            <p:ph type="body" sz="quarter" idx="14"/>
          </p:nvPr>
        </p:nvSpPr>
        <p:spPr/>
        <p:txBody>
          <a:bodyPr/>
          <a:lstStyle/>
          <a:p>
            <a:r>
              <a:rPr lang="en-US" dirty="0"/>
              <a:t>Source: Curry MP, et al. N Engl J Med. 2015;373:2618-28.</a:t>
            </a:r>
          </a:p>
        </p:txBody>
      </p:sp>
      <p:graphicFrame>
        <p:nvGraphicFramePr>
          <p:cNvPr id="27" name="Chart 26"/>
          <p:cNvGraphicFramePr/>
          <p:nvPr>
            <p:extLst>
              <p:ext uri="{D42A27DB-BD31-4B8C-83A1-F6EECF244321}">
                <p14:modId xmlns:p14="http://schemas.microsoft.com/office/powerpoint/2010/main" val="315709144"/>
              </p:ext>
            </p:extLst>
          </p:nvPr>
        </p:nvGraphicFramePr>
        <p:xfrm>
          <a:off x="457200" y="1371599"/>
          <a:ext cx="8229600" cy="3108960"/>
        </p:xfrm>
        <a:graphic>
          <a:graphicData uri="http://schemas.openxmlformats.org/drawingml/2006/chart">
            <c:chart xmlns:c="http://schemas.openxmlformats.org/drawingml/2006/chart" xmlns:r="http://schemas.openxmlformats.org/officeDocument/2006/relationships" r:id="rId2"/>
          </a:graphicData>
        </a:graphic>
      </p:graphicFrame>
      <p:sp>
        <p:nvSpPr>
          <p:cNvPr id="28" name="Rectangle 27"/>
          <p:cNvSpPr/>
          <p:nvPr/>
        </p:nvSpPr>
        <p:spPr>
          <a:xfrm>
            <a:off x="1287261" y="1485692"/>
            <a:ext cx="4096663" cy="270447"/>
          </a:xfrm>
          <a:prstGeom prst="rect">
            <a:avLst/>
          </a:prstGeom>
          <a:solidFill>
            <a:srgbClr val="3A788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200" b="1" dirty="0">
                <a:solidFill>
                  <a:prstClr val="white"/>
                </a:solidFill>
                <a:latin typeface="Arial" panose="020B0604020202020204" pitchFamily="34" charset="0"/>
                <a:cs typeface="Arial" panose="020B0604020202020204" pitchFamily="34" charset="0"/>
              </a:rPr>
              <a:t>81% Better</a:t>
            </a:r>
          </a:p>
        </p:txBody>
      </p:sp>
      <p:sp>
        <p:nvSpPr>
          <p:cNvPr id="29" name="Rectangle 28"/>
          <p:cNvSpPr/>
          <p:nvPr/>
        </p:nvSpPr>
        <p:spPr>
          <a:xfrm>
            <a:off x="5859262" y="1485692"/>
            <a:ext cx="2698815" cy="268813"/>
          </a:xfrm>
          <a:prstGeom prst="rect">
            <a:avLst/>
          </a:prstGeom>
          <a:solidFill>
            <a:srgbClr val="6C603A"/>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200" b="1" dirty="0">
                <a:solidFill>
                  <a:prstClr val="white"/>
                </a:solidFill>
                <a:latin typeface="Arial" panose="020B0604020202020204" pitchFamily="34" charset="0"/>
                <a:cs typeface="Arial" panose="020B0604020202020204" pitchFamily="34" charset="0"/>
              </a:rPr>
              <a:t>8% Worse</a:t>
            </a:r>
          </a:p>
        </p:txBody>
      </p:sp>
      <p:graphicFrame>
        <p:nvGraphicFramePr>
          <p:cNvPr id="31" name="Table 30"/>
          <p:cNvGraphicFramePr>
            <a:graphicFrameLocks noGrp="1"/>
          </p:cNvGraphicFramePr>
          <p:nvPr>
            <p:extLst>
              <p:ext uri="{D42A27DB-BD31-4B8C-83A1-F6EECF244321}">
                <p14:modId xmlns:p14="http://schemas.microsoft.com/office/powerpoint/2010/main" val="693904715"/>
              </p:ext>
            </p:extLst>
          </p:nvPr>
        </p:nvGraphicFramePr>
        <p:xfrm>
          <a:off x="1225120" y="4488719"/>
          <a:ext cx="7332957" cy="251460"/>
        </p:xfrm>
        <a:graphic>
          <a:graphicData uri="http://schemas.openxmlformats.org/drawingml/2006/table">
            <a:tbl>
              <a:tblPr firstRow="1" bandRow="1">
                <a:tableStyleId>{2D5ABB26-0587-4C30-8999-92F81FD0307C}</a:tableStyleId>
              </a:tblPr>
              <a:tblGrid>
                <a:gridCol w="532424">
                  <a:extLst>
                    <a:ext uri="{9D8B030D-6E8A-4147-A177-3AD203B41FA5}">
                      <a16:colId xmlns:a16="http://schemas.microsoft.com/office/drawing/2014/main" val="20000"/>
                    </a:ext>
                  </a:extLst>
                </a:gridCol>
                <a:gridCol w="451370">
                  <a:extLst>
                    <a:ext uri="{9D8B030D-6E8A-4147-A177-3AD203B41FA5}">
                      <a16:colId xmlns:a16="http://schemas.microsoft.com/office/drawing/2014/main" val="20001"/>
                    </a:ext>
                  </a:extLst>
                </a:gridCol>
                <a:gridCol w="391133">
                  <a:extLst>
                    <a:ext uri="{9D8B030D-6E8A-4147-A177-3AD203B41FA5}">
                      <a16:colId xmlns:a16="http://schemas.microsoft.com/office/drawing/2014/main" val="20002"/>
                    </a:ext>
                  </a:extLst>
                </a:gridCol>
                <a:gridCol w="458310">
                  <a:extLst>
                    <a:ext uri="{9D8B030D-6E8A-4147-A177-3AD203B41FA5}">
                      <a16:colId xmlns:a16="http://schemas.microsoft.com/office/drawing/2014/main" val="20003"/>
                    </a:ext>
                  </a:extLst>
                </a:gridCol>
                <a:gridCol w="458310">
                  <a:extLst>
                    <a:ext uri="{9D8B030D-6E8A-4147-A177-3AD203B41FA5}">
                      <a16:colId xmlns:a16="http://schemas.microsoft.com/office/drawing/2014/main" val="20004"/>
                    </a:ext>
                  </a:extLst>
                </a:gridCol>
                <a:gridCol w="458310">
                  <a:extLst>
                    <a:ext uri="{9D8B030D-6E8A-4147-A177-3AD203B41FA5}">
                      <a16:colId xmlns:a16="http://schemas.microsoft.com/office/drawing/2014/main" val="20005"/>
                    </a:ext>
                  </a:extLst>
                </a:gridCol>
                <a:gridCol w="458310">
                  <a:extLst>
                    <a:ext uri="{9D8B030D-6E8A-4147-A177-3AD203B41FA5}">
                      <a16:colId xmlns:a16="http://schemas.microsoft.com/office/drawing/2014/main" val="20006"/>
                    </a:ext>
                  </a:extLst>
                </a:gridCol>
                <a:gridCol w="458310">
                  <a:extLst>
                    <a:ext uri="{9D8B030D-6E8A-4147-A177-3AD203B41FA5}">
                      <a16:colId xmlns:a16="http://schemas.microsoft.com/office/drawing/2014/main" val="20007"/>
                    </a:ext>
                  </a:extLst>
                </a:gridCol>
                <a:gridCol w="458310">
                  <a:extLst>
                    <a:ext uri="{9D8B030D-6E8A-4147-A177-3AD203B41FA5}">
                      <a16:colId xmlns:a16="http://schemas.microsoft.com/office/drawing/2014/main" val="20008"/>
                    </a:ext>
                  </a:extLst>
                </a:gridCol>
                <a:gridCol w="458310">
                  <a:extLst>
                    <a:ext uri="{9D8B030D-6E8A-4147-A177-3AD203B41FA5}">
                      <a16:colId xmlns:a16="http://schemas.microsoft.com/office/drawing/2014/main" val="20009"/>
                    </a:ext>
                  </a:extLst>
                </a:gridCol>
                <a:gridCol w="458310">
                  <a:extLst>
                    <a:ext uri="{9D8B030D-6E8A-4147-A177-3AD203B41FA5}">
                      <a16:colId xmlns:a16="http://schemas.microsoft.com/office/drawing/2014/main" val="20010"/>
                    </a:ext>
                  </a:extLst>
                </a:gridCol>
                <a:gridCol w="458310">
                  <a:extLst>
                    <a:ext uri="{9D8B030D-6E8A-4147-A177-3AD203B41FA5}">
                      <a16:colId xmlns:a16="http://schemas.microsoft.com/office/drawing/2014/main" val="20011"/>
                    </a:ext>
                  </a:extLst>
                </a:gridCol>
                <a:gridCol w="458310">
                  <a:extLst>
                    <a:ext uri="{9D8B030D-6E8A-4147-A177-3AD203B41FA5}">
                      <a16:colId xmlns:a16="http://schemas.microsoft.com/office/drawing/2014/main" val="20012"/>
                    </a:ext>
                  </a:extLst>
                </a:gridCol>
                <a:gridCol w="458310">
                  <a:extLst>
                    <a:ext uri="{9D8B030D-6E8A-4147-A177-3AD203B41FA5}">
                      <a16:colId xmlns:a16="http://schemas.microsoft.com/office/drawing/2014/main" val="20013"/>
                    </a:ext>
                  </a:extLst>
                </a:gridCol>
                <a:gridCol w="458310">
                  <a:extLst>
                    <a:ext uri="{9D8B030D-6E8A-4147-A177-3AD203B41FA5}">
                      <a16:colId xmlns:a16="http://schemas.microsoft.com/office/drawing/2014/main" val="20014"/>
                    </a:ext>
                  </a:extLst>
                </a:gridCol>
                <a:gridCol w="458310">
                  <a:extLst>
                    <a:ext uri="{9D8B030D-6E8A-4147-A177-3AD203B41FA5}">
                      <a16:colId xmlns:a16="http://schemas.microsoft.com/office/drawing/2014/main" val="20015"/>
                    </a:ext>
                  </a:extLst>
                </a:gridCol>
              </a:tblGrid>
              <a:tr h="251460">
                <a:tc>
                  <a:txBody>
                    <a:bodyPr/>
                    <a:lstStyle/>
                    <a:p>
                      <a:pPr algn="ctr"/>
                      <a:r>
                        <a:rPr lang="en-US" sz="1050" b="1" dirty="0">
                          <a:solidFill>
                            <a:schemeClr val="tx1">
                              <a:lumMod val="50000"/>
                              <a:lumOff val="50000"/>
                            </a:schemeClr>
                          </a:solidFill>
                          <a:latin typeface="Arial" panose="020B0604020202020204" pitchFamily="34" charset="0"/>
                          <a:cs typeface="Arial" panose="020B0604020202020204" pitchFamily="34" charset="0"/>
                        </a:rPr>
                        <a:t>1</a:t>
                      </a:r>
                    </a:p>
                  </a:txBody>
                  <a:tcPr marL="68580" marR="68580" marT="34290" marB="34290">
                    <a:solidFill>
                      <a:schemeClr val="bg1">
                        <a:lumMod val="95000"/>
                      </a:schemeClr>
                    </a:solidFill>
                  </a:tcPr>
                </a:tc>
                <a:tc>
                  <a:txBody>
                    <a:bodyPr/>
                    <a:lstStyle/>
                    <a:p>
                      <a:pPr algn="ctr"/>
                      <a:r>
                        <a:rPr lang="en-US" sz="1050" b="1" dirty="0">
                          <a:solidFill>
                            <a:schemeClr val="tx1">
                              <a:lumMod val="50000"/>
                              <a:lumOff val="50000"/>
                            </a:schemeClr>
                          </a:solidFill>
                          <a:latin typeface="Arial" panose="020B0604020202020204" pitchFamily="34" charset="0"/>
                          <a:cs typeface="Arial" panose="020B0604020202020204" pitchFamily="34" charset="0"/>
                        </a:rPr>
                        <a:t>1</a:t>
                      </a:r>
                    </a:p>
                  </a:txBody>
                  <a:tcPr marL="68580" marR="68580" marT="34290" marB="34290">
                    <a:solidFill>
                      <a:schemeClr val="bg1">
                        <a:lumMod val="95000"/>
                      </a:schemeClr>
                    </a:solidFill>
                  </a:tcPr>
                </a:tc>
                <a:tc>
                  <a:txBody>
                    <a:bodyPr/>
                    <a:lstStyle/>
                    <a:p>
                      <a:pPr algn="ctr"/>
                      <a:r>
                        <a:rPr lang="en-US" sz="1050" b="1" dirty="0">
                          <a:solidFill>
                            <a:schemeClr val="tx1">
                              <a:lumMod val="50000"/>
                              <a:lumOff val="50000"/>
                            </a:schemeClr>
                          </a:solidFill>
                          <a:latin typeface="Arial" panose="020B0604020202020204" pitchFamily="34" charset="0"/>
                          <a:cs typeface="Arial" panose="020B0604020202020204" pitchFamily="34" charset="0"/>
                        </a:rPr>
                        <a:t>0</a:t>
                      </a:r>
                    </a:p>
                  </a:txBody>
                  <a:tcPr marL="68580" marR="68580" marT="34290" marB="34290">
                    <a:solidFill>
                      <a:schemeClr val="bg1">
                        <a:lumMod val="95000"/>
                      </a:schemeClr>
                    </a:solidFill>
                  </a:tcPr>
                </a:tc>
                <a:tc>
                  <a:txBody>
                    <a:bodyPr/>
                    <a:lstStyle/>
                    <a:p>
                      <a:pPr algn="ctr"/>
                      <a:r>
                        <a:rPr lang="en-US" sz="1050" b="1" dirty="0">
                          <a:solidFill>
                            <a:schemeClr val="tx1">
                              <a:lumMod val="50000"/>
                              <a:lumOff val="50000"/>
                            </a:schemeClr>
                          </a:solidFill>
                          <a:latin typeface="Arial" panose="020B0604020202020204" pitchFamily="34" charset="0"/>
                          <a:cs typeface="Arial" panose="020B0604020202020204" pitchFamily="34" charset="0"/>
                        </a:rPr>
                        <a:t>1</a:t>
                      </a:r>
                    </a:p>
                  </a:txBody>
                  <a:tcPr marL="68580" marR="68580" marT="34290" marB="34290">
                    <a:solidFill>
                      <a:schemeClr val="bg1">
                        <a:lumMod val="95000"/>
                      </a:schemeClr>
                    </a:solidFill>
                  </a:tcPr>
                </a:tc>
                <a:tc>
                  <a:txBody>
                    <a:bodyPr/>
                    <a:lstStyle/>
                    <a:p>
                      <a:pPr algn="ctr"/>
                      <a:r>
                        <a:rPr lang="en-US" sz="1050" b="1" dirty="0">
                          <a:solidFill>
                            <a:schemeClr val="tx1">
                              <a:lumMod val="50000"/>
                              <a:lumOff val="50000"/>
                            </a:schemeClr>
                          </a:solidFill>
                          <a:latin typeface="Arial" panose="020B0604020202020204" pitchFamily="34" charset="0"/>
                          <a:cs typeface="Arial" panose="020B0604020202020204" pitchFamily="34" charset="0"/>
                        </a:rPr>
                        <a:t>2</a:t>
                      </a:r>
                    </a:p>
                  </a:txBody>
                  <a:tcPr marL="68580" marR="68580" marT="34290" marB="34290">
                    <a:solidFill>
                      <a:schemeClr val="bg1">
                        <a:lumMod val="95000"/>
                      </a:schemeClr>
                    </a:solidFill>
                  </a:tcPr>
                </a:tc>
                <a:tc>
                  <a:txBody>
                    <a:bodyPr/>
                    <a:lstStyle/>
                    <a:p>
                      <a:pPr algn="ctr"/>
                      <a:r>
                        <a:rPr lang="en-US" sz="1050" b="1" dirty="0">
                          <a:solidFill>
                            <a:schemeClr val="tx1">
                              <a:lumMod val="50000"/>
                              <a:lumOff val="50000"/>
                            </a:schemeClr>
                          </a:solidFill>
                          <a:latin typeface="Arial" panose="020B0604020202020204" pitchFamily="34" charset="0"/>
                          <a:cs typeface="Arial" panose="020B0604020202020204" pitchFamily="34" charset="0"/>
                        </a:rPr>
                        <a:t>4</a:t>
                      </a:r>
                    </a:p>
                  </a:txBody>
                  <a:tcPr marL="68580" marR="68580" marT="34290" marB="34290">
                    <a:solidFill>
                      <a:schemeClr val="bg1">
                        <a:lumMod val="95000"/>
                      </a:schemeClr>
                    </a:solidFill>
                  </a:tcPr>
                </a:tc>
                <a:tc>
                  <a:txBody>
                    <a:bodyPr/>
                    <a:lstStyle/>
                    <a:p>
                      <a:pPr algn="ctr"/>
                      <a:r>
                        <a:rPr lang="en-US" sz="1050" b="1" dirty="0">
                          <a:solidFill>
                            <a:schemeClr val="tx1">
                              <a:lumMod val="50000"/>
                              <a:lumOff val="50000"/>
                            </a:schemeClr>
                          </a:solidFill>
                          <a:latin typeface="Arial" panose="020B0604020202020204" pitchFamily="34" charset="0"/>
                          <a:cs typeface="Arial" panose="020B0604020202020204" pitchFamily="34" charset="0"/>
                        </a:rPr>
                        <a:t>5</a:t>
                      </a:r>
                    </a:p>
                  </a:txBody>
                  <a:tcPr marL="68580" marR="68580" marT="34290" marB="34290">
                    <a:solidFill>
                      <a:schemeClr val="bg1">
                        <a:lumMod val="95000"/>
                      </a:schemeClr>
                    </a:solidFill>
                  </a:tcPr>
                </a:tc>
                <a:tc>
                  <a:txBody>
                    <a:bodyPr/>
                    <a:lstStyle/>
                    <a:p>
                      <a:pPr algn="ctr"/>
                      <a:r>
                        <a:rPr lang="en-US" sz="1050" b="1" dirty="0">
                          <a:solidFill>
                            <a:schemeClr val="tx1">
                              <a:lumMod val="50000"/>
                              <a:lumOff val="50000"/>
                            </a:schemeClr>
                          </a:solidFill>
                          <a:latin typeface="Arial" panose="020B0604020202020204" pitchFamily="34" charset="0"/>
                          <a:cs typeface="Arial" panose="020B0604020202020204" pitchFamily="34" charset="0"/>
                        </a:rPr>
                        <a:t>1</a:t>
                      </a:r>
                    </a:p>
                  </a:txBody>
                  <a:tcPr marL="68580" marR="68580" marT="34290" marB="34290">
                    <a:solidFill>
                      <a:schemeClr val="bg1">
                        <a:lumMod val="95000"/>
                      </a:schemeClr>
                    </a:solidFill>
                  </a:tcPr>
                </a:tc>
                <a:tc>
                  <a:txBody>
                    <a:bodyPr/>
                    <a:lstStyle/>
                    <a:p>
                      <a:pPr algn="ctr"/>
                      <a:r>
                        <a:rPr lang="en-US" sz="1050" b="1" dirty="0">
                          <a:solidFill>
                            <a:schemeClr val="tx1">
                              <a:lumMod val="50000"/>
                              <a:lumOff val="50000"/>
                            </a:schemeClr>
                          </a:solidFill>
                          <a:latin typeface="Arial" panose="020B0604020202020204" pitchFamily="34" charset="0"/>
                          <a:cs typeface="Arial" panose="020B0604020202020204" pitchFamily="34" charset="0"/>
                        </a:rPr>
                        <a:t>7</a:t>
                      </a:r>
                    </a:p>
                  </a:txBody>
                  <a:tcPr marL="68580" marR="68580" marT="34290" marB="34290">
                    <a:solidFill>
                      <a:schemeClr val="bg1">
                        <a:lumMod val="95000"/>
                      </a:schemeClr>
                    </a:solidFill>
                  </a:tcPr>
                </a:tc>
                <a:tc>
                  <a:txBody>
                    <a:bodyPr/>
                    <a:lstStyle/>
                    <a:p>
                      <a:pPr algn="ctr"/>
                      <a:r>
                        <a:rPr lang="en-US" sz="1050" b="1" dirty="0">
                          <a:solidFill>
                            <a:schemeClr val="tx1">
                              <a:lumMod val="50000"/>
                              <a:lumOff val="50000"/>
                            </a:schemeClr>
                          </a:solidFill>
                          <a:latin typeface="Arial" panose="020B0604020202020204" pitchFamily="34" charset="0"/>
                          <a:cs typeface="Arial" panose="020B0604020202020204" pitchFamily="34" charset="0"/>
                        </a:rPr>
                        <a:t>3</a:t>
                      </a:r>
                    </a:p>
                  </a:txBody>
                  <a:tcPr marL="68580" marR="68580" marT="34290" marB="34290">
                    <a:solidFill>
                      <a:schemeClr val="bg1">
                        <a:lumMod val="95000"/>
                      </a:schemeClr>
                    </a:solidFill>
                  </a:tcPr>
                </a:tc>
                <a:tc>
                  <a:txBody>
                    <a:bodyPr/>
                    <a:lstStyle/>
                    <a:p>
                      <a:pPr algn="ctr"/>
                      <a:r>
                        <a:rPr lang="en-US" sz="1050" b="1" dirty="0">
                          <a:solidFill>
                            <a:schemeClr val="tx1">
                              <a:lumMod val="50000"/>
                              <a:lumOff val="50000"/>
                            </a:schemeClr>
                          </a:solidFill>
                          <a:latin typeface="Arial" panose="020B0604020202020204" pitchFamily="34" charset="0"/>
                          <a:cs typeface="Arial" panose="020B0604020202020204" pitchFamily="34" charset="0"/>
                        </a:rPr>
                        <a:t>1</a:t>
                      </a:r>
                    </a:p>
                  </a:txBody>
                  <a:tcPr marL="68580" marR="68580" marT="34290" marB="34290">
                    <a:solidFill>
                      <a:schemeClr val="bg1">
                        <a:lumMod val="95000"/>
                      </a:schemeClr>
                    </a:solidFill>
                  </a:tcPr>
                </a:tc>
                <a:tc>
                  <a:txBody>
                    <a:bodyPr/>
                    <a:lstStyle/>
                    <a:p>
                      <a:pPr algn="ctr"/>
                      <a:r>
                        <a:rPr lang="en-US" sz="1050" b="1" dirty="0">
                          <a:solidFill>
                            <a:schemeClr val="tx1">
                              <a:lumMod val="50000"/>
                              <a:lumOff val="50000"/>
                            </a:schemeClr>
                          </a:solidFill>
                          <a:latin typeface="Arial" panose="020B0604020202020204" pitchFamily="34" charset="0"/>
                          <a:cs typeface="Arial" panose="020B0604020202020204" pitchFamily="34" charset="0"/>
                        </a:rPr>
                        <a:t>0</a:t>
                      </a:r>
                    </a:p>
                  </a:txBody>
                  <a:tcPr marL="68580" marR="68580" marT="34290" marB="34290">
                    <a:solidFill>
                      <a:schemeClr val="bg1">
                        <a:lumMod val="95000"/>
                      </a:schemeClr>
                    </a:solidFill>
                  </a:tcPr>
                </a:tc>
                <a:tc>
                  <a:txBody>
                    <a:bodyPr/>
                    <a:lstStyle/>
                    <a:p>
                      <a:pPr algn="ctr"/>
                      <a:r>
                        <a:rPr lang="en-US" sz="1050" b="1" dirty="0">
                          <a:solidFill>
                            <a:schemeClr val="tx1">
                              <a:lumMod val="50000"/>
                              <a:lumOff val="50000"/>
                            </a:schemeClr>
                          </a:solidFill>
                          <a:latin typeface="Arial" panose="020B0604020202020204" pitchFamily="34" charset="0"/>
                          <a:cs typeface="Arial" panose="020B0604020202020204" pitchFamily="34" charset="0"/>
                        </a:rPr>
                        <a:t>1</a:t>
                      </a:r>
                    </a:p>
                  </a:txBody>
                  <a:tcPr marL="68580" marR="68580" marT="34290" marB="34290">
                    <a:solidFill>
                      <a:schemeClr val="bg1">
                        <a:lumMod val="95000"/>
                      </a:schemeClr>
                    </a:solidFill>
                  </a:tcPr>
                </a:tc>
                <a:tc>
                  <a:txBody>
                    <a:bodyPr/>
                    <a:lstStyle/>
                    <a:p>
                      <a:pPr algn="ctr"/>
                      <a:r>
                        <a:rPr lang="en-US" sz="1050" b="1" dirty="0">
                          <a:solidFill>
                            <a:schemeClr val="tx1">
                              <a:lumMod val="50000"/>
                              <a:lumOff val="50000"/>
                            </a:schemeClr>
                          </a:solidFill>
                          <a:latin typeface="Arial" panose="020B0604020202020204" pitchFamily="34" charset="0"/>
                          <a:cs typeface="Arial" panose="020B0604020202020204" pitchFamily="34" charset="0"/>
                        </a:rPr>
                        <a:t>0</a:t>
                      </a:r>
                    </a:p>
                  </a:txBody>
                  <a:tcPr marL="68580" marR="68580" marT="34290" marB="34290">
                    <a:solidFill>
                      <a:schemeClr val="bg1">
                        <a:lumMod val="95000"/>
                      </a:schemeClr>
                    </a:solidFill>
                  </a:tcPr>
                </a:tc>
                <a:tc>
                  <a:txBody>
                    <a:bodyPr/>
                    <a:lstStyle/>
                    <a:p>
                      <a:pPr algn="ctr"/>
                      <a:r>
                        <a:rPr lang="en-US" sz="1050" b="1" dirty="0">
                          <a:solidFill>
                            <a:schemeClr val="tx1">
                              <a:lumMod val="50000"/>
                              <a:lumOff val="50000"/>
                            </a:schemeClr>
                          </a:solidFill>
                          <a:latin typeface="Arial" panose="020B0604020202020204" pitchFamily="34" charset="0"/>
                          <a:cs typeface="Arial" panose="020B0604020202020204" pitchFamily="34" charset="0"/>
                        </a:rPr>
                        <a:t>0</a:t>
                      </a:r>
                    </a:p>
                  </a:txBody>
                  <a:tcPr marL="68580" marR="68580" marT="34290" marB="34290">
                    <a:solidFill>
                      <a:schemeClr val="bg1">
                        <a:lumMod val="95000"/>
                      </a:schemeClr>
                    </a:solidFill>
                  </a:tcPr>
                </a:tc>
                <a:tc>
                  <a:txBody>
                    <a:bodyPr/>
                    <a:lstStyle/>
                    <a:p>
                      <a:pPr algn="ctr"/>
                      <a:r>
                        <a:rPr lang="en-US" sz="1050" b="1" dirty="0">
                          <a:solidFill>
                            <a:schemeClr val="tx1">
                              <a:lumMod val="50000"/>
                              <a:lumOff val="50000"/>
                            </a:schemeClr>
                          </a:solidFill>
                          <a:latin typeface="Arial" panose="020B0604020202020204" pitchFamily="34" charset="0"/>
                          <a:cs typeface="Arial" panose="020B0604020202020204" pitchFamily="34" charset="0"/>
                        </a:rPr>
                        <a:t>0</a:t>
                      </a:r>
                    </a:p>
                  </a:txBody>
                  <a:tcPr marL="68580" marR="68580" marT="34290" marB="34290">
                    <a:solidFill>
                      <a:schemeClr val="bg1">
                        <a:lumMod val="95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8137546"/>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000" dirty="0"/>
              <a:t>Sofosbuvir-Velpatasvir in Decompensated HCV Cirrhosis</a:t>
            </a:r>
            <a:br>
              <a:rPr lang="en-US" sz="2000" dirty="0"/>
            </a:br>
            <a:r>
              <a:rPr lang="en-US" sz="2000" dirty="0"/>
              <a:t>ASTRAL-4: Adverse Events</a:t>
            </a:r>
          </a:p>
        </p:txBody>
      </p:sp>
      <p:sp>
        <p:nvSpPr>
          <p:cNvPr id="2" name="Content Placeholder 1"/>
          <p:cNvSpPr>
            <a:spLocks noGrp="1"/>
          </p:cNvSpPr>
          <p:nvPr>
            <p:ph type="body" sz="quarter" idx="14"/>
          </p:nvPr>
        </p:nvSpPr>
        <p:spPr/>
        <p:txBody>
          <a:bodyPr/>
          <a:lstStyle/>
          <a:p>
            <a:r>
              <a:rPr lang="en-US" dirty="0"/>
              <a:t>Source: Curry MP, et al. N Engl J Med. 2015;373:2618-28.</a:t>
            </a:r>
          </a:p>
        </p:txBody>
      </p:sp>
      <p:graphicFrame>
        <p:nvGraphicFramePr>
          <p:cNvPr id="5" name="Content Placeholder 6"/>
          <p:cNvGraphicFramePr>
            <a:graphicFrameLocks/>
          </p:cNvGraphicFramePr>
          <p:nvPr>
            <p:extLst>
              <p:ext uri="{D42A27DB-BD31-4B8C-83A1-F6EECF244321}">
                <p14:modId xmlns:p14="http://schemas.microsoft.com/office/powerpoint/2010/main" val="3375641947"/>
              </p:ext>
            </p:extLst>
          </p:nvPr>
        </p:nvGraphicFramePr>
        <p:xfrm>
          <a:off x="448320" y="1020927"/>
          <a:ext cx="8225162" cy="3657604"/>
        </p:xfrm>
        <a:graphic>
          <a:graphicData uri="http://schemas.openxmlformats.org/drawingml/2006/table">
            <a:tbl>
              <a:tblPr firstRow="1" bandRow="1">
                <a:tableStyleId>{5C22544A-7EE6-4342-B048-85BDC9FD1C3A}</a:tableStyleId>
              </a:tblPr>
              <a:tblGrid>
                <a:gridCol w="2883047">
                  <a:extLst>
                    <a:ext uri="{9D8B030D-6E8A-4147-A177-3AD203B41FA5}">
                      <a16:colId xmlns:a16="http://schemas.microsoft.com/office/drawing/2014/main" val="20000"/>
                    </a:ext>
                  </a:extLst>
                </a:gridCol>
                <a:gridCol w="1780705">
                  <a:extLst>
                    <a:ext uri="{9D8B030D-6E8A-4147-A177-3AD203B41FA5}">
                      <a16:colId xmlns:a16="http://schemas.microsoft.com/office/drawing/2014/main" val="20001"/>
                    </a:ext>
                  </a:extLst>
                </a:gridCol>
                <a:gridCol w="1780705">
                  <a:extLst>
                    <a:ext uri="{9D8B030D-6E8A-4147-A177-3AD203B41FA5}">
                      <a16:colId xmlns:a16="http://schemas.microsoft.com/office/drawing/2014/main" val="20002"/>
                    </a:ext>
                  </a:extLst>
                </a:gridCol>
                <a:gridCol w="1780705">
                  <a:extLst>
                    <a:ext uri="{9D8B030D-6E8A-4147-A177-3AD203B41FA5}">
                      <a16:colId xmlns:a16="http://schemas.microsoft.com/office/drawing/2014/main" val="20003"/>
                    </a:ext>
                  </a:extLst>
                </a:gridCol>
              </a:tblGrid>
              <a:tr h="634488">
                <a:tc>
                  <a:txBody>
                    <a:bodyPr/>
                    <a:lstStyle/>
                    <a:p>
                      <a:r>
                        <a:rPr lang="en-US" sz="1400" dirty="0">
                          <a:latin typeface="Arial" panose="020B0604020202020204" pitchFamily="34" charset="0"/>
                          <a:cs typeface="Arial" panose="020B0604020202020204" pitchFamily="34" charset="0"/>
                        </a:rPr>
                        <a:t>Adverse</a:t>
                      </a:r>
                      <a:r>
                        <a:rPr lang="en-US" sz="1400" baseline="0"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Event (AE), %</a:t>
                      </a:r>
                    </a:p>
                  </a:txBody>
                  <a:tcPr marL="68580" marR="68580" marT="34290" marB="34290" anchor="ctr">
                    <a:lnL w="9525" cap="flat" cmpd="sng" algn="ctr">
                      <a:solidFill>
                        <a:prstClr val="white">
                          <a:lumMod val="75000"/>
                        </a:prstClr>
                      </a:solidFill>
                      <a:prstDash val="solid"/>
                      <a:round/>
                      <a:headEnd type="none" w="med" len="med"/>
                      <a:tailEnd type="none" w="med" len="med"/>
                    </a:lnL>
                    <a:lnR w="28575" cap="flat" cmpd="sng" algn="ctr">
                      <a:solidFill>
                        <a:srgbClr val="FFFFFF"/>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tx1">
                        <a:lumMod val="85000"/>
                        <a:lumOff val="15000"/>
                      </a:schemeClr>
                    </a:solidFill>
                  </a:tcPr>
                </a:tc>
                <a:tc>
                  <a:txBody>
                    <a:bodyPr/>
                    <a:lstStyle/>
                    <a:p>
                      <a:pPr algn="ctr"/>
                      <a:r>
                        <a:rPr lang="en-US" sz="1400" dirty="0">
                          <a:solidFill>
                            <a:srgbClr val="FFFFFF"/>
                          </a:solidFill>
                          <a:latin typeface="Arial" panose="020B0604020202020204" pitchFamily="34" charset="0"/>
                          <a:cs typeface="Arial" panose="020B0604020202020204" pitchFamily="34" charset="0"/>
                        </a:rPr>
                        <a:t>SOF-VEL</a:t>
                      </a:r>
                    </a:p>
                    <a:p>
                      <a:pPr algn="ctr"/>
                      <a:r>
                        <a:rPr lang="en-US" sz="1200" b="0" dirty="0">
                          <a:solidFill>
                            <a:srgbClr val="FFFFFF"/>
                          </a:solidFill>
                          <a:latin typeface="Arial" panose="020B0604020202020204" pitchFamily="34" charset="0"/>
                          <a:cs typeface="Arial" panose="020B0604020202020204" pitchFamily="34" charset="0"/>
                        </a:rPr>
                        <a:t>12</a:t>
                      </a:r>
                      <a:r>
                        <a:rPr lang="en-US" sz="1200" b="0" baseline="0" dirty="0">
                          <a:solidFill>
                            <a:srgbClr val="FFFFFF"/>
                          </a:solidFill>
                          <a:latin typeface="Arial" panose="020B0604020202020204" pitchFamily="34" charset="0"/>
                          <a:cs typeface="Arial" panose="020B0604020202020204" pitchFamily="34" charset="0"/>
                        </a:rPr>
                        <a:t> weeks</a:t>
                      </a:r>
                    </a:p>
                    <a:p>
                      <a:pPr algn="ctr"/>
                      <a:r>
                        <a:rPr lang="en-US" sz="1100" b="0" baseline="0" dirty="0">
                          <a:solidFill>
                            <a:srgbClr val="FFFFFF"/>
                          </a:solidFill>
                          <a:latin typeface="Arial" panose="020B0604020202020204" pitchFamily="34" charset="0"/>
                          <a:cs typeface="Arial" panose="020B0604020202020204" pitchFamily="34" charset="0"/>
                        </a:rPr>
                        <a:t>(n = 90)</a:t>
                      </a:r>
                      <a:endParaRPr lang="en-US" sz="1100" b="0" dirty="0">
                        <a:solidFill>
                          <a:srgbClr val="FFFFFF"/>
                        </a:solidFill>
                        <a:latin typeface="Arial" panose="020B0604020202020204" pitchFamily="34" charset="0"/>
                        <a:cs typeface="Arial" panose="020B0604020202020204" pitchFamily="34" charset="0"/>
                      </a:endParaRPr>
                    </a:p>
                  </a:txBody>
                  <a:tcPr marL="68580" marR="68580" marT="34290" marB="34290"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5B9D"/>
                    </a:solidFill>
                  </a:tcPr>
                </a:tc>
                <a:tc>
                  <a:txBody>
                    <a:bodyPr/>
                    <a:lstStyle/>
                    <a:p>
                      <a:pPr algn="ctr"/>
                      <a:r>
                        <a:rPr lang="en-US" sz="1400" dirty="0">
                          <a:solidFill>
                            <a:schemeClr val="bg1"/>
                          </a:solidFill>
                          <a:latin typeface="Arial" panose="020B0604020202020204" pitchFamily="34" charset="0"/>
                          <a:cs typeface="Arial" panose="020B0604020202020204" pitchFamily="34" charset="0"/>
                        </a:rPr>
                        <a:t>SOF-VEL + RBV</a:t>
                      </a:r>
                      <a:endParaRPr lang="en-US" sz="1400" b="0" dirty="0">
                        <a:solidFill>
                          <a:schemeClr val="bg1"/>
                        </a:solidFill>
                        <a:latin typeface="Arial" panose="020B0604020202020204" pitchFamily="34" charset="0"/>
                        <a:cs typeface="Arial" panose="020B0604020202020204" pitchFamily="34" charset="0"/>
                      </a:endParaRPr>
                    </a:p>
                    <a:p>
                      <a:pPr algn="ctr"/>
                      <a:r>
                        <a:rPr lang="en-US" sz="1200" b="0" dirty="0">
                          <a:solidFill>
                            <a:schemeClr val="bg1"/>
                          </a:solidFill>
                          <a:latin typeface="Arial" panose="020B0604020202020204" pitchFamily="34" charset="0"/>
                          <a:cs typeface="Arial" panose="020B0604020202020204" pitchFamily="34" charset="0"/>
                        </a:rPr>
                        <a:t>12 weeks</a:t>
                      </a:r>
                    </a:p>
                    <a:p>
                      <a:pPr algn="ctr"/>
                      <a:r>
                        <a:rPr lang="en-US" sz="1100" b="0" dirty="0">
                          <a:solidFill>
                            <a:schemeClr val="bg1"/>
                          </a:solidFill>
                          <a:latin typeface="Arial" panose="020B0604020202020204" pitchFamily="34" charset="0"/>
                          <a:cs typeface="Arial" panose="020B0604020202020204" pitchFamily="34" charset="0"/>
                        </a:rPr>
                        <a:t>(n = 87)</a:t>
                      </a:r>
                      <a:endParaRPr lang="en-US" sz="1100" dirty="0">
                        <a:solidFill>
                          <a:schemeClr val="bg1"/>
                        </a:solidFill>
                        <a:latin typeface="Arial" panose="020B0604020202020204" pitchFamily="34" charset="0"/>
                        <a:cs typeface="Arial" panose="020B0604020202020204" pitchFamily="34" charset="0"/>
                      </a:endParaRPr>
                    </a:p>
                  </a:txBody>
                  <a:tcPr marL="68580" marR="68580" marT="34290" marB="34290"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A9342"/>
                    </a:solidFill>
                  </a:tcPr>
                </a:tc>
                <a:tc>
                  <a:txBody>
                    <a:bodyPr/>
                    <a:lstStyle/>
                    <a:p>
                      <a:pPr algn="ctr"/>
                      <a:r>
                        <a:rPr lang="en-US" sz="1400" dirty="0">
                          <a:solidFill>
                            <a:schemeClr val="bg1"/>
                          </a:solidFill>
                          <a:latin typeface="Arial" panose="020B0604020202020204" pitchFamily="34" charset="0"/>
                          <a:cs typeface="Arial" panose="020B0604020202020204" pitchFamily="34" charset="0"/>
                        </a:rPr>
                        <a:t>SOF-VEL</a:t>
                      </a:r>
                    </a:p>
                    <a:p>
                      <a:pPr algn="ctr"/>
                      <a:r>
                        <a:rPr lang="en-US" sz="1200" b="0" dirty="0">
                          <a:solidFill>
                            <a:schemeClr val="bg1"/>
                          </a:solidFill>
                          <a:latin typeface="Arial" panose="020B0604020202020204" pitchFamily="34" charset="0"/>
                          <a:cs typeface="Arial" panose="020B0604020202020204" pitchFamily="34" charset="0"/>
                        </a:rPr>
                        <a:t>24</a:t>
                      </a:r>
                      <a:r>
                        <a:rPr lang="en-US" sz="1200" b="0" baseline="0" dirty="0">
                          <a:solidFill>
                            <a:schemeClr val="bg1"/>
                          </a:solidFill>
                          <a:latin typeface="Arial" panose="020B0604020202020204" pitchFamily="34" charset="0"/>
                          <a:cs typeface="Arial" panose="020B0604020202020204" pitchFamily="34" charset="0"/>
                        </a:rPr>
                        <a:t> weeks</a:t>
                      </a:r>
                    </a:p>
                    <a:p>
                      <a:pPr algn="ctr"/>
                      <a:r>
                        <a:rPr lang="en-US" sz="1100" b="0" baseline="0" dirty="0">
                          <a:solidFill>
                            <a:schemeClr val="bg1"/>
                          </a:solidFill>
                          <a:latin typeface="Arial" panose="020B0604020202020204" pitchFamily="34" charset="0"/>
                          <a:cs typeface="Arial" panose="020B0604020202020204" pitchFamily="34" charset="0"/>
                        </a:rPr>
                        <a:t>(n = 90)</a:t>
                      </a:r>
                      <a:endParaRPr lang="en-US" sz="1100" b="0" dirty="0">
                        <a:solidFill>
                          <a:schemeClr val="bg1"/>
                        </a:solidFill>
                        <a:latin typeface="Arial" panose="020B0604020202020204" pitchFamily="34" charset="0"/>
                        <a:cs typeface="Arial" panose="020B0604020202020204" pitchFamily="34" charset="0"/>
                      </a:endParaRPr>
                    </a:p>
                  </a:txBody>
                  <a:tcPr marL="68580" marR="68580" marT="34290" marB="34290" anchor="ctr">
                    <a:lnL w="28575" cap="flat" cmpd="sng" algn="ctr">
                      <a:solidFill>
                        <a:srgbClr val="FFFFFF"/>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885690"/>
                    </a:solidFill>
                  </a:tcPr>
                </a:tc>
                <a:extLst>
                  <a:ext uri="{0D108BD9-81ED-4DB2-BD59-A6C34878D82A}">
                    <a16:rowId xmlns:a16="http://schemas.microsoft.com/office/drawing/2014/main" val="10000"/>
                  </a:ext>
                </a:extLst>
              </a:tr>
              <a:tr h="279913">
                <a:tc>
                  <a:txBody>
                    <a:bodyPr/>
                    <a:lstStyle/>
                    <a:p>
                      <a:r>
                        <a:rPr lang="en-US" sz="1200" dirty="0">
                          <a:latin typeface="Arial" panose="020B0604020202020204" pitchFamily="34" charset="0"/>
                          <a:cs typeface="Arial" panose="020B0604020202020204" pitchFamily="34" charset="0"/>
                        </a:rPr>
                        <a:t>Discontinuation</a:t>
                      </a:r>
                      <a:r>
                        <a:rPr lang="en-US" sz="1200" baseline="0" dirty="0">
                          <a:latin typeface="Arial" panose="020B0604020202020204" pitchFamily="34" charset="0"/>
                          <a:cs typeface="Arial" panose="020B0604020202020204" pitchFamily="34" charset="0"/>
                        </a:rPr>
                        <a:t> due to AE</a:t>
                      </a:r>
                      <a:endParaRPr lang="en-US" sz="1200" dirty="0">
                        <a:latin typeface="Arial" panose="020B0604020202020204" pitchFamily="34" charset="0"/>
                        <a:cs typeface="Arial" panose="020B0604020202020204" pitchFamily="34" charset="0"/>
                      </a:endParaRPr>
                    </a:p>
                  </a:txBody>
                  <a:tcPr marL="68580" marR="68580" marT="34290" marB="34290" anchor="ctr">
                    <a:lnL w="9525" cap="flat" cmpd="sng" algn="ctr">
                      <a:solidFill>
                        <a:prstClr val="white">
                          <a:lumMod val="75000"/>
                        </a:prstClr>
                      </a:solidFill>
                      <a:prstDash val="solid"/>
                      <a:round/>
                      <a:headEnd type="none" w="med" len="med"/>
                      <a:tailEnd type="none" w="med" len="med"/>
                    </a:lnL>
                    <a:lnR w="28575"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solidFill>
                      <a:schemeClr val="bg1">
                        <a:lumMod val="75000"/>
                        <a:alpha val="50000"/>
                      </a:schemeClr>
                    </a:solidFill>
                  </a:tcPr>
                </a:tc>
                <a:tc>
                  <a:txBody>
                    <a:bodyPr/>
                    <a:lstStyle/>
                    <a:p>
                      <a:pPr algn="ctr"/>
                      <a:r>
                        <a:rPr lang="en-US" sz="1200" dirty="0">
                          <a:latin typeface="Arial" panose="020B0604020202020204" pitchFamily="34" charset="0"/>
                          <a:cs typeface="Arial" panose="020B0604020202020204" pitchFamily="34" charset="0"/>
                        </a:rPr>
                        <a:t>1</a:t>
                      </a:r>
                    </a:p>
                  </a:txBody>
                  <a:tcPr marL="68580" marR="68580" marT="34290" marB="34290"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solidFill>
                      <a:schemeClr val="bg1">
                        <a:lumMod val="75000"/>
                        <a:alpha val="50000"/>
                      </a:schemeClr>
                    </a:solidFill>
                  </a:tcPr>
                </a:tc>
                <a:tc>
                  <a:txBody>
                    <a:bodyPr/>
                    <a:lstStyle/>
                    <a:p>
                      <a:pPr algn="ctr"/>
                      <a:r>
                        <a:rPr lang="en-US" sz="1200" dirty="0">
                          <a:latin typeface="Arial" panose="020B0604020202020204" pitchFamily="34" charset="0"/>
                          <a:cs typeface="Arial" panose="020B0604020202020204" pitchFamily="34" charset="0"/>
                        </a:rPr>
                        <a:t>5</a:t>
                      </a:r>
                    </a:p>
                  </a:txBody>
                  <a:tcPr marL="68580" marR="68580" marT="34290" marB="34290"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solidFill>
                      <a:schemeClr val="bg1">
                        <a:lumMod val="75000"/>
                        <a:alpha val="50000"/>
                      </a:schemeClr>
                    </a:solidFill>
                  </a:tcPr>
                </a:tc>
                <a:tc>
                  <a:txBody>
                    <a:bodyPr/>
                    <a:lstStyle/>
                    <a:p>
                      <a:pPr algn="ctr"/>
                      <a:r>
                        <a:rPr lang="en-US" sz="1200" dirty="0">
                          <a:latin typeface="Arial" panose="020B0604020202020204" pitchFamily="34" charset="0"/>
                          <a:cs typeface="Arial" panose="020B0604020202020204" pitchFamily="34" charset="0"/>
                        </a:rPr>
                        <a:t>4</a:t>
                      </a:r>
                    </a:p>
                  </a:txBody>
                  <a:tcPr marL="68580" marR="68580" marT="34290" marB="34290" anchor="ctr">
                    <a:lnL w="28575" cap="flat" cmpd="sng" algn="ctr">
                      <a:solidFill>
                        <a:srgbClr val="FFFFFF"/>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38100" cap="flat" cmpd="sng" algn="ctr">
                      <a:solidFill>
                        <a:srgbClr val="FFFFFF"/>
                      </a:solidFill>
                      <a:prstDash val="solid"/>
                      <a:round/>
                      <a:headEnd type="none" w="med" len="med"/>
                      <a:tailEnd type="none" w="med" len="med"/>
                    </a:lnT>
                    <a:solidFill>
                      <a:schemeClr val="bg1">
                        <a:lumMod val="75000"/>
                        <a:alpha val="50000"/>
                      </a:schemeClr>
                    </a:solidFill>
                  </a:tcPr>
                </a:tc>
                <a:extLst>
                  <a:ext uri="{0D108BD9-81ED-4DB2-BD59-A6C34878D82A}">
                    <a16:rowId xmlns:a16="http://schemas.microsoft.com/office/drawing/2014/main" val="10001"/>
                  </a:ext>
                </a:extLst>
              </a:tr>
              <a:tr h="279913">
                <a:tc>
                  <a:txBody>
                    <a:bodyPr/>
                    <a:lstStyle/>
                    <a:p>
                      <a:r>
                        <a:rPr lang="en-US" sz="1200" dirty="0">
                          <a:latin typeface="Arial" panose="020B0604020202020204" pitchFamily="34" charset="0"/>
                          <a:cs typeface="Arial" panose="020B0604020202020204" pitchFamily="34" charset="0"/>
                        </a:rPr>
                        <a:t>Serious AEs</a:t>
                      </a:r>
                    </a:p>
                  </a:txBody>
                  <a:tcPr marL="68580" marR="68580" marT="34290" marB="34290" anchor="ctr">
                    <a:lnL w="9525" cap="flat" cmpd="sng" algn="ctr">
                      <a:solidFill>
                        <a:prstClr val="white">
                          <a:lumMod val="75000"/>
                        </a:prstClr>
                      </a:solidFill>
                      <a:prstDash val="solid"/>
                      <a:round/>
                      <a:headEnd type="none" w="med" len="med"/>
                      <a:tailEnd type="none" w="med" len="med"/>
                    </a:lnL>
                    <a:lnR w="28575" cap="flat" cmpd="sng" algn="ctr">
                      <a:solidFill>
                        <a:srgbClr val="FFFFFF"/>
                      </a:solidFill>
                      <a:prstDash val="solid"/>
                      <a:round/>
                      <a:headEnd type="none" w="med" len="med"/>
                      <a:tailEnd type="none" w="med" len="med"/>
                    </a:lnR>
                    <a:solidFill>
                      <a:schemeClr val="bg1">
                        <a:lumMod val="75000"/>
                        <a:alpha val="25000"/>
                      </a:schemeClr>
                    </a:solidFill>
                  </a:tcPr>
                </a:tc>
                <a:tc>
                  <a:txBody>
                    <a:bodyPr/>
                    <a:lstStyle/>
                    <a:p>
                      <a:pPr algn="ctr"/>
                      <a:r>
                        <a:rPr lang="en-US" sz="1200" dirty="0">
                          <a:latin typeface="Arial" panose="020B0604020202020204" pitchFamily="34" charset="0"/>
                          <a:cs typeface="Arial" panose="020B0604020202020204" pitchFamily="34" charset="0"/>
                        </a:rPr>
                        <a:t>19</a:t>
                      </a:r>
                    </a:p>
                  </a:txBody>
                  <a:tcPr marL="68580" marR="68580" marT="34290" marB="34290"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solidFill>
                      <a:schemeClr val="bg1">
                        <a:lumMod val="75000"/>
                        <a:alpha val="25000"/>
                      </a:schemeClr>
                    </a:solidFill>
                  </a:tcPr>
                </a:tc>
                <a:tc>
                  <a:txBody>
                    <a:bodyPr/>
                    <a:lstStyle/>
                    <a:p>
                      <a:pPr algn="ctr"/>
                      <a:r>
                        <a:rPr lang="en-US" sz="1200" dirty="0">
                          <a:latin typeface="Arial" panose="020B0604020202020204" pitchFamily="34" charset="0"/>
                          <a:cs typeface="Arial" panose="020B0604020202020204" pitchFamily="34" charset="0"/>
                        </a:rPr>
                        <a:t>16</a:t>
                      </a:r>
                    </a:p>
                  </a:txBody>
                  <a:tcPr marL="68580" marR="68580" marT="34290" marB="34290"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solidFill>
                      <a:schemeClr val="bg1">
                        <a:lumMod val="75000"/>
                        <a:alpha val="25000"/>
                      </a:schemeClr>
                    </a:solidFill>
                  </a:tcPr>
                </a:tc>
                <a:tc>
                  <a:txBody>
                    <a:bodyPr/>
                    <a:lstStyle/>
                    <a:p>
                      <a:pPr algn="ctr"/>
                      <a:r>
                        <a:rPr lang="en-US" sz="1200" dirty="0">
                          <a:latin typeface="Arial" panose="020B0604020202020204" pitchFamily="34" charset="0"/>
                          <a:cs typeface="Arial" panose="020B0604020202020204" pitchFamily="34" charset="0"/>
                        </a:rPr>
                        <a:t>18</a:t>
                      </a:r>
                    </a:p>
                  </a:txBody>
                  <a:tcPr marL="68580" marR="68580" marT="34290" marB="34290" anchor="ctr">
                    <a:lnL w="28575" cap="flat" cmpd="sng" algn="ctr">
                      <a:solidFill>
                        <a:srgbClr val="FFFFFF"/>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solidFill>
                      <a:schemeClr val="bg1">
                        <a:lumMod val="75000"/>
                        <a:alpha val="25000"/>
                      </a:schemeClr>
                    </a:solidFill>
                  </a:tcPr>
                </a:tc>
                <a:extLst>
                  <a:ext uri="{0D108BD9-81ED-4DB2-BD59-A6C34878D82A}">
                    <a16:rowId xmlns:a16="http://schemas.microsoft.com/office/drawing/2014/main" val="10002"/>
                  </a:ext>
                </a:extLst>
              </a:tr>
              <a:tr h="279913">
                <a:tc>
                  <a:txBody>
                    <a:bodyPr/>
                    <a:lstStyle/>
                    <a:p>
                      <a:r>
                        <a:rPr lang="en-US" sz="1200" dirty="0">
                          <a:latin typeface="Arial" panose="020B0604020202020204" pitchFamily="34" charset="0"/>
                          <a:cs typeface="Arial" panose="020B0604020202020204" pitchFamily="34" charset="0"/>
                        </a:rPr>
                        <a:t>Deaths</a:t>
                      </a:r>
                    </a:p>
                  </a:txBody>
                  <a:tcPr marL="68580" marR="68580" marT="34290" marB="34290" anchor="ctr">
                    <a:lnL w="9525" cap="flat" cmpd="sng" algn="ctr">
                      <a:solidFill>
                        <a:prstClr val="white">
                          <a:lumMod val="75000"/>
                        </a:prstClr>
                      </a:solidFill>
                      <a:prstDash val="solid"/>
                      <a:round/>
                      <a:headEnd type="none" w="med" len="med"/>
                      <a:tailEnd type="none" w="med" len="med"/>
                    </a:lnL>
                    <a:lnR w="28575" cap="flat" cmpd="sng" algn="ctr">
                      <a:solidFill>
                        <a:srgbClr val="FFFFFF"/>
                      </a:solidFill>
                      <a:prstDash val="solid"/>
                      <a:round/>
                      <a:headEnd type="none" w="med" len="med"/>
                      <a:tailEnd type="none" w="med" len="med"/>
                    </a:lnR>
                    <a:solidFill>
                      <a:schemeClr val="bg1">
                        <a:lumMod val="75000"/>
                        <a:alpha val="50000"/>
                      </a:schemeClr>
                    </a:solidFill>
                  </a:tcPr>
                </a:tc>
                <a:tc>
                  <a:txBody>
                    <a:bodyPr/>
                    <a:lstStyle/>
                    <a:p>
                      <a:pPr algn="ctr"/>
                      <a:r>
                        <a:rPr lang="en-US" sz="1200" baseline="0" dirty="0">
                          <a:latin typeface="Arial" panose="020B0604020202020204" pitchFamily="34" charset="0"/>
                          <a:cs typeface="Arial" panose="020B0604020202020204" pitchFamily="34" charset="0"/>
                        </a:rPr>
                        <a:t>3</a:t>
                      </a:r>
                    </a:p>
                  </a:txBody>
                  <a:tcPr marL="68580" marR="68580" marT="34290" marB="34290"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solidFill>
                      <a:schemeClr val="bg1">
                        <a:lumMod val="75000"/>
                        <a:alpha val="50000"/>
                      </a:schemeClr>
                    </a:solidFill>
                  </a:tcPr>
                </a:tc>
                <a:tc>
                  <a:txBody>
                    <a:bodyPr/>
                    <a:lstStyle/>
                    <a:p>
                      <a:pPr algn="ctr"/>
                      <a:r>
                        <a:rPr lang="en-US" sz="1200" baseline="0" dirty="0">
                          <a:latin typeface="Arial" panose="020B0604020202020204" pitchFamily="34" charset="0"/>
                          <a:cs typeface="Arial" panose="020B0604020202020204" pitchFamily="34" charset="0"/>
                        </a:rPr>
                        <a:t>3</a:t>
                      </a:r>
                    </a:p>
                  </a:txBody>
                  <a:tcPr marL="68580" marR="68580" marT="34290" marB="34290"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solidFill>
                      <a:schemeClr val="bg1">
                        <a:lumMod val="75000"/>
                        <a:alpha val="50000"/>
                      </a:schemeClr>
                    </a:solidFill>
                  </a:tcPr>
                </a:tc>
                <a:tc>
                  <a:txBody>
                    <a:bodyPr/>
                    <a:lstStyle/>
                    <a:p>
                      <a:pPr algn="ctr"/>
                      <a:r>
                        <a:rPr lang="en-US" sz="1200" baseline="0" dirty="0">
                          <a:latin typeface="Arial" panose="020B0604020202020204" pitchFamily="34" charset="0"/>
                          <a:cs typeface="Arial" panose="020B0604020202020204" pitchFamily="34" charset="0"/>
                        </a:rPr>
                        <a:t>3</a:t>
                      </a:r>
                    </a:p>
                  </a:txBody>
                  <a:tcPr marL="68580" marR="68580" marT="34290" marB="34290" anchor="ctr">
                    <a:lnL w="28575" cap="flat" cmpd="sng" algn="ctr">
                      <a:solidFill>
                        <a:srgbClr val="FFFFFF"/>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solidFill>
                      <a:schemeClr val="bg1">
                        <a:lumMod val="75000"/>
                        <a:alpha val="50000"/>
                      </a:schemeClr>
                    </a:solidFill>
                  </a:tcPr>
                </a:tc>
                <a:extLst>
                  <a:ext uri="{0D108BD9-81ED-4DB2-BD59-A6C34878D82A}">
                    <a16:rowId xmlns:a16="http://schemas.microsoft.com/office/drawing/2014/main" val="10003"/>
                  </a:ext>
                </a:extLst>
              </a:tr>
              <a:tr h="1903464">
                <a:tc>
                  <a:txBody>
                    <a:bodyPr/>
                    <a:lstStyle/>
                    <a:p>
                      <a:r>
                        <a:rPr lang="en-US" sz="1200" dirty="0">
                          <a:latin typeface="Arial" panose="020B0604020202020204" pitchFamily="34" charset="0"/>
                          <a:cs typeface="Arial" panose="020B0604020202020204" pitchFamily="34" charset="0"/>
                        </a:rPr>
                        <a:t>Any </a:t>
                      </a:r>
                      <a:r>
                        <a:rPr lang="en-US" sz="1200" baseline="0" dirty="0">
                          <a:latin typeface="Arial" panose="020B0604020202020204" pitchFamily="34" charset="0"/>
                          <a:cs typeface="Arial" panose="020B0604020202020204" pitchFamily="34" charset="0"/>
                        </a:rPr>
                        <a:t>AE in ≥10% of patients</a:t>
                      </a:r>
                    </a:p>
                    <a:p>
                      <a:pPr marL="230188" indent="0">
                        <a:tabLst>
                          <a:tab pos="230188" algn="l"/>
                        </a:tabLst>
                      </a:pPr>
                      <a:r>
                        <a:rPr lang="en-US" sz="1200" dirty="0">
                          <a:latin typeface="Arial" panose="020B0604020202020204" pitchFamily="34" charset="0"/>
                          <a:cs typeface="Arial" panose="020B0604020202020204" pitchFamily="34" charset="0"/>
                        </a:rPr>
                        <a:t>Fatigue</a:t>
                      </a:r>
                    </a:p>
                    <a:p>
                      <a:pPr marL="230188" indent="0">
                        <a:tabLst>
                          <a:tab pos="230188" algn="l"/>
                        </a:tabLst>
                      </a:pPr>
                      <a:r>
                        <a:rPr lang="en-US" sz="1200" dirty="0">
                          <a:latin typeface="Arial" panose="020B0604020202020204" pitchFamily="34" charset="0"/>
                          <a:cs typeface="Arial" panose="020B0604020202020204" pitchFamily="34" charset="0"/>
                        </a:rPr>
                        <a:t>Nausea</a:t>
                      </a:r>
                    </a:p>
                    <a:p>
                      <a:pPr marL="230188" indent="0">
                        <a:tabLst>
                          <a:tab pos="230188" algn="l"/>
                        </a:tabLst>
                      </a:pPr>
                      <a:r>
                        <a:rPr lang="en-US" sz="1200" dirty="0">
                          <a:latin typeface="Arial" panose="020B0604020202020204" pitchFamily="34" charset="0"/>
                          <a:cs typeface="Arial" panose="020B0604020202020204" pitchFamily="34" charset="0"/>
                        </a:rPr>
                        <a:t>Headache</a:t>
                      </a:r>
                    </a:p>
                    <a:p>
                      <a:pPr marL="230188" indent="0">
                        <a:tabLst>
                          <a:tab pos="230188" algn="l"/>
                        </a:tabLst>
                      </a:pPr>
                      <a:r>
                        <a:rPr lang="en-US" sz="1200" dirty="0">
                          <a:latin typeface="Arial" panose="020B0604020202020204" pitchFamily="34" charset="0"/>
                          <a:cs typeface="Arial" panose="020B0604020202020204" pitchFamily="34" charset="0"/>
                        </a:rPr>
                        <a:t>Anemia</a:t>
                      </a:r>
                    </a:p>
                    <a:p>
                      <a:pPr marL="230188" indent="0">
                        <a:tabLst>
                          <a:tab pos="230188" algn="l"/>
                        </a:tabLst>
                      </a:pPr>
                      <a:r>
                        <a:rPr lang="en-US" sz="1200" dirty="0">
                          <a:latin typeface="Arial" panose="020B0604020202020204" pitchFamily="34" charset="0"/>
                          <a:cs typeface="Arial" panose="020B0604020202020204" pitchFamily="34" charset="0"/>
                        </a:rPr>
                        <a:t>Diarrhea</a:t>
                      </a:r>
                    </a:p>
                    <a:p>
                      <a:pPr marL="230188" indent="0">
                        <a:tabLst>
                          <a:tab pos="230188" algn="l"/>
                        </a:tabLst>
                      </a:pPr>
                      <a:r>
                        <a:rPr lang="en-US" sz="1200" dirty="0">
                          <a:latin typeface="Arial" panose="020B0604020202020204" pitchFamily="34" charset="0"/>
                          <a:cs typeface="Arial" panose="020B0604020202020204" pitchFamily="34" charset="0"/>
                        </a:rPr>
                        <a:t>Insomnia</a:t>
                      </a:r>
                    </a:p>
                    <a:p>
                      <a:pPr marL="230188" indent="0">
                        <a:tabLst>
                          <a:tab pos="230188" algn="l"/>
                        </a:tabLst>
                      </a:pPr>
                      <a:r>
                        <a:rPr lang="en-US" sz="1200" dirty="0">
                          <a:latin typeface="Arial" panose="020B0604020202020204" pitchFamily="34" charset="0"/>
                          <a:cs typeface="Arial" panose="020B0604020202020204" pitchFamily="34" charset="0"/>
                        </a:rPr>
                        <a:t>Pruritus</a:t>
                      </a:r>
                    </a:p>
                    <a:p>
                      <a:pPr marL="230188" indent="0">
                        <a:tabLst>
                          <a:tab pos="230188" algn="l"/>
                        </a:tabLst>
                      </a:pPr>
                      <a:r>
                        <a:rPr lang="en-US" sz="1200" dirty="0">
                          <a:latin typeface="Arial" panose="020B0604020202020204" pitchFamily="34" charset="0"/>
                          <a:cs typeface="Arial" panose="020B0604020202020204" pitchFamily="34" charset="0"/>
                        </a:rPr>
                        <a:t>Muscle spasm</a:t>
                      </a:r>
                    </a:p>
                    <a:p>
                      <a:pPr marL="230188" indent="0">
                        <a:tabLst>
                          <a:tab pos="230188" algn="l"/>
                        </a:tabLst>
                      </a:pPr>
                      <a:r>
                        <a:rPr lang="en-US" sz="1200" dirty="0">
                          <a:latin typeface="Arial" panose="020B0604020202020204" pitchFamily="34" charset="0"/>
                          <a:cs typeface="Arial" panose="020B0604020202020204" pitchFamily="34" charset="0"/>
                        </a:rPr>
                        <a:t>Dyspnea</a:t>
                      </a:r>
                    </a:p>
                  </a:txBody>
                  <a:tcPr marL="68580" marR="68580" marT="34290" marB="34290" anchor="ctr">
                    <a:lnL w="9525" cap="flat" cmpd="sng" algn="ctr">
                      <a:solidFill>
                        <a:prstClr val="white">
                          <a:lumMod val="75000"/>
                        </a:prstClr>
                      </a:solidFill>
                      <a:prstDash val="solid"/>
                      <a:round/>
                      <a:headEnd type="none" w="med" len="med"/>
                      <a:tailEnd type="none" w="med" len="med"/>
                    </a:lnL>
                    <a:lnR w="28575" cap="flat" cmpd="sng" algn="ctr">
                      <a:solidFill>
                        <a:srgbClr val="FFFFFF"/>
                      </a:solidFill>
                      <a:prstDash val="solid"/>
                      <a:round/>
                      <a:headEnd type="none" w="med" len="med"/>
                      <a:tailEnd type="none" w="med" len="med"/>
                    </a:lnR>
                    <a:solidFill>
                      <a:schemeClr val="bg1">
                        <a:lumMod val="75000"/>
                        <a:alpha val="25000"/>
                      </a:schemeClr>
                    </a:solidFill>
                  </a:tcPr>
                </a:tc>
                <a:tc>
                  <a:txBody>
                    <a:bodyPr/>
                    <a:lstStyle/>
                    <a:p>
                      <a:pPr algn="ctr"/>
                      <a:endParaRPr lang="en-US" sz="1200" dirty="0">
                        <a:latin typeface="Arial" panose="020B0604020202020204" pitchFamily="34" charset="0"/>
                        <a:cs typeface="Arial" panose="020B0604020202020204" pitchFamily="34" charset="0"/>
                      </a:endParaRPr>
                    </a:p>
                    <a:p>
                      <a:pPr algn="ctr"/>
                      <a:r>
                        <a:rPr lang="en-US" sz="1200" dirty="0">
                          <a:latin typeface="Arial" panose="020B0604020202020204" pitchFamily="34" charset="0"/>
                          <a:cs typeface="Arial" panose="020B0604020202020204" pitchFamily="34" charset="0"/>
                        </a:rPr>
                        <a:t>26</a:t>
                      </a:r>
                    </a:p>
                    <a:p>
                      <a:pPr algn="ctr"/>
                      <a:r>
                        <a:rPr lang="en-US" sz="1200" dirty="0">
                          <a:latin typeface="Arial" panose="020B0604020202020204" pitchFamily="34" charset="0"/>
                          <a:cs typeface="Arial" panose="020B0604020202020204" pitchFamily="34" charset="0"/>
                        </a:rPr>
                        <a:t>24</a:t>
                      </a:r>
                    </a:p>
                    <a:p>
                      <a:pPr algn="ctr"/>
                      <a:r>
                        <a:rPr lang="en-US" sz="1200" dirty="0">
                          <a:latin typeface="Arial" panose="020B0604020202020204" pitchFamily="34" charset="0"/>
                          <a:cs typeface="Arial" panose="020B0604020202020204" pitchFamily="34" charset="0"/>
                        </a:rPr>
                        <a:t>26</a:t>
                      </a:r>
                    </a:p>
                    <a:p>
                      <a:pPr algn="ctr"/>
                      <a:r>
                        <a:rPr lang="en-US" sz="1200" dirty="0">
                          <a:latin typeface="Arial" panose="020B0604020202020204" pitchFamily="34" charset="0"/>
                          <a:cs typeface="Arial" panose="020B0604020202020204" pitchFamily="34" charset="0"/>
                        </a:rPr>
                        <a:t>4</a:t>
                      </a:r>
                    </a:p>
                    <a:p>
                      <a:pPr algn="ctr"/>
                      <a:r>
                        <a:rPr lang="en-US" sz="1200" dirty="0">
                          <a:latin typeface="Arial" panose="020B0604020202020204" pitchFamily="34" charset="0"/>
                          <a:cs typeface="Arial" panose="020B0604020202020204" pitchFamily="34" charset="0"/>
                        </a:rPr>
                        <a:t>7</a:t>
                      </a:r>
                    </a:p>
                    <a:p>
                      <a:pPr algn="ctr"/>
                      <a:r>
                        <a:rPr lang="en-US" sz="1200" dirty="0">
                          <a:latin typeface="Arial" panose="020B0604020202020204" pitchFamily="34" charset="0"/>
                          <a:cs typeface="Arial" panose="020B0604020202020204" pitchFamily="34" charset="0"/>
                        </a:rPr>
                        <a:t>10</a:t>
                      </a:r>
                    </a:p>
                    <a:p>
                      <a:pPr algn="ctr"/>
                      <a:r>
                        <a:rPr lang="en-US" sz="1200" dirty="0">
                          <a:latin typeface="Arial" panose="020B0604020202020204" pitchFamily="34" charset="0"/>
                          <a:cs typeface="Arial" panose="020B0604020202020204" pitchFamily="34" charset="0"/>
                        </a:rPr>
                        <a:t>11</a:t>
                      </a:r>
                    </a:p>
                    <a:p>
                      <a:pPr algn="ctr"/>
                      <a:r>
                        <a:rPr lang="en-US" sz="1200" dirty="0">
                          <a:latin typeface="Arial" panose="020B0604020202020204" pitchFamily="34" charset="0"/>
                          <a:cs typeface="Arial" panose="020B0604020202020204" pitchFamily="34" charset="0"/>
                        </a:rPr>
                        <a:t>3</a:t>
                      </a:r>
                    </a:p>
                    <a:p>
                      <a:pPr algn="ctr"/>
                      <a:r>
                        <a:rPr lang="en-US" sz="1200" dirty="0">
                          <a:latin typeface="Arial" panose="020B0604020202020204" pitchFamily="34" charset="0"/>
                          <a:cs typeface="Arial" panose="020B0604020202020204" pitchFamily="34" charset="0"/>
                        </a:rPr>
                        <a:t>4</a:t>
                      </a:r>
                    </a:p>
                  </a:txBody>
                  <a:tcPr marL="68580" marR="68580" marT="34290" marB="34290"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solidFill>
                      <a:schemeClr val="bg1">
                        <a:lumMod val="75000"/>
                        <a:alpha val="25000"/>
                      </a:schemeClr>
                    </a:solidFill>
                  </a:tcPr>
                </a:tc>
                <a:tc>
                  <a:txBody>
                    <a:bodyPr/>
                    <a:lstStyle/>
                    <a:p>
                      <a:pPr algn="ctr"/>
                      <a:endParaRPr lang="en-US" sz="1200" dirty="0">
                        <a:latin typeface="Arial" panose="020B0604020202020204" pitchFamily="34" charset="0"/>
                        <a:cs typeface="Arial" panose="020B0604020202020204" pitchFamily="34" charset="0"/>
                      </a:endParaRPr>
                    </a:p>
                    <a:p>
                      <a:pPr algn="ctr"/>
                      <a:r>
                        <a:rPr lang="en-US" sz="1200" dirty="0">
                          <a:latin typeface="Arial" panose="020B0604020202020204" pitchFamily="34" charset="0"/>
                          <a:cs typeface="Arial" panose="020B0604020202020204" pitchFamily="34" charset="0"/>
                        </a:rPr>
                        <a:t>39</a:t>
                      </a:r>
                    </a:p>
                    <a:p>
                      <a:pPr algn="ctr"/>
                      <a:r>
                        <a:rPr lang="en-US" sz="1200" dirty="0">
                          <a:latin typeface="Arial" panose="020B0604020202020204" pitchFamily="34" charset="0"/>
                          <a:cs typeface="Arial" panose="020B0604020202020204" pitchFamily="34" charset="0"/>
                        </a:rPr>
                        <a:t>25</a:t>
                      </a:r>
                    </a:p>
                    <a:p>
                      <a:pPr algn="ctr"/>
                      <a:r>
                        <a:rPr lang="en-US" sz="1200" dirty="0">
                          <a:latin typeface="Arial" panose="020B0604020202020204" pitchFamily="34" charset="0"/>
                          <a:cs typeface="Arial" panose="020B0604020202020204" pitchFamily="34" charset="0"/>
                        </a:rPr>
                        <a:t>21</a:t>
                      </a:r>
                    </a:p>
                    <a:p>
                      <a:pPr algn="ctr"/>
                      <a:r>
                        <a:rPr lang="en-US" sz="1200" dirty="0">
                          <a:latin typeface="Arial" panose="020B0604020202020204" pitchFamily="34" charset="0"/>
                          <a:cs typeface="Arial" panose="020B0604020202020204" pitchFamily="34" charset="0"/>
                        </a:rPr>
                        <a:t>31</a:t>
                      </a:r>
                    </a:p>
                    <a:p>
                      <a:pPr algn="ctr"/>
                      <a:r>
                        <a:rPr lang="en-US" sz="1200" dirty="0">
                          <a:latin typeface="Arial" panose="020B0604020202020204" pitchFamily="34" charset="0"/>
                          <a:cs typeface="Arial" panose="020B0604020202020204" pitchFamily="34" charset="0"/>
                        </a:rPr>
                        <a:t>21</a:t>
                      </a:r>
                    </a:p>
                    <a:p>
                      <a:pPr algn="ctr"/>
                      <a:r>
                        <a:rPr lang="en-US" sz="1200" dirty="0">
                          <a:latin typeface="Arial" panose="020B0604020202020204" pitchFamily="34" charset="0"/>
                          <a:cs typeface="Arial" panose="020B0604020202020204" pitchFamily="34" charset="0"/>
                        </a:rPr>
                        <a:t>14</a:t>
                      </a:r>
                    </a:p>
                    <a:p>
                      <a:pPr algn="ctr"/>
                      <a:r>
                        <a:rPr lang="en-US" sz="1200" dirty="0">
                          <a:latin typeface="Arial" panose="020B0604020202020204" pitchFamily="34" charset="0"/>
                          <a:cs typeface="Arial" panose="020B0604020202020204" pitchFamily="34" charset="0"/>
                        </a:rPr>
                        <a:t>5</a:t>
                      </a:r>
                    </a:p>
                    <a:p>
                      <a:pPr algn="ctr"/>
                      <a:r>
                        <a:rPr lang="en-US" sz="1200" dirty="0">
                          <a:latin typeface="Arial" panose="020B0604020202020204" pitchFamily="34" charset="0"/>
                          <a:cs typeface="Arial" panose="020B0604020202020204" pitchFamily="34" charset="0"/>
                        </a:rPr>
                        <a:t>11</a:t>
                      </a:r>
                    </a:p>
                    <a:p>
                      <a:pPr algn="ctr"/>
                      <a:r>
                        <a:rPr lang="en-US" sz="1200" dirty="0">
                          <a:latin typeface="Arial" panose="020B0604020202020204" pitchFamily="34" charset="0"/>
                          <a:cs typeface="Arial" panose="020B0604020202020204" pitchFamily="34" charset="0"/>
                        </a:rPr>
                        <a:t>10</a:t>
                      </a:r>
                    </a:p>
                  </a:txBody>
                  <a:tcPr marL="68580" marR="68580" marT="34290" marB="34290"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solidFill>
                      <a:schemeClr val="bg1">
                        <a:lumMod val="75000"/>
                        <a:alpha val="25000"/>
                      </a:schemeClr>
                    </a:solidFill>
                  </a:tcPr>
                </a:tc>
                <a:tc>
                  <a:txBody>
                    <a:bodyPr/>
                    <a:lstStyle/>
                    <a:p>
                      <a:pPr algn="ctr"/>
                      <a:endParaRPr lang="en-US" sz="1200" dirty="0">
                        <a:latin typeface="Arial" panose="020B0604020202020204" pitchFamily="34" charset="0"/>
                        <a:cs typeface="Arial" panose="020B0604020202020204" pitchFamily="34" charset="0"/>
                      </a:endParaRPr>
                    </a:p>
                    <a:p>
                      <a:pPr algn="ctr"/>
                      <a:r>
                        <a:rPr lang="en-US" sz="1200" dirty="0">
                          <a:latin typeface="Arial" panose="020B0604020202020204" pitchFamily="34" charset="0"/>
                          <a:cs typeface="Arial" panose="020B0604020202020204" pitchFamily="34" charset="0"/>
                        </a:rPr>
                        <a:t>23</a:t>
                      </a:r>
                    </a:p>
                    <a:p>
                      <a:pPr algn="ctr"/>
                      <a:r>
                        <a:rPr lang="en-US" sz="1200" dirty="0">
                          <a:latin typeface="Arial" panose="020B0604020202020204" pitchFamily="34" charset="0"/>
                          <a:cs typeface="Arial" panose="020B0604020202020204" pitchFamily="34" charset="0"/>
                        </a:rPr>
                        <a:t>20</a:t>
                      </a:r>
                    </a:p>
                    <a:p>
                      <a:pPr algn="ctr"/>
                      <a:r>
                        <a:rPr lang="en-US" sz="1200" dirty="0">
                          <a:latin typeface="Arial" panose="020B0604020202020204" pitchFamily="34" charset="0"/>
                          <a:cs typeface="Arial" panose="020B0604020202020204" pitchFamily="34" charset="0"/>
                        </a:rPr>
                        <a:t>19</a:t>
                      </a:r>
                    </a:p>
                    <a:p>
                      <a:pPr algn="ctr"/>
                      <a:r>
                        <a:rPr lang="en-US" sz="1200" dirty="0">
                          <a:latin typeface="Arial" panose="020B0604020202020204" pitchFamily="34" charset="0"/>
                          <a:cs typeface="Arial" panose="020B0604020202020204" pitchFamily="34" charset="0"/>
                        </a:rPr>
                        <a:t>3</a:t>
                      </a:r>
                    </a:p>
                    <a:p>
                      <a:pPr algn="ctr"/>
                      <a:r>
                        <a:rPr lang="en-US" sz="1200" dirty="0">
                          <a:latin typeface="Arial" panose="020B0604020202020204" pitchFamily="34" charset="0"/>
                          <a:cs typeface="Arial" panose="020B0604020202020204" pitchFamily="34" charset="0"/>
                        </a:rPr>
                        <a:t>8</a:t>
                      </a:r>
                    </a:p>
                    <a:p>
                      <a:pPr algn="ctr"/>
                      <a:r>
                        <a:rPr lang="en-US" sz="1200" dirty="0">
                          <a:latin typeface="Arial" panose="020B0604020202020204" pitchFamily="34" charset="0"/>
                          <a:cs typeface="Arial" panose="020B0604020202020204" pitchFamily="34" charset="0"/>
                        </a:rPr>
                        <a:t>10</a:t>
                      </a:r>
                    </a:p>
                    <a:p>
                      <a:pPr algn="ctr"/>
                      <a:r>
                        <a:rPr lang="en-US" sz="1200" dirty="0">
                          <a:latin typeface="Arial" panose="020B0604020202020204" pitchFamily="34" charset="0"/>
                          <a:cs typeface="Arial" panose="020B0604020202020204" pitchFamily="34" charset="0"/>
                        </a:rPr>
                        <a:t>4</a:t>
                      </a:r>
                    </a:p>
                    <a:p>
                      <a:pPr algn="ctr"/>
                      <a:r>
                        <a:rPr lang="en-US" sz="1200" dirty="0">
                          <a:latin typeface="Arial" panose="020B0604020202020204" pitchFamily="34" charset="0"/>
                          <a:cs typeface="Arial" panose="020B0604020202020204" pitchFamily="34" charset="0"/>
                        </a:rPr>
                        <a:t>2</a:t>
                      </a:r>
                    </a:p>
                    <a:p>
                      <a:pPr algn="ctr"/>
                      <a:r>
                        <a:rPr lang="en-US" sz="1200" dirty="0">
                          <a:latin typeface="Arial" panose="020B0604020202020204" pitchFamily="34" charset="0"/>
                          <a:cs typeface="Arial" panose="020B0604020202020204" pitchFamily="34" charset="0"/>
                        </a:rPr>
                        <a:t>0</a:t>
                      </a:r>
                    </a:p>
                  </a:txBody>
                  <a:tcPr marL="68580" marR="68580" marT="34290" marB="34290" anchor="ctr">
                    <a:lnL w="28575" cap="flat" cmpd="sng" algn="ctr">
                      <a:solidFill>
                        <a:srgbClr val="FFFFFF"/>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solidFill>
                      <a:schemeClr val="bg1">
                        <a:lumMod val="75000"/>
                        <a:alpha val="25000"/>
                      </a:schemeClr>
                    </a:solidFill>
                  </a:tcPr>
                </a:tc>
                <a:extLst>
                  <a:ext uri="{0D108BD9-81ED-4DB2-BD59-A6C34878D82A}">
                    <a16:rowId xmlns:a16="http://schemas.microsoft.com/office/drawing/2014/main" val="10004"/>
                  </a:ext>
                </a:extLst>
              </a:tr>
              <a:tr h="279913">
                <a:tc>
                  <a:txBody>
                    <a:bodyPr/>
                    <a:lstStyle/>
                    <a:p>
                      <a:pPr marL="12700" indent="0">
                        <a:tabLst/>
                      </a:pPr>
                      <a:r>
                        <a:rPr lang="en-US" sz="1200" dirty="0">
                          <a:latin typeface="Arial" panose="020B0604020202020204" pitchFamily="34" charset="0"/>
                          <a:cs typeface="Arial" panose="020B0604020202020204" pitchFamily="34" charset="0"/>
                        </a:rPr>
                        <a:t>Hemoglobin &lt;10 g/dL</a:t>
                      </a:r>
                    </a:p>
                  </a:txBody>
                  <a:tcPr marL="68580" marR="68580" marT="34290" marB="34290" anchor="ctr">
                    <a:lnL w="9525" cap="flat" cmpd="sng" algn="ctr">
                      <a:solidFill>
                        <a:prstClr val="white">
                          <a:lumMod val="75000"/>
                        </a:prstClr>
                      </a:solidFill>
                      <a:prstDash val="solid"/>
                      <a:round/>
                      <a:headEnd type="none" w="med" len="med"/>
                      <a:tailEnd type="none" w="med" len="med"/>
                    </a:lnL>
                    <a:lnR w="28575" cap="flat" cmpd="sng" algn="ctr">
                      <a:solidFill>
                        <a:srgbClr val="FFFFFF"/>
                      </a:solidFill>
                      <a:prstDash val="solid"/>
                      <a:round/>
                      <a:headEnd type="none" w="med" len="med"/>
                      <a:tailEnd type="none" w="med" len="med"/>
                    </a:lnR>
                    <a:solidFill>
                      <a:schemeClr val="bg1">
                        <a:lumMod val="75000"/>
                        <a:alpha val="50000"/>
                      </a:schemeClr>
                    </a:solidFill>
                  </a:tcPr>
                </a:tc>
                <a:tc>
                  <a:txBody>
                    <a:bodyPr/>
                    <a:lstStyle/>
                    <a:p>
                      <a:pPr algn="ctr"/>
                      <a:r>
                        <a:rPr lang="en-US" sz="1200" dirty="0">
                          <a:latin typeface="Arial" panose="020B0604020202020204" pitchFamily="34" charset="0"/>
                          <a:cs typeface="Arial" panose="020B0604020202020204" pitchFamily="34" charset="0"/>
                        </a:rPr>
                        <a:t>8</a:t>
                      </a:r>
                    </a:p>
                  </a:txBody>
                  <a:tcPr marL="68580" marR="68580" marT="34290" marB="34290"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solidFill>
                      <a:schemeClr val="bg1">
                        <a:lumMod val="75000"/>
                        <a:alpha val="50000"/>
                      </a:schemeClr>
                    </a:solidFill>
                  </a:tcPr>
                </a:tc>
                <a:tc>
                  <a:txBody>
                    <a:bodyPr/>
                    <a:lstStyle/>
                    <a:p>
                      <a:pPr algn="ctr"/>
                      <a:r>
                        <a:rPr lang="en-US" sz="1200" dirty="0">
                          <a:latin typeface="Arial" panose="020B0604020202020204" pitchFamily="34" charset="0"/>
                          <a:cs typeface="Arial" panose="020B0604020202020204" pitchFamily="34" charset="0"/>
                        </a:rPr>
                        <a:t>23</a:t>
                      </a:r>
                    </a:p>
                  </a:txBody>
                  <a:tcPr marL="68580" marR="68580" marT="34290" marB="34290"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solidFill>
                      <a:schemeClr val="bg1">
                        <a:lumMod val="75000"/>
                        <a:alpha val="50000"/>
                      </a:schemeClr>
                    </a:solidFill>
                  </a:tcPr>
                </a:tc>
                <a:tc>
                  <a:txBody>
                    <a:bodyPr/>
                    <a:lstStyle/>
                    <a:p>
                      <a:pPr algn="ctr"/>
                      <a:r>
                        <a:rPr lang="en-US" sz="1200" dirty="0">
                          <a:latin typeface="Arial" panose="020B0604020202020204" pitchFamily="34" charset="0"/>
                          <a:cs typeface="Arial" panose="020B0604020202020204" pitchFamily="34" charset="0"/>
                        </a:rPr>
                        <a:t>9</a:t>
                      </a:r>
                    </a:p>
                  </a:txBody>
                  <a:tcPr marL="68580" marR="68580" marT="34290" marB="34290" anchor="ctr">
                    <a:lnL w="28575" cap="flat" cmpd="sng" algn="ctr">
                      <a:solidFill>
                        <a:srgbClr val="FFFFFF"/>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solidFill>
                      <a:schemeClr val="bg1">
                        <a:lumMod val="75000"/>
                        <a:alpha val="50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11465344"/>
      </p:ext>
    </p:extLst>
  </p:cSld>
  <p:clrMapOvr>
    <a:masterClrMapping/>
  </p:clrMapOvr>
  <p:transition spd="slow"/>
</p:sld>
</file>

<file path=ppt/theme/theme1.xml><?xml version="1.0" encoding="utf-8"?>
<a:theme xmlns:a="http://schemas.openxmlformats.org/drawingml/2006/main" name="AETC_Master_Template_061510">
  <a:themeElements>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AETC_Master_Template_061510.potx</Template>
  <TotalTime>46033</TotalTime>
  <Words>1024</Words>
  <Application>Microsoft Macintosh PowerPoint</Application>
  <PresentationFormat>On-screen Show (16:9)</PresentationFormat>
  <Paragraphs>338</Paragraphs>
  <Slides>11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Arial</vt:lpstr>
      <vt:lpstr>Calibri</vt:lpstr>
      <vt:lpstr>Corbel</vt:lpstr>
      <vt:lpstr>Geneva</vt:lpstr>
      <vt:lpstr>Lucida Grande</vt:lpstr>
      <vt:lpstr>Times New Roman</vt:lpstr>
      <vt:lpstr>AETC_Master_Template_061510</vt:lpstr>
      <vt:lpstr>Sofosbuvir-Velpatasvir in Decompensated HCV Cirrhosis ASTRAL-4</vt:lpstr>
      <vt:lpstr>Sofosbuvir-Velpatasvir in Decompensated HCV Cirrhosis ASTRAL-4: Study Features</vt:lpstr>
      <vt:lpstr>Sofosbuvir-Velpatasvir in Decompensated HCV Cirrhosis ASTRAL-4: Study Design</vt:lpstr>
      <vt:lpstr>Sofosbuvir-Velpatasvir in Decompensated HCV Cirrhosis ASTRAL-4: Participants</vt:lpstr>
      <vt:lpstr>Sofosbuvir-Velpatasvir in Decompensated HCV Cirrhosis ASTRAL-4: Participants</vt:lpstr>
      <vt:lpstr>Sofosbuvir-Velpatasvir in Decompensated HCV Cirrhosis ASTRAL-4: Results</vt:lpstr>
      <vt:lpstr>Sofosbuvir-Velpatasvir in Decompensated HCV Cirrhosis ASTRAL-4: Change in MELD Scores on Treatment</vt:lpstr>
      <vt:lpstr>Sofosbuvir-Velpatasvir in Decompensated HCV Cirrhosis ASTRAL-4: Change in MELD Scores on Treatment</vt:lpstr>
      <vt:lpstr>Sofosbuvir-Velpatasvir in Decompensated HCV Cirrhosis ASTRAL-4: Adverse Events</vt:lpstr>
      <vt:lpstr>Sofosbuvir-Velpatasvir in Decompensated HCV Cirrhosis ASTRAL-4: Conclusions</vt:lpstr>
      <vt:lpstr>PowerPoint Presentation</vt:lpstr>
    </vt:vector>
  </TitlesOfParts>
  <Company>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David H. Spach</cp:lastModifiedBy>
  <cp:revision>1516</cp:revision>
  <cp:lastPrinted>2019-10-21T18:40:24Z</cp:lastPrinted>
  <dcterms:created xsi:type="dcterms:W3CDTF">2010-11-28T05:36:22Z</dcterms:created>
  <dcterms:modified xsi:type="dcterms:W3CDTF">2022-06-30T17:49:33Z</dcterms:modified>
</cp:coreProperties>
</file>