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843" r:id="rId2"/>
    <p:sldId id="844" r:id="rId3"/>
    <p:sldId id="846" r:id="rId4"/>
    <p:sldId id="847" r:id="rId5"/>
    <p:sldId id="848" r:id="rId6"/>
    <p:sldId id="1006" r:id="rId7"/>
    <p:sldId id="849" r:id="rId8"/>
    <p:sldId id="1002" r:id="rId9"/>
    <p:sldId id="850" r:id="rId10"/>
    <p:sldId id="845" r:id="rId11"/>
    <p:sldId id="999" r:id="rId12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23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B00"/>
    <a:srgbClr val="0085B6"/>
    <a:srgbClr val="708C76"/>
    <a:srgbClr val="005B9D"/>
    <a:srgbClr val="7A9342"/>
    <a:srgbClr val="456975"/>
    <a:srgbClr val="C4AAC3"/>
    <a:srgbClr val="9A8699"/>
    <a:srgbClr val="E1C4E0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45" autoAdjust="0"/>
    <p:restoredTop sz="85486" autoAdjust="0"/>
  </p:normalViewPr>
  <p:slideViewPr>
    <p:cSldViewPr snapToGrid="0" showGuides="1">
      <p:cViewPr varScale="1">
        <p:scale>
          <a:sx n="148" d="100"/>
          <a:sy n="148" d="100"/>
        </p:scale>
        <p:origin x="97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2.77778663809897E-2"/>
          <c:w val="0.84978810467271204"/>
          <c:h val="0.8243366644596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7D5-3345-99AE-7419925558C1}"/>
              </c:ext>
            </c:extLst>
          </c:dPt>
          <c:dPt>
            <c:idx val="1"/>
            <c:invertIfNegative val="0"/>
            <c:bubble3D val="0"/>
            <c:spPr>
              <a:solidFill>
                <a:srgbClr val="7A934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7D5-3345-99AE-7419925558C1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87D5-3345-99AE-7419925558C1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87D5-3345-99AE-7419925558C1}"/>
              </c:ext>
            </c:extLst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87D5-3345-99AE-7419925558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7D5-3345-99AE-7419925558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7D5-3345-99AE-7419925558C1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 + Ribavirin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95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D5-3345-99AE-7419925558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134863832"/>
        <c:axId val="-2085593272"/>
      </c:barChart>
      <c:catAx>
        <c:axId val="-213486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855932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55932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5630768543753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1348638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2.77778663809897E-2"/>
          <c:w val="0.84978810467271204"/>
          <c:h val="0.8243366644596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7D5-3345-99AE-7419925558C1}"/>
              </c:ext>
            </c:extLst>
          </c:dPt>
          <c:dPt>
            <c:idx val="1"/>
            <c:invertIfNegative val="0"/>
            <c:bubble3D val="0"/>
            <c:spPr>
              <a:solidFill>
                <a:srgbClr val="7A934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7D5-3345-99AE-7419925558C1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87D5-3345-99AE-7419925558C1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87D5-3345-99AE-7419925558C1}"/>
              </c:ext>
            </c:extLst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87D5-3345-99AE-7419925558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7D5-3345-99AE-7419925558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7D5-3345-99AE-7419925558C1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 + Ribavirin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95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D5-3345-99AE-7419925558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134863832"/>
        <c:axId val="-2085593272"/>
      </c:barChart>
      <c:catAx>
        <c:axId val="-213486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855932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55932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486259336054408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348638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9.465929116898375E-2"/>
          <c:w val="0.88154949381327297"/>
          <c:h val="0.72273280371478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Sofosbuvir-Velpatasvir</c:v>
                </c:pt>
              </c:strCache>
            </c:strRef>
          </c:tx>
          <c:spPr>
            <a:solidFill>
              <a:srgbClr val="005B9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57-8B49-91E0-9DD79D30E39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57-8B49-91E0-9DD79D30E3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F57-8B49-91E0-9DD79D30E39A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</c:v>
                </c:pt>
                <c:pt idx="1">
                  <c:v>93</c:v>
                </c:pt>
                <c:pt idx="2">
                  <c:v>91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57-8B49-91E0-9DD79D30E39A}"/>
            </c:ext>
          </c:extLst>
        </c:ser>
        <c:ser>
          <c:idx val="1"/>
          <c:order val="1"/>
          <c:tx>
            <c:v>Sofosbuvir + Ribavirin</c:v>
          </c:tx>
          <c:spPr>
            <a:solidFill>
              <a:srgbClr val="7A934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90</c:v>
                </c:pt>
                <c:pt idx="1">
                  <c:v>73</c:v>
                </c:pt>
                <c:pt idx="2">
                  <c:v>71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57-8B49-91E0-9DD79D30E3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23754616"/>
        <c:axId val="-2060242472"/>
      </c:barChart>
      <c:catAx>
        <c:axId val="-2123754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/>
          <a:lstStyle/>
          <a:p>
            <a:pPr>
              <a:defRPr sz="1200"/>
            </a:pPr>
            <a:endParaRPr lang="en-US"/>
          </a:p>
        </c:txPr>
        <c:crossAx val="-206024247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02424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(%) with SVR 12</a:t>
                </a:r>
              </a:p>
            </c:rich>
          </c:tx>
          <c:layout>
            <c:manualLayout>
              <c:xMode val="edge"/>
              <c:yMode val="edge"/>
              <c:x val="3.6809808496160207E-3"/>
              <c:y val="0.146845568936235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2375461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55890930300379"/>
          <c:y val="2.2126370233132623E-3"/>
          <c:w val="0.61206519585995101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121"/>
      <c:rAngAx val="0"/>
    </c:view3D>
    <c:floor>
      <c:thickness val="0"/>
    </c:floor>
    <c:sideWall>
      <c:thickness val="0"/>
      <c:spPr>
        <a:noFill/>
        <a:ln w="19284">
          <a:noFill/>
        </a:ln>
      </c:spPr>
    </c:sideWall>
    <c:backWall>
      <c:thickness val="0"/>
      <c:spPr>
        <a:noFill/>
        <a:ln w="19284">
          <a:noFill/>
        </a:ln>
      </c:spPr>
    </c:backWall>
    <c:plotArea>
      <c:layout>
        <c:manualLayout>
          <c:layoutTarget val="inner"/>
          <c:xMode val="edge"/>
          <c:yMode val="edge"/>
          <c:x val="3.1120331950207469E-2"/>
          <c:y val="0.13977788729113447"/>
          <c:w val="0.88456536992281909"/>
          <c:h val="0.835059312438886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0070C0"/>
            </a:solidFill>
            <a:ln w="1270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C4AAC3"/>
                  </a:gs>
                  <a:gs pos="100000">
                    <a:srgbClr val="828282"/>
                  </a:gs>
                </a:gsLst>
                <a:lin ang="0" scaled="1"/>
              </a:gradFill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0516-1047-A8CF-19A36A35EDB3}"/>
              </c:ext>
            </c:extLst>
          </c:dPt>
          <c:dPt>
            <c:idx val="1"/>
            <c:bubble3D val="0"/>
            <c:spPr>
              <a:gradFill>
                <a:gsLst>
                  <a:gs pos="99000">
                    <a:srgbClr val="C69500"/>
                  </a:gs>
                  <a:gs pos="24000">
                    <a:srgbClr val="FFC000"/>
                  </a:gs>
                </a:gsLst>
                <a:lin ang="0" scaled="1"/>
              </a:gradFill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0516-1047-A8CF-19A36A35EDB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0516-1047-A8CF-19A36A35EDB3}"/>
              </c:ext>
            </c:extLst>
          </c:dPt>
          <c:dLbls>
            <c:dLbl>
              <c:idx val="0"/>
              <c:layout>
                <c:manualLayout>
                  <c:x val="0.25674935882810862"/>
                  <c:y val="-2.874416507180579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16-1047-A8CF-19A36A35EDB3}"/>
                </c:ext>
              </c:extLst>
            </c:dLbl>
            <c:dLbl>
              <c:idx val="1"/>
              <c:layout>
                <c:manualLayout>
                  <c:x val="-0.18332012964455524"/>
                  <c:y val="-8.426248770208180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16-1047-A8CF-19A36A35ED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 NS5A  RAVs</c:v>
                </c:pt>
                <c:pt idx="1">
                  <c:v>NS5A RAVs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16-1047-A8CF-19A36A35E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/>
      </c:spPr>
    </c:plotArea>
    <c:legend>
      <c:legendPos val="t"/>
      <c:layout>
        <c:manualLayout>
          <c:xMode val="edge"/>
          <c:yMode val="edge"/>
          <c:x val="1.0396039603960398E-2"/>
          <c:y val="2.042483660130719E-2"/>
          <c:w val="0.93803596127247568"/>
          <c:h val="9.6778022232515054E-2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363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58273036819677"/>
          <c:y val="2.77778663809897E-2"/>
          <c:w val="0.82317500288817436"/>
          <c:h val="0.8792058140252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DB7F0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A869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079-9040-8DE6-C8C1FEB73B22}"/>
              </c:ext>
            </c:extLst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079-9040-8DE6-C8C1FEB73B2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079-9040-8DE6-C8C1FEB73B2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079-9040-8DE6-C8C1FEB73B2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079-9040-8DE6-C8C1FEB73B2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079-9040-8DE6-C8C1FEB73B2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079-9040-8DE6-C8C1FEB73B22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NS5A RAVs</c:v>
                </c:pt>
                <c:pt idx="1">
                  <c:v>NS5A RAVs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97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079-9040-8DE6-C8C1FEB73B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068885288"/>
        <c:axId val="-2063783192"/>
      </c:barChart>
      <c:catAx>
        <c:axId val="-206888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 baseline="0">
                <a:latin typeface="Arial"/>
                <a:cs typeface="Arial"/>
              </a:defRPr>
            </a:pPr>
            <a:endParaRPr lang="en-US"/>
          </a:p>
        </c:txPr>
        <c:crossAx val="-2063783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3783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>
                    <a:latin typeface="Arial"/>
                    <a:cs typeface="Arial"/>
                  </a:defRPr>
                </a:pPr>
                <a:r>
                  <a:rPr lang="en-US" sz="1400" b="1" dirty="0">
                    <a:latin typeface="Arial"/>
                    <a:cs typeface="Arial"/>
                  </a:rPr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30198118185618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6888528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8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 in Genotype 3</a:t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ASTRAL-3*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992A4-FD40-5B4A-9D28-60F0E06ABB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44680-7401-4D49-B65E-525A0C729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Phase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377" y="3500250"/>
            <a:ext cx="4743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*Published in tandem with ASTRAL-2 Trial</a:t>
            </a:r>
          </a:p>
        </p:txBody>
      </p:sp>
    </p:spTree>
    <p:extLst>
      <p:ext uri="{BB962C8B-B14F-4D97-AF65-F5344CB8AC3E}">
        <p14:creationId xmlns:p14="http://schemas.microsoft.com/office/powerpoint/2010/main" val="297681457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 in HCV Genotype 3</a:t>
            </a:r>
            <a:br>
              <a:rPr lang="en-US" sz="2000" dirty="0"/>
            </a:br>
            <a:r>
              <a:rPr lang="en-US" sz="2000" dirty="0"/>
              <a:t>ASTRAL-3: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E1B1D-F1F7-5542-8070-04ECEE91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96241"/>
            <a:ext cx="9144000" cy="15744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dirty="0">
                <a:latin typeface="Arial"/>
                <a:cs typeface="Arial"/>
              </a:rPr>
              <a:t>“</a:t>
            </a:r>
            <a:r>
              <a:rPr lang="en-US" dirty="0">
                <a:cs typeface="Arial"/>
              </a:rPr>
              <a:t>Among patients with HCV genotype [2 or] 3 with or without previous treatment, including those with compensated cirrhosis, 12 weeks of treatment with sofosbuvir-velpatasvir resulted in rates of sustained virologic response that were superior to those with standard treatment with sofosbuvir-ribavirin.”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4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3</a:t>
            </a:r>
            <a:br>
              <a:rPr lang="en-US" sz="2000" dirty="0"/>
            </a:br>
            <a:r>
              <a:rPr lang="en-US" sz="2000" dirty="0"/>
              <a:t>ASTRAL-3: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73CD1-09EE-3C4A-8530-4C8A29696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184225"/>
            <a:ext cx="8515350" cy="3143410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1500" b="1" dirty="0"/>
              <a:t>Design</a:t>
            </a:r>
            <a:r>
              <a:rPr lang="en-US" sz="1500" dirty="0"/>
              <a:t>: Randomized, placebo-controlled, open-label, phase 3 trial using a fixed-dose combination of sofosbuvir-velpatasvir for 12 weeks (compared with sofosbuvir + ribavirin) in treatment-naïve and treatment-experienced patients with GT 3 chronic HCV</a:t>
            </a:r>
          </a:p>
          <a:p>
            <a:r>
              <a:rPr lang="en-US" sz="1500" b="1" dirty="0"/>
              <a:t>Setting</a:t>
            </a:r>
            <a:r>
              <a:rPr lang="en-US" sz="1500" dirty="0"/>
              <a:t>: 76 sites in US, Canada, Europe, </a:t>
            </a:r>
            <a:r>
              <a:rPr lang="en-US" sz="1500" dirty="0">
                <a:solidFill>
                  <a:schemeClr val="tx1"/>
                </a:solidFill>
              </a:rPr>
              <a:t>Australia, and New </a:t>
            </a:r>
            <a:r>
              <a:rPr lang="en-US" sz="1500" dirty="0"/>
              <a:t>Zealand</a:t>
            </a:r>
          </a:p>
          <a:p>
            <a:pPr>
              <a:lnSpc>
                <a:spcPts val="1900"/>
              </a:lnSpc>
            </a:pPr>
            <a:r>
              <a:rPr lang="en-US" sz="1500" b="1" dirty="0"/>
              <a:t>Entry Criteria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Chronic HCV GT 3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Prior treatment failure with interferon allowed (but no prior NS5A or NS5B)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Patients with compensated cirrhosis allowed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</p:txBody>
      </p:sp>
    </p:spTree>
    <p:extLst>
      <p:ext uri="{BB962C8B-B14F-4D97-AF65-F5344CB8AC3E}">
        <p14:creationId xmlns:p14="http://schemas.microsoft.com/office/powerpoint/2010/main" val="350854060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6" y="1085901"/>
            <a:ext cx="6871718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782159" y="2062811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9C7F61C-267C-5F4A-A436-85289739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3</a:t>
            </a:r>
            <a:br>
              <a:rPr lang="en-US" sz="2000" dirty="0"/>
            </a:br>
            <a:r>
              <a:rPr lang="en-US" sz="2000" dirty="0"/>
              <a:t>ASTRAL-3: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89957" y="-840922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410559" y="1828800"/>
            <a:ext cx="1371600" cy="473910"/>
          </a:xfrm>
          <a:prstGeom prst="rect">
            <a:avLst/>
          </a:prstGeom>
          <a:solidFill>
            <a:srgbClr val="005B9D">
              <a:alpha val="19914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 algn="ctr"/>
            <a:r>
              <a:rPr lang="en-US" sz="1200" b="1" dirty="0">
                <a:latin typeface="Arial"/>
                <a:cs typeface="Arial"/>
              </a:rPr>
              <a:t>SOF-VEL</a:t>
            </a:r>
            <a:br>
              <a:rPr lang="en-US" sz="1200" b="1" dirty="0">
                <a:latin typeface="Arial"/>
                <a:cs typeface="Arial"/>
              </a:rPr>
            </a:br>
            <a:r>
              <a:rPr lang="en-US" sz="1100" dirty="0">
                <a:latin typeface="Arial"/>
                <a:cs typeface="Arial"/>
              </a:rPr>
              <a:t>(n = 277)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56329" y="1919361"/>
            <a:ext cx="768249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39888" y="1828800"/>
            <a:ext cx="2133804" cy="125958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Treatment-naïve or Treatment-experienced </a:t>
            </a:r>
            <a:b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3</a:t>
            </a:r>
            <a:endParaRPr lang="en-US" sz="11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552)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3759" y="2833871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410559" y="2598377"/>
            <a:ext cx="2738819" cy="473910"/>
          </a:xfrm>
          <a:prstGeom prst="rect">
            <a:avLst/>
          </a:prstGeom>
          <a:solidFill>
            <a:srgbClr val="92D050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 algn="ctr"/>
            <a:r>
              <a:rPr lang="en-US" sz="1200" b="1" dirty="0">
                <a:latin typeface="Arial"/>
                <a:cs typeface="Arial"/>
              </a:rPr>
              <a:t>SOF + RBV</a:t>
            </a:r>
            <a:br>
              <a:rPr lang="en-US" sz="1200" b="1" dirty="0">
                <a:latin typeface="Arial"/>
                <a:cs typeface="Arial"/>
              </a:rPr>
            </a:br>
            <a:r>
              <a:rPr lang="en-US" sz="1100" dirty="0">
                <a:latin typeface="Arial"/>
                <a:cs typeface="Arial"/>
              </a:rPr>
              <a:t>(n = 275)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098433" y="2688895"/>
            <a:ext cx="768249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1136142" y="3340285"/>
            <a:ext cx="6871716" cy="2867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*Randomization stratified by treatment experience and cirrhosis status.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65315E-B037-964A-B348-85B64201EC03}"/>
              </a:ext>
            </a:extLst>
          </p:cNvPr>
          <p:cNvGrpSpPr/>
          <p:nvPr/>
        </p:nvGrpSpPr>
        <p:grpSpPr>
          <a:xfrm>
            <a:off x="1138416" y="1021866"/>
            <a:ext cx="6871718" cy="393162"/>
            <a:chOff x="-6113" y="1362488"/>
            <a:chExt cx="9162291" cy="524216"/>
          </a:xfrm>
        </p:grpSpPr>
        <p:sp>
          <p:nvSpPr>
            <p:cNvPr id="47" name="Rectangle 46"/>
            <p:cNvSpPr/>
            <p:nvPr/>
          </p:nvSpPr>
          <p:spPr>
            <a:xfrm>
              <a:off x="807360" y="1443914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65496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1616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40877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036757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853638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8130336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8415578" y="175895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38992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 flipV="1">
              <a:off x="6675170" y="175895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1137788" y="3750104"/>
            <a:ext cx="6871716" cy="10435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SOF-VEL = sofosbuvir-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velpatasvir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; RBV = ribavirin</a:t>
            </a:r>
            <a:endParaRPr lang="en-US" sz="1050" dirty="0">
              <a:solidFill>
                <a:srgbClr val="000000"/>
              </a:solidFill>
              <a:latin typeface="Arial" pitchFamily="22" charset="0"/>
            </a:endParaRP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(400/100 mg): fixed-dose combination; one pill once daily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&lt;75 kg or 1200 mg/day if ≥75 kg</a:t>
            </a:r>
          </a:p>
        </p:txBody>
      </p:sp>
    </p:spTree>
    <p:extLst>
      <p:ext uri="{BB962C8B-B14F-4D97-AF65-F5344CB8AC3E}">
        <p14:creationId xmlns:p14="http://schemas.microsoft.com/office/powerpoint/2010/main" val="398454352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 in HCV Genotype 3</a:t>
            </a:r>
            <a:br>
              <a:rPr lang="en-US" sz="2000" dirty="0"/>
            </a:br>
            <a:r>
              <a:rPr lang="en-US" sz="2000" dirty="0"/>
              <a:t>ASTRAL-3: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774947"/>
              </p:ext>
            </p:extLst>
          </p:nvPr>
        </p:nvGraphicFramePr>
        <p:xfrm>
          <a:off x="457201" y="1038685"/>
          <a:ext cx="8225160" cy="365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Sofosbuvir-Velpatasvir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277)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Ribavirin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275)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(21-76)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(19-74)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(61)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(63)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(90)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 (87)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(11)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 mean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(17-48)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(17-56)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RNA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800,000 IU/mL,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(69)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(71)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non-CC,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(62)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(60)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(29)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(30)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Treatment-experienced,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(26)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(26)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3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response, no./total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Non-response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Relapse or breakthrough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20/71 (28)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51/71 (72)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24/71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47/71 (66)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88886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3</a:t>
            </a:r>
            <a:br>
              <a:rPr lang="en-US" sz="2000" dirty="0"/>
            </a:br>
            <a:r>
              <a:rPr lang="en-US" sz="2000" dirty="0"/>
              <a:t>ASTRAL-3: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139172" y="4494276"/>
            <a:ext cx="6871716" cy="2491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i="1" dirty="0">
                <a:latin typeface="Arial"/>
                <a:cs typeface="Arial"/>
              </a:rPr>
              <a:t>P</a:t>
            </a:r>
            <a:r>
              <a:rPr lang="en-US" sz="1050" dirty="0">
                <a:latin typeface="Arial"/>
                <a:cs typeface="Arial"/>
              </a:rPr>
              <a:t>&lt;0.001 for superiority of Sofosbuvir-Velpatasvir compared with Sofosbuvir + Ribavirin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6101" y="3760358"/>
            <a:ext cx="982133" cy="276999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264/277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075767" y="3760358"/>
            <a:ext cx="982133" cy="276999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221/275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586235"/>
              </p:ext>
            </p:extLst>
          </p:nvPr>
        </p:nvGraphicFramePr>
        <p:xfrm>
          <a:off x="457200" y="1151164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90089" y="3834249"/>
            <a:ext cx="982133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264/277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324550" y="3838023"/>
            <a:ext cx="982133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221/275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F0FA3B-489E-744F-4D96-E27B4CFE15C9}"/>
              </a:ext>
            </a:extLst>
          </p:cNvPr>
          <p:cNvSpPr/>
          <p:nvPr/>
        </p:nvSpPr>
        <p:spPr>
          <a:xfrm>
            <a:off x="2725543" y="1690075"/>
            <a:ext cx="113961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92-98)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4E3ED-5C8A-B9B7-3669-D6DB3C0E8040}"/>
              </a:ext>
            </a:extLst>
          </p:cNvPr>
          <p:cNvSpPr/>
          <p:nvPr/>
        </p:nvSpPr>
        <p:spPr>
          <a:xfrm>
            <a:off x="6213724" y="2117195"/>
            <a:ext cx="113961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75-85)</a:t>
            </a:r>
          </a:p>
        </p:txBody>
      </p:sp>
    </p:spTree>
    <p:extLst>
      <p:ext uri="{BB962C8B-B14F-4D97-AF65-F5344CB8AC3E}">
        <p14:creationId xmlns:p14="http://schemas.microsoft.com/office/powerpoint/2010/main" val="142464774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3</a:t>
            </a:r>
            <a:br>
              <a:rPr lang="en-US" sz="2000" dirty="0"/>
            </a:br>
            <a:r>
              <a:rPr lang="en-US" sz="2000" dirty="0"/>
              <a:t>ASTRAL-3: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139172" y="4494276"/>
            <a:ext cx="6871716" cy="2491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i="1" dirty="0">
                <a:latin typeface="Arial"/>
                <a:cs typeface="Arial"/>
              </a:rPr>
              <a:t>P</a:t>
            </a:r>
            <a:r>
              <a:rPr lang="en-US" sz="1050" dirty="0">
                <a:latin typeface="Arial"/>
                <a:cs typeface="Arial"/>
              </a:rPr>
              <a:t>&lt;0.001 for superiority of Sofosbuvir-Velpatasvir compared with Sofosbuvir + Ribavirin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6101" y="3760358"/>
            <a:ext cx="982133" cy="276999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264/277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075767" y="3760358"/>
            <a:ext cx="982133" cy="276999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221/275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982695"/>
              </p:ext>
            </p:extLst>
          </p:nvPr>
        </p:nvGraphicFramePr>
        <p:xfrm>
          <a:off x="457200" y="1151164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87457" y="3929436"/>
            <a:ext cx="982133" cy="276999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264/277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313369" y="3927501"/>
            <a:ext cx="982133" cy="276999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221/275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C29EBC56-AFB7-4341-8ABC-48D35A431DFC}"/>
              </a:ext>
            </a:extLst>
          </p:cNvPr>
          <p:cNvSpPr/>
          <p:nvPr/>
        </p:nvSpPr>
        <p:spPr>
          <a:xfrm>
            <a:off x="2565052" y="2763840"/>
            <a:ext cx="1437197" cy="477424"/>
          </a:xfrm>
          <a:prstGeom prst="borderCallout1">
            <a:avLst>
              <a:gd name="adj1" fmla="val 245275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discontinued treatment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11 had virologic relapse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6EA47292-EE02-C94A-A98B-95C5D718AF12}"/>
              </a:ext>
            </a:extLst>
          </p:cNvPr>
          <p:cNvSpPr/>
          <p:nvPr/>
        </p:nvSpPr>
        <p:spPr>
          <a:xfrm>
            <a:off x="6040144" y="2759663"/>
            <a:ext cx="1508760" cy="477424"/>
          </a:xfrm>
          <a:prstGeom prst="borderCallout1">
            <a:avLst>
              <a:gd name="adj1" fmla="val 245275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21 discontinued treatment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had virologic failure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38 had virologic relapse</a:t>
            </a:r>
          </a:p>
        </p:txBody>
      </p:sp>
    </p:spTree>
    <p:extLst>
      <p:ext uri="{BB962C8B-B14F-4D97-AF65-F5344CB8AC3E}">
        <p14:creationId xmlns:p14="http://schemas.microsoft.com/office/powerpoint/2010/main" val="180405644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3</a:t>
            </a:r>
            <a:br>
              <a:rPr lang="en-US" sz="2000" dirty="0"/>
            </a:br>
            <a:r>
              <a:rPr lang="en-US" sz="2000" dirty="0"/>
              <a:t>ASTRAL-3: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SVR12 Results by Treatment Experience and Cirrhosis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110132"/>
              </p:ext>
            </p:extLst>
          </p:nvPr>
        </p:nvGraphicFramePr>
        <p:xfrm>
          <a:off x="461010" y="1427143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593745" y="3642921"/>
            <a:ext cx="611293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160/163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3489913" y="3656880"/>
            <a:ext cx="459632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40/43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5311349" y="3656880"/>
            <a:ext cx="466928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31/34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115473" y="3656880"/>
            <a:ext cx="463280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33/37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2251545" y="3656880"/>
            <a:ext cx="615942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141/156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4148885" y="3642921"/>
            <a:ext cx="459632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33/45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5961443" y="3642921"/>
            <a:ext cx="457349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22/31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7793708" y="3656880"/>
            <a:ext cx="455984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22/38</a:t>
            </a: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2107780" y="4315788"/>
            <a:ext cx="2055581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Treatment Naïve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255415" y="4271458"/>
            <a:ext cx="3080717" cy="10174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574856" y="4261285"/>
            <a:ext cx="3121431" cy="20347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5760758" y="4312499"/>
            <a:ext cx="20574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</a:p>
        </p:txBody>
      </p:sp>
    </p:spTree>
    <p:extLst>
      <p:ext uri="{BB962C8B-B14F-4D97-AF65-F5344CB8AC3E}">
        <p14:creationId xmlns:p14="http://schemas.microsoft.com/office/powerpoint/2010/main" val="332012624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 in HCV Genotype 3</a:t>
            </a:r>
            <a:br>
              <a:rPr lang="en-US" sz="2000" dirty="0"/>
            </a:br>
            <a:r>
              <a:rPr lang="en-US" sz="2000" dirty="0"/>
              <a:t>ASTRAL-3: Resistance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xfrm>
            <a:off x="354588" y="4844391"/>
            <a:ext cx="7733363" cy="240029"/>
          </a:xfrm>
        </p:spPr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71" name="Content Placeholder 4"/>
          <p:cNvSpPr txBox="1">
            <a:spLocks/>
          </p:cNvSpPr>
          <p:nvPr/>
        </p:nvSpPr>
        <p:spPr>
          <a:xfrm>
            <a:off x="5394772" y="4287693"/>
            <a:ext cx="3239677" cy="273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2E2E2">
                  <a:lumMod val="75000"/>
                </a:srgbClr>
              </a:buClr>
              <a:buNone/>
            </a:pPr>
            <a:r>
              <a:rPr lang="en-US" sz="1050" dirty="0">
                <a:solidFill>
                  <a:prstClr val="black"/>
                </a:solidFill>
              </a:rPr>
              <a:t>     * SVR12 in 84% (21/25) of patients with Y93H</a:t>
            </a:r>
          </a:p>
        </p:txBody>
      </p:sp>
      <p:graphicFrame>
        <p:nvGraphicFramePr>
          <p:cNvPr id="35" name="Chart 3">
            <a:extLst>
              <a:ext uri="{FF2B5EF4-FFF2-40B4-BE49-F238E27FC236}">
                <a16:creationId xmlns:a16="http://schemas.microsoft.com/office/drawing/2014/main" id="{2D8F6986-C4AC-FF49-AD24-B9065216D4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943923"/>
              </p:ext>
            </p:extLst>
          </p:nvPr>
        </p:nvGraphicFramePr>
        <p:xfrm>
          <a:off x="457200" y="1644574"/>
          <a:ext cx="3488924" cy="256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02C515FD-BEB5-2F46-9AA6-10AECC149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121127"/>
              </p:ext>
            </p:extLst>
          </p:nvPr>
        </p:nvGraphicFramePr>
        <p:xfrm>
          <a:off x="4789170" y="1508760"/>
          <a:ext cx="3897630" cy="269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1">
            <a:extLst>
              <a:ext uri="{FF2B5EF4-FFF2-40B4-BE49-F238E27FC236}">
                <a16:creationId xmlns:a16="http://schemas.microsoft.com/office/drawing/2014/main" id="{027EE2EE-5795-1246-A6C5-3A23EBE634AB}"/>
              </a:ext>
            </a:extLst>
          </p:cNvPr>
          <p:cNvSpPr txBox="1"/>
          <p:nvPr/>
        </p:nvSpPr>
        <p:spPr>
          <a:xfrm>
            <a:off x="5926816" y="3638376"/>
            <a:ext cx="699516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225/231</a:t>
            </a: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EE667194-6024-E24D-802A-196C0013C242}"/>
              </a:ext>
            </a:extLst>
          </p:cNvPr>
          <p:cNvSpPr txBox="1"/>
          <p:nvPr/>
        </p:nvSpPr>
        <p:spPr>
          <a:xfrm>
            <a:off x="7469378" y="3638376"/>
            <a:ext cx="699516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38/43*</a:t>
            </a: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C9B91473-5C5A-1B4F-961D-35E8D23836AC}"/>
              </a:ext>
            </a:extLst>
          </p:cNvPr>
          <p:cNvSpPr txBox="1"/>
          <p:nvPr/>
        </p:nvSpPr>
        <p:spPr>
          <a:xfrm>
            <a:off x="1265820" y="2986149"/>
            <a:ext cx="797100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latin typeface="Arial"/>
              </a:rPr>
              <a:t>(n = 231)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EF7E3487-FD6F-D14D-B356-887DEBCBB7D4}"/>
              </a:ext>
            </a:extLst>
          </p:cNvPr>
          <p:cNvSpPr txBox="1"/>
          <p:nvPr/>
        </p:nvSpPr>
        <p:spPr>
          <a:xfrm>
            <a:off x="2421076" y="2983292"/>
            <a:ext cx="699516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latin typeface="Arial"/>
              </a:rPr>
              <a:t>(n = 43)</a:t>
            </a:r>
          </a:p>
        </p:txBody>
      </p:sp>
      <p:sp>
        <p:nvSpPr>
          <p:cNvPr id="41" name="Striped Right Arrow 40">
            <a:extLst>
              <a:ext uri="{FF2B5EF4-FFF2-40B4-BE49-F238E27FC236}">
                <a16:creationId xmlns:a16="http://schemas.microsoft.com/office/drawing/2014/main" id="{EB40DB06-7ECD-4441-8B64-8327FB0A5FA6}"/>
              </a:ext>
            </a:extLst>
          </p:cNvPr>
          <p:cNvSpPr/>
          <p:nvPr/>
        </p:nvSpPr>
        <p:spPr>
          <a:xfrm>
            <a:off x="3409472" y="2746431"/>
            <a:ext cx="1175290" cy="337185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C7FAC7-2A70-7F42-AD7A-18686F431C3D}"/>
              </a:ext>
            </a:extLst>
          </p:cNvPr>
          <p:cNvSpPr/>
          <p:nvPr/>
        </p:nvSpPr>
        <p:spPr>
          <a:xfrm>
            <a:off x="457200" y="1063811"/>
            <a:ext cx="3998068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Resistance-Associated Variants (RAVs)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6F67FF-4747-BD41-BB60-134A86E1A7FC}"/>
              </a:ext>
            </a:extLst>
          </p:cNvPr>
          <p:cNvSpPr/>
          <p:nvPr/>
        </p:nvSpPr>
        <p:spPr>
          <a:xfrm>
            <a:off x="4688734" y="1063811"/>
            <a:ext cx="4150466" cy="2704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to Treatment (SVR12)</a:t>
            </a:r>
          </a:p>
        </p:txBody>
      </p:sp>
    </p:spTree>
    <p:extLst>
      <p:ext uri="{BB962C8B-B14F-4D97-AF65-F5344CB8AC3E}">
        <p14:creationId xmlns:p14="http://schemas.microsoft.com/office/powerpoint/2010/main" val="129927874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3</a:t>
            </a:r>
            <a:br>
              <a:rPr lang="en-US" sz="2000" dirty="0"/>
            </a:br>
            <a:r>
              <a:rPr lang="en-US" sz="2000" dirty="0"/>
              <a:t>ASTRAL-3: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614288"/>
              </p:ext>
            </p:extLst>
          </p:nvPr>
        </p:nvGraphicFramePr>
        <p:xfrm>
          <a:off x="457200" y="1038686"/>
          <a:ext cx="8226064" cy="365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98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Sofosbuvir-Velpatasvir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 + Ribavirin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275)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(5)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≥10% of patients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(26)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(32)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(17)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(11)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(38)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(32)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(21)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(27)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57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 &lt;10 g/dL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bilirubin &gt;2.5 to 3 mg/dL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Platelet count 25K to &lt;50K/mm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(&lt;1)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57074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46033</TotalTime>
  <Words>954</Words>
  <Application>Microsoft Macintosh PowerPoint</Application>
  <PresentationFormat>On-screen Show (16:9)</PresentationFormat>
  <Paragraphs>174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Corbel</vt:lpstr>
      <vt:lpstr>Geneva</vt:lpstr>
      <vt:lpstr>Lucida Grande</vt:lpstr>
      <vt:lpstr>Times New Roman</vt:lpstr>
      <vt:lpstr>Wingdings</vt:lpstr>
      <vt:lpstr>AETC_Master_Template_061510</vt:lpstr>
      <vt:lpstr>Sofosbuvir-Velpatasvir in Genotype 3 ASTRAL-3*</vt:lpstr>
      <vt:lpstr>Sofosbuvir-Velpatasvir in HCV Genotype 3 ASTRAL-3: Study Features</vt:lpstr>
      <vt:lpstr>Sofosbuvir-Velpatasvir in HCV Genotype 3 ASTRAL-3: Study Design</vt:lpstr>
      <vt:lpstr>Sofosbuvir-Velpatasvir in HCV Genotype 3 ASTRAL-3: Baseline Characteristics</vt:lpstr>
      <vt:lpstr>Sofosbuvir-Velpatasvir in HCV Genotype 3 ASTRAL-3: Results</vt:lpstr>
      <vt:lpstr>Sofosbuvir-Velpatasvir in HCV Genotype 3 ASTRAL-3: Results</vt:lpstr>
      <vt:lpstr>Sofosbuvir-Velpatasvir in HCV Genotype 3 ASTRAL-3: Results</vt:lpstr>
      <vt:lpstr>Sofosbuvir-Velpatasvir in HCV Genotype 3 ASTRAL-3: Resistance</vt:lpstr>
      <vt:lpstr>Sofosbuvir-Velpatasvir in HCV Genotype 3 ASTRAL-3: Adverse Events</vt:lpstr>
      <vt:lpstr>Sofosbuvir-Velpatasvir in HCV Genotype 3 ASTRAL-3: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1516</cp:revision>
  <cp:lastPrinted>2019-10-21T18:40:24Z</cp:lastPrinted>
  <dcterms:created xsi:type="dcterms:W3CDTF">2010-11-28T05:36:22Z</dcterms:created>
  <dcterms:modified xsi:type="dcterms:W3CDTF">2022-06-30T17:43:13Z</dcterms:modified>
</cp:coreProperties>
</file>