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835" r:id="rId2"/>
    <p:sldId id="836" r:id="rId3"/>
    <p:sldId id="837" r:id="rId4"/>
    <p:sldId id="838" r:id="rId5"/>
    <p:sldId id="839" r:id="rId6"/>
    <p:sldId id="1005" r:id="rId7"/>
    <p:sldId id="873" r:id="rId8"/>
    <p:sldId id="841" r:id="rId9"/>
    <p:sldId id="842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B8E"/>
    <a:srgbClr val="358296"/>
    <a:srgbClr val="537A9F"/>
    <a:srgbClr val="6691BC"/>
    <a:srgbClr val="E8EAEF"/>
    <a:srgbClr val="CDD3DD"/>
    <a:srgbClr val="3D80C0"/>
    <a:srgbClr val="5A7FA6"/>
    <a:srgbClr val="8EA6DA"/>
    <a:srgbClr val="A1B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9" autoAdjust="0"/>
    <p:restoredTop sz="96309" autoAdjust="0"/>
  </p:normalViewPr>
  <p:slideViewPr>
    <p:cSldViewPr snapToGrid="0" showGuides="1">
      <p:cViewPr varScale="1">
        <p:scale>
          <a:sx n="83" d="100"/>
          <a:sy n="83" d="100"/>
        </p:scale>
        <p:origin x="1830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43857238449"/>
          <c:y val="2.77778663809897E-2"/>
          <c:w val="0.84978810467271204"/>
          <c:h val="0.82433666445968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1B1-7F42-BFE3-39BA846382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1B1-7F42-BFE3-39BA84638243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01B1-7F42-BFE3-39BA84638243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01B1-7F42-BFE3-39BA84638243}"/>
              </c:ext>
            </c:extLst>
          </c:dPt>
          <c:dPt>
            <c:idx val="4"/>
            <c:invertIfNegative val="0"/>
            <c:bubble3D val="0"/>
            <c:spPr>
              <a:solidFill>
                <a:srgbClr val="886F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01B1-7F42-BFE3-39BA846382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1B1-7F42-BFE3-39BA846382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01B1-7F42-BFE3-39BA84638243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Sofosbuvir-Velpatasvir</c:v>
                </c:pt>
                <c:pt idx="1">
                  <c:v>Sofosbuvir + Ribavirin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99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B1-7F42-BFE3-39BA846382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9"/>
        <c:axId val="-2068885288"/>
        <c:axId val="-2063783192"/>
      </c:barChart>
      <c:catAx>
        <c:axId val="-206888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63783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783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0"/>
              <c:y val="0.15630768543753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88852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43857238449"/>
          <c:y val="2.77778663809897E-2"/>
          <c:w val="0.84978810467271204"/>
          <c:h val="0.82433666445968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1B1-7F42-BFE3-39BA846382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1B1-7F42-BFE3-39BA84638243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01B1-7F42-BFE3-39BA84638243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01B1-7F42-BFE3-39BA84638243}"/>
              </c:ext>
            </c:extLst>
          </c:dPt>
          <c:dPt>
            <c:idx val="4"/>
            <c:invertIfNegative val="0"/>
            <c:bubble3D val="0"/>
            <c:spPr>
              <a:solidFill>
                <a:srgbClr val="886F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01B1-7F42-BFE3-39BA846382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1B1-7F42-BFE3-39BA846382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01B1-7F42-BFE3-39BA84638243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Sofosbuvir-Velpatasvir</c:v>
                </c:pt>
                <c:pt idx="1">
                  <c:v>Sofosbuvir + Ribavirin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99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B1-7F42-BFE3-39BA846382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9"/>
        <c:axId val="-2068885288"/>
        <c:axId val="-2063783192"/>
      </c:barChart>
      <c:catAx>
        <c:axId val="-206888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63783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783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0"/>
              <c:y val="0.15630768543753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88852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69016767858836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Sofosbuvir-Velpatasvir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948-6342-B604-102AD8EBD48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948-6342-B604-102AD8EBD48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948-6342-B604-102AD8EBD48F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Non-Cirrhotic</c:v>
                </c:pt>
                <c:pt idx="1">
                  <c:v>Cirrhotic</c:v>
                </c:pt>
                <c:pt idx="2">
                  <c:v>Non-Cirrhotic</c:v>
                </c:pt>
                <c:pt idx="3">
                  <c:v>Cirrhotic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99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48-6342-B604-102AD8EBD48F}"/>
            </c:ext>
          </c:extLst>
        </c:ser>
        <c:ser>
          <c:idx val="1"/>
          <c:order val="1"/>
          <c:tx>
            <c:v>Sofosbuvir + Ribavirin</c:v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Non-Cirrhotic</c:v>
                </c:pt>
                <c:pt idx="1">
                  <c:v>Cirrhotic</c:v>
                </c:pt>
                <c:pt idx="2">
                  <c:v>Non-Cirrhotic</c:v>
                </c:pt>
                <c:pt idx="3">
                  <c:v>Cirrhotic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96</c:v>
                </c:pt>
                <c:pt idx="1">
                  <c:v>93</c:v>
                </c:pt>
                <c:pt idx="2">
                  <c:v>81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48-6342-B604-102AD8EBD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69855864"/>
        <c:axId val="-2068912936"/>
      </c:barChart>
      <c:catAx>
        <c:axId val="-2069855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6891293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6891293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985586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558906551775401"/>
          <c:y val="1.44676387400988E-2"/>
          <c:w val="0.61206519585995101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6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dirty="0" err="1">
                <a:solidFill>
                  <a:srgbClr val="001D48"/>
                </a:solidFill>
              </a:rPr>
              <a:t>Sofosbuvir-Velpatasvir</a:t>
            </a:r>
            <a:r>
              <a:rPr lang="en-US" sz="2400" dirty="0">
                <a:solidFill>
                  <a:srgbClr val="001D48"/>
                </a:solidFill>
              </a:rPr>
              <a:t> in Genotype 2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ASTRAL-2*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&amp;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Foster </a:t>
            </a:r>
            <a:r>
              <a:rPr lang="en-US" sz="1400" dirty="0">
                <a:latin typeface="Arial"/>
                <a:cs typeface="Arial"/>
              </a:rPr>
              <a:t>GR, et al. N </a:t>
            </a:r>
            <a:r>
              <a:rPr lang="en-US" sz="1400" dirty="0" err="1">
                <a:latin typeface="Arial"/>
                <a:cs typeface="Arial"/>
              </a:rPr>
              <a:t>Engl</a:t>
            </a:r>
            <a:r>
              <a:rPr lang="en-US" sz="1400" dirty="0">
                <a:latin typeface="Arial"/>
                <a:cs typeface="Arial"/>
              </a:rPr>
              <a:t> J Med. </a:t>
            </a:r>
            <a:r>
              <a:rPr lang="is-IS" sz="1400" dirty="0">
                <a:latin typeface="Arial"/>
                <a:cs typeface="Arial"/>
              </a:rPr>
              <a:t>2015</a:t>
            </a:r>
            <a:r>
              <a:rPr lang="en-US" sz="1400" dirty="0">
                <a:latin typeface="Arial"/>
                <a:cs typeface="Arial"/>
              </a:rPr>
              <a:t>;373:2608-17.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675" y="4309646"/>
            <a:ext cx="632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*Published in tandem with ASTRAL-3 Trial</a:t>
            </a:r>
          </a:p>
        </p:txBody>
      </p:sp>
    </p:spTree>
    <p:extLst>
      <p:ext uri="{BB962C8B-B14F-4D97-AF65-F5344CB8AC3E}">
        <p14:creationId xmlns:p14="http://schemas.microsoft.com/office/powerpoint/2010/main" val="415185554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ASTRAL-2: Study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827269"/>
              </p:ext>
            </p:extLst>
          </p:nvPr>
        </p:nvGraphicFramePr>
        <p:xfrm>
          <a:off x="514350" y="1600200"/>
          <a:ext cx="8115300" cy="4373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ASTRAL-2 Trial</a:t>
                      </a:r>
                    </a:p>
                  </a:txBody>
                  <a:tcPr marL="182880" marR="88898" marT="50005" marB="5000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 placebo-controlled, open-label, phase 3 trial using a fixed-dose combination of sofosbuvir-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velpatasvir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compared with sofosbuvir plus ribavirin in treatment-naïve and treatment-experienced patients with GT 2 chronic HCV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51 sites in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2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treatment failure with interferon allowed (but no prior NS5A or NS5B)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38761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8859" y="4472545"/>
            <a:ext cx="9162288" cy="4334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*Randomization stratified by treatment experience </a:t>
            </a:r>
            <a:r>
              <a:rPr lang="en-US" sz="1400">
                <a:solidFill>
                  <a:srgbClr val="000000"/>
                </a:solidFill>
                <a:latin typeface="Arial" pitchFamily="22" charset="0"/>
              </a:rPr>
              <a:t>and cirrhosis status.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ASTRAL-2: Study Design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-6949" y="5101927"/>
            <a:ext cx="9162288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Sofosbuvir-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velpatasvir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(400/100 mg): fixed-dose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Sofosbuvir: 400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&lt;75 kg or 1200 mg/day if ≥75 kg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755716" y="2699034"/>
            <a:ext cx="2285998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469716" y="2387019"/>
            <a:ext cx="2285998" cy="631880"/>
          </a:xfrm>
          <a:prstGeom prst="rect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lIns="0" rIns="0" anchor="ctr"/>
          <a:lstStyle/>
          <a:p>
            <a:pPr marL="45720" algn="ctr"/>
            <a:r>
              <a:rPr lang="en-US" sz="1400" b="1" dirty="0">
                <a:latin typeface="Arial"/>
                <a:cs typeface="Arial"/>
              </a:rPr>
              <a:t>Sofosbuvir-</a:t>
            </a:r>
            <a:r>
              <a:rPr lang="en-US" sz="1400" b="1" dirty="0" err="1">
                <a:latin typeface="Arial"/>
                <a:cs typeface="Arial"/>
              </a:rPr>
              <a:t>Velpatasvir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47001" y="250776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8601" y="2387019"/>
            <a:ext cx="2416628" cy="167944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cs typeface="Arial"/>
              </a:rPr>
              <a:t>Treatment-naïve or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Treatment-experienced GT 2</a:t>
            </a:r>
            <a:endParaRPr lang="en-US" sz="1400" b="1" i="1" dirty="0">
              <a:solidFill>
                <a:srgbClr val="FFFFFF"/>
              </a:solidFill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cs typeface="Arial"/>
              </a:rPr>
              <a:t>(n = 266)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5769433" y="3727113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469715" y="3413121"/>
            <a:ext cx="2286000" cy="63188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 algn="ctr"/>
            <a:r>
              <a:rPr lang="en-US" sz="1400" b="1" dirty="0">
                <a:latin typeface="Arial"/>
                <a:cs typeface="Arial"/>
              </a:rPr>
              <a:t>Sofosbuvir + Ribavirin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60717" y="3524506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88033" y="1459522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1801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464633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483062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746655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738441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8023683" y="1758950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613695" y="2513284"/>
            <a:ext cx="891503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134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613695" y="3529952"/>
            <a:ext cx="891503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132</a:t>
            </a:r>
          </a:p>
        </p:txBody>
      </p:sp>
    </p:spTree>
    <p:extLst>
      <p:ext uri="{BB962C8B-B14F-4D97-AF65-F5344CB8AC3E}">
        <p14:creationId xmlns:p14="http://schemas.microsoft.com/office/powerpoint/2010/main" val="40758076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br>
              <a:rPr lang="en-US" sz="2400" dirty="0"/>
            </a:br>
            <a:r>
              <a:rPr lang="en-US" sz="2700" dirty="0"/>
              <a:t>ASTRAL-2</a:t>
            </a:r>
            <a:r>
              <a:rPr lang="en-US" sz="2400" dirty="0"/>
              <a:t>: Baseline Characteristics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390142"/>
              </p:ext>
            </p:extLst>
          </p:nvPr>
        </p:nvGraphicFramePr>
        <p:xfrm>
          <a:off x="477382" y="1447800"/>
          <a:ext cx="8229601" cy="484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Baseline 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</a:rPr>
                        <a:t>Sofosbuvir-Velpatasvir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134)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</a:rPr>
                        <a:t>Sofosbuvir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 + Ribavirin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132)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Age, mean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57 (26-81)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57 (23-76)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Male,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86 (64)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72 (55)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Race, n (%)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White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Black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Asian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124 (93)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 (4)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111 (84)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12 (9)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 (4)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Body mass index, mean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28 (17-45)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29 (19-61)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HCV RNA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400" dirty="0"/>
                        <a:t>800,000 IU/mL,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111 (83)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101 (77)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IL28B non-CC,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79 (59)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86 (65)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Cirrhosis,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19 (14)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19 (14)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Treatment-experienced,</a:t>
                      </a:r>
                      <a:r>
                        <a:rPr lang="en-US" sz="1400" baseline="0" dirty="0"/>
                        <a:t> n (%)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19 (14)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20 (15)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77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Prior</a:t>
                      </a:r>
                      <a:r>
                        <a:rPr lang="en-US" sz="1400" baseline="0" dirty="0"/>
                        <a:t> response, n/total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 Non-response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 Relapse or breakthrough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3/19 (16)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16/19 (84)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3/20 (15)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17/20 (85)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65119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br>
              <a:rPr lang="en-US" sz="2400" dirty="0"/>
            </a:br>
            <a:r>
              <a:rPr lang="en-US" sz="2400" dirty="0"/>
              <a:t>ASTRAL-2: Results</a:t>
            </a: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-5104" y="5943600"/>
            <a:ext cx="9162288" cy="3322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P=0.018 for superiority of Sofosbuvir-</a:t>
            </a:r>
            <a:r>
              <a:rPr lang="en-US" sz="1400" dirty="0" err="1">
                <a:latin typeface="Arial"/>
                <a:cs typeface="Arial"/>
              </a:rPr>
              <a:t>Velpatasvir</a:t>
            </a:r>
            <a:r>
              <a:rPr lang="en-US" sz="1400" dirty="0">
                <a:latin typeface="Arial"/>
                <a:cs typeface="Arial"/>
              </a:rPr>
              <a:t> compared with Sofosbuvir + Ribavirin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29194"/>
              </p:ext>
            </p:extLst>
          </p:nvPr>
        </p:nvGraphicFramePr>
        <p:xfrm>
          <a:off x="925064" y="1502229"/>
          <a:ext cx="7337193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69847" y="4919264"/>
            <a:ext cx="1382782" cy="338536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133/134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11" y="4919264"/>
            <a:ext cx="1386889" cy="338536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</a:rPr>
              <a:t>124/132</a:t>
            </a:r>
          </a:p>
        </p:txBody>
      </p:sp>
    </p:spTree>
    <p:extLst>
      <p:ext uri="{BB962C8B-B14F-4D97-AF65-F5344CB8AC3E}">
        <p14:creationId xmlns:p14="http://schemas.microsoft.com/office/powerpoint/2010/main" val="25226785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br>
              <a:rPr lang="en-US" sz="2400" dirty="0"/>
            </a:br>
            <a:r>
              <a:rPr lang="en-US" sz="2400" dirty="0"/>
              <a:t>ASTRAL-2: Results</a:t>
            </a: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-5104" y="5943600"/>
            <a:ext cx="9162288" cy="3322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P=0.018 for superiority of Sofosbuvir-</a:t>
            </a:r>
            <a:r>
              <a:rPr lang="en-US" sz="1400" dirty="0" err="1">
                <a:latin typeface="Arial"/>
                <a:cs typeface="Arial"/>
              </a:rPr>
              <a:t>Velpatasvir</a:t>
            </a:r>
            <a:r>
              <a:rPr lang="en-US" sz="1400" dirty="0">
                <a:latin typeface="Arial"/>
                <a:cs typeface="Arial"/>
              </a:rPr>
              <a:t> compared with Sofosbuvir + Ribavirin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925064" y="1502229"/>
          <a:ext cx="7337193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69847" y="4919264"/>
            <a:ext cx="1382782" cy="338536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133/134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2111" y="4919264"/>
            <a:ext cx="1386889" cy="338536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</a:rPr>
              <a:t>124/132</a:t>
            </a:r>
          </a:p>
        </p:txBody>
      </p:sp>
      <p:sp>
        <p:nvSpPr>
          <p:cNvPr id="11" name="Line Callout 1 10">
            <a:extLst>
              <a:ext uri="{FF2B5EF4-FFF2-40B4-BE49-F238E27FC236}">
                <a16:creationId xmlns:a16="http://schemas.microsoft.com/office/drawing/2014/main" id="{7B3B8E91-AF70-3943-8A09-95301F3A15B0}"/>
              </a:ext>
            </a:extLst>
          </p:cNvPr>
          <p:cNvSpPr/>
          <p:nvPr/>
        </p:nvSpPr>
        <p:spPr>
          <a:xfrm>
            <a:off x="2635629" y="3355450"/>
            <a:ext cx="1729639" cy="544232"/>
          </a:xfrm>
          <a:prstGeom prst="borderCallout1">
            <a:avLst>
              <a:gd name="adj1" fmla="val 245275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1 discontinued due to adverse event</a:t>
            </a:r>
          </a:p>
        </p:txBody>
      </p:sp>
      <p:sp>
        <p:nvSpPr>
          <p:cNvPr id="12" name="Line Callout 1 11">
            <a:extLst>
              <a:ext uri="{FF2B5EF4-FFF2-40B4-BE49-F238E27FC236}">
                <a16:creationId xmlns:a16="http://schemas.microsoft.com/office/drawing/2014/main" id="{2386DC2C-CEF5-B047-9ABC-F679DE08F8AC}"/>
              </a:ext>
            </a:extLst>
          </p:cNvPr>
          <p:cNvSpPr/>
          <p:nvPr/>
        </p:nvSpPr>
        <p:spPr>
          <a:xfrm>
            <a:off x="5720739" y="3355450"/>
            <a:ext cx="1729639" cy="544232"/>
          </a:xfrm>
          <a:prstGeom prst="borderCallout1">
            <a:avLst>
              <a:gd name="adj1" fmla="val 245275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1 lost to follow-up</a:t>
            </a:r>
          </a:p>
          <a:p>
            <a:r>
              <a:rPr lang="en-US" sz="1200" dirty="0"/>
              <a:t>6 with virologic relapse</a:t>
            </a:r>
          </a:p>
        </p:txBody>
      </p:sp>
    </p:spTree>
    <p:extLst>
      <p:ext uri="{BB962C8B-B14F-4D97-AF65-F5344CB8AC3E}">
        <p14:creationId xmlns:p14="http://schemas.microsoft.com/office/powerpoint/2010/main" val="64542726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br>
              <a:rPr lang="en-US" sz="2400" dirty="0"/>
            </a:br>
            <a:r>
              <a:rPr lang="en-US" sz="2400" dirty="0"/>
              <a:t>ASTRAL-2: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SVR12 Results by Treatment Experience and Cirrhosis Status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05275"/>
              </p:ext>
            </p:extLst>
          </p:nvPr>
        </p:nvGraphicFramePr>
        <p:xfrm>
          <a:off x="505695" y="1828800"/>
          <a:ext cx="8077200" cy="4289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18675" y="5033911"/>
            <a:ext cx="636078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99/100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3393770" y="5033911"/>
            <a:ext cx="612842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15/15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5188331" y="5033911"/>
            <a:ext cx="622570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15/15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959605" y="5033911"/>
            <a:ext cx="617706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2266452" y="5033911"/>
            <a:ext cx="636078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92/96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4068620" y="5033911"/>
            <a:ext cx="612843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5851041" y="5033911"/>
            <a:ext cx="609799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13/16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7651641" y="5033911"/>
            <a:ext cx="607979" cy="276999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1707240" y="5844720"/>
            <a:ext cx="2740774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Treatment Naïve 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997290" y="5779860"/>
            <a:ext cx="35203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376215" y="5779860"/>
            <a:ext cx="35203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5483220" y="5844720"/>
            <a:ext cx="27432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Treatment-Experienced</a:t>
            </a:r>
          </a:p>
        </p:txBody>
      </p:sp>
    </p:spTree>
    <p:extLst>
      <p:ext uri="{BB962C8B-B14F-4D97-AF65-F5344CB8AC3E}">
        <p14:creationId xmlns:p14="http://schemas.microsoft.com/office/powerpoint/2010/main" val="84781655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br>
              <a:rPr lang="en-US" sz="2400" dirty="0"/>
            </a:br>
            <a:r>
              <a:rPr lang="en-US" sz="2400" dirty="0"/>
              <a:t>ASTRAL-2: Adverse Events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549324"/>
              </p:ext>
            </p:extLst>
          </p:nvPr>
        </p:nvGraphicFramePr>
        <p:xfrm>
          <a:off x="397887" y="1470890"/>
          <a:ext cx="8383587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607">
                <a:tc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Sofosbuvir-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Velpatasvir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134)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Sofosbuvir + Ribavirin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132)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r>
                        <a:rPr lang="en-US" sz="1600" dirty="0"/>
                        <a:t>Serious AEs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2</a:t>
                      </a:r>
                      <a:r>
                        <a:rPr lang="en-US" sz="1600" baseline="30000" dirty="0"/>
                        <a:t>§</a:t>
                      </a:r>
                      <a:r>
                        <a:rPr lang="en-US" sz="1600" baseline="0" dirty="0"/>
                        <a:t> (1)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6045">
                <a:tc>
                  <a:txBody>
                    <a:bodyPr/>
                    <a:lstStyle/>
                    <a:p>
                      <a:r>
                        <a:rPr lang="en-US" sz="1600" dirty="0"/>
                        <a:t>Any </a:t>
                      </a:r>
                      <a:r>
                        <a:rPr lang="en-US" sz="1600" baseline="0" dirty="0"/>
                        <a:t>AE in ≥10% of patients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Nausea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Insomnia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20 (15)</a:t>
                      </a:r>
                    </a:p>
                    <a:p>
                      <a:pPr algn="ctr"/>
                      <a:r>
                        <a:rPr lang="en-US" sz="1600" dirty="0"/>
                        <a:t>24 (18)</a:t>
                      </a:r>
                    </a:p>
                    <a:p>
                      <a:pPr algn="ctr"/>
                      <a:r>
                        <a:rPr lang="en-US" sz="1600" dirty="0"/>
                        <a:t>14 (10)</a:t>
                      </a:r>
                    </a:p>
                    <a:p>
                      <a:pPr algn="ctr"/>
                      <a:r>
                        <a:rPr lang="en-US" sz="1600" dirty="0"/>
                        <a:t>6 (4)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47 (36)</a:t>
                      </a:r>
                    </a:p>
                    <a:p>
                      <a:pPr algn="ctr"/>
                      <a:r>
                        <a:rPr lang="en-US" sz="1600" dirty="0"/>
                        <a:t>29 (22)</a:t>
                      </a:r>
                    </a:p>
                    <a:p>
                      <a:pPr algn="ctr"/>
                      <a:r>
                        <a:rPr lang="en-US" sz="1600" dirty="0"/>
                        <a:t>19 (14)</a:t>
                      </a:r>
                    </a:p>
                    <a:p>
                      <a:pPr algn="ctr"/>
                      <a:r>
                        <a:rPr lang="en-US" sz="1600" dirty="0"/>
                        <a:t>18 (14)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4454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US" sz="1600" dirty="0"/>
                        <a:t>Laboratory AEs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baseline="0" dirty="0"/>
                        <a:t>Hemoglobin &lt;10 g/dl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baseline="0" dirty="0"/>
                        <a:t>Total bilirubin &gt;2.5 to 3 mg/</a:t>
                      </a:r>
                      <a:r>
                        <a:rPr lang="en-US" sz="1600" baseline="0" dirty="0" err="1"/>
                        <a:t>dL</a:t>
                      </a:r>
                      <a:endParaRPr lang="en-US" sz="1600" baseline="0" dirty="0"/>
                    </a:p>
                    <a:p>
                      <a:pPr marL="230188" indent="0">
                        <a:tabLst/>
                      </a:pPr>
                      <a:r>
                        <a:rPr lang="en-US" sz="1600" baseline="0" dirty="0"/>
                        <a:t>Platelet count 25K to &lt;50K/mm</a:t>
                      </a:r>
                      <a:r>
                        <a:rPr lang="en-US" sz="1600" baseline="30000" dirty="0"/>
                        <a:t>3</a:t>
                      </a:r>
                      <a:endParaRPr lang="en-US" sz="1600" baseline="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6 (5)</a:t>
                      </a:r>
                    </a:p>
                    <a:p>
                      <a:pPr algn="ctr"/>
                      <a:r>
                        <a:rPr lang="en-US" sz="1600" dirty="0"/>
                        <a:t>3 (2)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623">
                <a:tc gridSpan="3">
                  <a:txBody>
                    <a:bodyPr/>
                    <a:lstStyle/>
                    <a:p>
                      <a:pPr marL="230188" indent="0">
                        <a:tabLst/>
                      </a:pPr>
                      <a:r>
                        <a:rPr lang="en-US" sz="1600" baseline="30000" dirty="0"/>
                        <a:t>§ </a:t>
                      </a:r>
                      <a:r>
                        <a:rPr lang="en-US" sz="1600" dirty="0">
                          <a:latin typeface="+mn-lt"/>
                          <a:cs typeface="Arial"/>
                        </a:rPr>
                        <a:t>Deaths were not considered to be study-related.</a:t>
                      </a:r>
                      <a:endParaRPr lang="en-US" sz="1600" baseline="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093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GR,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;373:2608-17.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2</a:t>
            </a:r>
            <a:br>
              <a:rPr lang="en-US" sz="2400" dirty="0"/>
            </a:br>
            <a:r>
              <a:rPr lang="en-US" sz="2400" dirty="0"/>
              <a:t>ASTRAL-2: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43840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Among patients with HCV genotype 2 [or 3] with or without previous treatment, including those with compensated cirrhosis, 12 weeks of treatment with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sofosbuvir-velpatasvir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resulted in rates of sustained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response that were superior to those with standard treatment with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-ribavirin.”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3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36690</TotalTime>
  <Words>828</Words>
  <Application>Microsoft Office PowerPoint</Application>
  <PresentationFormat>On-screen Show (4:3)</PresentationFormat>
  <Paragraphs>154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Sofosbuvir-Velpatasvir in Genotype 2 ASTRAL-2*</vt:lpstr>
      <vt:lpstr>Sofosbuvir-Velpatasvir in HCV Genotype 2 ASTRAL-2: Study Features</vt:lpstr>
      <vt:lpstr>Sofosbuvir-Velpatasvir in HCV Genotype 2 ASTRAL-2: Study Design</vt:lpstr>
      <vt:lpstr>Sofosbuvir-Velpatasvir in HCV Genotype 2 ASTRAL-2: Baseline Characteristics</vt:lpstr>
      <vt:lpstr>Sofosbuvir-Velpatasvir in HCV Genotype 2 ASTRAL-2: Results</vt:lpstr>
      <vt:lpstr>Sofosbuvir-Velpatasvir in HCV Genotype 2 ASTRAL-2: Results</vt:lpstr>
      <vt:lpstr>Sofosbuvir-Velpatasvir in HCV Genotype 2 ASTRAL-2: Results</vt:lpstr>
      <vt:lpstr>Sofosbuvir-Velpatasvir in HCV Genotype 2 ASTRAL-2: Adverse Events</vt:lpstr>
      <vt:lpstr>Sofosbuvir-Velpatasvir in HCV Genotype 2 ASTRAL-2: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1392</cp:revision>
  <cp:lastPrinted>2019-10-21T18:40:24Z</cp:lastPrinted>
  <dcterms:created xsi:type="dcterms:W3CDTF">2010-11-28T05:36:22Z</dcterms:created>
  <dcterms:modified xsi:type="dcterms:W3CDTF">2020-07-24T21:51:32Z</dcterms:modified>
</cp:coreProperties>
</file>