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835" r:id="rId2"/>
    <p:sldId id="836" r:id="rId3"/>
    <p:sldId id="837" r:id="rId4"/>
    <p:sldId id="838" r:id="rId5"/>
    <p:sldId id="839" r:id="rId6"/>
    <p:sldId id="1005" r:id="rId7"/>
    <p:sldId id="873" r:id="rId8"/>
    <p:sldId id="841" r:id="rId9"/>
    <p:sldId id="842" r:id="rId10"/>
    <p:sldId id="999" r:id="rId11"/>
  </p:sldIdLst>
  <p:sldSz cx="9144000" cy="5143500" type="screen16x9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yA" initials="MFA" lastIdx="23" clrIdx="0">
    <p:extLst>
      <p:ext uri="{19B8F6BF-5375-455C-9EA6-DF929625EA0E}">
        <p15:presenceInfo xmlns:p15="http://schemas.microsoft.com/office/powerpoint/2012/main" userId="714ddc0a6c47b6b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9B00"/>
    <a:srgbClr val="0085B6"/>
    <a:srgbClr val="708C76"/>
    <a:srgbClr val="005B9D"/>
    <a:srgbClr val="7A9342"/>
    <a:srgbClr val="456975"/>
    <a:srgbClr val="C4AAC3"/>
    <a:srgbClr val="9A8699"/>
    <a:srgbClr val="E1C4E0"/>
    <a:srgbClr val="8282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45" autoAdjust="0"/>
    <p:restoredTop sz="85486" autoAdjust="0"/>
  </p:normalViewPr>
  <p:slideViewPr>
    <p:cSldViewPr snapToGrid="0" showGuides="1">
      <p:cViewPr varScale="1">
        <p:scale>
          <a:sx n="142" d="100"/>
          <a:sy n="142" d="100"/>
        </p:scale>
        <p:origin x="1040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9952"/>
    </p:cViewPr>
  </p:sorterViewPr>
  <p:notesViewPr>
    <p:cSldViewPr snapToGrid="0"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243857238449"/>
          <c:y val="2.77778663809897E-2"/>
          <c:w val="0.84978810467271204"/>
          <c:h val="0.824336664459687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326496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5B9D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01B1-7F42-BFE3-39BA84638243}"/>
              </c:ext>
            </c:extLst>
          </c:dPt>
          <c:dPt>
            <c:idx val="1"/>
            <c:invertIfNegative val="0"/>
            <c:bubble3D val="0"/>
            <c:spPr>
              <a:solidFill>
                <a:srgbClr val="7A9342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01B1-7F42-BFE3-39BA84638243}"/>
              </c:ext>
            </c:extLst>
          </c:dPt>
          <c:dPt>
            <c:idx val="2"/>
            <c:invertIfNegative val="0"/>
            <c:bubble3D val="0"/>
            <c:spPr>
              <a:solidFill>
                <a:sysClr val="window" lastClr="FFFFFF">
                  <a:lumMod val="50000"/>
                </a:sysClr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4-01B1-7F42-BFE3-39BA84638243}"/>
              </c:ext>
            </c:extLst>
          </c:dPt>
          <c:dPt>
            <c:idx val="3"/>
            <c:invertIfNegative val="0"/>
            <c:bubble3D val="0"/>
            <c:spPr>
              <a:solidFill>
                <a:srgbClr val="6E4B7D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6-01B1-7F42-BFE3-39BA84638243}"/>
              </c:ext>
            </c:extLst>
          </c:dPt>
          <c:dPt>
            <c:idx val="4"/>
            <c:invertIfNegative val="0"/>
            <c:bubble3D val="0"/>
            <c:spPr>
              <a:solidFill>
                <a:srgbClr val="886F3F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8-01B1-7F42-BFE3-39BA84638243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01B1-7F42-BFE3-39BA84638243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01B1-7F42-BFE3-39BA84638243}"/>
              </c:ext>
            </c:extLst>
          </c:dPt>
          <c:dLbls>
            <c:spPr>
              <a:solidFill>
                <a:schemeClr val="bg1">
                  <a:alpha val="50000"/>
                </a:schemeClr>
              </a:solidFill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Sofosbuvir-Velpatasvir</c:v>
                </c:pt>
                <c:pt idx="1">
                  <c:v>Sofosbuvir + Ribavirin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99</c:v>
                </c:pt>
                <c:pt idx="1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1B1-7F42-BFE3-39BA8463824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5"/>
        <c:overlap val="9"/>
        <c:axId val="-2068885288"/>
        <c:axId val="-2063783192"/>
      </c:barChart>
      <c:catAx>
        <c:axId val="-20688852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-206378319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6378319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Patients with SVR12 (%)</a:t>
                </a:r>
              </a:p>
            </c:rich>
          </c:tx>
          <c:layout>
            <c:manualLayout>
              <c:xMode val="edge"/>
              <c:yMode val="edge"/>
              <c:x val="0"/>
              <c:y val="0.156307685437536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>
            <a:solidFill>
              <a:srgbClr val="000000"/>
            </a:solidFill>
          </a:ln>
        </c:spPr>
        <c:crossAx val="-2068885288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243857238449"/>
          <c:y val="2.77778663809897E-2"/>
          <c:w val="0.84978810467271204"/>
          <c:h val="0.824336664459687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326496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5B9D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01B1-7F42-BFE3-39BA84638243}"/>
              </c:ext>
            </c:extLst>
          </c:dPt>
          <c:dPt>
            <c:idx val="1"/>
            <c:invertIfNegative val="0"/>
            <c:bubble3D val="0"/>
            <c:spPr>
              <a:solidFill>
                <a:srgbClr val="7A9342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01B1-7F42-BFE3-39BA84638243}"/>
              </c:ext>
            </c:extLst>
          </c:dPt>
          <c:dPt>
            <c:idx val="2"/>
            <c:invertIfNegative val="0"/>
            <c:bubble3D val="0"/>
            <c:spPr>
              <a:solidFill>
                <a:sysClr val="window" lastClr="FFFFFF">
                  <a:lumMod val="50000"/>
                </a:sysClr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4-01B1-7F42-BFE3-39BA84638243}"/>
              </c:ext>
            </c:extLst>
          </c:dPt>
          <c:dPt>
            <c:idx val="3"/>
            <c:invertIfNegative val="0"/>
            <c:bubble3D val="0"/>
            <c:spPr>
              <a:solidFill>
                <a:srgbClr val="6E4B7D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6-01B1-7F42-BFE3-39BA84638243}"/>
              </c:ext>
            </c:extLst>
          </c:dPt>
          <c:dPt>
            <c:idx val="4"/>
            <c:invertIfNegative val="0"/>
            <c:bubble3D val="0"/>
            <c:spPr>
              <a:solidFill>
                <a:srgbClr val="886F3F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8-01B1-7F42-BFE3-39BA84638243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01B1-7F42-BFE3-39BA84638243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01B1-7F42-BFE3-39BA84638243}"/>
              </c:ext>
            </c:extLst>
          </c:dPt>
          <c:dLbls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Sofosbuvir-Velpatasvir</c:v>
                </c:pt>
                <c:pt idx="1">
                  <c:v>Sofosbuvir + Ribavirin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99</c:v>
                </c:pt>
                <c:pt idx="1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1B1-7F42-BFE3-39BA8463824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5"/>
        <c:overlap val="9"/>
        <c:axId val="-2068885288"/>
        <c:axId val="-2063783192"/>
      </c:barChart>
      <c:catAx>
        <c:axId val="-20688852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200" b="0" i="0" baseline="0">
                <a:latin typeface="Arial"/>
                <a:cs typeface="Arial"/>
              </a:defRPr>
            </a:pPr>
            <a:endParaRPr lang="en-US"/>
          </a:p>
        </c:txPr>
        <c:crossAx val="-206378319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6378319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400">
                    <a:latin typeface="Arial"/>
                    <a:cs typeface="Arial"/>
                  </a:defRPr>
                </a:pPr>
                <a:r>
                  <a:rPr lang="en-US" sz="1400" dirty="0">
                    <a:latin typeface="Arial"/>
                    <a:cs typeface="Arial"/>
                  </a:rPr>
                  <a:t>Patients with SVR12 (%)</a:t>
                </a:r>
              </a:p>
            </c:rich>
          </c:tx>
          <c:layout>
            <c:manualLayout>
              <c:xMode val="edge"/>
              <c:yMode val="edge"/>
              <c:x val="0"/>
              <c:y val="0.156307685437536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>
            <a:solidFill>
              <a:srgbClr val="000000"/>
            </a:solidFill>
          </a:ln>
        </c:spPr>
        <c:txPr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-2068885288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681664791901"/>
          <c:y val="0.10679970150789975"/>
          <c:w val="0.88154949381327297"/>
          <c:h val="0.710592609747310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Sofosbuvir-Velpatasvir</c:v>
                </c:pt>
              </c:strCache>
            </c:strRef>
          </c:tx>
          <c:spPr>
            <a:solidFill>
              <a:srgbClr val="005B9D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948-6342-B604-102AD8EBD48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948-6342-B604-102AD8EBD48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948-6342-B604-102AD8EBD48F}"/>
              </c:ext>
            </c:extLst>
          </c:dPt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Non-Cirrhotic</c:v>
                </c:pt>
                <c:pt idx="1">
                  <c:v>Cirrhotic</c:v>
                </c:pt>
                <c:pt idx="2">
                  <c:v>Non-Cirrhotic</c:v>
                </c:pt>
                <c:pt idx="3">
                  <c:v>Cirrhotic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99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948-6342-B604-102AD8EBD48F}"/>
            </c:ext>
          </c:extLst>
        </c:ser>
        <c:ser>
          <c:idx val="1"/>
          <c:order val="1"/>
          <c:tx>
            <c:v>Sofosbuvir + Ribavirin</c:v>
          </c:tx>
          <c:spPr>
            <a:solidFill>
              <a:srgbClr val="7A9342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Non-Cirrhotic</c:v>
                </c:pt>
                <c:pt idx="1">
                  <c:v>Cirrhotic</c:v>
                </c:pt>
                <c:pt idx="2">
                  <c:v>Non-Cirrhotic</c:v>
                </c:pt>
                <c:pt idx="3">
                  <c:v>Cirrhotic</c:v>
                </c:pt>
              </c:strCache>
            </c:strRef>
          </c:cat>
          <c:val>
            <c:numRef>
              <c:f>Sheet1!$C$2:$C$5</c:f>
              <c:numCache>
                <c:formatCode>0</c:formatCode>
                <c:ptCount val="4"/>
                <c:pt idx="0">
                  <c:v>96</c:v>
                </c:pt>
                <c:pt idx="1">
                  <c:v>93</c:v>
                </c:pt>
                <c:pt idx="2">
                  <c:v>81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948-6342-B604-102AD8EBD48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2069855864"/>
        <c:axId val="-2068912936"/>
      </c:barChart>
      <c:catAx>
        <c:axId val="-2069855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crossAx val="-2068912936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-2068912936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Patients (%) with SVR 12</a:t>
                </a:r>
              </a:p>
            </c:rich>
          </c:tx>
          <c:layout>
            <c:manualLayout>
              <c:xMode val="edge"/>
              <c:yMode val="edge"/>
              <c:x val="5.9456109652960046E-4"/>
              <c:y val="0.11825079769440584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>
            <a:solidFill>
              <a:srgbClr val="000000"/>
            </a:solidFill>
          </a:ln>
        </c:spPr>
        <c:crossAx val="-2069855864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37404588315349468"/>
          <c:y val="6.2976043435747E-3"/>
          <c:w val="0.61206519585995101"/>
          <c:h val="8.0726462290953996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963" y="857250"/>
            <a:ext cx="6697662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362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UR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4C532C-3D97-E34C-A378-DD504926CA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50" y="195241"/>
            <a:ext cx="2926080" cy="46594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90319A0-61A9-B04E-A7BC-8B6F583247CD}"/>
              </a:ext>
            </a:extLst>
          </p:cNvPr>
          <p:cNvGrpSpPr/>
          <p:nvPr userDrawn="1"/>
        </p:nvGrpSpPr>
        <p:grpSpPr>
          <a:xfrm>
            <a:off x="462321" y="4516238"/>
            <a:ext cx="2280879" cy="446276"/>
            <a:chOff x="462321" y="4578479"/>
            <a:chExt cx="2280879" cy="44627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19FD9F7-C1BC-7347-B044-72480FB61141}"/>
                </a:ext>
              </a:extLst>
            </p:cNvPr>
            <p:cNvSpPr txBox="1">
              <a:spLocks noChangeAspect="1"/>
            </p:cNvSpPr>
            <p:nvPr userDrawn="1"/>
          </p:nvSpPr>
          <p:spPr>
            <a:xfrm>
              <a:off x="462321" y="4578479"/>
              <a:ext cx="2280879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cap="small" spc="100" baseline="0" dirty="0">
                  <a:latin typeface="Corbel" panose="020B0503020204020204" pitchFamily="34" charset="0"/>
                  <a:cs typeface="Calibri" panose="020F0502020204030204" pitchFamily="34" charset="0"/>
                </a:rPr>
                <a:t>Hepatitis </a:t>
              </a:r>
              <a:r>
                <a:rPr lang="en-US" sz="1200" b="1" cap="small" spc="100" baseline="0" dirty="0">
                  <a:solidFill>
                    <a:srgbClr val="285078"/>
                  </a:solidFill>
                  <a:latin typeface="Corbel" panose="020B0503020204020204" pitchFamily="34" charset="0"/>
                  <a:cs typeface="Calibri" panose="020F0502020204030204" pitchFamily="34" charset="0"/>
                </a:rPr>
                <a:t>C</a:t>
              </a:r>
              <a:r>
                <a:rPr lang="en-US" sz="1200" cap="small" spc="100" baseline="0" dirty="0">
                  <a:latin typeface="Corbel" panose="020B0503020204020204" pitchFamily="34" charset="0"/>
                  <a:cs typeface="Calibri" panose="020F0502020204030204" pitchFamily="34" charset="0"/>
                </a:rPr>
                <a:t> Online</a:t>
              </a:r>
              <a:br>
                <a:rPr lang="en-US" sz="1600" dirty="0">
                  <a:latin typeface="Corbel" panose="020B0503020204020204" pitchFamily="34" charset="0"/>
                  <a:cs typeface="Arial" panose="020B0604020202020204" pitchFamily="34" charset="0"/>
                </a:rPr>
              </a:br>
              <a:r>
                <a:rPr 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rbel" panose="020B0503020204020204" pitchFamily="34" charset="0"/>
                  <a:cs typeface="Calibri" panose="020F0502020204030204" pitchFamily="34" charset="0"/>
                </a:rPr>
                <a:t>www.hepatitisC.uw.edu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48D6E11-48AB-BE4A-8814-EA56822BBF1E}"/>
                </a:ext>
              </a:extLst>
            </p:cNvPr>
            <p:cNvCxnSpPr/>
            <p:nvPr userDrawn="1"/>
          </p:nvCxnSpPr>
          <p:spPr>
            <a:xfrm>
              <a:off x="550191" y="4808530"/>
              <a:ext cx="1335024" cy="0"/>
            </a:xfrm>
            <a:prstGeom prst="line">
              <a:avLst/>
            </a:prstGeom>
            <a:ln w="952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331D7AC0-870D-EE43-85B5-10937BBC3887}"/>
              </a:ext>
            </a:extLst>
          </p:cNvPr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8320"/>
            <a:ext cx="9157371" cy="347472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E80F54C7-FB42-CA4C-90DF-566F547389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8219" y="1017901"/>
            <a:ext cx="8229600" cy="1280160"/>
          </a:xfrm>
          <a:prstGeom prst="rect">
            <a:avLst/>
          </a:prstGeom>
        </p:spPr>
        <p:txBody>
          <a:bodyPr lIns="91440" anchor="ctr" anchorCtr="0">
            <a:normAutofit/>
          </a:bodyPr>
          <a:lstStyle>
            <a:lvl1pPr algn="l">
              <a:lnSpc>
                <a:spcPts val="3000"/>
              </a:lnSpc>
              <a:defRPr sz="3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and Add Title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4ABFC78A-A9BC-CF4A-BAF8-FC4134E5D4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3736" y="2404157"/>
            <a:ext cx="8229600" cy="1463040"/>
          </a:xfrm>
          <a:prstGeom prst="rect">
            <a:avLst/>
          </a:prstGeom>
        </p:spPr>
        <p:txBody>
          <a:bodyPr lIns="91440" tIns="91440" rIns="91440" bIns="9144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aseline="0">
                <a:solidFill>
                  <a:schemeClr val="bg1">
                    <a:lumMod val="95000"/>
                  </a:schemeClr>
                </a:solidFill>
                <a:latin typeface="Arial"/>
              </a:defRPr>
            </a:lvl1pPr>
            <a:lvl2pPr marL="0" indent="0" algn="l">
              <a:spcBef>
                <a:spcPts val="0"/>
              </a:spcBef>
              <a:buNone/>
              <a:defRPr sz="1350" i="1">
                <a:solidFill>
                  <a:schemeClr val="accent2"/>
                </a:solidFill>
                <a:latin typeface="Arial"/>
              </a:defRPr>
            </a:lvl2pPr>
            <a:lvl3pPr marL="0" indent="0" algn="l">
              <a:spcBef>
                <a:spcPts val="0"/>
              </a:spcBef>
              <a:buNone/>
              <a:defRPr sz="1200" i="1">
                <a:solidFill>
                  <a:schemeClr val="accent2"/>
                </a:solidFill>
                <a:latin typeface="Arial"/>
              </a:defRPr>
            </a:lvl3pPr>
            <a:lvl4pPr marL="471488" indent="0" algn="ctr">
              <a:buNone/>
              <a:defRPr/>
            </a:lvl4pPr>
            <a:lvl5pPr marL="602456" indent="0" algn="ctr">
              <a:buNone/>
              <a:defRPr/>
            </a:lvl5pPr>
          </a:lstStyle>
          <a:p>
            <a:pPr lvl="0"/>
            <a:r>
              <a:rPr lang="en-US" dirty="0"/>
              <a:t>Click and Add Speaker Info</a:t>
            </a:r>
          </a:p>
        </p:txBody>
      </p:sp>
      <p:sp>
        <p:nvSpPr>
          <p:cNvPr id="22" name="Date">
            <a:extLst>
              <a:ext uri="{FF2B5EF4-FFF2-40B4-BE49-F238E27FC236}">
                <a16:creationId xmlns:a16="http://schemas.microsoft.com/office/drawing/2014/main" id="{B66131DB-45B5-6945-A76D-741496EBA3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3736" y="3967450"/>
            <a:ext cx="8229600" cy="21945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1200"/>
              </a:lnSpc>
              <a:buNone/>
              <a:defRPr sz="1050" b="0" baseline="0">
                <a:solidFill>
                  <a:srgbClr val="82C8FA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Click and Add Last Date Info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66D0A3E-B052-EA40-B037-054B51E770EC}"/>
              </a:ext>
            </a:extLst>
          </p:cNvPr>
          <p:cNvCxnSpPr>
            <a:cxnSpLocks/>
          </p:cNvCxnSpPr>
          <p:nvPr userDrawn="1"/>
        </p:nvCxnSpPr>
        <p:spPr>
          <a:xfrm>
            <a:off x="-8639" y="86256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160ADCC-ACEB-FA4F-9D36-5D0D7D86AD0A}"/>
              </a:ext>
            </a:extLst>
          </p:cNvPr>
          <p:cNvCxnSpPr>
            <a:cxnSpLocks/>
          </p:cNvCxnSpPr>
          <p:nvPr userDrawn="1"/>
        </p:nvCxnSpPr>
        <p:spPr>
          <a:xfrm>
            <a:off x="-8639" y="4330452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864322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-Slide-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Study Slide: 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06B65E-6661-EE42-AFF2-CBC4C550F1B5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062BBA1-6479-2148-9EE1-B8CD2CE749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1BF38B5-72C1-5A4F-B205-3AF64FC4F8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73E7362-CDE5-A340-93E0-4EB40FE4CF9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84224"/>
            <a:ext cx="8515350" cy="35043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tIns="91440" rIns="182880" anchor="t" anchorCtr="0">
            <a:normAutofit/>
          </a:bodyPr>
          <a:lstStyle>
            <a:lvl1pPr marL="205740" marR="0" indent="-17145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90" indent="-10287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SzPct val="70000"/>
              <a:defRPr sz="15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enter first level text</a:t>
            </a:r>
          </a:p>
          <a:p>
            <a:pPr lvl="1"/>
            <a:r>
              <a:rPr lang="en-US" dirty="0"/>
              <a:t>Line 2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71790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-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Study Slide: 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06B65E-6661-EE42-AFF2-CBC4C550F1B5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062BBA1-6479-2148-9EE1-B8CD2CE749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1BF38B5-72C1-5A4F-B205-3AF64FC4F8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73E7362-CDE5-A340-93E0-4EB40FE4CF9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-18168" y="1786409"/>
            <a:ext cx="9180576" cy="15744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70C0"/>
            </a:solidFill>
          </a:ln>
        </p:spPr>
        <p:txBody>
          <a:bodyPr lIns="457200" tIns="91440" rIns="457200" bIns="182880" anchor="ctr" anchorCtr="0">
            <a:normAutofit/>
          </a:bodyPr>
          <a:lstStyle>
            <a:lvl1pPr marL="0" marR="0" indent="0" algn="l" defTabSz="6858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None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90" indent="-10287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SzPct val="70000"/>
              <a:defRPr sz="15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enter first level text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424671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-Slide-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Study Slide Bar: 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06B65E-6661-EE42-AFF2-CBC4C550F1B5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062BBA1-6479-2148-9EE1-B8CD2CE749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1BF38B5-72C1-5A4F-B205-3AF64FC4F8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291D050-F2FF-B84B-B85F-704A33D7A29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428596"/>
            <a:ext cx="4248149" cy="3277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tIns="91440" anchor="t" anchorCtr="0">
            <a:normAutofit/>
          </a:bodyPr>
          <a:lstStyle>
            <a:lvl1pPr marL="205740" marR="0" indent="-17145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90" indent="-10287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SzPct val="70000"/>
              <a:defRPr sz="15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enter first level text</a:t>
            </a:r>
          </a:p>
          <a:p>
            <a:pPr lvl="1"/>
            <a:r>
              <a:rPr lang="en-US" dirty="0"/>
              <a:t>Line 2</a:t>
            </a:r>
          </a:p>
          <a:p>
            <a:pPr lvl="0"/>
            <a:endParaRPr lang="en-US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7D86A608-CE71-5040-8C80-661F1437DF33}"/>
              </a:ext>
            </a:extLst>
          </p:cNvPr>
          <p:cNvSpPr>
            <a:spLocks noChangeArrowheads="1"/>
          </p:cNvSpPr>
          <p:nvPr userDrawn="1"/>
        </p:nvSpPr>
        <p:spPr bwMode="invGray">
          <a:xfrm>
            <a:off x="323850" y="1035386"/>
            <a:ext cx="4248150" cy="365760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342900">
              <a:lnSpc>
                <a:spcPct val="85000"/>
              </a:lnSpc>
            </a:pPr>
            <a:endParaRPr lang="en-US" sz="15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8D38D57-7E90-4C4F-BEFE-18F098A6A60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32815" y="1046741"/>
            <a:ext cx="4185088" cy="3429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846881504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2102823"/>
            <a:ext cx="8077200" cy="928688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2800" b="0" cap="none">
                <a:solidFill>
                  <a:srgbClr val="003A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-9329" y="3780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 userDrawn="1"/>
        </p:nvCxnSpPr>
        <p:spPr>
          <a:xfrm>
            <a:off x="-9329" y="1367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E75D3E13-CC4F-7E49-B471-8878E909C360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738268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-Divider-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1" y="2095500"/>
            <a:ext cx="9143999" cy="971550"/>
          </a:xfrm>
          <a:prstGeom prst="rect">
            <a:avLst/>
          </a:prstGeom>
          <a:solidFill>
            <a:srgbClr val="00597C">
              <a:alpha val="10000"/>
            </a:srgbClr>
          </a:solidFill>
        </p:spPr>
        <p:txBody>
          <a:bodyPr tIns="0"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48" y="2105025"/>
            <a:ext cx="8496300" cy="956120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2800" b="0" cap="non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-9329" y="3780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-9329" y="1367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54F72F09-2BBD-9049-A14A-1051BDD99E57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50092C9-A09F-7245-8D15-AEFDA53288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CCC311E-DA3E-AB41-BF2C-7398324BA55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3849" y="-7144"/>
            <a:ext cx="8839200" cy="363760"/>
          </a:xfrm>
          <a:prstGeom prst="rect">
            <a:avLst/>
          </a:prstGeom>
        </p:spPr>
        <p:txBody>
          <a:bodyPr lIns="91440" anchor="b">
            <a:normAutofit/>
          </a:bodyPr>
          <a:lstStyle>
            <a:lvl1pPr marL="0" indent="0">
              <a:spcBef>
                <a:spcPts val="0"/>
              </a:spcBef>
              <a:buNone/>
              <a:defRPr sz="11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3880678036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-Sol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>
            <a:extLst>
              <a:ext uri="{FF2B5EF4-FFF2-40B4-BE49-F238E27FC236}">
                <a16:creationId xmlns:a16="http://schemas.microsoft.com/office/drawing/2014/main" id="{E36BB952-50A8-AE49-87A9-BEC72E8DE500}"/>
              </a:ext>
            </a:extLst>
          </p:cNvPr>
          <p:cNvSpPr txBox="1">
            <a:spLocks/>
          </p:cNvSpPr>
          <p:nvPr userDrawn="1"/>
        </p:nvSpPr>
        <p:spPr>
          <a:xfrm>
            <a:off x="1" y="1371600"/>
            <a:ext cx="9143999" cy="2400300"/>
          </a:xfrm>
          <a:prstGeom prst="rect">
            <a:avLst/>
          </a:prstGeom>
          <a:solidFill>
            <a:srgbClr val="00597C">
              <a:alpha val="10000"/>
            </a:srgbClr>
          </a:solidFill>
        </p:spPr>
        <p:txBody>
          <a:bodyPr tIns="0"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105025"/>
            <a:ext cx="9144000" cy="956120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2800" b="0" cap="non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-9329" y="3780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-9329" y="1367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54F72F09-2BBD-9049-A14A-1051BDD99E57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810326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1" y="1371600"/>
            <a:ext cx="9143999" cy="2400300"/>
          </a:xfrm>
          <a:prstGeom prst="rect">
            <a:avLst/>
          </a:prstGeom>
          <a:gradFill flip="none" rotWithShape="1">
            <a:gsLst>
              <a:gs pos="0">
                <a:srgbClr val="006D9A">
                  <a:alpha val="50000"/>
                </a:srgbClr>
              </a:gs>
              <a:gs pos="50000">
                <a:schemeClr val="bg1"/>
              </a:gs>
              <a:gs pos="100000">
                <a:srgbClr val="006D9A">
                  <a:alpha val="50000"/>
                </a:srgbClr>
              </a:gs>
            </a:gsLst>
            <a:lin ang="5400000" scaled="0"/>
            <a:tileRect/>
          </a:gradFill>
        </p:spPr>
        <p:txBody>
          <a:bodyPr tIns="0"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105025"/>
            <a:ext cx="9144000" cy="956120"/>
          </a:xfrm>
          <a:prstGeom prst="rect">
            <a:avLst/>
          </a:prstGeom>
          <a:solidFill>
            <a:schemeClr val="bg1"/>
          </a:solidFill>
        </p:spPr>
        <p:txBody>
          <a:bodyPr tIns="0" anchor="ctr">
            <a:normAutofit/>
          </a:bodyPr>
          <a:lstStyle>
            <a:lvl1pPr algn="ctr">
              <a:defRPr sz="2800" b="0" cap="non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-7493" y="3780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-9329" y="1367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54F47EEC-7D64-BC44-B74A-8AB7EC9C1146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079281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Image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971551"/>
            <a:ext cx="9153144" cy="4192523"/>
          </a:xfrm>
          <a:prstGeom prst="rect">
            <a:avLst/>
          </a:prstGeom>
          <a:gradFill>
            <a:gsLst>
              <a:gs pos="0">
                <a:srgbClr val="004E66"/>
              </a:gs>
              <a:gs pos="100000">
                <a:srgbClr val="00779D"/>
              </a:gs>
            </a:gsLst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C5D8D2-47A9-4648-ADAF-AF4DDAB936D3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2E694FF-BE93-494A-8335-D80A3BE989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2051987732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Imag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971551"/>
            <a:ext cx="9153144" cy="4192523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C5D8D2-47A9-4648-ADAF-AF4DDAB936D3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2E694FF-BE93-494A-8335-D80A3BE989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3069492155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51549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E7F697-0452-FD41-8395-6BF13DCE8E98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C5375E53-0C80-A84B-AAA8-6B394E1E6F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3193000395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3D4D4E-CA73-CE48-9341-CA63C4422E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Large-Font Text Slide: click to add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9A681A14-7A84-7F43-AE92-51583060A7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2568E9B-001A-3C4B-92D6-08A79194F9D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35604"/>
            <a:ext cx="85153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05740" indent="-171450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00000"/>
              <a:buFont typeface="Arial"/>
              <a:buChar char="•"/>
              <a:defRPr sz="24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2915" marR="0" indent="-17145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-137160">
              <a:lnSpc>
                <a:spcPct val="100000"/>
              </a:lnSpc>
              <a:spcBef>
                <a:spcPts val="300"/>
              </a:spcBef>
              <a:buClr>
                <a:srgbClr val="0070C0"/>
              </a:buClr>
              <a:buSzPct val="100000"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First Level Text (click Return TAB to get to next level text)</a:t>
            </a:r>
          </a:p>
          <a:p>
            <a:pPr lvl="1"/>
            <a:r>
              <a:rPr lang="en-US" dirty="0"/>
              <a:t>Second level (click shift TAB to get back to First Level)</a:t>
            </a:r>
          </a:p>
          <a:p>
            <a:pPr lvl="2"/>
            <a:r>
              <a:rPr lang="en-US" dirty="0"/>
              <a:t>Click Return Tab to get to Third-Level Text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96428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Rectang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1950244"/>
            <a:ext cx="3657600" cy="5143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2400" b="0" cap="none">
                <a:solidFill>
                  <a:srgbClr val="003A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1521619"/>
            <a:ext cx="3657600" cy="40005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1800" cap="small" baseline="0">
                <a:solidFill>
                  <a:srgbClr val="003A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6" y="2571752"/>
            <a:ext cx="4572001" cy="1209674"/>
          </a:xfrm>
          <a:prstGeom prst="rect">
            <a:avLst/>
          </a:prstGeom>
          <a:solidFill>
            <a:srgbClr val="0070C0">
              <a:alpha val="15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Rectangle 14"/>
          <p:cNvSpPr/>
          <p:nvPr/>
        </p:nvSpPr>
        <p:spPr>
          <a:xfrm>
            <a:off x="4588934" y="1371600"/>
            <a:ext cx="4572001" cy="1185863"/>
          </a:xfrm>
          <a:prstGeom prst="rect">
            <a:avLst/>
          </a:prstGeom>
          <a:solidFill>
            <a:srgbClr val="0070C0">
              <a:alpha val="15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2686050"/>
            <a:ext cx="3962400" cy="914400"/>
          </a:xfrm>
          <a:prstGeom prst="rect">
            <a:avLst/>
          </a:prstGeom>
        </p:spPr>
        <p:txBody>
          <a:bodyPr/>
          <a:lstStyle>
            <a:lvl1pPr marL="171450" indent="-171450">
              <a:defRPr sz="1500">
                <a:solidFill>
                  <a:srgbClr val="003A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>
            <a:off x="-9329" y="1367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-9329" y="3780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91F3C7D4-0781-8845-8825-89A145A9DF09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788918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osure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3D4D4E-CA73-CE48-9341-CA63C4422E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Disclosures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E488213-315E-8B44-A5C0-2724490512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3EF870E-42BF-9B46-A4A3-4BBBF5EE82C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35604"/>
            <a:ext cx="85153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05740" indent="-171450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00000"/>
              <a:buFont typeface="Arial"/>
              <a:buChar char="•"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2915" marR="0" indent="-17145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-137160">
              <a:lnSpc>
                <a:spcPct val="100000"/>
              </a:lnSpc>
              <a:spcBef>
                <a:spcPts val="300"/>
              </a:spcBef>
              <a:buClr>
                <a:srgbClr val="0070C0"/>
              </a:buClr>
              <a:buSzPct val="10000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First Level Text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809073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3878355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60F0B8B-66F2-DF43-BD77-6C2E0DA2E6A6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A83514E-98F2-2D45-9DA2-54F265280D68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DA28F71-E8EE-4641-AAE6-AB4095216C3F}"/>
              </a:ext>
            </a:extLst>
          </p:cNvPr>
          <p:cNvSpPr txBox="1"/>
          <p:nvPr userDrawn="1"/>
        </p:nvSpPr>
        <p:spPr>
          <a:xfrm>
            <a:off x="458843" y="1375979"/>
            <a:ext cx="8229600" cy="1299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>
                <a:srgbClr val="434DA1"/>
              </a:buClr>
              <a:buSzPct val="125000"/>
              <a:buFont typeface="Arial"/>
              <a:buNone/>
              <a:tabLst/>
              <a:defRPr/>
            </a:pPr>
            <a:r>
              <a:rPr lang="en-US" sz="1800" b="1" i="0" dirty="0">
                <a:latin typeface="Arial" panose="020B0604020202020204" pitchFamily="34" charset="0"/>
                <a:cs typeface="Arial" panose="020B0604020202020204" pitchFamily="34" charset="0"/>
              </a:rPr>
              <a:t>Hepatitis </a:t>
            </a:r>
            <a:r>
              <a:rPr lang="en-US" sz="2000" b="1" i="0" dirty="0">
                <a:solidFill>
                  <a:srgbClr val="0054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800" b="1" i="0" dirty="0">
                <a:latin typeface="Arial" panose="020B0604020202020204" pitchFamily="34" charset="0"/>
                <a:cs typeface="Arial" panose="020B0604020202020204" pitchFamily="34" charset="0"/>
              </a:rPr>
              <a:t> Online </a:t>
            </a:r>
            <a:r>
              <a:rPr lang="en-US" sz="1800" i="0" dirty="0">
                <a:latin typeface="Arial" panose="020B0604020202020204" pitchFamily="34" charset="0"/>
                <a:cs typeface="Arial" panose="020B0604020202020204" pitchFamily="34" charset="0"/>
              </a:rPr>
              <a:t>is funded by a cooperative agreement from the Centers for Disease Control and Prevention (CDC-RFA- PS21-2105). This project is led by the University of Washington Infectious Diseases Education and Assessment (IDEA) Program. </a:t>
            </a:r>
            <a:endParaRPr lang="en-US" sz="15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131116-A80C-D943-92A9-B0AF257E745D}"/>
              </a:ext>
            </a:extLst>
          </p:cNvPr>
          <p:cNvSpPr txBox="1"/>
          <p:nvPr userDrawn="1"/>
        </p:nvSpPr>
        <p:spPr>
          <a:xfrm>
            <a:off x="0" y="4636541"/>
            <a:ext cx="9151575" cy="5642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188720" tIns="91440" rIns="1188720" bIns="137160" rtlCol="0" anchor="ctr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100" i="1" dirty="0">
                <a:solidFill>
                  <a:schemeClr val="tx1"/>
                </a:solidFill>
                <a:latin typeface="+mn-lt"/>
              </a:rPr>
              <a:t>The contents in this presentation are those of the author(s) and do not necessarily represent the </a:t>
            </a:r>
            <a:br>
              <a:rPr lang="en-US" sz="1100" i="1" dirty="0">
                <a:solidFill>
                  <a:schemeClr val="tx1"/>
                </a:solidFill>
                <a:latin typeface="+mn-lt"/>
              </a:rPr>
            </a:br>
            <a:r>
              <a:rPr lang="en-US" sz="1100" i="1" dirty="0">
                <a:solidFill>
                  <a:schemeClr val="tx1"/>
                </a:solidFill>
                <a:latin typeface="+mn-lt"/>
              </a:rPr>
              <a:t>official position of views of, nor an endorsement, by the Centers for Disease Control and Prevention.</a:t>
            </a:r>
            <a:endParaRPr lang="en-US" sz="1100" i="1" dirty="0">
              <a:solidFill>
                <a:schemeClr val="tx1"/>
              </a:solidFill>
              <a:latin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24FC7B0-4199-894F-A8D2-4FF835667F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05188" y="3229441"/>
            <a:ext cx="2120053" cy="62179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ED0061C-C01B-6147-BCD8-08FDF056E6F2}"/>
              </a:ext>
            </a:extLst>
          </p:cNvPr>
          <p:cNvSpPr/>
          <p:nvPr userDrawn="1"/>
        </p:nvSpPr>
        <p:spPr>
          <a:xfrm>
            <a:off x="295189" y="89397"/>
            <a:ext cx="8503918" cy="822624"/>
          </a:xfrm>
          <a:prstGeom prst="rect">
            <a:avLst/>
          </a:prstGeom>
        </p:spPr>
        <p:txBody>
          <a:bodyPr wrap="square" lIns="68580" anchor="ctr">
            <a:normAutofit/>
          </a:bodyPr>
          <a:lstStyle/>
          <a:p>
            <a:pPr defTabSz="342900">
              <a:spcAft>
                <a:spcPts val="0"/>
              </a:spcAft>
            </a:pPr>
            <a:r>
              <a:rPr lang="en-US" sz="2400" cap="none" baseline="0" dirty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Acknowledgments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FDD0DC4-87ED-2248-BCCC-3FFD6569F84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9589" y="3230381"/>
            <a:ext cx="2257262" cy="6583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AE2333-2F70-634E-82A6-B1B90516D6E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42226" y="3266416"/>
            <a:ext cx="2145931" cy="56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267516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Medi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3D4D4E-CA73-CE48-9341-CA63C4422E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Medium-Font Text Slide: click to add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7E4DF60-71E6-5A4F-922E-DACE79CE099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35604"/>
            <a:ext cx="85153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05740" indent="-171450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00000"/>
              <a:buFont typeface="Arial"/>
              <a:buChar char="•"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2915" marR="0" indent="-17145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-137160">
              <a:lnSpc>
                <a:spcPct val="100000"/>
              </a:lnSpc>
              <a:spcBef>
                <a:spcPts val="300"/>
              </a:spcBef>
              <a:buClr>
                <a:srgbClr val="0070C0"/>
              </a:buClr>
              <a:buSzPct val="100000"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First Level Text (click Return TAB to get to next level text)</a:t>
            </a:r>
          </a:p>
          <a:p>
            <a:pPr lvl="1"/>
            <a:r>
              <a:rPr lang="en-US" dirty="0"/>
              <a:t>Second level (click shift TAB to get back to First Level)</a:t>
            </a:r>
          </a:p>
          <a:p>
            <a:pPr lvl="2"/>
            <a:r>
              <a:rPr lang="en-US" dirty="0"/>
              <a:t>Click Return Tab to get to Third-Level Text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1F06CDF-9301-9D41-99E6-E67191B990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2596105137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Same 20 F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3D4D4E-CA73-CE48-9341-CA63C4422E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Same-20-Font Text Slide: click to add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E488213-315E-8B44-A5C0-2724490512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3EF870E-42BF-9B46-A4A3-4BBBF5EE82C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35604"/>
            <a:ext cx="85153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05740" indent="-171450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00000"/>
              <a:buFont typeface="Arial"/>
              <a:buChar char="•"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2915" marR="0" indent="-17145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-137160">
              <a:lnSpc>
                <a:spcPct val="100000"/>
              </a:lnSpc>
              <a:spcBef>
                <a:spcPts val="300"/>
              </a:spcBef>
              <a:buClr>
                <a:srgbClr val="0070C0"/>
              </a:buClr>
              <a:buSzPct val="10000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First Level Text (click Return TAB to get to next level text)</a:t>
            </a:r>
          </a:p>
          <a:p>
            <a:pPr lvl="1"/>
            <a:r>
              <a:rPr lang="en-US" dirty="0"/>
              <a:t>Second level (click shift TAB to get back to First Level)</a:t>
            </a:r>
          </a:p>
          <a:p>
            <a:pPr lvl="2"/>
            <a:r>
              <a:rPr lang="en-US" dirty="0"/>
              <a:t>Click Return Tab to get to Third-Level Text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608098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Text and Data/Image Slide: click to add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190625"/>
            <a:ext cx="40957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171450" indent="-171450">
              <a:lnSpc>
                <a:spcPts val="2100"/>
              </a:lnSpc>
              <a:spcBef>
                <a:spcPts val="600"/>
              </a:spcBef>
              <a:buClr>
                <a:srgbClr val="0070C0"/>
              </a:buClr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0038" indent="-128588">
              <a:lnSpc>
                <a:spcPts val="2100"/>
              </a:lnSpc>
              <a:spcBef>
                <a:spcPts val="300"/>
              </a:spcBef>
              <a:buClr>
                <a:srgbClr val="0070C0"/>
              </a:buClr>
              <a:buFont typeface="Arial" pitchFamily="34" charset="0"/>
              <a:buChar char="-"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spcBef>
                <a:spcPts val="600"/>
              </a:spcBef>
              <a:defRPr sz="12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first level text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091559A-A57D-7640-A089-C617FF5BE9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AE78A2BD-79AF-4045-B862-6F54F0C316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2138419722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Table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Graph/Table/Image: click to add title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432CEDF1-0424-7343-B2E6-04464D55AD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1050445-BA7D-E540-B7EF-B34AC2CA36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4165635349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-Cred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Illustration/Credit: click to add title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432CEDF1-0424-7343-B2E6-04464D55AD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9040465-5DC6-4C45-8214-2E969A7E14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60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3795830669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Gray-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Graph/Table/Image Gray Bar: click to add title</a:t>
            </a: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invGray">
          <a:xfrm>
            <a:off x="-4917" y="980205"/>
            <a:ext cx="9162288" cy="365760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342900">
              <a:lnSpc>
                <a:spcPct val="85000"/>
              </a:lnSpc>
            </a:pPr>
            <a:endParaRPr lang="en-US" sz="15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5436345-40BB-5242-A91F-64B15D2D0A4B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23850" y="989536"/>
            <a:ext cx="8503920" cy="3429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-4917" y="968376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CC8AE8E-D860-A048-A8D2-A7D0623F19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D279690D-7F7B-9243-8026-9C4650B83E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1458743444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Study Slide: 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06B65E-6661-EE42-AFF2-CBC4C550F1B5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062BBA1-6479-2148-9EE1-B8CD2CE749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1BF38B5-72C1-5A4F-B205-3AF64FC4F8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73E7362-CDE5-A340-93E0-4EB40FE4CF9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1" y="1184224"/>
            <a:ext cx="4248150" cy="35043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tIns="91440" anchor="t" anchorCtr="0">
            <a:normAutofit/>
          </a:bodyPr>
          <a:lstStyle>
            <a:lvl1pPr marL="205740" marR="0" indent="-17145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90" indent="-10287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SzPct val="70000"/>
              <a:defRPr sz="15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enter first level text</a:t>
            </a:r>
          </a:p>
          <a:p>
            <a:pPr lvl="1"/>
            <a:r>
              <a:rPr lang="en-US" dirty="0"/>
              <a:t>Line 2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325032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9" r:id="rId2"/>
    <p:sldLayoutId id="2147483711" r:id="rId3"/>
    <p:sldLayoutId id="2147483709" r:id="rId4"/>
    <p:sldLayoutId id="2147483700" r:id="rId5"/>
    <p:sldLayoutId id="2147483701" r:id="rId6"/>
    <p:sldLayoutId id="2147483710" r:id="rId7"/>
    <p:sldLayoutId id="2147483703" r:id="rId8"/>
    <p:sldLayoutId id="2147483723" r:id="rId9"/>
    <p:sldLayoutId id="2147483729" r:id="rId10"/>
    <p:sldLayoutId id="2147483730" r:id="rId11"/>
    <p:sldLayoutId id="2147483727" r:id="rId12"/>
    <p:sldLayoutId id="2147483695" r:id="rId13"/>
    <p:sldLayoutId id="2147483697" r:id="rId14"/>
    <p:sldLayoutId id="2147483725" r:id="rId15"/>
    <p:sldLayoutId id="2147483698" r:id="rId16"/>
    <p:sldLayoutId id="2147483704" r:id="rId17"/>
    <p:sldLayoutId id="2147483724" r:id="rId18"/>
    <p:sldLayoutId id="2147483705" r:id="rId19"/>
    <p:sldLayoutId id="2147483696" r:id="rId20"/>
    <p:sldLayoutId id="2147483726" r:id="rId21"/>
    <p:sldLayoutId id="2147483707" r:id="rId22"/>
    <p:sldLayoutId id="2147483708" r:id="rId23"/>
  </p:sldLayoutIdLst>
  <p:transition spd="slow"/>
  <p:hf sldNum="0" hd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2625"/>
              </a:lnSpc>
              <a:spcBef>
                <a:spcPts val="450"/>
              </a:spcBef>
            </a:pPr>
            <a:r>
              <a:rPr lang="en-US" sz="1800" dirty="0">
                <a:solidFill>
                  <a:srgbClr val="001D48"/>
                </a:solidFill>
              </a:rPr>
              <a:t>Sofosbuvir-Velpatasvir in Genotype 2</a:t>
            </a:r>
            <a:br>
              <a:rPr lang="en-US" dirty="0">
                <a:solidFill>
                  <a:srgbClr val="001D48"/>
                </a:solidFill>
              </a:rPr>
            </a:br>
            <a:r>
              <a:rPr lang="en-US" sz="2400" dirty="0">
                <a:solidFill>
                  <a:srgbClr val="001D48"/>
                </a:solidFill>
              </a:rPr>
              <a:t>ASTRAL-2*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36EB83-9D65-5F4B-A431-4C2F2C32C3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Source: Foster GR, et al. N Engl J Med. </a:t>
            </a:r>
            <a:r>
              <a:rPr lang="is-IS"/>
              <a:t>2015</a:t>
            </a:r>
            <a:r>
              <a:rPr lang="en-US" dirty="0"/>
              <a:t>;373:2608-17.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0549" y="3492368"/>
            <a:ext cx="4743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*Published in tandem with ASTRAL-3 Trial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872A79-D8A3-8D4C-9A5E-FC414E9B2A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Treatment Naïve and Treatment Experienced, Phase 3</a:t>
            </a:r>
          </a:p>
        </p:txBody>
      </p:sp>
    </p:spTree>
    <p:extLst>
      <p:ext uri="{BB962C8B-B14F-4D97-AF65-F5344CB8AC3E}">
        <p14:creationId xmlns:p14="http://schemas.microsoft.com/office/powerpoint/2010/main" val="4151855548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6837769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Sofosbuvir-Velpatasvir in HCV Genotype 2</a:t>
            </a:r>
            <a:br>
              <a:rPr lang="en-US" sz="2000" dirty="0"/>
            </a:br>
            <a:r>
              <a:rPr lang="en-US" sz="2000" dirty="0"/>
              <a:t>ASTRAL-2: Study Features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Foster GR, et al. N Engl J Med. </a:t>
            </a:r>
            <a:r>
              <a:rPr lang="is-IS"/>
              <a:t>2015</a:t>
            </a:r>
            <a:r>
              <a:rPr lang="en-US" dirty="0"/>
              <a:t>;373:2608-17.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C134C-166E-5148-B4D8-5A80BB9133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3850" y="1184225"/>
            <a:ext cx="8515350" cy="3154096"/>
          </a:xfrm>
        </p:spPr>
        <p:txBody>
          <a:bodyPr>
            <a:normAutofit/>
          </a:bodyPr>
          <a:lstStyle/>
          <a:p>
            <a:pPr>
              <a:lnSpc>
                <a:spcPts val="1900"/>
              </a:lnSpc>
            </a:pPr>
            <a:r>
              <a:rPr lang="en-US" sz="1500" b="1" dirty="0"/>
              <a:t>Design</a:t>
            </a:r>
            <a:r>
              <a:rPr lang="en-US" sz="1500" dirty="0"/>
              <a:t>: Randomized, placebo-controlled, open-label, phase 3 trial using a fixed-dose combination of sofosbuvir-velpatasvir for 12 weeks compared with sofosbuvir plus ribavirin in treatment-naïve and treatment-experienced patients with GT 2 chronic HCV</a:t>
            </a:r>
          </a:p>
          <a:p>
            <a:pPr>
              <a:lnSpc>
                <a:spcPts val="1900"/>
              </a:lnSpc>
            </a:pPr>
            <a:r>
              <a:rPr lang="en-US" sz="1500" b="1" dirty="0"/>
              <a:t>Setting</a:t>
            </a:r>
            <a:r>
              <a:rPr lang="en-US" sz="1500" dirty="0"/>
              <a:t>: 51 sites in United States</a:t>
            </a:r>
          </a:p>
          <a:p>
            <a:r>
              <a:rPr lang="en-US" sz="1500" b="1" dirty="0"/>
              <a:t>Entry Criteria</a:t>
            </a:r>
          </a:p>
          <a:p>
            <a:pPr lvl="1">
              <a:lnSpc>
                <a:spcPts val="1900"/>
              </a:lnSpc>
              <a:spcBef>
                <a:spcPts val="300"/>
              </a:spcBef>
            </a:pPr>
            <a:r>
              <a:rPr lang="en-US" sz="1500" dirty="0"/>
              <a:t>Chronic HCV GT 2 </a:t>
            </a:r>
          </a:p>
          <a:p>
            <a:pPr lvl="1">
              <a:lnSpc>
                <a:spcPts val="1900"/>
              </a:lnSpc>
            </a:pPr>
            <a:r>
              <a:rPr lang="en-US" sz="1500" dirty="0"/>
              <a:t>HCV RNA ≥10,000 IU/mL at screening</a:t>
            </a:r>
          </a:p>
          <a:p>
            <a:pPr lvl="1">
              <a:lnSpc>
                <a:spcPts val="1900"/>
              </a:lnSpc>
            </a:pPr>
            <a:r>
              <a:rPr lang="en-US" sz="1500" dirty="0"/>
              <a:t>Prior treatment failure with interferon allowed (but no prior NS5A or NS5B)</a:t>
            </a:r>
          </a:p>
          <a:p>
            <a:pPr lvl="1">
              <a:lnSpc>
                <a:spcPts val="1900"/>
              </a:lnSpc>
            </a:pPr>
            <a:r>
              <a:rPr lang="en-US" sz="1500" dirty="0"/>
              <a:t>Patients with compensated cirrhosis allowed</a:t>
            </a:r>
          </a:p>
          <a:p>
            <a:r>
              <a:rPr lang="en-US" sz="1500" b="1" dirty="0">
                <a:solidFill>
                  <a:schemeClr val="tx1"/>
                </a:solidFill>
              </a:rPr>
              <a:t>Primary End Point</a:t>
            </a:r>
            <a:r>
              <a:rPr lang="en-US" sz="1500" dirty="0">
                <a:solidFill>
                  <a:schemeClr val="tx1"/>
                </a:solidFill>
              </a:rPr>
              <a:t>: SVR12</a:t>
            </a:r>
          </a:p>
        </p:txBody>
      </p:sp>
    </p:spTree>
    <p:extLst>
      <p:ext uri="{BB962C8B-B14F-4D97-AF65-F5344CB8AC3E}">
        <p14:creationId xmlns:p14="http://schemas.microsoft.com/office/powerpoint/2010/main" val="629387616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Sofosbuvir-Velpatasvir in HCV Genotype 2</a:t>
            </a:r>
            <a:br>
              <a:rPr lang="en-US" sz="2000" dirty="0"/>
            </a:br>
            <a:r>
              <a:rPr lang="en-US" sz="2000" dirty="0"/>
              <a:t>ASTRAL-2: Study Design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Foster GR, et al. N Engl J Med. </a:t>
            </a:r>
            <a:r>
              <a:rPr lang="is-IS"/>
              <a:t>2015</a:t>
            </a:r>
            <a:r>
              <a:rPr lang="en-US" dirty="0"/>
              <a:t>;373:2608-17.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71600" y="228600"/>
            <a:ext cx="6386513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/>
          </a:p>
        </p:txBody>
      </p:sp>
      <p:sp>
        <p:nvSpPr>
          <p:cNvPr id="32" name="Rectangle 25"/>
          <p:cNvSpPr>
            <a:spLocks noChangeArrowheads="1"/>
          </p:cNvSpPr>
          <p:nvPr/>
        </p:nvSpPr>
        <p:spPr bwMode="auto">
          <a:xfrm>
            <a:off x="1073535" y="3354409"/>
            <a:ext cx="6936599" cy="32507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42900" tIns="34073" rIns="69365" bIns="68580" anchor="ctr">
            <a:prstTxWarp prst="textNoShape">
              <a:avLst/>
            </a:prstTxWarp>
          </a:bodyPr>
          <a:lstStyle/>
          <a:p>
            <a:pPr defTabSz="701279">
              <a:lnSpc>
                <a:spcPts val="1350"/>
              </a:lnSpc>
              <a:spcBef>
                <a:spcPts val="600"/>
              </a:spcBef>
            </a:pPr>
            <a:r>
              <a:rPr lang="en-US" sz="1050" dirty="0">
                <a:solidFill>
                  <a:srgbClr val="000000"/>
                </a:solidFill>
                <a:latin typeface="Arial" pitchFamily="22" charset="0"/>
              </a:rPr>
              <a:t>*Randomization stratified by treatment experience and cirrhosis status.</a:t>
            </a:r>
          </a:p>
        </p:txBody>
      </p:sp>
      <p:sp>
        <p:nvSpPr>
          <p:cNvPr id="30" name="Rectangle 25"/>
          <p:cNvSpPr>
            <a:spLocks noChangeArrowheads="1"/>
          </p:cNvSpPr>
          <p:nvPr/>
        </p:nvSpPr>
        <p:spPr bwMode="auto">
          <a:xfrm>
            <a:off x="1074967" y="3826445"/>
            <a:ext cx="6936599" cy="75438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42900" tIns="34073" rIns="69365" bIns="68580" anchor="ctr">
            <a:prstTxWarp prst="textNoShape">
              <a:avLst/>
            </a:prstTxWarp>
          </a:bodyPr>
          <a:lstStyle/>
          <a:p>
            <a:pPr defTabSz="701279">
              <a:lnSpc>
                <a:spcPts val="1350"/>
              </a:lnSpc>
              <a:spcBef>
                <a:spcPts val="600"/>
              </a:spcBef>
            </a:pPr>
            <a:r>
              <a:rPr lang="en-US" sz="105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br>
              <a:rPr lang="en-US" sz="105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Sofosbuvir-velpatasvir</a:t>
            </a:r>
            <a:r>
              <a:rPr lang="en-US" sz="1050" dirty="0">
                <a:solidFill>
                  <a:srgbClr val="000000"/>
                </a:solidFill>
                <a:latin typeface="Arial" pitchFamily="22" charset="0"/>
              </a:rPr>
              <a:t> (400/100 mg): fixed-dose combination; one pill once daily</a:t>
            </a:r>
            <a:br>
              <a:rPr lang="en-US" sz="105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050" dirty="0">
                <a:solidFill>
                  <a:srgbClr val="000000"/>
                </a:solidFill>
                <a:latin typeface="Arial" pitchFamily="22" charset="0"/>
              </a:rPr>
              <a:t>Sofosbuvir: 400 mg once daily</a:t>
            </a:r>
            <a:br>
              <a:rPr lang="en-US" sz="105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050" dirty="0">
                <a:solidFill>
                  <a:srgbClr val="000000"/>
                </a:solidFill>
                <a:latin typeface="Arial" pitchFamily="22" charset="0"/>
              </a:rPr>
              <a:t>Ribavirin (weight-based and divided bid): 1000 mg/day if &lt;75 kg or 1200 mg/day if ≥75 kg</a:t>
            </a:r>
          </a:p>
        </p:txBody>
      </p:sp>
      <p:cxnSp>
        <p:nvCxnSpPr>
          <p:cNvPr id="31" name="Straight Connector 30"/>
          <p:cNvCxnSpPr>
            <a:cxnSpLocks/>
            <a:stCxn id="35" idx="3"/>
          </p:cNvCxnSpPr>
          <p:nvPr/>
        </p:nvCxnSpPr>
        <p:spPr>
          <a:xfrm flipV="1">
            <a:off x="5080667" y="2024276"/>
            <a:ext cx="1995899" cy="2943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3028672" y="1790264"/>
            <a:ext cx="2051995" cy="473910"/>
          </a:xfrm>
          <a:prstGeom prst="rect">
            <a:avLst/>
          </a:prstGeom>
          <a:solidFill>
            <a:srgbClr val="005B9D">
              <a:alpha val="20113"/>
            </a:srgbClr>
          </a:solidFill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lIns="0" rIns="0" anchor="ctr"/>
          <a:lstStyle/>
          <a:p>
            <a:pPr marL="34290" algn="ctr"/>
            <a:r>
              <a:rPr lang="en-US" sz="1100" b="1" dirty="0">
                <a:latin typeface="Arial"/>
                <a:cs typeface="Arial"/>
              </a:rPr>
              <a:t>Sofosbuvir-</a:t>
            </a:r>
            <a:r>
              <a:rPr lang="en-US" sz="1100" b="1" dirty="0" err="1">
                <a:latin typeface="Arial"/>
                <a:cs typeface="Arial"/>
              </a:rPr>
              <a:t>Velpatasvir</a:t>
            </a:r>
            <a:br>
              <a:rPr lang="en-US" sz="1100" b="1" dirty="0">
                <a:latin typeface="Arial"/>
                <a:cs typeface="Arial"/>
              </a:rPr>
            </a:br>
            <a:r>
              <a:rPr lang="en-US" sz="1100" dirty="0">
                <a:latin typeface="Arial"/>
                <a:cs typeface="Arial"/>
              </a:rPr>
              <a:t>(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134)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696771" y="1880825"/>
            <a:ext cx="869575" cy="3040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0000"/>
                </a:solidFill>
                <a:latin typeface="Arial"/>
                <a:cs typeface="Arial"/>
              </a:rPr>
              <a:t>SVR12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067436" y="1782342"/>
            <a:ext cx="1849741" cy="1259584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rtlCol="0" anchor="ctr"/>
          <a:lstStyle/>
          <a:p>
            <a:pPr algn="ctr">
              <a:lnSpc>
                <a:spcPts val="1500"/>
              </a:lnSpc>
            </a:pPr>
            <a:r>
              <a:rPr lang="en-US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Treatment-naïve or</a:t>
            </a:r>
            <a:br>
              <a:rPr lang="en-US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Treatment-experienced GT 2</a:t>
            </a:r>
            <a:endParaRPr lang="en-US" sz="1200" b="1" i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500"/>
              </a:lnSpc>
            </a:pPr>
            <a:r>
              <a:rPr lang="en-US" sz="1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 = 266)</a:t>
            </a:r>
          </a:p>
        </p:txBody>
      </p:sp>
      <p:cxnSp>
        <p:nvCxnSpPr>
          <p:cNvPr id="44" name="Straight Connector 43"/>
          <p:cNvCxnSpPr>
            <a:cxnSpLocks/>
            <a:stCxn id="46" idx="3"/>
          </p:cNvCxnSpPr>
          <p:nvPr/>
        </p:nvCxnSpPr>
        <p:spPr>
          <a:xfrm flipV="1">
            <a:off x="5080667" y="2795335"/>
            <a:ext cx="2006188" cy="1461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3028673" y="2559841"/>
            <a:ext cx="2051994" cy="473910"/>
          </a:xfrm>
          <a:prstGeom prst="rect">
            <a:avLst/>
          </a:prstGeom>
          <a:solidFill>
            <a:srgbClr val="7A9342">
              <a:alpha val="20000"/>
            </a:srgbClr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rIns="0" anchor="ctr"/>
          <a:lstStyle/>
          <a:p>
            <a:pPr marL="34290" algn="ctr"/>
            <a:r>
              <a:rPr lang="en-US" sz="1100" b="1" dirty="0">
                <a:latin typeface="Arial"/>
                <a:cs typeface="Arial"/>
              </a:rPr>
              <a:t>Sofosbuvir + Ribavirin</a:t>
            </a:r>
            <a:br>
              <a:rPr lang="en-US" sz="1100" b="1" dirty="0">
                <a:latin typeface="Arial"/>
                <a:cs typeface="Arial"/>
              </a:rPr>
            </a:br>
            <a:r>
              <a:rPr lang="en-US" sz="1100" dirty="0">
                <a:latin typeface="Arial"/>
                <a:cs typeface="Arial"/>
              </a:rPr>
              <a:t>(n = 132)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707058" y="2643380"/>
            <a:ext cx="869575" cy="30403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0000"/>
                </a:solidFill>
                <a:latin typeface="Arial"/>
                <a:cs typeface="Arial"/>
              </a:rPr>
              <a:t>SVR12</a:t>
            </a:r>
          </a:p>
        </p:txBody>
      </p:sp>
      <p:sp>
        <p:nvSpPr>
          <p:cNvPr id="66" name="Rectangle 65"/>
          <p:cNvSpPr/>
          <p:nvPr/>
        </p:nvSpPr>
        <p:spPr>
          <a:xfrm>
            <a:off x="2268228" y="1871003"/>
            <a:ext cx="702947" cy="3040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ECCEB57-4AAB-2D4B-ADE5-FF7497343769}"/>
              </a:ext>
            </a:extLst>
          </p:cNvPr>
          <p:cNvGrpSpPr/>
          <p:nvPr/>
        </p:nvGrpSpPr>
        <p:grpSpPr>
          <a:xfrm>
            <a:off x="1138416" y="1021866"/>
            <a:ext cx="6871718" cy="386328"/>
            <a:chOff x="1138416" y="1021866"/>
            <a:chExt cx="6871718" cy="386328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326BF8F-F8CE-3D4F-8BF1-A95883A11C0F}"/>
                </a:ext>
              </a:extLst>
            </p:cNvPr>
            <p:cNvSpPr/>
            <p:nvPr/>
          </p:nvSpPr>
          <p:spPr>
            <a:xfrm>
              <a:off x="1138416" y="1085901"/>
              <a:ext cx="6871718" cy="308037"/>
            </a:xfrm>
            <a:prstGeom prst="rect">
              <a:avLst/>
            </a:prstGeom>
            <a:gradFill>
              <a:gsLst>
                <a:gs pos="85000">
                  <a:srgbClr val="ECECEC"/>
                </a:gs>
                <a:gs pos="0">
                  <a:schemeClr val="bg1"/>
                </a:gs>
                <a:gs pos="15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DC13C5F-7ADE-B543-B407-7D1D0B1303D2}"/>
                </a:ext>
              </a:extLst>
            </p:cNvPr>
            <p:cNvCxnSpPr/>
            <p:nvPr/>
          </p:nvCxnSpPr>
          <p:spPr>
            <a:xfrm flipV="1">
              <a:off x="1138416" y="1387638"/>
              <a:ext cx="6871718" cy="8604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301FCE8-BCFC-E043-B271-1A89B88AEC83}"/>
                </a:ext>
              </a:extLst>
            </p:cNvPr>
            <p:cNvGrpSpPr/>
            <p:nvPr/>
          </p:nvGrpSpPr>
          <p:grpSpPr>
            <a:xfrm>
              <a:off x="1857714" y="1021866"/>
              <a:ext cx="5481256" cy="386328"/>
              <a:chOff x="1857714" y="1021866"/>
              <a:chExt cx="5481256" cy="386328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D1544903-7DA0-1A46-BDF4-B01681ED4123}"/>
                  </a:ext>
                </a:extLst>
              </p:cNvPr>
              <p:cNvSpPr/>
              <p:nvPr/>
            </p:nvSpPr>
            <p:spPr>
              <a:xfrm>
                <a:off x="1857714" y="1079958"/>
                <a:ext cx="628650" cy="29947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>
                    <a:solidFill>
                      <a:srgbClr val="000000"/>
                    </a:solidFill>
                  </a:rPr>
                  <a:t>Week</a:t>
                </a:r>
              </a:p>
            </p:txBody>
          </p: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C3FEE6A1-4D69-ED4D-934B-8DE3B2156D28}"/>
                  </a:ext>
                </a:extLst>
              </p:cNvPr>
              <p:cNvGrpSpPr/>
              <p:nvPr/>
            </p:nvGrpSpPr>
            <p:grpSpPr>
              <a:xfrm>
                <a:off x="2825227" y="1021866"/>
                <a:ext cx="4513743" cy="386328"/>
                <a:chOff x="2825227" y="1021866"/>
                <a:chExt cx="4513743" cy="386328"/>
              </a:xfrm>
            </p:grpSpPr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BA7D1F97-6FA9-2F4E-A5F8-B3931272FC99}"/>
                    </a:ext>
                  </a:extLst>
                </p:cNvPr>
                <p:cNvSpPr/>
                <p:nvPr/>
              </p:nvSpPr>
              <p:spPr>
                <a:xfrm>
                  <a:off x="2825227" y="1021866"/>
                  <a:ext cx="409194" cy="3863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0</a:t>
                  </a:r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FE37AB60-057B-CE4E-BF81-D22F90B0E017}"/>
                    </a:ext>
                  </a:extLst>
                </p:cNvPr>
                <p:cNvSpPr/>
                <p:nvPr/>
              </p:nvSpPr>
              <p:spPr>
                <a:xfrm>
                  <a:off x="6929776" y="1021866"/>
                  <a:ext cx="409194" cy="3863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24</a:t>
                  </a:r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33569513-DC72-BF43-8211-F79BAF180D87}"/>
                    </a:ext>
                  </a:extLst>
                </p:cNvPr>
                <p:cNvSpPr/>
                <p:nvPr/>
              </p:nvSpPr>
              <p:spPr>
                <a:xfrm>
                  <a:off x="4193410" y="1021866"/>
                  <a:ext cx="409194" cy="3863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8</a:t>
                  </a:r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043D606C-2F3D-9747-B736-7902AD312AE6}"/>
                    </a:ext>
                  </a:extLst>
                </p:cNvPr>
                <p:cNvSpPr/>
                <p:nvPr/>
              </p:nvSpPr>
              <p:spPr>
                <a:xfrm>
                  <a:off x="4877501" y="1021866"/>
                  <a:ext cx="409194" cy="3863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12</a:t>
                  </a:r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E14E6DD9-4C10-6845-8360-58449C5B2F4B}"/>
                    </a:ext>
                  </a:extLst>
                </p:cNvPr>
                <p:cNvSpPr/>
                <p:nvPr/>
              </p:nvSpPr>
              <p:spPr>
                <a:xfrm>
                  <a:off x="6245683" y="1021866"/>
                  <a:ext cx="409194" cy="3863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20</a:t>
                  </a:r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3AFF8025-8031-7E49-A594-5C95F825BB53}"/>
                    </a:ext>
                  </a:extLst>
                </p:cNvPr>
                <p:cNvSpPr/>
                <p:nvPr/>
              </p:nvSpPr>
              <p:spPr>
                <a:xfrm>
                  <a:off x="3509318" y="1021866"/>
                  <a:ext cx="409194" cy="3863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4</a:t>
                  </a:r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65BA668A-A130-C549-84FC-AF4CCC5AECA7}"/>
                    </a:ext>
                  </a:extLst>
                </p:cNvPr>
                <p:cNvSpPr/>
                <p:nvPr/>
              </p:nvSpPr>
              <p:spPr>
                <a:xfrm>
                  <a:off x="5561592" y="1021866"/>
                  <a:ext cx="409194" cy="3863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16</a:t>
                  </a:r>
                </a:p>
              </p:txBody>
            </p:sp>
          </p:grp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1F787C9A-8328-4D47-ACA7-36BA128D1A70}"/>
                </a:ext>
              </a:extLst>
            </p:cNvPr>
            <p:cNvGrpSpPr/>
            <p:nvPr/>
          </p:nvGrpSpPr>
          <p:grpSpPr>
            <a:xfrm>
              <a:off x="3028672" y="1328205"/>
              <a:ext cx="4105701" cy="65723"/>
              <a:chOff x="3028672" y="1328205"/>
              <a:chExt cx="4105701" cy="65723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15A62E8C-1369-C049-A061-C9527556719D}"/>
                  </a:ext>
                </a:extLst>
              </p:cNvPr>
              <p:cNvCxnSpPr/>
              <p:nvPr/>
            </p:nvCxnSpPr>
            <p:spPr>
              <a:xfrm flipV="1">
                <a:off x="3028672" y="1328205"/>
                <a:ext cx="0" cy="65723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AFA1EFB6-7516-9640-892C-BE2E6F2F514B}"/>
                  </a:ext>
                </a:extLst>
              </p:cNvPr>
              <p:cNvCxnSpPr/>
              <p:nvPr/>
            </p:nvCxnSpPr>
            <p:spPr>
              <a:xfrm flipV="1">
                <a:off x="4396669" y="1328205"/>
                <a:ext cx="0" cy="61421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F938FB84-866E-6F4F-8183-8F41F12A03C7}"/>
                  </a:ext>
                </a:extLst>
              </p:cNvPr>
              <p:cNvCxnSpPr/>
              <p:nvPr/>
            </p:nvCxnSpPr>
            <p:spPr>
              <a:xfrm flipV="1">
                <a:off x="7134373" y="1328205"/>
                <a:ext cx="0" cy="61421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CFCE4AED-7DC6-9449-AB82-ABC5B16ECDA0}"/>
                  </a:ext>
                </a:extLst>
              </p:cNvPr>
              <p:cNvCxnSpPr/>
              <p:nvPr/>
            </p:nvCxnSpPr>
            <p:spPr>
              <a:xfrm flipV="1">
                <a:off x="5080667" y="1328205"/>
                <a:ext cx="0" cy="61421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DDE3ADC0-948C-1844-9617-FD0982FF6670}"/>
                  </a:ext>
                </a:extLst>
              </p:cNvPr>
              <p:cNvCxnSpPr/>
              <p:nvPr/>
            </p:nvCxnSpPr>
            <p:spPr>
              <a:xfrm flipH="1" flipV="1">
                <a:off x="6448663" y="1328205"/>
                <a:ext cx="1710" cy="61421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38439244-B8C2-0C49-BC7B-CF319359839F}"/>
                  </a:ext>
                </a:extLst>
              </p:cNvPr>
              <p:cNvCxnSpPr/>
              <p:nvPr/>
            </p:nvCxnSpPr>
            <p:spPr>
              <a:xfrm flipV="1">
                <a:off x="5764665" y="1328205"/>
                <a:ext cx="0" cy="61421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AB510628-09DC-9147-A5FB-F6352DE449E1}"/>
                  </a:ext>
                </a:extLst>
              </p:cNvPr>
              <p:cNvCxnSpPr/>
              <p:nvPr/>
            </p:nvCxnSpPr>
            <p:spPr>
              <a:xfrm flipV="1">
                <a:off x="3712670" y="1328205"/>
                <a:ext cx="0" cy="65723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075807693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Sofosbuvir-Velpatasvir in HCV Genotype 2</a:t>
            </a:r>
            <a:br>
              <a:rPr lang="en-US" sz="2000" dirty="0"/>
            </a:br>
            <a:r>
              <a:rPr lang="en-US" sz="2000" dirty="0"/>
              <a:t>ASTRAL-2: Baseline Characteristics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Foster GR, et al. N Engl J Med. </a:t>
            </a:r>
            <a:r>
              <a:rPr lang="is-IS"/>
              <a:t>2015</a:t>
            </a:r>
            <a:r>
              <a:rPr lang="en-US" dirty="0"/>
              <a:t>;373:2608-17.</a:t>
            </a:r>
          </a:p>
        </p:txBody>
      </p:sp>
      <p:graphicFrame>
        <p:nvGraphicFramePr>
          <p:cNvPr id="7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8490342"/>
              </p:ext>
            </p:extLst>
          </p:nvPr>
        </p:nvGraphicFramePr>
        <p:xfrm>
          <a:off x="457200" y="1041462"/>
          <a:ext cx="8225160" cy="3652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7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8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86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92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Baseline Characteristics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44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Sofosbuvir-Velpatasvir</a:t>
                      </a:r>
                      <a:endParaRPr lang="en-US" sz="1400" b="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134)</a:t>
                      </a:r>
                      <a:endParaRPr lang="en-US" sz="11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B9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Sofosbuvir + Ribavirin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132)</a:t>
                      </a:r>
                      <a:endParaRPr lang="en-US" sz="11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93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6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Age, mean (range)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 (26-81)</a:t>
                      </a:r>
                    </a:p>
                  </a:txBody>
                  <a:tcPr marL="68580" marR="68580" marT="34290" marB="34290"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 (23-76)</a:t>
                      </a:r>
                    </a:p>
                  </a:txBody>
                  <a:tcPr marL="68580" marR="68580" marT="34290" marB="34290" anchor="ctr"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6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Male, n (%)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 (64)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 (55)</a:t>
                      </a:r>
                    </a:p>
                  </a:txBody>
                  <a:tcPr marL="68580" marR="68580" marT="34290" marB="34290" anchor="ctr"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17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Race, n (%)</a:t>
                      </a:r>
                    </a:p>
                    <a:p>
                      <a:pPr marL="119063" indent="0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  <a:p>
                      <a:pPr marL="119063" indent="0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Black</a:t>
                      </a:r>
                    </a:p>
                    <a:p>
                      <a:pPr marL="119063" indent="0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Asian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 (93)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(4)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(1)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 (84)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(9)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(4)</a:t>
                      </a:r>
                    </a:p>
                  </a:txBody>
                  <a:tcPr marL="68580" marR="68580" marT="34290" marB="34290" anchor="ctr"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56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mass index, mean (range)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(17-45)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(19-61)</a:t>
                      </a:r>
                    </a:p>
                  </a:txBody>
                  <a:tcPr marL="68580" marR="68580" marT="34290" marB="34290" anchor="ctr"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8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HCV RNA 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800,000 IU/mL, n (%)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 (83)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 (77)</a:t>
                      </a:r>
                    </a:p>
                  </a:txBody>
                  <a:tcPr marL="68580" marR="68580" marT="34290" marB="34290" anchor="ctr"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78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IL28B non-CC, n (%)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 (59)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 (65)</a:t>
                      </a:r>
                    </a:p>
                  </a:txBody>
                  <a:tcPr marL="68580" marR="68580" marT="34290" marB="34290" anchor="ctr"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78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Cirrhosis, n (%)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(14)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(14)</a:t>
                      </a:r>
                    </a:p>
                  </a:txBody>
                  <a:tcPr marL="68580" marR="68580" marT="34290" marB="34290" anchor="ctr"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8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Treatment-experienced,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 (%)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(14)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(15)</a:t>
                      </a:r>
                    </a:p>
                  </a:txBody>
                  <a:tcPr marL="68580" marR="68580" marT="34290" marB="34290" anchor="ctr"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030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response, n/total (%)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Non-response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Relapse or breakthrough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3/19 (16)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16/19 (84)</a:t>
                      </a:r>
                    </a:p>
                  </a:txBody>
                  <a:tcPr marL="68580" marR="68580" marT="34290" marB="34290" anchor="ctr"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3/20 (15)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17/20 (85)</a:t>
                      </a:r>
                    </a:p>
                  </a:txBody>
                  <a:tcPr marL="68580" marR="68580" marT="34290" marB="34290" anchor="ctr"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2651198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Sofosbuvir-Velpatasvir in HCV Genotype 2</a:t>
            </a:r>
            <a:br>
              <a:rPr lang="en-US" sz="2000" dirty="0"/>
            </a:br>
            <a:r>
              <a:rPr lang="en-US" sz="2000" dirty="0"/>
              <a:t>ASTRAL-2: Results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Foster GR, et al. N Engl J Med. </a:t>
            </a:r>
            <a:r>
              <a:rPr lang="is-IS"/>
              <a:t>2015</a:t>
            </a:r>
            <a:r>
              <a:rPr lang="en-US" dirty="0"/>
              <a:t>;373:2608-17.</a:t>
            </a:r>
          </a:p>
        </p:txBody>
      </p:sp>
      <p:sp>
        <p:nvSpPr>
          <p:cNvPr id="34" name="Rectangle 25"/>
          <p:cNvSpPr>
            <a:spLocks noChangeArrowheads="1"/>
          </p:cNvSpPr>
          <p:nvPr/>
        </p:nvSpPr>
        <p:spPr bwMode="auto">
          <a:xfrm>
            <a:off x="1139172" y="4457700"/>
            <a:ext cx="6871716" cy="2491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69365" tIns="34073" rIns="69365" bIns="34073" anchor="ctr">
            <a:prstTxWarp prst="textNoShape">
              <a:avLst/>
            </a:prstTxWarp>
          </a:bodyPr>
          <a:lstStyle/>
          <a:p>
            <a:pPr marL="205740" defTabSz="701279">
              <a:lnSpc>
                <a:spcPts val="1350"/>
              </a:lnSpc>
              <a:spcBef>
                <a:spcPct val="50000"/>
              </a:spcBef>
            </a:pPr>
            <a:r>
              <a:rPr lang="en-US" sz="1050" dirty="0">
                <a:latin typeface="Arial"/>
                <a:cs typeface="Arial"/>
              </a:rPr>
              <a:t>P=0.018 for superiority of Sofosbuvir-Velpatasvir compared with Sofosbuvir + Ribavirin</a:t>
            </a:r>
            <a:endParaRPr lang="en-US" sz="10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3549535"/>
              </p:ext>
            </p:extLst>
          </p:nvPr>
        </p:nvGraphicFramePr>
        <p:xfrm>
          <a:off x="457200" y="1126672"/>
          <a:ext cx="82296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749869" y="3863450"/>
            <a:ext cx="1037087" cy="253916"/>
          </a:xfrm>
          <a:prstGeom prst="rect">
            <a:avLst/>
          </a:prstGeom>
        </p:spPr>
        <p:txBody>
          <a:bodyPr wrap="squar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133/134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77809" y="3863451"/>
            <a:ext cx="1040167" cy="253916"/>
          </a:xfrm>
          <a:prstGeom prst="rect">
            <a:avLst/>
          </a:prstGeom>
        </p:spPr>
        <p:txBody>
          <a:bodyPr wrap="squar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124/132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A03B19-921E-360D-6E33-CC01E591925E}"/>
              </a:ext>
            </a:extLst>
          </p:cNvPr>
          <p:cNvSpPr/>
          <p:nvPr/>
        </p:nvSpPr>
        <p:spPr>
          <a:xfrm>
            <a:off x="2705879" y="1542912"/>
            <a:ext cx="1194317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96-100)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0B98F4-0B2D-02FD-E545-5B502312DC3A}"/>
              </a:ext>
            </a:extLst>
          </p:cNvPr>
          <p:cNvSpPr/>
          <p:nvPr/>
        </p:nvSpPr>
        <p:spPr>
          <a:xfrm>
            <a:off x="6239398" y="1695620"/>
            <a:ext cx="1101770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88-97)</a:t>
            </a:r>
          </a:p>
        </p:txBody>
      </p:sp>
    </p:spTree>
    <p:extLst>
      <p:ext uri="{BB962C8B-B14F-4D97-AF65-F5344CB8AC3E}">
        <p14:creationId xmlns:p14="http://schemas.microsoft.com/office/powerpoint/2010/main" val="2522678560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Sofosbuvir-Velpatasvir in HCV Genotype 2</a:t>
            </a:r>
            <a:br>
              <a:rPr lang="en-US" sz="2000" dirty="0"/>
            </a:br>
            <a:r>
              <a:rPr lang="en-US" sz="2000" dirty="0"/>
              <a:t>ASTRAL-2: Results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Source: Foster GR, et al. N Engl J Med. </a:t>
            </a:r>
            <a:r>
              <a:rPr lang="is-IS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;373:2608-17.</a:t>
            </a:r>
          </a:p>
        </p:txBody>
      </p:sp>
      <p:sp>
        <p:nvSpPr>
          <p:cNvPr id="34" name="Rectangle 25"/>
          <p:cNvSpPr>
            <a:spLocks noChangeArrowheads="1"/>
          </p:cNvSpPr>
          <p:nvPr/>
        </p:nvSpPr>
        <p:spPr bwMode="auto">
          <a:xfrm>
            <a:off x="1139172" y="4457700"/>
            <a:ext cx="6871716" cy="2491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69365" tIns="34073" rIns="69365" bIns="34073" anchor="ctr">
            <a:prstTxWarp prst="textNoShape">
              <a:avLst/>
            </a:prstTxWarp>
          </a:bodyPr>
          <a:lstStyle/>
          <a:p>
            <a:pPr marL="205740" defTabSz="701279">
              <a:lnSpc>
                <a:spcPts val="1350"/>
              </a:lnSpc>
              <a:spcBef>
                <a:spcPct val="50000"/>
              </a:spcBef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P=0.018 for superiority of Sofosbuvir-Velpatasvir compared with Sofosbuvir + Ribavirin</a:t>
            </a:r>
            <a:endParaRPr lang="en-US" sz="10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6852290"/>
              </p:ext>
            </p:extLst>
          </p:nvPr>
        </p:nvGraphicFramePr>
        <p:xfrm>
          <a:off x="457200" y="1126672"/>
          <a:ext cx="82296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731249" y="3790801"/>
            <a:ext cx="1037087" cy="276999"/>
          </a:xfrm>
          <a:prstGeom prst="rect">
            <a:avLst/>
          </a:prstGeom>
        </p:spPr>
        <p:txBody>
          <a:bodyPr wrap="squar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133/134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4442" y="3790800"/>
            <a:ext cx="1040167" cy="276999"/>
          </a:xfrm>
          <a:prstGeom prst="rect">
            <a:avLst/>
          </a:prstGeom>
        </p:spPr>
        <p:txBody>
          <a:bodyPr wrap="squar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124/132</a:t>
            </a:r>
          </a:p>
        </p:txBody>
      </p:sp>
      <p:sp>
        <p:nvSpPr>
          <p:cNvPr id="11" name="Line Callout 1 10">
            <a:extLst>
              <a:ext uri="{FF2B5EF4-FFF2-40B4-BE49-F238E27FC236}">
                <a16:creationId xmlns:a16="http://schemas.microsoft.com/office/drawing/2014/main" id="{7B3B8E91-AF70-3943-8A09-95301F3A15B0}"/>
              </a:ext>
            </a:extLst>
          </p:cNvPr>
          <p:cNvSpPr/>
          <p:nvPr/>
        </p:nvSpPr>
        <p:spPr>
          <a:xfrm>
            <a:off x="2627811" y="2720675"/>
            <a:ext cx="1297229" cy="408174"/>
          </a:xfrm>
          <a:prstGeom prst="borderCallout1">
            <a:avLst>
              <a:gd name="adj1" fmla="val 245275"/>
              <a:gd name="adj2" fmla="val 49495"/>
              <a:gd name="adj3" fmla="val 100906"/>
              <a:gd name="adj4" fmla="val 50062"/>
            </a:avLst>
          </a:prstGeom>
          <a:solidFill>
            <a:srgbClr val="D9D9D9"/>
          </a:solidFill>
          <a:ln w="12700" cmpd="sng">
            <a:solidFill>
              <a:srgbClr val="FFFF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1 discontinued due to adverse event</a:t>
            </a:r>
          </a:p>
        </p:txBody>
      </p:sp>
      <p:sp>
        <p:nvSpPr>
          <p:cNvPr id="12" name="Line Callout 1 11">
            <a:extLst>
              <a:ext uri="{FF2B5EF4-FFF2-40B4-BE49-F238E27FC236}">
                <a16:creationId xmlns:a16="http://schemas.microsoft.com/office/drawing/2014/main" id="{2386DC2C-CEF5-B047-9ABC-F679DE08F8AC}"/>
              </a:ext>
            </a:extLst>
          </p:cNvPr>
          <p:cNvSpPr/>
          <p:nvPr/>
        </p:nvSpPr>
        <p:spPr>
          <a:xfrm>
            <a:off x="6149276" y="2718201"/>
            <a:ext cx="1297229" cy="408174"/>
          </a:xfrm>
          <a:prstGeom prst="borderCallout1">
            <a:avLst>
              <a:gd name="adj1" fmla="val 245275"/>
              <a:gd name="adj2" fmla="val 49495"/>
              <a:gd name="adj3" fmla="val 100906"/>
              <a:gd name="adj4" fmla="val 50062"/>
            </a:avLst>
          </a:prstGeom>
          <a:solidFill>
            <a:srgbClr val="D9D9D9"/>
          </a:solidFill>
          <a:ln w="12700" cmpd="sng">
            <a:solidFill>
              <a:srgbClr val="FFFF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1 lost to follow-up</a:t>
            </a: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6 with virologic relapse</a:t>
            </a:r>
          </a:p>
        </p:txBody>
      </p:sp>
    </p:spTree>
    <p:extLst>
      <p:ext uri="{BB962C8B-B14F-4D97-AF65-F5344CB8AC3E}">
        <p14:creationId xmlns:p14="http://schemas.microsoft.com/office/powerpoint/2010/main" val="645427266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Sofosbuvir-Velpatasvir in HCV Genotype 2</a:t>
            </a:r>
            <a:br>
              <a:rPr lang="en-US" sz="2000" dirty="0"/>
            </a:br>
            <a:r>
              <a:rPr lang="en-US" sz="2000" dirty="0"/>
              <a:t>ASTRAL-2: Results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SVR12 Results by Treatment Experience and Cirrhosis Status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Foster GR, et al. N Engl J Med. </a:t>
            </a:r>
            <a:r>
              <a:rPr lang="is-IS"/>
              <a:t>2015</a:t>
            </a:r>
            <a:r>
              <a:rPr lang="en-US" dirty="0"/>
              <a:t>;373:2608-17.</a:t>
            </a:r>
          </a:p>
        </p:txBody>
      </p:sp>
      <p:graphicFrame>
        <p:nvGraphicFramePr>
          <p:cNvPr id="25" name="Char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7099008"/>
              </p:ext>
            </p:extLst>
          </p:nvPr>
        </p:nvGraphicFramePr>
        <p:xfrm>
          <a:off x="461010" y="1532361"/>
          <a:ext cx="822960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1662418" y="3793590"/>
            <a:ext cx="477059" cy="230832"/>
          </a:xfrm>
          <a:prstGeom prst="rect">
            <a:avLst/>
          </a:prstGeom>
        </p:spPr>
        <p:txBody>
          <a:bodyPr wrap="square" lIns="0" rIns="0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>
                <a:solidFill>
                  <a:schemeClr val="bg1"/>
                </a:solidFill>
              </a:rPr>
              <a:t>99/100</a:t>
            </a:r>
          </a:p>
        </p:txBody>
      </p:sp>
      <p:sp>
        <p:nvSpPr>
          <p:cNvPr id="27" name="TextBox 1"/>
          <p:cNvSpPr txBox="1"/>
          <p:nvPr/>
        </p:nvSpPr>
        <p:spPr>
          <a:xfrm>
            <a:off x="3502168" y="3793590"/>
            <a:ext cx="459632" cy="230832"/>
          </a:xfrm>
          <a:prstGeom prst="rect">
            <a:avLst/>
          </a:prstGeom>
        </p:spPr>
        <p:txBody>
          <a:bodyPr wrap="square" lIns="0" rIns="0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>
                <a:solidFill>
                  <a:schemeClr val="bg1"/>
                </a:solidFill>
              </a:rPr>
              <a:t>15/15</a:t>
            </a:r>
          </a:p>
        </p:txBody>
      </p:sp>
      <p:sp>
        <p:nvSpPr>
          <p:cNvPr id="28" name="TextBox 1"/>
          <p:cNvSpPr txBox="1"/>
          <p:nvPr/>
        </p:nvSpPr>
        <p:spPr>
          <a:xfrm>
            <a:off x="5288939" y="3793858"/>
            <a:ext cx="466928" cy="230832"/>
          </a:xfrm>
          <a:prstGeom prst="rect">
            <a:avLst/>
          </a:prstGeom>
        </p:spPr>
        <p:txBody>
          <a:bodyPr wrap="square" lIns="0" rIns="0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>
                <a:solidFill>
                  <a:schemeClr val="bg1"/>
                </a:solidFill>
              </a:rPr>
              <a:t>15/15</a:t>
            </a:r>
          </a:p>
        </p:txBody>
      </p:sp>
      <p:sp>
        <p:nvSpPr>
          <p:cNvPr id="29" name="TextBox 1"/>
          <p:cNvSpPr txBox="1"/>
          <p:nvPr/>
        </p:nvSpPr>
        <p:spPr>
          <a:xfrm>
            <a:off x="7103117" y="3791065"/>
            <a:ext cx="463280" cy="230832"/>
          </a:xfrm>
          <a:prstGeom prst="rect">
            <a:avLst/>
          </a:prstGeom>
        </p:spPr>
        <p:txBody>
          <a:bodyPr wrap="square" lIns="0" rIns="0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>
                <a:solidFill>
                  <a:schemeClr val="bg1"/>
                </a:solidFill>
              </a:rPr>
              <a:t>4/4</a:t>
            </a:r>
          </a:p>
        </p:txBody>
      </p:sp>
      <p:sp>
        <p:nvSpPr>
          <p:cNvPr id="30" name="TextBox 1"/>
          <p:cNvSpPr txBox="1"/>
          <p:nvPr/>
        </p:nvSpPr>
        <p:spPr>
          <a:xfrm>
            <a:off x="2336960" y="3793590"/>
            <a:ext cx="477059" cy="230832"/>
          </a:xfrm>
          <a:prstGeom prst="rect">
            <a:avLst/>
          </a:prstGeom>
        </p:spPr>
        <p:txBody>
          <a:bodyPr wrap="square" lIns="0" rIns="0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>
                <a:solidFill>
                  <a:schemeClr val="bg1"/>
                </a:solidFill>
              </a:rPr>
              <a:t>92/96</a:t>
            </a:r>
          </a:p>
        </p:txBody>
      </p:sp>
      <p:sp>
        <p:nvSpPr>
          <p:cNvPr id="31" name="TextBox 1"/>
          <p:cNvSpPr txBox="1"/>
          <p:nvPr/>
        </p:nvSpPr>
        <p:spPr>
          <a:xfrm>
            <a:off x="4158954" y="3793590"/>
            <a:ext cx="459632" cy="230832"/>
          </a:xfrm>
          <a:prstGeom prst="rect">
            <a:avLst/>
          </a:prstGeom>
        </p:spPr>
        <p:txBody>
          <a:bodyPr wrap="square" lIns="0" rIns="0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>
                <a:solidFill>
                  <a:schemeClr val="bg1"/>
                </a:solidFill>
              </a:rPr>
              <a:t>14/15</a:t>
            </a:r>
          </a:p>
        </p:txBody>
      </p:sp>
      <p:sp>
        <p:nvSpPr>
          <p:cNvPr id="32" name="TextBox 1"/>
          <p:cNvSpPr txBox="1"/>
          <p:nvPr/>
        </p:nvSpPr>
        <p:spPr>
          <a:xfrm>
            <a:off x="5951671" y="3791065"/>
            <a:ext cx="457349" cy="230832"/>
          </a:xfrm>
          <a:prstGeom prst="rect">
            <a:avLst/>
          </a:prstGeom>
        </p:spPr>
        <p:txBody>
          <a:bodyPr wrap="square" lIns="0" rIns="0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>
                <a:solidFill>
                  <a:schemeClr val="bg1"/>
                </a:solidFill>
              </a:rPr>
              <a:t>13/16</a:t>
            </a:r>
          </a:p>
        </p:txBody>
      </p:sp>
      <p:sp>
        <p:nvSpPr>
          <p:cNvPr id="33" name="TextBox 1"/>
          <p:cNvSpPr txBox="1"/>
          <p:nvPr/>
        </p:nvSpPr>
        <p:spPr>
          <a:xfrm>
            <a:off x="7777300" y="3791065"/>
            <a:ext cx="455984" cy="230832"/>
          </a:xfrm>
          <a:prstGeom prst="rect">
            <a:avLst/>
          </a:prstGeom>
        </p:spPr>
        <p:txBody>
          <a:bodyPr wrap="square" lIns="0" rIns="0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>
                <a:solidFill>
                  <a:schemeClr val="bg1"/>
                </a:solidFill>
              </a:rPr>
              <a:t>4/4</a:t>
            </a:r>
          </a:p>
        </p:txBody>
      </p:sp>
      <p:sp>
        <p:nvSpPr>
          <p:cNvPr id="34" name="Rectangle 25"/>
          <p:cNvSpPr>
            <a:spLocks noChangeArrowheads="1"/>
          </p:cNvSpPr>
          <p:nvPr/>
        </p:nvSpPr>
        <p:spPr bwMode="auto">
          <a:xfrm>
            <a:off x="2090148" y="4383540"/>
            <a:ext cx="2055581" cy="285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34073" rIns="0" bIns="34073" anchor="ctr">
            <a:prstTxWarp prst="textNoShape">
              <a:avLst/>
            </a:prstTxWarp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Treatment Naïve 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5255415" y="4379285"/>
            <a:ext cx="3080717" cy="0"/>
          </a:xfrm>
          <a:prstGeom prst="line">
            <a:avLst/>
          </a:prstGeom>
          <a:ln w="9525" cmpd="sng">
            <a:solidFill>
              <a:srgbClr val="0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544715" y="4388163"/>
            <a:ext cx="3146449" cy="0"/>
          </a:xfrm>
          <a:prstGeom prst="line">
            <a:avLst/>
          </a:prstGeom>
          <a:ln w="9525" cmpd="sng">
            <a:solidFill>
              <a:srgbClr val="0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25"/>
          <p:cNvSpPr>
            <a:spLocks noChangeArrowheads="1"/>
          </p:cNvSpPr>
          <p:nvPr/>
        </p:nvSpPr>
        <p:spPr bwMode="auto">
          <a:xfrm>
            <a:off x="5800850" y="4379285"/>
            <a:ext cx="2057400" cy="285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34073" rIns="0" bIns="34073" anchor="ctr">
            <a:prstTxWarp prst="textNoShape">
              <a:avLst/>
            </a:prstTxWarp>
          </a:bodyPr>
          <a:lstStyle/>
          <a:p>
            <a:pPr algn="ctr" defTabSz="701279"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Treatment-Experienced</a:t>
            </a:r>
          </a:p>
        </p:txBody>
      </p:sp>
    </p:spTree>
    <p:extLst>
      <p:ext uri="{BB962C8B-B14F-4D97-AF65-F5344CB8AC3E}">
        <p14:creationId xmlns:p14="http://schemas.microsoft.com/office/powerpoint/2010/main" val="847816554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Sofosbuvir-Velpatasvir in HCV Genotype 2</a:t>
            </a:r>
            <a:br>
              <a:rPr lang="en-US" sz="2000" dirty="0"/>
            </a:br>
            <a:r>
              <a:rPr lang="en-US" sz="2000" dirty="0"/>
              <a:t>ASTRAL-2: Adverse Events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Foster GR, et al. N Engl J Med. </a:t>
            </a:r>
            <a:r>
              <a:rPr lang="is-IS"/>
              <a:t>2015</a:t>
            </a:r>
            <a:r>
              <a:rPr lang="en-US" dirty="0"/>
              <a:t>;373:2608-17.</a:t>
            </a:r>
          </a:p>
        </p:txBody>
      </p:sp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3084632"/>
              </p:ext>
            </p:extLst>
          </p:nvPr>
        </p:nvGraphicFramePr>
        <p:xfrm>
          <a:off x="457200" y="1056443"/>
          <a:ext cx="7905164" cy="3657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18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2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731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Adverse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 (AE), n (%)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Sofosbuvir-Velpatasvir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</a:t>
                      </a:r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134)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B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Sofosbuvir + Ribavirin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132)</a:t>
                      </a:r>
                      <a:endParaRPr lang="en-US" sz="11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93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761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Discontinuation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due to AE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(1)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761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Serious AEs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(1)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(2)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761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Deaths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§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(1)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1273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 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 in ≥10% of patients</a:t>
                      </a:r>
                    </a:p>
                    <a:p>
                      <a:pPr marL="230188" indent="0">
                        <a:tabLst>
                          <a:tab pos="230188" algn="l"/>
                        </a:tabLst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Fatigue</a:t>
                      </a:r>
                    </a:p>
                    <a:p>
                      <a:pPr marL="230188" indent="0">
                        <a:tabLst>
                          <a:tab pos="230188" algn="l"/>
                        </a:tabLst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Headache</a:t>
                      </a:r>
                    </a:p>
                    <a:p>
                      <a:pPr marL="230188" indent="0">
                        <a:tabLst>
                          <a:tab pos="230188" algn="l"/>
                        </a:tabLst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Nausea</a:t>
                      </a:r>
                    </a:p>
                    <a:p>
                      <a:pPr marL="230188" indent="0">
                        <a:tabLst>
                          <a:tab pos="230188" algn="l"/>
                        </a:tabLst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Insomnia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(15)</a:t>
                      </a:r>
                    </a:p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(18)</a:t>
                      </a:r>
                    </a:p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(10)</a:t>
                      </a:r>
                    </a:p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(4)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 (36)</a:t>
                      </a:r>
                    </a:p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(22)</a:t>
                      </a:r>
                    </a:p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(14)</a:t>
                      </a:r>
                    </a:p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(14)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1966">
                <a:tc>
                  <a:txBody>
                    <a:bodyPr/>
                    <a:lstStyle/>
                    <a:p>
                      <a:pPr marL="0" indent="0">
                        <a:tabLst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Laboratory AEs</a:t>
                      </a:r>
                    </a:p>
                    <a:p>
                      <a:pPr marL="230188" indent="0">
                        <a:tabLst/>
                      </a:pP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Hemoglobin &lt;10 g/dl</a:t>
                      </a:r>
                    </a:p>
                    <a:p>
                      <a:pPr marL="230188" indent="0">
                        <a:tabLst/>
                      </a:pP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bilirubin &gt;2.5 to 3 mg/dL</a:t>
                      </a:r>
                    </a:p>
                    <a:p>
                      <a:pPr marL="230188" indent="0">
                        <a:tabLst/>
                      </a:pP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Platelet count 25K to &lt;50K/mm</a:t>
                      </a:r>
                      <a:r>
                        <a:rPr lang="en-US" sz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7F6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7F6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(5)</a:t>
                      </a:r>
                    </a:p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(2)</a:t>
                      </a:r>
                    </a:p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7F6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761">
                <a:tc gridSpan="3">
                  <a:txBody>
                    <a:bodyPr/>
                    <a:lstStyle/>
                    <a:p>
                      <a:pPr marL="230188" indent="0">
                        <a:tabLst/>
                      </a:pPr>
                      <a:r>
                        <a:rPr lang="en-US" sz="105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§ </a:t>
                      </a:r>
                      <a:r>
                        <a:rPr lang="en-US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Deaths were not considered to be study-related.</a:t>
                      </a:r>
                      <a:endParaRPr lang="en-US" sz="105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6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6000">
                        <a:alpha val="1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509315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Sofosbuvir-Velpatasvir in HCV Genotype 2</a:t>
            </a:r>
            <a:br>
              <a:rPr lang="en-US" sz="2000" dirty="0"/>
            </a:br>
            <a:r>
              <a:rPr lang="en-US" sz="2000" dirty="0"/>
              <a:t>ASTRAL-2: Conclusions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56802-FEFE-0648-BF8E-DFC0519860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Foster GR, et al. N Engl J Med. </a:t>
            </a:r>
            <a:r>
              <a:rPr lang="is-IS"/>
              <a:t>2015</a:t>
            </a:r>
            <a:r>
              <a:rPr lang="en-US" dirty="0"/>
              <a:t>;373:2608-17.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0" y="1796241"/>
            <a:ext cx="9144000" cy="157446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Arial"/>
                <a:cs typeface="Arial"/>
              </a:rPr>
              <a:t>Conclusions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: </a:t>
            </a:r>
            <a:r>
              <a:rPr lang="en-US" dirty="0">
                <a:latin typeface="Arial"/>
                <a:cs typeface="Arial"/>
              </a:rPr>
              <a:t>“</a:t>
            </a:r>
            <a:r>
              <a:rPr lang="en-US" dirty="0">
                <a:cs typeface="Arial"/>
              </a:rPr>
              <a:t>Among patients with HCV genotype 2 [or 3] with or without previous treatment, including those with compensated cirrhosis, 12 weeks of treatment with sofosbuvir-velpatasvir resulted in rates of sustained virologic response that were superior to those with standard treatment with sofosbuvir-ribavirin.”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03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46034</TotalTime>
  <Words>865</Words>
  <Application>Microsoft Macintosh PowerPoint</Application>
  <PresentationFormat>On-screen Show (16:9)</PresentationFormat>
  <Paragraphs>160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Corbel</vt:lpstr>
      <vt:lpstr>Geneva</vt:lpstr>
      <vt:lpstr>Lucida Grande</vt:lpstr>
      <vt:lpstr>Times New Roman</vt:lpstr>
      <vt:lpstr>AETC_Master_Template_061510</vt:lpstr>
      <vt:lpstr>Sofosbuvir-Velpatasvir in Genotype 2 ASTRAL-2*</vt:lpstr>
      <vt:lpstr>Sofosbuvir-Velpatasvir in HCV Genotype 2 ASTRAL-2: Study Features</vt:lpstr>
      <vt:lpstr>Sofosbuvir-Velpatasvir in HCV Genotype 2 ASTRAL-2: Study Design</vt:lpstr>
      <vt:lpstr>Sofosbuvir-Velpatasvir in HCV Genotype 2 ASTRAL-2: Baseline Characteristics</vt:lpstr>
      <vt:lpstr>Sofosbuvir-Velpatasvir in HCV Genotype 2 ASTRAL-2: Results</vt:lpstr>
      <vt:lpstr>Sofosbuvir-Velpatasvir in HCV Genotype 2 ASTRAL-2: Results</vt:lpstr>
      <vt:lpstr>Sofosbuvir-Velpatasvir in HCV Genotype 2 ASTRAL-2: Results</vt:lpstr>
      <vt:lpstr>Sofosbuvir-Velpatasvir in HCV Genotype 2 ASTRAL-2: Adverse Events</vt:lpstr>
      <vt:lpstr>Sofosbuvir-Velpatasvir in HCV Genotype 2 ASTRAL-2: Conclusions</vt:lpstr>
      <vt:lpstr>PowerPoint Presentation</vt:lpstr>
    </vt:vector>
  </TitlesOfParts>
  <Company>HMC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David H. Spach</cp:lastModifiedBy>
  <cp:revision>1514</cp:revision>
  <cp:lastPrinted>2019-10-21T18:40:24Z</cp:lastPrinted>
  <dcterms:created xsi:type="dcterms:W3CDTF">2010-11-28T05:36:22Z</dcterms:created>
  <dcterms:modified xsi:type="dcterms:W3CDTF">2022-06-30T18:01:30Z</dcterms:modified>
</cp:coreProperties>
</file>