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719" r:id="rId2"/>
    <p:sldId id="720" r:id="rId3"/>
    <p:sldId id="740" r:id="rId4"/>
    <p:sldId id="742" r:id="rId5"/>
    <p:sldId id="833" r:id="rId6"/>
    <p:sldId id="743" r:id="rId7"/>
    <p:sldId id="1000" r:id="rId8"/>
    <p:sldId id="834" r:id="rId9"/>
    <p:sldId id="1001" r:id="rId10"/>
    <p:sldId id="803" r:id="rId11"/>
    <p:sldId id="727" r:id="rId12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6B8E"/>
    <a:srgbClr val="358296"/>
    <a:srgbClr val="537A9F"/>
    <a:srgbClr val="6691BC"/>
    <a:srgbClr val="E8EAEF"/>
    <a:srgbClr val="CDD3DD"/>
    <a:srgbClr val="3D80C0"/>
    <a:srgbClr val="5A7FA6"/>
    <a:srgbClr val="8EA6DA"/>
    <a:srgbClr val="A1B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79" autoAdjust="0"/>
    <p:restoredTop sz="96309" autoAdjust="0"/>
  </p:normalViewPr>
  <p:slideViewPr>
    <p:cSldViewPr snapToGrid="0" showGuides="1">
      <p:cViewPr varScale="1">
        <p:scale>
          <a:sx n="83" d="100"/>
          <a:sy n="83" d="100"/>
        </p:scale>
        <p:origin x="1830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81565608121562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A28-CB44-94A8-6AB04CD4E780}"/>
              </c:ext>
            </c:extLst>
          </c:dPt>
          <c:dPt>
            <c:idx val="1"/>
            <c:invertIfNegative val="0"/>
            <c:bubble3D val="0"/>
            <c:spPr>
              <a:solidFill>
                <a:srgbClr val="657F2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FA28-CB44-94A8-6AB04CD4E780}"/>
              </c:ext>
            </c:extLst>
          </c:dPt>
          <c:dPt>
            <c:idx val="2"/>
            <c:invertIfNegative val="0"/>
            <c:bubble3D val="0"/>
            <c:spPr>
              <a:solidFill>
                <a:srgbClr val="4974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FA28-CB44-94A8-6AB04CD4E780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FA28-CB44-94A8-6AB04CD4E780}"/>
              </c:ext>
            </c:extLst>
          </c:dPt>
          <c:dPt>
            <c:idx val="4"/>
            <c:invertIfNegative val="0"/>
            <c:bubble3D val="0"/>
            <c:spPr>
              <a:solidFill>
                <a:srgbClr val="886F3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FA28-CB44-94A8-6AB04CD4E780}"/>
              </c:ext>
            </c:extLst>
          </c:dPt>
          <c:dPt>
            <c:idx val="5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FA28-CB44-94A8-6AB04CD4E780}"/>
              </c:ext>
            </c:extLst>
          </c:dPt>
          <c:dPt>
            <c:idx val="6"/>
            <c:invertIfNegative val="0"/>
            <c:bubble3D val="0"/>
            <c:spPr>
              <a:solidFill>
                <a:srgbClr val="003A78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FA28-CB44-94A8-6AB04CD4E780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1a</c:v>
                </c:pt>
                <c:pt idx="2">
                  <c:v>1b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99</c:v>
                </c:pt>
                <c:pt idx="1">
                  <c:v>98</c:v>
                </c:pt>
                <c:pt idx="2">
                  <c:v>99</c:v>
                </c:pt>
                <c:pt idx="3">
                  <c:v>100</c:v>
                </c:pt>
                <c:pt idx="4">
                  <c:v>100</c:v>
                </c:pt>
                <c:pt idx="5">
                  <c:v>97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A28-CB44-94A8-6AB04CD4E7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-2107845400"/>
        <c:axId val="-2124235704"/>
      </c:barChart>
      <c:catAx>
        <c:axId val="-2107845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Genotype</a:t>
                </a:r>
              </a:p>
            </c:rich>
          </c:tx>
          <c:layout>
            <c:manualLayout>
              <c:xMode val="edge"/>
              <c:yMode val="edge"/>
              <c:x val="0.43551670245764701"/>
              <c:y val="0.9285918362418219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 baseline="0">
                <a:latin typeface="Arial"/>
                <a:cs typeface="Arial"/>
              </a:defRPr>
            </a:pPr>
            <a:endParaRPr lang="en-US"/>
          </a:p>
        </c:txPr>
        <c:crossAx val="-21242357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423570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7.3419231686948198E-4"/>
              <c:y val="0.118691824713279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0784540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81565608121562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A28-CB44-94A8-6AB04CD4E780}"/>
              </c:ext>
            </c:extLst>
          </c:dPt>
          <c:dPt>
            <c:idx val="1"/>
            <c:invertIfNegative val="0"/>
            <c:bubble3D val="0"/>
            <c:spPr>
              <a:solidFill>
                <a:srgbClr val="657F2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FA28-CB44-94A8-6AB04CD4E780}"/>
              </c:ext>
            </c:extLst>
          </c:dPt>
          <c:dPt>
            <c:idx val="2"/>
            <c:invertIfNegative val="0"/>
            <c:bubble3D val="0"/>
            <c:spPr>
              <a:solidFill>
                <a:srgbClr val="4974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FA28-CB44-94A8-6AB04CD4E780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FA28-CB44-94A8-6AB04CD4E780}"/>
              </c:ext>
            </c:extLst>
          </c:dPt>
          <c:dPt>
            <c:idx val="4"/>
            <c:invertIfNegative val="0"/>
            <c:bubble3D val="0"/>
            <c:spPr>
              <a:solidFill>
                <a:srgbClr val="886F3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FA28-CB44-94A8-6AB04CD4E780}"/>
              </c:ext>
            </c:extLst>
          </c:dPt>
          <c:dPt>
            <c:idx val="5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FA28-CB44-94A8-6AB04CD4E780}"/>
              </c:ext>
            </c:extLst>
          </c:dPt>
          <c:dPt>
            <c:idx val="6"/>
            <c:invertIfNegative val="0"/>
            <c:bubble3D val="0"/>
            <c:spPr>
              <a:solidFill>
                <a:srgbClr val="003A78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FA28-CB44-94A8-6AB04CD4E780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1a</c:v>
                </c:pt>
                <c:pt idx="2">
                  <c:v>1b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99</c:v>
                </c:pt>
                <c:pt idx="1">
                  <c:v>98</c:v>
                </c:pt>
                <c:pt idx="2">
                  <c:v>99</c:v>
                </c:pt>
                <c:pt idx="3">
                  <c:v>100</c:v>
                </c:pt>
                <c:pt idx="4">
                  <c:v>100</c:v>
                </c:pt>
                <c:pt idx="5">
                  <c:v>97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A28-CB44-94A8-6AB04CD4E7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-2107845400"/>
        <c:axId val="-2124235704"/>
      </c:barChart>
      <c:catAx>
        <c:axId val="-2107845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Genotype</a:t>
                </a:r>
              </a:p>
            </c:rich>
          </c:tx>
          <c:layout>
            <c:manualLayout>
              <c:xMode val="edge"/>
              <c:yMode val="edge"/>
              <c:x val="0.43551670245764701"/>
              <c:y val="0.9285918362418219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 baseline="0">
                <a:latin typeface="Arial"/>
                <a:cs typeface="Arial"/>
              </a:defRPr>
            </a:pPr>
            <a:endParaRPr lang="en-US"/>
          </a:p>
        </c:txPr>
        <c:crossAx val="-21242357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423570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7.3419231686948198E-4"/>
              <c:y val="0.118691824713279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0784540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76357258175127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F6A-7F48-8F99-17163AA7DE27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F6A-7F48-8F99-17163AA7DE27}"/>
              </c:ext>
            </c:extLst>
          </c:dPt>
          <c:dPt>
            <c:idx val="2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AF6A-7F48-8F99-17163AA7DE27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AF6A-7F48-8F99-17163AA7DE27}"/>
              </c:ext>
            </c:extLst>
          </c:dPt>
          <c:dPt>
            <c:idx val="4"/>
            <c:invertIfNegative val="0"/>
            <c:bubble3D val="0"/>
            <c:spPr>
              <a:solidFill>
                <a:srgbClr val="886F3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AF6A-7F48-8F99-17163AA7DE2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AF6A-7F48-8F99-17163AA7DE2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AF6A-7F48-8F99-17163AA7DE27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Non-Cirrhotic</c:v>
                </c:pt>
                <c:pt idx="2">
                  <c:v>Cirrhotic</c:v>
                </c:pt>
                <c:pt idx="3">
                  <c:v>Treatment_x000d_Naïve</c:v>
                </c:pt>
                <c:pt idx="4">
                  <c:v>Treatment_x000d_Experienced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99</c:v>
                </c:pt>
                <c:pt idx="4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F6A-7F48-8F99-17163AA7DE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107681384"/>
        <c:axId val="-2107658216"/>
      </c:barChart>
      <c:catAx>
        <c:axId val="-2107681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 baseline="0">
                <a:latin typeface="Arial"/>
                <a:cs typeface="Arial"/>
              </a:defRPr>
            </a:pPr>
            <a:endParaRPr lang="en-US"/>
          </a:p>
        </c:txPr>
        <c:crossAx val="-210765821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765821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9.8251014077785706E-3"/>
              <c:y val="0.112904769217239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0768138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75"/>
      <c:rotY val="165"/>
      <c:rAngAx val="0"/>
    </c:view3D>
    <c:floor>
      <c:thickness val="0"/>
    </c:floor>
    <c:sideWall>
      <c:thickness val="0"/>
      <c:spPr>
        <a:noFill/>
        <a:ln w="19284">
          <a:noFill/>
        </a:ln>
      </c:spPr>
    </c:sideWall>
    <c:backWall>
      <c:thickness val="0"/>
      <c:spPr>
        <a:noFill/>
        <a:ln w="19284">
          <a:noFill/>
        </a:ln>
      </c:spPr>
    </c:backWall>
    <c:plotArea>
      <c:layout>
        <c:manualLayout>
          <c:layoutTarget val="inner"/>
          <c:xMode val="edge"/>
          <c:yMode val="edge"/>
          <c:x val="3.1120331950207469E-2"/>
          <c:y val="0.13977788729113447"/>
          <c:w val="0.88456536992281909"/>
          <c:h val="0.835059312438886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rgbClr val="0070C0"/>
            </a:solidFill>
            <a:ln w="12700">
              <a:noFill/>
            </a:ln>
            <a:effectLst>
              <a:outerShdw blurRad="50800" dist="50800" dir="5400000" algn="ctr" rotWithShape="0">
                <a:schemeClr val="tx1"/>
              </a:outerShdw>
            </a:effectLst>
          </c:spPr>
          <c:dPt>
            <c:idx val="0"/>
            <c:bubble3D val="0"/>
            <c:spPr>
              <a:gradFill>
                <a:gsLst>
                  <a:gs pos="100000">
                    <a:srgbClr val="0070C0"/>
                  </a:gs>
                  <a:gs pos="6000">
                    <a:schemeClr val="accent1">
                      <a:lumMod val="40000"/>
                      <a:lumOff val="60000"/>
                    </a:schemeClr>
                  </a:gs>
                </a:gsLst>
                <a:lin ang="0" scaled="1"/>
              </a:gradFill>
              <a:ln w="12700">
                <a:noFill/>
              </a:ln>
              <a:effectLst>
                <a:outerShdw blurRad="50800" dist="50800" dir="5400000" algn="ctr" rotWithShape="0">
                  <a:schemeClr val="tx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B7B-FE4D-BE0B-9966115A7047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chemeClr val="accent5">
                      <a:lumMod val="75000"/>
                    </a:schemeClr>
                  </a:gs>
                  <a:gs pos="70000">
                    <a:schemeClr val="accent5">
                      <a:lumMod val="60000"/>
                      <a:lumOff val="40000"/>
                    </a:schemeClr>
                  </a:gs>
                </a:gsLst>
                <a:lin ang="0" scaled="1"/>
              </a:gradFill>
              <a:ln w="12700">
                <a:noFill/>
              </a:ln>
              <a:effectLst>
                <a:outerShdw blurRad="50800" dist="50800" dir="5400000" algn="ctr" rotWithShape="0">
                  <a:schemeClr val="tx1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B7B-FE4D-BE0B-9966115A704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4B7B-FE4D-BE0B-9966115A7047}"/>
              </c:ext>
            </c:extLst>
          </c:dPt>
          <c:dLbls>
            <c:dLbl>
              <c:idx val="0"/>
              <c:layout>
                <c:manualLayout>
                  <c:x val="0.17040643434422179"/>
                  <c:y val="-3.578334877257997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7B-FE4D-BE0B-9966115A7047}"/>
                </c:ext>
              </c:extLst>
            </c:dLbl>
            <c:dLbl>
              <c:idx val="1"/>
              <c:layout>
                <c:manualLayout>
                  <c:x val="-0.1736264650087056"/>
                  <c:y val="7.0222839792084815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B7B-FE4D-BE0B-9966115A704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 NS5A  RAVs</c:v>
                </c:pt>
                <c:pt idx="1">
                  <c:v>NS5A RAVs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0.57999999999999996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7B-FE4D-BE0B-9966115A7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effectLst/>
      </c:spPr>
    </c:plotArea>
    <c:legend>
      <c:legendPos val="t"/>
      <c:layout>
        <c:manualLayout>
          <c:xMode val="edge"/>
          <c:yMode val="edge"/>
          <c:x val="1.0396039603960398E-2"/>
          <c:y val="2.042483660130719E-2"/>
          <c:w val="0.93803596127247568"/>
          <c:h val="9.6778022232515054E-2"/>
        </c:manualLayout>
      </c:layout>
      <c:overlay val="0"/>
      <c:spPr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36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958273036819677"/>
          <c:y val="2.77778663809897E-2"/>
          <c:w val="0.82317500288817436"/>
          <c:h val="0.879205814025205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DB7F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D80C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4A4E-BE43-87C5-F15B8C5FFDF6}"/>
              </c:ext>
            </c:extLst>
          </c:dPt>
          <c:dPt>
            <c:idx val="1"/>
            <c:invertIfNegative val="0"/>
            <c:bubble3D val="0"/>
            <c:spPr>
              <a:solidFill>
                <a:srgbClr val="B5945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4A4E-BE43-87C5-F15B8C5FFD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A4E-BE43-87C5-F15B8C5FFD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A4E-BE43-87C5-F15B8C5FFD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A4E-BE43-87C5-F15B8C5FFDF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A4E-BE43-87C5-F15B8C5FFDF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A4E-BE43-87C5-F15B8C5FFDF6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No NS5A RAVs</c:v>
                </c:pt>
                <c:pt idx="1">
                  <c:v>NS5A RAVs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100</c:v>
                </c:pt>
                <c:pt idx="1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A4E-BE43-87C5-F15B8C5FFD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overlap val="9"/>
        <c:axId val="-2068885288"/>
        <c:axId val="-2063783192"/>
      </c:barChart>
      <c:catAx>
        <c:axId val="-2068885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 baseline="0">
                <a:latin typeface="Arial"/>
                <a:cs typeface="Arial"/>
              </a:defRPr>
            </a:pPr>
            <a:endParaRPr lang="en-US"/>
          </a:p>
        </c:txPr>
        <c:crossAx val="-20637831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378319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latin typeface="Arial"/>
                    <a:cs typeface="Arial"/>
                  </a:defRPr>
                </a:pPr>
                <a:r>
                  <a:rPr lang="en-US" sz="1400" b="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0"/>
              <c:y val="0.1301981181856184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06888528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63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0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</a:pPr>
            <a:r>
              <a:rPr lang="en-US" sz="2600" dirty="0" err="1">
                <a:solidFill>
                  <a:srgbClr val="001D48"/>
                </a:solidFill>
              </a:rPr>
              <a:t>Sofosbuvir-Velpatasvir</a:t>
            </a:r>
            <a:r>
              <a:rPr lang="en-US" sz="2600" dirty="0">
                <a:solidFill>
                  <a:srgbClr val="001D48"/>
                </a:solidFill>
              </a:rPr>
              <a:t> in HCV Genotype 1, 2, 4, 5, or 6</a:t>
            </a:r>
            <a:r>
              <a:rPr lang="en-US" dirty="0">
                <a:solidFill>
                  <a:srgbClr val="001D48"/>
                </a:solidFill>
              </a:rPr>
              <a:t/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ASTRAL-1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 &amp;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/>
                <a:cs typeface="Arial"/>
              </a:rPr>
              <a:t>Source: Feld JJ, et al. N </a:t>
            </a:r>
            <a:r>
              <a:rPr lang="en-US" sz="1400" dirty="0" err="1">
                <a:latin typeface="Arial"/>
                <a:cs typeface="Arial"/>
              </a:rPr>
              <a:t>Engl</a:t>
            </a:r>
            <a:r>
              <a:rPr lang="en-US" sz="1400" dirty="0">
                <a:latin typeface="Arial"/>
                <a:cs typeface="Arial"/>
              </a:rPr>
              <a:t> J Med. </a:t>
            </a:r>
            <a:r>
              <a:rPr lang="is-IS" sz="1400" dirty="0">
                <a:latin typeface="Arial"/>
                <a:cs typeface="Arial"/>
              </a:rPr>
              <a:t>2015</a:t>
            </a:r>
            <a:r>
              <a:rPr lang="en-US" sz="1400" dirty="0">
                <a:latin typeface="Arial"/>
                <a:cs typeface="Arial"/>
              </a:rPr>
              <a:t>;373:2599-607.</a:t>
            </a:r>
          </a:p>
        </p:txBody>
      </p:sp>
    </p:spTree>
    <p:extLst>
      <p:ext uri="{BB962C8B-B14F-4D97-AF65-F5344CB8AC3E}">
        <p14:creationId xmlns:p14="http://schemas.microsoft.com/office/powerpoint/2010/main" val="363903815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Feld JJ,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;373:2599-607.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1, 2, 4, 5, or 6</a:t>
            </a:r>
            <a:br>
              <a:rPr lang="en-US" sz="2400" dirty="0"/>
            </a:br>
            <a:r>
              <a:rPr lang="en-US" sz="2400" dirty="0"/>
              <a:t>ASTRAL-1: Adverse Events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847454"/>
              </p:ext>
            </p:extLst>
          </p:nvPr>
        </p:nvGraphicFramePr>
        <p:xfrm>
          <a:off x="327890" y="1398615"/>
          <a:ext cx="8458199" cy="5034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7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7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8207">
                <a:tc>
                  <a:txBody>
                    <a:bodyPr/>
                    <a:lstStyle/>
                    <a:p>
                      <a:r>
                        <a:rPr lang="en-US" sz="1600" dirty="0"/>
                        <a:t>Adverse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Event (AE),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SOF-VEL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624)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Placebo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116)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154">
                <a:tc>
                  <a:txBody>
                    <a:bodyPr/>
                    <a:lstStyle/>
                    <a:p>
                      <a:r>
                        <a:rPr lang="en-US" sz="1600" dirty="0"/>
                        <a:t>Discontinuation</a:t>
                      </a:r>
                      <a:r>
                        <a:rPr lang="en-US" sz="1600" baseline="0" dirty="0"/>
                        <a:t> due to AE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 (&lt;1)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 (2)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154">
                <a:tc>
                  <a:txBody>
                    <a:bodyPr/>
                    <a:lstStyle/>
                    <a:p>
                      <a:r>
                        <a:rPr lang="en-US" sz="1600" dirty="0"/>
                        <a:t>Serious AEs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 (2)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154">
                <a:tc>
                  <a:txBody>
                    <a:bodyPr/>
                    <a:lstStyle/>
                    <a:p>
                      <a:r>
                        <a:rPr lang="en-US" sz="1600" dirty="0"/>
                        <a:t>Deaths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1</a:t>
                      </a:r>
                      <a:r>
                        <a:rPr lang="en-US" sz="1600" baseline="30000" dirty="0"/>
                        <a:t>§</a:t>
                      </a:r>
                      <a:r>
                        <a:rPr lang="en-US" sz="1600" baseline="0" dirty="0"/>
                        <a:t> (&lt;1)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6469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600" dirty="0"/>
                        <a:t>Any </a:t>
                      </a:r>
                      <a:r>
                        <a:rPr lang="en-US" sz="1600" baseline="0" dirty="0"/>
                        <a:t>AE in ≥10% of patients</a:t>
                      </a:r>
                    </a:p>
                    <a:p>
                      <a:pPr marL="230188" indent="0">
                        <a:lnSpc>
                          <a:spcPts val="21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Headache</a:t>
                      </a:r>
                    </a:p>
                    <a:p>
                      <a:pPr marL="230188" indent="0">
                        <a:lnSpc>
                          <a:spcPts val="21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Fatigue</a:t>
                      </a:r>
                    </a:p>
                    <a:p>
                      <a:pPr marL="230188" indent="0">
                        <a:lnSpc>
                          <a:spcPts val="21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 err="1"/>
                        <a:t>Nasopharyngitis</a:t>
                      </a:r>
                      <a:endParaRPr lang="en-US" sz="1600" dirty="0"/>
                    </a:p>
                    <a:p>
                      <a:pPr marL="230188" indent="0">
                        <a:lnSpc>
                          <a:spcPts val="2100"/>
                        </a:lnSpc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Nausea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182 (29)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126 (20)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79 (13)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75 (12)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33 (28)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23 (20)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12 (10)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13 (11)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6469">
                <a:tc>
                  <a:txBody>
                    <a:bodyPr/>
                    <a:lstStyle/>
                    <a:p>
                      <a:pPr marL="0" indent="0">
                        <a:lnSpc>
                          <a:spcPts val="2100"/>
                        </a:lnSpc>
                        <a:tabLst/>
                      </a:pPr>
                      <a:r>
                        <a:rPr lang="en-US" sz="1600" dirty="0"/>
                        <a:t>Laboratory AEs</a:t>
                      </a:r>
                    </a:p>
                    <a:p>
                      <a:pPr marL="230188" indent="0">
                        <a:lnSpc>
                          <a:spcPts val="2100"/>
                        </a:lnSpc>
                        <a:tabLst/>
                      </a:pPr>
                      <a:r>
                        <a:rPr lang="en-US" sz="1600" baseline="0" dirty="0"/>
                        <a:t>Hemoglobin &lt;10 g/</a:t>
                      </a:r>
                      <a:r>
                        <a:rPr lang="en-US" sz="1600" baseline="0" dirty="0" err="1"/>
                        <a:t>dL</a:t>
                      </a:r>
                      <a:endParaRPr lang="en-US" sz="1600" baseline="0" dirty="0"/>
                    </a:p>
                    <a:p>
                      <a:pPr marL="230188" indent="0">
                        <a:lnSpc>
                          <a:spcPts val="2100"/>
                        </a:lnSpc>
                        <a:tabLst/>
                      </a:pPr>
                      <a:r>
                        <a:rPr lang="en-US" sz="1600" baseline="0" dirty="0"/>
                        <a:t>Lymphocyte count 350 to &lt;500/mm</a:t>
                      </a:r>
                      <a:r>
                        <a:rPr lang="en-US" sz="1600" baseline="30000" dirty="0"/>
                        <a:t>3</a:t>
                      </a:r>
                      <a:endParaRPr lang="en-US" sz="1600" baseline="0" dirty="0"/>
                    </a:p>
                    <a:p>
                      <a:pPr marL="230188" indent="0">
                        <a:lnSpc>
                          <a:spcPts val="2100"/>
                        </a:lnSpc>
                        <a:tabLst/>
                      </a:pPr>
                      <a:r>
                        <a:rPr lang="en-US" sz="1600" baseline="0" dirty="0"/>
                        <a:t>Neutrophil count 500 to &lt;750/mm</a:t>
                      </a:r>
                      <a:r>
                        <a:rPr lang="en-US" sz="1600" baseline="30000" dirty="0"/>
                        <a:t>3</a:t>
                      </a:r>
                      <a:endParaRPr lang="en-US" sz="1600" baseline="0" dirty="0"/>
                    </a:p>
                    <a:p>
                      <a:pPr marL="230188" indent="0">
                        <a:lnSpc>
                          <a:spcPts val="2100"/>
                        </a:lnSpc>
                        <a:tabLst/>
                      </a:pPr>
                      <a:r>
                        <a:rPr lang="en-US" sz="1600" baseline="0" dirty="0"/>
                        <a:t>Platelet count 25K to &lt;50K/mm</a:t>
                      </a:r>
                      <a:r>
                        <a:rPr lang="en-US" sz="1600" baseline="30000" dirty="0"/>
                        <a:t>3</a:t>
                      </a:r>
                      <a:endParaRPr lang="en-US" sz="1600" baseline="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2 (&lt;1)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3 (&lt;1)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4 (1)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1 (&lt;1)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0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0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0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154">
                <a:tc gridSpan="3">
                  <a:txBody>
                    <a:bodyPr/>
                    <a:lstStyle/>
                    <a:p>
                      <a:pPr marL="2301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30000" dirty="0"/>
                        <a:t>§</a:t>
                      </a:r>
                      <a:r>
                        <a:rPr lang="en-US" sz="1600" dirty="0">
                          <a:latin typeface="+mn-lt"/>
                          <a:cs typeface="Arial"/>
                        </a:rPr>
                        <a:t>This death was not considered to be study-related.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89098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Feld JJ,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;373:2599-607.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1, 2, 4, 5, or 6</a:t>
            </a:r>
            <a:br>
              <a:rPr lang="en-US" sz="2400" dirty="0"/>
            </a:br>
            <a:r>
              <a:rPr lang="en-US" sz="2400" dirty="0"/>
              <a:t>ASTRAL-1: Conclusion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590800"/>
          <a:ext cx="9144000" cy="19913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Once-daily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sofosbuvir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–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velpatasvir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for 12 weeks provided high rates of sustained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virologic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response among both previously treated and untreated patients infected with HCV genotype 1, 2, 4, 5, or 6, including those with compensated cirrhosis.” </a:t>
                      </a:r>
                      <a:endParaRPr lang="en-US" sz="2000" b="0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83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Feld JJ,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;373:2599-607.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1, 2, 4, 5, or 6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dirty="0"/>
              <a:t>ASTRAL-1: Study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59204"/>
              </p:ext>
            </p:extLst>
          </p:nvPr>
        </p:nvGraphicFramePr>
        <p:xfrm>
          <a:off x="514350" y="1600200"/>
          <a:ext cx="8115300" cy="43992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05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6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ASTRAL-1 Trial</a:t>
                      </a:r>
                    </a:p>
                  </a:txBody>
                  <a:tcPr marL="182880" marR="88898" marT="50005" marB="5000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07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6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 placebo-controlled, phase 3 trial using a fixed-dose combination of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sofosbuvir-velpatasvir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12 weeks in treatment-naïve and treatment-experienced patients with GT 1, 2, 4, 5, or 6 chronic HCV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6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81 sites in United States, Europe, &amp; Hong Kong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6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GT 1, 2, 4, 5, or 6 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10,000 IU/mL at screening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Prior treatment failure with interferon allowed (but no prior NS5A or NS5B)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Patients with compensated cirrhosis allowed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6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92649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5573393" y="2601060"/>
            <a:ext cx="2285998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Feld JJ,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;373:2599-607.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295344" y="2289045"/>
            <a:ext cx="2285998" cy="631880"/>
          </a:xfrm>
          <a:prstGeom prst="rect">
            <a:avLst/>
          </a:prstGeom>
          <a:solidFill>
            <a:schemeClr val="accent4">
              <a:lumMod val="40000"/>
              <a:lumOff val="60000"/>
              <a:alpha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lIns="0" rIns="0" anchor="ctr"/>
          <a:lstStyle/>
          <a:p>
            <a:pPr marL="45720" algn="ctr"/>
            <a:r>
              <a:rPr lang="en-US" sz="1400" b="1" dirty="0">
                <a:latin typeface="Arial"/>
                <a:cs typeface="Arial"/>
              </a:rPr>
              <a:t>Sofosbuvir-</a:t>
            </a:r>
            <a:r>
              <a:rPr lang="en-US" sz="1400" b="1" dirty="0" err="1">
                <a:latin typeface="Arial"/>
                <a:cs typeface="Arial"/>
              </a:rPr>
              <a:t>Velpatasvir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472629" y="240979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-6949" y="5486400"/>
            <a:ext cx="9162288" cy="5912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Sofosbuvir-Velpatasvir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(400/100 mg): fixed dose combination; one pill once daily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1" y="2307772"/>
            <a:ext cx="2337683" cy="1625125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ts val="2000"/>
              </a:lnSpc>
            </a:pPr>
            <a:r>
              <a:rPr lang="en-US" sz="1400" b="1" dirty="0">
                <a:solidFill>
                  <a:srgbClr val="FFFFFF"/>
                </a:solidFill>
                <a:cs typeface="Arial"/>
              </a:rPr>
              <a:t>Treatment-naïve or 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Treatment-experienced 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GT 1, 2, 4, 5*, or 6</a:t>
            </a:r>
            <a:endParaRPr lang="en-US" sz="1400" b="1" i="1" dirty="0">
              <a:solidFill>
                <a:srgbClr val="FFFFFF"/>
              </a:solidFill>
              <a:cs typeface="Arial"/>
            </a:endParaRPr>
          </a:p>
          <a:p>
            <a:pPr algn="ctr">
              <a:lnSpc>
                <a:spcPts val="2000"/>
              </a:lnSpc>
            </a:pP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(n = 740)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406561" y="2407857"/>
            <a:ext cx="802444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624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5573393" y="3629139"/>
            <a:ext cx="2286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3295343" y="3315147"/>
            <a:ext cx="2286000" cy="631880"/>
          </a:xfrm>
          <a:prstGeom prst="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 w="1270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marL="45720" algn="ctr"/>
            <a:r>
              <a:rPr lang="en-US" sz="1400" b="1" dirty="0">
                <a:latin typeface="Arial"/>
                <a:cs typeface="Arial"/>
              </a:rPr>
              <a:t>Placebo</a:t>
            </a:r>
            <a:r>
              <a:rPr lang="en-US" sz="1400" dirty="0">
                <a:latin typeface="Arial"/>
                <a:cs typeface="Arial"/>
              </a:rPr>
              <a:t> 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486345" y="3426532"/>
            <a:ext cx="775716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406561" y="3424525"/>
            <a:ext cx="802444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116</a:t>
            </a:r>
          </a:p>
        </p:txBody>
      </p:sp>
      <p:sp>
        <p:nvSpPr>
          <p:cNvPr id="40" name="Rectangle 39"/>
          <p:cNvSpPr/>
          <p:nvPr/>
        </p:nvSpPr>
        <p:spPr>
          <a:xfrm>
            <a:off x="-6113" y="1447868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26204" y="1459522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Week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037429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290261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-6113" y="1850184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308690" y="1770940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572283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-8859" y="4267200"/>
            <a:ext cx="9162288" cy="8784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Randomized 5:1 ratio for treatment to placebo. Stratified by cirrhosis and HCV genotype.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*Genotype 5 patients (n = 6) were assigned to active arm (and not randomized)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Placebo recipients were eligible for deferred treatment with sofosbuvir-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velpatasvir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64069" y="1371600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7849311" y="1758950"/>
            <a:ext cx="228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1, 2, 4, 5, or 6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dirty="0"/>
              <a:t>ASTRAL-1: Study Design</a:t>
            </a:r>
          </a:p>
        </p:txBody>
      </p:sp>
    </p:spTree>
    <p:extLst>
      <p:ext uri="{BB962C8B-B14F-4D97-AF65-F5344CB8AC3E}">
        <p14:creationId xmlns:p14="http://schemas.microsoft.com/office/powerpoint/2010/main" val="243028193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Feld JJ,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;373:2599-607.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1, 2, 4, 5, or 6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ASTRAL-1: Baseline Characteristics</a:t>
            </a:r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412467"/>
              </p:ext>
            </p:extLst>
          </p:nvPr>
        </p:nvGraphicFramePr>
        <p:xfrm>
          <a:off x="990600" y="1371600"/>
          <a:ext cx="7772400" cy="4842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5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Baseline Characteristic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Sofosbuvir-</a:t>
                      </a:r>
                      <a:r>
                        <a:rPr lang="en-US" sz="1400" b="1" dirty="0" err="1">
                          <a:solidFill>
                            <a:srgbClr val="FFFFFF"/>
                          </a:solidFill>
                        </a:rPr>
                        <a:t>Velpatasvir</a:t>
                      </a:r>
                      <a:endParaRPr lang="en-US" sz="1400" b="0" dirty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624)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Placebo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116)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Age, mean (range)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54</a:t>
                      </a:r>
                      <a:r>
                        <a:rPr lang="en-US" sz="1400" baseline="0" dirty="0"/>
                        <a:t> (18-82)</a:t>
                      </a:r>
                      <a:endParaRPr lang="en-US" sz="1400" dirty="0"/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53 (25-74)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Male,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374 (60)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68 (59)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9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Race, n (%)</a:t>
                      </a:r>
                    </a:p>
                    <a:p>
                      <a:pPr marL="119063" indent="0">
                        <a:lnSpc>
                          <a:spcPct val="100000"/>
                        </a:lnSpc>
                      </a:pPr>
                      <a:r>
                        <a:rPr lang="en-US" sz="1400" dirty="0"/>
                        <a:t>White</a:t>
                      </a:r>
                    </a:p>
                    <a:p>
                      <a:pPr marL="119063" indent="0">
                        <a:lnSpc>
                          <a:spcPct val="100000"/>
                        </a:lnSpc>
                      </a:pPr>
                      <a:r>
                        <a:rPr lang="en-US" sz="1400" dirty="0"/>
                        <a:t>Black</a:t>
                      </a:r>
                    </a:p>
                    <a:p>
                      <a:pPr marL="119063" indent="0">
                        <a:lnSpc>
                          <a:spcPct val="100000"/>
                        </a:lnSpc>
                      </a:pPr>
                      <a:r>
                        <a:rPr lang="en-US" sz="1400" dirty="0"/>
                        <a:t>Asian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493 (79)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52 (8)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62 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90 (78)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11 (9)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11 (9)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6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HCV genotype, %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1a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  1b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  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  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   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 6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210 (34)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118 (19)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104 (17)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116 (19)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35 (6)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41 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46 (40)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19 (16)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21 (18)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22 (19)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8 (7)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Body mass index,</a:t>
                      </a:r>
                      <a:r>
                        <a:rPr lang="en-US" sz="1400" baseline="0" dirty="0"/>
                        <a:t> mean (range)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27</a:t>
                      </a:r>
                      <a:r>
                        <a:rPr lang="en-US" sz="1400" baseline="0" dirty="0"/>
                        <a:t> (17-57)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26</a:t>
                      </a:r>
                      <a:r>
                        <a:rPr lang="en-US" sz="1400" baseline="0" dirty="0"/>
                        <a:t> (18-40)</a:t>
                      </a:r>
                      <a:endParaRPr lang="en-US" sz="14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HCV RNA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400" dirty="0"/>
                        <a:t>800,000 IU/mL,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461 (74)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87 (75)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IL28B non-CC,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433 (69)</a:t>
                      </a:r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79 (68)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03025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Feld JJ,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;373:2599-607.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1, 2, 4, 5, or 6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ASTRAL-1: Baseline Characteristics</a:t>
            </a:r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382408"/>
              </p:ext>
            </p:extLst>
          </p:nvPr>
        </p:nvGraphicFramePr>
        <p:xfrm>
          <a:off x="381000" y="1676400"/>
          <a:ext cx="8381999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2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027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600" dirty="0"/>
                        <a:t>Baseline Characteristic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Sofosbuvir-</a:t>
                      </a:r>
                      <a:r>
                        <a:rPr lang="en-US" sz="1600" b="1" dirty="0" err="1">
                          <a:solidFill>
                            <a:srgbClr val="FFFFFF"/>
                          </a:solidFill>
                        </a:rPr>
                        <a:t>Velpatasvir</a:t>
                      </a:r>
                      <a:endParaRPr lang="en-US" sz="1600" b="0" dirty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624)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Placebo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116)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182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400" dirty="0"/>
                        <a:t>C</a:t>
                      </a:r>
                      <a:r>
                        <a:rPr lang="en-US" sz="1400" baseline="0" dirty="0"/>
                        <a:t>irrhosis, n (%)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400" dirty="0"/>
                        <a:t>121 (19)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400" dirty="0"/>
                        <a:t>21 (18)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182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400" dirty="0"/>
                        <a:t>Treatment experienced,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400" dirty="0"/>
                        <a:t>201</a:t>
                      </a:r>
                      <a:r>
                        <a:rPr lang="en-US" sz="1400" baseline="0" dirty="0"/>
                        <a:t> (32)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400" dirty="0"/>
                        <a:t>33 (28)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2400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</a:pPr>
                      <a:r>
                        <a:rPr lang="en-US" sz="1400" dirty="0"/>
                        <a:t>Prior therapy, n (%)</a:t>
                      </a:r>
                    </a:p>
                    <a:p>
                      <a:pPr>
                        <a:lnSpc>
                          <a:spcPts val="2700"/>
                        </a:lnSpc>
                      </a:pPr>
                      <a:r>
                        <a:rPr lang="en-US" sz="1400" dirty="0"/>
                        <a:t>  Peginterferon</a:t>
                      </a:r>
                      <a:r>
                        <a:rPr lang="en-US" sz="1400" baseline="0" dirty="0"/>
                        <a:t> + Ribavirin</a:t>
                      </a:r>
                      <a:endParaRPr lang="en-US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  </a:t>
                      </a:r>
                      <a:r>
                        <a:rPr lang="en-US" sz="1400" dirty="0"/>
                        <a:t>Peginterferon</a:t>
                      </a:r>
                      <a:r>
                        <a:rPr lang="en-US" sz="1400" baseline="0" dirty="0"/>
                        <a:t> + Ribavirin + Protease Inhibitor</a:t>
                      </a:r>
                    </a:p>
                    <a:p>
                      <a:pPr>
                        <a:lnSpc>
                          <a:spcPts val="2700"/>
                        </a:lnSpc>
                      </a:pPr>
                      <a:r>
                        <a:rPr lang="en-US" sz="1400" baseline="0" dirty="0"/>
                        <a:t>  Standard Interferon +/- Ribavirin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en-US" sz="1400" dirty="0"/>
                        <a:t>122</a:t>
                      </a:r>
                      <a:r>
                        <a:rPr lang="en-US" sz="1400" baseline="0" dirty="0"/>
                        <a:t> (61)</a:t>
                      </a:r>
                    </a:p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en-US" sz="1400" baseline="0" dirty="0"/>
                        <a:t>56 (28)</a:t>
                      </a:r>
                    </a:p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en-US" sz="1400" baseline="0" dirty="0"/>
                        <a:t>23 (11)</a:t>
                      </a:r>
                      <a:endParaRPr lang="en-US" sz="1400" dirty="0"/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en-US" sz="1400" dirty="0"/>
                        <a:t>24 (73)</a:t>
                      </a:r>
                    </a:p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en-US" sz="1400" dirty="0"/>
                        <a:t>6 (18)</a:t>
                      </a:r>
                    </a:p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en-US" sz="1400" dirty="0"/>
                        <a:t>3 (9)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71704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1, 2, 4, 5, or 6</a:t>
            </a:r>
            <a:br>
              <a:rPr lang="en-US" sz="2400" dirty="0"/>
            </a:br>
            <a:r>
              <a:rPr lang="en-US" sz="2400" dirty="0"/>
              <a:t>ASTRAL-1: Results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ASTRAL-1: SVR12 Results by Genotype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Feld JJ,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;373:2599-607.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27660" y="1951547"/>
            <a:ext cx="8503920" cy="4389106"/>
            <a:chOff x="303640" y="1925421"/>
            <a:chExt cx="8503920" cy="4389106"/>
          </a:xfrm>
        </p:grpSpPr>
        <p:graphicFrame>
          <p:nvGraphicFramePr>
            <p:cNvPr id="34" name="Chart 3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8992570"/>
                </p:ext>
              </p:extLst>
            </p:nvPr>
          </p:nvGraphicFramePr>
          <p:xfrm>
            <a:off x="303640" y="1925421"/>
            <a:ext cx="8503920" cy="43891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1394133" y="5237043"/>
              <a:ext cx="830677" cy="307777"/>
            </a:xfrm>
            <a:prstGeom prst="rect">
              <a:avLst/>
            </a:prstGeom>
          </p:spPr>
          <p:txBody>
            <a:bodyPr wrap="non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618/624</a:t>
              </a:r>
            </a:p>
          </p:txBody>
        </p:sp>
        <p:sp>
          <p:nvSpPr>
            <p:cNvPr id="37" name="TextBox 1"/>
            <p:cNvSpPr txBox="1"/>
            <p:nvPr/>
          </p:nvSpPr>
          <p:spPr>
            <a:xfrm>
              <a:off x="2446843" y="5237043"/>
              <a:ext cx="830677" cy="307777"/>
            </a:xfrm>
            <a:prstGeom prst="rect">
              <a:avLst/>
            </a:prstGeom>
          </p:spPr>
          <p:txBody>
            <a:bodyPr wrap="non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206/210</a:t>
              </a:r>
            </a:p>
          </p:txBody>
        </p:sp>
        <p:sp>
          <p:nvSpPr>
            <p:cNvPr id="38" name="TextBox 1"/>
            <p:cNvSpPr txBox="1"/>
            <p:nvPr/>
          </p:nvSpPr>
          <p:spPr>
            <a:xfrm>
              <a:off x="3505687" y="5237043"/>
              <a:ext cx="810928" cy="307777"/>
            </a:xfrm>
            <a:prstGeom prst="rect">
              <a:avLst/>
            </a:prstGeom>
          </p:spPr>
          <p:txBody>
            <a:bodyPr wrap="non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117/118</a:t>
              </a:r>
            </a:p>
          </p:txBody>
        </p:sp>
        <p:sp>
          <p:nvSpPr>
            <p:cNvPr id="39" name="TextBox 1"/>
            <p:cNvSpPr txBox="1"/>
            <p:nvPr/>
          </p:nvSpPr>
          <p:spPr>
            <a:xfrm>
              <a:off x="4540963" y="5237043"/>
              <a:ext cx="830677" cy="307777"/>
            </a:xfrm>
            <a:prstGeom prst="rect">
              <a:avLst/>
            </a:prstGeom>
          </p:spPr>
          <p:txBody>
            <a:bodyPr wrap="non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104/104</a:t>
              </a:r>
            </a:p>
          </p:txBody>
        </p:sp>
        <p:sp>
          <p:nvSpPr>
            <p:cNvPr id="40" name="TextBox 1"/>
            <p:cNvSpPr txBox="1"/>
            <p:nvPr/>
          </p:nvSpPr>
          <p:spPr>
            <a:xfrm>
              <a:off x="5605112" y="5237043"/>
              <a:ext cx="810928" cy="307777"/>
            </a:xfrm>
            <a:prstGeom prst="rect">
              <a:avLst/>
            </a:prstGeom>
          </p:spPr>
          <p:txBody>
            <a:bodyPr wrap="non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116/116</a:t>
              </a:r>
            </a:p>
          </p:txBody>
        </p:sp>
        <p:sp>
          <p:nvSpPr>
            <p:cNvPr id="41" name="TextBox 1"/>
            <p:cNvSpPr txBox="1"/>
            <p:nvPr/>
          </p:nvSpPr>
          <p:spPr>
            <a:xfrm>
              <a:off x="6758940" y="5237043"/>
              <a:ext cx="631904" cy="307777"/>
            </a:xfrm>
            <a:prstGeom prst="rect">
              <a:avLst/>
            </a:prstGeom>
          </p:spPr>
          <p:txBody>
            <a:bodyPr wrap="non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34/35</a:t>
              </a:r>
            </a:p>
          </p:txBody>
        </p:sp>
        <p:sp>
          <p:nvSpPr>
            <p:cNvPr id="42" name="TextBox 1"/>
            <p:cNvSpPr txBox="1"/>
            <p:nvPr/>
          </p:nvSpPr>
          <p:spPr>
            <a:xfrm>
              <a:off x="7814981" y="5237043"/>
              <a:ext cx="631904" cy="307777"/>
            </a:xfrm>
            <a:prstGeom prst="rect">
              <a:avLst/>
            </a:prstGeom>
          </p:spPr>
          <p:txBody>
            <a:bodyPr wrap="non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41/41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379760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1, 2, 4, 5, or 6</a:t>
            </a:r>
            <a:br>
              <a:rPr lang="en-US" sz="2400" dirty="0"/>
            </a:br>
            <a:r>
              <a:rPr lang="en-US" sz="2400" dirty="0"/>
              <a:t>ASTRAL-1: Results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ASTRAL-1: SVR12 Results by Genotype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Feld JJ,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;373:2599-607.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27660" y="1951547"/>
            <a:ext cx="8503920" cy="4389106"/>
            <a:chOff x="303640" y="1925421"/>
            <a:chExt cx="8503920" cy="4389106"/>
          </a:xfrm>
        </p:grpSpPr>
        <p:graphicFrame>
          <p:nvGraphicFramePr>
            <p:cNvPr id="34" name="Chart 33"/>
            <p:cNvGraphicFramePr>
              <a:graphicFrameLocks/>
            </p:cNvGraphicFramePr>
            <p:nvPr>
              <p:extLst/>
            </p:nvPr>
          </p:nvGraphicFramePr>
          <p:xfrm>
            <a:off x="303640" y="1925421"/>
            <a:ext cx="8503920" cy="43891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1394133" y="5237043"/>
              <a:ext cx="830677" cy="307777"/>
            </a:xfrm>
            <a:prstGeom prst="rect">
              <a:avLst/>
            </a:prstGeom>
          </p:spPr>
          <p:txBody>
            <a:bodyPr wrap="non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618/624</a:t>
              </a:r>
            </a:p>
          </p:txBody>
        </p:sp>
        <p:sp>
          <p:nvSpPr>
            <p:cNvPr id="37" name="TextBox 1"/>
            <p:cNvSpPr txBox="1"/>
            <p:nvPr/>
          </p:nvSpPr>
          <p:spPr>
            <a:xfrm>
              <a:off x="2446843" y="5237043"/>
              <a:ext cx="830677" cy="307777"/>
            </a:xfrm>
            <a:prstGeom prst="rect">
              <a:avLst/>
            </a:prstGeom>
          </p:spPr>
          <p:txBody>
            <a:bodyPr wrap="non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206/210</a:t>
              </a:r>
            </a:p>
          </p:txBody>
        </p:sp>
        <p:sp>
          <p:nvSpPr>
            <p:cNvPr id="38" name="TextBox 1"/>
            <p:cNvSpPr txBox="1"/>
            <p:nvPr/>
          </p:nvSpPr>
          <p:spPr>
            <a:xfrm>
              <a:off x="3505687" y="5237043"/>
              <a:ext cx="810928" cy="307777"/>
            </a:xfrm>
            <a:prstGeom prst="rect">
              <a:avLst/>
            </a:prstGeom>
          </p:spPr>
          <p:txBody>
            <a:bodyPr wrap="non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117/118</a:t>
              </a:r>
            </a:p>
          </p:txBody>
        </p:sp>
        <p:sp>
          <p:nvSpPr>
            <p:cNvPr id="39" name="TextBox 1"/>
            <p:cNvSpPr txBox="1"/>
            <p:nvPr/>
          </p:nvSpPr>
          <p:spPr>
            <a:xfrm>
              <a:off x="4540963" y="5237043"/>
              <a:ext cx="830677" cy="307777"/>
            </a:xfrm>
            <a:prstGeom prst="rect">
              <a:avLst/>
            </a:prstGeom>
          </p:spPr>
          <p:txBody>
            <a:bodyPr wrap="non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104/104</a:t>
              </a:r>
            </a:p>
          </p:txBody>
        </p:sp>
        <p:sp>
          <p:nvSpPr>
            <p:cNvPr id="40" name="TextBox 1"/>
            <p:cNvSpPr txBox="1"/>
            <p:nvPr/>
          </p:nvSpPr>
          <p:spPr>
            <a:xfrm>
              <a:off x="5605112" y="5237043"/>
              <a:ext cx="810928" cy="307777"/>
            </a:xfrm>
            <a:prstGeom prst="rect">
              <a:avLst/>
            </a:prstGeom>
          </p:spPr>
          <p:txBody>
            <a:bodyPr wrap="non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116/116</a:t>
              </a:r>
            </a:p>
          </p:txBody>
        </p:sp>
        <p:sp>
          <p:nvSpPr>
            <p:cNvPr id="41" name="TextBox 1"/>
            <p:cNvSpPr txBox="1"/>
            <p:nvPr/>
          </p:nvSpPr>
          <p:spPr>
            <a:xfrm>
              <a:off x="6758940" y="5237043"/>
              <a:ext cx="631904" cy="307777"/>
            </a:xfrm>
            <a:prstGeom prst="rect">
              <a:avLst/>
            </a:prstGeom>
          </p:spPr>
          <p:txBody>
            <a:bodyPr wrap="non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34/35</a:t>
              </a:r>
            </a:p>
          </p:txBody>
        </p:sp>
        <p:sp>
          <p:nvSpPr>
            <p:cNvPr id="42" name="TextBox 1"/>
            <p:cNvSpPr txBox="1"/>
            <p:nvPr/>
          </p:nvSpPr>
          <p:spPr>
            <a:xfrm>
              <a:off x="7814981" y="5237043"/>
              <a:ext cx="631904" cy="307777"/>
            </a:xfrm>
            <a:prstGeom prst="rect">
              <a:avLst/>
            </a:prstGeom>
          </p:spPr>
          <p:txBody>
            <a:bodyPr wrap="none" rtlCol="0" anchor="ctr" anchorCtr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41/41</a:t>
              </a:r>
            </a:p>
          </p:txBody>
        </p:sp>
      </p:grpSp>
      <p:sp>
        <p:nvSpPr>
          <p:cNvPr id="14" name="Line Callout 1 13">
            <a:extLst>
              <a:ext uri="{FF2B5EF4-FFF2-40B4-BE49-F238E27FC236}">
                <a16:creationId xmlns:a16="http://schemas.microsoft.com/office/drawing/2014/main" id="{41771302-465B-B947-A61D-2C5795E9F704}"/>
              </a:ext>
            </a:extLst>
          </p:cNvPr>
          <p:cNvSpPr/>
          <p:nvPr/>
        </p:nvSpPr>
        <p:spPr>
          <a:xfrm>
            <a:off x="2133600" y="3733800"/>
            <a:ext cx="1524000" cy="636565"/>
          </a:xfrm>
          <a:prstGeom prst="borderCallout1">
            <a:avLst>
              <a:gd name="adj1" fmla="val 245275"/>
              <a:gd name="adj2" fmla="val 49495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1 Relapse</a:t>
            </a:r>
          </a:p>
          <a:p>
            <a:r>
              <a:rPr lang="en-US" sz="1200" dirty="0"/>
              <a:t>2 Lost to follow-up</a:t>
            </a:r>
          </a:p>
          <a:p>
            <a:r>
              <a:rPr lang="en-US" sz="1200" dirty="0"/>
              <a:t>1 Withdrew consent</a:t>
            </a:r>
          </a:p>
        </p:txBody>
      </p:sp>
      <p:sp>
        <p:nvSpPr>
          <p:cNvPr id="15" name="Line Callout 1 14">
            <a:extLst>
              <a:ext uri="{FF2B5EF4-FFF2-40B4-BE49-F238E27FC236}">
                <a16:creationId xmlns:a16="http://schemas.microsoft.com/office/drawing/2014/main" id="{9FD71AE4-FAE5-9749-B472-FCF61258C6A3}"/>
              </a:ext>
            </a:extLst>
          </p:cNvPr>
          <p:cNvSpPr/>
          <p:nvPr/>
        </p:nvSpPr>
        <p:spPr>
          <a:xfrm>
            <a:off x="3535680" y="4572000"/>
            <a:ext cx="914400" cy="310890"/>
          </a:xfrm>
          <a:prstGeom prst="borderCallout1">
            <a:avLst>
              <a:gd name="adj1" fmla="val 234417"/>
              <a:gd name="adj2" fmla="val 44436"/>
              <a:gd name="adj3" fmla="val 100906"/>
              <a:gd name="adj4" fmla="val 44759"/>
            </a:avLst>
          </a:prstGeom>
          <a:solidFill>
            <a:schemeClr val="bg1">
              <a:lumMod val="85000"/>
            </a:schemeClr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1 Relapse</a:t>
            </a:r>
            <a:endParaRPr lang="en-US" sz="1200" dirty="0"/>
          </a:p>
        </p:txBody>
      </p:sp>
      <p:sp>
        <p:nvSpPr>
          <p:cNvPr id="16" name="Line Callout 1 15">
            <a:extLst>
              <a:ext uri="{FF2B5EF4-FFF2-40B4-BE49-F238E27FC236}">
                <a16:creationId xmlns:a16="http://schemas.microsoft.com/office/drawing/2014/main" id="{B9A557A3-A2A4-2F49-90F0-FDCBDEDB668C}"/>
              </a:ext>
            </a:extLst>
          </p:cNvPr>
          <p:cNvSpPr/>
          <p:nvPr/>
        </p:nvSpPr>
        <p:spPr>
          <a:xfrm>
            <a:off x="6705600" y="4648200"/>
            <a:ext cx="850392" cy="310890"/>
          </a:xfrm>
          <a:prstGeom prst="borderCallout1">
            <a:avLst>
              <a:gd name="adj1" fmla="val 213539"/>
              <a:gd name="adj2" fmla="val 46767"/>
              <a:gd name="adj3" fmla="val 103889"/>
              <a:gd name="adj4" fmla="val 47090"/>
            </a:avLst>
          </a:prstGeom>
          <a:solidFill>
            <a:schemeClr val="bg1">
              <a:lumMod val="85000"/>
            </a:schemeClr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1 Death</a:t>
            </a:r>
          </a:p>
        </p:txBody>
      </p:sp>
    </p:spTree>
    <p:extLst>
      <p:ext uri="{BB962C8B-B14F-4D97-AF65-F5344CB8AC3E}">
        <p14:creationId xmlns:p14="http://schemas.microsoft.com/office/powerpoint/2010/main" val="403168857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1, 2, 4, 5, or 6</a:t>
            </a:r>
            <a:br>
              <a:rPr lang="en-US" sz="2400" dirty="0"/>
            </a:br>
            <a:r>
              <a:rPr lang="en-US" sz="2400" dirty="0"/>
              <a:t>ASTRAL-1: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ASTRAL-1: SVR12 Results by Cirrhosis &amp; Treatment Experience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Feld JJ,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;373:2599-607.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984182"/>
              </p:ext>
            </p:extLst>
          </p:nvPr>
        </p:nvGraphicFramePr>
        <p:xfrm>
          <a:off x="379840" y="2016864"/>
          <a:ext cx="83820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596045" y="5101822"/>
            <a:ext cx="932688" cy="315998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618/624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3055390" y="5110043"/>
            <a:ext cx="932688" cy="307777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496/501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4503190" y="5110043"/>
            <a:ext cx="932688" cy="307777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120/121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5974080" y="5110043"/>
            <a:ext cx="932688" cy="307777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418/423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7426682" y="5110043"/>
            <a:ext cx="932688" cy="307777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Arial"/>
              </a:rPr>
              <a:t>200/201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017039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Feld JJ, et al. N </a:t>
            </a:r>
            <a:r>
              <a:rPr lang="en-US" dirty="0" err="1"/>
              <a:t>Engl</a:t>
            </a:r>
            <a:r>
              <a:rPr lang="en-US" dirty="0"/>
              <a:t> J Med. </a:t>
            </a:r>
            <a:r>
              <a:rPr lang="is-IS" dirty="0"/>
              <a:t>2015</a:t>
            </a:r>
            <a:r>
              <a:rPr lang="en-US" dirty="0"/>
              <a:t>;373:2599-607.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Sofosbuvir-Velpatasvir</a:t>
            </a:r>
            <a:r>
              <a:rPr lang="en-US" sz="2400" dirty="0"/>
              <a:t> in HCV Genotype 1, 2, 4, 5, or 6</a:t>
            </a:r>
            <a:br>
              <a:rPr lang="en-US" sz="2400" dirty="0"/>
            </a:br>
            <a:r>
              <a:rPr lang="en-US" sz="2400" dirty="0"/>
              <a:t>ASTRAL-1: Resistance</a:t>
            </a: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515350" y="6689725"/>
            <a:ext cx="247650" cy="1682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Geneva" pitchFamily="31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F1D4BA5-5302-4CB5-AC6D-38B3FFDBB930}" type="slidenum">
              <a:rPr lang="en-US" sz="800" smtClean="0"/>
              <a:pPr>
                <a:defRPr/>
              </a:pPr>
              <a:t>9</a:t>
            </a:fld>
            <a:endParaRPr lang="en-US" sz="800" dirty="0"/>
          </a:p>
        </p:txBody>
      </p:sp>
      <p:graphicFrame>
        <p:nvGraphicFramePr>
          <p:cNvPr id="5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574719"/>
              </p:ext>
            </p:extLst>
          </p:nvPr>
        </p:nvGraphicFramePr>
        <p:xfrm>
          <a:off x="175260" y="2324100"/>
          <a:ext cx="38481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7DD3A5CE-B648-214E-9BC1-0E7C76C81A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5850479"/>
              </p:ext>
            </p:extLst>
          </p:nvPr>
        </p:nvGraphicFramePr>
        <p:xfrm>
          <a:off x="4861560" y="2392680"/>
          <a:ext cx="4085721" cy="3299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" name="TextBox 1">
            <a:extLst>
              <a:ext uri="{FF2B5EF4-FFF2-40B4-BE49-F238E27FC236}">
                <a16:creationId xmlns:a16="http://schemas.microsoft.com/office/drawing/2014/main" id="{3D1F37E4-A58E-3A4F-9354-03869D40EDB8}"/>
              </a:ext>
            </a:extLst>
          </p:cNvPr>
          <p:cNvSpPr txBox="1"/>
          <p:nvPr/>
        </p:nvSpPr>
        <p:spPr>
          <a:xfrm>
            <a:off x="5920740" y="5049083"/>
            <a:ext cx="932688" cy="307777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Arial"/>
              </a:rPr>
              <a:t>359/359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1" name="TextBox 1">
            <a:extLst>
              <a:ext uri="{FF2B5EF4-FFF2-40B4-BE49-F238E27FC236}">
                <a16:creationId xmlns:a16="http://schemas.microsoft.com/office/drawing/2014/main" id="{6DF5714E-5067-0647-B1A3-0A618C427EBB}"/>
              </a:ext>
            </a:extLst>
          </p:cNvPr>
          <p:cNvSpPr txBox="1"/>
          <p:nvPr/>
        </p:nvSpPr>
        <p:spPr>
          <a:xfrm>
            <a:off x="7620000" y="5049083"/>
            <a:ext cx="932688" cy="307777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Arial"/>
              </a:rPr>
              <a:t>255/257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2" name="TextBox 1">
            <a:extLst>
              <a:ext uri="{FF2B5EF4-FFF2-40B4-BE49-F238E27FC236}">
                <a16:creationId xmlns:a16="http://schemas.microsoft.com/office/drawing/2014/main" id="{61AFD5DB-4DCB-9F41-BC81-1282993597EF}"/>
              </a:ext>
            </a:extLst>
          </p:cNvPr>
          <p:cNvSpPr txBox="1"/>
          <p:nvPr/>
        </p:nvSpPr>
        <p:spPr>
          <a:xfrm>
            <a:off x="731520" y="4043392"/>
            <a:ext cx="932688" cy="276999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latin typeface="Arial"/>
              </a:rPr>
              <a:t>(n = 359)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43" name="TextBox 1">
            <a:extLst>
              <a:ext uri="{FF2B5EF4-FFF2-40B4-BE49-F238E27FC236}">
                <a16:creationId xmlns:a16="http://schemas.microsoft.com/office/drawing/2014/main" id="{4E526FE3-5F85-B947-8DFD-ED1FB449684A}"/>
              </a:ext>
            </a:extLst>
          </p:cNvPr>
          <p:cNvSpPr txBox="1"/>
          <p:nvPr/>
        </p:nvSpPr>
        <p:spPr>
          <a:xfrm>
            <a:off x="2369820" y="4051012"/>
            <a:ext cx="932688" cy="276999"/>
          </a:xfrm>
          <a:prstGeom prst="rect">
            <a:avLst/>
          </a:prstGeom>
        </p:spPr>
        <p:txBody>
          <a:bodyPr wrap="square" rtlCol="0" anchor="ctr" anchorCtr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latin typeface="Arial"/>
              </a:rPr>
              <a:t>(n = 257)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3" name="Striped Right Arrow 2">
            <a:extLst>
              <a:ext uri="{FF2B5EF4-FFF2-40B4-BE49-F238E27FC236}">
                <a16:creationId xmlns:a16="http://schemas.microsoft.com/office/drawing/2014/main" id="{6995BC8C-30B8-0843-9D50-0CC0B5B084A2}"/>
              </a:ext>
            </a:extLst>
          </p:cNvPr>
          <p:cNvSpPr/>
          <p:nvPr/>
        </p:nvSpPr>
        <p:spPr>
          <a:xfrm>
            <a:off x="3505200" y="3779520"/>
            <a:ext cx="1303020" cy="449580"/>
          </a:xfrm>
          <a:prstGeom prst="striped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56598FA-7D25-1E4D-92A8-36E4C576B529}"/>
              </a:ext>
            </a:extLst>
          </p:cNvPr>
          <p:cNvSpPr/>
          <p:nvPr/>
        </p:nvSpPr>
        <p:spPr>
          <a:xfrm>
            <a:off x="0" y="1420779"/>
            <a:ext cx="4572000" cy="3657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500" dirty="0">
                <a:solidFill>
                  <a:prstClr val="white"/>
                </a:solidFill>
              </a:rPr>
              <a:t>Baseline Resistance-Associated Variants (RAVs)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5107EBF-3CB9-BE4A-9C42-4BDA95C21414}"/>
              </a:ext>
            </a:extLst>
          </p:cNvPr>
          <p:cNvSpPr/>
          <p:nvPr/>
        </p:nvSpPr>
        <p:spPr>
          <a:xfrm>
            <a:off x="4648200" y="1420779"/>
            <a:ext cx="4495799" cy="3605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500" dirty="0">
                <a:solidFill>
                  <a:prstClr val="white"/>
                </a:solidFill>
              </a:rPr>
              <a:t>Response to Treatment (SVR12)</a:t>
            </a:r>
          </a:p>
        </p:txBody>
      </p:sp>
    </p:spTree>
    <p:extLst>
      <p:ext uri="{BB962C8B-B14F-4D97-AF65-F5344CB8AC3E}">
        <p14:creationId xmlns:p14="http://schemas.microsoft.com/office/powerpoint/2010/main" val="190459343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36688</TotalTime>
  <Words>1131</Words>
  <Application>Microsoft Office PowerPoint</Application>
  <PresentationFormat>On-screen Show (4:3)</PresentationFormat>
  <Paragraphs>209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Sofosbuvir-Velpatasvir in HCV Genotype 1, 2, 4, 5, or 6 ASTRAL-1</vt:lpstr>
      <vt:lpstr>Sofosbuvir-Velpatasvir in HCV Genotype 1, 2, 4, 5, or 6 ASTRAL-1: Study Features</vt:lpstr>
      <vt:lpstr>Sofosbuvir-Velpatasvir in HCV Genotype 1, 2, 4, 5, or 6 ASTRAL-1: Study Design</vt:lpstr>
      <vt:lpstr>Sofosbuvir-Velpatasvir in HCV Genotype 1, 2, 4, 5, or 6 ASTRAL-1: Baseline Characteristics</vt:lpstr>
      <vt:lpstr>Sofosbuvir-Velpatasvir in HCV Genotype 1, 2, 4, 5, or 6 ASTRAL-1: Baseline Characteristics</vt:lpstr>
      <vt:lpstr>Sofosbuvir-Velpatasvir in HCV Genotype 1, 2, 4, 5, or 6 ASTRAL-1: Results</vt:lpstr>
      <vt:lpstr>Sofosbuvir-Velpatasvir in HCV Genotype 1, 2, 4, 5, or 6 ASTRAL-1: Results</vt:lpstr>
      <vt:lpstr>Sofosbuvir-Velpatasvir in HCV Genotype 1, 2, 4, 5, or 6 ASTRAL-1: Results</vt:lpstr>
      <vt:lpstr>Sofosbuvir-Velpatasvir in HCV Genotype 1, 2, 4, 5, or 6 ASTRAL-1: Resistance</vt:lpstr>
      <vt:lpstr>Sofosbuvir-Velpatasvir in HCV Genotype 1, 2, 4, 5, or 6 ASTRAL-1: Adverse Events</vt:lpstr>
      <vt:lpstr>Sofosbuvir-Velpatasvir in HCV Genotype 1, 2, 4, 5, or 6 ASTRAL-1: Conclusion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1391</cp:revision>
  <cp:lastPrinted>2019-10-21T18:40:24Z</cp:lastPrinted>
  <dcterms:created xsi:type="dcterms:W3CDTF">2010-11-28T05:36:22Z</dcterms:created>
  <dcterms:modified xsi:type="dcterms:W3CDTF">2020-07-24T21:49:56Z</dcterms:modified>
</cp:coreProperties>
</file>