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3.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0" r:id="rId1"/>
  </p:sldMasterIdLst>
  <p:notesMasterIdLst>
    <p:notesMasterId r:id="rId14"/>
  </p:notesMasterIdLst>
  <p:handoutMasterIdLst>
    <p:handoutMasterId r:id="rId15"/>
  </p:handoutMasterIdLst>
  <p:sldIdLst>
    <p:sldId id="719" r:id="rId2"/>
    <p:sldId id="720" r:id="rId3"/>
    <p:sldId id="740" r:id="rId4"/>
    <p:sldId id="742" r:id="rId5"/>
    <p:sldId id="833" r:id="rId6"/>
    <p:sldId id="743" r:id="rId7"/>
    <p:sldId id="1000" r:id="rId8"/>
    <p:sldId id="834" r:id="rId9"/>
    <p:sldId id="1001" r:id="rId10"/>
    <p:sldId id="803" r:id="rId11"/>
    <p:sldId id="727" r:id="rId12"/>
    <p:sldId id="999" r:id="rId13"/>
  </p:sldIdLst>
  <p:sldSz cx="9144000" cy="5143500" type="screen16x9"/>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24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yA" initials="MFA" lastIdx="23" clrIdx="0">
    <p:extLst>
      <p:ext uri="{19B8F6BF-5375-455C-9EA6-DF929625EA0E}">
        <p15:presenceInfo xmlns:p15="http://schemas.microsoft.com/office/powerpoint/2012/main" userId="714ddc0a6c47b6b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9B00"/>
    <a:srgbClr val="0085B6"/>
    <a:srgbClr val="708C76"/>
    <a:srgbClr val="005B9D"/>
    <a:srgbClr val="7A9342"/>
    <a:srgbClr val="456975"/>
    <a:srgbClr val="C4AAC3"/>
    <a:srgbClr val="9A8699"/>
    <a:srgbClr val="E1C4E0"/>
    <a:srgbClr val="8282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245" autoAdjust="0"/>
    <p:restoredTop sz="85486" autoAdjust="0"/>
  </p:normalViewPr>
  <p:slideViewPr>
    <p:cSldViewPr snapToGrid="0" showGuides="1">
      <p:cViewPr varScale="1">
        <p:scale>
          <a:sx n="148" d="100"/>
          <a:sy n="148" d="100"/>
        </p:scale>
        <p:origin x="976" y="18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9952"/>
    </p:cViewPr>
  </p:sorterViewPr>
  <p:notesViewPr>
    <p:cSldViewPr snapToGrid="0" showGuides="1">
      <p:cViewPr varScale="1">
        <p:scale>
          <a:sx n="76" d="100"/>
          <a:sy n="76" d="100"/>
        </p:scale>
        <p:origin x="-1416" y="-112"/>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01"/>
          <c:y val="2.77778663809897E-2"/>
          <c:w val="0.86727392030541595"/>
          <c:h val="0.78706126807678434"/>
        </c:manualLayout>
      </c:layout>
      <c:barChart>
        <c:barDir val="col"/>
        <c:grouping val="clustered"/>
        <c:varyColors val="0"/>
        <c:ser>
          <c:idx val="0"/>
          <c:order val="0"/>
          <c:tx>
            <c:strRef>
              <c:f>Sheet1!$B$1</c:f>
              <c:strCache>
                <c:ptCount val="1"/>
              </c:strCache>
            </c:strRef>
          </c:tx>
          <c:spPr>
            <a:solidFill>
              <a:schemeClr val="accent2"/>
            </a:solidFill>
            <a:ln w="12700">
              <a:noFill/>
            </a:ln>
            <a:effectLst/>
            <a:scene3d>
              <a:camera prst="orthographicFront"/>
              <a:lightRig rig="threePt" dir="t"/>
            </a:scene3d>
            <a:sp3d>
              <a:bevelT/>
            </a:sp3d>
          </c:spPr>
          <c:invertIfNegative val="0"/>
          <c:dPt>
            <c:idx val="0"/>
            <c:invertIfNegative val="0"/>
            <c:bubble3D val="0"/>
            <c:spPr>
              <a:solidFill>
                <a:srgbClr val="326496"/>
              </a:solidFill>
              <a:ln w="12700">
                <a:noFill/>
              </a:ln>
              <a:effectLst/>
              <a:scene3d>
                <a:camera prst="orthographicFront"/>
                <a:lightRig rig="threePt" dir="t"/>
              </a:scene3d>
              <a:sp3d>
                <a:bevelT/>
              </a:sp3d>
            </c:spPr>
            <c:extLst>
              <c:ext xmlns:c16="http://schemas.microsoft.com/office/drawing/2014/chart" uri="{C3380CC4-5D6E-409C-BE32-E72D297353CC}">
                <c16:uniqueId val="{00000001-FA28-CB44-94A8-6AB04CD4E780}"/>
              </c:ext>
            </c:extLst>
          </c:dPt>
          <c:dPt>
            <c:idx val="1"/>
            <c:invertIfNegative val="0"/>
            <c:bubble3D val="0"/>
            <c:spPr>
              <a:solidFill>
                <a:srgbClr val="657F21"/>
              </a:solidFill>
              <a:ln w="12700">
                <a:noFill/>
              </a:ln>
              <a:effectLst/>
              <a:scene3d>
                <a:camera prst="orthographicFront"/>
                <a:lightRig rig="threePt" dir="t"/>
              </a:scene3d>
              <a:sp3d>
                <a:bevelT/>
              </a:sp3d>
            </c:spPr>
            <c:extLst>
              <c:ext xmlns:c16="http://schemas.microsoft.com/office/drawing/2014/chart" uri="{C3380CC4-5D6E-409C-BE32-E72D297353CC}">
                <c16:uniqueId val="{00000003-FA28-CB44-94A8-6AB04CD4E780}"/>
              </c:ext>
            </c:extLst>
          </c:dPt>
          <c:dPt>
            <c:idx val="2"/>
            <c:invertIfNegative val="0"/>
            <c:bubble3D val="0"/>
            <c:spPr>
              <a:solidFill>
                <a:srgbClr val="49747D"/>
              </a:solidFill>
              <a:ln w="12700">
                <a:noFill/>
              </a:ln>
              <a:effectLst/>
              <a:scene3d>
                <a:camera prst="orthographicFront"/>
                <a:lightRig rig="threePt" dir="t"/>
              </a:scene3d>
              <a:sp3d>
                <a:bevelT/>
              </a:sp3d>
            </c:spPr>
            <c:extLst>
              <c:ext xmlns:c16="http://schemas.microsoft.com/office/drawing/2014/chart" uri="{C3380CC4-5D6E-409C-BE32-E72D297353CC}">
                <c16:uniqueId val="{00000005-FA28-CB44-94A8-6AB04CD4E780}"/>
              </c:ext>
            </c:extLst>
          </c:dPt>
          <c:dPt>
            <c:idx val="3"/>
            <c:invertIfNegative val="0"/>
            <c:bubble3D val="0"/>
            <c:spPr>
              <a:solidFill>
                <a:srgbClr val="7F5087"/>
              </a:solidFill>
              <a:ln w="12700">
                <a:noFill/>
              </a:ln>
              <a:effectLst/>
              <a:scene3d>
                <a:camera prst="orthographicFront"/>
                <a:lightRig rig="threePt" dir="t"/>
              </a:scene3d>
              <a:sp3d>
                <a:bevelT/>
              </a:sp3d>
            </c:spPr>
            <c:extLst>
              <c:ext xmlns:c16="http://schemas.microsoft.com/office/drawing/2014/chart" uri="{C3380CC4-5D6E-409C-BE32-E72D297353CC}">
                <c16:uniqueId val="{00000007-FA28-CB44-94A8-6AB04CD4E780}"/>
              </c:ext>
            </c:extLst>
          </c:dPt>
          <c:dPt>
            <c:idx val="4"/>
            <c:invertIfNegative val="0"/>
            <c:bubble3D val="0"/>
            <c:spPr>
              <a:solidFill>
                <a:srgbClr val="886F3F"/>
              </a:solidFill>
              <a:ln w="12700">
                <a:noFill/>
              </a:ln>
              <a:effectLst/>
              <a:scene3d>
                <a:camera prst="orthographicFront"/>
                <a:lightRig rig="threePt" dir="t"/>
              </a:scene3d>
              <a:sp3d>
                <a:bevelT/>
              </a:sp3d>
            </c:spPr>
            <c:extLst>
              <c:ext xmlns:c16="http://schemas.microsoft.com/office/drawing/2014/chart" uri="{C3380CC4-5D6E-409C-BE32-E72D297353CC}">
                <c16:uniqueId val="{00000009-FA28-CB44-94A8-6AB04CD4E780}"/>
              </c:ext>
            </c:extLst>
          </c:dPt>
          <c:dPt>
            <c:idx val="5"/>
            <c:invertIfNegative val="0"/>
            <c:bubble3D val="0"/>
            <c:spPr>
              <a:solidFill>
                <a:srgbClr val="963232"/>
              </a:solidFill>
              <a:ln w="12700">
                <a:noFill/>
              </a:ln>
              <a:effectLst/>
              <a:scene3d>
                <a:camera prst="orthographicFront"/>
                <a:lightRig rig="threePt" dir="t"/>
              </a:scene3d>
              <a:sp3d>
                <a:bevelT/>
              </a:sp3d>
            </c:spPr>
            <c:extLst>
              <c:ext xmlns:c16="http://schemas.microsoft.com/office/drawing/2014/chart" uri="{C3380CC4-5D6E-409C-BE32-E72D297353CC}">
                <c16:uniqueId val="{0000000B-FA28-CB44-94A8-6AB04CD4E780}"/>
              </c:ext>
            </c:extLst>
          </c:dPt>
          <c:dPt>
            <c:idx val="6"/>
            <c:invertIfNegative val="0"/>
            <c:bubble3D val="0"/>
            <c:spPr>
              <a:solidFill>
                <a:sysClr val="window" lastClr="FFFFFF">
                  <a:lumMod val="50000"/>
                </a:sysClr>
              </a:solidFill>
              <a:ln w="12700">
                <a:noFill/>
              </a:ln>
              <a:effectLst/>
              <a:scene3d>
                <a:camera prst="orthographicFront"/>
                <a:lightRig rig="threePt" dir="t"/>
              </a:scene3d>
              <a:sp3d>
                <a:bevelT/>
              </a:sp3d>
            </c:spPr>
            <c:extLst>
              <c:ext xmlns:c16="http://schemas.microsoft.com/office/drawing/2014/chart" uri="{C3380CC4-5D6E-409C-BE32-E72D297353CC}">
                <c16:uniqueId val="{0000000D-FA28-CB44-94A8-6AB04CD4E780}"/>
              </c:ext>
            </c:extLst>
          </c:dPt>
          <c:dLbls>
            <c:spPr>
              <a:solidFill>
                <a:schemeClr val="bg1">
                  <a:alpha val="50000"/>
                </a:schemeClr>
              </a:solidFill>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All</c:v>
                </c:pt>
                <c:pt idx="1">
                  <c:v>1a</c:v>
                </c:pt>
                <c:pt idx="2">
                  <c:v>1b</c:v>
                </c:pt>
                <c:pt idx="3">
                  <c:v>2</c:v>
                </c:pt>
                <c:pt idx="4">
                  <c:v>4</c:v>
                </c:pt>
                <c:pt idx="5">
                  <c:v>5</c:v>
                </c:pt>
                <c:pt idx="6">
                  <c:v>6</c:v>
                </c:pt>
              </c:strCache>
            </c:strRef>
          </c:cat>
          <c:val>
            <c:numRef>
              <c:f>Sheet1!$B$2:$B$8</c:f>
              <c:numCache>
                <c:formatCode>0</c:formatCode>
                <c:ptCount val="7"/>
                <c:pt idx="0">
                  <c:v>99</c:v>
                </c:pt>
                <c:pt idx="1">
                  <c:v>98</c:v>
                </c:pt>
                <c:pt idx="2">
                  <c:v>99</c:v>
                </c:pt>
                <c:pt idx="3">
                  <c:v>100</c:v>
                </c:pt>
                <c:pt idx="4">
                  <c:v>100</c:v>
                </c:pt>
                <c:pt idx="5">
                  <c:v>97</c:v>
                </c:pt>
                <c:pt idx="6">
                  <c:v>100</c:v>
                </c:pt>
              </c:numCache>
            </c:numRef>
          </c:val>
          <c:extLst>
            <c:ext xmlns:c16="http://schemas.microsoft.com/office/drawing/2014/chart" uri="{C3380CC4-5D6E-409C-BE32-E72D297353CC}">
              <c16:uniqueId val="{0000000E-FA28-CB44-94A8-6AB04CD4E780}"/>
            </c:ext>
          </c:extLst>
        </c:ser>
        <c:dLbls>
          <c:showLegendKey val="0"/>
          <c:showVal val="1"/>
          <c:showCatName val="0"/>
          <c:showSerName val="0"/>
          <c:showPercent val="0"/>
          <c:showBubbleSize val="0"/>
        </c:dLbls>
        <c:gapWidth val="30"/>
        <c:axId val="-2107845400"/>
        <c:axId val="-2124235704"/>
      </c:barChart>
      <c:catAx>
        <c:axId val="-2107845400"/>
        <c:scaling>
          <c:orientation val="minMax"/>
        </c:scaling>
        <c:delete val="0"/>
        <c:axPos val="b"/>
        <c:title>
          <c:tx>
            <c:rich>
              <a:bodyPr/>
              <a:lstStyle/>
              <a:p>
                <a:pPr>
                  <a:defRPr sz="1400"/>
                </a:pPr>
                <a:r>
                  <a:rPr lang="en-US" sz="1400" dirty="0"/>
                  <a:t>Genotype</a:t>
                </a:r>
              </a:p>
            </c:rich>
          </c:tx>
          <c:layout>
            <c:manualLayout>
              <c:xMode val="edge"/>
              <c:yMode val="edge"/>
              <c:x val="0.48644259745309615"/>
              <c:y val="0.92197712418300659"/>
            </c:manualLayout>
          </c:layout>
          <c:overlay val="0"/>
        </c:title>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400"/>
            </a:pPr>
            <a:endParaRPr lang="en-US"/>
          </a:p>
        </c:txPr>
        <c:crossAx val="-2124235704"/>
        <c:crosses val="autoZero"/>
        <c:auto val="1"/>
        <c:lblAlgn val="ctr"/>
        <c:lblOffset val="1"/>
        <c:tickLblSkip val="1"/>
        <c:tickMarkSkip val="1"/>
        <c:noMultiLvlLbl val="0"/>
      </c:catAx>
      <c:valAx>
        <c:axId val="-2124235704"/>
        <c:scaling>
          <c:orientation val="minMax"/>
          <c:max val="100"/>
          <c:min val="0"/>
        </c:scaling>
        <c:delete val="0"/>
        <c:axPos val="l"/>
        <c:title>
          <c:tx>
            <c:rich>
              <a:bodyPr/>
              <a:lstStyle/>
              <a:p>
                <a:pPr>
                  <a:defRPr sz="1400"/>
                </a:pPr>
                <a:r>
                  <a:rPr lang="en-US" sz="1400" dirty="0"/>
                  <a:t>Patients with SVR12 (%)</a:t>
                </a:r>
              </a:p>
            </c:rich>
          </c:tx>
          <c:layout>
            <c:manualLayout>
              <c:xMode val="edge"/>
              <c:yMode val="edge"/>
              <c:x val="7.3419231686948198E-4"/>
              <c:y val="0.11869182471327901"/>
            </c:manualLayout>
          </c:layout>
          <c:overlay val="0"/>
        </c:title>
        <c:numFmt formatCode="0" sourceLinked="0"/>
        <c:majorTickMark val="out"/>
        <c:minorTickMark val="none"/>
        <c:tickLblPos val="nextTo"/>
        <c:spPr>
          <a:ln w="6350">
            <a:solidFill>
              <a:srgbClr val="000000"/>
            </a:solidFill>
          </a:ln>
        </c:spPr>
        <c:crossAx val="-2107845400"/>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01"/>
          <c:y val="2.77778663809897E-2"/>
          <c:w val="0.86727392030541595"/>
          <c:h val="0.79931617003756883"/>
        </c:manualLayout>
      </c:layout>
      <c:barChart>
        <c:barDir val="col"/>
        <c:grouping val="clustered"/>
        <c:varyColors val="0"/>
        <c:ser>
          <c:idx val="0"/>
          <c:order val="0"/>
          <c:tx>
            <c:strRef>
              <c:f>Sheet1!$B$1</c:f>
              <c:strCache>
                <c:ptCount val="1"/>
              </c:strCache>
            </c:strRef>
          </c:tx>
          <c:spPr>
            <a:solidFill>
              <a:schemeClr val="accent2"/>
            </a:solidFill>
            <a:ln w="12700">
              <a:noFill/>
            </a:ln>
            <a:effectLst/>
            <a:scene3d>
              <a:camera prst="orthographicFront"/>
              <a:lightRig rig="threePt" dir="t"/>
            </a:scene3d>
            <a:sp3d>
              <a:bevelT/>
            </a:sp3d>
          </c:spPr>
          <c:invertIfNegative val="0"/>
          <c:dPt>
            <c:idx val="0"/>
            <c:invertIfNegative val="0"/>
            <c:bubble3D val="0"/>
            <c:spPr>
              <a:solidFill>
                <a:srgbClr val="326496"/>
              </a:solidFill>
              <a:ln w="12700">
                <a:noFill/>
              </a:ln>
              <a:effectLst/>
              <a:scene3d>
                <a:camera prst="orthographicFront"/>
                <a:lightRig rig="threePt" dir="t"/>
              </a:scene3d>
              <a:sp3d>
                <a:bevelT/>
              </a:sp3d>
            </c:spPr>
            <c:extLst>
              <c:ext xmlns:c16="http://schemas.microsoft.com/office/drawing/2014/chart" uri="{C3380CC4-5D6E-409C-BE32-E72D297353CC}">
                <c16:uniqueId val="{00000001-FA28-CB44-94A8-6AB04CD4E780}"/>
              </c:ext>
            </c:extLst>
          </c:dPt>
          <c:dPt>
            <c:idx val="1"/>
            <c:invertIfNegative val="0"/>
            <c:bubble3D val="0"/>
            <c:spPr>
              <a:solidFill>
                <a:srgbClr val="657F21"/>
              </a:solidFill>
              <a:ln w="12700">
                <a:noFill/>
              </a:ln>
              <a:effectLst/>
              <a:scene3d>
                <a:camera prst="orthographicFront"/>
                <a:lightRig rig="threePt" dir="t"/>
              </a:scene3d>
              <a:sp3d>
                <a:bevelT/>
              </a:sp3d>
            </c:spPr>
            <c:extLst>
              <c:ext xmlns:c16="http://schemas.microsoft.com/office/drawing/2014/chart" uri="{C3380CC4-5D6E-409C-BE32-E72D297353CC}">
                <c16:uniqueId val="{00000003-FA28-CB44-94A8-6AB04CD4E780}"/>
              </c:ext>
            </c:extLst>
          </c:dPt>
          <c:dPt>
            <c:idx val="2"/>
            <c:invertIfNegative val="0"/>
            <c:bubble3D val="0"/>
            <c:spPr>
              <a:solidFill>
                <a:srgbClr val="49747D"/>
              </a:solidFill>
              <a:ln w="12700">
                <a:noFill/>
              </a:ln>
              <a:effectLst/>
              <a:scene3d>
                <a:camera prst="orthographicFront"/>
                <a:lightRig rig="threePt" dir="t"/>
              </a:scene3d>
              <a:sp3d>
                <a:bevelT/>
              </a:sp3d>
            </c:spPr>
            <c:extLst>
              <c:ext xmlns:c16="http://schemas.microsoft.com/office/drawing/2014/chart" uri="{C3380CC4-5D6E-409C-BE32-E72D297353CC}">
                <c16:uniqueId val="{00000005-FA28-CB44-94A8-6AB04CD4E780}"/>
              </c:ext>
            </c:extLst>
          </c:dPt>
          <c:dPt>
            <c:idx val="3"/>
            <c:invertIfNegative val="0"/>
            <c:bubble3D val="0"/>
            <c:spPr>
              <a:solidFill>
                <a:srgbClr val="7F5087"/>
              </a:solidFill>
              <a:ln w="12700">
                <a:noFill/>
              </a:ln>
              <a:effectLst/>
              <a:scene3d>
                <a:camera prst="orthographicFront"/>
                <a:lightRig rig="threePt" dir="t"/>
              </a:scene3d>
              <a:sp3d>
                <a:bevelT/>
              </a:sp3d>
            </c:spPr>
            <c:extLst>
              <c:ext xmlns:c16="http://schemas.microsoft.com/office/drawing/2014/chart" uri="{C3380CC4-5D6E-409C-BE32-E72D297353CC}">
                <c16:uniqueId val="{00000007-FA28-CB44-94A8-6AB04CD4E780}"/>
              </c:ext>
            </c:extLst>
          </c:dPt>
          <c:dPt>
            <c:idx val="4"/>
            <c:invertIfNegative val="0"/>
            <c:bubble3D val="0"/>
            <c:spPr>
              <a:solidFill>
                <a:srgbClr val="886F3F"/>
              </a:solidFill>
              <a:ln w="12700">
                <a:noFill/>
              </a:ln>
              <a:effectLst/>
              <a:scene3d>
                <a:camera prst="orthographicFront"/>
                <a:lightRig rig="threePt" dir="t"/>
              </a:scene3d>
              <a:sp3d>
                <a:bevelT/>
              </a:sp3d>
            </c:spPr>
            <c:extLst>
              <c:ext xmlns:c16="http://schemas.microsoft.com/office/drawing/2014/chart" uri="{C3380CC4-5D6E-409C-BE32-E72D297353CC}">
                <c16:uniqueId val="{00000009-FA28-CB44-94A8-6AB04CD4E780}"/>
              </c:ext>
            </c:extLst>
          </c:dPt>
          <c:dPt>
            <c:idx val="5"/>
            <c:invertIfNegative val="0"/>
            <c:bubble3D val="0"/>
            <c:spPr>
              <a:solidFill>
                <a:srgbClr val="963232"/>
              </a:solidFill>
              <a:ln w="12700">
                <a:noFill/>
              </a:ln>
              <a:effectLst/>
              <a:scene3d>
                <a:camera prst="orthographicFront"/>
                <a:lightRig rig="threePt" dir="t"/>
              </a:scene3d>
              <a:sp3d>
                <a:bevelT/>
              </a:sp3d>
            </c:spPr>
            <c:extLst>
              <c:ext xmlns:c16="http://schemas.microsoft.com/office/drawing/2014/chart" uri="{C3380CC4-5D6E-409C-BE32-E72D297353CC}">
                <c16:uniqueId val="{0000000B-FA28-CB44-94A8-6AB04CD4E780}"/>
              </c:ext>
            </c:extLst>
          </c:dPt>
          <c:dPt>
            <c:idx val="6"/>
            <c:invertIfNegative val="0"/>
            <c:bubble3D val="0"/>
            <c:spPr>
              <a:solidFill>
                <a:sysClr val="window" lastClr="FFFFFF">
                  <a:lumMod val="50000"/>
                </a:sysClr>
              </a:solidFill>
              <a:ln w="12700">
                <a:noFill/>
              </a:ln>
              <a:effectLst/>
              <a:scene3d>
                <a:camera prst="orthographicFront"/>
                <a:lightRig rig="threePt" dir="t"/>
              </a:scene3d>
              <a:sp3d>
                <a:bevelT/>
              </a:sp3d>
            </c:spPr>
            <c:extLst>
              <c:ext xmlns:c16="http://schemas.microsoft.com/office/drawing/2014/chart" uri="{C3380CC4-5D6E-409C-BE32-E72D297353CC}">
                <c16:uniqueId val="{0000000D-FA28-CB44-94A8-6AB04CD4E780}"/>
              </c:ext>
            </c:extLst>
          </c:dPt>
          <c:dLbls>
            <c:spPr>
              <a:solidFill>
                <a:schemeClr val="bg1">
                  <a:alpha val="50000"/>
                </a:schemeClr>
              </a:solidFill>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All</c:v>
                </c:pt>
                <c:pt idx="1">
                  <c:v>1a</c:v>
                </c:pt>
                <c:pt idx="2">
                  <c:v>1b</c:v>
                </c:pt>
                <c:pt idx="3">
                  <c:v>2</c:v>
                </c:pt>
                <c:pt idx="4">
                  <c:v>4</c:v>
                </c:pt>
                <c:pt idx="5">
                  <c:v>5</c:v>
                </c:pt>
                <c:pt idx="6">
                  <c:v>6</c:v>
                </c:pt>
              </c:strCache>
            </c:strRef>
          </c:cat>
          <c:val>
            <c:numRef>
              <c:f>Sheet1!$B$2:$B$8</c:f>
              <c:numCache>
                <c:formatCode>0</c:formatCode>
                <c:ptCount val="7"/>
                <c:pt idx="0">
                  <c:v>99</c:v>
                </c:pt>
                <c:pt idx="1">
                  <c:v>98</c:v>
                </c:pt>
                <c:pt idx="2">
                  <c:v>99</c:v>
                </c:pt>
                <c:pt idx="3">
                  <c:v>100</c:v>
                </c:pt>
                <c:pt idx="4">
                  <c:v>100</c:v>
                </c:pt>
                <c:pt idx="5">
                  <c:v>97</c:v>
                </c:pt>
                <c:pt idx="6">
                  <c:v>100</c:v>
                </c:pt>
              </c:numCache>
            </c:numRef>
          </c:val>
          <c:extLst>
            <c:ext xmlns:c16="http://schemas.microsoft.com/office/drawing/2014/chart" uri="{C3380CC4-5D6E-409C-BE32-E72D297353CC}">
              <c16:uniqueId val="{0000000E-FA28-CB44-94A8-6AB04CD4E780}"/>
            </c:ext>
          </c:extLst>
        </c:ser>
        <c:dLbls>
          <c:showLegendKey val="0"/>
          <c:showVal val="1"/>
          <c:showCatName val="0"/>
          <c:showSerName val="0"/>
          <c:showPercent val="0"/>
          <c:showBubbleSize val="0"/>
        </c:dLbls>
        <c:gapWidth val="45"/>
        <c:axId val="-2107845400"/>
        <c:axId val="-2124235704"/>
      </c:barChart>
      <c:catAx>
        <c:axId val="-2107845400"/>
        <c:scaling>
          <c:orientation val="minMax"/>
        </c:scaling>
        <c:delete val="0"/>
        <c:axPos val="b"/>
        <c:title>
          <c:tx>
            <c:rich>
              <a:bodyPr/>
              <a:lstStyle/>
              <a:p>
                <a:pPr>
                  <a:defRPr sz="1400"/>
                </a:pPr>
                <a:r>
                  <a:rPr lang="en-US" sz="1400" dirty="0"/>
                  <a:t>Genotype</a:t>
                </a:r>
              </a:p>
            </c:rich>
          </c:tx>
          <c:layout>
            <c:manualLayout>
              <c:xMode val="edge"/>
              <c:yMode val="edge"/>
              <c:x val="0.48489938757655299"/>
              <c:y val="0.91789215686274506"/>
            </c:manualLayout>
          </c:layout>
          <c:overlay val="0"/>
        </c:title>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400"/>
            </a:pPr>
            <a:endParaRPr lang="en-US"/>
          </a:p>
        </c:txPr>
        <c:crossAx val="-2124235704"/>
        <c:crosses val="autoZero"/>
        <c:auto val="1"/>
        <c:lblAlgn val="ctr"/>
        <c:lblOffset val="1"/>
        <c:tickLblSkip val="1"/>
        <c:tickMarkSkip val="1"/>
        <c:noMultiLvlLbl val="0"/>
      </c:catAx>
      <c:valAx>
        <c:axId val="-2124235704"/>
        <c:scaling>
          <c:orientation val="minMax"/>
          <c:max val="100"/>
          <c:min val="0"/>
        </c:scaling>
        <c:delete val="0"/>
        <c:axPos val="l"/>
        <c:title>
          <c:tx>
            <c:rich>
              <a:bodyPr/>
              <a:lstStyle/>
              <a:p>
                <a:pPr>
                  <a:defRPr sz="1400"/>
                </a:pPr>
                <a:r>
                  <a:rPr lang="en-US" sz="1400" dirty="0"/>
                  <a:t>Patients with SVR12 (%)</a:t>
                </a:r>
              </a:p>
            </c:rich>
          </c:tx>
          <c:layout>
            <c:manualLayout>
              <c:xMode val="edge"/>
              <c:yMode val="edge"/>
              <c:x val="7.3419231686948198E-4"/>
              <c:y val="0.11869182471327901"/>
            </c:manualLayout>
          </c:layout>
          <c:overlay val="0"/>
        </c:title>
        <c:numFmt formatCode="0" sourceLinked="0"/>
        <c:majorTickMark val="out"/>
        <c:minorTickMark val="none"/>
        <c:tickLblPos val="nextTo"/>
        <c:spPr>
          <a:ln w="6350">
            <a:solidFill>
              <a:srgbClr val="000000"/>
            </a:solidFill>
          </a:ln>
        </c:spPr>
        <c:crossAx val="-2107845400"/>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01"/>
          <c:y val="2.77778663809897E-2"/>
          <c:w val="0.86727392030541595"/>
          <c:h val="0.76357258175127196"/>
        </c:manualLayout>
      </c:layout>
      <c:barChart>
        <c:barDir val="col"/>
        <c:grouping val="clustered"/>
        <c:varyColors val="0"/>
        <c:ser>
          <c:idx val="0"/>
          <c:order val="0"/>
          <c:tx>
            <c:strRef>
              <c:f>Sheet1!$B$1</c:f>
              <c:strCache>
                <c:ptCount val="1"/>
              </c:strCache>
            </c:strRef>
          </c:tx>
          <c:spPr>
            <a:solidFill>
              <a:srgbClr val="326496"/>
            </a:solidFill>
            <a:ln w="12700">
              <a:noFill/>
            </a:ln>
            <a:effectLst/>
            <a:scene3d>
              <a:camera prst="orthographicFront"/>
              <a:lightRig rig="threePt" dir="t"/>
            </a:scene3d>
            <a:sp3d>
              <a:bevelT/>
            </a:sp3d>
          </c:spPr>
          <c:invertIfNegative val="0"/>
          <c:dPt>
            <c:idx val="0"/>
            <c:invertIfNegative val="0"/>
            <c:bubble3D val="0"/>
            <c:extLst>
              <c:ext xmlns:c16="http://schemas.microsoft.com/office/drawing/2014/chart" uri="{C3380CC4-5D6E-409C-BE32-E72D297353CC}">
                <c16:uniqueId val="{00000001-AF6A-7F48-8F99-17163AA7DE27}"/>
              </c:ext>
            </c:extLst>
          </c:dPt>
          <c:dPt>
            <c:idx val="1"/>
            <c:invertIfNegative val="0"/>
            <c:bubble3D val="0"/>
            <c:spPr>
              <a:solidFill>
                <a:srgbClr val="718E25"/>
              </a:solidFill>
              <a:ln w="12700">
                <a:noFill/>
              </a:ln>
              <a:effectLst/>
              <a:scene3d>
                <a:camera prst="orthographicFront"/>
                <a:lightRig rig="threePt" dir="t"/>
              </a:scene3d>
              <a:sp3d>
                <a:bevelT/>
              </a:sp3d>
            </c:spPr>
            <c:extLst>
              <c:ext xmlns:c16="http://schemas.microsoft.com/office/drawing/2014/chart" uri="{C3380CC4-5D6E-409C-BE32-E72D297353CC}">
                <c16:uniqueId val="{00000003-AF6A-7F48-8F99-17163AA7DE27}"/>
              </c:ext>
            </c:extLst>
          </c:dPt>
          <c:dPt>
            <c:idx val="2"/>
            <c:invertIfNegative val="0"/>
            <c:bubble3D val="0"/>
            <c:spPr>
              <a:solidFill>
                <a:sysClr val="window" lastClr="FFFFFF">
                  <a:lumMod val="50000"/>
                </a:sysClr>
              </a:solidFill>
              <a:ln w="12700">
                <a:noFill/>
              </a:ln>
              <a:effectLst/>
              <a:scene3d>
                <a:camera prst="orthographicFront"/>
                <a:lightRig rig="threePt" dir="t"/>
              </a:scene3d>
              <a:sp3d>
                <a:bevelT/>
              </a:sp3d>
            </c:spPr>
            <c:extLst>
              <c:ext xmlns:c16="http://schemas.microsoft.com/office/drawing/2014/chart" uri="{C3380CC4-5D6E-409C-BE32-E72D297353CC}">
                <c16:uniqueId val="{00000005-AF6A-7F48-8F99-17163AA7DE27}"/>
              </c:ext>
            </c:extLst>
          </c:dPt>
          <c:dPt>
            <c:idx val="3"/>
            <c:invertIfNegative val="0"/>
            <c:bubble3D val="0"/>
            <c:spPr>
              <a:solidFill>
                <a:srgbClr val="7F5087"/>
              </a:solidFill>
              <a:ln w="12700">
                <a:noFill/>
              </a:ln>
              <a:effectLst/>
              <a:scene3d>
                <a:camera prst="orthographicFront"/>
                <a:lightRig rig="threePt" dir="t"/>
              </a:scene3d>
              <a:sp3d>
                <a:bevelT/>
              </a:sp3d>
            </c:spPr>
            <c:extLst>
              <c:ext xmlns:c16="http://schemas.microsoft.com/office/drawing/2014/chart" uri="{C3380CC4-5D6E-409C-BE32-E72D297353CC}">
                <c16:uniqueId val="{00000007-AF6A-7F48-8F99-17163AA7DE27}"/>
              </c:ext>
            </c:extLst>
          </c:dPt>
          <c:dPt>
            <c:idx val="4"/>
            <c:invertIfNegative val="0"/>
            <c:bubble3D val="0"/>
            <c:spPr>
              <a:solidFill>
                <a:srgbClr val="886F3F"/>
              </a:solidFill>
              <a:ln w="12700">
                <a:noFill/>
              </a:ln>
              <a:effectLst/>
              <a:scene3d>
                <a:camera prst="orthographicFront"/>
                <a:lightRig rig="threePt" dir="t"/>
              </a:scene3d>
              <a:sp3d>
                <a:bevelT/>
              </a:sp3d>
            </c:spPr>
            <c:extLst>
              <c:ext xmlns:c16="http://schemas.microsoft.com/office/drawing/2014/chart" uri="{C3380CC4-5D6E-409C-BE32-E72D297353CC}">
                <c16:uniqueId val="{00000009-AF6A-7F48-8F99-17163AA7DE27}"/>
              </c:ext>
            </c:extLst>
          </c:dPt>
          <c:dPt>
            <c:idx val="5"/>
            <c:invertIfNegative val="0"/>
            <c:bubble3D val="0"/>
            <c:extLst>
              <c:ext xmlns:c16="http://schemas.microsoft.com/office/drawing/2014/chart" uri="{C3380CC4-5D6E-409C-BE32-E72D297353CC}">
                <c16:uniqueId val="{0000000A-AF6A-7F48-8F99-17163AA7DE27}"/>
              </c:ext>
            </c:extLst>
          </c:dPt>
          <c:dPt>
            <c:idx val="6"/>
            <c:invertIfNegative val="0"/>
            <c:bubble3D val="0"/>
            <c:extLst>
              <c:ext xmlns:c16="http://schemas.microsoft.com/office/drawing/2014/chart" uri="{C3380CC4-5D6E-409C-BE32-E72D297353CC}">
                <c16:uniqueId val="{0000000B-AF6A-7F48-8F99-17163AA7DE27}"/>
              </c:ext>
            </c:extLst>
          </c:dPt>
          <c:dLbls>
            <c:spPr>
              <a:solidFill>
                <a:schemeClr val="bg1">
                  <a:alpha val="50000"/>
                </a:schemeClr>
              </a:solidFill>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All</c:v>
                </c:pt>
                <c:pt idx="1">
                  <c:v>Non-Cirrhotic</c:v>
                </c:pt>
                <c:pt idx="2">
                  <c:v>Cirrhotic</c:v>
                </c:pt>
                <c:pt idx="3">
                  <c:v>Treatment_x000d_Naïve</c:v>
                </c:pt>
                <c:pt idx="4">
                  <c:v>Treatment_x000d_Experienced</c:v>
                </c:pt>
              </c:strCache>
            </c:strRef>
          </c:cat>
          <c:val>
            <c:numRef>
              <c:f>Sheet1!$B$2:$B$6</c:f>
              <c:numCache>
                <c:formatCode>0</c:formatCode>
                <c:ptCount val="5"/>
                <c:pt idx="0">
                  <c:v>99</c:v>
                </c:pt>
                <c:pt idx="1">
                  <c:v>99</c:v>
                </c:pt>
                <c:pt idx="2">
                  <c:v>99</c:v>
                </c:pt>
                <c:pt idx="3">
                  <c:v>99</c:v>
                </c:pt>
                <c:pt idx="4">
                  <c:v>99</c:v>
                </c:pt>
              </c:numCache>
            </c:numRef>
          </c:val>
          <c:extLst>
            <c:ext xmlns:c16="http://schemas.microsoft.com/office/drawing/2014/chart" uri="{C3380CC4-5D6E-409C-BE32-E72D297353CC}">
              <c16:uniqueId val="{0000000C-AF6A-7F48-8F99-17163AA7DE27}"/>
            </c:ext>
          </c:extLst>
        </c:ser>
        <c:dLbls>
          <c:showLegendKey val="0"/>
          <c:showVal val="1"/>
          <c:showCatName val="0"/>
          <c:showSerName val="0"/>
          <c:showPercent val="0"/>
          <c:showBubbleSize val="0"/>
        </c:dLbls>
        <c:gapWidth val="50"/>
        <c:axId val="-2107681384"/>
        <c:axId val="-2107658216"/>
      </c:barChart>
      <c:catAx>
        <c:axId val="-2107681384"/>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crossAx val="-2107658216"/>
        <c:crosses val="autoZero"/>
        <c:auto val="1"/>
        <c:lblAlgn val="ctr"/>
        <c:lblOffset val="1"/>
        <c:tickLblSkip val="1"/>
        <c:tickMarkSkip val="1"/>
        <c:noMultiLvlLbl val="0"/>
      </c:catAx>
      <c:valAx>
        <c:axId val="-2107658216"/>
        <c:scaling>
          <c:orientation val="minMax"/>
          <c:max val="100"/>
          <c:min val="0"/>
        </c:scaling>
        <c:delete val="0"/>
        <c:axPos val="l"/>
        <c:title>
          <c:tx>
            <c:rich>
              <a:bodyPr/>
              <a:lstStyle/>
              <a:p>
                <a:pPr>
                  <a:defRPr sz="1400"/>
                </a:pPr>
                <a:r>
                  <a:rPr lang="en-US" sz="1400" dirty="0"/>
                  <a:t>Patients with SVR12 (%)</a:t>
                </a:r>
              </a:p>
            </c:rich>
          </c:tx>
          <c:layout>
            <c:manualLayout>
              <c:xMode val="edge"/>
              <c:yMode val="edge"/>
              <c:x val="9.8251014077785706E-3"/>
              <c:y val="0.11290476921723901"/>
            </c:manualLayout>
          </c:layout>
          <c:overlay val="0"/>
        </c:title>
        <c:numFmt formatCode="0" sourceLinked="0"/>
        <c:majorTickMark val="out"/>
        <c:minorTickMark val="none"/>
        <c:tickLblPos val="nextTo"/>
        <c:spPr>
          <a:ln w="6350">
            <a:solidFill>
              <a:srgbClr val="000000"/>
            </a:solidFill>
          </a:ln>
        </c:spPr>
        <c:crossAx val="-2107681384"/>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75"/>
      <c:rotY val="165"/>
      <c:rAngAx val="0"/>
    </c:view3D>
    <c:floor>
      <c:thickness val="0"/>
    </c:floor>
    <c:sideWall>
      <c:thickness val="0"/>
      <c:spPr>
        <a:noFill/>
        <a:ln w="19284">
          <a:noFill/>
        </a:ln>
      </c:spPr>
    </c:sideWall>
    <c:backWall>
      <c:thickness val="0"/>
      <c:spPr>
        <a:noFill/>
        <a:ln w="19284">
          <a:noFill/>
        </a:ln>
      </c:spPr>
    </c:backWall>
    <c:plotArea>
      <c:layout>
        <c:manualLayout>
          <c:layoutTarget val="inner"/>
          <c:xMode val="edge"/>
          <c:yMode val="edge"/>
          <c:x val="3.1120331950207469E-2"/>
          <c:y val="0.13977788729113447"/>
          <c:w val="0.88456536992281909"/>
          <c:h val="0.8350593124388862"/>
        </c:manualLayout>
      </c:layout>
      <c:pie3DChart>
        <c:varyColors val="1"/>
        <c:ser>
          <c:idx val="0"/>
          <c:order val="0"/>
          <c:tx>
            <c:strRef>
              <c:f>Sheet1!$B$1</c:f>
              <c:strCache>
                <c:ptCount val="1"/>
                <c:pt idx="0">
                  <c:v>Percent</c:v>
                </c:pt>
              </c:strCache>
            </c:strRef>
          </c:tx>
          <c:spPr>
            <a:solidFill>
              <a:srgbClr val="0070C0"/>
            </a:solidFill>
            <a:ln w="12700">
              <a:noFill/>
            </a:ln>
            <a:effectLst>
              <a:outerShdw blurRad="50800" dist="50800" dir="5400000" algn="ctr" rotWithShape="0">
                <a:schemeClr val="tx1"/>
              </a:outerShdw>
            </a:effectLst>
          </c:spPr>
          <c:dPt>
            <c:idx val="0"/>
            <c:bubble3D val="0"/>
            <c:spPr>
              <a:gradFill>
                <a:gsLst>
                  <a:gs pos="100000">
                    <a:srgbClr val="736473"/>
                  </a:gs>
                  <a:gs pos="0">
                    <a:srgbClr val="E1C4E0"/>
                  </a:gs>
                </a:gsLst>
                <a:lin ang="0" scaled="1"/>
              </a:gradFill>
              <a:ln w="12700">
                <a:noFill/>
              </a:ln>
              <a:effectLst>
                <a:outerShdw blurRad="50800" dist="50800" dir="5400000" algn="ctr" rotWithShape="0">
                  <a:schemeClr val="tx1"/>
                </a:outerShdw>
              </a:effectLst>
            </c:spPr>
            <c:extLst>
              <c:ext xmlns:c16="http://schemas.microsoft.com/office/drawing/2014/chart" uri="{C3380CC4-5D6E-409C-BE32-E72D297353CC}">
                <c16:uniqueId val="{00000001-4B7B-FE4D-BE0B-9966115A7047}"/>
              </c:ext>
            </c:extLst>
          </c:dPt>
          <c:dPt>
            <c:idx val="1"/>
            <c:bubble3D val="0"/>
            <c:spPr>
              <a:gradFill>
                <a:gsLst>
                  <a:gs pos="100000">
                    <a:srgbClr val="9C7500"/>
                  </a:gs>
                  <a:gs pos="0">
                    <a:srgbClr val="EDB200"/>
                  </a:gs>
                </a:gsLst>
                <a:lin ang="0" scaled="1"/>
              </a:gradFill>
              <a:ln w="12700">
                <a:noFill/>
              </a:ln>
              <a:effectLst>
                <a:outerShdw blurRad="50800" dist="50800" dir="5400000" algn="ctr" rotWithShape="0">
                  <a:schemeClr val="tx1"/>
                </a:outerShdw>
              </a:effectLst>
            </c:spPr>
            <c:extLst>
              <c:ext xmlns:c16="http://schemas.microsoft.com/office/drawing/2014/chart" uri="{C3380CC4-5D6E-409C-BE32-E72D297353CC}">
                <c16:uniqueId val="{00000003-4B7B-FE4D-BE0B-9966115A7047}"/>
              </c:ext>
            </c:extLst>
          </c:dPt>
          <c:dPt>
            <c:idx val="2"/>
            <c:bubble3D val="0"/>
            <c:extLst>
              <c:ext xmlns:c16="http://schemas.microsoft.com/office/drawing/2014/chart" uri="{C3380CC4-5D6E-409C-BE32-E72D297353CC}">
                <c16:uniqueId val="{00000005-4B7B-FE4D-BE0B-9966115A7047}"/>
              </c:ext>
            </c:extLst>
          </c:dPt>
          <c:dLbls>
            <c:dLbl>
              <c:idx val="0"/>
              <c:layout>
                <c:manualLayout>
                  <c:x val="0.19818432852143478"/>
                  <c:y val="-7.2820428696412948E-2"/>
                </c:manualLayout>
              </c:layout>
              <c:numFmt formatCode="0%" sourceLinked="0"/>
              <c:spPr>
                <a:noFill/>
                <a:ln>
                  <a:noFill/>
                </a:ln>
                <a:effectLst/>
              </c:spPr>
              <c:txPr>
                <a:bodyPr wrap="square" lIns="38100" tIns="19050" rIns="38100" bIns="19050" anchor="ctr">
                  <a:spAutoFit/>
                </a:bodyPr>
                <a:lstStyle/>
                <a:p>
                  <a:pPr>
                    <a:defRPr sz="1600" b="1">
                      <a:latin typeface="Arial" panose="020B0604020202020204" pitchFamily="34" charset="0"/>
                      <a:cs typeface="Arial" panose="020B0604020202020204" pitchFamily="34" charset="0"/>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B7B-FE4D-BE0B-9966115A7047}"/>
                </c:ext>
              </c:extLst>
            </c:dLbl>
            <c:dLbl>
              <c:idx val="1"/>
              <c:layout>
                <c:manualLayout>
                  <c:x val="-0.25348753280839886"/>
                  <c:y val="-3.4644211140274134E-2"/>
                </c:manualLayout>
              </c:layout>
              <c:numFmt formatCode="0%" sourceLinked="0"/>
              <c:spPr>
                <a:noFill/>
                <a:ln>
                  <a:noFill/>
                </a:ln>
                <a:effectLst/>
              </c:spPr>
              <c:txPr>
                <a:bodyPr wrap="square" lIns="38100" tIns="19050" rIns="38100" bIns="19050" anchor="ctr">
                  <a:spAutoFit/>
                </a:bodyPr>
                <a:lstStyle/>
                <a:p>
                  <a:pPr>
                    <a:defRPr sz="1600" b="1">
                      <a:latin typeface="Arial" panose="020B0604020202020204" pitchFamily="34" charset="0"/>
                      <a:cs typeface="Arial" panose="020B0604020202020204" pitchFamily="34" charset="0"/>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B7B-FE4D-BE0B-9966115A7047}"/>
                </c:ext>
              </c:extLst>
            </c:dLbl>
            <c:numFmt formatCode="0%" sourceLinked="0"/>
            <c:spPr>
              <a:noFill/>
              <a:ln>
                <a:noFill/>
              </a:ln>
              <a:effectLst/>
            </c:spPr>
            <c:txPr>
              <a:bodyPr wrap="square" lIns="38100" tIns="19050" rIns="38100" bIns="19050" anchor="ctr">
                <a:spAutoFit/>
              </a:bodyPr>
              <a:lstStyle/>
              <a:p>
                <a:pPr>
                  <a:defRPr sz="1600">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2"/>
                <c:pt idx="0">
                  <c:v>No NS5A  RAVs</c:v>
                </c:pt>
                <c:pt idx="1">
                  <c:v>NS5A RAVs</c:v>
                </c:pt>
              </c:strCache>
            </c:strRef>
          </c:cat>
          <c:val>
            <c:numRef>
              <c:f>Sheet1!$B$2:$B$3</c:f>
              <c:numCache>
                <c:formatCode>0%</c:formatCode>
                <c:ptCount val="2"/>
                <c:pt idx="0">
                  <c:v>0.57999999999999996</c:v>
                </c:pt>
                <c:pt idx="1">
                  <c:v>0.42</c:v>
                </c:pt>
              </c:numCache>
            </c:numRef>
          </c:val>
          <c:extLst>
            <c:ext xmlns:c16="http://schemas.microsoft.com/office/drawing/2014/chart" uri="{C3380CC4-5D6E-409C-BE32-E72D297353CC}">
              <c16:uniqueId val="{00000008-4B7B-FE4D-BE0B-9966115A7047}"/>
            </c:ext>
          </c:extLst>
        </c:ser>
        <c:dLbls>
          <c:showLegendKey val="0"/>
          <c:showVal val="0"/>
          <c:showCatName val="0"/>
          <c:showSerName val="0"/>
          <c:showPercent val="0"/>
          <c:showBubbleSize val="0"/>
          <c:showLeaderLines val="1"/>
        </c:dLbls>
      </c:pie3DChart>
      <c:spPr>
        <a:effectLst/>
      </c:spPr>
    </c:plotArea>
    <c:legend>
      <c:legendPos val="t"/>
      <c:layout>
        <c:manualLayout>
          <c:xMode val="edge"/>
          <c:yMode val="edge"/>
          <c:x val="1.0396161417322835E-2"/>
          <c:y val="0"/>
          <c:w val="0.93803596127247568"/>
          <c:h val="9.6778022232515054E-2"/>
        </c:manualLayout>
      </c:layout>
      <c:overlay val="0"/>
      <c:spPr>
        <a:ln>
          <a:noFill/>
        </a:ln>
      </c:spPr>
      <c:txPr>
        <a:bodyPr/>
        <a:lstStyle/>
        <a:p>
          <a:pPr>
            <a:defRPr sz="160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2363"/>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958273036819677"/>
          <c:y val="2.77778663809897E-2"/>
          <c:w val="0.82317500288817436"/>
          <c:h val="0.87920581402520503"/>
        </c:manualLayout>
      </c:layout>
      <c:barChart>
        <c:barDir val="col"/>
        <c:grouping val="clustered"/>
        <c:varyColors val="0"/>
        <c:ser>
          <c:idx val="0"/>
          <c:order val="0"/>
          <c:tx>
            <c:strRef>
              <c:f>Sheet1!$B$1</c:f>
              <c:strCache>
                <c:ptCount val="1"/>
              </c:strCache>
            </c:strRef>
          </c:tx>
          <c:spPr>
            <a:solidFill>
              <a:srgbClr val="9DB7F0"/>
            </a:solidFill>
            <a:ln w="12700">
              <a:noFill/>
            </a:ln>
            <a:effectLst/>
            <a:scene3d>
              <a:camera prst="orthographicFront"/>
              <a:lightRig rig="threePt" dir="t"/>
            </a:scene3d>
            <a:sp3d>
              <a:bevelT/>
            </a:sp3d>
          </c:spPr>
          <c:invertIfNegative val="0"/>
          <c:dPt>
            <c:idx val="0"/>
            <c:invertIfNegative val="0"/>
            <c:bubble3D val="0"/>
            <c:spPr>
              <a:solidFill>
                <a:srgbClr val="736473"/>
              </a:solidFill>
              <a:ln w="12700">
                <a:noFill/>
              </a:ln>
              <a:effectLst/>
              <a:scene3d>
                <a:camera prst="orthographicFront"/>
                <a:lightRig rig="threePt" dir="t"/>
              </a:scene3d>
              <a:sp3d>
                <a:bevelT/>
              </a:sp3d>
            </c:spPr>
            <c:extLst>
              <c:ext xmlns:c16="http://schemas.microsoft.com/office/drawing/2014/chart" uri="{C3380CC4-5D6E-409C-BE32-E72D297353CC}">
                <c16:uniqueId val="{00000001-4A4E-BE43-87C5-F15B8C5FFDF6}"/>
              </c:ext>
            </c:extLst>
          </c:dPt>
          <c:dPt>
            <c:idx val="1"/>
            <c:invertIfNegative val="0"/>
            <c:bubble3D val="0"/>
            <c:spPr>
              <a:solidFill>
                <a:srgbClr val="A48549"/>
              </a:solidFill>
              <a:ln w="12700">
                <a:noFill/>
              </a:ln>
              <a:effectLst/>
              <a:scene3d>
                <a:camera prst="orthographicFront"/>
                <a:lightRig rig="threePt" dir="t"/>
              </a:scene3d>
              <a:sp3d>
                <a:bevelT/>
              </a:sp3d>
            </c:spPr>
            <c:extLst>
              <c:ext xmlns:c16="http://schemas.microsoft.com/office/drawing/2014/chart" uri="{C3380CC4-5D6E-409C-BE32-E72D297353CC}">
                <c16:uniqueId val="{00000002-4A4E-BE43-87C5-F15B8C5FFDF6}"/>
              </c:ext>
            </c:extLst>
          </c:dPt>
          <c:dPt>
            <c:idx val="2"/>
            <c:invertIfNegative val="0"/>
            <c:bubble3D val="0"/>
            <c:extLst>
              <c:ext xmlns:c16="http://schemas.microsoft.com/office/drawing/2014/chart" uri="{C3380CC4-5D6E-409C-BE32-E72D297353CC}">
                <c16:uniqueId val="{00000004-4A4E-BE43-87C5-F15B8C5FFDF6}"/>
              </c:ext>
            </c:extLst>
          </c:dPt>
          <c:dPt>
            <c:idx val="3"/>
            <c:invertIfNegative val="0"/>
            <c:bubble3D val="0"/>
            <c:extLst>
              <c:ext xmlns:c16="http://schemas.microsoft.com/office/drawing/2014/chart" uri="{C3380CC4-5D6E-409C-BE32-E72D297353CC}">
                <c16:uniqueId val="{00000006-4A4E-BE43-87C5-F15B8C5FFDF6}"/>
              </c:ext>
            </c:extLst>
          </c:dPt>
          <c:dPt>
            <c:idx val="4"/>
            <c:invertIfNegative val="0"/>
            <c:bubble3D val="0"/>
            <c:extLst>
              <c:ext xmlns:c16="http://schemas.microsoft.com/office/drawing/2014/chart" uri="{C3380CC4-5D6E-409C-BE32-E72D297353CC}">
                <c16:uniqueId val="{00000008-4A4E-BE43-87C5-F15B8C5FFDF6}"/>
              </c:ext>
            </c:extLst>
          </c:dPt>
          <c:dPt>
            <c:idx val="5"/>
            <c:invertIfNegative val="0"/>
            <c:bubble3D val="0"/>
            <c:extLst>
              <c:ext xmlns:c16="http://schemas.microsoft.com/office/drawing/2014/chart" uri="{C3380CC4-5D6E-409C-BE32-E72D297353CC}">
                <c16:uniqueId val="{00000009-4A4E-BE43-87C5-F15B8C5FFDF6}"/>
              </c:ext>
            </c:extLst>
          </c:dPt>
          <c:dPt>
            <c:idx val="6"/>
            <c:invertIfNegative val="0"/>
            <c:bubble3D val="0"/>
            <c:extLst>
              <c:ext xmlns:c16="http://schemas.microsoft.com/office/drawing/2014/chart" uri="{C3380CC4-5D6E-409C-BE32-E72D297353CC}">
                <c16:uniqueId val="{0000000A-4A4E-BE43-87C5-F15B8C5FFDF6}"/>
              </c:ext>
            </c:extLst>
          </c:dPt>
          <c:dLbls>
            <c:spPr>
              <a:solidFill>
                <a:schemeClr val="bg1">
                  <a:alpha val="50000"/>
                </a:schemeClr>
              </a:solidFill>
            </c:spPr>
            <c:txPr>
              <a:bodyPr/>
              <a:lstStyle/>
              <a:p>
                <a:pPr>
                  <a:defRPr sz="1200">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No NS5A RAVs</c:v>
                </c:pt>
                <c:pt idx="1">
                  <c:v>NS5A RAVs</c:v>
                </c:pt>
              </c:strCache>
            </c:strRef>
          </c:cat>
          <c:val>
            <c:numRef>
              <c:f>Sheet1!$B$2:$B$3</c:f>
              <c:numCache>
                <c:formatCode>0</c:formatCode>
                <c:ptCount val="2"/>
                <c:pt idx="0">
                  <c:v>100</c:v>
                </c:pt>
                <c:pt idx="1">
                  <c:v>99</c:v>
                </c:pt>
              </c:numCache>
            </c:numRef>
          </c:val>
          <c:extLst>
            <c:ext xmlns:c16="http://schemas.microsoft.com/office/drawing/2014/chart" uri="{C3380CC4-5D6E-409C-BE32-E72D297353CC}">
              <c16:uniqueId val="{0000000B-4A4E-BE43-87C5-F15B8C5FFDF6}"/>
            </c:ext>
          </c:extLst>
        </c:ser>
        <c:dLbls>
          <c:showLegendKey val="0"/>
          <c:showVal val="1"/>
          <c:showCatName val="0"/>
          <c:showSerName val="0"/>
          <c:showPercent val="0"/>
          <c:showBubbleSize val="0"/>
        </c:dLbls>
        <c:gapWidth val="125"/>
        <c:overlap val="9"/>
        <c:axId val="-2068885288"/>
        <c:axId val="-2063783192"/>
      </c:barChart>
      <c:catAx>
        <c:axId val="-2068885288"/>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200" b="0" i="0" baseline="0">
                <a:latin typeface="Arial"/>
                <a:cs typeface="Arial"/>
              </a:defRPr>
            </a:pPr>
            <a:endParaRPr lang="en-US"/>
          </a:p>
        </c:txPr>
        <c:crossAx val="-2063783192"/>
        <c:crosses val="autoZero"/>
        <c:auto val="1"/>
        <c:lblAlgn val="ctr"/>
        <c:lblOffset val="1"/>
        <c:tickLblSkip val="1"/>
        <c:tickMarkSkip val="1"/>
        <c:noMultiLvlLbl val="0"/>
      </c:catAx>
      <c:valAx>
        <c:axId val="-2063783192"/>
        <c:scaling>
          <c:orientation val="minMax"/>
          <c:max val="100"/>
          <c:min val="0"/>
        </c:scaling>
        <c:delete val="0"/>
        <c:axPos val="l"/>
        <c:title>
          <c:tx>
            <c:rich>
              <a:bodyPr/>
              <a:lstStyle/>
              <a:p>
                <a:pPr>
                  <a:defRPr sz="1400" b="0">
                    <a:latin typeface="Arial"/>
                    <a:cs typeface="Arial"/>
                  </a:defRPr>
                </a:pPr>
                <a:r>
                  <a:rPr lang="en-US" sz="1400" b="0" dirty="0">
                    <a:latin typeface="Arial"/>
                    <a:cs typeface="Arial"/>
                  </a:rPr>
                  <a:t>Patients with SVR12 (%)</a:t>
                </a:r>
              </a:p>
            </c:rich>
          </c:tx>
          <c:layout>
            <c:manualLayout>
              <c:xMode val="edge"/>
              <c:yMode val="edge"/>
              <c:x val="0"/>
              <c:y val="0.10242016622922134"/>
            </c:manualLayout>
          </c:layout>
          <c:overlay val="0"/>
        </c:title>
        <c:numFmt formatCode="0" sourceLinked="0"/>
        <c:majorTickMark val="out"/>
        <c:minorTickMark val="none"/>
        <c:tickLblPos val="nextTo"/>
        <c:spPr>
          <a:ln w="6350">
            <a:solidFill>
              <a:srgbClr val="000000"/>
            </a:solidFill>
          </a:ln>
        </c:spPr>
        <c:txPr>
          <a:bodyPr/>
          <a:lstStyle/>
          <a:p>
            <a:pPr>
              <a:defRPr sz="1050">
                <a:latin typeface="Arial" panose="020B0604020202020204" pitchFamily="34" charset="0"/>
                <a:cs typeface="Arial" panose="020B0604020202020204" pitchFamily="34" charset="0"/>
              </a:defRPr>
            </a:pPr>
            <a:endParaRPr lang="en-US"/>
          </a:p>
        </c:txPr>
        <c:crossAx val="-2068885288"/>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715000" y="533400"/>
            <a:ext cx="375104"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AFADDE07-A3B2-714E-914F-4081EC661B9E}" type="slidenum">
              <a:rPr lang="en-US" sz="1200">
                <a:latin typeface="Arial"/>
                <a:cs typeface="Arial"/>
              </a:rPr>
              <a:pPr>
                <a:defRPr/>
              </a:pPr>
              <a:t>‹#›</a:t>
            </a:fld>
            <a:endParaRPr lang="en-US" sz="1200" dirty="0">
              <a:latin typeface="Arial"/>
              <a:cs typeface="Arial"/>
            </a:endParaRPr>
          </a:p>
        </p:txBody>
      </p:sp>
      <p:sp>
        <p:nvSpPr>
          <p:cNvPr id="3083" name="Rectangle 11"/>
          <p:cNvSpPr>
            <a:spLocks noChangeArrowheads="1"/>
          </p:cNvSpPr>
          <p:nvPr/>
        </p:nvSpPr>
        <p:spPr bwMode="auto">
          <a:xfrm>
            <a:off x="390525" y="282575"/>
            <a:ext cx="915988" cy="307975"/>
          </a:xfrm>
          <a:prstGeom prst="rect">
            <a:avLst/>
          </a:prstGeom>
          <a:noFill/>
          <a:ln w="12700">
            <a:noFill/>
            <a:miter lim="800000"/>
            <a:headEnd/>
            <a:tailEnd/>
          </a:ln>
          <a:effectLst/>
        </p:spPr>
        <p:txBody>
          <a:bodyPr>
            <a:prstTxWarp prst="textNoShape">
              <a:avLst/>
            </a:prstTxWarp>
          </a:bodyPr>
          <a:lstStyle/>
          <a:p>
            <a:pPr>
              <a:defRPr/>
            </a:pPr>
            <a:endParaRPr lang="en-US" dirty="0">
              <a:latin typeface="Arial"/>
            </a:endParaRPr>
          </a:p>
        </p:txBody>
      </p:sp>
    </p:spTree>
    <p:extLst>
      <p:ext uri="{BB962C8B-B14F-4D97-AF65-F5344CB8AC3E}">
        <p14:creationId xmlns:p14="http://schemas.microsoft.com/office/powerpoint/2010/main" val="16118730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80963" y="857250"/>
            <a:ext cx="6697662" cy="37687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79807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3</a:t>
            </a:fld>
            <a:endParaRPr lang="en-US" dirty="0"/>
          </a:p>
        </p:txBody>
      </p:sp>
    </p:spTree>
    <p:extLst>
      <p:ext uri="{BB962C8B-B14F-4D97-AF65-F5344CB8AC3E}">
        <p14:creationId xmlns:p14="http://schemas.microsoft.com/office/powerpoint/2010/main" val="2745863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24722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9</a:t>
            </a:fld>
            <a:endParaRPr lang="en-US" dirty="0"/>
          </a:p>
        </p:txBody>
      </p:sp>
    </p:spTree>
    <p:extLst>
      <p:ext uri="{BB962C8B-B14F-4D97-AF65-F5344CB8AC3E}">
        <p14:creationId xmlns:p14="http://schemas.microsoft.com/office/powerpoint/2010/main" val="13128088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URL">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D4C532C-3D97-E34C-A378-DD504926CABE}"/>
              </a:ext>
            </a:extLst>
          </p:cNvPr>
          <p:cNvPicPr>
            <a:picLocks noChangeAspect="1"/>
          </p:cNvPicPr>
          <p:nvPr userDrawn="1"/>
        </p:nvPicPr>
        <p:blipFill>
          <a:blip r:embed="rId2"/>
          <a:stretch>
            <a:fillRect/>
          </a:stretch>
        </p:blipFill>
        <p:spPr>
          <a:xfrm>
            <a:off x="504850" y="195241"/>
            <a:ext cx="2926080" cy="465946"/>
          </a:xfrm>
          <a:prstGeom prst="rect">
            <a:avLst/>
          </a:prstGeom>
        </p:spPr>
      </p:pic>
      <p:grpSp>
        <p:nvGrpSpPr>
          <p:cNvPr id="3" name="Group 2">
            <a:extLst>
              <a:ext uri="{FF2B5EF4-FFF2-40B4-BE49-F238E27FC236}">
                <a16:creationId xmlns:a16="http://schemas.microsoft.com/office/drawing/2014/main" id="{B90319A0-61A9-B04E-A7BC-8B6F583247CD}"/>
              </a:ext>
            </a:extLst>
          </p:cNvPr>
          <p:cNvGrpSpPr/>
          <p:nvPr userDrawn="1"/>
        </p:nvGrpSpPr>
        <p:grpSpPr>
          <a:xfrm>
            <a:off x="462321" y="4516238"/>
            <a:ext cx="2280879" cy="446276"/>
            <a:chOff x="462321" y="4578479"/>
            <a:chExt cx="2280879" cy="446276"/>
          </a:xfrm>
        </p:grpSpPr>
        <p:sp>
          <p:nvSpPr>
            <p:cNvPr id="12" name="TextBox 11">
              <a:extLst>
                <a:ext uri="{FF2B5EF4-FFF2-40B4-BE49-F238E27FC236}">
                  <a16:creationId xmlns:a16="http://schemas.microsoft.com/office/drawing/2014/main" id="{919FD9F7-C1BC-7347-B044-72480FB61141}"/>
                </a:ext>
              </a:extLst>
            </p:cNvPr>
            <p:cNvSpPr txBox="1">
              <a:spLocks noChangeAspect="1"/>
            </p:cNvSpPr>
            <p:nvPr userDrawn="1"/>
          </p:nvSpPr>
          <p:spPr>
            <a:xfrm>
              <a:off x="462321" y="4578479"/>
              <a:ext cx="2280879" cy="446276"/>
            </a:xfrm>
            <a:prstGeom prst="rect">
              <a:avLst/>
            </a:prstGeom>
            <a:noFill/>
          </p:spPr>
          <p:txBody>
            <a:bodyPr wrap="square" rtlCol="0">
              <a:spAutoFit/>
            </a:bodyPr>
            <a:lstStyle/>
            <a:p>
              <a:pPr algn="l"/>
              <a:r>
                <a:rPr lang="en-US" sz="1200" cap="small" spc="100" baseline="0" dirty="0">
                  <a:latin typeface="Corbel" panose="020B0503020204020204" pitchFamily="34" charset="0"/>
                  <a:cs typeface="Calibri" panose="020F0502020204030204" pitchFamily="34" charset="0"/>
                </a:rPr>
                <a:t>Hepatitis </a:t>
              </a:r>
              <a:r>
                <a:rPr lang="en-US" sz="1200" b="1" cap="small" spc="100" baseline="0" dirty="0">
                  <a:solidFill>
                    <a:srgbClr val="285078"/>
                  </a:solidFill>
                  <a:latin typeface="Corbel" panose="020B0503020204020204" pitchFamily="34" charset="0"/>
                  <a:cs typeface="Calibri" panose="020F0502020204030204" pitchFamily="34" charset="0"/>
                </a:rPr>
                <a:t>C</a:t>
              </a:r>
              <a:r>
                <a:rPr lang="en-US" sz="1200" cap="small" spc="100" baseline="0" dirty="0">
                  <a:latin typeface="Corbel" panose="020B0503020204020204" pitchFamily="34" charset="0"/>
                  <a:cs typeface="Calibri" panose="020F0502020204030204" pitchFamily="34" charset="0"/>
                </a:rPr>
                <a:t> Online</a:t>
              </a:r>
              <a:br>
                <a:rPr lang="en-US" sz="1600" dirty="0">
                  <a:latin typeface="Corbel" panose="020B0503020204020204" pitchFamily="34" charset="0"/>
                  <a:cs typeface="Arial" panose="020B0604020202020204" pitchFamily="34" charset="0"/>
                </a:rPr>
              </a:br>
              <a:r>
                <a:rPr lang="en-US" sz="1050" dirty="0">
                  <a:solidFill>
                    <a:schemeClr val="tx1">
                      <a:lumMod val="75000"/>
                      <a:lumOff val="25000"/>
                    </a:schemeClr>
                  </a:solidFill>
                  <a:latin typeface="Corbel" panose="020B0503020204020204" pitchFamily="34" charset="0"/>
                  <a:cs typeface="Calibri" panose="020F0502020204030204" pitchFamily="34" charset="0"/>
                </a:rPr>
                <a:t>www.hepatitisC.uw.edu</a:t>
              </a:r>
            </a:p>
          </p:txBody>
        </p:sp>
        <p:cxnSp>
          <p:nvCxnSpPr>
            <p:cNvPr id="16" name="Straight Connector 15">
              <a:extLst>
                <a:ext uri="{FF2B5EF4-FFF2-40B4-BE49-F238E27FC236}">
                  <a16:creationId xmlns:a16="http://schemas.microsoft.com/office/drawing/2014/main" id="{348D6E11-48AB-BE4A-8814-EA56822BBF1E}"/>
                </a:ext>
              </a:extLst>
            </p:cNvPr>
            <p:cNvCxnSpPr/>
            <p:nvPr userDrawn="1"/>
          </p:nvCxnSpPr>
          <p:spPr>
            <a:xfrm>
              <a:off x="550191" y="4808530"/>
              <a:ext cx="1335024" cy="0"/>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grpSp>
      <p:pic>
        <p:nvPicPr>
          <p:cNvPr id="11" name="Picture 10">
            <a:extLst>
              <a:ext uri="{FF2B5EF4-FFF2-40B4-BE49-F238E27FC236}">
                <a16:creationId xmlns:a16="http://schemas.microsoft.com/office/drawing/2014/main" id="{331D7AC0-870D-EE43-85B5-10937BBC3887}"/>
              </a:ext>
            </a:extLst>
          </p:cNvPr>
          <p:cNvPicPr>
            <a:picLocks/>
          </p:cNvPicPr>
          <p:nvPr userDrawn="1"/>
        </p:nvPicPr>
        <p:blipFill>
          <a:blip r:embed="rId3" cstate="print">
            <a:extLst>
              <a:ext uri="{28A0092B-C50C-407E-A947-70E740481C1C}">
                <a14:useLocalDpi xmlns:a14="http://schemas.microsoft.com/office/drawing/2010/main"/>
              </a:ext>
            </a:extLst>
          </a:blip>
          <a:stretch>
            <a:fillRect/>
          </a:stretch>
        </p:blipFill>
        <p:spPr>
          <a:xfrm>
            <a:off x="0" y="858320"/>
            <a:ext cx="9157371" cy="3474720"/>
          </a:xfrm>
          <a:prstGeom prst="rect">
            <a:avLst/>
          </a:prstGeom>
        </p:spPr>
      </p:pic>
      <p:sp>
        <p:nvSpPr>
          <p:cNvPr id="18" name="Title 1">
            <a:extLst>
              <a:ext uri="{FF2B5EF4-FFF2-40B4-BE49-F238E27FC236}">
                <a16:creationId xmlns:a16="http://schemas.microsoft.com/office/drawing/2014/main" id="{E80F54C7-FB42-CA4C-90DF-566F5473896E}"/>
              </a:ext>
            </a:extLst>
          </p:cNvPr>
          <p:cNvSpPr>
            <a:spLocks noGrp="1"/>
          </p:cNvSpPr>
          <p:nvPr>
            <p:ph type="ctrTitle" hasCustomPrompt="1"/>
          </p:nvPr>
        </p:nvSpPr>
        <p:spPr>
          <a:xfrm>
            <a:off x="438219" y="1017901"/>
            <a:ext cx="8229600" cy="1280160"/>
          </a:xfrm>
          <a:prstGeom prst="rect">
            <a:avLst/>
          </a:prstGeom>
        </p:spPr>
        <p:txBody>
          <a:bodyPr lIns="91440" anchor="ctr" anchorCtr="0">
            <a:normAutofit/>
          </a:bodyPr>
          <a:lstStyle>
            <a:lvl1pPr algn="l">
              <a:lnSpc>
                <a:spcPts val="3000"/>
              </a:lnSpc>
              <a:defRPr sz="3200" b="0">
                <a:solidFill>
                  <a:schemeClr val="bg1"/>
                </a:solidFill>
                <a:latin typeface="Arial" panose="020B0604020202020204" pitchFamily="34" charset="0"/>
                <a:cs typeface="Arial" panose="020B0604020202020204" pitchFamily="34" charset="0"/>
              </a:defRPr>
            </a:lvl1pPr>
          </a:lstStyle>
          <a:p>
            <a:r>
              <a:rPr lang="en-US" dirty="0"/>
              <a:t>Click and Add Title</a:t>
            </a:r>
          </a:p>
        </p:txBody>
      </p:sp>
      <p:sp>
        <p:nvSpPr>
          <p:cNvPr id="21" name="Text Placeholder 15">
            <a:extLst>
              <a:ext uri="{FF2B5EF4-FFF2-40B4-BE49-F238E27FC236}">
                <a16:creationId xmlns:a16="http://schemas.microsoft.com/office/drawing/2014/main" id="{4ABFC78A-A9BC-CF4A-BAF8-FC4134E5D473}"/>
              </a:ext>
            </a:extLst>
          </p:cNvPr>
          <p:cNvSpPr>
            <a:spLocks noGrp="1"/>
          </p:cNvSpPr>
          <p:nvPr>
            <p:ph type="body" sz="quarter" idx="18" hasCustomPrompt="1"/>
          </p:nvPr>
        </p:nvSpPr>
        <p:spPr>
          <a:xfrm>
            <a:off x="443736" y="2404157"/>
            <a:ext cx="8229600" cy="1463040"/>
          </a:xfrm>
          <a:prstGeom prst="rect">
            <a:avLst/>
          </a:prstGeom>
        </p:spPr>
        <p:txBody>
          <a:bodyPr lIns="91440" tIns="91440" rIns="91440" bIns="91440" anchor="ctr" anchorCtr="0">
            <a:noAutofit/>
          </a:bodyPr>
          <a:lstStyle>
            <a:lvl1pPr marL="0" indent="0" algn="l">
              <a:lnSpc>
                <a:spcPct val="100000"/>
              </a:lnSpc>
              <a:spcBef>
                <a:spcPts val="0"/>
              </a:spcBef>
              <a:spcAft>
                <a:spcPts val="0"/>
              </a:spcAft>
              <a:buNone/>
              <a:defRPr sz="17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sp>
        <p:nvSpPr>
          <p:cNvPr id="22" name="Date">
            <a:extLst>
              <a:ext uri="{FF2B5EF4-FFF2-40B4-BE49-F238E27FC236}">
                <a16:creationId xmlns:a16="http://schemas.microsoft.com/office/drawing/2014/main" id="{B66131DB-45B5-6945-A76D-741496EBA307}"/>
              </a:ext>
            </a:extLst>
          </p:cNvPr>
          <p:cNvSpPr>
            <a:spLocks noGrp="1"/>
          </p:cNvSpPr>
          <p:nvPr>
            <p:ph type="body" sz="quarter" idx="14" hasCustomPrompt="1"/>
          </p:nvPr>
        </p:nvSpPr>
        <p:spPr>
          <a:xfrm>
            <a:off x="443736" y="3967450"/>
            <a:ext cx="8229600" cy="219455"/>
          </a:xfrm>
          <a:prstGeom prst="rect">
            <a:avLst/>
          </a:prstGeom>
        </p:spPr>
        <p:txBody>
          <a:bodyPr anchor="ctr">
            <a:noAutofit/>
          </a:bodyPr>
          <a:lstStyle>
            <a:lvl1pPr marL="0" indent="0" algn="l">
              <a:lnSpc>
                <a:spcPts val="1200"/>
              </a:lnSpc>
              <a:buNone/>
              <a:defRPr sz="1050" b="0" baseline="0">
                <a:solidFill>
                  <a:srgbClr val="82C8FA"/>
                </a:solidFill>
                <a:latin typeface="Arial"/>
              </a:defRPr>
            </a:lvl1pPr>
          </a:lstStyle>
          <a:p>
            <a:pPr lvl="0"/>
            <a:r>
              <a:rPr lang="en-US" dirty="0"/>
              <a:t>Click and Add Last Date Info</a:t>
            </a:r>
          </a:p>
        </p:txBody>
      </p:sp>
      <p:cxnSp>
        <p:nvCxnSpPr>
          <p:cNvPr id="23" name="Straight Connector 22">
            <a:extLst>
              <a:ext uri="{FF2B5EF4-FFF2-40B4-BE49-F238E27FC236}">
                <a16:creationId xmlns:a16="http://schemas.microsoft.com/office/drawing/2014/main" id="{566D0A3E-B052-EA40-B037-054B51E770EC}"/>
              </a:ext>
            </a:extLst>
          </p:cNvPr>
          <p:cNvCxnSpPr>
            <a:cxnSpLocks/>
          </p:cNvCxnSpPr>
          <p:nvPr userDrawn="1"/>
        </p:nvCxnSpPr>
        <p:spPr>
          <a:xfrm>
            <a:off x="-8639" y="86256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E160ADCC-ACEB-FA4F-9D36-5D0D7D86AD0A}"/>
              </a:ext>
            </a:extLst>
          </p:cNvPr>
          <p:cNvCxnSpPr>
            <a:cxnSpLocks/>
          </p:cNvCxnSpPr>
          <p:nvPr userDrawn="1"/>
        </p:nvCxnSpPr>
        <p:spPr>
          <a:xfrm>
            <a:off x="-8639" y="4330452"/>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3864322"/>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udy-Slide-Full">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Study Slide: click to add title</a:t>
            </a:r>
          </a:p>
        </p:txBody>
      </p:sp>
      <p:cxnSp>
        <p:nvCxnSpPr>
          <p:cNvPr id="7" name="Straight Connector 6">
            <a:extLst>
              <a:ext uri="{FF2B5EF4-FFF2-40B4-BE49-F238E27FC236}">
                <a16:creationId xmlns:a16="http://schemas.microsoft.com/office/drawing/2014/main" id="{5006B65E-6661-EE42-AFF2-CBC4C550F1B5}"/>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5062BBA1-6479-2148-9EE1-B8CD2CE7493C}"/>
              </a:ext>
            </a:extLst>
          </p:cNvPr>
          <p:cNvPicPr>
            <a:picLocks noChangeAspect="1"/>
          </p:cNvPicPr>
          <p:nvPr userDrawn="1"/>
        </p:nvPicPr>
        <p:blipFill>
          <a:blip r:embed="rId3"/>
          <a:stretch>
            <a:fillRect/>
          </a:stretch>
        </p:blipFill>
        <p:spPr>
          <a:xfrm>
            <a:off x="8130186" y="4829794"/>
            <a:ext cx="914400" cy="268185"/>
          </a:xfrm>
          <a:prstGeom prst="rect">
            <a:avLst/>
          </a:prstGeom>
        </p:spPr>
      </p:pic>
      <p:sp>
        <p:nvSpPr>
          <p:cNvPr id="12" name="Text Placeholder 5">
            <a:extLst>
              <a:ext uri="{FF2B5EF4-FFF2-40B4-BE49-F238E27FC236}">
                <a16:creationId xmlns:a16="http://schemas.microsoft.com/office/drawing/2014/main" id="{91BF38B5-72C1-5A4F-B205-3AF64FC4F878}"/>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8" name="Content Placeholder 3">
            <a:extLst>
              <a:ext uri="{FF2B5EF4-FFF2-40B4-BE49-F238E27FC236}">
                <a16:creationId xmlns:a16="http://schemas.microsoft.com/office/drawing/2014/main" id="{373E7362-CDE5-A340-93E0-4EB40FE4CF9B}"/>
              </a:ext>
            </a:extLst>
          </p:cNvPr>
          <p:cNvSpPr>
            <a:spLocks noGrp="1"/>
          </p:cNvSpPr>
          <p:nvPr>
            <p:ph sz="half" idx="2" hasCustomPrompt="1"/>
          </p:nvPr>
        </p:nvSpPr>
        <p:spPr>
          <a:xfrm>
            <a:off x="323850" y="1184224"/>
            <a:ext cx="8515350" cy="3504315"/>
          </a:xfrm>
          <a:prstGeom prst="rect">
            <a:avLst/>
          </a:prstGeom>
          <a:solidFill>
            <a:schemeClr val="bg1">
              <a:lumMod val="95000"/>
            </a:schemeClr>
          </a:solidFill>
          <a:ln>
            <a:solidFill>
              <a:schemeClr val="tx1"/>
            </a:solidFill>
          </a:ln>
        </p:spPr>
        <p:txBody>
          <a:bodyPr tIns="91440" rIns="18288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312971790"/>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udy-Summary">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Study Slide: click to add title</a:t>
            </a:r>
          </a:p>
        </p:txBody>
      </p:sp>
      <p:cxnSp>
        <p:nvCxnSpPr>
          <p:cNvPr id="7" name="Straight Connector 6">
            <a:extLst>
              <a:ext uri="{FF2B5EF4-FFF2-40B4-BE49-F238E27FC236}">
                <a16:creationId xmlns:a16="http://schemas.microsoft.com/office/drawing/2014/main" id="{5006B65E-6661-EE42-AFF2-CBC4C550F1B5}"/>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5062BBA1-6479-2148-9EE1-B8CD2CE7493C}"/>
              </a:ext>
            </a:extLst>
          </p:cNvPr>
          <p:cNvPicPr>
            <a:picLocks noChangeAspect="1"/>
          </p:cNvPicPr>
          <p:nvPr userDrawn="1"/>
        </p:nvPicPr>
        <p:blipFill>
          <a:blip r:embed="rId3"/>
          <a:stretch>
            <a:fillRect/>
          </a:stretch>
        </p:blipFill>
        <p:spPr>
          <a:xfrm>
            <a:off x="8130186" y="4829794"/>
            <a:ext cx="914400" cy="268185"/>
          </a:xfrm>
          <a:prstGeom prst="rect">
            <a:avLst/>
          </a:prstGeom>
        </p:spPr>
      </p:pic>
      <p:sp>
        <p:nvSpPr>
          <p:cNvPr id="12" name="Text Placeholder 5">
            <a:extLst>
              <a:ext uri="{FF2B5EF4-FFF2-40B4-BE49-F238E27FC236}">
                <a16:creationId xmlns:a16="http://schemas.microsoft.com/office/drawing/2014/main" id="{91BF38B5-72C1-5A4F-B205-3AF64FC4F878}"/>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8" name="Content Placeholder 3">
            <a:extLst>
              <a:ext uri="{FF2B5EF4-FFF2-40B4-BE49-F238E27FC236}">
                <a16:creationId xmlns:a16="http://schemas.microsoft.com/office/drawing/2014/main" id="{373E7362-CDE5-A340-93E0-4EB40FE4CF9B}"/>
              </a:ext>
            </a:extLst>
          </p:cNvPr>
          <p:cNvSpPr>
            <a:spLocks noGrp="1"/>
          </p:cNvSpPr>
          <p:nvPr>
            <p:ph sz="half" idx="2" hasCustomPrompt="1"/>
          </p:nvPr>
        </p:nvSpPr>
        <p:spPr>
          <a:xfrm>
            <a:off x="-18168" y="1786409"/>
            <a:ext cx="9180576" cy="1574460"/>
          </a:xfrm>
          <a:prstGeom prst="rect">
            <a:avLst/>
          </a:prstGeom>
          <a:solidFill>
            <a:schemeClr val="bg1">
              <a:lumMod val="95000"/>
            </a:schemeClr>
          </a:solidFill>
          <a:ln w="19050">
            <a:solidFill>
              <a:srgbClr val="0070C0"/>
            </a:solidFill>
          </a:ln>
        </p:spPr>
        <p:txBody>
          <a:bodyPr lIns="457200" tIns="91440" rIns="457200" bIns="182880" anchor="ctr" anchorCtr="0">
            <a:normAutofit/>
          </a:bodyPr>
          <a:lstStyle>
            <a:lvl1pPr marL="0" marR="0" indent="0" algn="l" defTabSz="685800" rtl="0" eaLnBrk="1" fontAlgn="auto" latinLnBrk="0" hangingPunct="1">
              <a:lnSpc>
                <a:spcPts val="2200"/>
              </a:lnSpc>
              <a:spcBef>
                <a:spcPts val="0"/>
              </a:spcBef>
              <a:spcAft>
                <a:spcPts val="0"/>
              </a:spcAft>
              <a:buClr>
                <a:srgbClr val="0070C0"/>
              </a:buClr>
              <a:buSzPct val="100000"/>
              <a:buFont typeface="Arial"/>
              <a:buNone/>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0"/>
            <a:endParaRPr lang="en-US" dirty="0"/>
          </a:p>
        </p:txBody>
      </p:sp>
    </p:spTree>
    <p:extLst>
      <p:ext uri="{BB962C8B-B14F-4D97-AF65-F5344CB8AC3E}">
        <p14:creationId xmlns:p14="http://schemas.microsoft.com/office/powerpoint/2010/main" val="2315424671"/>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udy-Slide-Bar">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Study Slide Bar: click to add title</a:t>
            </a:r>
          </a:p>
        </p:txBody>
      </p:sp>
      <p:cxnSp>
        <p:nvCxnSpPr>
          <p:cNvPr id="7" name="Straight Connector 6">
            <a:extLst>
              <a:ext uri="{FF2B5EF4-FFF2-40B4-BE49-F238E27FC236}">
                <a16:creationId xmlns:a16="http://schemas.microsoft.com/office/drawing/2014/main" id="{5006B65E-6661-EE42-AFF2-CBC4C550F1B5}"/>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5062BBA1-6479-2148-9EE1-B8CD2CE7493C}"/>
              </a:ext>
            </a:extLst>
          </p:cNvPr>
          <p:cNvPicPr>
            <a:picLocks noChangeAspect="1"/>
          </p:cNvPicPr>
          <p:nvPr userDrawn="1"/>
        </p:nvPicPr>
        <p:blipFill>
          <a:blip r:embed="rId3"/>
          <a:stretch>
            <a:fillRect/>
          </a:stretch>
        </p:blipFill>
        <p:spPr>
          <a:xfrm>
            <a:off x="8130186" y="4829794"/>
            <a:ext cx="914400" cy="268185"/>
          </a:xfrm>
          <a:prstGeom prst="rect">
            <a:avLst/>
          </a:prstGeom>
        </p:spPr>
      </p:pic>
      <p:sp>
        <p:nvSpPr>
          <p:cNvPr id="12" name="Text Placeholder 5">
            <a:extLst>
              <a:ext uri="{FF2B5EF4-FFF2-40B4-BE49-F238E27FC236}">
                <a16:creationId xmlns:a16="http://schemas.microsoft.com/office/drawing/2014/main" id="{91BF38B5-72C1-5A4F-B205-3AF64FC4F878}"/>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10" name="Content Placeholder 3">
            <a:extLst>
              <a:ext uri="{FF2B5EF4-FFF2-40B4-BE49-F238E27FC236}">
                <a16:creationId xmlns:a16="http://schemas.microsoft.com/office/drawing/2014/main" id="{2291D050-F2FF-B84B-B85F-704A33D7A299}"/>
              </a:ext>
            </a:extLst>
          </p:cNvPr>
          <p:cNvSpPr>
            <a:spLocks noGrp="1"/>
          </p:cNvSpPr>
          <p:nvPr>
            <p:ph sz="half" idx="2" hasCustomPrompt="1"/>
          </p:nvPr>
        </p:nvSpPr>
        <p:spPr>
          <a:xfrm>
            <a:off x="323850" y="1428596"/>
            <a:ext cx="4248149" cy="327787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
        <p:nvSpPr>
          <p:cNvPr id="11" name="Rectangle 3">
            <a:extLst>
              <a:ext uri="{FF2B5EF4-FFF2-40B4-BE49-F238E27FC236}">
                <a16:creationId xmlns:a16="http://schemas.microsoft.com/office/drawing/2014/main" id="{7D86A608-CE71-5040-8C80-661F1437DF33}"/>
              </a:ext>
            </a:extLst>
          </p:cNvPr>
          <p:cNvSpPr>
            <a:spLocks noChangeArrowheads="1"/>
          </p:cNvSpPr>
          <p:nvPr userDrawn="1"/>
        </p:nvSpPr>
        <p:spPr bwMode="invGray">
          <a:xfrm>
            <a:off x="323850" y="1035386"/>
            <a:ext cx="4248150" cy="365760"/>
          </a:xfrm>
          <a:prstGeom prst="rect">
            <a:avLst/>
          </a:prstGeom>
          <a:solidFill>
            <a:srgbClr val="5A646E"/>
          </a:solidFill>
          <a:ln>
            <a:no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342900">
              <a:lnSpc>
                <a:spcPct val="85000"/>
              </a:lnSpc>
            </a:pPr>
            <a:endParaRPr lang="en-US" sz="1500" dirty="0">
              <a:solidFill>
                <a:schemeClr val="bg1"/>
              </a:solidFill>
              <a:latin typeface="Arial" pitchFamily="-110" charset="0"/>
              <a:ea typeface="ＭＳ Ｐゴシック" pitchFamily="-110" charset="-128"/>
              <a:cs typeface="ＭＳ Ｐゴシック" pitchFamily="-110" charset="-128"/>
            </a:endParaRPr>
          </a:p>
        </p:txBody>
      </p:sp>
      <p:sp>
        <p:nvSpPr>
          <p:cNvPr id="13" name="Text Placeholder 2">
            <a:extLst>
              <a:ext uri="{FF2B5EF4-FFF2-40B4-BE49-F238E27FC236}">
                <a16:creationId xmlns:a16="http://schemas.microsoft.com/office/drawing/2014/main" id="{78D38D57-7E90-4C4F-BEFE-18F098A6A601}"/>
              </a:ext>
            </a:extLst>
          </p:cNvPr>
          <p:cNvSpPr>
            <a:spLocks noGrp="1"/>
          </p:cNvSpPr>
          <p:nvPr>
            <p:ph type="body" idx="10" hasCustomPrompt="1"/>
          </p:nvPr>
        </p:nvSpPr>
        <p:spPr>
          <a:xfrm>
            <a:off x="332815" y="1046741"/>
            <a:ext cx="4185088" cy="342900"/>
          </a:xfrm>
          <a:prstGeom prst="rect">
            <a:avLst/>
          </a:prstGeom>
        </p:spPr>
        <p:txBody>
          <a:bodyPr anchor="b">
            <a:noAutofit/>
          </a:bodyPr>
          <a:lstStyle>
            <a:lvl1pPr marL="0" indent="0" algn="l">
              <a:buNone/>
              <a:defRPr sz="1600" b="0">
                <a:solidFill>
                  <a:srgbClr val="FFFFFF"/>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spTree>
    <p:extLst>
      <p:ext uri="{BB962C8B-B14F-4D97-AF65-F5344CB8AC3E}">
        <p14:creationId xmlns:p14="http://schemas.microsoft.com/office/powerpoint/2010/main" val="3846881504"/>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White">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1371599"/>
          </a:xfrm>
          <a:prstGeom prst="rect">
            <a:avLst/>
          </a:prstGeom>
        </p:spPr>
      </p:pic>
      <p:sp>
        <p:nvSpPr>
          <p:cNvPr id="2" name="Title 1"/>
          <p:cNvSpPr>
            <a:spLocks noGrp="1"/>
          </p:cNvSpPr>
          <p:nvPr>
            <p:ph type="title" hasCustomPrompt="1"/>
          </p:nvPr>
        </p:nvSpPr>
        <p:spPr>
          <a:xfrm>
            <a:off x="533401" y="2102823"/>
            <a:ext cx="8077200" cy="928688"/>
          </a:xfrm>
          <a:prstGeom prst="rect">
            <a:avLst/>
          </a:prstGeom>
        </p:spPr>
        <p:txBody>
          <a:bodyPr tIns="0" anchor="ctr">
            <a:normAutofit/>
          </a:bodyPr>
          <a:lstStyle>
            <a:lvl1pPr algn="ctr">
              <a:defRPr sz="2800" b="0"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pic>
        <p:nvPicPr>
          <p:cNvPr id="12" name="Picture 11"/>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1" y="3771901"/>
            <a:ext cx="9157371" cy="1371599"/>
          </a:xfrm>
          <a:prstGeom prst="rect">
            <a:avLst/>
          </a:prstGeom>
        </p:spPr>
      </p:pic>
      <p:cxnSp>
        <p:nvCxnSpPr>
          <p:cNvPr id="13" name="Straight Connector 12"/>
          <p:cNvCxnSpPr>
            <a:cxnSpLocks/>
          </p:cNvCxnSpPr>
          <p:nvPr userDrawn="1"/>
        </p:nvCxnSpPr>
        <p:spPr>
          <a:xfrm>
            <a:off x="-9329" y="3780234"/>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a:cxnSpLocks/>
          </p:cNvCxnSpPr>
          <p:nvPr userDrawn="1"/>
        </p:nvCxnSpPr>
        <p:spPr>
          <a:xfrm>
            <a:off x="-9329" y="1367234"/>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id="{E75D3E13-CC4F-7E49-B471-8878E909C360}"/>
              </a:ext>
            </a:extLst>
          </p:cNvPr>
          <p:cNvPicPr>
            <a:picLocks/>
          </p:cNvPicPr>
          <p:nvPr userDrawn="1"/>
        </p:nvPicPr>
        <p:blipFill>
          <a:blip r:embed="rId3"/>
          <a:stretch>
            <a:fillRect/>
          </a:stretch>
        </p:blipFill>
        <p:spPr>
          <a:xfrm>
            <a:off x="8130186" y="4819791"/>
            <a:ext cx="914400" cy="265176"/>
          </a:xfrm>
          <a:prstGeom prst="rect">
            <a:avLst/>
          </a:prstGeom>
        </p:spPr>
      </p:pic>
    </p:spTree>
    <p:extLst>
      <p:ext uri="{BB962C8B-B14F-4D97-AF65-F5344CB8AC3E}">
        <p14:creationId xmlns:p14="http://schemas.microsoft.com/office/powerpoint/2010/main" val="2055738268"/>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Divider-Bar">
    <p:spTree>
      <p:nvGrpSpPr>
        <p:cNvPr id="1" name=""/>
        <p:cNvGrpSpPr/>
        <p:nvPr/>
      </p:nvGrpSpPr>
      <p:grpSpPr>
        <a:xfrm>
          <a:off x="0" y="0"/>
          <a:ext cx="0" cy="0"/>
          <a:chOff x="0" y="0"/>
          <a:chExt cx="0" cy="0"/>
        </a:xfrm>
      </p:grpSpPr>
      <p:pic>
        <p:nvPicPr>
          <p:cNvPr id="13" name="Picture 12"/>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1371599"/>
          </a:xfrm>
          <a:prstGeom prst="rect">
            <a:avLst/>
          </a:prstGeom>
        </p:spPr>
      </p:pic>
      <p:pic>
        <p:nvPicPr>
          <p:cNvPr id="14" name="Picture 13"/>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1" y="3771901"/>
            <a:ext cx="9157371" cy="1371599"/>
          </a:xfrm>
          <a:prstGeom prst="rect">
            <a:avLst/>
          </a:prstGeom>
        </p:spPr>
      </p:pic>
      <p:sp>
        <p:nvSpPr>
          <p:cNvPr id="12" name="Title 4"/>
          <p:cNvSpPr txBox="1">
            <a:spLocks/>
          </p:cNvSpPr>
          <p:nvPr userDrawn="1"/>
        </p:nvSpPr>
        <p:spPr>
          <a:xfrm>
            <a:off x="1" y="2095500"/>
            <a:ext cx="9143999" cy="971550"/>
          </a:xfrm>
          <a:prstGeom prst="rect">
            <a:avLst/>
          </a:prstGeom>
          <a:solidFill>
            <a:srgbClr val="00597C">
              <a:alpha val="10000"/>
            </a:srgbClr>
          </a:solidFill>
        </p:spPr>
        <p:txBody>
          <a:bodyPr tIns="0" anchor="ctr">
            <a:normAutofit/>
          </a:bodyPr>
          <a:lstStyle/>
          <a:p>
            <a:pPr marL="0" marR="0" lvl="0" indent="0" algn="ctr" defTabSz="6858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chemeClr val="tx2"/>
              </a:solidFill>
              <a:effectLst/>
              <a:uLnTx/>
              <a:uFillTx/>
              <a:latin typeface="+mj-lt"/>
              <a:ea typeface="+mj-ea"/>
              <a:cs typeface="+mj-cs"/>
            </a:endParaRPr>
          </a:p>
        </p:txBody>
      </p:sp>
      <p:sp>
        <p:nvSpPr>
          <p:cNvPr id="2" name="Title 1"/>
          <p:cNvSpPr>
            <a:spLocks noGrp="1"/>
          </p:cNvSpPr>
          <p:nvPr>
            <p:ph type="title" hasCustomPrompt="1"/>
          </p:nvPr>
        </p:nvSpPr>
        <p:spPr>
          <a:xfrm>
            <a:off x="323848" y="2105025"/>
            <a:ext cx="8496300" cy="956120"/>
          </a:xfrm>
          <a:prstGeom prst="rect">
            <a:avLst/>
          </a:prstGeom>
        </p:spPr>
        <p:txBody>
          <a:bodyPr tIns="0" anchor="ctr">
            <a:normAutofit/>
          </a:bodyPr>
          <a:lstStyle>
            <a:lvl1pPr algn="ctr">
              <a:defRPr sz="2800" b="0" cap="none">
                <a:solidFill>
                  <a:schemeClr val="tx2"/>
                </a:solidFill>
                <a:latin typeface="Arial" panose="020B0604020202020204" pitchFamily="34" charset="0"/>
                <a:cs typeface="Arial" panose="020B0604020202020204" pitchFamily="34" charset="0"/>
              </a:defRPr>
            </a:lvl1pPr>
          </a:lstStyle>
          <a:p>
            <a:r>
              <a:rPr lang="en-US" dirty="0"/>
              <a:t>Click To Edit Title</a:t>
            </a:r>
          </a:p>
        </p:txBody>
      </p:sp>
      <p:cxnSp>
        <p:nvCxnSpPr>
          <p:cNvPr id="15" name="Straight Connector 14"/>
          <p:cNvCxnSpPr/>
          <p:nvPr userDrawn="1"/>
        </p:nvCxnSpPr>
        <p:spPr>
          <a:xfrm>
            <a:off x="-9329" y="3780234"/>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9329" y="1367234"/>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7" name="Picture 16">
            <a:extLst>
              <a:ext uri="{FF2B5EF4-FFF2-40B4-BE49-F238E27FC236}">
                <a16:creationId xmlns:a16="http://schemas.microsoft.com/office/drawing/2014/main" id="{54F72F09-2BBD-9049-A14A-1051BDD99E57}"/>
              </a:ext>
            </a:extLst>
          </p:cNvPr>
          <p:cNvPicPr>
            <a:picLocks/>
          </p:cNvPicPr>
          <p:nvPr userDrawn="1"/>
        </p:nvPicPr>
        <p:blipFill>
          <a:blip r:embed="rId3"/>
          <a:stretch>
            <a:fillRect/>
          </a:stretch>
        </p:blipFill>
        <p:spPr>
          <a:xfrm>
            <a:off x="8130186" y="4819791"/>
            <a:ext cx="914400" cy="265176"/>
          </a:xfrm>
          <a:prstGeom prst="rect">
            <a:avLst/>
          </a:prstGeom>
        </p:spPr>
      </p:pic>
      <p:sp>
        <p:nvSpPr>
          <p:cNvPr id="9" name="Text Placeholder 5">
            <a:extLst>
              <a:ext uri="{FF2B5EF4-FFF2-40B4-BE49-F238E27FC236}">
                <a16:creationId xmlns:a16="http://schemas.microsoft.com/office/drawing/2014/main" id="{550092C9-A09F-7245-8D15-AEFDA532881C}"/>
              </a:ext>
            </a:extLst>
          </p:cNvPr>
          <p:cNvSpPr>
            <a:spLocks noGrp="1"/>
          </p:cNvSpPr>
          <p:nvPr>
            <p:ph type="body" sz="quarter" idx="15"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sp>
        <p:nvSpPr>
          <p:cNvPr id="10" name="Text Placeholder 2">
            <a:extLst>
              <a:ext uri="{FF2B5EF4-FFF2-40B4-BE49-F238E27FC236}">
                <a16:creationId xmlns:a16="http://schemas.microsoft.com/office/drawing/2014/main" id="{1CCC311E-DA3E-AB41-BF2C-7398324BA555}"/>
              </a:ext>
            </a:extLst>
          </p:cNvPr>
          <p:cNvSpPr>
            <a:spLocks noGrp="1"/>
          </p:cNvSpPr>
          <p:nvPr>
            <p:ph type="body" idx="1" hasCustomPrompt="1"/>
          </p:nvPr>
        </p:nvSpPr>
        <p:spPr>
          <a:xfrm>
            <a:off x="323849" y="-7144"/>
            <a:ext cx="8839200" cy="363760"/>
          </a:xfrm>
          <a:prstGeom prst="rect">
            <a:avLst/>
          </a:prstGeom>
        </p:spPr>
        <p:txBody>
          <a:bodyPr lIns="91440" anchor="b">
            <a:normAutofit/>
          </a:bodyPr>
          <a:lstStyle>
            <a:lvl1pPr marL="0" indent="0">
              <a:spcBef>
                <a:spcPts val="0"/>
              </a:spcBef>
              <a:buNone/>
              <a:defRPr sz="1100" b="0" baseline="0">
                <a:solidFill>
                  <a:schemeClr val="bg1"/>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SECTION TOPIC (OPTIONAL)</a:t>
            </a:r>
          </a:p>
        </p:txBody>
      </p:sp>
    </p:spTree>
    <p:extLst>
      <p:ext uri="{BB962C8B-B14F-4D97-AF65-F5344CB8AC3E}">
        <p14:creationId xmlns:p14="http://schemas.microsoft.com/office/powerpoint/2010/main" val="3880678036"/>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Divider-Solid">
    <p:spTree>
      <p:nvGrpSpPr>
        <p:cNvPr id="1" name=""/>
        <p:cNvGrpSpPr/>
        <p:nvPr/>
      </p:nvGrpSpPr>
      <p:grpSpPr>
        <a:xfrm>
          <a:off x="0" y="0"/>
          <a:ext cx="0" cy="0"/>
          <a:chOff x="0" y="0"/>
          <a:chExt cx="0" cy="0"/>
        </a:xfrm>
      </p:grpSpPr>
      <p:sp>
        <p:nvSpPr>
          <p:cNvPr id="9" name="Title 4">
            <a:extLst>
              <a:ext uri="{FF2B5EF4-FFF2-40B4-BE49-F238E27FC236}">
                <a16:creationId xmlns:a16="http://schemas.microsoft.com/office/drawing/2014/main" id="{E36BB952-50A8-AE49-87A9-BEC72E8DE500}"/>
              </a:ext>
            </a:extLst>
          </p:cNvPr>
          <p:cNvSpPr txBox="1">
            <a:spLocks/>
          </p:cNvSpPr>
          <p:nvPr userDrawn="1"/>
        </p:nvSpPr>
        <p:spPr>
          <a:xfrm>
            <a:off x="1" y="1371600"/>
            <a:ext cx="9143999" cy="2400300"/>
          </a:xfrm>
          <a:prstGeom prst="rect">
            <a:avLst/>
          </a:prstGeom>
          <a:solidFill>
            <a:srgbClr val="00597C">
              <a:alpha val="10000"/>
            </a:srgbClr>
          </a:solidFill>
        </p:spPr>
        <p:txBody>
          <a:bodyPr tIns="0" anchor="ctr">
            <a:normAutofit/>
          </a:bodyPr>
          <a:lstStyle/>
          <a:p>
            <a:pPr marL="0" marR="0" lvl="0" indent="0" algn="ctr" defTabSz="6858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pic>
        <p:nvPicPr>
          <p:cNvPr id="13" name="Picture 12"/>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1371599"/>
          </a:xfrm>
          <a:prstGeom prst="rect">
            <a:avLst/>
          </a:prstGeom>
        </p:spPr>
      </p:pic>
      <p:pic>
        <p:nvPicPr>
          <p:cNvPr id="14" name="Picture 13"/>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1" y="3771901"/>
            <a:ext cx="9157371" cy="1371599"/>
          </a:xfrm>
          <a:prstGeom prst="rect">
            <a:avLst/>
          </a:prstGeom>
        </p:spPr>
      </p:pic>
      <p:sp>
        <p:nvSpPr>
          <p:cNvPr id="2" name="Title 1"/>
          <p:cNvSpPr>
            <a:spLocks noGrp="1"/>
          </p:cNvSpPr>
          <p:nvPr>
            <p:ph type="title" hasCustomPrompt="1"/>
          </p:nvPr>
        </p:nvSpPr>
        <p:spPr>
          <a:xfrm>
            <a:off x="0" y="2105025"/>
            <a:ext cx="9144000" cy="956120"/>
          </a:xfrm>
          <a:prstGeom prst="rect">
            <a:avLst/>
          </a:prstGeom>
        </p:spPr>
        <p:txBody>
          <a:bodyPr tIns="0" anchor="ctr">
            <a:normAutofit/>
          </a:bodyPr>
          <a:lstStyle>
            <a:lvl1pPr algn="ctr">
              <a:defRPr sz="2800" b="0" cap="none">
                <a:solidFill>
                  <a:schemeClr val="tx2"/>
                </a:solidFill>
                <a:latin typeface="Arial" panose="020B0604020202020204" pitchFamily="34" charset="0"/>
                <a:cs typeface="Arial" panose="020B0604020202020204" pitchFamily="34" charset="0"/>
              </a:defRPr>
            </a:lvl1pPr>
          </a:lstStyle>
          <a:p>
            <a:r>
              <a:rPr lang="en-US" dirty="0"/>
              <a:t>Click To Edit Title</a:t>
            </a:r>
          </a:p>
        </p:txBody>
      </p:sp>
      <p:cxnSp>
        <p:nvCxnSpPr>
          <p:cNvPr id="15" name="Straight Connector 14"/>
          <p:cNvCxnSpPr/>
          <p:nvPr userDrawn="1"/>
        </p:nvCxnSpPr>
        <p:spPr>
          <a:xfrm>
            <a:off x="-9329" y="3780234"/>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9329" y="1367234"/>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7" name="Picture 16">
            <a:extLst>
              <a:ext uri="{FF2B5EF4-FFF2-40B4-BE49-F238E27FC236}">
                <a16:creationId xmlns:a16="http://schemas.microsoft.com/office/drawing/2014/main" id="{54F72F09-2BBD-9049-A14A-1051BDD99E57}"/>
              </a:ext>
            </a:extLst>
          </p:cNvPr>
          <p:cNvPicPr>
            <a:picLocks/>
          </p:cNvPicPr>
          <p:nvPr userDrawn="1"/>
        </p:nvPicPr>
        <p:blipFill>
          <a:blip r:embed="rId3"/>
          <a:stretch>
            <a:fillRect/>
          </a:stretch>
        </p:blipFill>
        <p:spPr>
          <a:xfrm>
            <a:off x="8130186" y="4819791"/>
            <a:ext cx="914400" cy="265176"/>
          </a:xfrm>
          <a:prstGeom prst="rect">
            <a:avLst/>
          </a:prstGeom>
        </p:spPr>
      </p:pic>
    </p:spTree>
    <p:extLst>
      <p:ext uri="{BB962C8B-B14F-4D97-AF65-F5344CB8AC3E}">
        <p14:creationId xmlns:p14="http://schemas.microsoft.com/office/powerpoint/2010/main" val="2138810326"/>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Divider 3">
    <p:spTree>
      <p:nvGrpSpPr>
        <p:cNvPr id="1" name=""/>
        <p:cNvGrpSpPr/>
        <p:nvPr/>
      </p:nvGrpSpPr>
      <p:grpSpPr>
        <a:xfrm>
          <a:off x="0" y="0"/>
          <a:ext cx="0" cy="0"/>
          <a:chOff x="0" y="0"/>
          <a:chExt cx="0" cy="0"/>
        </a:xfrm>
      </p:grpSpPr>
      <p:pic>
        <p:nvPicPr>
          <p:cNvPr id="13" name="Picture 12"/>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1371599"/>
          </a:xfrm>
          <a:prstGeom prst="rect">
            <a:avLst/>
          </a:prstGeom>
        </p:spPr>
      </p:pic>
      <p:pic>
        <p:nvPicPr>
          <p:cNvPr id="14" name="Picture 13"/>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1" y="3771901"/>
            <a:ext cx="9157371" cy="1371599"/>
          </a:xfrm>
          <a:prstGeom prst="rect">
            <a:avLst/>
          </a:prstGeom>
        </p:spPr>
      </p:pic>
      <p:sp>
        <p:nvSpPr>
          <p:cNvPr id="12" name="Title 4"/>
          <p:cNvSpPr txBox="1">
            <a:spLocks/>
          </p:cNvSpPr>
          <p:nvPr userDrawn="1"/>
        </p:nvSpPr>
        <p:spPr>
          <a:xfrm>
            <a:off x="1" y="1371600"/>
            <a:ext cx="9143999" cy="2400300"/>
          </a:xfrm>
          <a:prstGeom prst="rect">
            <a:avLst/>
          </a:prstGeom>
          <a:gradFill flip="none" rotWithShape="1">
            <a:gsLst>
              <a:gs pos="0">
                <a:srgbClr val="006D9A">
                  <a:alpha val="50000"/>
                </a:srgbClr>
              </a:gs>
              <a:gs pos="50000">
                <a:schemeClr val="bg1"/>
              </a:gs>
              <a:gs pos="100000">
                <a:srgbClr val="006D9A">
                  <a:alpha val="50000"/>
                </a:srgbClr>
              </a:gs>
            </a:gsLst>
            <a:lin ang="5400000" scaled="0"/>
            <a:tileRect/>
          </a:gradFill>
        </p:spPr>
        <p:txBody>
          <a:bodyPr tIns="0" anchor="ctr">
            <a:normAutofit/>
          </a:bodyPr>
          <a:lstStyle/>
          <a:p>
            <a:pPr marL="0" marR="0" lvl="0" indent="0" algn="ctr" defTabSz="6858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sp>
        <p:nvSpPr>
          <p:cNvPr id="2" name="Title 1"/>
          <p:cNvSpPr>
            <a:spLocks noGrp="1"/>
          </p:cNvSpPr>
          <p:nvPr>
            <p:ph type="title" hasCustomPrompt="1"/>
          </p:nvPr>
        </p:nvSpPr>
        <p:spPr>
          <a:xfrm>
            <a:off x="0" y="2105025"/>
            <a:ext cx="9144000" cy="956120"/>
          </a:xfrm>
          <a:prstGeom prst="rect">
            <a:avLst/>
          </a:prstGeom>
          <a:solidFill>
            <a:schemeClr val="bg1"/>
          </a:solidFill>
        </p:spPr>
        <p:txBody>
          <a:bodyPr tIns="0" anchor="ctr">
            <a:normAutofit/>
          </a:bodyPr>
          <a:lstStyle>
            <a:lvl1pPr algn="ctr">
              <a:defRPr sz="2800" b="0" cap="none">
                <a:solidFill>
                  <a:schemeClr val="tx2"/>
                </a:solidFill>
                <a:latin typeface="Arial" panose="020B0604020202020204" pitchFamily="34" charset="0"/>
                <a:cs typeface="Arial" panose="020B0604020202020204" pitchFamily="34" charset="0"/>
              </a:defRPr>
            </a:lvl1pPr>
          </a:lstStyle>
          <a:p>
            <a:r>
              <a:rPr lang="en-US" dirty="0"/>
              <a:t>Click To Edit Title</a:t>
            </a:r>
          </a:p>
        </p:txBody>
      </p:sp>
      <p:cxnSp>
        <p:nvCxnSpPr>
          <p:cNvPr id="15" name="Straight Connector 14"/>
          <p:cNvCxnSpPr/>
          <p:nvPr userDrawn="1"/>
        </p:nvCxnSpPr>
        <p:spPr>
          <a:xfrm>
            <a:off x="-7493" y="3780234"/>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9329" y="1367234"/>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7" name="Picture 16">
            <a:extLst>
              <a:ext uri="{FF2B5EF4-FFF2-40B4-BE49-F238E27FC236}">
                <a16:creationId xmlns:a16="http://schemas.microsoft.com/office/drawing/2014/main" id="{54F47EEC-7D64-BC44-B74A-8AB7EC9C1146}"/>
              </a:ext>
            </a:extLst>
          </p:cNvPr>
          <p:cNvPicPr>
            <a:picLocks/>
          </p:cNvPicPr>
          <p:nvPr userDrawn="1"/>
        </p:nvPicPr>
        <p:blipFill>
          <a:blip r:embed="rId3"/>
          <a:stretch>
            <a:fillRect/>
          </a:stretch>
        </p:blipFill>
        <p:spPr>
          <a:xfrm>
            <a:off x="8130186" y="4819791"/>
            <a:ext cx="914400" cy="265176"/>
          </a:xfrm>
          <a:prstGeom prst="rect">
            <a:avLst/>
          </a:prstGeom>
        </p:spPr>
      </p:pic>
    </p:spTree>
    <p:extLst>
      <p:ext uri="{BB962C8B-B14F-4D97-AF65-F5344CB8AC3E}">
        <p14:creationId xmlns:p14="http://schemas.microsoft.com/office/powerpoint/2010/main" val="2243079281"/>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ph-Image-Blue">
    <p:spTree>
      <p:nvGrpSpPr>
        <p:cNvPr id="1" name=""/>
        <p:cNvGrpSpPr/>
        <p:nvPr/>
      </p:nvGrpSpPr>
      <p:grpSpPr>
        <a:xfrm>
          <a:off x="0" y="0"/>
          <a:ext cx="0" cy="0"/>
          <a:chOff x="0" y="0"/>
          <a:chExt cx="0" cy="0"/>
        </a:xfrm>
      </p:grpSpPr>
      <p:sp>
        <p:nvSpPr>
          <p:cNvPr id="18" name="Rectangle 17"/>
          <p:cNvSpPr/>
          <p:nvPr userDrawn="1"/>
        </p:nvSpPr>
        <p:spPr>
          <a:xfrm>
            <a:off x="0" y="971551"/>
            <a:ext cx="9153144" cy="4192523"/>
          </a:xfrm>
          <a:prstGeom prst="rect">
            <a:avLst/>
          </a:prstGeom>
          <a:gradFill>
            <a:gsLst>
              <a:gs pos="0">
                <a:srgbClr val="004E66"/>
              </a:gs>
              <a:gs pos="100000">
                <a:srgbClr val="00779D"/>
              </a:gs>
            </a:gsLs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9" name="Straight Connector 18"/>
          <p:cNvCxnSpPr/>
          <p:nvPr userDrawn="1"/>
        </p:nvCxnSpPr>
        <p:spPr>
          <a:xfrm>
            <a:off x="-9329" y="962025"/>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1" name="Picture 20"/>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4" name="Title 1"/>
          <p:cNvSpPr>
            <a:spLocks noGrp="1"/>
          </p:cNvSpPr>
          <p:nvPr>
            <p:ph type="title"/>
          </p:nvPr>
        </p:nvSpPr>
        <p:spPr>
          <a:xfrm>
            <a:off x="323850" y="171450"/>
            <a:ext cx="8515350" cy="742950"/>
          </a:xfrm>
          <a:prstGeom prst="rect">
            <a:avLst/>
          </a:prstGeom>
        </p:spPr>
        <p:txBody>
          <a:bodyPr anchor="ctr" anchorCtr="0">
            <a:normAutofit/>
          </a:bodyPr>
          <a:lstStyle>
            <a:lvl1pPr algn="l">
              <a:defRPr sz="24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8" name="Picture 7">
            <a:extLst>
              <a:ext uri="{FF2B5EF4-FFF2-40B4-BE49-F238E27FC236}">
                <a16:creationId xmlns:a16="http://schemas.microsoft.com/office/drawing/2014/main" id="{50C5D8D2-47A9-4648-ADAF-AF4DDAB936D3}"/>
              </a:ext>
            </a:extLst>
          </p:cNvPr>
          <p:cNvPicPr>
            <a:picLocks/>
          </p:cNvPicPr>
          <p:nvPr userDrawn="1"/>
        </p:nvPicPr>
        <p:blipFill>
          <a:blip r:embed="rId3"/>
          <a:stretch>
            <a:fillRect/>
          </a:stretch>
        </p:blipFill>
        <p:spPr>
          <a:xfrm>
            <a:off x="8130186" y="4819791"/>
            <a:ext cx="914400" cy="265176"/>
          </a:xfrm>
          <a:prstGeom prst="rect">
            <a:avLst/>
          </a:prstGeom>
        </p:spPr>
      </p:pic>
      <p:sp>
        <p:nvSpPr>
          <p:cNvPr id="9" name="Text Placeholder 5">
            <a:extLst>
              <a:ext uri="{FF2B5EF4-FFF2-40B4-BE49-F238E27FC236}">
                <a16:creationId xmlns:a16="http://schemas.microsoft.com/office/drawing/2014/main" id="{42E694FF-BE93-494A-8335-D80A3BE9892C}"/>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2051987732"/>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aph-Image-Black">
    <p:spTree>
      <p:nvGrpSpPr>
        <p:cNvPr id="1" name=""/>
        <p:cNvGrpSpPr/>
        <p:nvPr/>
      </p:nvGrpSpPr>
      <p:grpSpPr>
        <a:xfrm>
          <a:off x="0" y="0"/>
          <a:ext cx="0" cy="0"/>
          <a:chOff x="0" y="0"/>
          <a:chExt cx="0" cy="0"/>
        </a:xfrm>
      </p:grpSpPr>
      <p:sp>
        <p:nvSpPr>
          <p:cNvPr id="18" name="Rectangle 17"/>
          <p:cNvSpPr/>
          <p:nvPr userDrawn="1"/>
        </p:nvSpPr>
        <p:spPr>
          <a:xfrm>
            <a:off x="0" y="971551"/>
            <a:ext cx="9153144" cy="4192523"/>
          </a:xfrm>
          <a:prstGeom prst="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9" name="Straight Connector 18"/>
          <p:cNvCxnSpPr/>
          <p:nvPr userDrawn="1"/>
        </p:nvCxnSpPr>
        <p:spPr>
          <a:xfrm>
            <a:off x="-9329" y="962025"/>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1" name="Picture 20"/>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4" name="Title 1"/>
          <p:cNvSpPr>
            <a:spLocks noGrp="1"/>
          </p:cNvSpPr>
          <p:nvPr>
            <p:ph type="title"/>
          </p:nvPr>
        </p:nvSpPr>
        <p:spPr>
          <a:xfrm>
            <a:off x="323850" y="171450"/>
            <a:ext cx="8515350" cy="742950"/>
          </a:xfrm>
          <a:prstGeom prst="rect">
            <a:avLst/>
          </a:prstGeom>
        </p:spPr>
        <p:txBody>
          <a:bodyPr anchor="ctr" anchorCtr="0">
            <a:normAutofit/>
          </a:bodyPr>
          <a:lstStyle>
            <a:lvl1pPr algn="l">
              <a:defRPr sz="24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8" name="Picture 7">
            <a:extLst>
              <a:ext uri="{FF2B5EF4-FFF2-40B4-BE49-F238E27FC236}">
                <a16:creationId xmlns:a16="http://schemas.microsoft.com/office/drawing/2014/main" id="{50C5D8D2-47A9-4648-ADAF-AF4DDAB936D3}"/>
              </a:ext>
            </a:extLst>
          </p:cNvPr>
          <p:cNvPicPr>
            <a:picLocks/>
          </p:cNvPicPr>
          <p:nvPr userDrawn="1"/>
        </p:nvPicPr>
        <p:blipFill>
          <a:blip r:embed="rId3"/>
          <a:stretch>
            <a:fillRect/>
          </a:stretch>
        </p:blipFill>
        <p:spPr>
          <a:xfrm>
            <a:off x="8130186" y="4819791"/>
            <a:ext cx="914400" cy="265176"/>
          </a:xfrm>
          <a:prstGeom prst="rect">
            <a:avLst/>
          </a:prstGeom>
        </p:spPr>
      </p:pic>
      <p:sp>
        <p:nvSpPr>
          <p:cNvPr id="9" name="Text Placeholder 5">
            <a:extLst>
              <a:ext uri="{FF2B5EF4-FFF2-40B4-BE49-F238E27FC236}">
                <a16:creationId xmlns:a16="http://schemas.microsoft.com/office/drawing/2014/main" id="{42E694FF-BE93-494A-8335-D80A3BE9892C}"/>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3069492155"/>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pen Blue">
    <p:spTree>
      <p:nvGrpSpPr>
        <p:cNvPr id="1" name=""/>
        <p:cNvGrpSpPr/>
        <p:nvPr/>
      </p:nvGrpSpPr>
      <p:grpSpPr>
        <a:xfrm>
          <a:off x="0" y="0"/>
          <a:ext cx="0" cy="0"/>
          <a:chOff x="0" y="0"/>
          <a:chExt cx="0" cy="0"/>
        </a:xfrm>
      </p:grpSpPr>
      <p:pic>
        <p:nvPicPr>
          <p:cNvPr id="21" name="Picture 20"/>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5154930"/>
          </a:xfrm>
          <a:prstGeom prst="rect">
            <a:avLst/>
          </a:prstGeom>
        </p:spPr>
      </p:pic>
      <p:pic>
        <p:nvPicPr>
          <p:cNvPr id="5" name="Picture 4">
            <a:extLst>
              <a:ext uri="{FF2B5EF4-FFF2-40B4-BE49-F238E27FC236}">
                <a16:creationId xmlns:a16="http://schemas.microsoft.com/office/drawing/2014/main" id="{97E7F697-0452-FD41-8395-6BF13DCE8E98}"/>
              </a:ext>
            </a:extLst>
          </p:cNvPr>
          <p:cNvPicPr>
            <a:picLocks/>
          </p:cNvPicPr>
          <p:nvPr userDrawn="1"/>
        </p:nvPicPr>
        <p:blipFill>
          <a:blip r:embed="rId3"/>
          <a:stretch>
            <a:fillRect/>
          </a:stretch>
        </p:blipFill>
        <p:spPr>
          <a:xfrm>
            <a:off x="8130186" y="4819791"/>
            <a:ext cx="914400" cy="265176"/>
          </a:xfrm>
          <a:prstGeom prst="rect">
            <a:avLst/>
          </a:prstGeom>
        </p:spPr>
      </p:pic>
      <p:sp>
        <p:nvSpPr>
          <p:cNvPr id="7" name="Text Placeholder 5">
            <a:extLst>
              <a:ext uri="{FF2B5EF4-FFF2-40B4-BE49-F238E27FC236}">
                <a16:creationId xmlns:a16="http://schemas.microsoft.com/office/drawing/2014/main" id="{C5375E53-0C80-A84B-AAA8-6B394E1E6F30}"/>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3193000395"/>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Lar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3D4D4E-CA73-CE48-9341-CA63C4422E0F}"/>
              </a:ext>
            </a:extLst>
          </p:cNvPr>
          <p:cNvPicPr>
            <a:picLocks noChangeAspect="1"/>
          </p:cNvPicPr>
          <p:nvPr userDrawn="1"/>
        </p:nvPicPr>
        <p:blipFill>
          <a:blip r:embed="rId2"/>
          <a:stretch>
            <a:fillRect/>
          </a:stretch>
        </p:blipFill>
        <p:spPr>
          <a:xfrm>
            <a:off x="8130186" y="4829794"/>
            <a:ext cx="914400" cy="268185"/>
          </a:xfrm>
          <a:prstGeom prst="rect">
            <a:avLst/>
          </a:prstGeom>
        </p:spPr>
      </p:pic>
      <p:pic>
        <p:nvPicPr>
          <p:cNvPr id="16" name="Picture 15"/>
          <p:cNvPicPr>
            <a:picLocks/>
          </p:cNvPicPr>
          <p:nvPr userDrawn="1"/>
        </p:nvPicPr>
        <p:blipFill>
          <a:blip r:embed="rId3"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Large-Font Text Slide: click to add title</a:t>
            </a:r>
          </a:p>
        </p:txBody>
      </p:sp>
      <p:cxnSp>
        <p:nvCxnSpPr>
          <p:cNvPr id="17" name="Straight Connector 16"/>
          <p:cNvCxnSpPr/>
          <p:nvPr userDrawn="1"/>
        </p:nvCxnSpPr>
        <p:spPr>
          <a:xfrm>
            <a:off x="-9329" y="962025"/>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ext Placeholder 5">
            <a:extLst>
              <a:ext uri="{FF2B5EF4-FFF2-40B4-BE49-F238E27FC236}">
                <a16:creationId xmlns:a16="http://schemas.microsoft.com/office/drawing/2014/main" id="{9A681A14-7A84-7F43-AE92-51583060A7F9}"/>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9" name="Content Placeholder 3">
            <a:extLst>
              <a:ext uri="{FF2B5EF4-FFF2-40B4-BE49-F238E27FC236}">
                <a16:creationId xmlns:a16="http://schemas.microsoft.com/office/drawing/2014/main" id="{82568E9B-001A-3C4B-92D6-08A79194F9D9}"/>
              </a:ext>
            </a:extLst>
          </p:cNvPr>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00000"/>
              <a:buFont typeface="Arial"/>
              <a:buChar char="•"/>
              <a:defRPr sz="24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640080" indent="-137160">
              <a:lnSpc>
                <a:spcPct val="100000"/>
              </a:lnSpc>
              <a:spcBef>
                <a:spcPts val="300"/>
              </a:spcBef>
              <a:buClr>
                <a:srgbClr val="0070C0"/>
              </a:buClr>
              <a:buSzPct val="100000"/>
              <a:defRPr sz="1800">
                <a:solidFill>
                  <a:srgbClr val="000000"/>
                </a:solidFill>
                <a:latin typeface="Arial" panose="020B0604020202020204" pitchFamily="34" charset="0"/>
                <a:cs typeface="Arial" panose="020B0604020202020204" pitchFamily="34" charset="0"/>
              </a:defRPr>
            </a:lvl3pPr>
            <a:lvl4pPr>
              <a:defRPr sz="1500"/>
            </a:lvl4pPr>
            <a:lvl5pPr>
              <a:defRPr sz="1500"/>
            </a:lvl5pPr>
            <a:lvl6pPr>
              <a:defRPr sz="1200"/>
            </a:lvl6pPr>
            <a:lvl7pPr>
              <a:defRPr sz="1200"/>
            </a:lvl7pPr>
            <a:lvl8pPr>
              <a:defRPr sz="1200"/>
            </a:lvl8pPr>
            <a:lvl9pPr>
              <a:defRPr sz="1200"/>
            </a:lvl9pPr>
          </a:lstStyle>
          <a:p>
            <a:pPr lvl="0"/>
            <a:r>
              <a:rPr lang="en-US" dirty="0"/>
              <a:t>First Level Text (click Return TAB to get to next level text)</a:t>
            </a:r>
          </a:p>
          <a:p>
            <a:pPr lvl="1"/>
            <a:r>
              <a:rPr lang="en-US" dirty="0"/>
              <a:t>Second level (click shift TAB to get back to First Level)</a:t>
            </a:r>
          </a:p>
          <a:p>
            <a:pPr lvl="2"/>
            <a:r>
              <a:rPr lang="en-US" dirty="0"/>
              <a:t>Click Return Tab to get to Third-Level Text </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1072396428"/>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Rectang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1950244"/>
            <a:ext cx="3657600" cy="514350"/>
          </a:xfrm>
          <a:prstGeom prst="rect">
            <a:avLst/>
          </a:prstGeom>
        </p:spPr>
        <p:txBody>
          <a:bodyPr tIns="0" anchor="t">
            <a:normAutofit/>
          </a:bodyPr>
          <a:lstStyle>
            <a:lvl1pPr algn="l">
              <a:defRPr sz="2400" b="0" cap="none">
                <a:solidFill>
                  <a:srgbClr val="003A78"/>
                </a:solidFill>
                <a:latin typeface="Arial" panose="020B0604020202020204" pitchFamily="34" charset="0"/>
                <a:cs typeface="Arial" panose="020B0604020202020204" pitchFamily="34" charset="0"/>
              </a:defRPr>
            </a:lvl1pPr>
          </a:lstStyle>
          <a:p>
            <a:r>
              <a:rPr lang="en-US" dirty="0"/>
              <a:t>Title</a:t>
            </a:r>
          </a:p>
        </p:txBody>
      </p:sp>
      <p:sp>
        <p:nvSpPr>
          <p:cNvPr id="3" name="Text Placeholder 2"/>
          <p:cNvSpPr>
            <a:spLocks noGrp="1"/>
          </p:cNvSpPr>
          <p:nvPr>
            <p:ph type="body" idx="1" hasCustomPrompt="1"/>
          </p:nvPr>
        </p:nvSpPr>
        <p:spPr>
          <a:xfrm>
            <a:off x="533400" y="1521619"/>
            <a:ext cx="3657600" cy="400050"/>
          </a:xfrm>
          <a:prstGeom prst="rect">
            <a:avLst/>
          </a:prstGeom>
        </p:spPr>
        <p:txBody>
          <a:bodyPr bIns="0" anchor="b"/>
          <a:lstStyle>
            <a:lvl1pPr marL="0" indent="0" algn="l">
              <a:buNone/>
              <a:defRPr sz="1800" cap="small" baseline="0">
                <a:solidFill>
                  <a:srgbClr val="003A78"/>
                </a:solidFill>
                <a:latin typeface="Arial" panose="020B0604020202020204" pitchFamily="34" charset="0"/>
                <a:cs typeface="Arial" panose="020B0604020202020204"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subtitle</a:t>
            </a:r>
          </a:p>
        </p:txBody>
      </p:sp>
      <p:sp>
        <p:nvSpPr>
          <p:cNvPr id="14" name="Rectangle 13"/>
          <p:cNvSpPr/>
          <p:nvPr/>
        </p:nvSpPr>
        <p:spPr>
          <a:xfrm>
            <a:off x="9526" y="2571752"/>
            <a:ext cx="4572001" cy="1209674"/>
          </a:xfrm>
          <a:prstGeom prst="rect">
            <a:avLst/>
          </a:prstGeom>
          <a:solidFill>
            <a:srgbClr val="0070C0">
              <a:alpha val="1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Rectangle 14"/>
          <p:cNvSpPr/>
          <p:nvPr/>
        </p:nvSpPr>
        <p:spPr>
          <a:xfrm>
            <a:off x="4588934" y="1371600"/>
            <a:ext cx="4572001" cy="1185863"/>
          </a:xfrm>
          <a:prstGeom prst="rect">
            <a:avLst/>
          </a:prstGeom>
          <a:solidFill>
            <a:srgbClr val="0070C0">
              <a:alpha val="1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Content Placeholder 16"/>
          <p:cNvSpPr>
            <a:spLocks noGrp="1"/>
          </p:cNvSpPr>
          <p:nvPr>
            <p:ph sz="quarter" idx="10" hasCustomPrompt="1"/>
          </p:nvPr>
        </p:nvSpPr>
        <p:spPr>
          <a:xfrm>
            <a:off x="4876800" y="2686050"/>
            <a:ext cx="3962400" cy="914400"/>
          </a:xfrm>
          <a:prstGeom prst="rect">
            <a:avLst/>
          </a:prstGeom>
        </p:spPr>
        <p:txBody>
          <a:bodyPr/>
          <a:lstStyle>
            <a:lvl1pPr marL="171450" indent="-171450">
              <a:defRPr sz="1500">
                <a:solidFill>
                  <a:srgbClr val="003A78"/>
                </a:solidFill>
                <a:latin typeface="Arial" panose="020B0604020202020204" pitchFamily="34" charset="0"/>
                <a:cs typeface="Arial" panose="020B0604020202020204" pitchFamily="34" charset="0"/>
              </a:defRPr>
            </a:lvl1pPr>
          </a:lstStyle>
          <a:p>
            <a:pPr lvl="0"/>
            <a:r>
              <a:rPr lang="en-US" dirty="0"/>
              <a:t>Click to edit text</a:t>
            </a:r>
          </a:p>
        </p:txBody>
      </p:sp>
      <p:pic>
        <p:nvPicPr>
          <p:cNvPr id="18" name="Picture 17"/>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1371599"/>
          </a:xfrm>
          <a:prstGeom prst="rect">
            <a:avLst/>
          </a:prstGeom>
        </p:spPr>
      </p:pic>
      <p:cxnSp>
        <p:nvCxnSpPr>
          <p:cNvPr id="21" name="Straight Connector 20"/>
          <p:cNvCxnSpPr/>
          <p:nvPr userDrawn="1"/>
        </p:nvCxnSpPr>
        <p:spPr>
          <a:xfrm>
            <a:off x="-9329" y="1367234"/>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1" y="3771901"/>
            <a:ext cx="9157371" cy="1371599"/>
          </a:xfrm>
          <a:prstGeom prst="rect">
            <a:avLst/>
          </a:prstGeom>
        </p:spPr>
      </p:pic>
      <p:cxnSp>
        <p:nvCxnSpPr>
          <p:cNvPr id="23" name="Straight Connector 22"/>
          <p:cNvCxnSpPr/>
          <p:nvPr userDrawn="1"/>
        </p:nvCxnSpPr>
        <p:spPr>
          <a:xfrm>
            <a:off x="-9329" y="3780234"/>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6" name="Picture 15">
            <a:extLst>
              <a:ext uri="{FF2B5EF4-FFF2-40B4-BE49-F238E27FC236}">
                <a16:creationId xmlns:a16="http://schemas.microsoft.com/office/drawing/2014/main" id="{91F3C7D4-0781-8845-8825-89A145A9DF09}"/>
              </a:ext>
            </a:extLst>
          </p:cNvPr>
          <p:cNvPicPr>
            <a:picLocks/>
          </p:cNvPicPr>
          <p:nvPr userDrawn="1"/>
        </p:nvPicPr>
        <p:blipFill>
          <a:blip r:embed="rId3"/>
          <a:stretch>
            <a:fillRect/>
          </a:stretch>
        </p:blipFill>
        <p:spPr>
          <a:xfrm>
            <a:off x="8130186" y="4819791"/>
            <a:ext cx="914400" cy="265176"/>
          </a:xfrm>
          <a:prstGeom prst="rect">
            <a:avLst/>
          </a:prstGeom>
        </p:spPr>
      </p:pic>
    </p:spTree>
    <p:extLst>
      <p:ext uri="{BB962C8B-B14F-4D97-AF65-F5344CB8AC3E}">
        <p14:creationId xmlns:p14="http://schemas.microsoft.com/office/powerpoint/2010/main" val="3101788918"/>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sclosure-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3D4D4E-CA73-CE48-9341-CA63C4422E0F}"/>
              </a:ext>
            </a:extLst>
          </p:cNvPr>
          <p:cNvPicPr>
            <a:picLocks noChangeAspect="1"/>
          </p:cNvPicPr>
          <p:nvPr userDrawn="1"/>
        </p:nvPicPr>
        <p:blipFill>
          <a:blip r:embed="rId2"/>
          <a:stretch>
            <a:fillRect/>
          </a:stretch>
        </p:blipFill>
        <p:spPr>
          <a:xfrm>
            <a:off x="8130186" y="4829794"/>
            <a:ext cx="914400" cy="268185"/>
          </a:xfrm>
          <a:prstGeom prst="rect">
            <a:avLst/>
          </a:prstGeom>
        </p:spPr>
      </p:pic>
      <p:pic>
        <p:nvPicPr>
          <p:cNvPr id="16" name="Picture 15"/>
          <p:cNvPicPr>
            <a:picLocks/>
          </p:cNvPicPr>
          <p:nvPr userDrawn="1"/>
        </p:nvPicPr>
        <p:blipFill>
          <a:blip r:embed="rId3"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Disclosures</a:t>
            </a:r>
          </a:p>
        </p:txBody>
      </p:sp>
      <p:cxnSp>
        <p:nvCxnSpPr>
          <p:cNvPr id="17" name="Straight Connector 16"/>
          <p:cNvCxnSpPr/>
          <p:nvPr userDrawn="1"/>
        </p:nvCxnSpPr>
        <p:spPr>
          <a:xfrm>
            <a:off x="-9329" y="962025"/>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ext Placeholder 5">
            <a:extLst>
              <a:ext uri="{FF2B5EF4-FFF2-40B4-BE49-F238E27FC236}">
                <a16:creationId xmlns:a16="http://schemas.microsoft.com/office/drawing/2014/main" id="{7E488213-315E-8B44-A5C0-27244905129B}"/>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9" name="Content Placeholder 3">
            <a:extLst>
              <a:ext uri="{FF2B5EF4-FFF2-40B4-BE49-F238E27FC236}">
                <a16:creationId xmlns:a16="http://schemas.microsoft.com/office/drawing/2014/main" id="{73EF870E-42BF-9B46-A4A3-4BBBF5EE82C2}"/>
              </a:ext>
            </a:extLst>
          </p:cNvPr>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0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640080" indent="-137160">
              <a:lnSpc>
                <a:spcPct val="100000"/>
              </a:lnSpc>
              <a:spcBef>
                <a:spcPts val="300"/>
              </a:spcBef>
              <a:buClr>
                <a:srgbClr val="0070C0"/>
              </a:buClr>
              <a:buSzPct val="100000"/>
              <a:defRPr sz="2000">
                <a:solidFill>
                  <a:srgbClr val="000000"/>
                </a:solidFill>
                <a:latin typeface="Arial" panose="020B0604020202020204" pitchFamily="34" charset="0"/>
                <a:cs typeface="Arial" panose="020B0604020202020204" pitchFamily="34" charset="0"/>
              </a:defRPr>
            </a:lvl3pPr>
            <a:lvl4pPr>
              <a:defRPr sz="1500"/>
            </a:lvl4pPr>
            <a:lvl5pPr>
              <a:defRPr sz="1500"/>
            </a:lvl5pPr>
            <a:lvl6pPr>
              <a:defRPr sz="1200"/>
            </a:lvl6pPr>
            <a:lvl7pPr>
              <a:defRPr sz="1200"/>
            </a:lvl7pPr>
            <a:lvl8pPr>
              <a:defRPr sz="1200"/>
            </a:lvl8pPr>
            <a:lvl9pPr>
              <a:defRPr sz="1200"/>
            </a:lvl9pPr>
          </a:lstStyle>
          <a:p>
            <a:pPr lvl="0"/>
            <a:r>
              <a:rPr lang="en-US" dirty="0"/>
              <a:t>First Level Text</a:t>
            </a:r>
          </a:p>
          <a:p>
            <a:pPr lvl="1"/>
            <a:endParaRPr lang="en-US" dirty="0"/>
          </a:p>
          <a:p>
            <a:pPr lvl="1"/>
            <a:endParaRPr lang="en-US" dirty="0"/>
          </a:p>
        </p:txBody>
      </p:sp>
    </p:spTree>
    <p:extLst>
      <p:ext uri="{BB962C8B-B14F-4D97-AF65-F5344CB8AC3E}">
        <p14:creationId xmlns:p14="http://schemas.microsoft.com/office/powerpoint/2010/main" val="519809073"/>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553878355"/>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unding-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60F0B8B-66F2-DF43-BD77-6C2E0DA2E6A6}"/>
              </a:ext>
            </a:extLst>
          </p:cNvPr>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cxnSp>
        <p:nvCxnSpPr>
          <p:cNvPr id="8" name="Straight Connector 7">
            <a:extLst>
              <a:ext uri="{FF2B5EF4-FFF2-40B4-BE49-F238E27FC236}">
                <a16:creationId xmlns:a16="http://schemas.microsoft.com/office/drawing/2014/main" id="{6A83514E-98F2-2D45-9DA2-54F265280D68}"/>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2DA28F71-E8EE-4641-AAE6-AB4095216C3F}"/>
              </a:ext>
            </a:extLst>
          </p:cNvPr>
          <p:cNvSpPr txBox="1"/>
          <p:nvPr userDrawn="1"/>
        </p:nvSpPr>
        <p:spPr>
          <a:xfrm>
            <a:off x="458843" y="1375979"/>
            <a:ext cx="8229600" cy="1299010"/>
          </a:xfrm>
          <a:prstGeom prst="rect">
            <a:avLst/>
          </a:prstGeom>
          <a:noFill/>
        </p:spPr>
        <p:txBody>
          <a:bodyPr wrap="square" rtlCol="0">
            <a:spAutoFit/>
          </a:bodyPr>
          <a:lstStyle/>
          <a:p>
            <a:pPr marL="0" marR="0" lvl="0" indent="0" algn="l" defTabSz="914400" rtl="0" eaLnBrk="0" fontAlgn="base" latinLnBrk="0" hangingPunct="0">
              <a:lnSpc>
                <a:spcPts val="2400"/>
              </a:lnSpc>
              <a:spcBef>
                <a:spcPts val="0"/>
              </a:spcBef>
              <a:spcAft>
                <a:spcPct val="0"/>
              </a:spcAft>
              <a:buClr>
                <a:srgbClr val="434DA1"/>
              </a:buClr>
              <a:buSzPct val="125000"/>
              <a:buFont typeface="Arial"/>
              <a:buNone/>
              <a:tabLst/>
              <a:defRPr/>
            </a:pPr>
            <a:r>
              <a:rPr lang="en-US" sz="1800" b="1" i="0" dirty="0">
                <a:latin typeface="Arial" panose="020B0604020202020204" pitchFamily="34" charset="0"/>
                <a:cs typeface="Arial" panose="020B0604020202020204" pitchFamily="34" charset="0"/>
              </a:rPr>
              <a:t>Hepatitis </a:t>
            </a:r>
            <a:r>
              <a:rPr lang="en-US" sz="2000" b="1" i="0" dirty="0">
                <a:solidFill>
                  <a:srgbClr val="00546D"/>
                </a:solidFill>
                <a:latin typeface="Arial" panose="020B0604020202020204" pitchFamily="34" charset="0"/>
                <a:cs typeface="Arial" panose="020B0604020202020204" pitchFamily="34" charset="0"/>
              </a:rPr>
              <a:t>C</a:t>
            </a:r>
            <a:r>
              <a:rPr lang="en-US" sz="1800" b="1" i="0" dirty="0">
                <a:latin typeface="Arial" panose="020B0604020202020204" pitchFamily="34" charset="0"/>
                <a:cs typeface="Arial" panose="020B0604020202020204" pitchFamily="34" charset="0"/>
              </a:rPr>
              <a:t> Online </a:t>
            </a:r>
            <a:r>
              <a:rPr lang="en-US" sz="1800" i="0" dirty="0">
                <a:latin typeface="Arial" panose="020B0604020202020204" pitchFamily="34" charset="0"/>
                <a:cs typeface="Arial" panose="020B0604020202020204" pitchFamily="34" charset="0"/>
              </a:rPr>
              <a:t>is funded by a cooperative agreement from the Centers for Disease Control and Prevention (CDC-RFA- PS21-2105). This project is led by the University of Washington Infectious Diseases Education and Assessment (IDEA) Program. </a:t>
            </a:r>
            <a:endParaRPr lang="en-US" sz="1500" i="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84131116-A80C-D943-92A9-B0AF257E745D}"/>
              </a:ext>
            </a:extLst>
          </p:cNvPr>
          <p:cNvSpPr txBox="1"/>
          <p:nvPr userDrawn="1"/>
        </p:nvSpPr>
        <p:spPr>
          <a:xfrm>
            <a:off x="0" y="4636541"/>
            <a:ext cx="9151575" cy="564257"/>
          </a:xfrm>
          <a:prstGeom prst="rect">
            <a:avLst/>
          </a:prstGeom>
          <a:solidFill>
            <a:schemeClr val="bg1">
              <a:lumMod val="95000"/>
            </a:schemeClr>
          </a:solidFill>
        </p:spPr>
        <p:txBody>
          <a:bodyPr wrap="square" lIns="1188720" tIns="91440" rIns="1188720" bIns="137160" rtlCol="0" anchor="ctr">
            <a:spAutoFit/>
          </a:bodyPr>
          <a:lstStyle/>
          <a:p>
            <a:pPr algn="ctr">
              <a:lnSpc>
                <a:spcPts val="1300"/>
              </a:lnSpc>
            </a:pPr>
            <a:r>
              <a:rPr lang="en-US" sz="1100" i="1" dirty="0">
                <a:solidFill>
                  <a:schemeClr val="tx1"/>
                </a:solidFill>
                <a:latin typeface="+mn-lt"/>
              </a:rPr>
              <a:t>The contents in this presentation are those of the author(s) and do not necessarily represent the </a:t>
            </a:r>
            <a:br>
              <a:rPr lang="en-US" sz="1100" i="1" dirty="0">
                <a:solidFill>
                  <a:schemeClr val="tx1"/>
                </a:solidFill>
                <a:latin typeface="+mn-lt"/>
              </a:rPr>
            </a:br>
            <a:r>
              <a:rPr lang="en-US" sz="1100" i="1" dirty="0">
                <a:solidFill>
                  <a:schemeClr val="tx1"/>
                </a:solidFill>
                <a:latin typeface="+mn-lt"/>
              </a:rPr>
              <a:t>official position of views of, nor an endorsement, by the Centers for Disease Control and Prevention.</a:t>
            </a:r>
            <a:endParaRPr lang="en-US" sz="1100" i="1" dirty="0">
              <a:solidFill>
                <a:schemeClr val="tx1"/>
              </a:solidFill>
              <a:latin typeface="Arial"/>
            </a:endParaRPr>
          </a:p>
        </p:txBody>
      </p:sp>
      <p:pic>
        <p:nvPicPr>
          <p:cNvPr id="13" name="Picture 12">
            <a:extLst>
              <a:ext uri="{FF2B5EF4-FFF2-40B4-BE49-F238E27FC236}">
                <a16:creationId xmlns:a16="http://schemas.microsoft.com/office/drawing/2014/main" id="{E24FC7B0-4199-894F-A8D2-4FF835667F61}"/>
              </a:ext>
            </a:extLst>
          </p:cNvPr>
          <p:cNvPicPr>
            <a:picLocks noChangeAspect="1"/>
          </p:cNvPicPr>
          <p:nvPr userDrawn="1"/>
        </p:nvPicPr>
        <p:blipFill>
          <a:blip r:embed="rId3"/>
          <a:stretch>
            <a:fillRect/>
          </a:stretch>
        </p:blipFill>
        <p:spPr>
          <a:xfrm>
            <a:off x="3505188" y="3229441"/>
            <a:ext cx="2120053" cy="621792"/>
          </a:xfrm>
          <a:prstGeom prst="rect">
            <a:avLst/>
          </a:prstGeom>
        </p:spPr>
      </p:pic>
      <p:sp>
        <p:nvSpPr>
          <p:cNvPr id="14" name="Rectangle 13">
            <a:extLst>
              <a:ext uri="{FF2B5EF4-FFF2-40B4-BE49-F238E27FC236}">
                <a16:creationId xmlns:a16="http://schemas.microsoft.com/office/drawing/2014/main" id="{BED0061C-C01B-6147-BCD8-08FDF056E6F2}"/>
              </a:ext>
            </a:extLst>
          </p:cNvPr>
          <p:cNvSpPr/>
          <p:nvPr userDrawn="1"/>
        </p:nvSpPr>
        <p:spPr>
          <a:xfrm>
            <a:off x="295189" y="89397"/>
            <a:ext cx="8503918" cy="822624"/>
          </a:xfrm>
          <a:prstGeom prst="rect">
            <a:avLst/>
          </a:prstGeom>
        </p:spPr>
        <p:txBody>
          <a:bodyPr wrap="square" lIns="68580" anchor="ctr">
            <a:normAutofit/>
          </a:bodyPr>
          <a:lstStyle/>
          <a:p>
            <a:pPr defTabSz="342900">
              <a:spcAft>
                <a:spcPts val="0"/>
              </a:spcAft>
            </a:pPr>
            <a:r>
              <a:rPr lang="en-US" sz="2400" cap="none" baseline="0" dirty="0">
                <a:solidFill>
                  <a:schemeClr val="bg1"/>
                </a:solidFill>
                <a:latin typeface="Arial" pitchFamily="-108" charset="0"/>
                <a:ea typeface="ＭＳ Ｐゴシック" pitchFamily="-108" charset="-128"/>
                <a:cs typeface="ＭＳ Ｐゴシック" pitchFamily="-108" charset="-128"/>
              </a:rPr>
              <a:t>Acknowledgments</a:t>
            </a:r>
          </a:p>
        </p:txBody>
      </p:sp>
      <p:pic>
        <p:nvPicPr>
          <p:cNvPr id="29" name="Picture 28">
            <a:extLst>
              <a:ext uri="{FF2B5EF4-FFF2-40B4-BE49-F238E27FC236}">
                <a16:creationId xmlns:a16="http://schemas.microsoft.com/office/drawing/2014/main" id="{CFDD0DC4-87ED-2248-BCCC-3FFD6569F846}"/>
              </a:ext>
            </a:extLst>
          </p:cNvPr>
          <p:cNvPicPr>
            <a:picLocks noChangeAspect="1"/>
          </p:cNvPicPr>
          <p:nvPr userDrawn="1"/>
        </p:nvPicPr>
        <p:blipFill>
          <a:blip r:embed="rId4"/>
          <a:stretch>
            <a:fillRect/>
          </a:stretch>
        </p:blipFill>
        <p:spPr>
          <a:xfrm>
            <a:off x="489589" y="3230381"/>
            <a:ext cx="2257262" cy="658368"/>
          </a:xfrm>
          <a:prstGeom prst="rect">
            <a:avLst/>
          </a:prstGeom>
        </p:spPr>
      </p:pic>
      <p:pic>
        <p:nvPicPr>
          <p:cNvPr id="16" name="Picture 15">
            <a:extLst>
              <a:ext uri="{FF2B5EF4-FFF2-40B4-BE49-F238E27FC236}">
                <a16:creationId xmlns:a16="http://schemas.microsoft.com/office/drawing/2014/main" id="{5EAE2333-2F70-634E-82A6-B1B90516D6E6}"/>
              </a:ext>
            </a:extLst>
          </p:cNvPr>
          <p:cNvPicPr>
            <a:picLocks noChangeAspect="1"/>
          </p:cNvPicPr>
          <p:nvPr userDrawn="1"/>
        </p:nvPicPr>
        <p:blipFill>
          <a:blip r:embed="rId5"/>
          <a:stretch>
            <a:fillRect/>
          </a:stretch>
        </p:blipFill>
        <p:spPr>
          <a:xfrm>
            <a:off x="6442226" y="3266416"/>
            <a:ext cx="2145931" cy="560724"/>
          </a:xfrm>
          <a:prstGeom prst="rect">
            <a:avLst/>
          </a:prstGeom>
        </p:spPr>
      </p:pic>
    </p:spTree>
    <p:extLst>
      <p:ext uri="{BB962C8B-B14F-4D97-AF65-F5344CB8AC3E}">
        <p14:creationId xmlns:p14="http://schemas.microsoft.com/office/powerpoint/2010/main" val="1565267516"/>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Medium">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3D4D4E-CA73-CE48-9341-CA63C4422E0F}"/>
              </a:ext>
            </a:extLst>
          </p:cNvPr>
          <p:cNvPicPr>
            <a:picLocks noChangeAspect="1"/>
          </p:cNvPicPr>
          <p:nvPr userDrawn="1"/>
        </p:nvPicPr>
        <p:blipFill>
          <a:blip r:embed="rId2"/>
          <a:stretch>
            <a:fillRect/>
          </a:stretch>
        </p:blipFill>
        <p:spPr>
          <a:xfrm>
            <a:off x="8130186" y="4829794"/>
            <a:ext cx="914400" cy="268185"/>
          </a:xfrm>
          <a:prstGeom prst="rect">
            <a:avLst/>
          </a:prstGeom>
        </p:spPr>
      </p:pic>
      <p:pic>
        <p:nvPicPr>
          <p:cNvPr id="16" name="Picture 15"/>
          <p:cNvPicPr>
            <a:picLocks/>
          </p:cNvPicPr>
          <p:nvPr userDrawn="1"/>
        </p:nvPicPr>
        <p:blipFill>
          <a:blip r:embed="rId3"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Medium-Font Text Slide: click to add title</a:t>
            </a:r>
          </a:p>
        </p:txBody>
      </p:sp>
      <p:cxnSp>
        <p:nvCxnSpPr>
          <p:cNvPr id="17" name="Straight Connector 16"/>
          <p:cNvCxnSpPr/>
          <p:nvPr userDrawn="1"/>
        </p:nvCxnSpPr>
        <p:spPr>
          <a:xfrm>
            <a:off x="-9329" y="962025"/>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Content Placeholder 3">
            <a:extLst>
              <a:ext uri="{FF2B5EF4-FFF2-40B4-BE49-F238E27FC236}">
                <a16:creationId xmlns:a16="http://schemas.microsoft.com/office/drawing/2014/main" id="{E7E4DF60-71E6-5A4F-922E-DACE79CE099B}"/>
              </a:ext>
            </a:extLst>
          </p:cNvPr>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0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640080" indent="-137160">
              <a:lnSpc>
                <a:spcPct val="100000"/>
              </a:lnSpc>
              <a:spcBef>
                <a:spcPts val="300"/>
              </a:spcBef>
              <a:buClr>
                <a:srgbClr val="0070C0"/>
              </a:buClr>
              <a:buSzPct val="100000"/>
              <a:defRPr sz="1500">
                <a:solidFill>
                  <a:srgbClr val="000000"/>
                </a:solidFill>
                <a:latin typeface="Arial" panose="020B0604020202020204" pitchFamily="34" charset="0"/>
                <a:cs typeface="Arial" panose="020B0604020202020204" pitchFamily="34" charset="0"/>
              </a:defRPr>
            </a:lvl3pPr>
            <a:lvl4pPr>
              <a:defRPr sz="1500"/>
            </a:lvl4pPr>
            <a:lvl5pPr>
              <a:defRPr sz="1500"/>
            </a:lvl5pPr>
            <a:lvl6pPr>
              <a:defRPr sz="1200"/>
            </a:lvl6pPr>
            <a:lvl7pPr>
              <a:defRPr sz="1200"/>
            </a:lvl7pPr>
            <a:lvl8pPr>
              <a:defRPr sz="1200"/>
            </a:lvl8pPr>
            <a:lvl9pPr>
              <a:defRPr sz="1200"/>
            </a:lvl9pPr>
          </a:lstStyle>
          <a:p>
            <a:pPr lvl="0"/>
            <a:r>
              <a:rPr lang="en-US" dirty="0"/>
              <a:t>First Level Text (click Return TAB to get to next level text)</a:t>
            </a:r>
          </a:p>
          <a:p>
            <a:pPr lvl="1"/>
            <a:r>
              <a:rPr lang="en-US" dirty="0"/>
              <a:t>Second level (click shift TAB to get back to First Level)</a:t>
            </a:r>
          </a:p>
          <a:p>
            <a:pPr lvl="2"/>
            <a:r>
              <a:rPr lang="en-US" dirty="0"/>
              <a:t>Click Return Tab to get to Third-Level Text </a:t>
            </a:r>
          </a:p>
          <a:p>
            <a:pPr lvl="1"/>
            <a:endParaRPr lang="en-US" dirty="0"/>
          </a:p>
          <a:p>
            <a:pPr lvl="1"/>
            <a:endParaRPr lang="en-US" dirty="0"/>
          </a:p>
          <a:p>
            <a:pPr lvl="1"/>
            <a:endParaRPr lang="en-US" dirty="0"/>
          </a:p>
        </p:txBody>
      </p:sp>
      <p:sp>
        <p:nvSpPr>
          <p:cNvPr id="10" name="Text Placeholder 5">
            <a:extLst>
              <a:ext uri="{FF2B5EF4-FFF2-40B4-BE49-F238E27FC236}">
                <a16:creationId xmlns:a16="http://schemas.microsoft.com/office/drawing/2014/main" id="{41F06CDF-9301-9D41-99E6-E67191B990C9}"/>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2596105137"/>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Same 20 Fo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3D4D4E-CA73-CE48-9341-CA63C4422E0F}"/>
              </a:ext>
            </a:extLst>
          </p:cNvPr>
          <p:cNvPicPr>
            <a:picLocks noChangeAspect="1"/>
          </p:cNvPicPr>
          <p:nvPr userDrawn="1"/>
        </p:nvPicPr>
        <p:blipFill>
          <a:blip r:embed="rId2"/>
          <a:stretch>
            <a:fillRect/>
          </a:stretch>
        </p:blipFill>
        <p:spPr>
          <a:xfrm>
            <a:off x="8130186" y="4829794"/>
            <a:ext cx="914400" cy="268185"/>
          </a:xfrm>
          <a:prstGeom prst="rect">
            <a:avLst/>
          </a:prstGeom>
        </p:spPr>
      </p:pic>
      <p:pic>
        <p:nvPicPr>
          <p:cNvPr id="16" name="Picture 15"/>
          <p:cNvPicPr>
            <a:picLocks/>
          </p:cNvPicPr>
          <p:nvPr userDrawn="1"/>
        </p:nvPicPr>
        <p:blipFill>
          <a:blip r:embed="rId3"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Same-20-Font Text Slide: click to add title</a:t>
            </a:r>
          </a:p>
        </p:txBody>
      </p:sp>
      <p:cxnSp>
        <p:nvCxnSpPr>
          <p:cNvPr id="17" name="Straight Connector 16"/>
          <p:cNvCxnSpPr/>
          <p:nvPr userDrawn="1"/>
        </p:nvCxnSpPr>
        <p:spPr>
          <a:xfrm>
            <a:off x="-9329" y="962025"/>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ext Placeholder 5">
            <a:extLst>
              <a:ext uri="{FF2B5EF4-FFF2-40B4-BE49-F238E27FC236}">
                <a16:creationId xmlns:a16="http://schemas.microsoft.com/office/drawing/2014/main" id="{7E488213-315E-8B44-A5C0-27244905129B}"/>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9" name="Content Placeholder 3">
            <a:extLst>
              <a:ext uri="{FF2B5EF4-FFF2-40B4-BE49-F238E27FC236}">
                <a16:creationId xmlns:a16="http://schemas.microsoft.com/office/drawing/2014/main" id="{73EF870E-42BF-9B46-A4A3-4BBBF5EE82C2}"/>
              </a:ext>
            </a:extLst>
          </p:cNvPr>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0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640080" indent="-137160">
              <a:lnSpc>
                <a:spcPct val="100000"/>
              </a:lnSpc>
              <a:spcBef>
                <a:spcPts val="300"/>
              </a:spcBef>
              <a:buClr>
                <a:srgbClr val="0070C0"/>
              </a:buClr>
              <a:buSzPct val="100000"/>
              <a:defRPr sz="2000">
                <a:solidFill>
                  <a:srgbClr val="000000"/>
                </a:solidFill>
                <a:latin typeface="Arial" panose="020B0604020202020204" pitchFamily="34" charset="0"/>
                <a:cs typeface="Arial" panose="020B0604020202020204" pitchFamily="34" charset="0"/>
              </a:defRPr>
            </a:lvl3pPr>
            <a:lvl4pPr>
              <a:defRPr sz="1500"/>
            </a:lvl4pPr>
            <a:lvl5pPr>
              <a:defRPr sz="1500"/>
            </a:lvl5pPr>
            <a:lvl6pPr>
              <a:defRPr sz="1200"/>
            </a:lvl6pPr>
            <a:lvl7pPr>
              <a:defRPr sz="1200"/>
            </a:lvl7pPr>
            <a:lvl8pPr>
              <a:defRPr sz="1200"/>
            </a:lvl8pPr>
            <a:lvl9pPr>
              <a:defRPr sz="1200"/>
            </a:lvl9pPr>
          </a:lstStyle>
          <a:p>
            <a:pPr lvl="0"/>
            <a:r>
              <a:rPr lang="en-US" dirty="0"/>
              <a:t>First Level Text (click Return TAB to get to next level text)</a:t>
            </a:r>
          </a:p>
          <a:p>
            <a:pPr lvl="1"/>
            <a:r>
              <a:rPr lang="en-US" dirty="0"/>
              <a:t>Second level (click shift TAB to get back to First Level)</a:t>
            </a:r>
          </a:p>
          <a:p>
            <a:pPr lvl="2"/>
            <a:r>
              <a:rPr lang="en-US" dirty="0"/>
              <a:t>Click Return Tab to get to Third-Level Text </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1555608098"/>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Data/Image">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Text and Data/Image Slide: click to add title</a:t>
            </a:r>
          </a:p>
        </p:txBody>
      </p:sp>
      <p:sp>
        <p:nvSpPr>
          <p:cNvPr id="4" name="Content Placeholder 3"/>
          <p:cNvSpPr>
            <a:spLocks noGrp="1"/>
          </p:cNvSpPr>
          <p:nvPr>
            <p:ph sz="half" idx="2" hasCustomPrompt="1"/>
          </p:nvPr>
        </p:nvSpPr>
        <p:spPr>
          <a:xfrm>
            <a:off x="323850" y="1190625"/>
            <a:ext cx="4095750" cy="3600450"/>
          </a:xfrm>
          <a:prstGeom prst="rect">
            <a:avLst/>
          </a:prstGeom>
        </p:spPr>
        <p:txBody>
          <a:bodyPr anchor="t" anchorCtr="0">
            <a:normAutofit/>
          </a:bodyPr>
          <a:lstStyle>
            <a:lvl1pPr marL="171450" indent="-171450">
              <a:lnSpc>
                <a:spcPts val="2100"/>
              </a:lnSpc>
              <a:spcBef>
                <a:spcPts val="600"/>
              </a:spcBef>
              <a:buClr>
                <a:srgbClr val="0070C0"/>
              </a:buClr>
              <a:defRPr sz="1800">
                <a:solidFill>
                  <a:srgbClr val="000000"/>
                </a:solidFill>
                <a:latin typeface="Arial" panose="020B0604020202020204" pitchFamily="34" charset="0"/>
                <a:cs typeface="Arial" panose="020B0604020202020204" pitchFamily="34" charset="0"/>
              </a:defRPr>
            </a:lvl1pPr>
            <a:lvl2pPr marL="300038" indent="-128588">
              <a:lnSpc>
                <a:spcPts val="2100"/>
              </a:lnSpc>
              <a:spcBef>
                <a:spcPts val="300"/>
              </a:spcBef>
              <a:buClr>
                <a:srgbClr val="0070C0"/>
              </a:buClr>
              <a:buFont typeface="Arial" pitchFamily="34" charset="0"/>
              <a:buChar char="-"/>
              <a:defRPr sz="1800">
                <a:solidFill>
                  <a:srgbClr val="000000"/>
                </a:solidFill>
                <a:latin typeface="Arial" panose="020B0604020202020204" pitchFamily="34" charset="0"/>
                <a:cs typeface="Arial" panose="020B0604020202020204" pitchFamily="34" charset="0"/>
              </a:defRPr>
            </a:lvl2pPr>
            <a:lvl3pPr>
              <a:lnSpc>
                <a:spcPts val="2100"/>
              </a:lnSpc>
              <a:spcBef>
                <a:spcPts val="600"/>
              </a:spcBef>
              <a:defRPr sz="12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edit first level text</a:t>
            </a:r>
          </a:p>
          <a:p>
            <a:pPr lvl="1"/>
            <a:r>
              <a:rPr lang="en-US" dirty="0"/>
              <a:t>Second level</a:t>
            </a:r>
          </a:p>
        </p:txBody>
      </p:sp>
      <p:cxnSp>
        <p:nvCxnSpPr>
          <p:cNvPr id="17" name="Straight Connector 16"/>
          <p:cNvCxnSpPr/>
          <p:nvPr userDrawn="1"/>
        </p:nvCxnSpPr>
        <p:spPr>
          <a:xfrm>
            <a:off x="-9329" y="962025"/>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Picture 6">
            <a:extLst>
              <a:ext uri="{FF2B5EF4-FFF2-40B4-BE49-F238E27FC236}">
                <a16:creationId xmlns:a16="http://schemas.microsoft.com/office/drawing/2014/main" id="{0091559A-A57D-7640-A089-C617FF5BE987}"/>
              </a:ext>
            </a:extLst>
          </p:cNvPr>
          <p:cNvPicPr>
            <a:picLocks noChangeAspect="1"/>
          </p:cNvPicPr>
          <p:nvPr userDrawn="1"/>
        </p:nvPicPr>
        <p:blipFill>
          <a:blip r:embed="rId3"/>
          <a:stretch>
            <a:fillRect/>
          </a:stretch>
        </p:blipFill>
        <p:spPr>
          <a:xfrm>
            <a:off x="8130186" y="4829794"/>
            <a:ext cx="914400" cy="268185"/>
          </a:xfrm>
          <a:prstGeom prst="rect">
            <a:avLst/>
          </a:prstGeom>
        </p:spPr>
      </p:pic>
      <p:sp>
        <p:nvSpPr>
          <p:cNvPr id="10" name="Text Placeholder 5">
            <a:extLst>
              <a:ext uri="{FF2B5EF4-FFF2-40B4-BE49-F238E27FC236}">
                <a16:creationId xmlns:a16="http://schemas.microsoft.com/office/drawing/2014/main" id="{AE78A2BD-79AF-4045-B862-6F54F0C316B6}"/>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2138419722"/>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ph-Table-Image">
    <p:spTree>
      <p:nvGrpSpPr>
        <p:cNvPr id="1" name=""/>
        <p:cNvGrpSpPr/>
        <p:nvPr/>
      </p:nvGrpSpPr>
      <p:grpSpPr>
        <a:xfrm>
          <a:off x="0" y="0"/>
          <a:ext cx="0" cy="0"/>
          <a:chOff x="0" y="0"/>
          <a:chExt cx="0" cy="0"/>
        </a:xfrm>
      </p:grpSpPr>
      <p:pic>
        <p:nvPicPr>
          <p:cNvPr id="8" name="Picture 7"/>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a:solidFill>
                  <a:schemeClr val="bg1"/>
                </a:solidFill>
                <a:latin typeface="Arial" panose="020B0604020202020204" pitchFamily="34" charset="0"/>
                <a:cs typeface="Arial" panose="020B0604020202020204" pitchFamily="34" charset="0"/>
              </a:defRPr>
            </a:lvl1pPr>
          </a:lstStyle>
          <a:p>
            <a:r>
              <a:rPr lang="en-US" dirty="0"/>
              <a:t>Graph/Table/Image: click to add title</a:t>
            </a:r>
          </a:p>
        </p:txBody>
      </p:sp>
      <p:cxnSp>
        <p:nvCxnSpPr>
          <p:cNvPr id="10" name="Straight Connector 9"/>
          <p:cNvCxnSpPr/>
          <p:nvPr userDrawn="1"/>
        </p:nvCxnSpPr>
        <p:spPr>
          <a:xfrm>
            <a:off x="-9329" y="962025"/>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432CEDF1-0424-7343-B2E6-04464D55ADF7}"/>
              </a:ext>
            </a:extLst>
          </p:cNvPr>
          <p:cNvPicPr>
            <a:picLocks noChangeAspect="1"/>
          </p:cNvPicPr>
          <p:nvPr userDrawn="1"/>
        </p:nvPicPr>
        <p:blipFill>
          <a:blip r:embed="rId3"/>
          <a:stretch>
            <a:fillRect/>
          </a:stretch>
        </p:blipFill>
        <p:spPr>
          <a:xfrm>
            <a:off x="8130186" y="4829794"/>
            <a:ext cx="914400" cy="268185"/>
          </a:xfrm>
          <a:prstGeom prst="rect">
            <a:avLst/>
          </a:prstGeom>
        </p:spPr>
      </p:pic>
      <p:sp>
        <p:nvSpPr>
          <p:cNvPr id="7" name="Text Placeholder 5">
            <a:extLst>
              <a:ext uri="{FF2B5EF4-FFF2-40B4-BE49-F238E27FC236}">
                <a16:creationId xmlns:a16="http://schemas.microsoft.com/office/drawing/2014/main" id="{D1050445-BA7D-E540-B7EF-B34AC2CA36C4}"/>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4165635349"/>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llustration-Credit">
    <p:spTree>
      <p:nvGrpSpPr>
        <p:cNvPr id="1" name=""/>
        <p:cNvGrpSpPr/>
        <p:nvPr/>
      </p:nvGrpSpPr>
      <p:grpSpPr>
        <a:xfrm>
          <a:off x="0" y="0"/>
          <a:ext cx="0" cy="0"/>
          <a:chOff x="0" y="0"/>
          <a:chExt cx="0" cy="0"/>
        </a:xfrm>
      </p:grpSpPr>
      <p:pic>
        <p:nvPicPr>
          <p:cNvPr id="8" name="Picture 7"/>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a:solidFill>
                  <a:schemeClr val="bg1"/>
                </a:solidFill>
                <a:latin typeface="Arial" panose="020B0604020202020204" pitchFamily="34" charset="0"/>
                <a:cs typeface="Arial" panose="020B0604020202020204" pitchFamily="34" charset="0"/>
              </a:defRPr>
            </a:lvl1pPr>
          </a:lstStyle>
          <a:p>
            <a:r>
              <a:rPr lang="en-US" dirty="0"/>
              <a:t>Illustration/Credit: click to add title</a:t>
            </a:r>
          </a:p>
        </p:txBody>
      </p:sp>
      <p:cxnSp>
        <p:nvCxnSpPr>
          <p:cNvPr id="10" name="Straight Connector 9"/>
          <p:cNvCxnSpPr/>
          <p:nvPr userDrawn="1"/>
        </p:nvCxnSpPr>
        <p:spPr>
          <a:xfrm>
            <a:off x="-9329" y="962025"/>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432CEDF1-0424-7343-B2E6-04464D55ADF7}"/>
              </a:ext>
            </a:extLst>
          </p:cNvPr>
          <p:cNvPicPr>
            <a:picLocks noChangeAspect="1"/>
          </p:cNvPicPr>
          <p:nvPr userDrawn="1"/>
        </p:nvPicPr>
        <p:blipFill>
          <a:blip r:embed="rId3"/>
          <a:stretch>
            <a:fillRect/>
          </a:stretch>
        </p:blipFill>
        <p:spPr>
          <a:xfrm>
            <a:off x="8130186" y="4829794"/>
            <a:ext cx="914400" cy="268185"/>
          </a:xfrm>
          <a:prstGeom prst="rect">
            <a:avLst/>
          </a:prstGeom>
        </p:spPr>
      </p:pic>
      <p:sp>
        <p:nvSpPr>
          <p:cNvPr id="9" name="Text Placeholder 5">
            <a:extLst>
              <a:ext uri="{FF2B5EF4-FFF2-40B4-BE49-F238E27FC236}">
                <a16:creationId xmlns:a16="http://schemas.microsoft.com/office/drawing/2014/main" id="{49040465-5DC6-4C45-8214-2E969A7E1418}"/>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600" b="0" baseline="0">
                <a:solidFill>
                  <a:srgbClr val="285078"/>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3795830669"/>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ph-Gray-Bar">
    <p:spTree>
      <p:nvGrpSpPr>
        <p:cNvPr id="1" name=""/>
        <p:cNvGrpSpPr/>
        <p:nvPr/>
      </p:nvGrpSpPr>
      <p:grpSpPr>
        <a:xfrm>
          <a:off x="0" y="0"/>
          <a:ext cx="0" cy="0"/>
          <a:chOff x="0" y="0"/>
          <a:chExt cx="0" cy="0"/>
        </a:xfrm>
      </p:grpSpPr>
      <p:pic>
        <p:nvPicPr>
          <p:cNvPr id="15" name="Picture 14"/>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a:solidFill>
                  <a:schemeClr val="bg1"/>
                </a:solidFill>
                <a:latin typeface="Arial" panose="020B0604020202020204" pitchFamily="34" charset="0"/>
                <a:cs typeface="Arial" panose="020B0604020202020204" pitchFamily="34" charset="0"/>
              </a:defRPr>
            </a:lvl1pPr>
          </a:lstStyle>
          <a:p>
            <a:r>
              <a:rPr lang="en-US" dirty="0"/>
              <a:t>Graph/Table/Image Gray Bar: click to add title</a:t>
            </a:r>
          </a:p>
        </p:txBody>
      </p:sp>
      <p:sp>
        <p:nvSpPr>
          <p:cNvPr id="8" name="Rectangle 3"/>
          <p:cNvSpPr>
            <a:spLocks noChangeArrowheads="1"/>
          </p:cNvSpPr>
          <p:nvPr userDrawn="1"/>
        </p:nvSpPr>
        <p:spPr bwMode="invGray">
          <a:xfrm>
            <a:off x="-4917" y="980205"/>
            <a:ext cx="9162288" cy="365760"/>
          </a:xfrm>
          <a:prstGeom prst="rect">
            <a:avLst/>
          </a:prstGeom>
          <a:solidFill>
            <a:srgbClr val="5A646E"/>
          </a:solidFill>
          <a:ln>
            <a:no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342900">
              <a:lnSpc>
                <a:spcPct val="85000"/>
              </a:lnSpc>
            </a:pPr>
            <a:endParaRPr lang="en-US" sz="1500" dirty="0">
              <a:solidFill>
                <a:schemeClr val="bg1"/>
              </a:solidFill>
              <a:latin typeface="Arial" pitchFamily="-110" charset="0"/>
              <a:ea typeface="ＭＳ Ｐゴシック" pitchFamily="-110" charset="-128"/>
              <a:cs typeface="ＭＳ Ｐゴシック" pitchFamily="-110" charset="-128"/>
            </a:endParaRPr>
          </a:p>
        </p:txBody>
      </p:sp>
      <p:sp>
        <p:nvSpPr>
          <p:cNvPr id="10" name="Text Placeholder 2">
            <a:extLst>
              <a:ext uri="{FF2B5EF4-FFF2-40B4-BE49-F238E27FC236}">
                <a16:creationId xmlns:a16="http://schemas.microsoft.com/office/drawing/2014/main" id="{85436345-40BB-5242-A91F-64B15D2D0A4B}"/>
              </a:ext>
            </a:extLst>
          </p:cNvPr>
          <p:cNvSpPr>
            <a:spLocks noGrp="1"/>
          </p:cNvSpPr>
          <p:nvPr>
            <p:ph type="body" idx="10" hasCustomPrompt="1"/>
          </p:nvPr>
        </p:nvSpPr>
        <p:spPr>
          <a:xfrm>
            <a:off x="323850" y="989536"/>
            <a:ext cx="8503920" cy="342900"/>
          </a:xfrm>
          <a:prstGeom prst="rect">
            <a:avLst/>
          </a:prstGeom>
        </p:spPr>
        <p:txBody>
          <a:bodyPr anchor="b">
            <a:noAutofit/>
          </a:bodyPr>
          <a:lstStyle>
            <a:lvl1pPr marL="0" indent="0" algn="l">
              <a:buNone/>
              <a:defRPr sz="1600" b="0">
                <a:solidFill>
                  <a:srgbClr val="FFFFFF"/>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cxnSp>
        <p:nvCxnSpPr>
          <p:cNvPr id="11" name="Straight Connector 10"/>
          <p:cNvCxnSpPr/>
          <p:nvPr userDrawn="1"/>
        </p:nvCxnSpPr>
        <p:spPr>
          <a:xfrm>
            <a:off x="-4917" y="968376"/>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ACC8AE8E-D860-A048-A8D2-A7D0623F19C5}"/>
              </a:ext>
            </a:extLst>
          </p:cNvPr>
          <p:cNvPicPr>
            <a:picLocks noChangeAspect="1"/>
          </p:cNvPicPr>
          <p:nvPr userDrawn="1"/>
        </p:nvPicPr>
        <p:blipFill>
          <a:blip r:embed="rId3"/>
          <a:stretch>
            <a:fillRect/>
          </a:stretch>
        </p:blipFill>
        <p:spPr>
          <a:xfrm>
            <a:off x="8130186" y="4829794"/>
            <a:ext cx="914400" cy="268185"/>
          </a:xfrm>
          <a:prstGeom prst="rect">
            <a:avLst/>
          </a:prstGeom>
        </p:spPr>
      </p:pic>
      <p:sp>
        <p:nvSpPr>
          <p:cNvPr id="12" name="Text Placeholder 5">
            <a:extLst>
              <a:ext uri="{FF2B5EF4-FFF2-40B4-BE49-F238E27FC236}">
                <a16:creationId xmlns:a16="http://schemas.microsoft.com/office/drawing/2014/main" id="{D279690D-7F7B-9243-8026-9C4650B83EB8}"/>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1458743444"/>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udy-Slide">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Study Slide: click to add title</a:t>
            </a:r>
          </a:p>
        </p:txBody>
      </p:sp>
      <p:cxnSp>
        <p:nvCxnSpPr>
          <p:cNvPr id="7" name="Straight Connector 6">
            <a:extLst>
              <a:ext uri="{FF2B5EF4-FFF2-40B4-BE49-F238E27FC236}">
                <a16:creationId xmlns:a16="http://schemas.microsoft.com/office/drawing/2014/main" id="{5006B65E-6661-EE42-AFF2-CBC4C550F1B5}"/>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5062BBA1-6479-2148-9EE1-B8CD2CE7493C}"/>
              </a:ext>
            </a:extLst>
          </p:cNvPr>
          <p:cNvPicPr>
            <a:picLocks noChangeAspect="1"/>
          </p:cNvPicPr>
          <p:nvPr userDrawn="1"/>
        </p:nvPicPr>
        <p:blipFill>
          <a:blip r:embed="rId3"/>
          <a:stretch>
            <a:fillRect/>
          </a:stretch>
        </p:blipFill>
        <p:spPr>
          <a:xfrm>
            <a:off x="8130186" y="4829794"/>
            <a:ext cx="914400" cy="268185"/>
          </a:xfrm>
          <a:prstGeom prst="rect">
            <a:avLst/>
          </a:prstGeom>
        </p:spPr>
      </p:pic>
      <p:sp>
        <p:nvSpPr>
          <p:cNvPr id="12" name="Text Placeholder 5">
            <a:extLst>
              <a:ext uri="{FF2B5EF4-FFF2-40B4-BE49-F238E27FC236}">
                <a16:creationId xmlns:a16="http://schemas.microsoft.com/office/drawing/2014/main" id="{91BF38B5-72C1-5A4F-B205-3AF64FC4F878}"/>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8" name="Content Placeholder 3">
            <a:extLst>
              <a:ext uri="{FF2B5EF4-FFF2-40B4-BE49-F238E27FC236}">
                <a16:creationId xmlns:a16="http://schemas.microsoft.com/office/drawing/2014/main" id="{373E7362-CDE5-A340-93E0-4EB40FE4CF9B}"/>
              </a:ext>
            </a:extLst>
          </p:cNvPr>
          <p:cNvSpPr>
            <a:spLocks noGrp="1"/>
          </p:cNvSpPr>
          <p:nvPr>
            <p:ph sz="half" idx="2" hasCustomPrompt="1"/>
          </p:nvPr>
        </p:nvSpPr>
        <p:spPr>
          <a:xfrm>
            <a:off x="323851" y="1184224"/>
            <a:ext cx="4248150" cy="350431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1009325032"/>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4" r:id="rId1"/>
    <p:sldLayoutId id="2147483699" r:id="rId2"/>
    <p:sldLayoutId id="2147483711" r:id="rId3"/>
    <p:sldLayoutId id="2147483709" r:id="rId4"/>
    <p:sldLayoutId id="2147483700" r:id="rId5"/>
    <p:sldLayoutId id="2147483701" r:id="rId6"/>
    <p:sldLayoutId id="2147483710" r:id="rId7"/>
    <p:sldLayoutId id="2147483703" r:id="rId8"/>
    <p:sldLayoutId id="2147483723" r:id="rId9"/>
    <p:sldLayoutId id="2147483729" r:id="rId10"/>
    <p:sldLayoutId id="2147483730" r:id="rId11"/>
    <p:sldLayoutId id="2147483727" r:id="rId12"/>
    <p:sldLayoutId id="2147483695" r:id="rId13"/>
    <p:sldLayoutId id="2147483697" r:id="rId14"/>
    <p:sldLayoutId id="2147483725" r:id="rId15"/>
    <p:sldLayoutId id="2147483698" r:id="rId16"/>
    <p:sldLayoutId id="2147483704" r:id="rId17"/>
    <p:sldLayoutId id="2147483724" r:id="rId18"/>
    <p:sldLayoutId id="2147483705" r:id="rId19"/>
    <p:sldLayoutId id="2147483696" r:id="rId20"/>
    <p:sldLayoutId id="2147483726" r:id="rId21"/>
    <p:sldLayoutId id="2147483707" r:id="rId22"/>
    <p:sldLayoutId id="2147483708" r:id="rId23"/>
  </p:sldLayoutIdLst>
  <p:transition spd="slow"/>
  <p:hf sldNum="0"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nSpc>
                <a:spcPts val="2625"/>
              </a:lnSpc>
              <a:spcBef>
                <a:spcPts val="450"/>
              </a:spcBef>
            </a:pPr>
            <a:r>
              <a:rPr lang="en-US" sz="1950" dirty="0">
                <a:solidFill>
                  <a:srgbClr val="001D48"/>
                </a:solidFill>
              </a:rPr>
              <a:t>Sofosbuvir-Velpatasvir in HCV Genotype 1, 2, 4, 5, or 6</a:t>
            </a:r>
            <a:br>
              <a:rPr lang="en-US" dirty="0">
                <a:solidFill>
                  <a:srgbClr val="001D48"/>
                </a:solidFill>
              </a:rPr>
            </a:br>
            <a:r>
              <a:rPr lang="en-US" sz="2400" dirty="0">
                <a:solidFill>
                  <a:srgbClr val="001D48"/>
                </a:solidFill>
              </a:rPr>
              <a:t>ASTRAL-1</a:t>
            </a:r>
          </a:p>
        </p:txBody>
      </p:sp>
      <p:sp>
        <p:nvSpPr>
          <p:cNvPr id="2" name="Text Placeholder 1">
            <a:extLst>
              <a:ext uri="{FF2B5EF4-FFF2-40B4-BE49-F238E27FC236}">
                <a16:creationId xmlns:a16="http://schemas.microsoft.com/office/drawing/2014/main" id="{389F9BF1-6055-B246-8472-86E44BE62A8F}"/>
              </a:ext>
            </a:extLst>
          </p:cNvPr>
          <p:cNvSpPr>
            <a:spLocks noGrp="1"/>
          </p:cNvSpPr>
          <p:nvPr>
            <p:ph type="body" sz="quarter" idx="15"/>
          </p:nvPr>
        </p:nvSpPr>
        <p:spPr/>
        <p:txBody>
          <a:bodyPr/>
          <a:lstStyle/>
          <a:p>
            <a:r>
              <a:rPr lang="en-US" dirty="0"/>
              <a:t>Source: Feld JJ, et al. N Engl J Med. </a:t>
            </a:r>
            <a:r>
              <a:rPr lang="is-IS"/>
              <a:t>2015</a:t>
            </a:r>
            <a:r>
              <a:rPr lang="en-US" dirty="0"/>
              <a:t>;373:2599-607.</a:t>
            </a:r>
          </a:p>
        </p:txBody>
      </p:sp>
      <p:sp>
        <p:nvSpPr>
          <p:cNvPr id="5" name="Text Placeholder 4">
            <a:extLst>
              <a:ext uri="{FF2B5EF4-FFF2-40B4-BE49-F238E27FC236}">
                <a16:creationId xmlns:a16="http://schemas.microsoft.com/office/drawing/2014/main" id="{CD7B51E0-A982-0043-9816-C46A618B4E85}"/>
              </a:ext>
            </a:extLst>
          </p:cNvPr>
          <p:cNvSpPr>
            <a:spLocks noGrp="1"/>
          </p:cNvSpPr>
          <p:nvPr>
            <p:ph type="body" idx="1"/>
          </p:nvPr>
        </p:nvSpPr>
        <p:spPr/>
        <p:txBody>
          <a:bodyPr/>
          <a:lstStyle/>
          <a:p>
            <a:r>
              <a:rPr lang="en-US" dirty="0">
                <a:latin typeface="Arial"/>
                <a:cs typeface="Arial"/>
              </a:rPr>
              <a:t>Treatment Naïve and Treatment Experienced, Phase 3</a:t>
            </a:r>
          </a:p>
        </p:txBody>
      </p:sp>
    </p:spTree>
    <p:extLst>
      <p:ext uri="{BB962C8B-B14F-4D97-AF65-F5344CB8AC3E}">
        <p14:creationId xmlns:p14="http://schemas.microsoft.com/office/powerpoint/2010/main" val="3639038150"/>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a:t>Sofosbuvir-Velpatasvir in HCV Genotype 1, 2, 4, 5, or 6</a:t>
            </a:r>
            <a:br>
              <a:rPr lang="en-US" sz="2000" dirty="0"/>
            </a:br>
            <a:r>
              <a:rPr lang="en-US" sz="2000" dirty="0"/>
              <a:t>ASTRAL-1: Adverse Events</a:t>
            </a:r>
          </a:p>
        </p:txBody>
      </p:sp>
      <p:sp>
        <p:nvSpPr>
          <p:cNvPr id="2" name="Content Placeholder 1"/>
          <p:cNvSpPr>
            <a:spLocks noGrp="1"/>
          </p:cNvSpPr>
          <p:nvPr>
            <p:ph type="body" sz="quarter" idx="14"/>
          </p:nvPr>
        </p:nvSpPr>
        <p:spPr/>
        <p:txBody>
          <a:bodyPr/>
          <a:lstStyle/>
          <a:p>
            <a:r>
              <a:rPr lang="en-US" dirty="0"/>
              <a:t>Source: Feld JJ, et al. N Engl J Med. </a:t>
            </a:r>
            <a:r>
              <a:rPr lang="is-IS"/>
              <a:t>2015</a:t>
            </a:r>
            <a:r>
              <a:rPr lang="en-US" dirty="0"/>
              <a:t>;373:2599-607.</a:t>
            </a:r>
          </a:p>
        </p:txBody>
      </p:sp>
      <p:graphicFrame>
        <p:nvGraphicFramePr>
          <p:cNvPr id="4" name="Table 3"/>
          <p:cNvGraphicFramePr>
            <a:graphicFrameLocks noGrp="1"/>
          </p:cNvGraphicFramePr>
          <p:nvPr>
            <p:extLst>
              <p:ext uri="{D42A27DB-BD31-4B8C-83A1-F6EECF244321}">
                <p14:modId xmlns:p14="http://schemas.microsoft.com/office/powerpoint/2010/main" val="510570333"/>
              </p:ext>
            </p:extLst>
          </p:nvPr>
        </p:nvGraphicFramePr>
        <p:xfrm>
          <a:off x="457200" y="1003176"/>
          <a:ext cx="8225160" cy="3657592"/>
        </p:xfrm>
        <a:graphic>
          <a:graphicData uri="http://schemas.openxmlformats.org/drawingml/2006/table">
            <a:tbl>
              <a:tblPr firstRow="1" bandRow="1"/>
              <a:tblGrid>
                <a:gridCol w="2753882">
                  <a:extLst>
                    <a:ext uri="{9D8B030D-6E8A-4147-A177-3AD203B41FA5}">
                      <a16:colId xmlns:a16="http://schemas.microsoft.com/office/drawing/2014/main" val="1556050667"/>
                    </a:ext>
                  </a:extLst>
                </a:gridCol>
                <a:gridCol w="2734422">
                  <a:extLst>
                    <a:ext uri="{9D8B030D-6E8A-4147-A177-3AD203B41FA5}">
                      <a16:colId xmlns:a16="http://schemas.microsoft.com/office/drawing/2014/main" val="2456505514"/>
                    </a:ext>
                  </a:extLst>
                </a:gridCol>
                <a:gridCol w="2736856">
                  <a:extLst>
                    <a:ext uri="{9D8B030D-6E8A-4147-A177-3AD203B41FA5}">
                      <a16:colId xmlns:a16="http://schemas.microsoft.com/office/drawing/2014/main" val="369935004"/>
                    </a:ext>
                  </a:extLst>
                </a:gridCol>
              </a:tblGrid>
              <a:tr h="443722">
                <a:tc>
                  <a:txBody>
                    <a:bodyPr/>
                    <a:lstStyle/>
                    <a:p>
                      <a:pPr algn="l" rtl="0" fontAlgn="ctr"/>
                      <a:r>
                        <a:rPr lang="en-US" sz="1400" b="1" i="0" u="none" strike="noStrike" dirty="0">
                          <a:solidFill>
                            <a:srgbClr val="FFFFFF"/>
                          </a:solidFill>
                          <a:effectLst/>
                          <a:latin typeface="Arial" panose="020B0604020202020204" pitchFamily="34" charset="0"/>
                        </a:rPr>
                        <a:t>Adverse Event (AE), n (%)</a:t>
                      </a:r>
                    </a:p>
                  </a:txBody>
                  <a:tcPr marR="7899" marT="7899" marB="9144" anchor="ctr">
                    <a:lnL w="9525" cap="flat" cmpd="sng" algn="ctr">
                      <a:solidFill>
                        <a:schemeClr val="bg1">
                          <a:lumMod val="7500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262626"/>
                    </a:solidFill>
                  </a:tcPr>
                </a:tc>
                <a:tc>
                  <a:txBody>
                    <a:bodyPr/>
                    <a:lstStyle/>
                    <a:p>
                      <a:pPr algn="ctr" rtl="0" fontAlgn="ctr"/>
                      <a:r>
                        <a:rPr lang="en-US" sz="1400" b="1" i="0" u="none" strike="noStrike" dirty="0">
                          <a:solidFill>
                            <a:srgbClr val="FFFFFF"/>
                          </a:solidFill>
                          <a:effectLst/>
                          <a:latin typeface="Arial" panose="020B0604020202020204" pitchFamily="34" charset="0"/>
                        </a:rPr>
                        <a:t>Sofosbuvir-</a:t>
                      </a:r>
                      <a:r>
                        <a:rPr lang="en-US" sz="1400" b="1" i="0" u="none" strike="noStrike" dirty="0" err="1">
                          <a:solidFill>
                            <a:srgbClr val="FFFFFF"/>
                          </a:solidFill>
                          <a:effectLst/>
                          <a:latin typeface="Arial" panose="020B0604020202020204" pitchFamily="34" charset="0"/>
                        </a:rPr>
                        <a:t>Velpatasvir</a:t>
                      </a:r>
                      <a:endParaRPr lang="en-US" sz="1400" b="1" i="0" u="none" strike="noStrike" dirty="0">
                        <a:solidFill>
                          <a:srgbClr val="FFFFFF"/>
                        </a:solidFill>
                        <a:effectLst/>
                        <a:latin typeface="Arial" panose="020B0604020202020204" pitchFamily="34" charset="0"/>
                      </a:endParaRPr>
                    </a:p>
                    <a:p>
                      <a:pPr algn="ctr" rtl="0" fontAlgn="ctr"/>
                      <a:r>
                        <a:rPr lang="en-US" sz="1050" b="0" i="0" u="none" strike="noStrike" dirty="0">
                          <a:solidFill>
                            <a:srgbClr val="FFFFFF"/>
                          </a:solidFill>
                          <a:effectLst/>
                          <a:latin typeface="Arial" panose="020B0604020202020204" pitchFamily="34" charset="0"/>
                        </a:rPr>
                        <a:t>(n = 624)</a:t>
                      </a:r>
                    </a:p>
                  </a:txBody>
                  <a:tcPr marL="7899" marR="7899" marT="7899"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5B9D"/>
                    </a:solidFill>
                  </a:tcPr>
                </a:tc>
                <a:tc>
                  <a:txBody>
                    <a:bodyPr/>
                    <a:lstStyle/>
                    <a:p>
                      <a:pPr algn="ctr" rtl="0" fontAlgn="ctr"/>
                      <a:r>
                        <a:rPr lang="en-US" sz="1400" b="1" i="0" u="none" strike="noStrike" dirty="0">
                          <a:solidFill>
                            <a:srgbClr val="FFFFFF"/>
                          </a:solidFill>
                          <a:effectLst/>
                          <a:latin typeface="Arial" panose="020B0604020202020204" pitchFamily="34" charset="0"/>
                        </a:rPr>
                        <a:t>Placebo</a:t>
                      </a:r>
                    </a:p>
                    <a:p>
                      <a:pPr algn="ctr" rtl="0" fontAlgn="ctr"/>
                      <a:r>
                        <a:rPr lang="en-US" sz="1050" b="0" i="0" u="none" strike="noStrike" dirty="0">
                          <a:solidFill>
                            <a:srgbClr val="FFFFFF"/>
                          </a:solidFill>
                          <a:effectLst/>
                          <a:latin typeface="Arial" panose="020B0604020202020204" pitchFamily="34" charset="0"/>
                        </a:rPr>
                        <a:t>(n = 116)</a:t>
                      </a:r>
                    </a:p>
                  </a:txBody>
                  <a:tcPr marL="7899" marR="7899" marT="7899" marB="0" anchor="ctr">
                    <a:lnL w="1905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3365235267"/>
                  </a:ext>
                </a:extLst>
              </a:tr>
              <a:tr h="232216">
                <a:tc>
                  <a:txBody>
                    <a:bodyPr/>
                    <a:lstStyle/>
                    <a:p>
                      <a:pPr algn="l" rtl="0" fontAlgn="ctr"/>
                      <a:r>
                        <a:rPr lang="en-US" sz="1200" b="0" i="0" u="none" strike="noStrike" dirty="0">
                          <a:solidFill>
                            <a:srgbClr val="000000"/>
                          </a:solidFill>
                          <a:effectLst/>
                          <a:latin typeface="Arial" panose="020B0604020202020204" pitchFamily="34" charset="0"/>
                        </a:rPr>
                        <a:t>Discontinuation due to AE</a:t>
                      </a:r>
                    </a:p>
                  </a:txBody>
                  <a:tcPr marR="7899" marT="7899" marB="9144" anchor="ctr">
                    <a:lnL w="9525" cap="flat" cmpd="sng" algn="ctr">
                      <a:solidFill>
                        <a:schemeClr val="bg1">
                          <a:lumMod val="7500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3DD"/>
                    </a:solidFill>
                  </a:tcPr>
                </a:tc>
                <a:tc>
                  <a:txBody>
                    <a:bodyPr/>
                    <a:lstStyle/>
                    <a:p>
                      <a:pPr algn="ctr" rtl="0" fontAlgn="ctr"/>
                      <a:r>
                        <a:rPr lang="en-US" sz="1200" b="0" i="0" u="none" strike="noStrike" dirty="0">
                          <a:solidFill>
                            <a:srgbClr val="000000"/>
                          </a:solidFill>
                          <a:effectLst/>
                          <a:latin typeface="Arial" panose="020B0604020202020204" pitchFamily="34" charset="0"/>
                        </a:rPr>
                        <a:t>1 (&lt;1)</a:t>
                      </a:r>
                    </a:p>
                  </a:txBody>
                  <a:tcPr marL="7899" marR="7899" marT="7899"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3DD"/>
                    </a:solidFill>
                  </a:tcPr>
                </a:tc>
                <a:tc>
                  <a:txBody>
                    <a:bodyPr/>
                    <a:lstStyle/>
                    <a:p>
                      <a:pPr algn="ctr" rtl="0" fontAlgn="ctr"/>
                      <a:r>
                        <a:rPr lang="en-US" sz="1200" b="0" i="0" u="none" strike="noStrike" dirty="0">
                          <a:solidFill>
                            <a:srgbClr val="000000"/>
                          </a:solidFill>
                          <a:effectLst/>
                          <a:latin typeface="Arial" panose="020B0604020202020204" pitchFamily="34" charset="0"/>
                        </a:rPr>
                        <a:t>2 (2)</a:t>
                      </a:r>
                    </a:p>
                  </a:txBody>
                  <a:tcPr marL="7899" marR="7899" marT="7899" marB="0" anchor="ctr">
                    <a:lnL w="1905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3DD"/>
                    </a:solidFill>
                  </a:tcPr>
                </a:tc>
                <a:extLst>
                  <a:ext uri="{0D108BD9-81ED-4DB2-BD59-A6C34878D82A}">
                    <a16:rowId xmlns:a16="http://schemas.microsoft.com/office/drawing/2014/main" val="3462851322"/>
                  </a:ext>
                </a:extLst>
              </a:tr>
              <a:tr h="232216">
                <a:tc>
                  <a:txBody>
                    <a:bodyPr/>
                    <a:lstStyle/>
                    <a:p>
                      <a:pPr marL="0" algn="l" rtl="0" fontAlgn="ctr"/>
                      <a:r>
                        <a:rPr lang="en-US" sz="1200" b="0" i="0" u="none" strike="noStrike" dirty="0">
                          <a:solidFill>
                            <a:srgbClr val="000000"/>
                          </a:solidFill>
                          <a:effectLst/>
                          <a:latin typeface="Arial" panose="020B0604020202020204" pitchFamily="34" charset="0"/>
                        </a:rPr>
                        <a:t>Serious AEs</a:t>
                      </a:r>
                    </a:p>
                  </a:txBody>
                  <a:tcPr marR="7899" marT="7899" marB="9144" anchor="ctr">
                    <a:lnL w="9525" cap="flat" cmpd="sng" algn="ctr">
                      <a:solidFill>
                        <a:schemeClr val="bg1">
                          <a:lumMod val="7500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EF"/>
                    </a:solidFill>
                  </a:tcPr>
                </a:tc>
                <a:tc>
                  <a:txBody>
                    <a:bodyPr/>
                    <a:lstStyle/>
                    <a:p>
                      <a:pPr algn="ctr" rtl="0" fontAlgn="ctr"/>
                      <a:r>
                        <a:rPr lang="en-US" sz="1200" b="0" i="0" u="none" strike="noStrike" dirty="0">
                          <a:solidFill>
                            <a:srgbClr val="000000"/>
                          </a:solidFill>
                          <a:effectLst/>
                          <a:latin typeface="Arial" panose="020B0604020202020204" pitchFamily="34" charset="0"/>
                        </a:rPr>
                        <a:t>15 (2)</a:t>
                      </a:r>
                    </a:p>
                  </a:txBody>
                  <a:tcPr marL="7899" marR="7899" marT="7899"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EF"/>
                    </a:solidFill>
                  </a:tcPr>
                </a:tc>
                <a:tc>
                  <a:txBody>
                    <a:bodyPr/>
                    <a:lstStyle/>
                    <a:p>
                      <a:pPr algn="ctr" rtl="0" fontAlgn="ctr"/>
                      <a:r>
                        <a:rPr lang="en-US" sz="1200" b="0" i="0" u="none" strike="noStrike" dirty="0">
                          <a:solidFill>
                            <a:srgbClr val="000000"/>
                          </a:solidFill>
                          <a:effectLst/>
                          <a:latin typeface="Arial" panose="020B0604020202020204" pitchFamily="34" charset="0"/>
                        </a:rPr>
                        <a:t>0</a:t>
                      </a:r>
                    </a:p>
                  </a:txBody>
                  <a:tcPr marL="7899" marR="7899" marT="7899" marB="0" anchor="ctr">
                    <a:lnL w="1905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EF"/>
                    </a:solidFill>
                  </a:tcPr>
                </a:tc>
                <a:extLst>
                  <a:ext uri="{0D108BD9-81ED-4DB2-BD59-A6C34878D82A}">
                    <a16:rowId xmlns:a16="http://schemas.microsoft.com/office/drawing/2014/main" val="3475815051"/>
                  </a:ext>
                </a:extLst>
              </a:tr>
              <a:tr h="232216">
                <a:tc>
                  <a:txBody>
                    <a:bodyPr/>
                    <a:lstStyle/>
                    <a:p>
                      <a:pPr algn="l" rtl="0" fontAlgn="ctr"/>
                      <a:r>
                        <a:rPr lang="en-US" sz="1200" b="0" i="0" u="none" strike="noStrike" dirty="0">
                          <a:solidFill>
                            <a:srgbClr val="000000"/>
                          </a:solidFill>
                          <a:effectLst/>
                          <a:latin typeface="Arial" panose="020B0604020202020204" pitchFamily="34" charset="0"/>
                        </a:rPr>
                        <a:t>Deaths</a:t>
                      </a:r>
                    </a:p>
                  </a:txBody>
                  <a:tcPr marR="7899" marT="7899" marB="9144" anchor="ctr">
                    <a:lnL w="9525" cap="flat" cmpd="sng" algn="ctr">
                      <a:solidFill>
                        <a:schemeClr val="bg1">
                          <a:lumMod val="7500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3DD"/>
                    </a:solidFill>
                  </a:tcPr>
                </a:tc>
                <a:tc>
                  <a:txBody>
                    <a:bodyPr/>
                    <a:lstStyle/>
                    <a:p>
                      <a:pPr algn="ctr" rtl="0" fontAlgn="ctr"/>
                      <a:r>
                        <a:rPr lang="en-US" sz="1200" b="0" i="0" u="none" strike="noStrike" dirty="0">
                          <a:solidFill>
                            <a:srgbClr val="000000"/>
                          </a:solidFill>
                          <a:effectLst/>
                          <a:latin typeface="Arial" panose="020B0604020202020204" pitchFamily="34" charset="0"/>
                        </a:rPr>
                        <a:t>1</a:t>
                      </a:r>
                      <a:r>
                        <a:rPr lang="en-US" sz="1200" b="0" i="0" u="none" strike="noStrike" baseline="30000" dirty="0">
                          <a:solidFill>
                            <a:srgbClr val="000000"/>
                          </a:solidFill>
                          <a:effectLst/>
                          <a:latin typeface="Arial" panose="020B0604020202020204" pitchFamily="34" charset="0"/>
                        </a:rPr>
                        <a:t>§</a:t>
                      </a:r>
                      <a:r>
                        <a:rPr lang="en-US" sz="1200" b="0" i="0" u="none" strike="noStrike" dirty="0">
                          <a:solidFill>
                            <a:srgbClr val="000000"/>
                          </a:solidFill>
                          <a:effectLst/>
                          <a:latin typeface="Arial" panose="020B0604020202020204" pitchFamily="34" charset="0"/>
                        </a:rPr>
                        <a:t> (&lt;1)</a:t>
                      </a:r>
                    </a:p>
                  </a:txBody>
                  <a:tcPr marL="7899" marR="7899" marT="7899"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3DD"/>
                    </a:solidFill>
                  </a:tcPr>
                </a:tc>
                <a:tc>
                  <a:txBody>
                    <a:bodyPr/>
                    <a:lstStyle/>
                    <a:p>
                      <a:pPr algn="ctr" rtl="0" fontAlgn="ctr"/>
                      <a:r>
                        <a:rPr lang="en-US" sz="1200" b="0" i="0" u="none" strike="noStrike" dirty="0">
                          <a:solidFill>
                            <a:srgbClr val="000000"/>
                          </a:solidFill>
                          <a:effectLst/>
                          <a:latin typeface="Arial" panose="020B0604020202020204" pitchFamily="34" charset="0"/>
                        </a:rPr>
                        <a:t>0</a:t>
                      </a:r>
                    </a:p>
                  </a:txBody>
                  <a:tcPr marL="7899" marR="7899" marT="7899" marB="0" anchor="ctr">
                    <a:lnL w="1905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3DD"/>
                    </a:solidFill>
                  </a:tcPr>
                </a:tc>
                <a:extLst>
                  <a:ext uri="{0D108BD9-81ED-4DB2-BD59-A6C34878D82A}">
                    <a16:rowId xmlns:a16="http://schemas.microsoft.com/office/drawing/2014/main" val="1516619468"/>
                  </a:ext>
                </a:extLst>
              </a:tr>
              <a:tr h="232216">
                <a:tc>
                  <a:txBody>
                    <a:bodyPr/>
                    <a:lstStyle/>
                    <a:p>
                      <a:pPr algn="l" rtl="0" fontAlgn="ctr"/>
                      <a:r>
                        <a:rPr lang="en-US" sz="1200" b="0" i="0" u="none" strike="noStrike" dirty="0">
                          <a:solidFill>
                            <a:srgbClr val="000000"/>
                          </a:solidFill>
                          <a:effectLst/>
                          <a:latin typeface="Arial" panose="020B0604020202020204" pitchFamily="34" charset="0"/>
                        </a:rPr>
                        <a:t>Any AE in ≥10% of patients</a:t>
                      </a:r>
                    </a:p>
                  </a:txBody>
                  <a:tcPr marR="7899" marT="7899" marB="9144" anchor="ctr">
                    <a:lnL w="9525" cap="flat" cmpd="sng" algn="ctr">
                      <a:solidFill>
                        <a:schemeClr val="bg1">
                          <a:lumMod val="7500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8EAEF"/>
                    </a:solidFill>
                  </a:tcPr>
                </a:tc>
                <a:tc>
                  <a:txBody>
                    <a:bodyPr/>
                    <a:lstStyle/>
                    <a:p>
                      <a:pPr algn="ctr" rtl="0" fontAlgn="ctr"/>
                      <a:r>
                        <a:rPr lang="en-US" sz="1200" b="0" i="0" u="none" strike="noStrike" dirty="0">
                          <a:solidFill>
                            <a:srgbClr val="000000"/>
                          </a:solidFill>
                          <a:effectLst/>
                          <a:latin typeface="Arial" panose="020B0604020202020204" pitchFamily="34" charset="0"/>
                        </a:rPr>
                        <a:t> </a:t>
                      </a:r>
                    </a:p>
                  </a:txBody>
                  <a:tcPr marL="7899" marR="7899" marT="7899"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8EAEF"/>
                    </a:solidFill>
                  </a:tcPr>
                </a:tc>
                <a:tc>
                  <a:txBody>
                    <a:bodyPr/>
                    <a:lstStyle/>
                    <a:p>
                      <a:pPr algn="ctr" rtl="0" fontAlgn="ctr"/>
                      <a:r>
                        <a:rPr lang="en-US" sz="1200" b="0" i="0" u="none" strike="noStrike" dirty="0">
                          <a:solidFill>
                            <a:srgbClr val="000000"/>
                          </a:solidFill>
                          <a:effectLst/>
                          <a:latin typeface="Arial" panose="020B0604020202020204" pitchFamily="34" charset="0"/>
                        </a:rPr>
                        <a:t> </a:t>
                      </a:r>
                    </a:p>
                  </a:txBody>
                  <a:tcPr marL="7899" marR="7899" marT="7899" marB="0" anchor="ctr">
                    <a:lnL w="1905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8EAEF"/>
                    </a:solidFill>
                  </a:tcPr>
                </a:tc>
                <a:extLst>
                  <a:ext uri="{0D108BD9-81ED-4DB2-BD59-A6C34878D82A}">
                    <a16:rowId xmlns:a16="http://schemas.microsoft.com/office/drawing/2014/main" val="64278454"/>
                  </a:ext>
                </a:extLst>
              </a:tr>
              <a:tr h="232216">
                <a:tc>
                  <a:txBody>
                    <a:bodyPr/>
                    <a:lstStyle/>
                    <a:p>
                      <a:pPr marL="91440" algn="l" rtl="0" fontAlgn="ctr"/>
                      <a:r>
                        <a:rPr lang="en-US" sz="1200" b="0" i="0" u="none" strike="noStrike" dirty="0">
                          <a:solidFill>
                            <a:srgbClr val="000000"/>
                          </a:solidFill>
                          <a:effectLst/>
                          <a:latin typeface="Arial" panose="020B0604020202020204" pitchFamily="34" charset="0"/>
                        </a:rPr>
                        <a:t>Headache</a:t>
                      </a:r>
                    </a:p>
                  </a:txBody>
                  <a:tcPr marR="7899" marT="7899" marB="9144" anchor="ctr">
                    <a:lnL w="9525" cap="flat" cmpd="sng" algn="ctr">
                      <a:solidFill>
                        <a:schemeClr val="bg1">
                          <a:lumMod val="7500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8EAEF"/>
                    </a:solidFill>
                  </a:tcPr>
                </a:tc>
                <a:tc>
                  <a:txBody>
                    <a:bodyPr/>
                    <a:lstStyle/>
                    <a:p>
                      <a:pPr algn="ctr" rtl="0" fontAlgn="ctr"/>
                      <a:r>
                        <a:rPr lang="en-US" sz="1200" b="0" i="0" u="none" strike="noStrike" dirty="0">
                          <a:solidFill>
                            <a:srgbClr val="000000"/>
                          </a:solidFill>
                          <a:effectLst/>
                          <a:latin typeface="Arial" panose="020B0604020202020204" pitchFamily="34" charset="0"/>
                        </a:rPr>
                        <a:t>182 (29)</a:t>
                      </a:r>
                    </a:p>
                  </a:txBody>
                  <a:tcPr marL="7899" marR="7899" marT="7899"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8EAEF"/>
                    </a:solidFill>
                  </a:tcPr>
                </a:tc>
                <a:tc>
                  <a:txBody>
                    <a:bodyPr/>
                    <a:lstStyle/>
                    <a:p>
                      <a:pPr algn="ctr" rtl="0" fontAlgn="ctr"/>
                      <a:r>
                        <a:rPr lang="en-US" sz="1200" b="0" i="0" u="none" strike="noStrike" dirty="0">
                          <a:solidFill>
                            <a:srgbClr val="000000"/>
                          </a:solidFill>
                          <a:effectLst/>
                          <a:latin typeface="Arial" panose="020B0604020202020204" pitchFamily="34" charset="0"/>
                        </a:rPr>
                        <a:t>33 (28)</a:t>
                      </a:r>
                    </a:p>
                  </a:txBody>
                  <a:tcPr marL="7899" marR="7899" marT="7899" marB="0" anchor="ctr">
                    <a:lnL w="1905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a:noFill/>
                    </a:lnT>
                    <a:lnB>
                      <a:noFill/>
                    </a:lnB>
                    <a:solidFill>
                      <a:srgbClr val="E8EAEF"/>
                    </a:solidFill>
                  </a:tcPr>
                </a:tc>
                <a:extLst>
                  <a:ext uri="{0D108BD9-81ED-4DB2-BD59-A6C34878D82A}">
                    <a16:rowId xmlns:a16="http://schemas.microsoft.com/office/drawing/2014/main" val="1797559642"/>
                  </a:ext>
                </a:extLst>
              </a:tr>
              <a:tr h="232216">
                <a:tc>
                  <a:txBody>
                    <a:bodyPr/>
                    <a:lstStyle/>
                    <a:p>
                      <a:pPr marL="91440" algn="l" rtl="0" fontAlgn="ctr"/>
                      <a:r>
                        <a:rPr lang="en-US" sz="1200" b="0" i="0" u="none" strike="noStrike" dirty="0">
                          <a:solidFill>
                            <a:srgbClr val="000000"/>
                          </a:solidFill>
                          <a:effectLst/>
                          <a:latin typeface="Arial" panose="020B0604020202020204" pitchFamily="34" charset="0"/>
                        </a:rPr>
                        <a:t>Fatigue</a:t>
                      </a:r>
                    </a:p>
                  </a:txBody>
                  <a:tcPr marR="7899" marT="7899" marB="9144" anchor="ctr">
                    <a:lnL w="9525" cap="flat" cmpd="sng" algn="ctr">
                      <a:solidFill>
                        <a:schemeClr val="bg1">
                          <a:lumMod val="7500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8EAEF"/>
                    </a:solidFill>
                  </a:tcPr>
                </a:tc>
                <a:tc>
                  <a:txBody>
                    <a:bodyPr/>
                    <a:lstStyle/>
                    <a:p>
                      <a:pPr algn="ctr" rtl="0" fontAlgn="ctr"/>
                      <a:r>
                        <a:rPr lang="en-US" sz="1200" b="0" i="0" u="none" strike="noStrike" dirty="0">
                          <a:solidFill>
                            <a:srgbClr val="000000"/>
                          </a:solidFill>
                          <a:effectLst/>
                          <a:latin typeface="Arial" panose="020B0604020202020204" pitchFamily="34" charset="0"/>
                        </a:rPr>
                        <a:t>126 (20)</a:t>
                      </a:r>
                    </a:p>
                  </a:txBody>
                  <a:tcPr marL="7899" marR="7899" marT="7899"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8EAEF"/>
                    </a:solidFill>
                  </a:tcPr>
                </a:tc>
                <a:tc>
                  <a:txBody>
                    <a:bodyPr/>
                    <a:lstStyle/>
                    <a:p>
                      <a:pPr algn="ctr" rtl="0" fontAlgn="ctr"/>
                      <a:r>
                        <a:rPr lang="en-US" sz="1200" b="0" i="0" u="none" strike="noStrike" dirty="0">
                          <a:solidFill>
                            <a:srgbClr val="000000"/>
                          </a:solidFill>
                          <a:effectLst/>
                          <a:latin typeface="Arial" panose="020B0604020202020204" pitchFamily="34" charset="0"/>
                        </a:rPr>
                        <a:t>23 (20)</a:t>
                      </a:r>
                    </a:p>
                  </a:txBody>
                  <a:tcPr marL="7899" marR="7899" marT="7899" marB="0" anchor="ctr">
                    <a:lnL w="1905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a:noFill/>
                    </a:lnT>
                    <a:lnB>
                      <a:noFill/>
                    </a:lnB>
                    <a:solidFill>
                      <a:srgbClr val="E8EAEF"/>
                    </a:solidFill>
                  </a:tcPr>
                </a:tc>
                <a:extLst>
                  <a:ext uri="{0D108BD9-81ED-4DB2-BD59-A6C34878D82A}">
                    <a16:rowId xmlns:a16="http://schemas.microsoft.com/office/drawing/2014/main" val="1286639851"/>
                  </a:ext>
                </a:extLst>
              </a:tr>
              <a:tr h="232216">
                <a:tc>
                  <a:txBody>
                    <a:bodyPr/>
                    <a:lstStyle/>
                    <a:p>
                      <a:pPr marL="91440" algn="l" rtl="0" fontAlgn="ctr"/>
                      <a:r>
                        <a:rPr lang="en-US" sz="1200" b="0" i="0" u="none" strike="noStrike" dirty="0">
                          <a:solidFill>
                            <a:srgbClr val="000000"/>
                          </a:solidFill>
                          <a:effectLst/>
                          <a:latin typeface="Arial" panose="020B0604020202020204" pitchFamily="34" charset="0"/>
                        </a:rPr>
                        <a:t>Nasopharyngitis</a:t>
                      </a:r>
                    </a:p>
                  </a:txBody>
                  <a:tcPr marR="7899" marT="7899" marB="9144" anchor="ctr">
                    <a:lnL w="9525" cap="flat" cmpd="sng" algn="ctr">
                      <a:solidFill>
                        <a:schemeClr val="bg1">
                          <a:lumMod val="7500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8EAEF"/>
                    </a:solidFill>
                  </a:tcPr>
                </a:tc>
                <a:tc>
                  <a:txBody>
                    <a:bodyPr/>
                    <a:lstStyle/>
                    <a:p>
                      <a:pPr algn="ctr" rtl="0" fontAlgn="ctr"/>
                      <a:r>
                        <a:rPr lang="en-US" sz="1200" b="0" i="0" u="none" strike="noStrike" dirty="0">
                          <a:solidFill>
                            <a:srgbClr val="000000"/>
                          </a:solidFill>
                          <a:effectLst/>
                          <a:latin typeface="Arial" panose="020B0604020202020204" pitchFamily="34" charset="0"/>
                        </a:rPr>
                        <a:t>79 (13)</a:t>
                      </a:r>
                    </a:p>
                  </a:txBody>
                  <a:tcPr marL="7899" marR="7899" marT="7899"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8EAEF"/>
                    </a:solidFill>
                  </a:tcPr>
                </a:tc>
                <a:tc>
                  <a:txBody>
                    <a:bodyPr/>
                    <a:lstStyle/>
                    <a:p>
                      <a:pPr algn="ctr" rtl="0" fontAlgn="ctr"/>
                      <a:r>
                        <a:rPr lang="en-US" sz="1200" b="0" i="0" u="none" strike="noStrike" dirty="0">
                          <a:solidFill>
                            <a:srgbClr val="000000"/>
                          </a:solidFill>
                          <a:effectLst/>
                          <a:latin typeface="Arial" panose="020B0604020202020204" pitchFamily="34" charset="0"/>
                        </a:rPr>
                        <a:t>12 (10)</a:t>
                      </a:r>
                    </a:p>
                  </a:txBody>
                  <a:tcPr marL="7899" marR="7899" marT="7899" marB="0" anchor="ctr">
                    <a:lnL w="1905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a:noFill/>
                    </a:lnT>
                    <a:lnB>
                      <a:noFill/>
                    </a:lnB>
                    <a:solidFill>
                      <a:srgbClr val="E8EAEF"/>
                    </a:solidFill>
                  </a:tcPr>
                </a:tc>
                <a:extLst>
                  <a:ext uri="{0D108BD9-81ED-4DB2-BD59-A6C34878D82A}">
                    <a16:rowId xmlns:a16="http://schemas.microsoft.com/office/drawing/2014/main" val="2242619758"/>
                  </a:ext>
                </a:extLst>
              </a:tr>
              <a:tr h="232216">
                <a:tc>
                  <a:txBody>
                    <a:bodyPr/>
                    <a:lstStyle/>
                    <a:p>
                      <a:pPr marL="91440" algn="l" rtl="0" fontAlgn="ctr"/>
                      <a:r>
                        <a:rPr lang="en-US" sz="1200" b="0" i="0" u="none" strike="noStrike" dirty="0">
                          <a:solidFill>
                            <a:srgbClr val="000000"/>
                          </a:solidFill>
                          <a:effectLst/>
                          <a:latin typeface="Arial" panose="020B0604020202020204" pitchFamily="34" charset="0"/>
                        </a:rPr>
                        <a:t>Nausea</a:t>
                      </a:r>
                    </a:p>
                  </a:txBody>
                  <a:tcPr marR="7899" marT="7899" marB="9144" anchor="ctr">
                    <a:lnL w="9525" cap="flat" cmpd="sng" algn="ctr">
                      <a:solidFill>
                        <a:schemeClr val="bg1">
                          <a:lumMod val="7500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E8EAEF"/>
                    </a:solidFill>
                  </a:tcPr>
                </a:tc>
                <a:tc>
                  <a:txBody>
                    <a:bodyPr/>
                    <a:lstStyle/>
                    <a:p>
                      <a:pPr algn="ctr" rtl="0" fontAlgn="ctr"/>
                      <a:r>
                        <a:rPr lang="en-US" sz="1200" b="0" i="0" u="none" strike="noStrike" dirty="0">
                          <a:solidFill>
                            <a:srgbClr val="000000"/>
                          </a:solidFill>
                          <a:effectLst/>
                          <a:latin typeface="Arial" panose="020B0604020202020204" pitchFamily="34" charset="0"/>
                        </a:rPr>
                        <a:t>75 (12)</a:t>
                      </a:r>
                    </a:p>
                  </a:txBody>
                  <a:tcPr marL="7899" marR="7899" marT="7899"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8EAEF"/>
                    </a:solidFill>
                  </a:tcPr>
                </a:tc>
                <a:tc>
                  <a:txBody>
                    <a:bodyPr/>
                    <a:lstStyle/>
                    <a:p>
                      <a:pPr algn="ctr" rtl="0" fontAlgn="ctr"/>
                      <a:r>
                        <a:rPr lang="en-US" sz="1200" b="0" i="0" u="none" strike="noStrike" dirty="0">
                          <a:solidFill>
                            <a:srgbClr val="000000"/>
                          </a:solidFill>
                          <a:effectLst/>
                          <a:latin typeface="Arial" panose="020B0604020202020204" pitchFamily="34" charset="0"/>
                        </a:rPr>
                        <a:t>13 (11)</a:t>
                      </a:r>
                    </a:p>
                  </a:txBody>
                  <a:tcPr marL="7899" marR="7899" marT="7899" marB="0" anchor="ctr">
                    <a:lnL w="1905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8EAEF"/>
                    </a:solidFill>
                  </a:tcPr>
                </a:tc>
                <a:extLst>
                  <a:ext uri="{0D108BD9-81ED-4DB2-BD59-A6C34878D82A}">
                    <a16:rowId xmlns:a16="http://schemas.microsoft.com/office/drawing/2014/main" val="838080091"/>
                  </a:ext>
                </a:extLst>
              </a:tr>
              <a:tr h="232216">
                <a:tc>
                  <a:txBody>
                    <a:bodyPr/>
                    <a:lstStyle/>
                    <a:p>
                      <a:pPr algn="l" rtl="0" fontAlgn="ctr"/>
                      <a:r>
                        <a:rPr lang="en-US" sz="1200" b="0" i="0" u="none" strike="noStrike" dirty="0">
                          <a:solidFill>
                            <a:srgbClr val="000000"/>
                          </a:solidFill>
                          <a:effectLst/>
                          <a:latin typeface="Arial" panose="020B0604020202020204" pitchFamily="34" charset="0"/>
                        </a:rPr>
                        <a:t>Laboratory AEs</a:t>
                      </a:r>
                    </a:p>
                  </a:txBody>
                  <a:tcPr marR="7899" marT="7899" marB="9144" anchor="ctr">
                    <a:lnL w="9525" cap="flat" cmpd="sng" algn="ctr">
                      <a:solidFill>
                        <a:schemeClr val="bg1">
                          <a:lumMod val="7500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CDD3DD"/>
                    </a:solidFill>
                  </a:tcPr>
                </a:tc>
                <a:tc>
                  <a:txBody>
                    <a:bodyPr/>
                    <a:lstStyle/>
                    <a:p>
                      <a:pPr algn="ctr" rtl="0" fontAlgn="ctr"/>
                      <a:r>
                        <a:rPr lang="en-US" sz="1200" b="0" i="0" u="none" strike="noStrike" dirty="0">
                          <a:solidFill>
                            <a:srgbClr val="000000"/>
                          </a:solidFill>
                          <a:effectLst/>
                          <a:latin typeface="Arial" panose="020B0604020202020204" pitchFamily="34" charset="0"/>
                        </a:rPr>
                        <a:t> </a:t>
                      </a:r>
                    </a:p>
                  </a:txBody>
                  <a:tcPr marL="7899" marR="7899" marT="7899"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CDD3DD"/>
                    </a:solidFill>
                  </a:tcPr>
                </a:tc>
                <a:tc>
                  <a:txBody>
                    <a:bodyPr/>
                    <a:lstStyle/>
                    <a:p>
                      <a:pPr algn="ctr" rtl="0" fontAlgn="ctr"/>
                      <a:r>
                        <a:rPr lang="en-US" sz="1200" b="0" i="0" u="none" strike="noStrike" dirty="0">
                          <a:solidFill>
                            <a:srgbClr val="000000"/>
                          </a:solidFill>
                          <a:effectLst/>
                          <a:latin typeface="Arial" panose="020B0604020202020204" pitchFamily="34" charset="0"/>
                        </a:rPr>
                        <a:t> </a:t>
                      </a:r>
                    </a:p>
                  </a:txBody>
                  <a:tcPr marL="7899" marR="7899" marT="7899" marB="0" anchor="ctr">
                    <a:lnL w="1905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CDD3DD"/>
                    </a:solidFill>
                  </a:tcPr>
                </a:tc>
                <a:extLst>
                  <a:ext uri="{0D108BD9-81ED-4DB2-BD59-A6C34878D82A}">
                    <a16:rowId xmlns:a16="http://schemas.microsoft.com/office/drawing/2014/main" val="1449672569"/>
                  </a:ext>
                </a:extLst>
              </a:tr>
              <a:tr h="232216">
                <a:tc>
                  <a:txBody>
                    <a:bodyPr/>
                    <a:lstStyle/>
                    <a:p>
                      <a:pPr marL="91440" algn="l" rtl="0" fontAlgn="ctr"/>
                      <a:r>
                        <a:rPr lang="en-US" sz="1200" b="0" i="0" u="none" strike="noStrike" dirty="0">
                          <a:solidFill>
                            <a:srgbClr val="000000"/>
                          </a:solidFill>
                          <a:effectLst/>
                          <a:latin typeface="Arial" panose="020B0604020202020204" pitchFamily="34" charset="0"/>
                        </a:rPr>
                        <a:t>Hemoglobin &lt;10 g/dL</a:t>
                      </a:r>
                    </a:p>
                  </a:txBody>
                  <a:tcPr marR="7899" marT="7899" marB="9144" anchor="ctr">
                    <a:lnL w="9525" cap="flat" cmpd="sng" algn="ctr">
                      <a:solidFill>
                        <a:schemeClr val="bg1">
                          <a:lumMod val="7500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CDD3DD"/>
                    </a:solidFill>
                  </a:tcPr>
                </a:tc>
                <a:tc>
                  <a:txBody>
                    <a:bodyPr/>
                    <a:lstStyle/>
                    <a:p>
                      <a:pPr algn="ctr" rtl="0" fontAlgn="ctr"/>
                      <a:r>
                        <a:rPr lang="en-US" sz="1200" b="0" i="0" u="none" strike="noStrike" dirty="0">
                          <a:solidFill>
                            <a:srgbClr val="000000"/>
                          </a:solidFill>
                          <a:effectLst/>
                          <a:latin typeface="Arial" panose="020B0604020202020204" pitchFamily="34" charset="0"/>
                        </a:rPr>
                        <a:t>2 (&lt;1)</a:t>
                      </a:r>
                    </a:p>
                  </a:txBody>
                  <a:tcPr marL="7899" marR="7899" marT="7899"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CDD3DD"/>
                    </a:solidFill>
                  </a:tcPr>
                </a:tc>
                <a:tc>
                  <a:txBody>
                    <a:bodyPr/>
                    <a:lstStyle/>
                    <a:p>
                      <a:pPr algn="ctr" rtl="0" fontAlgn="ctr"/>
                      <a:r>
                        <a:rPr lang="en-US" sz="1200" b="0" i="0" u="none" strike="noStrike" dirty="0">
                          <a:solidFill>
                            <a:srgbClr val="000000"/>
                          </a:solidFill>
                          <a:effectLst/>
                          <a:latin typeface="Arial" panose="020B0604020202020204" pitchFamily="34" charset="0"/>
                        </a:rPr>
                        <a:t>0</a:t>
                      </a:r>
                    </a:p>
                  </a:txBody>
                  <a:tcPr marL="7899" marR="7899" marT="7899" marB="0" anchor="ctr">
                    <a:lnL w="1905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a:noFill/>
                    </a:lnT>
                    <a:lnB>
                      <a:noFill/>
                    </a:lnB>
                    <a:solidFill>
                      <a:srgbClr val="CDD3DD"/>
                    </a:solidFill>
                  </a:tcPr>
                </a:tc>
                <a:extLst>
                  <a:ext uri="{0D108BD9-81ED-4DB2-BD59-A6C34878D82A}">
                    <a16:rowId xmlns:a16="http://schemas.microsoft.com/office/drawing/2014/main" val="74079822"/>
                  </a:ext>
                </a:extLst>
              </a:tr>
              <a:tr h="232216">
                <a:tc>
                  <a:txBody>
                    <a:bodyPr/>
                    <a:lstStyle/>
                    <a:p>
                      <a:pPr marL="91440" algn="l" rtl="0" fontAlgn="ctr"/>
                      <a:r>
                        <a:rPr lang="en-US" sz="1200" b="0" i="0" u="none" strike="noStrike" dirty="0">
                          <a:solidFill>
                            <a:srgbClr val="000000"/>
                          </a:solidFill>
                          <a:effectLst/>
                          <a:latin typeface="Arial" panose="020B0604020202020204" pitchFamily="34" charset="0"/>
                        </a:rPr>
                        <a:t>Lymphocyte count 350 to &lt;500/mm</a:t>
                      </a:r>
                      <a:r>
                        <a:rPr lang="en-US" sz="1200" b="0" i="0" u="none" strike="noStrike" baseline="30000" dirty="0">
                          <a:solidFill>
                            <a:srgbClr val="000000"/>
                          </a:solidFill>
                          <a:effectLst/>
                          <a:latin typeface="Arial" panose="020B0604020202020204" pitchFamily="34" charset="0"/>
                        </a:rPr>
                        <a:t>3</a:t>
                      </a:r>
                      <a:endParaRPr lang="en-US" sz="1200" b="0" i="0" u="none" strike="noStrike" dirty="0">
                        <a:solidFill>
                          <a:srgbClr val="000000"/>
                        </a:solidFill>
                        <a:effectLst/>
                        <a:latin typeface="Arial" panose="020B0604020202020204" pitchFamily="34" charset="0"/>
                      </a:endParaRPr>
                    </a:p>
                  </a:txBody>
                  <a:tcPr marR="7899" marT="7899" marB="9144" anchor="ctr">
                    <a:lnL w="9525" cap="flat" cmpd="sng" algn="ctr">
                      <a:solidFill>
                        <a:schemeClr val="bg1">
                          <a:lumMod val="7500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CDD3DD"/>
                    </a:solidFill>
                  </a:tcPr>
                </a:tc>
                <a:tc>
                  <a:txBody>
                    <a:bodyPr/>
                    <a:lstStyle/>
                    <a:p>
                      <a:pPr algn="ctr" rtl="0" fontAlgn="ctr"/>
                      <a:r>
                        <a:rPr lang="en-US" sz="1200" b="0" i="0" u="none" strike="noStrike" dirty="0">
                          <a:solidFill>
                            <a:srgbClr val="000000"/>
                          </a:solidFill>
                          <a:effectLst/>
                          <a:latin typeface="Arial" panose="020B0604020202020204" pitchFamily="34" charset="0"/>
                        </a:rPr>
                        <a:t>3 (&lt;1)</a:t>
                      </a:r>
                    </a:p>
                  </a:txBody>
                  <a:tcPr marL="7899" marR="7899" marT="7899"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CDD3DD"/>
                    </a:solidFill>
                  </a:tcPr>
                </a:tc>
                <a:tc>
                  <a:txBody>
                    <a:bodyPr/>
                    <a:lstStyle/>
                    <a:p>
                      <a:pPr algn="ctr" rtl="0" fontAlgn="ctr"/>
                      <a:r>
                        <a:rPr lang="en-US" sz="1200" b="0" i="0" u="none" strike="noStrike" dirty="0">
                          <a:solidFill>
                            <a:srgbClr val="000000"/>
                          </a:solidFill>
                          <a:effectLst/>
                          <a:latin typeface="Arial" panose="020B0604020202020204" pitchFamily="34" charset="0"/>
                        </a:rPr>
                        <a:t>0</a:t>
                      </a:r>
                    </a:p>
                  </a:txBody>
                  <a:tcPr marL="7899" marR="7899" marT="7899" marB="0" anchor="ctr">
                    <a:lnL w="1905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a:noFill/>
                    </a:lnT>
                    <a:lnB>
                      <a:noFill/>
                    </a:lnB>
                    <a:solidFill>
                      <a:srgbClr val="CDD3DD"/>
                    </a:solidFill>
                  </a:tcPr>
                </a:tc>
                <a:extLst>
                  <a:ext uri="{0D108BD9-81ED-4DB2-BD59-A6C34878D82A}">
                    <a16:rowId xmlns:a16="http://schemas.microsoft.com/office/drawing/2014/main" val="3789281827"/>
                  </a:ext>
                </a:extLst>
              </a:tr>
              <a:tr h="232216">
                <a:tc>
                  <a:txBody>
                    <a:bodyPr/>
                    <a:lstStyle/>
                    <a:p>
                      <a:pPr marL="91440" algn="l" rtl="0" fontAlgn="ctr"/>
                      <a:r>
                        <a:rPr lang="en-US" sz="1200" b="0" i="0" u="none" strike="noStrike" dirty="0">
                          <a:solidFill>
                            <a:srgbClr val="000000"/>
                          </a:solidFill>
                          <a:effectLst/>
                          <a:latin typeface="Arial" panose="020B0604020202020204" pitchFamily="34" charset="0"/>
                        </a:rPr>
                        <a:t>Neutrophil count 500 to &lt;750/mm</a:t>
                      </a:r>
                      <a:r>
                        <a:rPr lang="en-US" sz="1200" b="0" i="0" u="none" strike="noStrike" baseline="30000" dirty="0">
                          <a:solidFill>
                            <a:srgbClr val="000000"/>
                          </a:solidFill>
                          <a:effectLst/>
                          <a:latin typeface="Arial" panose="020B0604020202020204" pitchFamily="34" charset="0"/>
                        </a:rPr>
                        <a:t>3</a:t>
                      </a:r>
                      <a:endParaRPr lang="en-US" sz="1200" b="0" i="0" u="none" strike="noStrike" dirty="0">
                        <a:solidFill>
                          <a:srgbClr val="000000"/>
                        </a:solidFill>
                        <a:effectLst/>
                        <a:latin typeface="Arial" panose="020B0604020202020204" pitchFamily="34" charset="0"/>
                      </a:endParaRPr>
                    </a:p>
                  </a:txBody>
                  <a:tcPr marR="7899" marT="7899" marB="9144" anchor="ctr">
                    <a:lnL w="9525" cap="flat" cmpd="sng" algn="ctr">
                      <a:solidFill>
                        <a:schemeClr val="bg1">
                          <a:lumMod val="7500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CDD3DD"/>
                    </a:solidFill>
                  </a:tcPr>
                </a:tc>
                <a:tc>
                  <a:txBody>
                    <a:bodyPr/>
                    <a:lstStyle/>
                    <a:p>
                      <a:pPr algn="ctr" rtl="0" fontAlgn="ctr"/>
                      <a:r>
                        <a:rPr lang="en-US" sz="1200" b="0" i="0" u="none" strike="noStrike" dirty="0">
                          <a:solidFill>
                            <a:srgbClr val="000000"/>
                          </a:solidFill>
                          <a:effectLst/>
                          <a:latin typeface="Arial" panose="020B0604020202020204" pitchFamily="34" charset="0"/>
                        </a:rPr>
                        <a:t>4 (1)</a:t>
                      </a:r>
                    </a:p>
                  </a:txBody>
                  <a:tcPr marL="7899" marR="7899" marT="7899"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CDD3DD"/>
                    </a:solidFill>
                  </a:tcPr>
                </a:tc>
                <a:tc>
                  <a:txBody>
                    <a:bodyPr/>
                    <a:lstStyle/>
                    <a:p>
                      <a:pPr algn="ctr" rtl="0" fontAlgn="ctr"/>
                      <a:r>
                        <a:rPr lang="en-US" sz="1200" b="0" i="0" u="none" strike="noStrike" dirty="0">
                          <a:solidFill>
                            <a:srgbClr val="000000"/>
                          </a:solidFill>
                          <a:effectLst/>
                          <a:latin typeface="Arial" panose="020B0604020202020204" pitchFamily="34" charset="0"/>
                        </a:rPr>
                        <a:t>0</a:t>
                      </a:r>
                    </a:p>
                  </a:txBody>
                  <a:tcPr marL="7899" marR="7899" marT="7899" marB="0" anchor="ctr">
                    <a:lnL w="1905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a:noFill/>
                    </a:lnT>
                    <a:lnB>
                      <a:noFill/>
                    </a:lnB>
                    <a:solidFill>
                      <a:srgbClr val="CDD3DD"/>
                    </a:solidFill>
                  </a:tcPr>
                </a:tc>
                <a:extLst>
                  <a:ext uri="{0D108BD9-81ED-4DB2-BD59-A6C34878D82A}">
                    <a16:rowId xmlns:a16="http://schemas.microsoft.com/office/drawing/2014/main" val="811024629"/>
                  </a:ext>
                </a:extLst>
              </a:tr>
              <a:tr h="232216">
                <a:tc>
                  <a:txBody>
                    <a:bodyPr/>
                    <a:lstStyle/>
                    <a:p>
                      <a:pPr marL="91440" algn="l" rtl="0" fontAlgn="ctr"/>
                      <a:r>
                        <a:rPr lang="en-US" sz="1200" b="0" i="0" u="none" strike="noStrike" dirty="0">
                          <a:solidFill>
                            <a:srgbClr val="000000"/>
                          </a:solidFill>
                          <a:effectLst/>
                          <a:latin typeface="Arial" panose="020B0604020202020204" pitchFamily="34" charset="0"/>
                          <a:cs typeface="Arial" panose="020B0604020202020204" pitchFamily="34" charset="0"/>
                        </a:rPr>
                        <a:t>Platelet count 25K to &lt;50K/mm</a:t>
                      </a:r>
                      <a:r>
                        <a:rPr lang="en-US" sz="1200" b="0" i="0" u="none" strike="noStrike" baseline="30000" dirty="0">
                          <a:solidFill>
                            <a:srgbClr val="000000"/>
                          </a:solidFill>
                          <a:effectLst/>
                          <a:latin typeface="Arial" panose="020B0604020202020204" pitchFamily="34" charset="0"/>
                          <a:cs typeface="Arial" panose="020B0604020202020204" pitchFamily="34" charset="0"/>
                        </a:rPr>
                        <a:t>3</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R="7899" marT="7899" marB="9144" anchor="ctr">
                    <a:lnL w="9525" cap="flat" cmpd="sng" algn="ctr">
                      <a:solidFill>
                        <a:schemeClr val="bg1">
                          <a:lumMod val="7500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6350" cap="flat" cmpd="sng" algn="ctr">
                      <a:solidFill>
                        <a:srgbClr val="5C4B27"/>
                      </a:solidFill>
                      <a:prstDash val="solid"/>
                      <a:round/>
                      <a:headEnd type="none" w="med" len="med"/>
                      <a:tailEnd type="none" w="med" len="med"/>
                    </a:lnB>
                    <a:solidFill>
                      <a:srgbClr val="CDD3DD"/>
                    </a:solidFill>
                  </a:tcPr>
                </a:tc>
                <a:tc>
                  <a:txBody>
                    <a:bodyPr/>
                    <a:lstStyle/>
                    <a:p>
                      <a:pPr algn="ctr" rtl="0" fontAlgn="ctr"/>
                      <a:r>
                        <a:rPr lang="en-US" sz="1200" b="0" i="0" u="none" strike="noStrike" dirty="0">
                          <a:solidFill>
                            <a:srgbClr val="000000"/>
                          </a:solidFill>
                          <a:effectLst/>
                          <a:latin typeface="Arial" panose="020B0604020202020204" pitchFamily="34" charset="0"/>
                          <a:cs typeface="Arial" panose="020B0604020202020204" pitchFamily="34" charset="0"/>
                        </a:rPr>
                        <a:t>1 (&lt;1)</a:t>
                      </a:r>
                    </a:p>
                  </a:txBody>
                  <a:tcPr marL="7899" marR="7899" marT="7899"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6350" cap="flat" cmpd="sng" algn="ctr">
                      <a:solidFill>
                        <a:srgbClr val="7F6000"/>
                      </a:solidFill>
                      <a:prstDash val="solid"/>
                      <a:round/>
                      <a:headEnd type="none" w="med" len="med"/>
                      <a:tailEnd type="none" w="med" len="med"/>
                    </a:lnB>
                    <a:solidFill>
                      <a:srgbClr val="CDD3DD"/>
                    </a:solidFill>
                  </a:tcPr>
                </a:tc>
                <a:tc>
                  <a:txBody>
                    <a:bodyPr/>
                    <a:lstStyle/>
                    <a:p>
                      <a:pPr algn="ctr" rtl="0" fontAlgn="ctr"/>
                      <a:r>
                        <a:rPr lang="en-US" sz="1200" b="0" i="0" u="none" strike="noStrike" dirty="0">
                          <a:solidFill>
                            <a:srgbClr val="000000"/>
                          </a:solidFill>
                          <a:effectLst/>
                          <a:latin typeface="Arial" panose="020B0604020202020204" pitchFamily="34" charset="0"/>
                          <a:cs typeface="Arial" panose="020B0604020202020204" pitchFamily="34" charset="0"/>
                        </a:rPr>
                        <a:t>0</a:t>
                      </a:r>
                    </a:p>
                  </a:txBody>
                  <a:tcPr marL="7899" marR="7899" marT="7899" marB="0" anchor="ctr">
                    <a:lnL w="1905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a:noFill/>
                    </a:lnT>
                    <a:lnB w="6350" cap="flat" cmpd="sng" algn="ctr">
                      <a:solidFill>
                        <a:srgbClr val="7F6000"/>
                      </a:solidFill>
                      <a:prstDash val="solid"/>
                      <a:round/>
                      <a:headEnd type="none" w="med" len="med"/>
                      <a:tailEnd type="none" w="med" len="med"/>
                    </a:lnB>
                    <a:solidFill>
                      <a:srgbClr val="CDD3DD"/>
                    </a:solidFill>
                  </a:tcPr>
                </a:tc>
                <a:extLst>
                  <a:ext uri="{0D108BD9-81ED-4DB2-BD59-A6C34878D82A}">
                    <a16:rowId xmlns:a16="http://schemas.microsoft.com/office/drawing/2014/main" val="3421648090"/>
                  </a:ext>
                </a:extLst>
              </a:tr>
              <a:tr h="195062">
                <a:tc gridSpan="3">
                  <a:txBody>
                    <a:bodyPr/>
                    <a:lstStyle/>
                    <a:p>
                      <a:pPr algn="l" fontAlgn="b"/>
                      <a:r>
                        <a:rPr lang="en-US" sz="1000" b="0" i="0" u="none" strike="noStrike" baseline="30000" dirty="0">
                          <a:solidFill>
                            <a:srgbClr val="000000"/>
                          </a:solidFill>
                          <a:effectLst/>
                          <a:latin typeface="Arial" panose="020B0604020202020204" pitchFamily="34" charset="0"/>
                          <a:cs typeface="Arial" panose="020B0604020202020204" pitchFamily="34" charset="0"/>
                        </a:rPr>
                        <a:t>§</a:t>
                      </a:r>
                      <a:r>
                        <a:rPr lang="en-US" sz="1000" b="0" i="0" u="none" strike="noStrike" dirty="0">
                          <a:solidFill>
                            <a:srgbClr val="000000"/>
                          </a:solidFill>
                          <a:effectLst/>
                          <a:latin typeface="Arial" panose="020B0604020202020204" pitchFamily="34" charset="0"/>
                          <a:cs typeface="Arial" panose="020B0604020202020204" pitchFamily="34" charset="0"/>
                        </a:rPr>
                        <a:t>This death was not considered to be study-related.</a:t>
                      </a:r>
                    </a:p>
                  </a:txBody>
                  <a:tcPr marR="7899" marT="7899" marB="9144" anchor="b">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6350" cap="flat" cmpd="sng" algn="ctr">
                      <a:solidFill>
                        <a:srgbClr val="5C4B27"/>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7F6000">
                        <a:alpha val="10000"/>
                      </a:srgb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07648419"/>
                  </a:ext>
                </a:extLst>
              </a:tr>
            </a:tbl>
          </a:graphicData>
        </a:graphic>
      </p:graphicFrame>
    </p:spTree>
    <p:extLst>
      <p:ext uri="{BB962C8B-B14F-4D97-AF65-F5344CB8AC3E}">
        <p14:creationId xmlns:p14="http://schemas.microsoft.com/office/powerpoint/2010/main" val="974890980"/>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000" dirty="0"/>
              <a:t>Sofosbuvir-Velpatasvir in HCV Genotype 1, 2, 4, 5, or 6</a:t>
            </a:r>
            <a:br>
              <a:rPr lang="en-US" sz="2000" dirty="0"/>
            </a:br>
            <a:r>
              <a:rPr lang="en-US" sz="2000" dirty="0"/>
              <a:t>ASTRAL-1: Conclusion</a:t>
            </a:r>
          </a:p>
        </p:txBody>
      </p:sp>
      <p:sp>
        <p:nvSpPr>
          <p:cNvPr id="2" name="Content Placeholder 1"/>
          <p:cNvSpPr>
            <a:spLocks noGrp="1"/>
          </p:cNvSpPr>
          <p:nvPr>
            <p:ph type="body" sz="quarter" idx="14"/>
          </p:nvPr>
        </p:nvSpPr>
        <p:spPr/>
        <p:txBody>
          <a:bodyPr/>
          <a:lstStyle/>
          <a:p>
            <a:r>
              <a:rPr lang="en-US" dirty="0"/>
              <a:t>Source: Feld JJ, et al. N Engl J Med. </a:t>
            </a:r>
            <a:r>
              <a:rPr lang="is-IS"/>
              <a:t>2015</a:t>
            </a:r>
            <a:r>
              <a:rPr lang="en-US" dirty="0"/>
              <a:t>;373:2599-607.</a:t>
            </a:r>
          </a:p>
        </p:txBody>
      </p:sp>
      <p:sp>
        <p:nvSpPr>
          <p:cNvPr id="5" name="Content Placeholder 4">
            <a:extLst>
              <a:ext uri="{FF2B5EF4-FFF2-40B4-BE49-F238E27FC236}">
                <a16:creationId xmlns:a16="http://schemas.microsoft.com/office/drawing/2014/main" id="{19B0C8AC-DFA9-6341-94F0-98FBC6C44577}"/>
              </a:ext>
            </a:extLst>
          </p:cNvPr>
          <p:cNvSpPr>
            <a:spLocks noGrp="1"/>
          </p:cNvSpPr>
          <p:nvPr>
            <p:ph sz="half" idx="2"/>
          </p:nvPr>
        </p:nvSpPr>
        <p:spPr>
          <a:xfrm>
            <a:off x="0" y="1978569"/>
            <a:ext cx="9144000" cy="1232524"/>
          </a:xfrm>
        </p:spPr>
        <p:txBody>
          <a:bodyPr/>
          <a:lstStyle/>
          <a:p>
            <a:r>
              <a:rPr lang="en-US" b="1" dirty="0">
                <a:solidFill>
                  <a:srgbClr val="C00000"/>
                </a:solidFill>
                <a:latin typeface="Arial"/>
                <a:cs typeface="Arial"/>
              </a:rPr>
              <a:t>Conclusions</a:t>
            </a:r>
            <a:r>
              <a:rPr lang="en-US" dirty="0">
                <a:solidFill>
                  <a:schemeClr val="tx1"/>
                </a:solidFill>
                <a:latin typeface="Arial"/>
                <a:cs typeface="Arial"/>
              </a:rPr>
              <a:t>: </a:t>
            </a:r>
            <a:r>
              <a:rPr lang="en-US" dirty="0">
                <a:latin typeface="Arial"/>
                <a:cs typeface="Arial"/>
              </a:rPr>
              <a:t>“</a:t>
            </a:r>
            <a:r>
              <a:rPr lang="en-US" dirty="0">
                <a:cs typeface="Arial"/>
              </a:rPr>
              <a:t>Once-daily sofosbuvir–velpatasvir for 12 weeks provided high rates of sustained virologic response among both previously treated and untreated patients infected with HCV genotype 1, 2, 4, 5, or 6, including those with compensated cirrhosis.” </a:t>
            </a:r>
            <a:endParaRPr lang="en-US" dirty="0">
              <a:latin typeface="Arial"/>
              <a:cs typeface="Arial"/>
            </a:endParaRPr>
          </a:p>
        </p:txBody>
      </p:sp>
    </p:spTree>
    <p:extLst>
      <p:ext uri="{BB962C8B-B14F-4D97-AF65-F5344CB8AC3E}">
        <p14:creationId xmlns:p14="http://schemas.microsoft.com/office/powerpoint/2010/main" val="144483649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6837769"/>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Sofosbuvir-Velpatasvir in HCV Genotype 1, 2, 4, 5, or 6</a:t>
            </a:r>
            <a:br>
              <a:rPr lang="en-US" sz="2000" dirty="0"/>
            </a:br>
            <a:r>
              <a:rPr lang="en-US" sz="2000" dirty="0"/>
              <a:t>ASTRAL-1: Study Features</a:t>
            </a:r>
          </a:p>
        </p:txBody>
      </p:sp>
      <p:sp>
        <p:nvSpPr>
          <p:cNvPr id="6" name="Content Placeholder 5"/>
          <p:cNvSpPr>
            <a:spLocks noGrp="1"/>
          </p:cNvSpPr>
          <p:nvPr>
            <p:ph type="body" sz="quarter" idx="14"/>
          </p:nvPr>
        </p:nvSpPr>
        <p:spPr/>
        <p:txBody>
          <a:bodyPr/>
          <a:lstStyle/>
          <a:p>
            <a:r>
              <a:rPr lang="en-US" dirty="0"/>
              <a:t>Source: Feld JJ, et al. N Engl J Med. </a:t>
            </a:r>
            <a:r>
              <a:rPr lang="is-IS"/>
              <a:t>2015</a:t>
            </a:r>
            <a:r>
              <a:rPr lang="en-US" dirty="0"/>
              <a:t>;373:2599-607.</a:t>
            </a:r>
          </a:p>
        </p:txBody>
      </p:sp>
      <p:sp>
        <p:nvSpPr>
          <p:cNvPr id="3" name="Content Placeholder 2">
            <a:extLst>
              <a:ext uri="{FF2B5EF4-FFF2-40B4-BE49-F238E27FC236}">
                <a16:creationId xmlns:a16="http://schemas.microsoft.com/office/drawing/2014/main" id="{CCD438A1-FC80-4240-913A-00C8357D9CE2}"/>
              </a:ext>
            </a:extLst>
          </p:cNvPr>
          <p:cNvSpPr>
            <a:spLocks noGrp="1"/>
          </p:cNvSpPr>
          <p:nvPr>
            <p:ph sz="half" idx="2"/>
          </p:nvPr>
        </p:nvSpPr>
        <p:spPr>
          <a:xfrm>
            <a:off x="323850" y="1264908"/>
            <a:ext cx="8515350" cy="3208482"/>
          </a:xfrm>
        </p:spPr>
        <p:txBody>
          <a:bodyPr>
            <a:normAutofit/>
          </a:bodyPr>
          <a:lstStyle/>
          <a:p>
            <a:pPr>
              <a:lnSpc>
                <a:spcPts val="1900"/>
              </a:lnSpc>
            </a:pPr>
            <a:r>
              <a:rPr lang="en-US" sz="1500" b="1" dirty="0"/>
              <a:t>Design</a:t>
            </a:r>
            <a:r>
              <a:rPr lang="en-US" sz="1500" dirty="0"/>
              <a:t>: Randomized, placebo-controlled, phase 3 trial using a fixed-dose combination of sofosbuvir-velpatasvir for 12 weeks in treatment-naïve and treatment-experienced patients with GT 1, 2, 4, 5, or 6 chronic HCV</a:t>
            </a:r>
          </a:p>
          <a:p>
            <a:r>
              <a:rPr lang="en-US" sz="1500" b="1" dirty="0"/>
              <a:t>Setting</a:t>
            </a:r>
            <a:r>
              <a:rPr lang="en-US" sz="1500" dirty="0"/>
              <a:t>: 81 sites in United States, </a:t>
            </a:r>
            <a:r>
              <a:rPr lang="en-US" sz="1500" dirty="0">
                <a:solidFill>
                  <a:schemeClr val="tx1"/>
                </a:solidFill>
              </a:rPr>
              <a:t>Europe, and Hong </a:t>
            </a:r>
            <a:r>
              <a:rPr lang="en-US" sz="1500" dirty="0"/>
              <a:t>Kong</a:t>
            </a:r>
          </a:p>
          <a:p>
            <a:r>
              <a:rPr lang="en-US" sz="1500" b="1" dirty="0"/>
              <a:t>Entry Criteria</a:t>
            </a:r>
          </a:p>
          <a:p>
            <a:pPr lvl="1">
              <a:lnSpc>
                <a:spcPts val="1900"/>
              </a:lnSpc>
              <a:spcBef>
                <a:spcPts val="300"/>
              </a:spcBef>
            </a:pPr>
            <a:r>
              <a:rPr lang="en-US" sz="1500" dirty="0"/>
              <a:t>Chronic HCV GT 1, 2, 4, 5, or 6 </a:t>
            </a:r>
          </a:p>
          <a:p>
            <a:pPr lvl="1">
              <a:lnSpc>
                <a:spcPts val="1900"/>
              </a:lnSpc>
              <a:spcBef>
                <a:spcPts val="300"/>
              </a:spcBef>
            </a:pPr>
            <a:r>
              <a:rPr lang="en-US" sz="1500" dirty="0"/>
              <a:t>HCV RNA ≥10,000 IU/mL at screening</a:t>
            </a:r>
          </a:p>
          <a:p>
            <a:pPr lvl="1">
              <a:lnSpc>
                <a:spcPts val="1900"/>
              </a:lnSpc>
              <a:spcBef>
                <a:spcPts val="300"/>
              </a:spcBef>
            </a:pPr>
            <a:r>
              <a:rPr lang="en-US" sz="1500" dirty="0"/>
              <a:t>Prior treatment failure with interferon allowed (but no prior NS5A or NS5B)</a:t>
            </a:r>
          </a:p>
          <a:p>
            <a:pPr lvl="1">
              <a:lnSpc>
                <a:spcPts val="1900"/>
              </a:lnSpc>
              <a:spcBef>
                <a:spcPts val="300"/>
              </a:spcBef>
            </a:pPr>
            <a:r>
              <a:rPr lang="en-US" sz="1500" dirty="0"/>
              <a:t>Patients with compensated cirrhosis allowed</a:t>
            </a:r>
          </a:p>
          <a:p>
            <a:pPr>
              <a:lnSpc>
                <a:spcPts val="1900"/>
              </a:lnSpc>
            </a:pPr>
            <a:r>
              <a:rPr lang="en-US" sz="1500" b="1" dirty="0"/>
              <a:t>Primary </a:t>
            </a:r>
            <a:r>
              <a:rPr lang="en-US" sz="1500" b="1" dirty="0">
                <a:solidFill>
                  <a:schemeClr val="tx1"/>
                </a:solidFill>
              </a:rPr>
              <a:t>End Point</a:t>
            </a:r>
            <a:r>
              <a:rPr lang="en-US" sz="1500" dirty="0">
                <a:solidFill>
                  <a:schemeClr val="tx1"/>
                </a:solidFill>
              </a:rPr>
              <a:t>: </a:t>
            </a:r>
            <a:r>
              <a:rPr lang="en-US" sz="1500" dirty="0"/>
              <a:t>SVR12</a:t>
            </a:r>
          </a:p>
        </p:txBody>
      </p:sp>
    </p:spTree>
    <p:extLst>
      <p:ext uri="{BB962C8B-B14F-4D97-AF65-F5344CB8AC3E}">
        <p14:creationId xmlns:p14="http://schemas.microsoft.com/office/powerpoint/2010/main" val="2921926492"/>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p:cNvCxnSpPr>
            <a:cxnSpLocks/>
            <a:stCxn id="26" idx="3"/>
          </p:cNvCxnSpPr>
          <p:nvPr/>
        </p:nvCxnSpPr>
        <p:spPr>
          <a:xfrm flipV="1">
            <a:off x="5080667" y="1950795"/>
            <a:ext cx="1956877" cy="2944"/>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3" name="Title 1"/>
          <p:cNvSpPr>
            <a:spLocks noGrp="1"/>
          </p:cNvSpPr>
          <p:nvPr>
            <p:ph type="title"/>
          </p:nvPr>
        </p:nvSpPr>
        <p:spPr/>
        <p:txBody>
          <a:bodyPr>
            <a:normAutofit/>
          </a:bodyPr>
          <a:lstStyle/>
          <a:p>
            <a:r>
              <a:rPr lang="en-US" sz="2000" dirty="0"/>
              <a:t>Sofosbuvir-Velpatasvir in HCV Genotype 1, 2, 4, 5, or 6</a:t>
            </a:r>
            <a:br>
              <a:rPr lang="en-US" sz="2000" dirty="0"/>
            </a:br>
            <a:r>
              <a:rPr lang="en-US" sz="2000" dirty="0"/>
              <a:t>ASTRAL-1: Study Design</a:t>
            </a:r>
          </a:p>
        </p:txBody>
      </p:sp>
      <p:sp>
        <p:nvSpPr>
          <p:cNvPr id="7" name="Content Placeholder 6"/>
          <p:cNvSpPr>
            <a:spLocks noGrp="1"/>
          </p:cNvSpPr>
          <p:nvPr>
            <p:ph type="body" sz="quarter" idx="14"/>
          </p:nvPr>
        </p:nvSpPr>
        <p:spPr/>
        <p:txBody>
          <a:bodyPr/>
          <a:lstStyle/>
          <a:p>
            <a:r>
              <a:rPr lang="en-US" dirty="0"/>
              <a:t>Source: Feld JJ, et al. N Engl J Med. </a:t>
            </a:r>
            <a:r>
              <a:rPr lang="is-IS"/>
              <a:t>2015</a:t>
            </a:r>
            <a:r>
              <a:rPr lang="en-US" dirty="0"/>
              <a:t>;373:2599-607.</a:t>
            </a:r>
          </a:p>
        </p:txBody>
      </p:sp>
      <p:sp>
        <p:nvSpPr>
          <p:cNvPr id="8" name="Title 1"/>
          <p:cNvSpPr txBox="1">
            <a:spLocks/>
          </p:cNvSpPr>
          <p:nvPr/>
        </p:nvSpPr>
        <p:spPr>
          <a:xfrm>
            <a:off x="1371600" y="228600"/>
            <a:ext cx="6386513" cy="742950"/>
          </a:xfrm>
          <a:prstGeom prst="rect">
            <a:avLst/>
          </a:prstGeom>
        </p:spPr>
        <p:txBody>
          <a:bodyPr anchor="ctr" anchorCtr="0">
            <a:normAutofit/>
          </a:bodyPr>
          <a:lstStyle>
            <a:lvl1pPr algn="ctr" defTabSz="914400" rtl="0" eaLnBrk="1" latinLnBrk="0" hangingPunct="1">
              <a:spcBef>
                <a:spcPct val="0"/>
              </a:spcBef>
              <a:buNone/>
              <a:defRPr sz="2800" kern="1200">
                <a:solidFill>
                  <a:schemeClr val="bg1"/>
                </a:solidFill>
                <a:latin typeface="+mj-lt"/>
                <a:ea typeface="+mj-ea"/>
                <a:cs typeface="+mj-cs"/>
              </a:defRPr>
            </a:lvl1pPr>
          </a:lstStyle>
          <a:p>
            <a:endParaRPr lang="en-US" sz="1800" dirty="0"/>
          </a:p>
        </p:txBody>
      </p:sp>
      <p:sp>
        <p:nvSpPr>
          <p:cNvPr id="26" name="Rectangle 5"/>
          <p:cNvSpPr>
            <a:spLocks noChangeArrowheads="1"/>
          </p:cNvSpPr>
          <p:nvPr/>
        </p:nvSpPr>
        <p:spPr bwMode="auto">
          <a:xfrm>
            <a:off x="3028674" y="1716784"/>
            <a:ext cx="2051993" cy="473910"/>
          </a:xfrm>
          <a:prstGeom prst="rect">
            <a:avLst/>
          </a:prstGeom>
          <a:solidFill>
            <a:srgbClr val="005B9D">
              <a:alpha val="20000"/>
            </a:srgbClr>
          </a:solidFill>
          <a:ln w="9525" cmpd="sng">
            <a:solidFill>
              <a:srgbClr val="000000"/>
            </a:solidFill>
            <a:miter lim="800000"/>
            <a:headEnd/>
            <a:tailEnd/>
          </a:ln>
          <a:effectLst/>
        </p:spPr>
        <p:txBody>
          <a:bodyPr wrap="square" lIns="0" rIns="0" anchor="ctr"/>
          <a:lstStyle/>
          <a:p>
            <a:pPr marL="34290" algn="ctr"/>
            <a:r>
              <a:rPr lang="en-US" sz="1200" b="1" dirty="0">
                <a:latin typeface="Arial"/>
                <a:cs typeface="Arial"/>
              </a:rPr>
              <a:t>Sofosbuvir-</a:t>
            </a:r>
            <a:r>
              <a:rPr lang="en-US" sz="1200" b="1" dirty="0" err="1">
                <a:latin typeface="Arial"/>
                <a:cs typeface="Arial"/>
              </a:rPr>
              <a:t>Velpatasvir</a:t>
            </a:r>
            <a:br>
              <a:rPr lang="en-US" sz="1200" b="1" dirty="0">
                <a:latin typeface="Arial"/>
                <a:cs typeface="Arial"/>
              </a:rPr>
            </a:br>
            <a:r>
              <a:rPr lang="en-US" sz="1100" dirty="0">
                <a:latin typeface="Arial"/>
                <a:cs typeface="Arial"/>
              </a:rPr>
              <a:t>(n = 624)</a:t>
            </a:r>
          </a:p>
        </p:txBody>
      </p:sp>
      <p:sp>
        <p:nvSpPr>
          <p:cNvPr id="27" name="Rectangle 26"/>
          <p:cNvSpPr/>
          <p:nvPr/>
        </p:nvSpPr>
        <p:spPr>
          <a:xfrm>
            <a:off x="6747472" y="1807345"/>
            <a:ext cx="788260" cy="304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rgbClr val="000000"/>
                </a:solidFill>
                <a:latin typeface="Arial"/>
                <a:cs typeface="Arial"/>
              </a:rPr>
              <a:t>SVR12</a:t>
            </a:r>
          </a:p>
        </p:txBody>
      </p:sp>
      <p:sp>
        <p:nvSpPr>
          <p:cNvPr id="35" name="Rectangle 25"/>
          <p:cNvSpPr>
            <a:spLocks noChangeArrowheads="1"/>
          </p:cNvSpPr>
          <p:nvPr/>
        </p:nvSpPr>
        <p:spPr bwMode="auto">
          <a:xfrm>
            <a:off x="1054026" y="4114800"/>
            <a:ext cx="7004618" cy="443467"/>
          </a:xfrm>
          <a:prstGeom prst="rect">
            <a:avLst/>
          </a:prstGeom>
          <a:solidFill>
            <a:schemeClr val="bg1">
              <a:lumMod val="95000"/>
            </a:schemeClr>
          </a:solidFill>
          <a:ln w="9525" cap="flat" cmpd="sng" algn="ctr">
            <a:solidFill>
              <a:schemeClr val="bg1">
                <a:lumMod val="65000"/>
              </a:schemeClr>
            </a:solidFill>
            <a:prstDash val="solid"/>
            <a:miter lim="800000"/>
            <a:headEnd type="none" w="med" len="med"/>
            <a:tailEnd type="none" w="med" len="med"/>
          </a:ln>
          <a:effectLst/>
        </p:spPr>
        <p:txBody>
          <a:bodyPr lIns="342900" tIns="34073" rIns="69365" bIns="68580" anchor="ctr">
            <a:prstTxWarp prst="textNoShape">
              <a:avLst/>
            </a:prstTxWarp>
          </a:bodyPr>
          <a:lstStyle/>
          <a:p>
            <a:pPr defTabSz="701279">
              <a:lnSpc>
                <a:spcPts val="1350"/>
              </a:lnSpc>
              <a:spcBef>
                <a:spcPts val="600"/>
              </a:spcBef>
            </a:pPr>
            <a:r>
              <a:rPr lang="en-US" sz="1050" b="1" dirty="0">
                <a:solidFill>
                  <a:srgbClr val="000000"/>
                </a:solidFill>
                <a:latin typeface="Arial" pitchFamily="22" charset="0"/>
              </a:rPr>
              <a:t>Drug Dosing</a:t>
            </a:r>
            <a:br>
              <a:rPr lang="en-US" sz="1050" dirty="0">
                <a:solidFill>
                  <a:srgbClr val="000000"/>
                </a:solidFill>
                <a:latin typeface="Arial" pitchFamily="22" charset="0"/>
              </a:rPr>
            </a:br>
            <a:r>
              <a:rPr lang="en-US" sz="1050" dirty="0">
                <a:solidFill>
                  <a:srgbClr val="000000"/>
                </a:solidFill>
                <a:latin typeface="Arial" pitchFamily="22" charset="0"/>
              </a:rPr>
              <a:t>Sofosbuvir-Velpatasvir (400/100 mg): fixed dose combination; one pill once daily</a:t>
            </a:r>
          </a:p>
        </p:txBody>
      </p:sp>
      <p:sp>
        <p:nvSpPr>
          <p:cNvPr id="37" name="Rectangle 36"/>
          <p:cNvSpPr/>
          <p:nvPr/>
        </p:nvSpPr>
        <p:spPr>
          <a:xfrm>
            <a:off x="1071965" y="1704279"/>
            <a:ext cx="1824798" cy="1245394"/>
          </a:xfrm>
          <a:prstGeom prst="rect">
            <a:avLst/>
          </a:prstGeom>
          <a:solidFill>
            <a:srgbClr val="59574E"/>
          </a:solidFill>
          <a:ln>
            <a:noFill/>
          </a:ln>
          <a:effectLst/>
        </p:spPr>
        <p:style>
          <a:lnRef idx="1">
            <a:schemeClr val="accent1"/>
          </a:lnRef>
          <a:fillRef idx="3">
            <a:schemeClr val="accent1"/>
          </a:fillRef>
          <a:effectRef idx="2">
            <a:schemeClr val="accent1"/>
          </a:effectRef>
          <a:fontRef idx="minor">
            <a:schemeClr val="lt1"/>
          </a:fontRef>
        </p:style>
        <p:txBody>
          <a:bodyPr lIns="68580" rtlCol="0" anchor="ctr"/>
          <a:lstStyle/>
          <a:p>
            <a:pPr algn="ctr">
              <a:lnSpc>
                <a:spcPts val="1500"/>
              </a:lnSpc>
            </a:pPr>
            <a:r>
              <a:rPr lang="en-US" sz="1200" b="1" dirty="0">
                <a:solidFill>
                  <a:srgbClr val="FFFFFF"/>
                </a:solidFill>
                <a:latin typeface="Arial" panose="020B0604020202020204" pitchFamily="34" charset="0"/>
                <a:cs typeface="Arial" panose="020B0604020202020204" pitchFamily="34" charset="0"/>
              </a:rPr>
              <a:t>Treatment-naïve or </a:t>
            </a:r>
            <a:br>
              <a:rPr lang="en-US" sz="1200" b="1" dirty="0">
                <a:solidFill>
                  <a:srgbClr val="FFFFFF"/>
                </a:solidFill>
                <a:latin typeface="Arial" panose="020B0604020202020204" pitchFamily="34" charset="0"/>
                <a:cs typeface="Arial" panose="020B0604020202020204" pitchFamily="34" charset="0"/>
              </a:rPr>
            </a:br>
            <a:r>
              <a:rPr lang="en-US" sz="1200" b="1" dirty="0">
                <a:solidFill>
                  <a:srgbClr val="FFFFFF"/>
                </a:solidFill>
                <a:latin typeface="Arial" panose="020B0604020202020204" pitchFamily="34" charset="0"/>
                <a:cs typeface="Arial" panose="020B0604020202020204" pitchFamily="34" charset="0"/>
              </a:rPr>
              <a:t>Treatment-experienced </a:t>
            </a:r>
            <a:br>
              <a:rPr lang="en-US" sz="1200" b="1" dirty="0">
                <a:solidFill>
                  <a:srgbClr val="FFFFFF"/>
                </a:solidFill>
                <a:latin typeface="Arial" panose="020B0604020202020204" pitchFamily="34" charset="0"/>
                <a:cs typeface="Arial" panose="020B0604020202020204" pitchFamily="34" charset="0"/>
              </a:rPr>
            </a:br>
            <a:r>
              <a:rPr lang="en-US" sz="1200" b="1" dirty="0">
                <a:solidFill>
                  <a:srgbClr val="FFFFFF"/>
                </a:solidFill>
                <a:latin typeface="Arial" panose="020B0604020202020204" pitchFamily="34" charset="0"/>
                <a:cs typeface="Arial" panose="020B0604020202020204" pitchFamily="34" charset="0"/>
              </a:rPr>
              <a:t>GT 1, 2, 4, 5*, or 6</a:t>
            </a:r>
            <a:endParaRPr lang="en-US" sz="1200" b="1" i="1" dirty="0">
              <a:solidFill>
                <a:srgbClr val="FFFFFF"/>
              </a:solidFill>
              <a:latin typeface="Arial" panose="020B0604020202020204" pitchFamily="34" charset="0"/>
              <a:cs typeface="Arial" panose="020B0604020202020204" pitchFamily="34" charset="0"/>
            </a:endParaRPr>
          </a:p>
          <a:p>
            <a:pPr algn="ctr">
              <a:lnSpc>
                <a:spcPts val="1500"/>
              </a:lnSpc>
            </a:pPr>
            <a:r>
              <a:rPr lang="en-US" sz="1100" dirty="0">
                <a:solidFill>
                  <a:srgbClr val="FFFFFF"/>
                </a:solidFill>
                <a:latin typeface="Arial" panose="020B0604020202020204" pitchFamily="34" charset="0"/>
                <a:cs typeface="Arial" panose="020B0604020202020204" pitchFamily="34" charset="0"/>
              </a:rPr>
              <a:t>(n = 740)</a:t>
            </a:r>
          </a:p>
        </p:txBody>
      </p:sp>
      <p:cxnSp>
        <p:nvCxnSpPr>
          <p:cNvPr id="70" name="Straight Connector 69"/>
          <p:cNvCxnSpPr>
            <a:cxnSpLocks/>
            <a:stCxn id="72" idx="3"/>
          </p:cNvCxnSpPr>
          <p:nvPr/>
        </p:nvCxnSpPr>
        <p:spPr>
          <a:xfrm flipV="1">
            <a:off x="5080667" y="2721854"/>
            <a:ext cx="1956878" cy="1461"/>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2" name="Rectangle 5"/>
          <p:cNvSpPr>
            <a:spLocks noChangeArrowheads="1"/>
          </p:cNvSpPr>
          <p:nvPr/>
        </p:nvSpPr>
        <p:spPr bwMode="auto">
          <a:xfrm>
            <a:off x="3028673" y="2486360"/>
            <a:ext cx="2051994" cy="473910"/>
          </a:xfrm>
          <a:prstGeom prst="rect">
            <a:avLst/>
          </a:prstGeom>
          <a:solidFill>
            <a:schemeClr val="tx1">
              <a:lumMod val="65000"/>
              <a:lumOff val="35000"/>
              <a:alpha val="20000"/>
            </a:schemeClr>
          </a:solidFill>
          <a:ln w="9525" cmpd="sng">
            <a:solidFill>
              <a:schemeClr val="tx1"/>
            </a:solidFill>
            <a:miter lim="800000"/>
            <a:headEnd/>
            <a:tailEnd/>
          </a:ln>
          <a:effectLst/>
        </p:spPr>
        <p:txBody>
          <a:bodyPr wrap="none" lIns="0" rIns="0" anchor="ctr"/>
          <a:lstStyle/>
          <a:p>
            <a:pPr marL="34290" algn="ctr"/>
            <a:r>
              <a:rPr lang="en-US" sz="1200" b="1" dirty="0">
                <a:latin typeface="Arial"/>
                <a:cs typeface="Arial"/>
              </a:rPr>
              <a:t>Placebo</a:t>
            </a:r>
            <a:br>
              <a:rPr lang="en-US" sz="1200" b="1" dirty="0">
                <a:latin typeface="Arial"/>
                <a:cs typeface="Arial"/>
              </a:rPr>
            </a:br>
            <a:r>
              <a:rPr lang="en-US" sz="1100" dirty="0">
                <a:latin typeface="Arial"/>
                <a:cs typeface="Arial"/>
              </a:rPr>
              <a:t>(n = 116) </a:t>
            </a:r>
          </a:p>
        </p:txBody>
      </p:sp>
      <p:sp>
        <p:nvSpPr>
          <p:cNvPr id="73" name="Rectangle 72"/>
          <p:cNvSpPr/>
          <p:nvPr/>
        </p:nvSpPr>
        <p:spPr>
          <a:xfrm>
            <a:off x="6757759" y="2569899"/>
            <a:ext cx="788260" cy="30403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rgbClr val="000000"/>
                </a:solidFill>
                <a:latin typeface="Arial"/>
                <a:cs typeface="Arial"/>
              </a:rPr>
              <a:t>SVR12</a:t>
            </a:r>
          </a:p>
        </p:txBody>
      </p:sp>
      <p:sp>
        <p:nvSpPr>
          <p:cNvPr id="32" name="Rectangle 25"/>
          <p:cNvSpPr>
            <a:spLocks noChangeArrowheads="1"/>
          </p:cNvSpPr>
          <p:nvPr/>
        </p:nvSpPr>
        <p:spPr bwMode="auto">
          <a:xfrm>
            <a:off x="1052594" y="3312081"/>
            <a:ext cx="7004618" cy="658823"/>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lIns="342900" tIns="34073" rIns="69365" bIns="68580" anchor="ctr">
            <a:prstTxWarp prst="textNoShape">
              <a:avLst/>
            </a:prstTxWarp>
          </a:bodyPr>
          <a:lstStyle/>
          <a:p>
            <a:pPr defTabSz="701279">
              <a:lnSpc>
                <a:spcPts val="1350"/>
              </a:lnSpc>
              <a:spcBef>
                <a:spcPts val="600"/>
              </a:spcBef>
            </a:pPr>
            <a:r>
              <a:rPr lang="en-US" sz="1050" dirty="0">
                <a:solidFill>
                  <a:srgbClr val="000000"/>
                </a:solidFill>
                <a:latin typeface="Arial" pitchFamily="22" charset="0"/>
              </a:rPr>
              <a:t>Randomized 5:1 ratio for treatment to placebo. Stratified by cirrhosis and HCV genotype.</a:t>
            </a:r>
            <a:br>
              <a:rPr lang="en-US" sz="1050" dirty="0">
                <a:solidFill>
                  <a:srgbClr val="000000"/>
                </a:solidFill>
                <a:latin typeface="Arial" pitchFamily="22" charset="0"/>
              </a:rPr>
            </a:br>
            <a:r>
              <a:rPr lang="en-US" sz="1050" dirty="0">
                <a:solidFill>
                  <a:srgbClr val="000000"/>
                </a:solidFill>
                <a:latin typeface="Arial" pitchFamily="22" charset="0"/>
              </a:rPr>
              <a:t>*Genotype 5 patients (n = 6) were assigned to active arm (and not randomized)</a:t>
            </a:r>
            <a:br>
              <a:rPr lang="en-US" sz="1050" dirty="0">
                <a:solidFill>
                  <a:srgbClr val="000000"/>
                </a:solidFill>
                <a:latin typeface="Arial" pitchFamily="22" charset="0"/>
              </a:rPr>
            </a:br>
            <a:r>
              <a:rPr lang="en-US" sz="1050" dirty="0">
                <a:solidFill>
                  <a:srgbClr val="000000"/>
                </a:solidFill>
                <a:latin typeface="Arial" pitchFamily="22" charset="0"/>
              </a:rPr>
              <a:t>Placebo recipients were eligible for deferred treatment with sofosbuvir-velpatasvir</a:t>
            </a:r>
          </a:p>
        </p:txBody>
      </p:sp>
      <p:grpSp>
        <p:nvGrpSpPr>
          <p:cNvPr id="29" name="Group 28">
            <a:extLst>
              <a:ext uri="{FF2B5EF4-FFF2-40B4-BE49-F238E27FC236}">
                <a16:creationId xmlns:a16="http://schemas.microsoft.com/office/drawing/2014/main" id="{E2E0AB40-D652-3545-90FF-4518E6A92BAF}"/>
              </a:ext>
            </a:extLst>
          </p:cNvPr>
          <p:cNvGrpSpPr/>
          <p:nvPr/>
        </p:nvGrpSpPr>
        <p:grpSpPr>
          <a:xfrm>
            <a:off x="1138416" y="1021866"/>
            <a:ext cx="6871718" cy="386328"/>
            <a:chOff x="1138416" y="1021866"/>
            <a:chExt cx="6871718" cy="386328"/>
          </a:xfrm>
        </p:grpSpPr>
        <p:sp>
          <p:nvSpPr>
            <p:cNvPr id="30" name="Rectangle 29">
              <a:extLst>
                <a:ext uri="{FF2B5EF4-FFF2-40B4-BE49-F238E27FC236}">
                  <a16:creationId xmlns:a16="http://schemas.microsoft.com/office/drawing/2014/main" id="{926ECD85-CB67-6948-B08B-C4F621F0A691}"/>
                </a:ext>
              </a:extLst>
            </p:cNvPr>
            <p:cNvSpPr/>
            <p:nvPr/>
          </p:nvSpPr>
          <p:spPr>
            <a:xfrm>
              <a:off x="1138416" y="1085901"/>
              <a:ext cx="6871718" cy="308037"/>
            </a:xfrm>
            <a:prstGeom prst="rect">
              <a:avLst/>
            </a:prstGeom>
            <a:gradFill>
              <a:gsLst>
                <a:gs pos="85000">
                  <a:srgbClr val="ECECEC"/>
                </a:gs>
                <a:gs pos="0">
                  <a:schemeClr val="bg1"/>
                </a:gs>
                <a:gs pos="15000">
                  <a:schemeClr val="bg1">
                    <a:lumMod val="85000"/>
                  </a:schemeClr>
                </a:gs>
                <a:gs pos="100000">
                  <a:schemeClr val="bg1"/>
                </a:gs>
              </a:gsLst>
              <a:lin ang="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200" dirty="0">
                <a:solidFill>
                  <a:srgbClr val="000000"/>
                </a:solidFill>
                <a:latin typeface="Arial"/>
                <a:cs typeface="Arial"/>
              </a:endParaRPr>
            </a:p>
          </p:txBody>
        </p:sp>
        <p:cxnSp>
          <p:nvCxnSpPr>
            <p:cNvPr id="31" name="Straight Connector 30">
              <a:extLst>
                <a:ext uri="{FF2B5EF4-FFF2-40B4-BE49-F238E27FC236}">
                  <a16:creationId xmlns:a16="http://schemas.microsoft.com/office/drawing/2014/main" id="{CE6FC1F3-D9E1-1F4D-8B87-072F94B82ADD}"/>
                </a:ext>
              </a:extLst>
            </p:cNvPr>
            <p:cNvCxnSpPr/>
            <p:nvPr/>
          </p:nvCxnSpPr>
          <p:spPr>
            <a:xfrm flipV="1">
              <a:off x="1138416" y="1387638"/>
              <a:ext cx="6871718" cy="8604"/>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FAA45459-98B7-9547-94DF-171FBB943922}"/>
                </a:ext>
              </a:extLst>
            </p:cNvPr>
            <p:cNvGrpSpPr/>
            <p:nvPr/>
          </p:nvGrpSpPr>
          <p:grpSpPr>
            <a:xfrm>
              <a:off x="1857714" y="1021866"/>
              <a:ext cx="5481256" cy="386328"/>
              <a:chOff x="1857714" y="1021866"/>
              <a:chExt cx="5481256" cy="386328"/>
            </a:xfrm>
          </p:grpSpPr>
          <p:sp>
            <p:nvSpPr>
              <p:cNvPr id="52" name="Rectangle 51">
                <a:extLst>
                  <a:ext uri="{FF2B5EF4-FFF2-40B4-BE49-F238E27FC236}">
                    <a16:creationId xmlns:a16="http://schemas.microsoft.com/office/drawing/2014/main" id="{2E847497-4C59-ED45-8280-70B93D5E17FF}"/>
                  </a:ext>
                </a:extLst>
              </p:cNvPr>
              <p:cNvSpPr/>
              <p:nvPr/>
            </p:nvSpPr>
            <p:spPr>
              <a:xfrm>
                <a:off x="1857714" y="1079958"/>
                <a:ext cx="628650" cy="29947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rPr>
                  <a:t>Week</a:t>
                </a:r>
              </a:p>
            </p:txBody>
          </p:sp>
          <p:grpSp>
            <p:nvGrpSpPr>
              <p:cNvPr id="56" name="Group 55">
                <a:extLst>
                  <a:ext uri="{FF2B5EF4-FFF2-40B4-BE49-F238E27FC236}">
                    <a16:creationId xmlns:a16="http://schemas.microsoft.com/office/drawing/2014/main" id="{ED039D99-8F4C-5543-9FA3-DB1F75019A15}"/>
                  </a:ext>
                </a:extLst>
              </p:cNvPr>
              <p:cNvGrpSpPr/>
              <p:nvPr/>
            </p:nvGrpSpPr>
            <p:grpSpPr>
              <a:xfrm>
                <a:off x="2825227" y="1021866"/>
                <a:ext cx="4513743" cy="386328"/>
                <a:chOff x="2825227" y="1021866"/>
                <a:chExt cx="4513743" cy="386328"/>
              </a:xfrm>
            </p:grpSpPr>
            <p:sp>
              <p:nvSpPr>
                <p:cNvPr id="57" name="Rectangle 56">
                  <a:extLst>
                    <a:ext uri="{FF2B5EF4-FFF2-40B4-BE49-F238E27FC236}">
                      <a16:creationId xmlns:a16="http://schemas.microsoft.com/office/drawing/2014/main" id="{005EBDDA-166B-BC4C-865D-B13FDD675E2A}"/>
                    </a:ext>
                  </a:extLst>
                </p:cNvPr>
                <p:cNvSpPr/>
                <p:nvPr/>
              </p:nvSpPr>
              <p:spPr>
                <a:xfrm>
                  <a:off x="2825227"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0</a:t>
                  </a:r>
                </a:p>
              </p:txBody>
            </p:sp>
            <p:sp>
              <p:nvSpPr>
                <p:cNvPr id="58" name="Rectangle 57">
                  <a:extLst>
                    <a:ext uri="{FF2B5EF4-FFF2-40B4-BE49-F238E27FC236}">
                      <a16:creationId xmlns:a16="http://schemas.microsoft.com/office/drawing/2014/main" id="{2B9354A4-6649-B64B-92D6-214B948848D1}"/>
                    </a:ext>
                  </a:extLst>
                </p:cNvPr>
                <p:cNvSpPr/>
                <p:nvPr/>
              </p:nvSpPr>
              <p:spPr>
                <a:xfrm>
                  <a:off x="6929776"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24</a:t>
                  </a:r>
                </a:p>
              </p:txBody>
            </p:sp>
            <p:sp>
              <p:nvSpPr>
                <p:cNvPr id="59" name="Rectangle 58">
                  <a:extLst>
                    <a:ext uri="{FF2B5EF4-FFF2-40B4-BE49-F238E27FC236}">
                      <a16:creationId xmlns:a16="http://schemas.microsoft.com/office/drawing/2014/main" id="{BBFD3A2A-F638-FF45-8670-7F196E556853}"/>
                    </a:ext>
                  </a:extLst>
                </p:cNvPr>
                <p:cNvSpPr/>
                <p:nvPr/>
              </p:nvSpPr>
              <p:spPr>
                <a:xfrm>
                  <a:off x="4193410"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8</a:t>
                  </a:r>
                </a:p>
              </p:txBody>
            </p:sp>
            <p:sp>
              <p:nvSpPr>
                <p:cNvPr id="60" name="Rectangle 59">
                  <a:extLst>
                    <a:ext uri="{FF2B5EF4-FFF2-40B4-BE49-F238E27FC236}">
                      <a16:creationId xmlns:a16="http://schemas.microsoft.com/office/drawing/2014/main" id="{02E4FD44-BD75-234D-BDEF-EE9F291180EF}"/>
                    </a:ext>
                  </a:extLst>
                </p:cNvPr>
                <p:cNvSpPr/>
                <p:nvPr/>
              </p:nvSpPr>
              <p:spPr>
                <a:xfrm>
                  <a:off x="4877501"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12</a:t>
                  </a:r>
                </a:p>
              </p:txBody>
            </p:sp>
            <p:sp>
              <p:nvSpPr>
                <p:cNvPr id="61" name="Rectangle 60">
                  <a:extLst>
                    <a:ext uri="{FF2B5EF4-FFF2-40B4-BE49-F238E27FC236}">
                      <a16:creationId xmlns:a16="http://schemas.microsoft.com/office/drawing/2014/main" id="{AAA8D252-72FE-E74E-B3A9-5EC3E428B6B7}"/>
                    </a:ext>
                  </a:extLst>
                </p:cNvPr>
                <p:cNvSpPr/>
                <p:nvPr/>
              </p:nvSpPr>
              <p:spPr>
                <a:xfrm>
                  <a:off x="6245683"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20</a:t>
                  </a:r>
                </a:p>
              </p:txBody>
            </p:sp>
            <p:sp>
              <p:nvSpPr>
                <p:cNvPr id="62" name="Rectangle 61">
                  <a:extLst>
                    <a:ext uri="{FF2B5EF4-FFF2-40B4-BE49-F238E27FC236}">
                      <a16:creationId xmlns:a16="http://schemas.microsoft.com/office/drawing/2014/main" id="{E372602F-AD73-A243-8466-B78ADE42E6DC}"/>
                    </a:ext>
                  </a:extLst>
                </p:cNvPr>
                <p:cNvSpPr/>
                <p:nvPr/>
              </p:nvSpPr>
              <p:spPr>
                <a:xfrm>
                  <a:off x="3509318"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4</a:t>
                  </a:r>
                </a:p>
              </p:txBody>
            </p:sp>
            <p:sp>
              <p:nvSpPr>
                <p:cNvPr id="63" name="Rectangle 62">
                  <a:extLst>
                    <a:ext uri="{FF2B5EF4-FFF2-40B4-BE49-F238E27FC236}">
                      <a16:creationId xmlns:a16="http://schemas.microsoft.com/office/drawing/2014/main" id="{BA64E9A8-F014-2840-94D1-F88F384BF49E}"/>
                    </a:ext>
                  </a:extLst>
                </p:cNvPr>
                <p:cNvSpPr/>
                <p:nvPr/>
              </p:nvSpPr>
              <p:spPr>
                <a:xfrm>
                  <a:off x="5561592"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16</a:t>
                  </a:r>
                </a:p>
              </p:txBody>
            </p:sp>
          </p:grpSp>
        </p:grpSp>
        <p:grpSp>
          <p:nvGrpSpPr>
            <p:cNvPr id="40" name="Group 39">
              <a:extLst>
                <a:ext uri="{FF2B5EF4-FFF2-40B4-BE49-F238E27FC236}">
                  <a16:creationId xmlns:a16="http://schemas.microsoft.com/office/drawing/2014/main" id="{573E539D-E950-BB42-8CB1-EF62F4DAACD0}"/>
                </a:ext>
              </a:extLst>
            </p:cNvPr>
            <p:cNvGrpSpPr/>
            <p:nvPr/>
          </p:nvGrpSpPr>
          <p:grpSpPr>
            <a:xfrm>
              <a:off x="3028672" y="1328205"/>
              <a:ext cx="4105701" cy="65723"/>
              <a:chOff x="3028672" y="1328205"/>
              <a:chExt cx="4105701" cy="65723"/>
            </a:xfrm>
          </p:grpSpPr>
          <p:cxnSp>
            <p:nvCxnSpPr>
              <p:cNvPr id="41" name="Straight Connector 40">
                <a:extLst>
                  <a:ext uri="{FF2B5EF4-FFF2-40B4-BE49-F238E27FC236}">
                    <a16:creationId xmlns:a16="http://schemas.microsoft.com/office/drawing/2014/main" id="{2C6E13EB-785E-8C40-B6A9-A3F3C8C1EF1A}"/>
                  </a:ext>
                </a:extLst>
              </p:cNvPr>
              <p:cNvCxnSpPr/>
              <p:nvPr/>
            </p:nvCxnSpPr>
            <p:spPr>
              <a:xfrm flipV="1">
                <a:off x="3028672" y="1328205"/>
                <a:ext cx="0" cy="65723"/>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0BAC65E-598F-D74F-9FD8-AEA9FC8429D0}"/>
                  </a:ext>
                </a:extLst>
              </p:cNvPr>
              <p:cNvCxnSpPr/>
              <p:nvPr/>
            </p:nvCxnSpPr>
            <p:spPr>
              <a:xfrm flipV="1">
                <a:off x="4396669" y="1328205"/>
                <a:ext cx="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B893805-E240-114E-BE74-329DEE747A22}"/>
                  </a:ext>
                </a:extLst>
              </p:cNvPr>
              <p:cNvCxnSpPr/>
              <p:nvPr/>
            </p:nvCxnSpPr>
            <p:spPr>
              <a:xfrm flipV="1">
                <a:off x="7134373" y="1328205"/>
                <a:ext cx="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FEACBD9-7F48-2349-9FE0-AB15419A4BE0}"/>
                  </a:ext>
                </a:extLst>
              </p:cNvPr>
              <p:cNvCxnSpPr/>
              <p:nvPr/>
            </p:nvCxnSpPr>
            <p:spPr>
              <a:xfrm flipV="1">
                <a:off x="5080667" y="1328205"/>
                <a:ext cx="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0212BFC-B5C3-604C-BB5A-E8EDB3B3851C}"/>
                  </a:ext>
                </a:extLst>
              </p:cNvPr>
              <p:cNvCxnSpPr/>
              <p:nvPr/>
            </p:nvCxnSpPr>
            <p:spPr>
              <a:xfrm flipH="1" flipV="1">
                <a:off x="6448663" y="1328205"/>
                <a:ext cx="171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7D43C97-DA28-9A40-BC2C-C9DED35BC987}"/>
                  </a:ext>
                </a:extLst>
              </p:cNvPr>
              <p:cNvCxnSpPr/>
              <p:nvPr/>
            </p:nvCxnSpPr>
            <p:spPr>
              <a:xfrm flipV="1">
                <a:off x="5764665" y="1328205"/>
                <a:ext cx="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C8A13F7-E30D-4747-A464-AAF474959304}"/>
                  </a:ext>
                </a:extLst>
              </p:cNvPr>
              <p:cNvCxnSpPr/>
              <p:nvPr/>
            </p:nvCxnSpPr>
            <p:spPr>
              <a:xfrm flipV="1">
                <a:off x="3712670" y="1328205"/>
                <a:ext cx="0" cy="65723"/>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430281933"/>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000" dirty="0"/>
              <a:t>Sofosbuvir-Velpatasvir in HCV Genotype 1, 2, 4, 5, or 6</a:t>
            </a:r>
            <a:br>
              <a:rPr lang="en-US" sz="2000" dirty="0"/>
            </a:br>
            <a:r>
              <a:rPr lang="en-US" sz="2000" dirty="0"/>
              <a:t>ASTRAL-1: Baseline Characteristics</a:t>
            </a:r>
          </a:p>
        </p:txBody>
      </p:sp>
      <p:sp>
        <p:nvSpPr>
          <p:cNvPr id="2" name="Content Placeholder 1"/>
          <p:cNvSpPr>
            <a:spLocks noGrp="1"/>
          </p:cNvSpPr>
          <p:nvPr>
            <p:ph type="body" sz="quarter" idx="14"/>
          </p:nvPr>
        </p:nvSpPr>
        <p:spPr/>
        <p:txBody>
          <a:bodyPr/>
          <a:lstStyle/>
          <a:p>
            <a:r>
              <a:rPr lang="en-US" dirty="0"/>
              <a:t>Source: Feld JJ, et al. N Engl J Med. </a:t>
            </a:r>
            <a:r>
              <a:rPr lang="is-IS"/>
              <a:t>2015</a:t>
            </a:r>
            <a:r>
              <a:rPr lang="en-US" dirty="0"/>
              <a:t>;373:2599-607.</a:t>
            </a:r>
          </a:p>
        </p:txBody>
      </p:sp>
      <p:graphicFrame>
        <p:nvGraphicFramePr>
          <p:cNvPr id="7" name="Content Placeholder 2"/>
          <p:cNvGraphicFramePr>
            <a:graphicFrameLocks/>
          </p:cNvGraphicFramePr>
          <p:nvPr>
            <p:extLst>
              <p:ext uri="{D42A27DB-BD31-4B8C-83A1-F6EECF244321}">
                <p14:modId xmlns:p14="http://schemas.microsoft.com/office/powerpoint/2010/main" val="3464201072"/>
              </p:ext>
            </p:extLst>
          </p:nvPr>
        </p:nvGraphicFramePr>
        <p:xfrm>
          <a:off x="457200" y="1057248"/>
          <a:ext cx="8225347" cy="3658708"/>
        </p:xfrm>
        <a:graphic>
          <a:graphicData uri="http://schemas.openxmlformats.org/drawingml/2006/table">
            <a:tbl>
              <a:tblPr firstRow="1" bandRow="1">
                <a:tableStyleId>{5C22544A-7EE6-4342-B048-85BDC9FD1C3A}</a:tableStyleId>
              </a:tblPr>
              <a:tblGrid>
                <a:gridCol w="3225625">
                  <a:extLst>
                    <a:ext uri="{9D8B030D-6E8A-4147-A177-3AD203B41FA5}">
                      <a16:colId xmlns:a16="http://schemas.microsoft.com/office/drawing/2014/main" val="20000"/>
                    </a:ext>
                  </a:extLst>
                </a:gridCol>
                <a:gridCol w="2499861">
                  <a:extLst>
                    <a:ext uri="{9D8B030D-6E8A-4147-A177-3AD203B41FA5}">
                      <a16:colId xmlns:a16="http://schemas.microsoft.com/office/drawing/2014/main" val="20001"/>
                    </a:ext>
                  </a:extLst>
                </a:gridCol>
                <a:gridCol w="2499861">
                  <a:extLst>
                    <a:ext uri="{9D8B030D-6E8A-4147-A177-3AD203B41FA5}">
                      <a16:colId xmlns:a16="http://schemas.microsoft.com/office/drawing/2014/main" val="20002"/>
                    </a:ext>
                  </a:extLst>
                </a:gridCol>
              </a:tblGrid>
              <a:tr h="420636">
                <a:tc>
                  <a:txBody>
                    <a:bodyPr/>
                    <a:lstStyle/>
                    <a:p>
                      <a:pPr>
                        <a:lnSpc>
                          <a:spcPct val="100000"/>
                        </a:lnSpc>
                      </a:pPr>
                      <a:r>
                        <a:rPr lang="en-US" sz="1200" dirty="0">
                          <a:latin typeface="Arial" panose="020B0604020202020204" pitchFamily="34" charset="0"/>
                          <a:cs typeface="Arial" panose="020B0604020202020204" pitchFamily="34" charset="0"/>
                        </a:rPr>
                        <a:t>Baseline Characteristic</a:t>
                      </a:r>
                    </a:p>
                  </a:txBody>
                  <a:tcPr marL="68580" marR="68580" marT="34290" marB="34290" anchor="ctr">
                    <a:lnL w="9525" cap="flat" cmpd="sng" algn="ctr">
                      <a:solidFill>
                        <a:prstClr val="white">
                          <a:lumMod val="75000"/>
                        </a:prstClr>
                      </a:solidFill>
                      <a:prstDash val="solid"/>
                      <a:round/>
                      <a:headEnd type="none" w="med" len="med"/>
                      <a:tailEnd type="none" w="med" len="med"/>
                    </a:lnL>
                    <a:lnT w="9525" cap="flat" cmpd="sng" algn="ctr">
                      <a:solidFill>
                        <a:prstClr val="white">
                          <a:lumMod val="75000"/>
                        </a:prstClr>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444444"/>
                    </a:solidFill>
                  </a:tcPr>
                </a:tc>
                <a:tc>
                  <a:txBody>
                    <a:bodyPr/>
                    <a:lstStyle/>
                    <a:p>
                      <a:pPr algn="ctr">
                        <a:lnSpc>
                          <a:spcPct val="100000"/>
                        </a:lnSpc>
                      </a:pPr>
                      <a:r>
                        <a:rPr lang="en-US" sz="1200" b="1" dirty="0">
                          <a:solidFill>
                            <a:srgbClr val="FFFFFF"/>
                          </a:solidFill>
                          <a:latin typeface="Arial" panose="020B0604020202020204" pitchFamily="34" charset="0"/>
                          <a:cs typeface="Arial" panose="020B0604020202020204" pitchFamily="34" charset="0"/>
                        </a:rPr>
                        <a:t>Sofosbuvir-Velpatasvir</a:t>
                      </a:r>
                      <a:endParaRPr lang="en-US" sz="1200" b="0" dirty="0">
                        <a:solidFill>
                          <a:srgbClr val="FFFFFF"/>
                        </a:solidFill>
                        <a:latin typeface="Arial" panose="020B0604020202020204" pitchFamily="34" charset="0"/>
                        <a:cs typeface="Arial" panose="020B0604020202020204" pitchFamily="34" charset="0"/>
                      </a:endParaRPr>
                    </a:p>
                    <a:p>
                      <a:pPr algn="ctr">
                        <a:lnSpc>
                          <a:spcPct val="100000"/>
                        </a:lnSpc>
                      </a:pPr>
                      <a:r>
                        <a:rPr lang="en-US" sz="1100" b="0" dirty="0">
                          <a:solidFill>
                            <a:srgbClr val="FFFFFF"/>
                          </a:solidFill>
                          <a:latin typeface="Arial" panose="020B0604020202020204" pitchFamily="34" charset="0"/>
                          <a:cs typeface="Arial" panose="020B0604020202020204" pitchFamily="34" charset="0"/>
                        </a:rPr>
                        <a:t>(n = 624)</a:t>
                      </a:r>
                      <a:endParaRPr lang="en-US" sz="1100" b="1" dirty="0">
                        <a:solidFill>
                          <a:srgbClr val="FFFFFF"/>
                        </a:solidFill>
                        <a:latin typeface="Arial" panose="020B0604020202020204" pitchFamily="34" charset="0"/>
                        <a:cs typeface="Arial" panose="020B0604020202020204" pitchFamily="34" charset="0"/>
                      </a:endParaRPr>
                    </a:p>
                  </a:txBody>
                  <a:tcPr marL="68580" marR="68580" marT="34290" marB="34290" anchor="ctr">
                    <a:lnT w="9525" cap="flat" cmpd="sng" algn="ctr">
                      <a:solidFill>
                        <a:prstClr val="white">
                          <a:lumMod val="75000"/>
                        </a:prstClr>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005B9D"/>
                    </a:solidFill>
                  </a:tcPr>
                </a:tc>
                <a:tc>
                  <a:txBody>
                    <a:bodyPr/>
                    <a:lstStyle/>
                    <a:p>
                      <a:pPr algn="ctr">
                        <a:lnSpc>
                          <a:spcPct val="100000"/>
                        </a:lnSpc>
                      </a:pPr>
                      <a:r>
                        <a:rPr lang="en-US" sz="1200" b="1" dirty="0">
                          <a:solidFill>
                            <a:srgbClr val="FFFFFF"/>
                          </a:solidFill>
                          <a:latin typeface="Arial" panose="020B0604020202020204" pitchFamily="34" charset="0"/>
                          <a:cs typeface="Arial" panose="020B0604020202020204" pitchFamily="34" charset="0"/>
                        </a:rPr>
                        <a:t>Placebo</a:t>
                      </a:r>
                    </a:p>
                    <a:p>
                      <a:pPr algn="ctr">
                        <a:lnSpc>
                          <a:spcPct val="100000"/>
                        </a:lnSpc>
                      </a:pPr>
                      <a:r>
                        <a:rPr lang="en-US" sz="1100" b="0" dirty="0">
                          <a:solidFill>
                            <a:srgbClr val="FFFFFF"/>
                          </a:solidFill>
                          <a:latin typeface="Arial" panose="020B0604020202020204" pitchFamily="34" charset="0"/>
                          <a:cs typeface="Arial" panose="020B0604020202020204" pitchFamily="34" charset="0"/>
                        </a:rPr>
                        <a:t>(n = 116)</a:t>
                      </a:r>
                      <a:endParaRPr lang="en-US" sz="1100" b="1" dirty="0">
                        <a:solidFill>
                          <a:srgbClr val="FFFFFF"/>
                        </a:solidFill>
                        <a:latin typeface="Arial" panose="020B0604020202020204" pitchFamily="34" charset="0"/>
                        <a:cs typeface="Arial" panose="020B0604020202020204" pitchFamily="34" charset="0"/>
                      </a:endParaRPr>
                    </a:p>
                  </a:txBody>
                  <a:tcPr marL="68580" marR="68580" marT="34290" marB="34290" anchor="ctr">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0"/>
                  </a:ext>
                </a:extLst>
              </a:tr>
              <a:tr h="237050">
                <a:tc>
                  <a:txBody>
                    <a:bodyPr/>
                    <a:lstStyle/>
                    <a:p>
                      <a:pPr>
                        <a:lnSpc>
                          <a:spcPct val="100000"/>
                        </a:lnSpc>
                      </a:pPr>
                      <a:r>
                        <a:rPr lang="en-US" sz="1100" dirty="0">
                          <a:latin typeface="Arial" panose="020B0604020202020204" pitchFamily="34" charset="0"/>
                          <a:cs typeface="Arial" panose="020B0604020202020204" pitchFamily="34" charset="0"/>
                        </a:rPr>
                        <a:t>Age, mean (range)</a:t>
                      </a:r>
                    </a:p>
                  </a:txBody>
                  <a:tcPr marL="68580" marR="68580" marT="34290" marB="34290" anchor="ctr">
                    <a:lnL w="9525" cap="flat" cmpd="sng" algn="ctr">
                      <a:solidFill>
                        <a:prstClr val="white">
                          <a:lumMod val="75000"/>
                        </a:prstClr>
                      </a:solidFill>
                      <a:prstDash val="solid"/>
                      <a:round/>
                      <a:headEnd type="none" w="med" len="med"/>
                      <a:tailEnd type="none" w="med" len="med"/>
                    </a:lnL>
                    <a:lnT w="57150" cap="flat" cmpd="sng" algn="ctr">
                      <a:solidFill>
                        <a:srgbClr val="FFFFFF"/>
                      </a:solidFill>
                      <a:prstDash val="solid"/>
                      <a:round/>
                      <a:headEnd type="none" w="med" len="med"/>
                      <a:tailEnd type="none" w="med" len="med"/>
                    </a:lnT>
                    <a:solidFill>
                      <a:srgbClr val="CDD3DD"/>
                    </a:solidFill>
                  </a:tcPr>
                </a:tc>
                <a:tc>
                  <a:txBody>
                    <a:bodyPr/>
                    <a:lstStyle/>
                    <a:p>
                      <a:pPr algn="ctr">
                        <a:lnSpc>
                          <a:spcPct val="100000"/>
                        </a:lnSpc>
                      </a:pPr>
                      <a:r>
                        <a:rPr lang="en-US" sz="1100" dirty="0">
                          <a:latin typeface="Arial" panose="020B0604020202020204" pitchFamily="34" charset="0"/>
                          <a:cs typeface="Arial" panose="020B0604020202020204" pitchFamily="34" charset="0"/>
                        </a:rPr>
                        <a:t>54</a:t>
                      </a:r>
                      <a:r>
                        <a:rPr lang="en-US" sz="1100" baseline="0" dirty="0">
                          <a:latin typeface="Arial" panose="020B0604020202020204" pitchFamily="34" charset="0"/>
                          <a:cs typeface="Arial" panose="020B0604020202020204" pitchFamily="34" charset="0"/>
                        </a:rPr>
                        <a:t> (18-82)</a:t>
                      </a:r>
                      <a:endParaRPr lang="en-US" sz="1100" dirty="0">
                        <a:latin typeface="Arial" panose="020B0604020202020204" pitchFamily="34" charset="0"/>
                        <a:cs typeface="Arial" panose="020B0604020202020204" pitchFamily="34" charset="0"/>
                      </a:endParaRPr>
                    </a:p>
                  </a:txBody>
                  <a:tcPr marL="68580" marR="68580" marT="34290" marB="34290" anchor="ctr">
                    <a:lnT w="57150" cap="flat" cmpd="sng" algn="ctr">
                      <a:solidFill>
                        <a:srgbClr val="FFFFFF"/>
                      </a:solidFill>
                      <a:prstDash val="solid"/>
                      <a:round/>
                      <a:headEnd type="none" w="med" len="med"/>
                      <a:tailEnd type="none" w="med" len="med"/>
                    </a:lnT>
                  </a:tcPr>
                </a:tc>
                <a:tc>
                  <a:txBody>
                    <a:bodyPr/>
                    <a:lstStyle/>
                    <a:p>
                      <a:pPr algn="ctr">
                        <a:lnSpc>
                          <a:spcPct val="100000"/>
                        </a:lnSpc>
                      </a:pPr>
                      <a:r>
                        <a:rPr lang="en-US" sz="1100" dirty="0">
                          <a:latin typeface="Arial" panose="020B0604020202020204" pitchFamily="34" charset="0"/>
                          <a:cs typeface="Arial" panose="020B0604020202020204" pitchFamily="34" charset="0"/>
                        </a:rPr>
                        <a:t>53 (25-74)</a:t>
                      </a:r>
                    </a:p>
                  </a:txBody>
                  <a:tcPr marL="68580" marR="68580" marT="34290" marB="34290" anchor="ctr">
                    <a:lnR w="9525" cap="flat" cmpd="sng" algn="ctr">
                      <a:solidFill>
                        <a:prstClr val="white">
                          <a:lumMod val="75000"/>
                        </a:prstClr>
                      </a:solidFill>
                      <a:prstDash val="solid"/>
                      <a:round/>
                      <a:headEnd type="none" w="med" len="med"/>
                      <a:tailEnd type="none" w="med" len="med"/>
                    </a:lnR>
                    <a:lnT w="57150" cap="flat" cmpd="sng" algn="ctr">
                      <a:solidFill>
                        <a:srgbClr val="FFFFFF"/>
                      </a:solidFill>
                      <a:prstDash val="solid"/>
                      <a:round/>
                      <a:headEnd type="none" w="med" len="med"/>
                      <a:tailEnd type="none" w="med" len="med"/>
                    </a:lnT>
                  </a:tcPr>
                </a:tc>
                <a:extLst>
                  <a:ext uri="{0D108BD9-81ED-4DB2-BD59-A6C34878D82A}">
                    <a16:rowId xmlns:a16="http://schemas.microsoft.com/office/drawing/2014/main" val="10001"/>
                  </a:ext>
                </a:extLst>
              </a:tr>
              <a:tr h="237050">
                <a:tc>
                  <a:txBody>
                    <a:bodyPr/>
                    <a:lstStyle/>
                    <a:p>
                      <a:pPr>
                        <a:lnSpc>
                          <a:spcPct val="100000"/>
                        </a:lnSpc>
                      </a:pPr>
                      <a:r>
                        <a:rPr lang="en-US" sz="1100" dirty="0">
                          <a:latin typeface="Arial" panose="020B0604020202020204" pitchFamily="34" charset="0"/>
                          <a:cs typeface="Arial" panose="020B0604020202020204" pitchFamily="34" charset="0"/>
                        </a:rPr>
                        <a:t>Male, n (%)</a:t>
                      </a:r>
                    </a:p>
                  </a:txBody>
                  <a:tcPr marL="68580" marR="68580" marT="34290" marB="34290" anchor="ctr">
                    <a:lnL w="9525" cap="flat" cmpd="sng" algn="ctr">
                      <a:solidFill>
                        <a:prstClr val="white">
                          <a:lumMod val="75000"/>
                        </a:prstClr>
                      </a:solidFill>
                      <a:prstDash val="solid"/>
                      <a:round/>
                      <a:headEnd type="none" w="med" len="med"/>
                      <a:tailEnd type="none" w="med" len="med"/>
                    </a:lnL>
                    <a:solidFill>
                      <a:srgbClr val="E8EAEF"/>
                    </a:solidFill>
                  </a:tcPr>
                </a:tc>
                <a:tc>
                  <a:txBody>
                    <a:bodyPr/>
                    <a:lstStyle/>
                    <a:p>
                      <a:pPr algn="ctr">
                        <a:lnSpc>
                          <a:spcPct val="100000"/>
                        </a:lnSpc>
                      </a:pPr>
                      <a:r>
                        <a:rPr lang="en-US" sz="1100" dirty="0">
                          <a:latin typeface="Arial" panose="020B0604020202020204" pitchFamily="34" charset="0"/>
                          <a:cs typeface="Arial" panose="020B0604020202020204" pitchFamily="34" charset="0"/>
                        </a:rPr>
                        <a:t>374 (60)</a:t>
                      </a:r>
                    </a:p>
                  </a:txBody>
                  <a:tcPr marL="68580" marR="68580" marT="34290" marB="34290" anchor="ctr"/>
                </a:tc>
                <a:tc>
                  <a:txBody>
                    <a:bodyPr/>
                    <a:lstStyle/>
                    <a:p>
                      <a:pPr algn="ctr">
                        <a:lnSpc>
                          <a:spcPct val="100000"/>
                        </a:lnSpc>
                      </a:pPr>
                      <a:r>
                        <a:rPr lang="en-US" sz="1100" dirty="0">
                          <a:latin typeface="Arial" panose="020B0604020202020204" pitchFamily="34" charset="0"/>
                          <a:cs typeface="Arial" panose="020B0604020202020204" pitchFamily="34" charset="0"/>
                        </a:rPr>
                        <a:t>68 (59)</a:t>
                      </a:r>
                    </a:p>
                  </a:txBody>
                  <a:tcPr marL="68580" marR="68580" marT="34290" marB="34290" anchor="ctr">
                    <a:lnR w="9525" cap="flat" cmpd="sng" algn="ctr">
                      <a:solidFill>
                        <a:prstClr val="white">
                          <a:lumMod val="75000"/>
                        </a:prstClr>
                      </a:solidFill>
                      <a:prstDash val="solid"/>
                      <a:round/>
                      <a:headEnd type="none" w="med" len="med"/>
                      <a:tailEnd type="none" w="med" len="med"/>
                    </a:lnR>
                  </a:tcPr>
                </a:tc>
                <a:extLst>
                  <a:ext uri="{0D108BD9-81ED-4DB2-BD59-A6C34878D82A}">
                    <a16:rowId xmlns:a16="http://schemas.microsoft.com/office/drawing/2014/main" val="10002"/>
                  </a:ext>
                </a:extLst>
              </a:tr>
              <a:tr h="741738">
                <a:tc>
                  <a:txBody>
                    <a:bodyPr/>
                    <a:lstStyle/>
                    <a:p>
                      <a:pPr>
                        <a:lnSpc>
                          <a:spcPct val="100000"/>
                        </a:lnSpc>
                      </a:pPr>
                      <a:r>
                        <a:rPr lang="en-US" sz="1100" dirty="0">
                          <a:latin typeface="Arial" panose="020B0604020202020204" pitchFamily="34" charset="0"/>
                          <a:cs typeface="Arial" panose="020B0604020202020204" pitchFamily="34" charset="0"/>
                        </a:rPr>
                        <a:t>Race, n (%)</a:t>
                      </a:r>
                    </a:p>
                    <a:p>
                      <a:pPr marL="119063" indent="0">
                        <a:lnSpc>
                          <a:spcPct val="100000"/>
                        </a:lnSpc>
                      </a:pPr>
                      <a:r>
                        <a:rPr lang="en-US" sz="1100" dirty="0">
                          <a:latin typeface="Arial" panose="020B0604020202020204" pitchFamily="34" charset="0"/>
                          <a:cs typeface="Arial" panose="020B0604020202020204" pitchFamily="34" charset="0"/>
                        </a:rPr>
                        <a:t>White</a:t>
                      </a:r>
                    </a:p>
                    <a:p>
                      <a:pPr marL="119063" indent="0">
                        <a:lnSpc>
                          <a:spcPct val="100000"/>
                        </a:lnSpc>
                      </a:pPr>
                      <a:r>
                        <a:rPr lang="en-US" sz="1100" dirty="0">
                          <a:latin typeface="Arial" panose="020B0604020202020204" pitchFamily="34" charset="0"/>
                          <a:cs typeface="Arial" panose="020B0604020202020204" pitchFamily="34" charset="0"/>
                        </a:rPr>
                        <a:t>Black</a:t>
                      </a:r>
                    </a:p>
                    <a:p>
                      <a:pPr marL="119063" indent="0">
                        <a:lnSpc>
                          <a:spcPct val="100000"/>
                        </a:lnSpc>
                      </a:pPr>
                      <a:r>
                        <a:rPr lang="en-US" sz="1100" dirty="0">
                          <a:latin typeface="Arial" panose="020B0604020202020204" pitchFamily="34" charset="0"/>
                          <a:cs typeface="Arial" panose="020B0604020202020204" pitchFamily="34" charset="0"/>
                        </a:rPr>
                        <a:t>Asian</a:t>
                      </a:r>
                    </a:p>
                  </a:txBody>
                  <a:tcPr marL="68580" marR="68580" marT="34290" marB="34290" anchor="ctr">
                    <a:lnL w="9525" cap="flat" cmpd="sng" algn="ctr">
                      <a:solidFill>
                        <a:prstClr val="white">
                          <a:lumMod val="75000"/>
                        </a:prstClr>
                      </a:solidFill>
                      <a:prstDash val="solid"/>
                      <a:round/>
                      <a:headEnd type="none" w="med" len="med"/>
                      <a:tailEnd type="none" w="med" len="med"/>
                    </a:lnL>
                  </a:tcPr>
                </a:tc>
                <a:tc>
                  <a:txBody>
                    <a:bodyPr/>
                    <a:lstStyle/>
                    <a:p>
                      <a:pPr algn="ctr">
                        <a:lnSpc>
                          <a:spcPct val="100000"/>
                        </a:lnSpc>
                      </a:pPr>
                      <a:endParaRPr lang="en-US" sz="1100" dirty="0">
                        <a:latin typeface="Arial" panose="020B0604020202020204" pitchFamily="34" charset="0"/>
                        <a:cs typeface="Arial" panose="020B0604020202020204" pitchFamily="34" charset="0"/>
                      </a:endParaRPr>
                    </a:p>
                    <a:p>
                      <a:pPr algn="ctr">
                        <a:lnSpc>
                          <a:spcPct val="100000"/>
                        </a:lnSpc>
                      </a:pPr>
                      <a:r>
                        <a:rPr lang="en-US" sz="1100" dirty="0">
                          <a:latin typeface="Arial" panose="020B0604020202020204" pitchFamily="34" charset="0"/>
                          <a:cs typeface="Arial" panose="020B0604020202020204" pitchFamily="34" charset="0"/>
                        </a:rPr>
                        <a:t>493 (79)</a:t>
                      </a:r>
                    </a:p>
                    <a:p>
                      <a:pPr algn="ctr">
                        <a:lnSpc>
                          <a:spcPct val="100000"/>
                        </a:lnSpc>
                      </a:pPr>
                      <a:r>
                        <a:rPr lang="en-US" sz="1100" dirty="0">
                          <a:latin typeface="Arial" panose="020B0604020202020204" pitchFamily="34" charset="0"/>
                          <a:cs typeface="Arial" panose="020B0604020202020204" pitchFamily="34" charset="0"/>
                        </a:rPr>
                        <a:t>52 (8)</a:t>
                      </a:r>
                    </a:p>
                    <a:p>
                      <a:pPr algn="ctr">
                        <a:lnSpc>
                          <a:spcPct val="100000"/>
                        </a:lnSpc>
                      </a:pPr>
                      <a:r>
                        <a:rPr lang="en-US" sz="1100" dirty="0">
                          <a:latin typeface="Arial" panose="020B0604020202020204" pitchFamily="34" charset="0"/>
                          <a:cs typeface="Arial" panose="020B0604020202020204" pitchFamily="34" charset="0"/>
                        </a:rPr>
                        <a:t>62 (10)</a:t>
                      </a:r>
                    </a:p>
                  </a:txBody>
                  <a:tcPr marL="68580" marR="68580" marT="34290" marB="34290" anchor="ctr"/>
                </a:tc>
                <a:tc>
                  <a:txBody>
                    <a:bodyPr/>
                    <a:lstStyle/>
                    <a:p>
                      <a:pPr algn="ctr">
                        <a:lnSpc>
                          <a:spcPct val="100000"/>
                        </a:lnSpc>
                      </a:pPr>
                      <a:endParaRPr lang="en-US" sz="1100" dirty="0">
                        <a:latin typeface="Arial" panose="020B0604020202020204" pitchFamily="34" charset="0"/>
                        <a:cs typeface="Arial" panose="020B0604020202020204" pitchFamily="34" charset="0"/>
                      </a:endParaRPr>
                    </a:p>
                    <a:p>
                      <a:pPr algn="ctr">
                        <a:lnSpc>
                          <a:spcPct val="100000"/>
                        </a:lnSpc>
                      </a:pPr>
                      <a:r>
                        <a:rPr lang="en-US" sz="1100" dirty="0">
                          <a:latin typeface="Arial" panose="020B0604020202020204" pitchFamily="34" charset="0"/>
                          <a:cs typeface="Arial" panose="020B0604020202020204" pitchFamily="34" charset="0"/>
                        </a:rPr>
                        <a:t>90 (78)</a:t>
                      </a:r>
                    </a:p>
                    <a:p>
                      <a:pPr algn="ctr">
                        <a:lnSpc>
                          <a:spcPct val="100000"/>
                        </a:lnSpc>
                      </a:pPr>
                      <a:r>
                        <a:rPr lang="en-US" sz="1100" dirty="0">
                          <a:latin typeface="Arial" panose="020B0604020202020204" pitchFamily="34" charset="0"/>
                          <a:cs typeface="Arial" panose="020B0604020202020204" pitchFamily="34" charset="0"/>
                        </a:rPr>
                        <a:t>11 (9)</a:t>
                      </a:r>
                    </a:p>
                    <a:p>
                      <a:pPr algn="ctr">
                        <a:lnSpc>
                          <a:spcPct val="100000"/>
                        </a:lnSpc>
                      </a:pPr>
                      <a:r>
                        <a:rPr lang="en-US" sz="1100" dirty="0">
                          <a:latin typeface="Arial" panose="020B0604020202020204" pitchFamily="34" charset="0"/>
                          <a:cs typeface="Arial" panose="020B0604020202020204" pitchFamily="34" charset="0"/>
                        </a:rPr>
                        <a:t>11 (9)</a:t>
                      </a:r>
                    </a:p>
                  </a:txBody>
                  <a:tcPr marL="68580" marR="68580" marT="34290" marB="34290" anchor="ctr">
                    <a:lnR w="9525" cap="flat" cmpd="sng" algn="ctr">
                      <a:solidFill>
                        <a:prstClr val="white">
                          <a:lumMod val="75000"/>
                        </a:prstClr>
                      </a:solidFill>
                      <a:prstDash val="solid"/>
                      <a:round/>
                      <a:headEnd type="none" w="med" len="med"/>
                      <a:tailEnd type="none" w="med" len="med"/>
                    </a:lnR>
                  </a:tcPr>
                </a:tc>
                <a:extLst>
                  <a:ext uri="{0D108BD9-81ED-4DB2-BD59-A6C34878D82A}">
                    <a16:rowId xmlns:a16="http://schemas.microsoft.com/office/drawing/2014/main" val="10003"/>
                  </a:ext>
                </a:extLst>
              </a:tr>
              <a:tr h="1246425">
                <a:tc>
                  <a:txBody>
                    <a:bodyPr/>
                    <a:lstStyle/>
                    <a:p>
                      <a:pPr>
                        <a:lnSpc>
                          <a:spcPct val="100000"/>
                        </a:lnSpc>
                      </a:pPr>
                      <a:r>
                        <a:rPr lang="en-US" sz="1100" dirty="0">
                          <a:latin typeface="Arial" panose="020B0604020202020204" pitchFamily="34" charset="0"/>
                          <a:cs typeface="Arial" panose="020B0604020202020204" pitchFamily="34" charset="0"/>
                        </a:rPr>
                        <a:t>HCV genotype, %</a:t>
                      </a:r>
                    </a:p>
                    <a:p>
                      <a:pPr>
                        <a:lnSpc>
                          <a:spcPct val="100000"/>
                        </a:lnSpc>
                      </a:pPr>
                      <a:r>
                        <a:rPr lang="en-US" sz="1100" baseline="0" dirty="0">
                          <a:latin typeface="Arial" panose="020B0604020202020204" pitchFamily="34" charset="0"/>
                          <a:cs typeface="Arial" panose="020B0604020202020204" pitchFamily="34" charset="0"/>
                        </a:rPr>
                        <a:t>  1a</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a:latin typeface="Arial" panose="020B0604020202020204" pitchFamily="34" charset="0"/>
                          <a:cs typeface="Arial" panose="020B0604020202020204" pitchFamily="34" charset="0"/>
                        </a:rPr>
                        <a:t>  1b</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a:latin typeface="Arial" panose="020B0604020202020204" pitchFamily="34" charset="0"/>
                          <a:cs typeface="Arial" panose="020B0604020202020204" pitchFamily="34" charset="0"/>
                        </a:rPr>
                        <a:t>   2</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a:latin typeface="Arial" panose="020B0604020202020204" pitchFamily="34" charset="0"/>
                          <a:cs typeface="Arial" panose="020B0604020202020204" pitchFamily="34" charset="0"/>
                        </a:rPr>
                        <a:t>   4</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a:latin typeface="Arial" panose="020B0604020202020204" pitchFamily="34" charset="0"/>
                          <a:cs typeface="Arial" panose="020B0604020202020204" pitchFamily="34" charset="0"/>
                        </a:rPr>
                        <a:t>   5</a:t>
                      </a:r>
                    </a:p>
                    <a:p>
                      <a:pPr>
                        <a:lnSpc>
                          <a:spcPct val="100000"/>
                        </a:lnSpc>
                      </a:pPr>
                      <a:r>
                        <a:rPr lang="en-US" sz="1100" baseline="0" dirty="0">
                          <a:latin typeface="Arial" panose="020B0604020202020204" pitchFamily="34" charset="0"/>
                          <a:cs typeface="Arial" panose="020B0604020202020204" pitchFamily="34" charset="0"/>
                        </a:rPr>
                        <a:t>   6</a:t>
                      </a:r>
                      <a:endParaRPr lang="en-US" sz="1100" dirty="0">
                        <a:latin typeface="Arial" panose="020B0604020202020204" pitchFamily="34" charset="0"/>
                        <a:cs typeface="Arial" panose="020B0604020202020204" pitchFamily="34" charset="0"/>
                      </a:endParaRPr>
                    </a:p>
                  </a:txBody>
                  <a:tcPr marL="68580" marR="68580" marT="34290" marB="34290" anchor="ctr">
                    <a:lnL w="9525" cap="flat" cmpd="sng" algn="ctr">
                      <a:solidFill>
                        <a:prstClr val="white">
                          <a:lumMod val="75000"/>
                        </a:prstClr>
                      </a:solidFill>
                      <a:prstDash val="solid"/>
                      <a:round/>
                      <a:headEnd type="none" w="med" len="med"/>
                      <a:tailEnd type="none" w="med" len="med"/>
                    </a:lnL>
                  </a:tcPr>
                </a:tc>
                <a:tc>
                  <a:txBody>
                    <a:bodyPr/>
                    <a:lstStyle/>
                    <a:p>
                      <a:pPr algn="ctr">
                        <a:lnSpc>
                          <a:spcPct val="100000"/>
                        </a:lnSpc>
                      </a:pPr>
                      <a:endParaRPr lang="en-US" sz="1100" dirty="0">
                        <a:latin typeface="Arial" panose="020B0604020202020204" pitchFamily="34" charset="0"/>
                        <a:cs typeface="Arial" panose="020B0604020202020204" pitchFamily="34" charset="0"/>
                      </a:endParaRPr>
                    </a:p>
                    <a:p>
                      <a:pPr algn="ctr">
                        <a:lnSpc>
                          <a:spcPct val="100000"/>
                        </a:lnSpc>
                      </a:pPr>
                      <a:r>
                        <a:rPr lang="en-US" sz="1100" dirty="0">
                          <a:latin typeface="Arial" panose="020B0604020202020204" pitchFamily="34" charset="0"/>
                          <a:cs typeface="Arial" panose="020B0604020202020204" pitchFamily="34" charset="0"/>
                        </a:rPr>
                        <a:t>210 (34)</a:t>
                      </a:r>
                    </a:p>
                    <a:p>
                      <a:pPr algn="ctr">
                        <a:lnSpc>
                          <a:spcPct val="100000"/>
                        </a:lnSpc>
                      </a:pPr>
                      <a:r>
                        <a:rPr lang="en-US" sz="1100" dirty="0">
                          <a:latin typeface="Arial" panose="020B0604020202020204" pitchFamily="34" charset="0"/>
                          <a:cs typeface="Arial" panose="020B0604020202020204" pitchFamily="34" charset="0"/>
                        </a:rPr>
                        <a:t>118 (19)</a:t>
                      </a:r>
                    </a:p>
                    <a:p>
                      <a:pPr algn="ctr">
                        <a:lnSpc>
                          <a:spcPct val="100000"/>
                        </a:lnSpc>
                      </a:pPr>
                      <a:r>
                        <a:rPr lang="en-US" sz="1100" dirty="0">
                          <a:latin typeface="Arial" panose="020B0604020202020204" pitchFamily="34" charset="0"/>
                          <a:cs typeface="Arial" panose="020B0604020202020204" pitchFamily="34" charset="0"/>
                        </a:rPr>
                        <a:t>104 (17)</a:t>
                      </a:r>
                    </a:p>
                    <a:p>
                      <a:pPr algn="ctr">
                        <a:lnSpc>
                          <a:spcPct val="100000"/>
                        </a:lnSpc>
                      </a:pPr>
                      <a:r>
                        <a:rPr lang="en-US" sz="1100" dirty="0">
                          <a:latin typeface="Arial" panose="020B0604020202020204" pitchFamily="34" charset="0"/>
                          <a:cs typeface="Arial" panose="020B0604020202020204" pitchFamily="34" charset="0"/>
                        </a:rPr>
                        <a:t>116 (19)</a:t>
                      </a:r>
                    </a:p>
                    <a:p>
                      <a:pPr algn="ctr">
                        <a:lnSpc>
                          <a:spcPct val="100000"/>
                        </a:lnSpc>
                      </a:pPr>
                      <a:r>
                        <a:rPr lang="en-US" sz="1100" dirty="0">
                          <a:latin typeface="Arial" panose="020B0604020202020204" pitchFamily="34" charset="0"/>
                          <a:cs typeface="Arial" panose="020B0604020202020204" pitchFamily="34" charset="0"/>
                        </a:rPr>
                        <a:t>35 (6)</a:t>
                      </a:r>
                    </a:p>
                    <a:p>
                      <a:pPr algn="ctr">
                        <a:lnSpc>
                          <a:spcPct val="100000"/>
                        </a:lnSpc>
                      </a:pPr>
                      <a:r>
                        <a:rPr lang="en-US" sz="1100" dirty="0">
                          <a:latin typeface="Arial" panose="020B0604020202020204" pitchFamily="34" charset="0"/>
                          <a:cs typeface="Arial" panose="020B0604020202020204" pitchFamily="34" charset="0"/>
                        </a:rPr>
                        <a:t>41 (7)</a:t>
                      </a:r>
                    </a:p>
                  </a:txBody>
                  <a:tcPr marL="68580" marR="68580" marT="34290" marB="34290" anchor="ctr"/>
                </a:tc>
                <a:tc>
                  <a:txBody>
                    <a:bodyPr/>
                    <a:lstStyle/>
                    <a:p>
                      <a:pPr algn="ctr">
                        <a:lnSpc>
                          <a:spcPct val="100000"/>
                        </a:lnSpc>
                      </a:pPr>
                      <a:endParaRPr lang="en-US" sz="1100" dirty="0">
                        <a:latin typeface="Arial" panose="020B0604020202020204" pitchFamily="34" charset="0"/>
                        <a:cs typeface="Arial" panose="020B0604020202020204" pitchFamily="34" charset="0"/>
                      </a:endParaRPr>
                    </a:p>
                    <a:p>
                      <a:pPr algn="ctr">
                        <a:lnSpc>
                          <a:spcPct val="100000"/>
                        </a:lnSpc>
                      </a:pPr>
                      <a:r>
                        <a:rPr lang="en-US" sz="1100" dirty="0">
                          <a:latin typeface="Arial" panose="020B0604020202020204" pitchFamily="34" charset="0"/>
                          <a:cs typeface="Arial" panose="020B0604020202020204" pitchFamily="34" charset="0"/>
                        </a:rPr>
                        <a:t>46 (40)</a:t>
                      </a:r>
                    </a:p>
                    <a:p>
                      <a:pPr algn="ctr">
                        <a:lnSpc>
                          <a:spcPct val="100000"/>
                        </a:lnSpc>
                      </a:pPr>
                      <a:r>
                        <a:rPr lang="en-US" sz="1100" dirty="0">
                          <a:latin typeface="Arial" panose="020B0604020202020204" pitchFamily="34" charset="0"/>
                          <a:cs typeface="Arial" panose="020B0604020202020204" pitchFamily="34" charset="0"/>
                        </a:rPr>
                        <a:t>19 (16)</a:t>
                      </a:r>
                    </a:p>
                    <a:p>
                      <a:pPr algn="ctr">
                        <a:lnSpc>
                          <a:spcPct val="100000"/>
                        </a:lnSpc>
                      </a:pPr>
                      <a:r>
                        <a:rPr lang="en-US" sz="1100" dirty="0">
                          <a:latin typeface="Arial" panose="020B0604020202020204" pitchFamily="34" charset="0"/>
                          <a:cs typeface="Arial" panose="020B0604020202020204" pitchFamily="34" charset="0"/>
                        </a:rPr>
                        <a:t>21 (18)</a:t>
                      </a:r>
                    </a:p>
                    <a:p>
                      <a:pPr algn="ctr">
                        <a:lnSpc>
                          <a:spcPct val="100000"/>
                        </a:lnSpc>
                      </a:pPr>
                      <a:r>
                        <a:rPr lang="en-US" sz="1100" dirty="0">
                          <a:latin typeface="Arial" panose="020B0604020202020204" pitchFamily="34" charset="0"/>
                          <a:cs typeface="Arial" panose="020B0604020202020204" pitchFamily="34" charset="0"/>
                        </a:rPr>
                        <a:t>22 (19)</a:t>
                      </a:r>
                    </a:p>
                    <a:p>
                      <a:pPr algn="ctr">
                        <a:lnSpc>
                          <a:spcPct val="100000"/>
                        </a:lnSpc>
                      </a:pPr>
                      <a:r>
                        <a:rPr lang="en-US" sz="1100" dirty="0">
                          <a:latin typeface="Arial" panose="020B0604020202020204" pitchFamily="34" charset="0"/>
                          <a:cs typeface="Arial" panose="020B0604020202020204" pitchFamily="34" charset="0"/>
                        </a:rPr>
                        <a:t>0</a:t>
                      </a:r>
                    </a:p>
                    <a:p>
                      <a:pPr algn="ctr">
                        <a:lnSpc>
                          <a:spcPct val="100000"/>
                        </a:lnSpc>
                      </a:pPr>
                      <a:r>
                        <a:rPr lang="en-US" sz="1100" dirty="0">
                          <a:latin typeface="Arial" panose="020B0604020202020204" pitchFamily="34" charset="0"/>
                          <a:cs typeface="Arial" panose="020B0604020202020204" pitchFamily="34" charset="0"/>
                        </a:rPr>
                        <a:t>8 (7)</a:t>
                      </a:r>
                    </a:p>
                  </a:txBody>
                  <a:tcPr marL="68580" marR="68580" marT="34290" marB="34290" anchor="ctr">
                    <a:lnR w="9525" cap="flat" cmpd="sng" algn="ctr">
                      <a:solidFill>
                        <a:prstClr val="white">
                          <a:lumMod val="75000"/>
                        </a:prstClr>
                      </a:solidFill>
                      <a:prstDash val="solid"/>
                      <a:round/>
                      <a:headEnd type="none" w="med" len="med"/>
                      <a:tailEnd type="none" w="med" len="med"/>
                    </a:lnR>
                  </a:tcPr>
                </a:tc>
                <a:extLst>
                  <a:ext uri="{0D108BD9-81ED-4DB2-BD59-A6C34878D82A}">
                    <a16:rowId xmlns:a16="http://schemas.microsoft.com/office/drawing/2014/main" val="10004"/>
                  </a:ext>
                </a:extLst>
              </a:tr>
              <a:tr h="258603">
                <a:tc>
                  <a:txBody>
                    <a:bodyPr/>
                    <a:lstStyle/>
                    <a:p>
                      <a:pPr>
                        <a:lnSpc>
                          <a:spcPct val="100000"/>
                        </a:lnSpc>
                      </a:pPr>
                      <a:r>
                        <a:rPr lang="en-US" sz="1100" dirty="0">
                          <a:latin typeface="Arial" panose="020B0604020202020204" pitchFamily="34" charset="0"/>
                          <a:cs typeface="Arial" panose="020B0604020202020204" pitchFamily="34" charset="0"/>
                        </a:rPr>
                        <a:t>Body mass index,</a:t>
                      </a:r>
                      <a:r>
                        <a:rPr lang="en-US" sz="1100" baseline="0" dirty="0">
                          <a:latin typeface="Arial" panose="020B0604020202020204" pitchFamily="34" charset="0"/>
                          <a:cs typeface="Arial" panose="020B0604020202020204" pitchFamily="34" charset="0"/>
                        </a:rPr>
                        <a:t> mean (range)</a:t>
                      </a:r>
                      <a:endParaRPr lang="en-US" sz="1100" dirty="0">
                        <a:latin typeface="Arial" panose="020B0604020202020204" pitchFamily="34" charset="0"/>
                        <a:cs typeface="Arial" panose="020B0604020202020204" pitchFamily="34" charset="0"/>
                      </a:endParaRPr>
                    </a:p>
                  </a:txBody>
                  <a:tcPr marL="68580" marR="68580" marT="34290" marB="34290" anchor="ctr">
                    <a:lnL w="9525" cap="flat" cmpd="sng" algn="ctr">
                      <a:solidFill>
                        <a:prstClr val="white">
                          <a:lumMod val="75000"/>
                        </a:prstClr>
                      </a:solidFill>
                      <a:prstDash val="solid"/>
                      <a:round/>
                      <a:headEnd type="none" w="med" len="med"/>
                      <a:tailEnd type="none" w="med" len="med"/>
                    </a:lnL>
                  </a:tcPr>
                </a:tc>
                <a:tc>
                  <a:txBody>
                    <a:bodyPr/>
                    <a:lstStyle/>
                    <a:p>
                      <a:pPr algn="ctr">
                        <a:lnSpc>
                          <a:spcPct val="100000"/>
                        </a:lnSpc>
                      </a:pPr>
                      <a:r>
                        <a:rPr lang="en-US" sz="1100" dirty="0">
                          <a:latin typeface="Arial" panose="020B0604020202020204" pitchFamily="34" charset="0"/>
                          <a:cs typeface="Arial" panose="020B0604020202020204" pitchFamily="34" charset="0"/>
                        </a:rPr>
                        <a:t>27</a:t>
                      </a:r>
                      <a:r>
                        <a:rPr lang="en-US" sz="1100" baseline="0" dirty="0">
                          <a:latin typeface="Arial" panose="020B0604020202020204" pitchFamily="34" charset="0"/>
                          <a:cs typeface="Arial" panose="020B0604020202020204" pitchFamily="34" charset="0"/>
                        </a:rPr>
                        <a:t> (17-57)</a:t>
                      </a:r>
                      <a:endParaRPr lang="en-US" sz="1100" dirty="0">
                        <a:latin typeface="Arial" panose="020B0604020202020204" pitchFamily="34" charset="0"/>
                        <a:cs typeface="Arial" panose="020B0604020202020204" pitchFamily="34" charset="0"/>
                      </a:endParaRPr>
                    </a:p>
                  </a:txBody>
                  <a:tcPr marL="68580" marR="68580" marT="34290" marB="34290" anchor="ctr"/>
                </a:tc>
                <a:tc>
                  <a:txBody>
                    <a:bodyPr/>
                    <a:lstStyle/>
                    <a:p>
                      <a:pPr algn="ctr">
                        <a:lnSpc>
                          <a:spcPct val="100000"/>
                        </a:lnSpc>
                      </a:pPr>
                      <a:r>
                        <a:rPr lang="en-US" sz="1100" dirty="0">
                          <a:latin typeface="Arial" panose="020B0604020202020204" pitchFamily="34" charset="0"/>
                          <a:cs typeface="Arial" panose="020B0604020202020204" pitchFamily="34" charset="0"/>
                        </a:rPr>
                        <a:t>26</a:t>
                      </a:r>
                      <a:r>
                        <a:rPr lang="en-US" sz="1100" baseline="0" dirty="0">
                          <a:latin typeface="Arial" panose="020B0604020202020204" pitchFamily="34" charset="0"/>
                          <a:cs typeface="Arial" panose="020B0604020202020204" pitchFamily="34" charset="0"/>
                        </a:rPr>
                        <a:t> (18-40)</a:t>
                      </a:r>
                      <a:endParaRPr lang="en-US" sz="1100" dirty="0">
                        <a:latin typeface="Arial" panose="020B0604020202020204" pitchFamily="34" charset="0"/>
                        <a:cs typeface="Arial" panose="020B0604020202020204" pitchFamily="34" charset="0"/>
                      </a:endParaRPr>
                    </a:p>
                  </a:txBody>
                  <a:tcPr marL="68580" marR="68580" marT="34290" marB="34290" anchor="ctr">
                    <a:lnR w="9525" cap="flat" cmpd="sng" algn="ctr">
                      <a:solidFill>
                        <a:prstClr val="white">
                          <a:lumMod val="75000"/>
                        </a:prstClr>
                      </a:solidFill>
                      <a:prstDash val="solid"/>
                      <a:round/>
                      <a:headEnd type="none" w="med" len="med"/>
                      <a:tailEnd type="none" w="med" len="med"/>
                    </a:lnR>
                  </a:tcPr>
                </a:tc>
                <a:extLst>
                  <a:ext uri="{0D108BD9-81ED-4DB2-BD59-A6C34878D82A}">
                    <a16:rowId xmlns:a16="http://schemas.microsoft.com/office/drawing/2014/main" val="10005"/>
                  </a:ext>
                </a:extLst>
              </a:tr>
              <a:tr h="258603">
                <a:tc>
                  <a:txBody>
                    <a:bodyPr/>
                    <a:lstStyle/>
                    <a:p>
                      <a:pPr>
                        <a:lnSpc>
                          <a:spcPct val="100000"/>
                        </a:lnSpc>
                      </a:pPr>
                      <a:r>
                        <a:rPr lang="en-US" sz="1100" dirty="0">
                          <a:latin typeface="Arial" panose="020B0604020202020204" pitchFamily="34" charset="0"/>
                          <a:cs typeface="Arial" panose="020B0604020202020204" pitchFamily="34" charset="0"/>
                        </a:rPr>
                        <a:t>HCV RNA </a:t>
                      </a:r>
                      <a:r>
                        <a:rPr lang="en-US" sz="1100" baseline="0" dirty="0">
                          <a:solidFill>
                            <a:schemeClr val="tx1"/>
                          </a:solidFill>
                          <a:latin typeface="Arial" panose="020B0604020202020204" pitchFamily="34" charset="0"/>
                          <a:cs typeface="Arial" panose="020B0604020202020204" pitchFamily="34" charset="0"/>
                        </a:rPr>
                        <a:t>≥</a:t>
                      </a:r>
                      <a:r>
                        <a:rPr lang="en-US" sz="1100" dirty="0">
                          <a:latin typeface="Arial" panose="020B0604020202020204" pitchFamily="34" charset="0"/>
                          <a:cs typeface="Arial" panose="020B0604020202020204" pitchFamily="34" charset="0"/>
                        </a:rPr>
                        <a:t>800,000 IU/mL, n (%)</a:t>
                      </a:r>
                    </a:p>
                  </a:txBody>
                  <a:tcPr marL="68580" marR="68580" marT="34290" marB="34290" anchor="ctr">
                    <a:lnL w="9525" cap="flat" cmpd="sng" algn="ctr">
                      <a:solidFill>
                        <a:prstClr val="white">
                          <a:lumMod val="75000"/>
                        </a:prstClr>
                      </a:solidFill>
                      <a:prstDash val="solid"/>
                      <a:round/>
                      <a:headEnd type="none" w="med" len="med"/>
                      <a:tailEnd type="none" w="med" len="med"/>
                    </a:lnL>
                  </a:tcPr>
                </a:tc>
                <a:tc>
                  <a:txBody>
                    <a:bodyPr/>
                    <a:lstStyle/>
                    <a:p>
                      <a:pPr algn="ctr">
                        <a:lnSpc>
                          <a:spcPct val="100000"/>
                        </a:lnSpc>
                      </a:pPr>
                      <a:r>
                        <a:rPr lang="en-US" sz="1100" dirty="0">
                          <a:latin typeface="Arial" panose="020B0604020202020204" pitchFamily="34" charset="0"/>
                          <a:cs typeface="Arial" panose="020B0604020202020204" pitchFamily="34" charset="0"/>
                        </a:rPr>
                        <a:t>461 (74)</a:t>
                      </a:r>
                    </a:p>
                  </a:txBody>
                  <a:tcPr marL="68580" marR="68580" marT="34290" marB="34290" anchor="ctr"/>
                </a:tc>
                <a:tc>
                  <a:txBody>
                    <a:bodyPr/>
                    <a:lstStyle/>
                    <a:p>
                      <a:pPr algn="ctr">
                        <a:lnSpc>
                          <a:spcPct val="100000"/>
                        </a:lnSpc>
                      </a:pPr>
                      <a:r>
                        <a:rPr lang="en-US" sz="1100" dirty="0">
                          <a:latin typeface="Arial" panose="020B0604020202020204" pitchFamily="34" charset="0"/>
                          <a:cs typeface="Arial" panose="020B0604020202020204" pitchFamily="34" charset="0"/>
                        </a:rPr>
                        <a:t>87 (75)</a:t>
                      </a:r>
                    </a:p>
                  </a:txBody>
                  <a:tcPr marL="68580" marR="68580" marT="34290" marB="34290" anchor="ctr">
                    <a:lnR w="9525" cap="flat" cmpd="sng" algn="ctr">
                      <a:solidFill>
                        <a:prstClr val="white">
                          <a:lumMod val="75000"/>
                        </a:prstClr>
                      </a:solidFill>
                      <a:prstDash val="solid"/>
                      <a:round/>
                      <a:headEnd type="none" w="med" len="med"/>
                      <a:tailEnd type="none" w="med" len="med"/>
                    </a:lnR>
                  </a:tcPr>
                </a:tc>
                <a:extLst>
                  <a:ext uri="{0D108BD9-81ED-4DB2-BD59-A6C34878D82A}">
                    <a16:rowId xmlns:a16="http://schemas.microsoft.com/office/drawing/2014/main" val="10006"/>
                  </a:ext>
                </a:extLst>
              </a:tr>
              <a:tr h="258603">
                <a:tc>
                  <a:txBody>
                    <a:bodyPr/>
                    <a:lstStyle/>
                    <a:p>
                      <a:pPr>
                        <a:lnSpc>
                          <a:spcPct val="100000"/>
                        </a:lnSpc>
                      </a:pPr>
                      <a:r>
                        <a:rPr lang="en-US" sz="1100" dirty="0">
                          <a:latin typeface="Arial" panose="020B0604020202020204" pitchFamily="34" charset="0"/>
                          <a:cs typeface="Arial" panose="020B0604020202020204" pitchFamily="34" charset="0"/>
                        </a:rPr>
                        <a:t>IL28B non-CC, n (%)</a:t>
                      </a:r>
                    </a:p>
                  </a:txBody>
                  <a:tcPr marL="68580" marR="68580" marT="34290" marB="34290" anchor="ctr">
                    <a:lnL w="9525" cap="flat" cmpd="sng" algn="ctr">
                      <a:solidFill>
                        <a:prstClr val="white">
                          <a:lumMod val="75000"/>
                        </a:prstClr>
                      </a:solidFill>
                      <a:prstDash val="solid"/>
                      <a:round/>
                      <a:headEnd type="none" w="med" len="med"/>
                      <a:tailEnd type="none" w="med" len="med"/>
                    </a:lnL>
                    <a:lnB w="9525" cap="flat" cmpd="sng" algn="ctr">
                      <a:solidFill>
                        <a:prstClr val="white">
                          <a:lumMod val="75000"/>
                        </a:prstClr>
                      </a:solidFill>
                      <a:prstDash val="solid"/>
                      <a:round/>
                      <a:headEnd type="none" w="med" len="med"/>
                      <a:tailEnd type="none" w="med" len="med"/>
                    </a:lnB>
                  </a:tcPr>
                </a:tc>
                <a:tc>
                  <a:txBody>
                    <a:bodyPr/>
                    <a:lstStyle/>
                    <a:p>
                      <a:pPr algn="ctr">
                        <a:lnSpc>
                          <a:spcPct val="100000"/>
                        </a:lnSpc>
                      </a:pPr>
                      <a:r>
                        <a:rPr lang="en-US" sz="1100" dirty="0">
                          <a:latin typeface="Arial" panose="020B0604020202020204" pitchFamily="34" charset="0"/>
                          <a:cs typeface="Arial" panose="020B0604020202020204" pitchFamily="34" charset="0"/>
                        </a:rPr>
                        <a:t>433 (69)</a:t>
                      </a:r>
                    </a:p>
                  </a:txBody>
                  <a:tcPr marL="68580" marR="68580" marT="34290" marB="34290" anchor="ctr">
                    <a:lnB w="9525" cap="flat" cmpd="sng" algn="ctr">
                      <a:solidFill>
                        <a:prstClr val="white">
                          <a:lumMod val="75000"/>
                        </a:prstClr>
                      </a:solidFill>
                      <a:prstDash val="solid"/>
                      <a:round/>
                      <a:headEnd type="none" w="med" len="med"/>
                      <a:tailEnd type="none" w="med" len="med"/>
                    </a:lnB>
                  </a:tcPr>
                </a:tc>
                <a:tc>
                  <a:txBody>
                    <a:bodyPr/>
                    <a:lstStyle/>
                    <a:p>
                      <a:pPr algn="ctr">
                        <a:lnSpc>
                          <a:spcPct val="100000"/>
                        </a:lnSpc>
                      </a:pPr>
                      <a:r>
                        <a:rPr lang="en-US" sz="1100" dirty="0">
                          <a:latin typeface="Arial" panose="020B0604020202020204" pitchFamily="34" charset="0"/>
                          <a:cs typeface="Arial" panose="020B0604020202020204" pitchFamily="34" charset="0"/>
                        </a:rPr>
                        <a:t>79 (68)</a:t>
                      </a:r>
                    </a:p>
                  </a:txBody>
                  <a:tcPr marL="68580" marR="68580" marT="34290" marB="34290" anchor="ctr">
                    <a:lnR w="9525" cap="flat" cmpd="sng" algn="ctr">
                      <a:solidFill>
                        <a:prstClr val="white">
                          <a:lumMod val="75000"/>
                        </a:prstClr>
                      </a:solidFill>
                      <a:prstDash val="solid"/>
                      <a:round/>
                      <a:headEnd type="none" w="med" len="med"/>
                      <a:tailEnd type="none" w="med" len="med"/>
                    </a:lnR>
                    <a:lnB w="9525" cap="flat" cmpd="sng" algn="ctr">
                      <a:solidFill>
                        <a:prstClr val="white">
                          <a:lumMod val="75000"/>
                        </a:prstClr>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224030253"/>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000" dirty="0"/>
              <a:t>Sofosbuvir-Velpatasvir in HCV Genotype 1, 2, 4, 5, or 6</a:t>
            </a:r>
            <a:br>
              <a:rPr lang="en-US" sz="2000" dirty="0"/>
            </a:br>
            <a:r>
              <a:rPr lang="en-US" sz="2000" dirty="0"/>
              <a:t>ASTRAL-1: Baseline Characteristics</a:t>
            </a:r>
          </a:p>
        </p:txBody>
      </p:sp>
      <p:sp>
        <p:nvSpPr>
          <p:cNvPr id="2" name="Content Placeholder 1"/>
          <p:cNvSpPr>
            <a:spLocks noGrp="1"/>
          </p:cNvSpPr>
          <p:nvPr>
            <p:ph type="body" sz="quarter" idx="14"/>
          </p:nvPr>
        </p:nvSpPr>
        <p:spPr/>
        <p:txBody>
          <a:bodyPr/>
          <a:lstStyle/>
          <a:p>
            <a:r>
              <a:rPr lang="en-US" dirty="0"/>
              <a:t>Source: Feld JJ, et al. N Engl J Med. </a:t>
            </a:r>
            <a:r>
              <a:rPr lang="is-IS"/>
              <a:t>2015</a:t>
            </a:r>
            <a:r>
              <a:rPr lang="en-US" dirty="0"/>
              <a:t>;373:2599-607.</a:t>
            </a:r>
          </a:p>
        </p:txBody>
      </p:sp>
      <p:graphicFrame>
        <p:nvGraphicFramePr>
          <p:cNvPr id="5" name="Content Placeholder 2"/>
          <p:cNvGraphicFramePr>
            <a:graphicFrameLocks/>
          </p:cNvGraphicFramePr>
          <p:nvPr>
            <p:extLst>
              <p:ext uri="{D42A27DB-BD31-4B8C-83A1-F6EECF244321}">
                <p14:modId xmlns:p14="http://schemas.microsoft.com/office/powerpoint/2010/main" val="1494986281"/>
              </p:ext>
            </p:extLst>
          </p:nvPr>
        </p:nvGraphicFramePr>
        <p:xfrm>
          <a:off x="457200" y="1100758"/>
          <a:ext cx="8225347" cy="3524611"/>
        </p:xfrm>
        <a:graphic>
          <a:graphicData uri="http://schemas.openxmlformats.org/drawingml/2006/table">
            <a:tbl>
              <a:tblPr firstRow="1" bandRow="1">
                <a:tableStyleId>{5C22544A-7EE6-4342-B048-85BDC9FD1C3A}</a:tableStyleId>
              </a:tblPr>
              <a:tblGrid>
                <a:gridCol w="3818911">
                  <a:extLst>
                    <a:ext uri="{9D8B030D-6E8A-4147-A177-3AD203B41FA5}">
                      <a16:colId xmlns:a16="http://schemas.microsoft.com/office/drawing/2014/main" val="20000"/>
                    </a:ext>
                  </a:extLst>
                </a:gridCol>
                <a:gridCol w="2387488">
                  <a:extLst>
                    <a:ext uri="{9D8B030D-6E8A-4147-A177-3AD203B41FA5}">
                      <a16:colId xmlns:a16="http://schemas.microsoft.com/office/drawing/2014/main" val="20001"/>
                    </a:ext>
                  </a:extLst>
                </a:gridCol>
                <a:gridCol w="2018948">
                  <a:extLst>
                    <a:ext uri="{9D8B030D-6E8A-4147-A177-3AD203B41FA5}">
                      <a16:colId xmlns:a16="http://schemas.microsoft.com/office/drawing/2014/main" val="20002"/>
                    </a:ext>
                  </a:extLst>
                </a:gridCol>
              </a:tblGrid>
              <a:tr h="771068">
                <a:tc>
                  <a:txBody>
                    <a:bodyPr/>
                    <a:lstStyle/>
                    <a:p>
                      <a:pPr marL="91440">
                        <a:lnSpc>
                          <a:spcPts val="2000"/>
                        </a:lnSpc>
                      </a:pPr>
                      <a:r>
                        <a:rPr lang="en-US" sz="1400" dirty="0">
                          <a:latin typeface="Arial" panose="020B0604020202020204" pitchFamily="34" charset="0"/>
                          <a:cs typeface="Arial" panose="020B0604020202020204" pitchFamily="34" charset="0"/>
                        </a:rPr>
                        <a:t>Baseline Characteristics</a:t>
                      </a:r>
                    </a:p>
                  </a:txBody>
                  <a:tcPr marL="68580" marR="68580" marT="34290" marB="34290" anchor="ctr">
                    <a:lnL w="9525" cap="flat" cmpd="sng" algn="ctr">
                      <a:solidFill>
                        <a:prstClr val="white">
                          <a:lumMod val="75000"/>
                        </a:prstClr>
                      </a:solidFill>
                      <a:prstDash val="solid"/>
                      <a:round/>
                      <a:headEnd type="none" w="med" len="med"/>
                      <a:tailEnd type="none" w="med" len="med"/>
                    </a:lnL>
                    <a:lnT w="9525" cap="flat" cmpd="sng" algn="ctr">
                      <a:solidFill>
                        <a:prstClr val="white">
                          <a:lumMod val="75000"/>
                        </a:prstClr>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444444"/>
                    </a:solidFill>
                  </a:tcPr>
                </a:tc>
                <a:tc>
                  <a:txBody>
                    <a:bodyPr/>
                    <a:lstStyle/>
                    <a:p>
                      <a:pPr algn="ctr">
                        <a:lnSpc>
                          <a:spcPts val="1600"/>
                        </a:lnSpc>
                      </a:pPr>
                      <a:r>
                        <a:rPr lang="en-US" sz="1400" b="1" dirty="0">
                          <a:solidFill>
                            <a:srgbClr val="FFFFFF"/>
                          </a:solidFill>
                          <a:latin typeface="Arial" panose="020B0604020202020204" pitchFamily="34" charset="0"/>
                          <a:cs typeface="Arial" panose="020B0604020202020204" pitchFamily="34" charset="0"/>
                        </a:rPr>
                        <a:t>Sofosbuvir-</a:t>
                      </a:r>
                      <a:r>
                        <a:rPr lang="en-US" sz="1400" b="1" dirty="0" err="1">
                          <a:solidFill>
                            <a:srgbClr val="FFFFFF"/>
                          </a:solidFill>
                          <a:latin typeface="Arial" panose="020B0604020202020204" pitchFamily="34" charset="0"/>
                          <a:cs typeface="Arial" panose="020B0604020202020204" pitchFamily="34" charset="0"/>
                        </a:rPr>
                        <a:t>Velpatasvir</a:t>
                      </a:r>
                      <a:br>
                        <a:rPr lang="en-US" sz="1400" b="0" dirty="0">
                          <a:solidFill>
                            <a:srgbClr val="FFFFFF"/>
                          </a:solidFill>
                          <a:latin typeface="Arial" panose="020B0604020202020204" pitchFamily="34" charset="0"/>
                          <a:cs typeface="Arial" panose="020B0604020202020204" pitchFamily="34" charset="0"/>
                        </a:rPr>
                      </a:br>
                      <a:r>
                        <a:rPr lang="en-US" sz="1100" b="0" dirty="0">
                          <a:solidFill>
                            <a:srgbClr val="FFFFFF"/>
                          </a:solidFill>
                          <a:latin typeface="Arial" panose="020B0604020202020204" pitchFamily="34" charset="0"/>
                          <a:cs typeface="Arial" panose="020B0604020202020204" pitchFamily="34" charset="0"/>
                        </a:rPr>
                        <a:t>(n = 624)</a:t>
                      </a:r>
                      <a:endParaRPr lang="en-US" sz="1100" b="1" dirty="0">
                        <a:solidFill>
                          <a:srgbClr val="FFFFFF"/>
                        </a:solidFill>
                        <a:latin typeface="Arial" panose="020B0604020202020204" pitchFamily="34" charset="0"/>
                        <a:cs typeface="Arial" panose="020B0604020202020204" pitchFamily="34" charset="0"/>
                      </a:endParaRPr>
                    </a:p>
                  </a:txBody>
                  <a:tcPr marL="68580" marR="68580" marT="34290" marB="34290" anchor="ctr">
                    <a:lnT w="9525" cap="flat" cmpd="sng" algn="ctr">
                      <a:solidFill>
                        <a:prstClr val="white">
                          <a:lumMod val="75000"/>
                        </a:prstClr>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005B9D"/>
                    </a:solidFill>
                  </a:tcPr>
                </a:tc>
                <a:tc>
                  <a:txBody>
                    <a:bodyPr/>
                    <a:lstStyle/>
                    <a:p>
                      <a:pPr algn="ctr">
                        <a:lnSpc>
                          <a:spcPts val="1600"/>
                        </a:lnSpc>
                      </a:pPr>
                      <a:r>
                        <a:rPr lang="en-US" sz="1400" b="1" dirty="0">
                          <a:solidFill>
                            <a:srgbClr val="FFFFFF"/>
                          </a:solidFill>
                          <a:latin typeface="Arial" panose="020B0604020202020204" pitchFamily="34" charset="0"/>
                          <a:cs typeface="Arial" panose="020B0604020202020204" pitchFamily="34" charset="0"/>
                        </a:rPr>
                        <a:t>Placebo</a:t>
                      </a:r>
                    </a:p>
                    <a:p>
                      <a:pPr algn="ctr">
                        <a:lnSpc>
                          <a:spcPts val="1600"/>
                        </a:lnSpc>
                      </a:pPr>
                      <a:r>
                        <a:rPr lang="en-US" sz="1100" b="0" dirty="0">
                          <a:solidFill>
                            <a:srgbClr val="FFFFFF"/>
                          </a:solidFill>
                          <a:latin typeface="Arial" panose="020B0604020202020204" pitchFamily="34" charset="0"/>
                          <a:cs typeface="Arial" panose="020B0604020202020204" pitchFamily="34" charset="0"/>
                        </a:rPr>
                        <a:t>(n = 116)</a:t>
                      </a:r>
                      <a:endParaRPr lang="en-US" sz="1100" b="1" dirty="0">
                        <a:solidFill>
                          <a:srgbClr val="FFFFFF"/>
                        </a:solidFill>
                        <a:latin typeface="Arial" panose="020B0604020202020204" pitchFamily="34" charset="0"/>
                        <a:cs typeface="Arial" panose="020B0604020202020204" pitchFamily="34" charset="0"/>
                      </a:endParaRPr>
                    </a:p>
                  </a:txBody>
                  <a:tcPr marL="68580" marR="68580" marT="34290" marB="34290" anchor="ctr">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0"/>
                  </a:ext>
                </a:extLst>
              </a:tr>
              <a:tr h="509008">
                <a:tc>
                  <a:txBody>
                    <a:bodyPr/>
                    <a:lstStyle/>
                    <a:p>
                      <a:pPr marL="91440">
                        <a:lnSpc>
                          <a:spcPts val="2400"/>
                        </a:lnSpc>
                      </a:pPr>
                      <a:r>
                        <a:rPr lang="en-US" sz="1200" dirty="0">
                          <a:latin typeface="Arial" panose="020B0604020202020204" pitchFamily="34" charset="0"/>
                          <a:cs typeface="Arial" panose="020B0604020202020204" pitchFamily="34" charset="0"/>
                        </a:rPr>
                        <a:t>C</a:t>
                      </a:r>
                      <a:r>
                        <a:rPr lang="en-US" sz="1200" baseline="0" dirty="0">
                          <a:latin typeface="Arial" panose="020B0604020202020204" pitchFamily="34" charset="0"/>
                          <a:cs typeface="Arial" panose="020B0604020202020204" pitchFamily="34" charset="0"/>
                        </a:rPr>
                        <a:t>irrhosis, n (%)</a:t>
                      </a:r>
                      <a:endParaRPr lang="en-US" sz="1200" dirty="0">
                        <a:latin typeface="Arial" panose="020B0604020202020204" pitchFamily="34" charset="0"/>
                        <a:cs typeface="Arial" panose="020B0604020202020204" pitchFamily="34" charset="0"/>
                      </a:endParaRPr>
                    </a:p>
                  </a:txBody>
                  <a:tcPr marL="68580" marR="68580" marT="34290" marB="34290" anchor="ctr">
                    <a:lnL w="9525" cap="flat" cmpd="sng" algn="ctr">
                      <a:solidFill>
                        <a:prstClr val="white">
                          <a:lumMod val="75000"/>
                        </a:prstClr>
                      </a:solidFill>
                      <a:prstDash val="solid"/>
                      <a:round/>
                      <a:headEnd type="none" w="med" len="med"/>
                      <a:tailEnd type="none" w="med" len="med"/>
                    </a:lnL>
                    <a:lnT w="57150" cap="flat" cmpd="sng" algn="ctr">
                      <a:solidFill>
                        <a:srgbClr val="FFFFFF"/>
                      </a:solidFill>
                      <a:prstDash val="solid"/>
                      <a:round/>
                      <a:headEnd type="none" w="med" len="med"/>
                      <a:tailEnd type="none" w="med" len="med"/>
                    </a:lnT>
                    <a:solidFill>
                      <a:srgbClr val="CDD3DD"/>
                    </a:solidFill>
                  </a:tcPr>
                </a:tc>
                <a:tc>
                  <a:txBody>
                    <a:bodyPr/>
                    <a:lstStyle/>
                    <a:p>
                      <a:pPr algn="ctr">
                        <a:lnSpc>
                          <a:spcPts val="2400"/>
                        </a:lnSpc>
                      </a:pPr>
                      <a:r>
                        <a:rPr lang="en-US" sz="1200" dirty="0">
                          <a:latin typeface="Arial" panose="020B0604020202020204" pitchFamily="34" charset="0"/>
                          <a:cs typeface="Arial" panose="020B0604020202020204" pitchFamily="34" charset="0"/>
                        </a:rPr>
                        <a:t>121 (19)</a:t>
                      </a:r>
                    </a:p>
                  </a:txBody>
                  <a:tcPr marL="68580" marR="68580" marT="34290" marB="34290" anchor="ctr">
                    <a:lnT w="57150" cap="flat" cmpd="sng" algn="ctr">
                      <a:solidFill>
                        <a:srgbClr val="FFFFFF"/>
                      </a:solidFill>
                      <a:prstDash val="solid"/>
                      <a:round/>
                      <a:headEnd type="none" w="med" len="med"/>
                      <a:tailEnd type="none" w="med" len="med"/>
                    </a:lnT>
                  </a:tcPr>
                </a:tc>
                <a:tc>
                  <a:txBody>
                    <a:bodyPr/>
                    <a:lstStyle/>
                    <a:p>
                      <a:pPr algn="ctr">
                        <a:lnSpc>
                          <a:spcPts val="2400"/>
                        </a:lnSpc>
                      </a:pPr>
                      <a:r>
                        <a:rPr lang="en-US" sz="1200" dirty="0">
                          <a:latin typeface="Arial" panose="020B0604020202020204" pitchFamily="34" charset="0"/>
                          <a:cs typeface="Arial" panose="020B0604020202020204" pitchFamily="34" charset="0"/>
                        </a:rPr>
                        <a:t>21 (18)</a:t>
                      </a:r>
                    </a:p>
                  </a:txBody>
                  <a:tcPr marL="68580" marR="68580" marT="34290" marB="34290" anchor="ctr">
                    <a:lnR w="9525" cap="flat" cmpd="sng" algn="ctr">
                      <a:solidFill>
                        <a:prstClr val="white">
                          <a:lumMod val="75000"/>
                        </a:prstClr>
                      </a:solidFill>
                      <a:prstDash val="solid"/>
                      <a:round/>
                      <a:headEnd type="none" w="med" len="med"/>
                      <a:tailEnd type="none" w="med" len="med"/>
                    </a:lnR>
                    <a:lnT w="57150" cap="flat" cmpd="sng" algn="ctr">
                      <a:solidFill>
                        <a:srgbClr val="FFFFFF"/>
                      </a:solidFill>
                      <a:prstDash val="solid"/>
                      <a:round/>
                      <a:headEnd type="none" w="med" len="med"/>
                      <a:tailEnd type="none" w="med" len="med"/>
                    </a:lnT>
                  </a:tcPr>
                </a:tc>
                <a:extLst>
                  <a:ext uri="{0D108BD9-81ED-4DB2-BD59-A6C34878D82A}">
                    <a16:rowId xmlns:a16="http://schemas.microsoft.com/office/drawing/2014/main" val="10001"/>
                  </a:ext>
                </a:extLst>
              </a:tr>
              <a:tr h="509008">
                <a:tc>
                  <a:txBody>
                    <a:bodyPr/>
                    <a:lstStyle/>
                    <a:p>
                      <a:pPr marL="91440">
                        <a:lnSpc>
                          <a:spcPts val="2400"/>
                        </a:lnSpc>
                      </a:pPr>
                      <a:r>
                        <a:rPr lang="en-US" sz="1200" dirty="0">
                          <a:latin typeface="Arial" panose="020B0604020202020204" pitchFamily="34" charset="0"/>
                          <a:cs typeface="Arial" panose="020B0604020202020204" pitchFamily="34" charset="0"/>
                        </a:rPr>
                        <a:t>Treatment experienced, n (%)</a:t>
                      </a:r>
                    </a:p>
                  </a:txBody>
                  <a:tcPr marL="68580" marR="68580" marT="34290" marB="34290" anchor="ctr">
                    <a:lnL w="9525" cap="flat" cmpd="sng" algn="ctr">
                      <a:solidFill>
                        <a:prstClr val="white">
                          <a:lumMod val="75000"/>
                        </a:prstClr>
                      </a:solidFill>
                      <a:prstDash val="solid"/>
                      <a:round/>
                      <a:headEnd type="none" w="med" len="med"/>
                      <a:tailEnd type="none" w="med" len="med"/>
                    </a:lnL>
                    <a:solidFill>
                      <a:srgbClr val="E8EAEF"/>
                    </a:solidFill>
                  </a:tcPr>
                </a:tc>
                <a:tc>
                  <a:txBody>
                    <a:bodyPr/>
                    <a:lstStyle/>
                    <a:p>
                      <a:pPr algn="ctr">
                        <a:lnSpc>
                          <a:spcPts val="2400"/>
                        </a:lnSpc>
                      </a:pPr>
                      <a:r>
                        <a:rPr lang="en-US" sz="1200" dirty="0">
                          <a:latin typeface="Arial" panose="020B0604020202020204" pitchFamily="34" charset="0"/>
                          <a:cs typeface="Arial" panose="020B0604020202020204" pitchFamily="34" charset="0"/>
                        </a:rPr>
                        <a:t>201</a:t>
                      </a:r>
                      <a:r>
                        <a:rPr lang="en-US" sz="1200" baseline="0" dirty="0">
                          <a:latin typeface="Arial" panose="020B0604020202020204" pitchFamily="34" charset="0"/>
                          <a:cs typeface="Arial" panose="020B0604020202020204" pitchFamily="34" charset="0"/>
                        </a:rPr>
                        <a:t> (32)</a:t>
                      </a:r>
                      <a:endParaRPr lang="en-US" sz="1200" dirty="0">
                        <a:latin typeface="Arial" panose="020B0604020202020204" pitchFamily="34" charset="0"/>
                        <a:cs typeface="Arial" panose="020B0604020202020204" pitchFamily="34" charset="0"/>
                      </a:endParaRPr>
                    </a:p>
                  </a:txBody>
                  <a:tcPr marL="68580" marR="68580" marT="34290" marB="34290" anchor="ctr"/>
                </a:tc>
                <a:tc>
                  <a:txBody>
                    <a:bodyPr/>
                    <a:lstStyle/>
                    <a:p>
                      <a:pPr algn="ctr">
                        <a:lnSpc>
                          <a:spcPts val="2400"/>
                        </a:lnSpc>
                      </a:pPr>
                      <a:r>
                        <a:rPr lang="en-US" sz="1200" dirty="0">
                          <a:latin typeface="Arial" panose="020B0604020202020204" pitchFamily="34" charset="0"/>
                          <a:cs typeface="Arial" panose="020B0604020202020204" pitchFamily="34" charset="0"/>
                        </a:rPr>
                        <a:t>33 (28)</a:t>
                      </a:r>
                    </a:p>
                  </a:txBody>
                  <a:tcPr marL="68580" marR="68580" marT="34290" marB="34290" anchor="ctr">
                    <a:lnR w="9525" cap="flat" cmpd="sng" algn="ctr">
                      <a:solidFill>
                        <a:prstClr val="white">
                          <a:lumMod val="75000"/>
                        </a:prstClr>
                      </a:solidFill>
                      <a:prstDash val="solid"/>
                      <a:round/>
                      <a:headEnd type="none" w="med" len="med"/>
                      <a:tailEnd type="none" w="med" len="med"/>
                    </a:lnR>
                  </a:tcPr>
                </a:tc>
                <a:extLst>
                  <a:ext uri="{0D108BD9-81ED-4DB2-BD59-A6C34878D82A}">
                    <a16:rowId xmlns:a16="http://schemas.microsoft.com/office/drawing/2014/main" val="10002"/>
                  </a:ext>
                </a:extLst>
              </a:tr>
              <a:tr h="1735527">
                <a:tc>
                  <a:txBody>
                    <a:bodyPr/>
                    <a:lstStyle/>
                    <a:p>
                      <a:pPr marL="91440">
                        <a:lnSpc>
                          <a:spcPts val="2700"/>
                        </a:lnSpc>
                      </a:pPr>
                      <a:r>
                        <a:rPr lang="en-US" sz="1200" dirty="0">
                          <a:latin typeface="Arial" panose="020B0604020202020204" pitchFamily="34" charset="0"/>
                          <a:cs typeface="Arial" panose="020B0604020202020204" pitchFamily="34" charset="0"/>
                        </a:rPr>
                        <a:t>Prior therapy, n (%)</a:t>
                      </a:r>
                    </a:p>
                    <a:p>
                      <a:pPr marL="91440">
                        <a:lnSpc>
                          <a:spcPts val="2700"/>
                        </a:lnSpc>
                      </a:pPr>
                      <a:r>
                        <a:rPr lang="en-US" sz="1200" dirty="0">
                          <a:latin typeface="Arial" panose="020B0604020202020204" pitchFamily="34" charset="0"/>
                          <a:cs typeface="Arial" panose="020B0604020202020204" pitchFamily="34" charset="0"/>
                        </a:rPr>
                        <a:t>  Peginterferon</a:t>
                      </a:r>
                      <a:r>
                        <a:rPr lang="en-US" sz="1200" baseline="0" dirty="0">
                          <a:latin typeface="Arial" panose="020B0604020202020204" pitchFamily="34" charset="0"/>
                          <a:cs typeface="Arial" panose="020B0604020202020204" pitchFamily="34" charset="0"/>
                        </a:rPr>
                        <a:t> + Ribavirin</a:t>
                      </a:r>
                      <a:endParaRPr lang="en-US" sz="1200" dirty="0">
                        <a:latin typeface="Arial" panose="020B0604020202020204" pitchFamily="34" charset="0"/>
                        <a:cs typeface="Arial" panose="020B0604020202020204" pitchFamily="34" charset="0"/>
                      </a:endParaRPr>
                    </a:p>
                    <a:p>
                      <a:pPr marL="91440" marR="0" indent="0" algn="l" defTabSz="914400" rtl="0" eaLnBrk="1" fontAlgn="auto" latinLnBrk="0" hangingPunct="1">
                        <a:lnSpc>
                          <a:spcPts val="2700"/>
                        </a:lnSpc>
                        <a:spcBef>
                          <a:spcPts val="0"/>
                        </a:spcBef>
                        <a:spcAft>
                          <a:spcPts val="0"/>
                        </a:spcAft>
                        <a:buClrTx/>
                        <a:buSzTx/>
                        <a:buFontTx/>
                        <a:buNone/>
                        <a:tabLst/>
                        <a:defRPr/>
                      </a:pPr>
                      <a:r>
                        <a:rPr lang="en-US" sz="1200" baseline="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Peginterferon</a:t>
                      </a:r>
                      <a:r>
                        <a:rPr lang="en-US" sz="1200" baseline="0" dirty="0">
                          <a:latin typeface="Arial" panose="020B0604020202020204" pitchFamily="34" charset="0"/>
                          <a:cs typeface="Arial" panose="020B0604020202020204" pitchFamily="34" charset="0"/>
                        </a:rPr>
                        <a:t> + Ribavirin + Protease Inhibitor</a:t>
                      </a:r>
                    </a:p>
                    <a:p>
                      <a:pPr marL="91440">
                        <a:lnSpc>
                          <a:spcPts val="2700"/>
                        </a:lnSpc>
                      </a:pPr>
                      <a:r>
                        <a:rPr lang="en-US" sz="1200" baseline="0" dirty="0">
                          <a:latin typeface="Arial" panose="020B0604020202020204" pitchFamily="34" charset="0"/>
                          <a:cs typeface="Arial" panose="020B0604020202020204" pitchFamily="34" charset="0"/>
                        </a:rPr>
                        <a:t>  Standard Interferon +/- Ribavirin</a:t>
                      </a:r>
                    </a:p>
                  </a:txBody>
                  <a:tcPr marL="68580" marR="68580" marT="34290" marB="34290" anchor="ctr">
                    <a:lnL w="9525" cap="flat" cmpd="sng" algn="ctr">
                      <a:solidFill>
                        <a:prstClr val="white">
                          <a:lumMod val="75000"/>
                        </a:prstClr>
                      </a:solidFill>
                      <a:prstDash val="solid"/>
                      <a:round/>
                      <a:headEnd type="none" w="med" len="med"/>
                      <a:tailEnd type="none" w="med" len="med"/>
                    </a:lnL>
                    <a:lnB w="9525" cap="flat" cmpd="sng" algn="ctr">
                      <a:solidFill>
                        <a:prstClr val="white">
                          <a:lumMod val="75000"/>
                        </a:prstClr>
                      </a:solidFill>
                      <a:prstDash val="solid"/>
                      <a:round/>
                      <a:headEnd type="none" w="med" len="med"/>
                      <a:tailEnd type="none" w="med" len="med"/>
                    </a:lnB>
                    <a:solidFill>
                      <a:srgbClr val="CDD3DD"/>
                    </a:solidFill>
                  </a:tcPr>
                </a:tc>
                <a:tc>
                  <a:txBody>
                    <a:bodyPr/>
                    <a:lstStyle/>
                    <a:p>
                      <a:pPr algn="ctr">
                        <a:lnSpc>
                          <a:spcPts val="2700"/>
                        </a:lnSpc>
                      </a:pPr>
                      <a:endParaRPr lang="en-US" sz="1200" dirty="0">
                        <a:latin typeface="Arial" panose="020B0604020202020204" pitchFamily="34" charset="0"/>
                        <a:cs typeface="Arial" panose="020B0604020202020204" pitchFamily="34" charset="0"/>
                      </a:endParaRPr>
                    </a:p>
                    <a:p>
                      <a:pPr algn="ctr">
                        <a:lnSpc>
                          <a:spcPts val="2700"/>
                        </a:lnSpc>
                      </a:pPr>
                      <a:r>
                        <a:rPr lang="en-US" sz="1200" dirty="0">
                          <a:latin typeface="Arial" panose="020B0604020202020204" pitchFamily="34" charset="0"/>
                          <a:cs typeface="Arial" panose="020B0604020202020204" pitchFamily="34" charset="0"/>
                        </a:rPr>
                        <a:t>122</a:t>
                      </a:r>
                      <a:r>
                        <a:rPr lang="en-US" sz="1200" baseline="0" dirty="0">
                          <a:latin typeface="Arial" panose="020B0604020202020204" pitchFamily="34" charset="0"/>
                          <a:cs typeface="Arial" panose="020B0604020202020204" pitchFamily="34" charset="0"/>
                        </a:rPr>
                        <a:t> (61)</a:t>
                      </a:r>
                    </a:p>
                    <a:p>
                      <a:pPr algn="ctr">
                        <a:lnSpc>
                          <a:spcPts val="2700"/>
                        </a:lnSpc>
                      </a:pPr>
                      <a:r>
                        <a:rPr lang="en-US" sz="1200" baseline="0" dirty="0">
                          <a:latin typeface="Arial" panose="020B0604020202020204" pitchFamily="34" charset="0"/>
                          <a:cs typeface="Arial" panose="020B0604020202020204" pitchFamily="34" charset="0"/>
                        </a:rPr>
                        <a:t>56 (28)</a:t>
                      </a:r>
                    </a:p>
                    <a:p>
                      <a:pPr algn="ctr">
                        <a:lnSpc>
                          <a:spcPts val="2700"/>
                        </a:lnSpc>
                      </a:pPr>
                      <a:r>
                        <a:rPr lang="en-US" sz="1200" baseline="0" dirty="0">
                          <a:latin typeface="Arial" panose="020B0604020202020204" pitchFamily="34" charset="0"/>
                          <a:cs typeface="Arial" panose="020B0604020202020204" pitchFamily="34" charset="0"/>
                        </a:rPr>
                        <a:t>23 (11)</a:t>
                      </a:r>
                      <a:endParaRPr lang="en-US" sz="1200" dirty="0">
                        <a:latin typeface="Arial" panose="020B0604020202020204" pitchFamily="34" charset="0"/>
                        <a:cs typeface="Arial" panose="020B0604020202020204" pitchFamily="34" charset="0"/>
                      </a:endParaRPr>
                    </a:p>
                  </a:txBody>
                  <a:tcPr marL="68580" marR="68580" marT="34290" marB="34290" anchor="ctr">
                    <a:lnB w="9525" cap="flat" cmpd="sng" algn="ctr">
                      <a:solidFill>
                        <a:prstClr val="white">
                          <a:lumMod val="75000"/>
                        </a:prstClr>
                      </a:solidFill>
                      <a:prstDash val="solid"/>
                      <a:round/>
                      <a:headEnd type="none" w="med" len="med"/>
                      <a:tailEnd type="none" w="med" len="med"/>
                    </a:lnB>
                  </a:tcPr>
                </a:tc>
                <a:tc>
                  <a:txBody>
                    <a:bodyPr/>
                    <a:lstStyle/>
                    <a:p>
                      <a:pPr algn="ctr">
                        <a:lnSpc>
                          <a:spcPts val="2700"/>
                        </a:lnSpc>
                      </a:pPr>
                      <a:endParaRPr lang="en-US" sz="1200" dirty="0">
                        <a:latin typeface="Arial" panose="020B0604020202020204" pitchFamily="34" charset="0"/>
                        <a:cs typeface="Arial" panose="020B0604020202020204" pitchFamily="34" charset="0"/>
                      </a:endParaRPr>
                    </a:p>
                    <a:p>
                      <a:pPr algn="ctr">
                        <a:lnSpc>
                          <a:spcPts val="2700"/>
                        </a:lnSpc>
                      </a:pPr>
                      <a:r>
                        <a:rPr lang="en-US" sz="1200" dirty="0">
                          <a:latin typeface="Arial" panose="020B0604020202020204" pitchFamily="34" charset="0"/>
                          <a:cs typeface="Arial" panose="020B0604020202020204" pitchFamily="34" charset="0"/>
                        </a:rPr>
                        <a:t>24 (73)</a:t>
                      </a:r>
                    </a:p>
                    <a:p>
                      <a:pPr algn="ctr">
                        <a:lnSpc>
                          <a:spcPts val="2700"/>
                        </a:lnSpc>
                      </a:pPr>
                      <a:r>
                        <a:rPr lang="en-US" sz="1200" dirty="0">
                          <a:latin typeface="Arial" panose="020B0604020202020204" pitchFamily="34" charset="0"/>
                          <a:cs typeface="Arial" panose="020B0604020202020204" pitchFamily="34" charset="0"/>
                        </a:rPr>
                        <a:t>6 (18)</a:t>
                      </a:r>
                    </a:p>
                    <a:p>
                      <a:pPr algn="ctr">
                        <a:lnSpc>
                          <a:spcPts val="2700"/>
                        </a:lnSpc>
                      </a:pPr>
                      <a:r>
                        <a:rPr lang="en-US" sz="1200" dirty="0">
                          <a:latin typeface="Arial" panose="020B0604020202020204" pitchFamily="34" charset="0"/>
                          <a:cs typeface="Arial" panose="020B0604020202020204" pitchFamily="34" charset="0"/>
                        </a:rPr>
                        <a:t>3 (9)</a:t>
                      </a:r>
                    </a:p>
                  </a:txBody>
                  <a:tcPr marL="68580" marR="68580" marT="34290" marB="34290" anchor="ctr">
                    <a:lnR w="9525" cap="flat" cmpd="sng" algn="ctr">
                      <a:solidFill>
                        <a:prstClr val="white">
                          <a:lumMod val="75000"/>
                        </a:prstClr>
                      </a:solidFill>
                      <a:prstDash val="solid"/>
                      <a:round/>
                      <a:headEnd type="none" w="med" len="med"/>
                      <a:tailEnd type="none" w="med" len="med"/>
                    </a:lnR>
                    <a:lnB w="9525" cap="flat" cmpd="sng" algn="ctr">
                      <a:solidFill>
                        <a:prstClr val="white">
                          <a:lumMod val="75000"/>
                        </a:prst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79717043"/>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a:t>Sofosbuvir-Velpatasvir in HCV Genotype 1, 2, 4, 5, or 6</a:t>
            </a:r>
            <a:br>
              <a:rPr lang="en-US" sz="2000" dirty="0"/>
            </a:br>
            <a:r>
              <a:rPr lang="en-US" sz="2000" dirty="0"/>
              <a:t>ASTRAL-1: Results</a:t>
            </a:r>
          </a:p>
        </p:txBody>
      </p:sp>
      <p:sp>
        <p:nvSpPr>
          <p:cNvPr id="8" name="Text Placeholder 7"/>
          <p:cNvSpPr>
            <a:spLocks noGrp="1"/>
          </p:cNvSpPr>
          <p:nvPr>
            <p:ph type="body" idx="10"/>
          </p:nvPr>
        </p:nvSpPr>
        <p:spPr/>
        <p:txBody>
          <a:bodyPr/>
          <a:lstStyle/>
          <a:p>
            <a:r>
              <a:rPr lang="en-US" dirty="0"/>
              <a:t>ASTRAL-1: SVR12 Results by Genotype</a:t>
            </a:r>
          </a:p>
        </p:txBody>
      </p:sp>
      <p:sp>
        <p:nvSpPr>
          <p:cNvPr id="7" name="Content Placeholder 6"/>
          <p:cNvSpPr>
            <a:spLocks noGrp="1"/>
          </p:cNvSpPr>
          <p:nvPr>
            <p:ph type="body" sz="quarter" idx="14"/>
          </p:nvPr>
        </p:nvSpPr>
        <p:spPr/>
        <p:txBody>
          <a:bodyPr/>
          <a:lstStyle/>
          <a:p>
            <a:r>
              <a:rPr lang="en-US" dirty="0"/>
              <a:t>Source: Feld JJ, et al. N Engl J Med. </a:t>
            </a:r>
            <a:r>
              <a:rPr lang="is-IS"/>
              <a:t>2015</a:t>
            </a:r>
            <a:r>
              <a:rPr lang="en-US" dirty="0"/>
              <a:t>;373:2599-607.</a:t>
            </a:r>
          </a:p>
        </p:txBody>
      </p:sp>
      <p:grpSp>
        <p:nvGrpSpPr>
          <p:cNvPr id="9" name="Group 8"/>
          <p:cNvGrpSpPr/>
          <p:nvPr/>
        </p:nvGrpSpPr>
        <p:grpSpPr>
          <a:xfrm>
            <a:off x="461010" y="1597962"/>
            <a:ext cx="8229600" cy="3108960"/>
            <a:chOff x="-938420" y="1925421"/>
            <a:chExt cx="10972800" cy="4145279"/>
          </a:xfrm>
        </p:grpSpPr>
        <p:graphicFrame>
          <p:nvGraphicFramePr>
            <p:cNvPr id="34" name="Chart 33"/>
            <p:cNvGraphicFramePr>
              <a:graphicFrameLocks/>
            </p:cNvGraphicFramePr>
            <p:nvPr>
              <p:extLst>
                <p:ext uri="{D42A27DB-BD31-4B8C-83A1-F6EECF244321}">
                  <p14:modId xmlns:p14="http://schemas.microsoft.com/office/powerpoint/2010/main" val="2982457464"/>
                </p:ext>
              </p:extLst>
            </p:nvPr>
          </p:nvGraphicFramePr>
          <p:xfrm>
            <a:off x="-938420" y="1925421"/>
            <a:ext cx="10972800" cy="4145279"/>
          </p:xfrm>
          <a:graphic>
            <a:graphicData uri="http://schemas.openxmlformats.org/drawingml/2006/chart">
              <c:chart xmlns:c="http://schemas.openxmlformats.org/drawingml/2006/chart" xmlns:r="http://schemas.openxmlformats.org/officeDocument/2006/relationships" r:id="rId2"/>
            </a:graphicData>
          </a:graphic>
        </p:graphicFrame>
        <p:sp>
          <p:nvSpPr>
            <p:cNvPr id="36" name="TextBox 35"/>
            <p:cNvSpPr txBox="1"/>
            <p:nvPr/>
          </p:nvSpPr>
          <p:spPr>
            <a:xfrm>
              <a:off x="543672" y="4958159"/>
              <a:ext cx="898109" cy="338555"/>
            </a:xfrm>
            <a:prstGeom prst="rect">
              <a:avLst/>
            </a:prstGeom>
          </p:spPr>
          <p:txBody>
            <a:bodyPr wrap="none"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50" dirty="0">
                  <a:solidFill>
                    <a:schemeClr val="bg1"/>
                  </a:solidFill>
                  <a:latin typeface="Arial" panose="020B0604020202020204" pitchFamily="34" charset="0"/>
                  <a:cs typeface="Arial" panose="020B0604020202020204" pitchFamily="34" charset="0"/>
                </a:rPr>
                <a:t>618/624</a:t>
              </a:r>
            </a:p>
          </p:txBody>
        </p:sp>
        <p:sp>
          <p:nvSpPr>
            <p:cNvPr id="37" name="TextBox 1"/>
            <p:cNvSpPr txBox="1"/>
            <p:nvPr/>
          </p:nvSpPr>
          <p:spPr>
            <a:xfrm>
              <a:off x="1911837" y="4958159"/>
              <a:ext cx="898109" cy="338555"/>
            </a:xfrm>
            <a:prstGeom prst="rect">
              <a:avLst/>
            </a:prstGeom>
          </p:spPr>
          <p:txBody>
            <a:bodyPr wrap="none"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50" dirty="0">
                  <a:solidFill>
                    <a:schemeClr val="bg1"/>
                  </a:solidFill>
                  <a:latin typeface="Arial" panose="020B0604020202020204" pitchFamily="34" charset="0"/>
                  <a:cs typeface="Arial" panose="020B0604020202020204" pitchFamily="34" charset="0"/>
                </a:rPr>
                <a:t>206/210</a:t>
              </a:r>
            </a:p>
          </p:txBody>
        </p:sp>
        <p:sp>
          <p:nvSpPr>
            <p:cNvPr id="38" name="TextBox 1"/>
            <p:cNvSpPr txBox="1"/>
            <p:nvPr/>
          </p:nvSpPr>
          <p:spPr>
            <a:xfrm>
              <a:off x="3257093" y="4958159"/>
              <a:ext cx="898108" cy="338555"/>
            </a:xfrm>
            <a:prstGeom prst="rect">
              <a:avLst/>
            </a:prstGeom>
          </p:spPr>
          <p:txBody>
            <a:bodyPr wrap="none"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50" dirty="0">
                  <a:solidFill>
                    <a:schemeClr val="bg1"/>
                  </a:solidFill>
                  <a:latin typeface="Arial" panose="020B0604020202020204" pitchFamily="34" charset="0"/>
                  <a:cs typeface="Arial" panose="020B0604020202020204" pitchFamily="34" charset="0"/>
                </a:rPr>
                <a:t>117/118</a:t>
              </a:r>
            </a:p>
          </p:txBody>
        </p:sp>
        <p:sp>
          <p:nvSpPr>
            <p:cNvPr id="39" name="TextBox 1"/>
            <p:cNvSpPr txBox="1"/>
            <p:nvPr/>
          </p:nvSpPr>
          <p:spPr>
            <a:xfrm>
              <a:off x="4615684" y="4958159"/>
              <a:ext cx="898109" cy="338555"/>
            </a:xfrm>
            <a:prstGeom prst="rect">
              <a:avLst/>
            </a:prstGeom>
          </p:spPr>
          <p:txBody>
            <a:bodyPr wrap="none"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50" dirty="0">
                  <a:solidFill>
                    <a:schemeClr val="bg1"/>
                  </a:solidFill>
                  <a:latin typeface="Arial" panose="020B0604020202020204" pitchFamily="34" charset="0"/>
                  <a:cs typeface="Arial" panose="020B0604020202020204" pitchFamily="34" charset="0"/>
                </a:rPr>
                <a:t>104/104</a:t>
              </a:r>
            </a:p>
          </p:txBody>
        </p:sp>
        <p:sp>
          <p:nvSpPr>
            <p:cNvPr id="40" name="TextBox 1"/>
            <p:cNvSpPr txBox="1"/>
            <p:nvPr/>
          </p:nvSpPr>
          <p:spPr>
            <a:xfrm>
              <a:off x="5971293" y="4958159"/>
              <a:ext cx="898108" cy="338555"/>
            </a:xfrm>
            <a:prstGeom prst="rect">
              <a:avLst/>
            </a:prstGeom>
          </p:spPr>
          <p:txBody>
            <a:bodyPr wrap="none"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50" dirty="0">
                  <a:solidFill>
                    <a:schemeClr val="bg1"/>
                  </a:solidFill>
                  <a:latin typeface="Arial" panose="020B0604020202020204" pitchFamily="34" charset="0"/>
                  <a:cs typeface="Arial" panose="020B0604020202020204" pitchFamily="34" charset="0"/>
                </a:rPr>
                <a:t>116/116</a:t>
              </a:r>
            </a:p>
          </p:txBody>
        </p:sp>
        <p:sp>
          <p:nvSpPr>
            <p:cNvPr id="41" name="TextBox 1"/>
            <p:cNvSpPr txBox="1"/>
            <p:nvPr/>
          </p:nvSpPr>
          <p:spPr>
            <a:xfrm>
              <a:off x="7455997" y="4958159"/>
              <a:ext cx="697199" cy="338555"/>
            </a:xfrm>
            <a:prstGeom prst="rect">
              <a:avLst/>
            </a:prstGeom>
          </p:spPr>
          <p:txBody>
            <a:bodyPr wrap="none"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50" dirty="0">
                  <a:solidFill>
                    <a:schemeClr val="bg1"/>
                  </a:solidFill>
                  <a:latin typeface="Arial" panose="020B0604020202020204" pitchFamily="34" charset="0"/>
                  <a:cs typeface="Arial" panose="020B0604020202020204" pitchFamily="34" charset="0"/>
                </a:rPr>
                <a:t>34/35</a:t>
              </a:r>
            </a:p>
          </p:txBody>
        </p:sp>
        <p:sp>
          <p:nvSpPr>
            <p:cNvPr id="42" name="TextBox 1"/>
            <p:cNvSpPr txBox="1"/>
            <p:nvPr/>
          </p:nvSpPr>
          <p:spPr>
            <a:xfrm>
              <a:off x="8822655" y="4958159"/>
              <a:ext cx="697199" cy="338555"/>
            </a:xfrm>
            <a:prstGeom prst="rect">
              <a:avLst/>
            </a:prstGeom>
          </p:spPr>
          <p:txBody>
            <a:bodyPr wrap="none"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50" dirty="0">
                  <a:solidFill>
                    <a:schemeClr val="bg1"/>
                  </a:solidFill>
                  <a:latin typeface="Arial" panose="020B0604020202020204" pitchFamily="34" charset="0"/>
                  <a:cs typeface="Arial" panose="020B0604020202020204" pitchFamily="34" charset="0"/>
                </a:rPr>
                <a:t>41/41</a:t>
              </a:r>
            </a:p>
          </p:txBody>
        </p:sp>
      </p:grpSp>
      <p:sp>
        <p:nvSpPr>
          <p:cNvPr id="14" name="Rectangle 13">
            <a:extLst>
              <a:ext uri="{FF2B5EF4-FFF2-40B4-BE49-F238E27FC236}">
                <a16:creationId xmlns:a16="http://schemas.microsoft.com/office/drawing/2014/main" id="{71CDA48B-C3D1-504E-BEE0-101063CA7CCD}"/>
              </a:ext>
            </a:extLst>
          </p:cNvPr>
          <p:cNvSpPr/>
          <p:nvPr/>
        </p:nvSpPr>
        <p:spPr>
          <a:xfrm>
            <a:off x="1393145" y="1990438"/>
            <a:ext cx="1035366"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750" dirty="0">
                <a:solidFill>
                  <a:srgbClr val="FFFFFF"/>
                </a:solidFill>
                <a:latin typeface="Arial" panose="020B0604020202020204" pitchFamily="34" charset="0"/>
                <a:cs typeface="Arial" panose="020B0604020202020204" pitchFamily="34" charset="0"/>
              </a:rPr>
              <a:t>(95% CI, 98-&gt;99)</a:t>
            </a:r>
          </a:p>
        </p:txBody>
      </p:sp>
      <p:sp>
        <p:nvSpPr>
          <p:cNvPr id="15" name="Rectangle 14">
            <a:extLst>
              <a:ext uri="{FF2B5EF4-FFF2-40B4-BE49-F238E27FC236}">
                <a16:creationId xmlns:a16="http://schemas.microsoft.com/office/drawing/2014/main" id="{FC0E1711-6961-8459-3072-CC4A3FD07387}"/>
              </a:ext>
            </a:extLst>
          </p:cNvPr>
          <p:cNvSpPr/>
          <p:nvPr/>
        </p:nvSpPr>
        <p:spPr>
          <a:xfrm>
            <a:off x="2414329" y="1989979"/>
            <a:ext cx="1035366"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750" dirty="0">
                <a:solidFill>
                  <a:srgbClr val="FFFFFF"/>
                </a:solidFill>
                <a:latin typeface="Arial" panose="020B0604020202020204" pitchFamily="34" charset="0"/>
                <a:cs typeface="Arial" panose="020B0604020202020204" pitchFamily="34" charset="0"/>
              </a:rPr>
              <a:t>(95% CI, 95-&gt;99)</a:t>
            </a:r>
          </a:p>
        </p:txBody>
      </p:sp>
      <p:sp>
        <p:nvSpPr>
          <p:cNvPr id="16" name="Rectangle 15">
            <a:extLst>
              <a:ext uri="{FF2B5EF4-FFF2-40B4-BE49-F238E27FC236}">
                <a16:creationId xmlns:a16="http://schemas.microsoft.com/office/drawing/2014/main" id="{D52911F6-E19C-0F69-076F-24F4C5329AF4}"/>
              </a:ext>
            </a:extLst>
          </p:cNvPr>
          <p:cNvSpPr/>
          <p:nvPr/>
        </p:nvSpPr>
        <p:spPr>
          <a:xfrm>
            <a:off x="3434248" y="1980606"/>
            <a:ext cx="1035366"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750" dirty="0">
                <a:solidFill>
                  <a:srgbClr val="FFFFFF"/>
                </a:solidFill>
                <a:latin typeface="Arial" panose="020B0604020202020204" pitchFamily="34" charset="0"/>
                <a:cs typeface="Arial" panose="020B0604020202020204" pitchFamily="34" charset="0"/>
              </a:rPr>
              <a:t>(95% CI, 95-100)</a:t>
            </a:r>
          </a:p>
        </p:txBody>
      </p:sp>
      <p:sp>
        <p:nvSpPr>
          <p:cNvPr id="17" name="Rectangle 16">
            <a:extLst>
              <a:ext uri="{FF2B5EF4-FFF2-40B4-BE49-F238E27FC236}">
                <a16:creationId xmlns:a16="http://schemas.microsoft.com/office/drawing/2014/main" id="{44F0AAE4-55AB-81B0-0164-B9D339C85225}"/>
              </a:ext>
            </a:extLst>
          </p:cNvPr>
          <p:cNvSpPr/>
          <p:nvPr/>
        </p:nvSpPr>
        <p:spPr>
          <a:xfrm>
            <a:off x="4465360" y="1960483"/>
            <a:ext cx="1035366"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750" dirty="0">
                <a:solidFill>
                  <a:srgbClr val="FFFFFF"/>
                </a:solidFill>
                <a:latin typeface="Arial" panose="020B0604020202020204" pitchFamily="34" charset="0"/>
                <a:cs typeface="Arial" panose="020B0604020202020204" pitchFamily="34" charset="0"/>
              </a:rPr>
              <a:t>(95% CI, 97-100)</a:t>
            </a:r>
          </a:p>
        </p:txBody>
      </p:sp>
      <p:sp>
        <p:nvSpPr>
          <p:cNvPr id="18" name="Rectangle 17">
            <a:extLst>
              <a:ext uri="{FF2B5EF4-FFF2-40B4-BE49-F238E27FC236}">
                <a16:creationId xmlns:a16="http://schemas.microsoft.com/office/drawing/2014/main" id="{469C6EC4-AE5C-331A-E031-55C49C07B65D}"/>
              </a:ext>
            </a:extLst>
          </p:cNvPr>
          <p:cNvSpPr/>
          <p:nvPr/>
        </p:nvSpPr>
        <p:spPr>
          <a:xfrm>
            <a:off x="5475351" y="1957622"/>
            <a:ext cx="1035366"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750" dirty="0">
                <a:solidFill>
                  <a:srgbClr val="FFFFFF"/>
                </a:solidFill>
                <a:latin typeface="Arial" panose="020B0604020202020204" pitchFamily="34" charset="0"/>
                <a:cs typeface="Arial" panose="020B0604020202020204" pitchFamily="34" charset="0"/>
              </a:rPr>
              <a:t>(95% CI, 97-100)</a:t>
            </a:r>
          </a:p>
        </p:txBody>
      </p:sp>
      <p:sp>
        <p:nvSpPr>
          <p:cNvPr id="24" name="Rectangle 23">
            <a:extLst>
              <a:ext uri="{FF2B5EF4-FFF2-40B4-BE49-F238E27FC236}">
                <a16:creationId xmlns:a16="http://schemas.microsoft.com/office/drawing/2014/main" id="{A035C693-2959-0D91-9629-1CBD99F917B2}"/>
              </a:ext>
            </a:extLst>
          </p:cNvPr>
          <p:cNvSpPr/>
          <p:nvPr/>
        </p:nvSpPr>
        <p:spPr>
          <a:xfrm>
            <a:off x="6500589" y="2026446"/>
            <a:ext cx="1035366"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750" dirty="0">
                <a:solidFill>
                  <a:srgbClr val="FFFFFF"/>
                </a:solidFill>
                <a:latin typeface="Arial" panose="020B0604020202020204" pitchFamily="34" charset="0"/>
                <a:cs typeface="Arial" panose="020B0604020202020204" pitchFamily="34" charset="0"/>
              </a:rPr>
              <a:t>(95% CI, 85-&gt;99)</a:t>
            </a:r>
          </a:p>
        </p:txBody>
      </p:sp>
      <p:sp>
        <p:nvSpPr>
          <p:cNvPr id="25" name="Rectangle 24">
            <a:extLst>
              <a:ext uri="{FF2B5EF4-FFF2-40B4-BE49-F238E27FC236}">
                <a16:creationId xmlns:a16="http://schemas.microsoft.com/office/drawing/2014/main" id="{71C3CB5D-FC7E-3B40-A3BF-38C487F25EC3}"/>
              </a:ext>
            </a:extLst>
          </p:cNvPr>
          <p:cNvSpPr/>
          <p:nvPr/>
        </p:nvSpPr>
        <p:spPr>
          <a:xfrm>
            <a:off x="7515452" y="1960236"/>
            <a:ext cx="1035366"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750" dirty="0">
                <a:solidFill>
                  <a:srgbClr val="FFFFFF"/>
                </a:solidFill>
                <a:latin typeface="Arial" panose="020B0604020202020204" pitchFamily="34" charset="0"/>
                <a:cs typeface="Arial" panose="020B0604020202020204" pitchFamily="34" charset="0"/>
              </a:rPr>
              <a:t>(95% CI, 91-100)</a:t>
            </a:r>
          </a:p>
        </p:txBody>
      </p:sp>
    </p:spTree>
    <p:extLst>
      <p:ext uri="{BB962C8B-B14F-4D97-AF65-F5344CB8AC3E}">
        <p14:creationId xmlns:p14="http://schemas.microsoft.com/office/powerpoint/2010/main" val="2613797608"/>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a:t>Sofosbuvir-Velpatasvir in HCV Genotype 1, 2, 4, 5, or 6</a:t>
            </a:r>
            <a:br>
              <a:rPr lang="en-US" sz="2000" dirty="0"/>
            </a:br>
            <a:r>
              <a:rPr lang="en-US" sz="2000" dirty="0"/>
              <a:t>ASTRAL-1: Results</a:t>
            </a:r>
          </a:p>
        </p:txBody>
      </p:sp>
      <p:sp>
        <p:nvSpPr>
          <p:cNvPr id="8" name="Text Placeholder 7"/>
          <p:cNvSpPr>
            <a:spLocks noGrp="1"/>
          </p:cNvSpPr>
          <p:nvPr>
            <p:ph type="body" idx="10"/>
          </p:nvPr>
        </p:nvSpPr>
        <p:spPr/>
        <p:txBody>
          <a:bodyPr/>
          <a:lstStyle/>
          <a:p>
            <a:r>
              <a:rPr lang="en-US" dirty="0"/>
              <a:t>ASTRAL-1: SVR12 Results by HCV Genotype</a:t>
            </a:r>
          </a:p>
        </p:txBody>
      </p:sp>
      <p:sp>
        <p:nvSpPr>
          <p:cNvPr id="7" name="Content Placeholder 6"/>
          <p:cNvSpPr>
            <a:spLocks noGrp="1"/>
          </p:cNvSpPr>
          <p:nvPr>
            <p:ph type="body" sz="quarter" idx="14"/>
          </p:nvPr>
        </p:nvSpPr>
        <p:spPr/>
        <p:txBody>
          <a:bodyPr/>
          <a:lstStyle/>
          <a:p>
            <a:r>
              <a:rPr lang="en-US" dirty="0"/>
              <a:t>Source: Feld JJ, et al. N Engl J Med. </a:t>
            </a:r>
            <a:r>
              <a:rPr lang="is-IS"/>
              <a:t>2015</a:t>
            </a:r>
            <a:r>
              <a:rPr lang="en-US" dirty="0"/>
              <a:t>;373:2599-607.</a:t>
            </a:r>
          </a:p>
        </p:txBody>
      </p:sp>
      <p:grpSp>
        <p:nvGrpSpPr>
          <p:cNvPr id="9" name="Group 8"/>
          <p:cNvGrpSpPr/>
          <p:nvPr/>
        </p:nvGrpSpPr>
        <p:grpSpPr>
          <a:xfrm>
            <a:off x="461010" y="1582196"/>
            <a:ext cx="8229600" cy="3108960"/>
            <a:chOff x="303640" y="1925421"/>
            <a:chExt cx="8503920" cy="4389106"/>
          </a:xfrm>
        </p:grpSpPr>
        <p:graphicFrame>
          <p:nvGraphicFramePr>
            <p:cNvPr id="34" name="Chart 33"/>
            <p:cNvGraphicFramePr>
              <a:graphicFrameLocks/>
            </p:cNvGraphicFramePr>
            <p:nvPr>
              <p:extLst>
                <p:ext uri="{D42A27DB-BD31-4B8C-83A1-F6EECF244321}">
                  <p14:modId xmlns:p14="http://schemas.microsoft.com/office/powerpoint/2010/main" val="1922488018"/>
                </p:ext>
              </p:extLst>
            </p:nvPr>
          </p:nvGraphicFramePr>
          <p:xfrm>
            <a:off x="303640" y="1925421"/>
            <a:ext cx="8503920" cy="4389106"/>
          </p:xfrm>
          <a:graphic>
            <a:graphicData uri="http://schemas.openxmlformats.org/drawingml/2006/chart">
              <c:chart xmlns:c="http://schemas.openxmlformats.org/drawingml/2006/chart" xmlns:r="http://schemas.openxmlformats.org/officeDocument/2006/relationships" r:id="rId2"/>
            </a:graphicData>
          </a:graphic>
        </p:graphicFrame>
        <p:sp>
          <p:nvSpPr>
            <p:cNvPr id="36" name="TextBox 35"/>
            <p:cNvSpPr txBox="1"/>
            <p:nvPr/>
          </p:nvSpPr>
          <p:spPr>
            <a:xfrm>
              <a:off x="1360417" y="5221654"/>
              <a:ext cx="898109" cy="338555"/>
            </a:xfrm>
            <a:prstGeom prst="rect">
              <a:avLst/>
            </a:prstGeom>
          </p:spPr>
          <p:txBody>
            <a:bodyPr wrap="none"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50" dirty="0">
                  <a:solidFill>
                    <a:schemeClr val="bg1"/>
                  </a:solidFill>
                  <a:latin typeface="Arial" panose="020B0604020202020204" pitchFamily="34" charset="0"/>
                  <a:cs typeface="Arial" panose="020B0604020202020204" pitchFamily="34" charset="0"/>
                </a:rPr>
                <a:t>618/624</a:t>
              </a:r>
            </a:p>
          </p:txBody>
        </p:sp>
        <p:sp>
          <p:nvSpPr>
            <p:cNvPr id="37" name="TextBox 1"/>
            <p:cNvSpPr txBox="1"/>
            <p:nvPr/>
          </p:nvSpPr>
          <p:spPr>
            <a:xfrm>
              <a:off x="2413127" y="5221654"/>
              <a:ext cx="898109" cy="338555"/>
            </a:xfrm>
            <a:prstGeom prst="rect">
              <a:avLst/>
            </a:prstGeom>
          </p:spPr>
          <p:txBody>
            <a:bodyPr wrap="none"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50" dirty="0">
                  <a:solidFill>
                    <a:schemeClr val="bg1"/>
                  </a:solidFill>
                  <a:latin typeface="Arial" panose="020B0604020202020204" pitchFamily="34" charset="0"/>
                  <a:cs typeface="Arial" panose="020B0604020202020204" pitchFamily="34" charset="0"/>
                </a:rPr>
                <a:t>206/210</a:t>
              </a:r>
            </a:p>
          </p:txBody>
        </p:sp>
        <p:sp>
          <p:nvSpPr>
            <p:cNvPr id="38" name="TextBox 1"/>
            <p:cNvSpPr txBox="1"/>
            <p:nvPr/>
          </p:nvSpPr>
          <p:spPr>
            <a:xfrm>
              <a:off x="3462096" y="5221654"/>
              <a:ext cx="898109" cy="338555"/>
            </a:xfrm>
            <a:prstGeom prst="rect">
              <a:avLst/>
            </a:prstGeom>
          </p:spPr>
          <p:txBody>
            <a:bodyPr wrap="none"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50" dirty="0">
                  <a:solidFill>
                    <a:schemeClr val="bg1"/>
                  </a:solidFill>
                  <a:latin typeface="Arial" panose="020B0604020202020204" pitchFamily="34" charset="0"/>
                  <a:cs typeface="Arial" panose="020B0604020202020204" pitchFamily="34" charset="0"/>
                </a:rPr>
                <a:t>117/118</a:t>
              </a:r>
            </a:p>
          </p:txBody>
        </p:sp>
        <p:sp>
          <p:nvSpPr>
            <p:cNvPr id="39" name="TextBox 1"/>
            <p:cNvSpPr txBox="1"/>
            <p:nvPr/>
          </p:nvSpPr>
          <p:spPr>
            <a:xfrm>
              <a:off x="4507247" y="5221654"/>
              <a:ext cx="898109" cy="338555"/>
            </a:xfrm>
            <a:prstGeom prst="rect">
              <a:avLst/>
            </a:prstGeom>
          </p:spPr>
          <p:txBody>
            <a:bodyPr wrap="none"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50" dirty="0">
                  <a:solidFill>
                    <a:schemeClr val="bg1"/>
                  </a:solidFill>
                  <a:latin typeface="Arial" panose="020B0604020202020204" pitchFamily="34" charset="0"/>
                  <a:cs typeface="Arial" panose="020B0604020202020204" pitchFamily="34" charset="0"/>
                </a:rPr>
                <a:t>104/104</a:t>
              </a:r>
            </a:p>
          </p:txBody>
        </p:sp>
        <p:sp>
          <p:nvSpPr>
            <p:cNvPr id="40" name="TextBox 1"/>
            <p:cNvSpPr txBox="1"/>
            <p:nvPr/>
          </p:nvSpPr>
          <p:spPr>
            <a:xfrm>
              <a:off x="5561521" y="5221654"/>
              <a:ext cx="898109" cy="338555"/>
            </a:xfrm>
            <a:prstGeom prst="rect">
              <a:avLst/>
            </a:prstGeom>
          </p:spPr>
          <p:txBody>
            <a:bodyPr wrap="none"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50" dirty="0">
                  <a:solidFill>
                    <a:schemeClr val="bg1"/>
                  </a:solidFill>
                  <a:latin typeface="Arial" panose="020B0604020202020204" pitchFamily="34" charset="0"/>
                  <a:cs typeface="Arial" panose="020B0604020202020204" pitchFamily="34" charset="0"/>
                </a:rPr>
                <a:t>116/116</a:t>
              </a:r>
            </a:p>
          </p:txBody>
        </p:sp>
        <p:sp>
          <p:nvSpPr>
            <p:cNvPr id="41" name="TextBox 1"/>
            <p:cNvSpPr txBox="1"/>
            <p:nvPr/>
          </p:nvSpPr>
          <p:spPr>
            <a:xfrm>
              <a:off x="6726292" y="5221654"/>
              <a:ext cx="697200" cy="338555"/>
            </a:xfrm>
            <a:prstGeom prst="rect">
              <a:avLst/>
            </a:prstGeom>
          </p:spPr>
          <p:txBody>
            <a:bodyPr wrap="none"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50" dirty="0">
                  <a:solidFill>
                    <a:schemeClr val="bg1"/>
                  </a:solidFill>
                  <a:latin typeface="Arial" panose="020B0604020202020204" pitchFamily="34" charset="0"/>
                  <a:cs typeface="Arial" panose="020B0604020202020204" pitchFamily="34" charset="0"/>
                </a:rPr>
                <a:t>34/35</a:t>
              </a:r>
            </a:p>
          </p:txBody>
        </p:sp>
        <p:sp>
          <p:nvSpPr>
            <p:cNvPr id="42" name="TextBox 1"/>
            <p:cNvSpPr txBox="1"/>
            <p:nvPr/>
          </p:nvSpPr>
          <p:spPr>
            <a:xfrm>
              <a:off x="7782332" y="5221654"/>
              <a:ext cx="697200" cy="338555"/>
            </a:xfrm>
            <a:prstGeom prst="rect">
              <a:avLst/>
            </a:prstGeom>
          </p:spPr>
          <p:txBody>
            <a:bodyPr wrap="none"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50" dirty="0">
                  <a:solidFill>
                    <a:schemeClr val="bg1"/>
                  </a:solidFill>
                  <a:latin typeface="Arial" panose="020B0604020202020204" pitchFamily="34" charset="0"/>
                  <a:cs typeface="Arial" panose="020B0604020202020204" pitchFamily="34" charset="0"/>
                </a:rPr>
                <a:t>41/41</a:t>
              </a:r>
            </a:p>
          </p:txBody>
        </p:sp>
      </p:grpSp>
      <p:sp>
        <p:nvSpPr>
          <p:cNvPr id="14" name="Line Callout 1 13">
            <a:extLst>
              <a:ext uri="{FF2B5EF4-FFF2-40B4-BE49-F238E27FC236}">
                <a16:creationId xmlns:a16="http://schemas.microsoft.com/office/drawing/2014/main" id="{41771302-465B-B947-A61D-2C5795E9F704}"/>
              </a:ext>
            </a:extLst>
          </p:cNvPr>
          <p:cNvSpPr/>
          <p:nvPr/>
        </p:nvSpPr>
        <p:spPr>
          <a:xfrm>
            <a:off x="3342716" y="2595190"/>
            <a:ext cx="1256414" cy="583782"/>
          </a:xfrm>
          <a:prstGeom prst="borderCallout1">
            <a:avLst>
              <a:gd name="adj1" fmla="val 201330"/>
              <a:gd name="adj2" fmla="val 48788"/>
              <a:gd name="adj3" fmla="val 103948"/>
              <a:gd name="adj4" fmla="val 49356"/>
            </a:avLst>
          </a:prstGeom>
          <a:solidFill>
            <a:srgbClr val="D9D9D9"/>
          </a:solidFill>
          <a:ln w="12700" cmpd="sng">
            <a:solidFill>
              <a:srgbClr val="FFFFFF"/>
            </a:solidFill>
          </a:ln>
        </p:spPr>
        <p:style>
          <a:lnRef idx="1">
            <a:schemeClr val="accent6"/>
          </a:lnRef>
          <a:fillRef idx="2">
            <a:schemeClr val="accent6"/>
          </a:fillRef>
          <a:effectRef idx="1">
            <a:schemeClr val="accent6"/>
          </a:effectRef>
          <a:fontRef idx="minor">
            <a:schemeClr val="dk1"/>
          </a:fontRef>
        </p:style>
        <p:txBody>
          <a:bodyPr rtlCol="0" anchor="ctr"/>
          <a:lstStyle/>
          <a:p>
            <a:r>
              <a:rPr lang="en-US" sz="900" dirty="0">
                <a:latin typeface="Arial" panose="020B0604020202020204" pitchFamily="34" charset="0"/>
                <a:cs typeface="Arial" panose="020B0604020202020204" pitchFamily="34" charset="0"/>
              </a:rPr>
              <a:t>1 Relapse</a:t>
            </a:r>
          </a:p>
          <a:p>
            <a:r>
              <a:rPr lang="en-US" sz="900" dirty="0">
                <a:latin typeface="Arial" panose="020B0604020202020204" pitchFamily="34" charset="0"/>
                <a:cs typeface="Arial" panose="020B0604020202020204" pitchFamily="34" charset="0"/>
              </a:rPr>
              <a:t>2 Lost to follow-up</a:t>
            </a:r>
          </a:p>
          <a:p>
            <a:r>
              <a:rPr lang="en-US" sz="900" dirty="0">
                <a:latin typeface="Arial" panose="020B0604020202020204" pitchFamily="34" charset="0"/>
                <a:cs typeface="Arial" panose="020B0604020202020204" pitchFamily="34" charset="0"/>
              </a:rPr>
              <a:t>1 Withdrew consent</a:t>
            </a:r>
          </a:p>
        </p:txBody>
      </p:sp>
      <p:sp>
        <p:nvSpPr>
          <p:cNvPr id="15" name="Line Callout 1 14">
            <a:extLst>
              <a:ext uri="{FF2B5EF4-FFF2-40B4-BE49-F238E27FC236}">
                <a16:creationId xmlns:a16="http://schemas.microsoft.com/office/drawing/2014/main" id="{9FD71AE4-FAE5-9749-B472-FCF61258C6A3}"/>
              </a:ext>
            </a:extLst>
          </p:cNvPr>
          <p:cNvSpPr/>
          <p:nvPr/>
        </p:nvSpPr>
        <p:spPr>
          <a:xfrm>
            <a:off x="4607512" y="3221416"/>
            <a:ext cx="751332" cy="252660"/>
          </a:xfrm>
          <a:prstGeom prst="borderCallout1">
            <a:avLst>
              <a:gd name="adj1" fmla="val 234417"/>
              <a:gd name="adj2" fmla="val 49162"/>
              <a:gd name="adj3" fmla="val 100906"/>
              <a:gd name="adj4" fmla="val 49485"/>
            </a:avLst>
          </a:prstGeom>
          <a:solidFill>
            <a:schemeClr val="bg1">
              <a:lumMod val="85000"/>
            </a:schemeClr>
          </a:solidFill>
          <a:ln w="12700" cmpd="sng">
            <a:solidFill>
              <a:srgbClr val="FFFFFF"/>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900" dirty="0">
                <a:latin typeface="Arial" panose="020B0604020202020204" pitchFamily="34" charset="0"/>
                <a:cs typeface="Arial" panose="020B0604020202020204" pitchFamily="34" charset="0"/>
              </a:rPr>
              <a:t>1 Relapse</a:t>
            </a:r>
          </a:p>
        </p:txBody>
      </p:sp>
      <p:sp>
        <p:nvSpPr>
          <p:cNvPr id="16" name="Line Callout 1 15">
            <a:extLst>
              <a:ext uri="{FF2B5EF4-FFF2-40B4-BE49-F238E27FC236}">
                <a16:creationId xmlns:a16="http://schemas.microsoft.com/office/drawing/2014/main" id="{B9A557A3-A2A4-2F49-90F0-FDCBDEDB668C}"/>
              </a:ext>
            </a:extLst>
          </p:cNvPr>
          <p:cNvSpPr/>
          <p:nvPr/>
        </p:nvSpPr>
        <p:spPr>
          <a:xfrm>
            <a:off x="7617045" y="3310555"/>
            <a:ext cx="898420" cy="233168"/>
          </a:xfrm>
          <a:prstGeom prst="borderCallout1">
            <a:avLst>
              <a:gd name="adj1" fmla="val 213539"/>
              <a:gd name="adj2" fmla="val 46767"/>
              <a:gd name="adj3" fmla="val 103889"/>
              <a:gd name="adj4" fmla="val 47090"/>
            </a:avLst>
          </a:prstGeom>
          <a:solidFill>
            <a:schemeClr val="bg1">
              <a:lumMod val="85000"/>
            </a:schemeClr>
          </a:solidFill>
          <a:ln w="12700" cmpd="sng">
            <a:solidFill>
              <a:srgbClr val="FFFFFF"/>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900" dirty="0">
                <a:latin typeface="Arial" panose="020B0604020202020204" pitchFamily="34" charset="0"/>
                <a:cs typeface="Arial" panose="020B0604020202020204" pitchFamily="34" charset="0"/>
              </a:rPr>
              <a:t>1 Death</a:t>
            </a:r>
          </a:p>
        </p:txBody>
      </p:sp>
    </p:spTree>
    <p:extLst>
      <p:ext uri="{BB962C8B-B14F-4D97-AF65-F5344CB8AC3E}">
        <p14:creationId xmlns:p14="http://schemas.microsoft.com/office/powerpoint/2010/main" val="4031688576"/>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a:t>Sofosbuvir-Velpatasvir in HCV Genotype 1, 2, 4, 5, or 6</a:t>
            </a:r>
            <a:br>
              <a:rPr lang="en-US" sz="2000" dirty="0"/>
            </a:br>
            <a:r>
              <a:rPr lang="en-US" sz="2000" dirty="0"/>
              <a:t>ASTRAL-1: Results</a:t>
            </a:r>
          </a:p>
        </p:txBody>
      </p:sp>
      <p:sp>
        <p:nvSpPr>
          <p:cNvPr id="2" name="Text Placeholder 1"/>
          <p:cNvSpPr>
            <a:spLocks noGrp="1"/>
          </p:cNvSpPr>
          <p:nvPr>
            <p:ph type="body" idx="10"/>
          </p:nvPr>
        </p:nvSpPr>
        <p:spPr/>
        <p:txBody>
          <a:bodyPr/>
          <a:lstStyle/>
          <a:p>
            <a:r>
              <a:rPr lang="en-US" dirty="0"/>
              <a:t>ASTRAL-1: SVR12 Results by Cirrhosis Status and Treatment Experience</a:t>
            </a:r>
          </a:p>
        </p:txBody>
      </p:sp>
      <p:sp>
        <p:nvSpPr>
          <p:cNvPr id="7" name="Content Placeholder 6"/>
          <p:cNvSpPr>
            <a:spLocks noGrp="1"/>
          </p:cNvSpPr>
          <p:nvPr>
            <p:ph type="body" sz="quarter" idx="14"/>
          </p:nvPr>
        </p:nvSpPr>
        <p:spPr/>
        <p:txBody>
          <a:bodyPr/>
          <a:lstStyle/>
          <a:p>
            <a:r>
              <a:rPr lang="en-US" dirty="0"/>
              <a:t>Source: Feld JJ, et al. N Engl J Med. </a:t>
            </a:r>
            <a:r>
              <a:rPr lang="is-IS"/>
              <a:t>2015</a:t>
            </a:r>
            <a:r>
              <a:rPr lang="en-US" dirty="0"/>
              <a:t>;373:2599-607.</a:t>
            </a:r>
          </a:p>
        </p:txBody>
      </p:sp>
      <p:graphicFrame>
        <p:nvGraphicFramePr>
          <p:cNvPr id="16" name="Chart 15"/>
          <p:cNvGraphicFramePr>
            <a:graphicFrameLocks/>
          </p:cNvGraphicFramePr>
          <p:nvPr>
            <p:extLst>
              <p:ext uri="{D42A27DB-BD31-4B8C-83A1-F6EECF244321}">
                <p14:modId xmlns:p14="http://schemas.microsoft.com/office/powerpoint/2010/main" val="365889205"/>
              </p:ext>
            </p:extLst>
          </p:nvPr>
        </p:nvGraphicFramePr>
        <p:xfrm>
          <a:off x="457200" y="1583595"/>
          <a:ext cx="8229600" cy="3108960"/>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17"/>
          <p:cNvSpPr txBox="1"/>
          <p:nvPr/>
        </p:nvSpPr>
        <p:spPr>
          <a:xfrm>
            <a:off x="1674209" y="3724735"/>
            <a:ext cx="873682" cy="253916"/>
          </a:xfrm>
          <a:prstGeom prst="rect">
            <a:avLst/>
          </a:prstGeom>
        </p:spPr>
        <p:txBody>
          <a:bodyPr wrap="square"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800" eaLnBrk="1" fontAlgn="auto" hangingPunct="1">
              <a:spcBef>
                <a:spcPts val="0"/>
              </a:spcBef>
              <a:spcAft>
                <a:spcPts val="0"/>
              </a:spcAft>
              <a:defRPr/>
            </a:pPr>
            <a:r>
              <a:rPr lang="en-US" sz="1050" kern="0" dirty="0">
                <a:solidFill>
                  <a:schemeClr val="bg1"/>
                </a:solidFill>
                <a:latin typeface="Arial"/>
              </a:rPr>
              <a:t>618/624</a:t>
            </a:r>
          </a:p>
        </p:txBody>
      </p:sp>
      <p:sp>
        <p:nvSpPr>
          <p:cNvPr id="19" name="TextBox 1"/>
          <p:cNvSpPr txBox="1"/>
          <p:nvPr/>
        </p:nvSpPr>
        <p:spPr>
          <a:xfrm>
            <a:off x="3177090" y="3724735"/>
            <a:ext cx="699516" cy="253916"/>
          </a:xfrm>
          <a:prstGeom prst="rect">
            <a:avLst/>
          </a:prstGeom>
        </p:spPr>
        <p:txBody>
          <a:bodyPr wrap="square"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800" eaLnBrk="1" fontAlgn="auto" hangingPunct="1">
              <a:spcBef>
                <a:spcPts val="0"/>
              </a:spcBef>
              <a:spcAft>
                <a:spcPts val="0"/>
              </a:spcAft>
              <a:defRPr/>
            </a:pPr>
            <a:r>
              <a:rPr lang="en-US" sz="1050" kern="0" dirty="0">
                <a:solidFill>
                  <a:schemeClr val="bg1"/>
                </a:solidFill>
                <a:latin typeface="Arial"/>
              </a:rPr>
              <a:t>496/501</a:t>
            </a:r>
          </a:p>
        </p:txBody>
      </p:sp>
      <p:sp>
        <p:nvSpPr>
          <p:cNvPr id="20" name="TextBox 1"/>
          <p:cNvSpPr txBox="1"/>
          <p:nvPr/>
        </p:nvSpPr>
        <p:spPr>
          <a:xfrm>
            <a:off x="4581524" y="3724735"/>
            <a:ext cx="789465" cy="253916"/>
          </a:xfrm>
          <a:prstGeom prst="rect">
            <a:avLst/>
          </a:prstGeom>
        </p:spPr>
        <p:txBody>
          <a:bodyPr wrap="square"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800" eaLnBrk="1" fontAlgn="auto" hangingPunct="1">
              <a:spcBef>
                <a:spcPts val="0"/>
              </a:spcBef>
              <a:spcAft>
                <a:spcPts val="0"/>
              </a:spcAft>
              <a:defRPr/>
            </a:pPr>
            <a:r>
              <a:rPr lang="en-US" sz="1050" kern="0" dirty="0">
                <a:solidFill>
                  <a:schemeClr val="bg1"/>
                </a:solidFill>
                <a:latin typeface="Arial"/>
              </a:rPr>
              <a:t>120/121</a:t>
            </a:r>
          </a:p>
        </p:txBody>
      </p:sp>
      <p:sp>
        <p:nvSpPr>
          <p:cNvPr id="21" name="TextBox 1"/>
          <p:cNvSpPr txBox="1"/>
          <p:nvPr/>
        </p:nvSpPr>
        <p:spPr>
          <a:xfrm>
            <a:off x="6013496" y="3724735"/>
            <a:ext cx="769044" cy="253916"/>
          </a:xfrm>
          <a:prstGeom prst="rect">
            <a:avLst/>
          </a:prstGeom>
        </p:spPr>
        <p:txBody>
          <a:bodyPr wrap="square"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800" eaLnBrk="1" fontAlgn="auto" hangingPunct="1">
              <a:spcBef>
                <a:spcPts val="0"/>
              </a:spcBef>
              <a:spcAft>
                <a:spcPts val="0"/>
              </a:spcAft>
              <a:defRPr/>
            </a:pPr>
            <a:r>
              <a:rPr lang="en-US" sz="1050" kern="0" dirty="0">
                <a:solidFill>
                  <a:schemeClr val="bg1"/>
                </a:solidFill>
                <a:latin typeface="Arial"/>
              </a:rPr>
              <a:t>418/423</a:t>
            </a:r>
          </a:p>
        </p:txBody>
      </p:sp>
      <p:sp>
        <p:nvSpPr>
          <p:cNvPr id="22" name="TextBox 1"/>
          <p:cNvSpPr txBox="1"/>
          <p:nvPr/>
        </p:nvSpPr>
        <p:spPr>
          <a:xfrm>
            <a:off x="7445466" y="3724735"/>
            <a:ext cx="784133" cy="253916"/>
          </a:xfrm>
          <a:prstGeom prst="rect">
            <a:avLst/>
          </a:prstGeom>
        </p:spPr>
        <p:txBody>
          <a:bodyPr wrap="square"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800" eaLnBrk="1" fontAlgn="auto" hangingPunct="1">
              <a:spcBef>
                <a:spcPts val="0"/>
              </a:spcBef>
              <a:spcAft>
                <a:spcPts val="0"/>
              </a:spcAft>
              <a:defRPr/>
            </a:pPr>
            <a:r>
              <a:rPr lang="en-US" sz="1050" kern="0" dirty="0">
                <a:solidFill>
                  <a:schemeClr val="bg1"/>
                </a:solidFill>
                <a:latin typeface="Arial"/>
              </a:rPr>
              <a:t>200/201</a:t>
            </a:r>
          </a:p>
        </p:txBody>
      </p:sp>
    </p:spTree>
    <p:extLst>
      <p:ext uri="{BB962C8B-B14F-4D97-AF65-F5344CB8AC3E}">
        <p14:creationId xmlns:p14="http://schemas.microsoft.com/office/powerpoint/2010/main" val="2890170390"/>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t>Sofosbuvir-Velpatasvir in HCV Genotype 1, 2, 4, 5, or 6</a:t>
            </a:r>
            <a:br>
              <a:rPr lang="en-US" sz="2000" dirty="0"/>
            </a:br>
            <a:r>
              <a:rPr lang="en-US" sz="2000" dirty="0"/>
              <a:t>ASTRAL-1: Resistance</a:t>
            </a:r>
          </a:p>
        </p:txBody>
      </p:sp>
      <p:sp>
        <p:nvSpPr>
          <p:cNvPr id="7" name="Content Placeholder 6"/>
          <p:cNvSpPr>
            <a:spLocks noGrp="1"/>
          </p:cNvSpPr>
          <p:nvPr>
            <p:ph type="body" sz="quarter" idx="14"/>
          </p:nvPr>
        </p:nvSpPr>
        <p:spPr/>
        <p:txBody>
          <a:bodyPr/>
          <a:lstStyle/>
          <a:p>
            <a:r>
              <a:rPr lang="en-US" dirty="0"/>
              <a:t>Source: Feld JJ, et al. N Engl J Med. </a:t>
            </a:r>
            <a:r>
              <a:rPr lang="is-IS"/>
              <a:t>2015</a:t>
            </a:r>
            <a:r>
              <a:rPr lang="en-US" dirty="0"/>
              <a:t>;373:2599-607.</a:t>
            </a:r>
          </a:p>
        </p:txBody>
      </p:sp>
      <p:sp>
        <p:nvSpPr>
          <p:cNvPr id="10" name="Slide Number Placeholder 3"/>
          <p:cNvSpPr txBox="1">
            <a:spLocks/>
          </p:cNvSpPr>
          <p:nvPr/>
        </p:nvSpPr>
        <p:spPr>
          <a:xfrm>
            <a:off x="7529512" y="5017294"/>
            <a:ext cx="185738" cy="126206"/>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a:lstStyle>
          <a:p>
            <a:pPr>
              <a:defRPr/>
            </a:pPr>
            <a:fld id="{4F1D4BA5-5302-4CB5-AC6D-38B3FFDBB930}" type="slidenum">
              <a:rPr lang="en-US" sz="600"/>
              <a:pPr>
                <a:defRPr/>
              </a:pPr>
              <a:t>9</a:t>
            </a:fld>
            <a:endParaRPr lang="en-US" sz="600" dirty="0"/>
          </a:p>
        </p:txBody>
      </p:sp>
      <p:graphicFrame>
        <p:nvGraphicFramePr>
          <p:cNvPr id="55" name="Chart 3"/>
          <p:cNvGraphicFramePr>
            <a:graphicFrameLocks/>
          </p:cNvGraphicFramePr>
          <p:nvPr>
            <p:extLst>
              <p:ext uri="{D42A27DB-BD31-4B8C-83A1-F6EECF244321}">
                <p14:modId xmlns:p14="http://schemas.microsoft.com/office/powerpoint/2010/main" val="2191380021"/>
              </p:ext>
            </p:extLst>
          </p:nvPr>
        </p:nvGraphicFramePr>
        <p:xfrm>
          <a:off x="481347" y="1649402"/>
          <a:ext cx="36576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8" name="Chart 37">
            <a:extLst>
              <a:ext uri="{FF2B5EF4-FFF2-40B4-BE49-F238E27FC236}">
                <a16:creationId xmlns:a16="http://schemas.microsoft.com/office/drawing/2014/main" id="{7DD3A5CE-B648-214E-9BC1-0E7C76C81A91}"/>
              </a:ext>
            </a:extLst>
          </p:cNvPr>
          <p:cNvGraphicFramePr>
            <a:graphicFrameLocks/>
          </p:cNvGraphicFramePr>
          <p:nvPr>
            <p:extLst>
              <p:ext uri="{D42A27DB-BD31-4B8C-83A1-F6EECF244321}">
                <p14:modId xmlns:p14="http://schemas.microsoft.com/office/powerpoint/2010/main" val="4036453461"/>
              </p:ext>
            </p:extLst>
          </p:nvPr>
        </p:nvGraphicFramePr>
        <p:xfrm>
          <a:off x="4789169" y="1794509"/>
          <a:ext cx="3943001"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40" name="TextBox 1">
            <a:extLst>
              <a:ext uri="{FF2B5EF4-FFF2-40B4-BE49-F238E27FC236}">
                <a16:creationId xmlns:a16="http://schemas.microsoft.com/office/drawing/2014/main" id="{3D1F37E4-A58E-3A4F-9354-03869D40EDB8}"/>
              </a:ext>
            </a:extLst>
          </p:cNvPr>
          <p:cNvSpPr txBox="1"/>
          <p:nvPr/>
        </p:nvSpPr>
        <p:spPr>
          <a:xfrm>
            <a:off x="5922550" y="3929717"/>
            <a:ext cx="699516" cy="253916"/>
          </a:xfrm>
          <a:prstGeom prst="rect">
            <a:avLst/>
          </a:prstGeom>
        </p:spPr>
        <p:txBody>
          <a:bodyPr wrap="square"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800" eaLnBrk="1" fontAlgn="auto" hangingPunct="1">
              <a:spcBef>
                <a:spcPts val="0"/>
              </a:spcBef>
              <a:spcAft>
                <a:spcPts val="0"/>
              </a:spcAft>
              <a:defRPr/>
            </a:pPr>
            <a:r>
              <a:rPr lang="en-US" sz="1050" kern="0" dirty="0">
                <a:solidFill>
                  <a:schemeClr val="bg1"/>
                </a:solidFill>
                <a:latin typeface="Arial"/>
              </a:rPr>
              <a:t>359/359</a:t>
            </a:r>
          </a:p>
        </p:txBody>
      </p:sp>
      <p:sp>
        <p:nvSpPr>
          <p:cNvPr id="41" name="TextBox 1">
            <a:extLst>
              <a:ext uri="{FF2B5EF4-FFF2-40B4-BE49-F238E27FC236}">
                <a16:creationId xmlns:a16="http://schemas.microsoft.com/office/drawing/2014/main" id="{6DF5714E-5067-0647-B1A3-0A618C427EBB}"/>
              </a:ext>
            </a:extLst>
          </p:cNvPr>
          <p:cNvSpPr txBox="1"/>
          <p:nvPr/>
        </p:nvSpPr>
        <p:spPr>
          <a:xfrm>
            <a:off x="7529512" y="3929717"/>
            <a:ext cx="699516" cy="253916"/>
          </a:xfrm>
          <a:prstGeom prst="rect">
            <a:avLst/>
          </a:prstGeom>
        </p:spPr>
        <p:txBody>
          <a:bodyPr wrap="square"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800" eaLnBrk="1" fontAlgn="auto" hangingPunct="1">
              <a:spcBef>
                <a:spcPts val="0"/>
              </a:spcBef>
              <a:spcAft>
                <a:spcPts val="0"/>
              </a:spcAft>
              <a:defRPr/>
            </a:pPr>
            <a:r>
              <a:rPr lang="en-US" sz="1050" kern="0" dirty="0">
                <a:solidFill>
                  <a:schemeClr val="bg1"/>
                </a:solidFill>
                <a:latin typeface="Arial"/>
              </a:rPr>
              <a:t>255/257</a:t>
            </a:r>
          </a:p>
        </p:txBody>
      </p:sp>
      <p:sp>
        <p:nvSpPr>
          <p:cNvPr id="42" name="TextBox 1">
            <a:extLst>
              <a:ext uri="{FF2B5EF4-FFF2-40B4-BE49-F238E27FC236}">
                <a16:creationId xmlns:a16="http://schemas.microsoft.com/office/drawing/2014/main" id="{61AFD5DB-4DCB-9F41-BC81-1282993597EF}"/>
              </a:ext>
            </a:extLst>
          </p:cNvPr>
          <p:cNvSpPr txBox="1"/>
          <p:nvPr/>
        </p:nvSpPr>
        <p:spPr>
          <a:xfrm>
            <a:off x="1172202" y="3039151"/>
            <a:ext cx="766010" cy="253916"/>
          </a:xfrm>
          <a:prstGeom prst="rect">
            <a:avLst/>
          </a:prstGeom>
        </p:spPr>
        <p:txBody>
          <a:bodyPr wrap="square"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800" eaLnBrk="1" fontAlgn="auto" hangingPunct="1">
              <a:spcBef>
                <a:spcPts val="0"/>
              </a:spcBef>
              <a:spcAft>
                <a:spcPts val="0"/>
              </a:spcAft>
              <a:defRPr/>
            </a:pPr>
            <a:r>
              <a:rPr lang="en-US" sz="1050" kern="0" dirty="0">
                <a:latin typeface="Arial"/>
              </a:rPr>
              <a:t>(n = 359)</a:t>
            </a:r>
          </a:p>
        </p:txBody>
      </p:sp>
      <p:sp>
        <p:nvSpPr>
          <p:cNvPr id="43" name="TextBox 1">
            <a:extLst>
              <a:ext uri="{FF2B5EF4-FFF2-40B4-BE49-F238E27FC236}">
                <a16:creationId xmlns:a16="http://schemas.microsoft.com/office/drawing/2014/main" id="{4E526FE3-5F85-B947-8DFD-ED1FB449684A}"/>
              </a:ext>
            </a:extLst>
          </p:cNvPr>
          <p:cNvSpPr txBox="1"/>
          <p:nvPr/>
        </p:nvSpPr>
        <p:spPr>
          <a:xfrm>
            <a:off x="2357504" y="3103007"/>
            <a:ext cx="699516" cy="230832"/>
          </a:xfrm>
          <a:prstGeom prst="rect">
            <a:avLst/>
          </a:prstGeom>
        </p:spPr>
        <p:txBody>
          <a:bodyPr wrap="square"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800" eaLnBrk="1" fontAlgn="auto" hangingPunct="1">
              <a:spcBef>
                <a:spcPts val="0"/>
              </a:spcBef>
              <a:spcAft>
                <a:spcPts val="0"/>
              </a:spcAft>
              <a:defRPr/>
            </a:pPr>
            <a:r>
              <a:rPr lang="en-US" sz="900" kern="0" dirty="0">
                <a:latin typeface="Arial"/>
              </a:rPr>
              <a:t>(n = 257)</a:t>
            </a:r>
          </a:p>
        </p:txBody>
      </p:sp>
      <p:sp>
        <p:nvSpPr>
          <p:cNvPr id="3" name="Striped Right Arrow 2">
            <a:extLst>
              <a:ext uri="{FF2B5EF4-FFF2-40B4-BE49-F238E27FC236}">
                <a16:creationId xmlns:a16="http://schemas.microsoft.com/office/drawing/2014/main" id="{6995BC8C-30B8-0843-9D50-0CC0B5B084A2}"/>
              </a:ext>
            </a:extLst>
          </p:cNvPr>
          <p:cNvSpPr/>
          <p:nvPr/>
        </p:nvSpPr>
        <p:spPr>
          <a:xfrm>
            <a:off x="3395076" y="2934415"/>
            <a:ext cx="1312491" cy="337185"/>
          </a:xfrm>
          <a:prstGeom prst="striped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7" name="Rectangle 46">
            <a:extLst>
              <a:ext uri="{FF2B5EF4-FFF2-40B4-BE49-F238E27FC236}">
                <a16:creationId xmlns:a16="http://schemas.microsoft.com/office/drawing/2014/main" id="{056598FA-7D25-1E4D-92A8-36E4C576B529}"/>
              </a:ext>
            </a:extLst>
          </p:cNvPr>
          <p:cNvSpPr/>
          <p:nvPr/>
        </p:nvSpPr>
        <p:spPr>
          <a:xfrm>
            <a:off x="643364" y="1085373"/>
            <a:ext cx="3495583" cy="274320"/>
          </a:xfrm>
          <a:prstGeom prst="rect">
            <a:avLst/>
          </a:prstGeom>
          <a:solidFill>
            <a:schemeClr val="tx1">
              <a:lumMod val="75000"/>
              <a:lumOff val="2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00" dirty="0">
                <a:solidFill>
                  <a:prstClr val="white"/>
                </a:solidFill>
                <a:latin typeface="Arial" panose="020B0604020202020204" pitchFamily="34" charset="0"/>
                <a:cs typeface="Arial" panose="020B0604020202020204" pitchFamily="34" charset="0"/>
              </a:rPr>
              <a:t>Baseline Resistance-Associated Variants (RAVs)</a:t>
            </a:r>
          </a:p>
        </p:txBody>
      </p:sp>
      <p:sp>
        <p:nvSpPr>
          <p:cNvPr id="48" name="Rectangle 47">
            <a:extLst>
              <a:ext uri="{FF2B5EF4-FFF2-40B4-BE49-F238E27FC236}">
                <a16:creationId xmlns:a16="http://schemas.microsoft.com/office/drawing/2014/main" id="{E5107EBF-3CB9-BE4A-9C42-4BDA95C21414}"/>
              </a:ext>
            </a:extLst>
          </p:cNvPr>
          <p:cNvSpPr/>
          <p:nvPr/>
        </p:nvSpPr>
        <p:spPr>
          <a:xfrm>
            <a:off x="4858187" y="1085373"/>
            <a:ext cx="3873984" cy="270447"/>
          </a:xfrm>
          <a:prstGeom prst="rect">
            <a:avLst/>
          </a:prstGeom>
          <a:solidFill>
            <a:schemeClr val="tx1">
              <a:lumMod val="75000"/>
              <a:lumOff val="2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00" dirty="0">
                <a:solidFill>
                  <a:prstClr val="white"/>
                </a:solidFill>
                <a:latin typeface="Arial" panose="020B0604020202020204" pitchFamily="34" charset="0"/>
                <a:cs typeface="Arial" panose="020B0604020202020204" pitchFamily="34" charset="0"/>
              </a:rPr>
              <a:t>Response to Treatment (SVR12)</a:t>
            </a:r>
          </a:p>
        </p:txBody>
      </p:sp>
    </p:spTree>
    <p:extLst>
      <p:ext uri="{BB962C8B-B14F-4D97-AF65-F5344CB8AC3E}">
        <p14:creationId xmlns:p14="http://schemas.microsoft.com/office/powerpoint/2010/main" val="1904593439"/>
      </p:ext>
    </p:extLst>
  </p:cSld>
  <p:clrMapOvr>
    <a:masterClrMapping/>
  </p:clrMapOvr>
  <p:transition spd="slow"/>
</p:sld>
</file>

<file path=ppt/theme/theme1.xml><?xml version="1.0" encoding="utf-8"?>
<a:theme xmlns:a="http://schemas.openxmlformats.org/drawingml/2006/main" name="AETC_Master_Template_061510">
  <a:themeElements>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AETC_Master_Template_061510.potx</Template>
  <TotalTime>46033</TotalTime>
  <Words>1208</Words>
  <Application>Microsoft Macintosh PowerPoint</Application>
  <PresentationFormat>On-screen Show (16:9)</PresentationFormat>
  <Paragraphs>217</Paragraphs>
  <Slides>12</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Corbel</vt:lpstr>
      <vt:lpstr>Geneva</vt:lpstr>
      <vt:lpstr>Lucida Grande</vt:lpstr>
      <vt:lpstr>Times New Roman</vt:lpstr>
      <vt:lpstr>AETC_Master_Template_061510</vt:lpstr>
      <vt:lpstr>Sofosbuvir-Velpatasvir in HCV Genotype 1, 2, 4, 5, or 6 ASTRAL-1</vt:lpstr>
      <vt:lpstr>Sofosbuvir-Velpatasvir in HCV Genotype 1, 2, 4, 5, or 6 ASTRAL-1: Study Features</vt:lpstr>
      <vt:lpstr>Sofosbuvir-Velpatasvir in HCV Genotype 1, 2, 4, 5, or 6 ASTRAL-1: Study Design</vt:lpstr>
      <vt:lpstr>Sofosbuvir-Velpatasvir in HCV Genotype 1, 2, 4, 5, or 6 ASTRAL-1: Baseline Characteristics</vt:lpstr>
      <vt:lpstr>Sofosbuvir-Velpatasvir in HCV Genotype 1, 2, 4, 5, or 6 ASTRAL-1: Baseline Characteristics</vt:lpstr>
      <vt:lpstr>Sofosbuvir-Velpatasvir in HCV Genotype 1, 2, 4, 5, or 6 ASTRAL-1: Results</vt:lpstr>
      <vt:lpstr>Sofosbuvir-Velpatasvir in HCV Genotype 1, 2, 4, 5, or 6 ASTRAL-1: Results</vt:lpstr>
      <vt:lpstr>Sofosbuvir-Velpatasvir in HCV Genotype 1, 2, 4, 5, or 6 ASTRAL-1: Results</vt:lpstr>
      <vt:lpstr>Sofosbuvir-Velpatasvir in HCV Genotype 1, 2, 4, 5, or 6 ASTRAL-1: Resistance</vt:lpstr>
      <vt:lpstr>Sofosbuvir-Velpatasvir in HCV Genotype 1, 2, 4, 5, or 6 ASTRAL-1: Adverse Events</vt:lpstr>
      <vt:lpstr>Sofosbuvir-Velpatasvir in HCV Genotype 1, 2, 4, 5, or 6 ASTRAL-1: Conclusion</vt:lpstr>
      <vt:lpstr>PowerPoint Presentation</vt:lpstr>
    </vt:vector>
  </TitlesOfParts>
  <Company>HMC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Spach</dc:creator>
  <cp:lastModifiedBy>David H. Spach</cp:lastModifiedBy>
  <cp:revision>1515</cp:revision>
  <cp:lastPrinted>2019-10-21T18:40:24Z</cp:lastPrinted>
  <dcterms:created xsi:type="dcterms:W3CDTF">2010-11-28T05:36:22Z</dcterms:created>
  <dcterms:modified xsi:type="dcterms:W3CDTF">2022-06-30T17:38:51Z</dcterms:modified>
</cp:coreProperties>
</file>