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3.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theme/themeOverride4.xml" ContentType="application/vnd.openxmlformats-officedocument.themeOverride+xml"/>
  <Override PartName="/ppt/notesSlides/notesSlide4.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theme/themeOverride7.xml" ContentType="application/vnd.openxmlformats-officedocument.themeOverride+xml"/>
  <Override PartName="/ppt/notesSlides/notesSlide5.xml" ContentType="application/vnd.openxmlformats-officedocument.presentationml.notesSlide+xml"/>
  <Override PartName="/ppt/charts/chart9.xml" ContentType="application/vnd.openxmlformats-officedocument.drawingml.chart+xml"/>
  <Override PartName="/ppt/theme/themeOverride8.xml" ContentType="application/vnd.openxmlformats-officedocument.themeOverride+xml"/>
  <Override PartName="/ppt/charts/chart10.xml" ContentType="application/vnd.openxmlformats-officedocument.drawingml.chart+xml"/>
  <Override PartName="/ppt/theme/themeOverride9.xml" ContentType="application/vnd.openxmlformats-officedocument.themeOverride+xml"/>
  <Override PartName="/ppt/charts/chart11.xml" ContentType="application/vnd.openxmlformats-officedocument.drawingml.chart+xml"/>
  <Override PartName="/ppt/theme/themeOverride10.xml" ContentType="application/vnd.openxmlformats-officedocument.themeOverride+xml"/>
  <Override PartName="/ppt/notesSlides/notesSlide6.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theme/themeOverride11.xml" ContentType="application/vnd.openxmlformats-officedocument.themeOverride+xml"/>
  <Override PartName="/ppt/notesSlides/notesSlide7.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theme/themeOverride12.xml" ContentType="application/vnd.openxmlformats-officedocument.themeOverride+xml"/>
  <Override PartName="/ppt/charts/chart17.xml" ContentType="application/vnd.openxmlformats-officedocument.drawingml.chart+xml"/>
  <Override PartName="/ppt/theme/themeOverride13.xml" ContentType="application/vnd.openxmlformats-officedocument.themeOverride+xml"/>
  <Override PartName="/ppt/charts/chart18.xml" ContentType="application/vnd.openxmlformats-officedocument.drawingml.chart+xml"/>
  <Override PartName="/ppt/theme/themeOverride14.xml" ContentType="application/vnd.openxmlformats-officedocument.themeOverride+xml"/>
  <Override PartName="/ppt/charts/chart19.xml" ContentType="application/vnd.openxmlformats-officedocument.drawingml.chart+xml"/>
  <Override PartName="/ppt/theme/themeOverride15.xml" ContentType="application/vnd.openxmlformats-officedocument.themeOverride+xml"/>
  <Override PartName="/ppt/notesSlides/notesSlide8.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theme/themeOverride16.xml" ContentType="application/vnd.openxmlformats-officedocument.themeOverride+xml"/>
  <Override PartName="/ppt/notesSlides/notesSlide9.xml" ContentType="application/vnd.openxmlformats-officedocument.presentationml.notesSlide+xml"/>
  <Override PartName="/ppt/charts/chart22.xml" ContentType="application/vnd.openxmlformats-officedocument.drawingml.chart+xml"/>
  <Override PartName="/ppt/theme/themeOverride17.xml" ContentType="application/vnd.openxmlformats-officedocument.themeOverride+xml"/>
  <Override PartName="/ppt/charts/chart23.xml" ContentType="application/vnd.openxmlformats-officedocument.drawingml.chart+xml"/>
  <Override PartName="/ppt/theme/themeOverride18.xml" ContentType="application/vnd.openxmlformats-officedocument.themeOverride+xml"/>
  <Override PartName="/ppt/charts/chart24.xml" ContentType="application/vnd.openxmlformats-officedocument.drawingml.chart+xml"/>
  <Override PartName="/ppt/theme/themeOverride19.xml" ContentType="application/vnd.openxmlformats-officedocument.themeOverride+xml"/>
  <Override PartName="/ppt/charts/chart25.xml" ContentType="application/vnd.openxmlformats-officedocument.drawingml.chart+xml"/>
  <Override PartName="/ppt/theme/themeOverride20.xml" ContentType="application/vnd.openxmlformats-officedocument.themeOverride+xml"/>
  <Override PartName="/ppt/charts/chart26.xml" ContentType="application/vnd.openxmlformats-officedocument.drawingml.chart+xml"/>
  <Override PartName="/ppt/theme/themeOverride21.xml" ContentType="application/vnd.openxmlformats-officedocument.themeOverride+xml"/>
  <Override PartName="/ppt/charts/chart27.xml" ContentType="application/vnd.openxmlformats-officedocument.drawingml.chart+xml"/>
  <Override PartName="/ppt/theme/themeOverride22.xml" ContentType="application/vnd.openxmlformats-officedocument.themeOverride+xml"/>
  <Override PartName="/ppt/charts/chart28.xml" ContentType="application/vnd.openxmlformats-officedocument.drawingml.chart+xml"/>
  <Override PartName="/ppt/theme/themeOverride23.xml" ContentType="application/vnd.openxmlformats-officedocument.themeOverride+xml"/>
  <Override PartName="/ppt/charts/chart29.xml" ContentType="application/vnd.openxmlformats-officedocument.drawingml.chart+xml"/>
  <Override PartName="/ppt/theme/themeOverride24.xml" ContentType="application/vnd.openxmlformats-officedocument.themeOverride+xml"/>
  <Override PartName="/ppt/notesSlides/notesSlide10.xml" ContentType="application/vnd.openxmlformats-officedocument.presentationml.notesSlide+xml"/>
  <Override PartName="/ppt/charts/chart30.xml" ContentType="application/vnd.openxmlformats-officedocument.drawingml.chart+xml"/>
  <Override PartName="/ppt/theme/themeOverride25.xml" ContentType="application/vnd.openxmlformats-officedocument.themeOverride+xml"/>
  <Override PartName="/ppt/charts/chart31.xml" ContentType="application/vnd.openxmlformats-officedocument.drawingml.chart+xml"/>
  <Override PartName="/ppt/theme/themeOverride26.xml" ContentType="application/vnd.openxmlformats-officedocument.themeOverride+xml"/>
  <Override PartName="/ppt/drawings/drawing1.xml" ContentType="application/vnd.openxmlformats-officedocument.drawingml.chartshapes+xml"/>
  <Override PartName="/ppt/comments/comment1.xml" ContentType="application/vnd.openxmlformats-officedocument.presentationml.comments+xml"/>
  <Override PartName="/ppt/charts/chart32.xml" ContentType="application/vnd.openxmlformats-officedocument.drawingml.chart+xml"/>
  <Override PartName="/ppt/theme/themeOverride27.xml" ContentType="application/vnd.openxmlformats-officedocument.themeOverride+xml"/>
  <Override PartName="/ppt/charts/chart33.xml" ContentType="application/vnd.openxmlformats-officedocument.drawingml.chart+xml"/>
  <Override PartName="/ppt/theme/themeOverride28.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4.xml" ContentType="application/vnd.openxmlformats-officedocument.drawingml.chart+xml"/>
  <Override PartName="/ppt/theme/themeOverride29.xml" ContentType="application/vnd.openxmlformats-officedocument.themeOverride+xml"/>
  <Override PartName="/ppt/charts/chart35.xml" ContentType="application/vnd.openxmlformats-officedocument.drawingml.chart+xml"/>
  <Override PartName="/ppt/theme/themeOverride30.xml" ContentType="application/vnd.openxmlformats-officedocument.themeOverride+xml"/>
  <Override PartName="/ppt/notesSlides/notesSlide14.xml" ContentType="application/vnd.openxmlformats-officedocument.presentationml.notesSlide+xml"/>
  <Override PartName="/ppt/charts/chart36.xml" ContentType="application/vnd.openxmlformats-officedocument.drawingml.chart+xml"/>
  <Override PartName="/ppt/theme/themeOverride3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7.xml" ContentType="application/vnd.openxmlformats-officedocument.drawingml.chart+xml"/>
  <Override PartName="/ppt/theme/themeOverride32.xml" ContentType="application/vnd.openxmlformats-officedocument.themeOverride+xml"/>
  <Override PartName="/ppt/charts/chart38.xml" ContentType="application/vnd.openxmlformats-officedocument.drawingml.chart+xml"/>
  <Override PartName="/ppt/theme/themeOverride33.xml" ContentType="application/vnd.openxmlformats-officedocument.themeOverride+xml"/>
  <Override PartName="/ppt/charts/chart39.xml" ContentType="application/vnd.openxmlformats-officedocument.drawingml.chart+xml"/>
  <Override PartName="/ppt/theme/themeOverride34.xml" ContentType="application/vnd.openxmlformats-officedocument.themeOverride+xml"/>
  <Override PartName="/ppt/charts/chart40.xml" ContentType="application/vnd.openxmlformats-officedocument.drawingml.chart+xml"/>
  <Override PartName="/ppt/theme/themeOverride35.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41.xml" ContentType="application/vnd.openxmlformats-officedocument.drawingml.chart+xml"/>
  <Override PartName="/ppt/theme/themeOverride36.xml" ContentType="application/vnd.openxmlformats-officedocument.themeOverride+xml"/>
  <Override PartName="/ppt/charts/chart42.xml" ContentType="application/vnd.openxmlformats-officedocument.drawingml.chart+xml"/>
  <Override PartName="/ppt/theme/themeOverride37.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43.xml" ContentType="application/vnd.openxmlformats-officedocument.drawingml.chart+xml"/>
  <Override PartName="/ppt/theme/themeOverride38.xml" ContentType="application/vnd.openxmlformats-officedocument.themeOverride+xml"/>
  <Override PartName="/ppt/notesSlides/notesSlide26.xml" ContentType="application/vnd.openxmlformats-officedocument.presentationml.notesSlide+xml"/>
  <Override PartName="/ppt/charts/chart44.xml" ContentType="application/vnd.openxmlformats-officedocument.drawingml.chart+xml"/>
  <Override PartName="/ppt/theme/themeOverride39.xml" ContentType="application/vnd.openxmlformats-officedocument.themeOverride+xml"/>
  <Override PartName="/ppt/notesSlides/notesSlide27.xml" ContentType="application/vnd.openxmlformats-officedocument.presentationml.notesSlide+xml"/>
  <Override PartName="/ppt/charts/chart45.xml" ContentType="application/vnd.openxmlformats-officedocument.drawingml.chart+xml"/>
  <Override PartName="/ppt/theme/themeOverride40.xml" ContentType="application/vnd.openxmlformats-officedocument.themeOverride+xml"/>
  <Override PartName="/ppt/notesSlides/notesSlide28.xml" ContentType="application/vnd.openxmlformats-officedocument.presentationml.notesSlide+xml"/>
  <Override PartName="/ppt/charts/chart46.xml" ContentType="application/vnd.openxmlformats-officedocument.drawingml.chart+xml"/>
  <Override PartName="/ppt/theme/themeOverride41.xml" ContentType="application/vnd.openxmlformats-officedocument.themeOverride+xml"/>
  <Override PartName="/ppt/notesSlides/notesSlide29.xml" ContentType="application/vnd.openxmlformats-officedocument.presentationml.notesSlide+xml"/>
  <Override PartName="/ppt/charts/chart47.xml" ContentType="application/vnd.openxmlformats-officedocument.drawingml.chart+xml"/>
  <Override PartName="/ppt/theme/themeOverride42.xml" ContentType="application/vnd.openxmlformats-officedocument.themeOverrid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134"/>
  </p:notesMasterIdLst>
  <p:handoutMasterIdLst>
    <p:handoutMasterId r:id="rId135"/>
  </p:handoutMasterIdLst>
  <p:sldIdLst>
    <p:sldId id="1012" r:id="rId2"/>
    <p:sldId id="876" r:id="rId3"/>
    <p:sldId id="877" r:id="rId4"/>
    <p:sldId id="878" r:id="rId5"/>
    <p:sldId id="568" r:id="rId6"/>
    <p:sldId id="719" r:id="rId7"/>
    <p:sldId id="720" r:id="rId8"/>
    <p:sldId id="740" r:id="rId9"/>
    <p:sldId id="742" r:id="rId10"/>
    <p:sldId id="833" r:id="rId11"/>
    <p:sldId id="743" r:id="rId12"/>
    <p:sldId id="1000" r:id="rId13"/>
    <p:sldId id="834" r:id="rId14"/>
    <p:sldId id="1001" r:id="rId15"/>
    <p:sldId id="803" r:id="rId16"/>
    <p:sldId id="727" r:id="rId17"/>
    <p:sldId id="835" r:id="rId18"/>
    <p:sldId id="836" r:id="rId19"/>
    <p:sldId id="837" r:id="rId20"/>
    <p:sldId id="838" r:id="rId21"/>
    <p:sldId id="839" r:id="rId22"/>
    <p:sldId id="1005" r:id="rId23"/>
    <p:sldId id="873" r:id="rId24"/>
    <p:sldId id="841" r:id="rId25"/>
    <p:sldId id="842" r:id="rId26"/>
    <p:sldId id="843" r:id="rId27"/>
    <p:sldId id="844" r:id="rId28"/>
    <p:sldId id="846" r:id="rId29"/>
    <p:sldId id="847" r:id="rId30"/>
    <p:sldId id="848" r:id="rId31"/>
    <p:sldId id="1006" r:id="rId32"/>
    <p:sldId id="849" r:id="rId33"/>
    <p:sldId id="1002" r:id="rId34"/>
    <p:sldId id="850" r:id="rId35"/>
    <p:sldId id="845" r:id="rId36"/>
    <p:sldId id="852" r:id="rId37"/>
    <p:sldId id="853" r:id="rId38"/>
    <p:sldId id="854" r:id="rId39"/>
    <p:sldId id="855" r:id="rId40"/>
    <p:sldId id="856" r:id="rId41"/>
    <p:sldId id="885" r:id="rId42"/>
    <p:sldId id="886" r:id="rId43"/>
    <p:sldId id="887" r:id="rId44"/>
    <p:sldId id="859" r:id="rId45"/>
    <p:sldId id="860" r:id="rId46"/>
    <p:sldId id="806" r:id="rId47"/>
    <p:sldId id="861" r:id="rId48"/>
    <p:sldId id="862" r:id="rId49"/>
    <p:sldId id="863" r:id="rId50"/>
    <p:sldId id="864" r:id="rId51"/>
    <p:sldId id="865" r:id="rId52"/>
    <p:sldId id="866" r:id="rId53"/>
    <p:sldId id="882" r:id="rId54"/>
    <p:sldId id="870" r:id="rId55"/>
    <p:sldId id="1003" r:id="rId56"/>
    <p:sldId id="867" r:id="rId57"/>
    <p:sldId id="1007" r:id="rId58"/>
    <p:sldId id="881" r:id="rId59"/>
    <p:sldId id="890" r:id="rId60"/>
    <p:sldId id="891" r:id="rId61"/>
    <p:sldId id="892" r:id="rId62"/>
    <p:sldId id="893" r:id="rId63"/>
    <p:sldId id="950" r:id="rId64"/>
    <p:sldId id="951" r:id="rId65"/>
    <p:sldId id="952" r:id="rId66"/>
    <p:sldId id="896" r:id="rId67"/>
    <p:sldId id="895" r:id="rId68"/>
    <p:sldId id="953" r:id="rId69"/>
    <p:sldId id="897" r:id="rId70"/>
    <p:sldId id="1110" r:id="rId71"/>
    <p:sldId id="954" r:id="rId72"/>
    <p:sldId id="899" r:id="rId73"/>
    <p:sldId id="949" r:id="rId74"/>
    <p:sldId id="1114" r:id="rId75"/>
    <p:sldId id="900" r:id="rId76"/>
    <p:sldId id="901" r:id="rId77"/>
    <p:sldId id="902" r:id="rId78"/>
    <p:sldId id="903" r:id="rId79"/>
    <p:sldId id="956" r:id="rId80"/>
    <p:sldId id="957" r:id="rId81"/>
    <p:sldId id="958" r:id="rId82"/>
    <p:sldId id="905" r:id="rId83"/>
    <p:sldId id="906" r:id="rId84"/>
    <p:sldId id="907" r:id="rId85"/>
    <p:sldId id="955" r:id="rId86"/>
    <p:sldId id="1079" r:id="rId87"/>
    <p:sldId id="1080" r:id="rId88"/>
    <p:sldId id="913" r:id="rId89"/>
    <p:sldId id="915" r:id="rId90"/>
    <p:sldId id="1081" r:id="rId91"/>
    <p:sldId id="1082" r:id="rId92"/>
    <p:sldId id="995" r:id="rId93"/>
    <p:sldId id="1083" r:id="rId94"/>
    <p:sldId id="1084" r:id="rId95"/>
    <p:sldId id="1103" r:id="rId96"/>
    <p:sldId id="1115" r:id="rId97"/>
    <p:sldId id="1090" r:id="rId98"/>
    <p:sldId id="1107" r:id="rId99"/>
    <p:sldId id="1092" r:id="rId100"/>
    <p:sldId id="1093" r:id="rId101"/>
    <p:sldId id="1098" r:id="rId102"/>
    <p:sldId id="1099" r:id="rId103"/>
    <p:sldId id="1109" r:id="rId104"/>
    <p:sldId id="1077" r:id="rId105"/>
    <p:sldId id="1102" r:id="rId106"/>
    <p:sldId id="1100" r:id="rId107"/>
    <p:sldId id="1101" r:id="rId108"/>
    <p:sldId id="1106" r:id="rId109"/>
    <p:sldId id="807" r:id="rId110"/>
    <p:sldId id="1085" r:id="rId111"/>
    <p:sldId id="1086" r:id="rId112"/>
    <p:sldId id="1087" r:id="rId113"/>
    <p:sldId id="1088" r:id="rId114"/>
    <p:sldId id="1089" r:id="rId115"/>
    <p:sldId id="1095" r:id="rId116"/>
    <p:sldId id="1105" r:id="rId117"/>
    <p:sldId id="1096" r:id="rId118"/>
    <p:sldId id="1097" r:id="rId119"/>
    <p:sldId id="1104" r:id="rId120"/>
    <p:sldId id="1111" r:id="rId121"/>
    <p:sldId id="1004" r:id="rId122"/>
    <p:sldId id="1117" r:id="rId123"/>
    <p:sldId id="477" r:id="rId124"/>
    <p:sldId id="1112" r:id="rId125"/>
    <p:sldId id="1113" r:id="rId126"/>
    <p:sldId id="1013" r:id="rId127"/>
    <p:sldId id="1014" r:id="rId128"/>
    <p:sldId id="1015" r:id="rId129"/>
    <p:sldId id="1016" r:id="rId130"/>
    <p:sldId id="1011" r:id="rId131"/>
    <p:sldId id="1116" r:id="rId132"/>
    <p:sldId id="999" r:id="rId133"/>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A" initials="MFA" lastIdx="23" clrIdx="0">
    <p:extLst>
      <p:ext uri="{19B8F6BF-5375-455C-9EA6-DF929625EA0E}">
        <p15:presenceInfo xmlns:p15="http://schemas.microsoft.com/office/powerpoint/2012/main" userId="714ddc0a6c47b6b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9B00"/>
    <a:srgbClr val="0085B6"/>
    <a:srgbClr val="708C76"/>
    <a:srgbClr val="005B9D"/>
    <a:srgbClr val="7A9342"/>
    <a:srgbClr val="456975"/>
    <a:srgbClr val="C4AAC3"/>
    <a:srgbClr val="9A8699"/>
    <a:srgbClr val="E1C4E0"/>
    <a:srgbClr val="8282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45" autoAdjust="0"/>
    <p:restoredTop sz="85486" autoAdjust="0"/>
  </p:normalViewPr>
  <p:slideViewPr>
    <p:cSldViewPr snapToGrid="0" showGuides="1">
      <p:cViewPr varScale="1">
        <p:scale>
          <a:sx n="142" d="100"/>
          <a:sy n="142" d="100"/>
        </p:scale>
        <p:origin x="1040" y="17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9952"/>
    </p:cViewPr>
  </p:sorterViewPr>
  <p:notesViewPr>
    <p:cSldViewPr snapToGrid="0" showGuides="1">
      <p:cViewPr varScale="1">
        <p:scale>
          <a:sx n="76" d="100"/>
          <a:sy n="76" d="100"/>
        </p:scale>
        <p:origin x="-1416" y="-11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notesMaster" Target="notesMasters/notesMaster1.xml"/><Relationship Id="rId139"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handoutMaster" Target="handoutMasters/handout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1.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2.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3.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4.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5.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6.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7.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8.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9.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0.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1.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2.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3.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4.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5.xml"/></Relationships>
</file>

<file path=ppt/charts/_rels/chart3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30.xlsx"/><Relationship Id="rId1" Type="http://schemas.openxmlformats.org/officeDocument/2006/relationships/themeOverride" Target="../theme/themeOverride26.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27.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28.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29.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0.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1.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2.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33.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34.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35.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36.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37.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38.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39.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40.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41.xml"/></Relationships>
</file>

<file path=ppt/charts/_rels/chart47.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46.xlsx"/><Relationship Id="rId1" Type="http://schemas.openxmlformats.org/officeDocument/2006/relationships/themeOverride" Target="../theme/themeOverride4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01"/>
          <c:y val="2.77778663809897E-2"/>
          <c:w val="0.86727392030541595"/>
          <c:h val="0.78706126807678434"/>
        </c:manualLayout>
      </c:layout>
      <c:barChart>
        <c:barDir val="col"/>
        <c:grouping val="clustered"/>
        <c:varyColors val="0"/>
        <c:ser>
          <c:idx val="0"/>
          <c:order val="0"/>
          <c:tx>
            <c:strRef>
              <c:f>Sheet1!$B$1</c:f>
              <c:strCache>
                <c:ptCount val="1"/>
              </c:strCache>
            </c:strRef>
          </c:tx>
          <c:spPr>
            <a:solidFill>
              <a:schemeClr val="accent2"/>
            </a:solidFill>
            <a:ln w="12700">
              <a:noFill/>
            </a:ln>
            <a:effectLst/>
            <a:scene3d>
              <a:camera prst="orthographicFront"/>
              <a:lightRig rig="threePt" dir="t"/>
            </a:scene3d>
            <a:sp3d>
              <a:bevelT/>
            </a:sp3d>
          </c:spPr>
          <c:invertIfNegative val="0"/>
          <c:dPt>
            <c:idx val="0"/>
            <c:invertIfNegative val="0"/>
            <c:bubble3D val="0"/>
            <c:spPr>
              <a:solidFill>
                <a:srgbClr val="326496"/>
              </a:solidFill>
              <a:ln w="12700">
                <a:noFill/>
              </a:ln>
              <a:effectLst/>
              <a:scene3d>
                <a:camera prst="orthographicFront"/>
                <a:lightRig rig="threePt" dir="t"/>
              </a:scene3d>
              <a:sp3d>
                <a:bevelT/>
              </a:sp3d>
            </c:spPr>
            <c:extLst>
              <c:ext xmlns:c16="http://schemas.microsoft.com/office/drawing/2014/chart" uri="{C3380CC4-5D6E-409C-BE32-E72D297353CC}">
                <c16:uniqueId val="{00000001-FA28-CB44-94A8-6AB04CD4E780}"/>
              </c:ext>
            </c:extLst>
          </c:dPt>
          <c:dPt>
            <c:idx val="1"/>
            <c:invertIfNegative val="0"/>
            <c:bubble3D val="0"/>
            <c:spPr>
              <a:solidFill>
                <a:srgbClr val="657F21"/>
              </a:solidFill>
              <a:ln w="12700">
                <a:noFill/>
              </a:ln>
              <a:effectLst/>
              <a:scene3d>
                <a:camera prst="orthographicFront"/>
                <a:lightRig rig="threePt" dir="t"/>
              </a:scene3d>
              <a:sp3d>
                <a:bevelT/>
              </a:sp3d>
            </c:spPr>
            <c:extLst>
              <c:ext xmlns:c16="http://schemas.microsoft.com/office/drawing/2014/chart" uri="{C3380CC4-5D6E-409C-BE32-E72D297353CC}">
                <c16:uniqueId val="{00000003-FA28-CB44-94A8-6AB04CD4E780}"/>
              </c:ext>
            </c:extLst>
          </c:dPt>
          <c:dPt>
            <c:idx val="2"/>
            <c:invertIfNegative val="0"/>
            <c:bubble3D val="0"/>
            <c:spPr>
              <a:solidFill>
                <a:srgbClr val="49747D"/>
              </a:solidFill>
              <a:ln w="12700">
                <a:noFill/>
              </a:ln>
              <a:effectLst/>
              <a:scene3d>
                <a:camera prst="orthographicFront"/>
                <a:lightRig rig="threePt" dir="t"/>
              </a:scene3d>
              <a:sp3d>
                <a:bevelT/>
              </a:sp3d>
            </c:spPr>
            <c:extLst>
              <c:ext xmlns:c16="http://schemas.microsoft.com/office/drawing/2014/chart" uri="{C3380CC4-5D6E-409C-BE32-E72D297353CC}">
                <c16:uniqueId val="{00000005-FA28-CB44-94A8-6AB04CD4E780}"/>
              </c:ext>
            </c:extLst>
          </c:dPt>
          <c:dPt>
            <c:idx val="3"/>
            <c:invertIfNegative val="0"/>
            <c:bubble3D val="0"/>
            <c:spPr>
              <a:solidFill>
                <a:srgbClr val="7F5087"/>
              </a:solidFill>
              <a:ln w="12700">
                <a:noFill/>
              </a:ln>
              <a:effectLst/>
              <a:scene3d>
                <a:camera prst="orthographicFront"/>
                <a:lightRig rig="threePt" dir="t"/>
              </a:scene3d>
              <a:sp3d>
                <a:bevelT/>
              </a:sp3d>
            </c:spPr>
            <c:extLst>
              <c:ext xmlns:c16="http://schemas.microsoft.com/office/drawing/2014/chart" uri="{C3380CC4-5D6E-409C-BE32-E72D297353CC}">
                <c16:uniqueId val="{00000007-FA28-CB44-94A8-6AB04CD4E780}"/>
              </c:ext>
            </c:extLst>
          </c:dPt>
          <c:dPt>
            <c:idx val="4"/>
            <c:invertIfNegative val="0"/>
            <c:bubble3D val="0"/>
            <c:spPr>
              <a:solidFill>
                <a:srgbClr val="886F3F"/>
              </a:solidFill>
              <a:ln w="12700">
                <a:noFill/>
              </a:ln>
              <a:effectLst/>
              <a:scene3d>
                <a:camera prst="orthographicFront"/>
                <a:lightRig rig="threePt" dir="t"/>
              </a:scene3d>
              <a:sp3d>
                <a:bevelT/>
              </a:sp3d>
            </c:spPr>
            <c:extLst>
              <c:ext xmlns:c16="http://schemas.microsoft.com/office/drawing/2014/chart" uri="{C3380CC4-5D6E-409C-BE32-E72D297353CC}">
                <c16:uniqueId val="{00000009-FA28-CB44-94A8-6AB04CD4E780}"/>
              </c:ext>
            </c:extLst>
          </c:dPt>
          <c:dPt>
            <c:idx val="5"/>
            <c:invertIfNegative val="0"/>
            <c:bubble3D val="0"/>
            <c:spPr>
              <a:solidFill>
                <a:srgbClr val="963232"/>
              </a:solidFill>
              <a:ln w="12700">
                <a:noFill/>
              </a:ln>
              <a:effectLst/>
              <a:scene3d>
                <a:camera prst="orthographicFront"/>
                <a:lightRig rig="threePt" dir="t"/>
              </a:scene3d>
              <a:sp3d>
                <a:bevelT/>
              </a:sp3d>
            </c:spPr>
            <c:extLst>
              <c:ext xmlns:c16="http://schemas.microsoft.com/office/drawing/2014/chart" uri="{C3380CC4-5D6E-409C-BE32-E72D297353CC}">
                <c16:uniqueId val="{0000000B-FA28-CB44-94A8-6AB04CD4E780}"/>
              </c:ext>
            </c:extLst>
          </c:dPt>
          <c:dPt>
            <c:idx val="6"/>
            <c:invertIfNegative val="0"/>
            <c:bubble3D val="0"/>
            <c:spPr>
              <a:solidFill>
                <a:sysClr val="window" lastClr="FFFFFF">
                  <a:lumMod val="50000"/>
                </a:sysClr>
              </a:solidFill>
              <a:ln w="12700">
                <a:noFill/>
              </a:ln>
              <a:effectLst/>
              <a:scene3d>
                <a:camera prst="orthographicFront"/>
                <a:lightRig rig="threePt" dir="t"/>
              </a:scene3d>
              <a:sp3d>
                <a:bevelT/>
              </a:sp3d>
            </c:spPr>
            <c:extLst>
              <c:ext xmlns:c16="http://schemas.microsoft.com/office/drawing/2014/chart" uri="{C3380CC4-5D6E-409C-BE32-E72D297353CC}">
                <c16:uniqueId val="{0000000D-FA28-CB44-94A8-6AB04CD4E780}"/>
              </c:ext>
            </c:extLst>
          </c:dPt>
          <c:dLbls>
            <c:spPr>
              <a:solidFill>
                <a:schemeClr val="bg1">
                  <a:alpha val="50000"/>
                </a:scheme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All</c:v>
                </c:pt>
                <c:pt idx="1">
                  <c:v>1a</c:v>
                </c:pt>
                <c:pt idx="2">
                  <c:v>1b</c:v>
                </c:pt>
                <c:pt idx="3">
                  <c:v>2</c:v>
                </c:pt>
                <c:pt idx="4">
                  <c:v>4</c:v>
                </c:pt>
                <c:pt idx="5">
                  <c:v>5</c:v>
                </c:pt>
                <c:pt idx="6">
                  <c:v>6</c:v>
                </c:pt>
              </c:strCache>
            </c:strRef>
          </c:cat>
          <c:val>
            <c:numRef>
              <c:f>Sheet1!$B$2:$B$8</c:f>
              <c:numCache>
                <c:formatCode>0</c:formatCode>
                <c:ptCount val="7"/>
                <c:pt idx="0">
                  <c:v>99</c:v>
                </c:pt>
                <c:pt idx="1">
                  <c:v>98</c:v>
                </c:pt>
                <c:pt idx="2">
                  <c:v>99</c:v>
                </c:pt>
                <c:pt idx="3">
                  <c:v>100</c:v>
                </c:pt>
                <c:pt idx="4">
                  <c:v>100</c:v>
                </c:pt>
                <c:pt idx="5">
                  <c:v>97</c:v>
                </c:pt>
                <c:pt idx="6">
                  <c:v>100</c:v>
                </c:pt>
              </c:numCache>
            </c:numRef>
          </c:val>
          <c:extLst>
            <c:ext xmlns:c16="http://schemas.microsoft.com/office/drawing/2014/chart" uri="{C3380CC4-5D6E-409C-BE32-E72D297353CC}">
              <c16:uniqueId val="{0000000E-FA28-CB44-94A8-6AB04CD4E780}"/>
            </c:ext>
          </c:extLst>
        </c:ser>
        <c:dLbls>
          <c:showLegendKey val="0"/>
          <c:showVal val="1"/>
          <c:showCatName val="0"/>
          <c:showSerName val="0"/>
          <c:showPercent val="0"/>
          <c:showBubbleSize val="0"/>
        </c:dLbls>
        <c:gapWidth val="30"/>
        <c:axId val="-2107845400"/>
        <c:axId val="-2124235704"/>
      </c:barChart>
      <c:catAx>
        <c:axId val="-2107845400"/>
        <c:scaling>
          <c:orientation val="minMax"/>
        </c:scaling>
        <c:delete val="0"/>
        <c:axPos val="b"/>
        <c:title>
          <c:tx>
            <c:rich>
              <a:bodyPr/>
              <a:lstStyle/>
              <a:p>
                <a:pPr>
                  <a:defRPr sz="1400"/>
                </a:pPr>
                <a:r>
                  <a:rPr lang="en-US" sz="1400" dirty="0"/>
                  <a:t>Genotype</a:t>
                </a:r>
              </a:p>
            </c:rich>
          </c:tx>
          <c:layout>
            <c:manualLayout>
              <c:xMode val="edge"/>
              <c:yMode val="edge"/>
              <c:x val="0.48644259745309615"/>
              <c:y val="0.92197712418300659"/>
            </c:manualLayout>
          </c:layout>
          <c:overlay val="0"/>
        </c:title>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400"/>
            </a:pPr>
            <a:endParaRPr lang="en-US"/>
          </a:p>
        </c:txPr>
        <c:crossAx val="-2124235704"/>
        <c:crosses val="autoZero"/>
        <c:auto val="1"/>
        <c:lblAlgn val="ctr"/>
        <c:lblOffset val="1"/>
        <c:tickLblSkip val="1"/>
        <c:tickMarkSkip val="1"/>
        <c:noMultiLvlLbl val="0"/>
      </c:catAx>
      <c:valAx>
        <c:axId val="-2124235704"/>
        <c:scaling>
          <c:orientation val="minMax"/>
          <c:max val="100"/>
          <c:min val="0"/>
        </c:scaling>
        <c:delete val="0"/>
        <c:axPos val="l"/>
        <c:title>
          <c:tx>
            <c:rich>
              <a:bodyPr/>
              <a:lstStyle/>
              <a:p>
                <a:pPr>
                  <a:defRPr sz="1400"/>
                </a:pPr>
                <a:r>
                  <a:rPr lang="en-US" sz="1400" dirty="0"/>
                  <a:t>Patients with SVR12 (%)</a:t>
                </a:r>
              </a:p>
            </c:rich>
          </c:tx>
          <c:layout>
            <c:manualLayout>
              <c:xMode val="edge"/>
              <c:yMode val="edge"/>
              <c:x val="7.3419231686948198E-4"/>
              <c:y val="0.11869182471327901"/>
            </c:manualLayout>
          </c:layout>
          <c:overlay val="0"/>
        </c:title>
        <c:numFmt formatCode="0" sourceLinked="0"/>
        <c:majorTickMark val="out"/>
        <c:minorTickMark val="none"/>
        <c:tickLblPos val="nextTo"/>
        <c:spPr>
          <a:ln w="6350">
            <a:solidFill>
              <a:srgbClr val="000000"/>
            </a:solidFill>
          </a:ln>
        </c:spPr>
        <c:crossAx val="-2107845400"/>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243857238449"/>
          <c:y val="2.77778663809897E-2"/>
          <c:w val="0.84978810467271204"/>
          <c:h val="0.82433666445968701"/>
        </c:manualLayout>
      </c:layout>
      <c:barChart>
        <c:barDir val="col"/>
        <c:grouping val="clustered"/>
        <c:varyColors val="0"/>
        <c:ser>
          <c:idx val="0"/>
          <c:order val="0"/>
          <c:tx>
            <c:strRef>
              <c:f>Sheet1!$B$1</c:f>
              <c:strCache>
                <c:ptCount val="1"/>
              </c:strCache>
            </c:strRef>
          </c:tx>
          <c:spPr>
            <a:solidFill>
              <a:srgbClr val="326496"/>
            </a:solidFill>
            <a:ln w="12700">
              <a:noFill/>
            </a:ln>
            <a:effectLst/>
            <a:scene3d>
              <a:camera prst="orthographicFront"/>
              <a:lightRig rig="threePt" dir="t"/>
            </a:scene3d>
            <a:sp3d>
              <a:bevelT/>
            </a:sp3d>
          </c:spPr>
          <c:invertIfNegative val="0"/>
          <c:dPt>
            <c:idx val="0"/>
            <c:invertIfNegative val="0"/>
            <c:bubble3D val="0"/>
            <c:spPr>
              <a:solidFill>
                <a:srgbClr val="005B9D"/>
              </a:solidFill>
              <a:ln w="12700">
                <a:noFill/>
              </a:ln>
              <a:effectLst/>
              <a:scene3d>
                <a:camera prst="orthographicFront"/>
                <a:lightRig rig="threePt" dir="t"/>
              </a:scene3d>
              <a:sp3d>
                <a:bevelT/>
              </a:sp3d>
            </c:spPr>
            <c:extLst>
              <c:ext xmlns:c16="http://schemas.microsoft.com/office/drawing/2014/chart" uri="{C3380CC4-5D6E-409C-BE32-E72D297353CC}">
                <c16:uniqueId val="{00000001-87D5-3345-99AE-7419925558C1}"/>
              </c:ext>
            </c:extLst>
          </c:dPt>
          <c:dPt>
            <c:idx val="1"/>
            <c:invertIfNegative val="0"/>
            <c:bubble3D val="0"/>
            <c:spPr>
              <a:solidFill>
                <a:srgbClr val="7A9342"/>
              </a:solidFill>
              <a:ln w="12700">
                <a:noFill/>
              </a:ln>
              <a:effectLst/>
              <a:scene3d>
                <a:camera prst="orthographicFront"/>
                <a:lightRig rig="threePt" dir="t"/>
              </a:scene3d>
              <a:sp3d>
                <a:bevelT/>
              </a:sp3d>
            </c:spPr>
            <c:extLst>
              <c:ext xmlns:c16="http://schemas.microsoft.com/office/drawing/2014/chart" uri="{C3380CC4-5D6E-409C-BE32-E72D297353CC}">
                <c16:uniqueId val="{00000002-87D5-3345-99AE-7419925558C1}"/>
              </c:ext>
            </c:extLst>
          </c:dPt>
          <c:dPt>
            <c:idx val="2"/>
            <c:invertIfNegative val="0"/>
            <c:bubble3D val="0"/>
            <c:spPr>
              <a:solidFill>
                <a:sysClr val="window" lastClr="FFFFFF">
                  <a:lumMod val="50000"/>
                </a:sysClr>
              </a:solidFill>
              <a:ln w="12700">
                <a:noFill/>
              </a:ln>
              <a:effectLst/>
              <a:scene3d>
                <a:camera prst="orthographicFront"/>
                <a:lightRig rig="threePt" dir="t"/>
              </a:scene3d>
              <a:sp3d>
                <a:bevelT/>
              </a:sp3d>
            </c:spPr>
            <c:extLst>
              <c:ext xmlns:c16="http://schemas.microsoft.com/office/drawing/2014/chart" uri="{C3380CC4-5D6E-409C-BE32-E72D297353CC}">
                <c16:uniqueId val="{00000004-87D5-3345-99AE-7419925558C1}"/>
              </c:ext>
            </c:extLst>
          </c:dPt>
          <c:dPt>
            <c:idx val="3"/>
            <c:invertIfNegative val="0"/>
            <c:bubble3D val="0"/>
            <c:spPr>
              <a:solidFill>
                <a:srgbClr val="6E4B7D"/>
              </a:solidFill>
              <a:ln w="12700">
                <a:noFill/>
              </a:ln>
              <a:effectLst/>
              <a:scene3d>
                <a:camera prst="orthographicFront"/>
                <a:lightRig rig="threePt" dir="t"/>
              </a:scene3d>
              <a:sp3d>
                <a:bevelT/>
              </a:sp3d>
            </c:spPr>
            <c:extLst>
              <c:ext xmlns:c16="http://schemas.microsoft.com/office/drawing/2014/chart" uri="{C3380CC4-5D6E-409C-BE32-E72D297353CC}">
                <c16:uniqueId val="{00000006-87D5-3345-99AE-7419925558C1}"/>
              </c:ext>
            </c:extLst>
          </c:dPt>
          <c:dPt>
            <c:idx val="4"/>
            <c:invertIfNegative val="0"/>
            <c:bubble3D val="0"/>
            <c:spPr>
              <a:solidFill>
                <a:srgbClr val="886F3F"/>
              </a:solidFill>
              <a:ln w="12700">
                <a:noFill/>
              </a:ln>
              <a:effectLst/>
              <a:scene3d>
                <a:camera prst="orthographicFront"/>
                <a:lightRig rig="threePt" dir="t"/>
              </a:scene3d>
              <a:sp3d>
                <a:bevelT/>
              </a:sp3d>
            </c:spPr>
            <c:extLst>
              <c:ext xmlns:c16="http://schemas.microsoft.com/office/drawing/2014/chart" uri="{C3380CC4-5D6E-409C-BE32-E72D297353CC}">
                <c16:uniqueId val="{00000008-87D5-3345-99AE-7419925558C1}"/>
              </c:ext>
            </c:extLst>
          </c:dPt>
          <c:dPt>
            <c:idx val="5"/>
            <c:invertIfNegative val="0"/>
            <c:bubble3D val="0"/>
            <c:extLst>
              <c:ext xmlns:c16="http://schemas.microsoft.com/office/drawing/2014/chart" uri="{C3380CC4-5D6E-409C-BE32-E72D297353CC}">
                <c16:uniqueId val="{00000009-87D5-3345-99AE-7419925558C1}"/>
              </c:ext>
            </c:extLst>
          </c:dPt>
          <c:dPt>
            <c:idx val="6"/>
            <c:invertIfNegative val="0"/>
            <c:bubble3D val="0"/>
            <c:extLst>
              <c:ext xmlns:c16="http://schemas.microsoft.com/office/drawing/2014/chart" uri="{C3380CC4-5D6E-409C-BE32-E72D297353CC}">
                <c16:uniqueId val="{0000000A-87D5-3345-99AE-7419925558C1}"/>
              </c:ext>
            </c:extLst>
          </c:dPt>
          <c:dLbls>
            <c:spPr>
              <a:solidFill>
                <a:schemeClr val="bg1">
                  <a:alpha val="50000"/>
                </a:scheme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Sofosbuvir-Velpatasvir</c:v>
                </c:pt>
                <c:pt idx="1">
                  <c:v>Sofosbuvir + Ribavirin</c:v>
                </c:pt>
              </c:strCache>
            </c:strRef>
          </c:cat>
          <c:val>
            <c:numRef>
              <c:f>Sheet1!$B$2:$B$3</c:f>
              <c:numCache>
                <c:formatCode>0</c:formatCode>
                <c:ptCount val="2"/>
                <c:pt idx="0">
                  <c:v>95</c:v>
                </c:pt>
                <c:pt idx="1">
                  <c:v>80</c:v>
                </c:pt>
              </c:numCache>
            </c:numRef>
          </c:val>
          <c:extLst>
            <c:ext xmlns:c16="http://schemas.microsoft.com/office/drawing/2014/chart" uri="{C3380CC4-5D6E-409C-BE32-E72D297353CC}">
              <c16:uniqueId val="{0000000B-87D5-3345-99AE-7419925558C1}"/>
            </c:ext>
          </c:extLst>
        </c:ser>
        <c:dLbls>
          <c:showLegendKey val="0"/>
          <c:showVal val="1"/>
          <c:showCatName val="0"/>
          <c:showSerName val="0"/>
          <c:showPercent val="0"/>
          <c:showBubbleSize val="0"/>
        </c:dLbls>
        <c:gapWidth val="125"/>
        <c:overlap val="9"/>
        <c:axId val="-2134863832"/>
        <c:axId val="-2085593272"/>
      </c:barChart>
      <c:catAx>
        <c:axId val="-2134863832"/>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400"/>
            </a:pPr>
            <a:endParaRPr lang="en-US"/>
          </a:p>
        </c:txPr>
        <c:crossAx val="-2085593272"/>
        <c:crosses val="autoZero"/>
        <c:auto val="1"/>
        <c:lblAlgn val="ctr"/>
        <c:lblOffset val="1"/>
        <c:tickLblSkip val="1"/>
        <c:tickMarkSkip val="1"/>
        <c:noMultiLvlLbl val="0"/>
      </c:catAx>
      <c:valAx>
        <c:axId val="-2085593272"/>
        <c:scaling>
          <c:orientation val="minMax"/>
          <c:max val="100"/>
          <c:min val="0"/>
        </c:scaling>
        <c:delete val="0"/>
        <c:axPos val="l"/>
        <c:title>
          <c:tx>
            <c:rich>
              <a:bodyPr/>
              <a:lstStyle/>
              <a:p>
                <a:pPr>
                  <a:defRPr/>
                </a:pPr>
                <a:r>
                  <a:rPr lang="en-US" dirty="0"/>
                  <a:t>Patients with SVR12 (%)</a:t>
                </a:r>
              </a:p>
            </c:rich>
          </c:tx>
          <c:layout>
            <c:manualLayout>
              <c:xMode val="edge"/>
              <c:yMode val="edge"/>
              <c:x val="0"/>
              <c:y val="0.14862593360544085"/>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2134863832"/>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681664791901"/>
          <c:y val="9.465929116898375E-2"/>
          <c:w val="0.88154949381327297"/>
          <c:h val="0.72273280371478921"/>
        </c:manualLayout>
      </c:layout>
      <c:barChart>
        <c:barDir val="col"/>
        <c:grouping val="clustered"/>
        <c:varyColors val="0"/>
        <c:ser>
          <c:idx val="0"/>
          <c:order val="0"/>
          <c:tx>
            <c:strRef>
              <c:f>Sheet1!$B$1</c:f>
              <c:strCache>
                <c:ptCount val="1"/>
                <c:pt idx="0">
                  <c:v>Sofosbuvir-Velpatasvir</c:v>
                </c:pt>
              </c:strCache>
            </c:strRef>
          </c:tx>
          <c:spPr>
            <a:solidFill>
              <a:srgbClr val="005B9D"/>
            </a:soli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1-CF57-8B49-91E0-9DD79D30E39A}"/>
              </c:ext>
            </c:extLst>
          </c:dPt>
          <c:dPt>
            <c:idx val="1"/>
            <c:invertIfNegative val="0"/>
            <c:bubble3D val="0"/>
            <c:extLst>
              <c:ext xmlns:c16="http://schemas.microsoft.com/office/drawing/2014/chart" uri="{C3380CC4-5D6E-409C-BE32-E72D297353CC}">
                <c16:uniqueId val="{00000002-CF57-8B49-91E0-9DD79D30E39A}"/>
              </c:ext>
            </c:extLst>
          </c:dPt>
          <c:dPt>
            <c:idx val="2"/>
            <c:invertIfNegative val="0"/>
            <c:bubble3D val="0"/>
            <c:extLst>
              <c:ext xmlns:c16="http://schemas.microsoft.com/office/drawing/2014/chart" uri="{C3380CC4-5D6E-409C-BE32-E72D297353CC}">
                <c16:uniqueId val="{00000003-CF57-8B49-91E0-9DD79D30E39A}"/>
              </c:ext>
            </c:extLst>
          </c:dPt>
          <c:dLbls>
            <c:numFmt formatCode="0" sourceLinked="0"/>
            <c:spPr>
              <a:solidFill>
                <a:sysClr val="window" lastClr="FFFFFF">
                  <a:alpha val="50000"/>
                </a:sysClr>
              </a:solidFill>
              <a:ln>
                <a:noFill/>
              </a:ln>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Non-Cirrhotic</c:v>
                </c:pt>
                <c:pt idx="1">
                  <c:v>Cirrhotic</c:v>
                </c:pt>
                <c:pt idx="2">
                  <c:v>Non-Cirrhotic</c:v>
                </c:pt>
                <c:pt idx="3">
                  <c:v>Cirrhotic</c:v>
                </c:pt>
              </c:strCache>
            </c:strRef>
          </c:cat>
          <c:val>
            <c:numRef>
              <c:f>Sheet1!$B$2:$B$5</c:f>
              <c:numCache>
                <c:formatCode>0</c:formatCode>
                <c:ptCount val="4"/>
                <c:pt idx="0">
                  <c:v>98</c:v>
                </c:pt>
                <c:pt idx="1">
                  <c:v>93</c:v>
                </c:pt>
                <c:pt idx="2">
                  <c:v>91</c:v>
                </c:pt>
                <c:pt idx="3">
                  <c:v>89</c:v>
                </c:pt>
              </c:numCache>
            </c:numRef>
          </c:val>
          <c:extLst>
            <c:ext xmlns:c16="http://schemas.microsoft.com/office/drawing/2014/chart" uri="{C3380CC4-5D6E-409C-BE32-E72D297353CC}">
              <c16:uniqueId val="{00000004-CF57-8B49-91E0-9DD79D30E39A}"/>
            </c:ext>
          </c:extLst>
        </c:ser>
        <c:ser>
          <c:idx val="1"/>
          <c:order val="1"/>
          <c:tx>
            <c:v>Sofosbuvir + Ribavirin</c:v>
          </c:tx>
          <c:spPr>
            <a:solidFill>
              <a:srgbClr val="7A9342"/>
            </a:solidFill>
            <a:ln w="12700">
              <a:noFill/>
            </a:ln>
            <a:effectLst/>
            <a:scene3d>
              <a:camera prst="orthographicFront"/>
              <a:lightRig rig="threePt" dir="t"/>
            </a:scene3d>
            <a:sp3d>
              <a:bevelT/>
            </a:sp3d>
          </c:spPr>
          <c:invertIfNegative val="0"/>
          <c:dLbls>
            <c:numFmt formatCode="0" sourceLinked="0"/>
            <c:spPr>
              <a:solidFill>
                <a:sysClr val="window" lastClr="FFFFFF">
                  <a:alpha val="50000"/>
                </a:sysClr>
              </a:solidFill>
              <a:ln>
                <a:noFill/>
              </a:ln>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Non-Cirrhotic</c:v>
                </c:pt>
                <c:pt idx="1">
                  <c:v>Cirrhotic</c:v>
                </c:pt>
                <c:pt idx="2">
                  <c:v>Non-Cirrhotic</c:v>
                </c:pt>
                <c:pt idx="3">
                  <c:v>Cirrhotic</c:v>
                </c:pt>
              </c:strCache>
            </c:strRef>
          </c:cat>
          <c:val>
            <c:numRef>
              <c:f>Sheet1!$C$2:$C$5</c:f>
              <c:numCache>
                <c:formatCode>0</c:formatCode>
                <c:ptCount val="4"/>
                <c:pt idx="0">
                  <c:v>90</c:v>
                </c:pt>
                <c:pt idx="1">
                  <c:v>73</c:v>
                </c:pt>
                <c:pt idx="2">
                  <c:v>71</c:v>
                </c:pt>
                <c:pt idx="3">
                  <c:v>58</c:v>
                </c:pt>
              </c:numCache>
            </c:numRef>
          </c:val>
          <c:extLst>
            <c:ext xmlns:c16="http://schemas.microsoft.com/office/drawing/2014/chart" uri="{C3380CC4-5D6E-409C-BE32-E72D297353CC}">
              <c16:uniqueId val="{00000005-CF57-8B49-91E0-9DD79D30E39A}"/>
            </c:ext>
          </c:extLst>
        </c:ser>
        <c:dLbls>
          <c:showLegendKey val="0"/>
          <c:showVal val="1"/>
          <c:showCatName val="0"/>
          <c:showSerName val="0"/>
          <c:showPercent val="0"/>
          <c:showBubbleSize val="0"/>
        </c:dLbls>
        <c:gapWidth val="75"/>
        <c:axId val="-2123754616"/>
        <c:axId val="-2060242472"/>
      </c:barChart>
      <c:catAx>
        <c:axId val="-2123754616"/>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a:effectLst/>
        </c:spPr>
        <c:txPr>
          <a:bodyPr/>
          <a:lstStyle/>
          <a:p>
            <a:pPr>
              <a:defRPr sz="1200"/>
            </a:pPr>
            <a:endParaRPr lang="en-US"/>
          </a:p>
        </c:txPr>
        <c:crossAx val="-2060242472"/>
        <c:crosses val="autoZero"/>
        <c:auto val="1"/>
        <c:lblAlgn val="ctr"/>
        <c:lblOffset val="10"/>
        <c:tickLblSkip val="1"/>
        <c:tickMarkSkip val="1"/>
        <c:noMultiLvlLbl val="0"/>
      </c:catAx>
      <c:valAx>
        <c:axId val="-2060242472"/>
        <c:scaling>
          <c:orientation val="minMax"/>
          <c:max val="100"/>
          <c:min val="0"/>
        </c:scaling>
        <c:delete val="0"/>
        <c:axPos val="l"/>
        <c:title>
          <c:tx>
            <c:rich>
              <a:bodyPr/>
              <a:lstStyle/>
              <a:p>
                <a:pPr>
                  <a:defRPr/>
                </a:pPr>
                <a:r>
                  <a:rPr lang="en-US" dirty="0"/>
                  <a:t>Patients (%) with SVR 12</a:t>
                </a:r>
              </a:p>
            </c:rich>
          </c:tx>
          <c:layout>
            <c:manualLayout>
              <c:xMode val="edge"/>
              <c:yMode val="edge"/>
              <c:x val="3.6809808496160207E-3"/>
              <c:y val="0.1468455689362359"/>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212375461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3755890930300379"/>
          <c:y val="2.2126370233132623E-3"/>
          <c:w val="0.61206519585995101"/>
          <c:h val="8.0726462290953996E-2"/>
        </c:manualLayout>
      </c:layout>
      <c:overlay val="0"/>
      <c:spPr>
        <a:noFill/>
        <a:ln>
          <a:noFill/>
        </a:ln>
      </c:sp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75"/>
      <c:rotY val="121"/>
      <c:rAngAx val="0"/>
    </c:view3D>
    <c:floor>
      <c:thickness val="0"/>
    </c:floor>
    <c:sideWall>
      <c:thickness val="0"/>
      <c:spPr>
        <a:noFill/>
        <a:ln w="19284">
          <a:noFill/>
        </a:ln>
      </c:spPr>
    </c:sideWall>
    <c:backWall>
      <c:thickness val="0"/>
      <c:spPr>
        <a:noFill/>
        <a:ln w="19284">
          <a:noFill/>
        </a:ln>
      </c:spPr>
    </c:backWall>
    <c:plotArea>
      <c:layout>
        <c:manualLayout>
          <c:layoutTarget val="inner"/>
          <c:xMode val="edge"/>
          <c:yMode val="edge"/>
          <c:x val="3.1120331950207469E-2"/>
          <c:y val="0.13977788729113447"/>
          <c:w val="0.88456536992281909"/>
          <c:h val="0.8350593124388862"/>
        </c:manualLayout>
      </c:layout>
      <c:pie3DChart>
        <c:varyColors val="1"/>
        <c:ser>
          <c:idx val="0"/>
          <c:order val="0"/>
          <c:tx>
            <c:strRef>
              <c:f>Sheet1!$B$1</c:f>
              <c:strCache>
                <c:ptCount val="1"/>
                <c:pt idx="0">
                  <c:v>Percent</c:v>
                </c:pt>
              </c:strCache>
            </c:strRef>
          </c:tx>
          <c:spPr>
            <a:solidFill>
              <a:srgbClr val="0070C0"/>
            </a:solidFill>
            <a:ln w="12700">
              <a:noFill/>
            </a:ln>
          </c:spPr>
          <c:dPt>
            <c:idx val="0"/>
            <c:bubble3D val="0"/>
            <c:spPr>
              <a:gradFill>
                <a:gsLst>
                  <a:gs pos="0">
                    <a:srgbClr val="C4AAC3"/>
                  </a:gs>
                  <a:gs pos="100000">
                    <a:srgbClr val="828282"/>
                  </a:gs>
                </a:gsLst>
                <a:lin ang="0" scaled="1"/>
              </a:gradFill>
              <a:ln w="12700">
                <a:noFill/>
              </a:ln>
            </c:spPr>
            <c:extLst>
              <c:ext xmlns:c16="http://schemas.microsoft.com/office/drawing/2014/chart" uri="{C3380CC4-5D6E-409C-BE32-E72D297353CC}">
                <c16:uniqueId val="{00000001-0516-1047-A8CF-19A36A35EDB3}"/>
              </c:ext>
            </c:extLst>
          </c:dPt>
          <c:dPt>
            <c:idx val="1"/>
            <c:bubble3D val="0"/>
            <c:spPr>
              <a:gradFill>
                <a:gsLst>
                  <a:gs pos="99000">
                    <a:srgbClr val="C69500"/>
                  </a:gs>
                  <a:gs pos="24000">
                    <a:srgbClr val="FFC000"/>
                  </a:gs>
                </a:gsLst>
                <a:lin ang="0" scaled="1"/>
              </a:gradFill>
              <a:ln w="12700">
                <a:noFill/>
              </a:ln>
            </c:spPr>
            <c:extLst>
              <c:ext xmlns:c16="http://schemas.microsoft.com/office/drawing/2014/chart" uri="{C3380CC4-5D6E-409C-BE32-E72D297353CC}">
                <c16:uniqueId val="{00000003-0516-1047-A8CF-19A36A35EDB3}"/>
              </c:ext>
            </c:extLst>
          </c:dPt>
          <c:dPt>
            <c:idx val="2"/>
            <c:bubble3D val="0"/>
            <c:extLst>
              <c:ext xmlns:c16="http://schemas.microsoft.com/office/drawing/2014/chart" uri="{C3380CC4-5D6E-409C-BE32-E72D297353CC}">
                <c16:uniqueId val="{00000004-0516-1047-A8CF-19A36A35EDB3}"/>
              </c:ext>
            </c:extLst>
          </c:dPt>
          <c:dLbls>
            <c:dLbl>
              <c:idx val="0"/>
              <c:layout>
                <c:manualLayout>
                  <c:x val="0.25674935882810862"/>
                  <c:y val="-2.8744165071805799E-2"/>
                </c:manualLayout>
              </c:layout>
              <c:numFmt formatCode="0%" sourceLinked="0"/>
              <c:spPr>
                <a:noFill/>
                <a:ln>
                  <a:noFill/>
                </a:ln>
                <a:effectLst/>
              </c:spPr>
              <c:txPr>
                <a:bodyPr wrap="square" lIns="38100" tIns="19050" rIns="38100" bIns="19050" anchor="ctr">
                  <a:spAutoFit/>
                </a:bodyPr>
                <a:lstStyle/>
                <a:p>
                  <a:pPr>
                    <a:defRPr sz="1600" b="1">
                      <a:latin typeface="Arial" panose="020B0604020202020204" pitchFamily="34" charset="0"/>
                      <a:cs typeface="Arial" panose="020B060402020202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16-1047-A8CF-19A36A35EDB3}"/>
                </c:ext>
              </c:extLst>
            </c:dLbl>
            <c:dLbl>
              <c:idx val="1"/>
              <c:layout>
                <c:manualLayout>
                  <c:x val="-0.18332012964455524"/>
                  <c:y val="-8.4262487702081806E-2"/>
                </c:manualLayout>
              </c:layout>
              <c:numFmt formatCode="0%" sourceLinked="0"/>
              <c:spPr>
                <a:noFill/>
                <a:ln>
                  <a:noFill/>
                </a:ln>
                <a:effectLst/>
              </c:spPr>
              <c:txPr>
                <a:bodyPr wrap="square" lIns="38100" tIns="19050" rIns="38100" bIns="19050" anchor="ctr">
                  <a:spAutoFit/>
                </a:bodyPr>
                <a:lstStyle/>
                <a:p>
                  <a:pPr>
                    <a:defRPr sz="1600" b="1">
                      <a:latin typeface="Arial" panose="020B0604020202020204" pitchFamily="34" charset="0"/>
                      <a:cs typeface="Arial" panose="020B060402020202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516-1047-A8CF-19A36A35EDB3}"/>
                </c:ext>
              </c:extLst>
            </c:dLbl>
            <c:numFmt formatCode="0%" sourceLinked="0"/>
            <c:spPr>
              <a:noFill/>
              <a:ln>
                <a:noFill/>
              </a:ln>
              <a:effectLst/>
            </c:spPr>
            <c:txPr>
              <a:bodyPr wrap="square" lIns="38100" tIns="19050" rIns="38100" bIns="19050" anchor="ctr">
                <a:spAutoFit/>
              </a:bodyPr>
              <a:lstStyle/>
              <a:p>
                <a:pPr>
                  <a:defRPr sz="1600">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No NS5A  RAVs</c:v>
                </c:pt>
                <c:pt idx="1">
                  <c:v>NS5A RAVs</c:v>
                </c:pt>
              </c:strCache>
            </c:strRef>
          </c:cat>
          <c:val>
            <c:numRef>
              <c:f>Sheet1!$B$2:$B$3</c:f>
              <c:numCache>
                <c:formatCode>0%</c:formatCode>
                <c:ptCount val="2"/>
                <c:pt idx="0">
                  <c:v>0.84</c:v>
                </c:pt>
                <c:pt idx="1">
                  <c:v>0.16</c:v>
                </c:pt>
              </c:numCache>
            </c:numRef>
          </c:val>
          <c:extLst>
            <c:ext xmlns:c16="http://schemas.microsoft.com/office/drawing/2014/chart" uri="{C3380CC4-5D6E-409C-BE32-E72D297353CC}">
              <c16:uniqueId val="{00000005-0516-1047-A8CF-19A36A35EDB3}"/>
            </c:ext>
          </c:extLst>
        </c:ser>
        <c:dLbls>
          <c:showLegendKey val="0"/>
          <c:showVal val="0"/>
          <c:showCatName val="0"/>
          <c:showSerName val="0"/>
          <c:showPercent val="0"/>
          <c:showBubbleSize val="0"/>
          <c:showLeaderLines val="1"/>
        </c:dLbls>
      </c:pie3DChart>
      <c:spPr>
        <a:effectLst/>
      </c:spPr>
    </c:plotArea>
    <c:legend>
      <c:legendPos val="t"/>
      <c:layout>
        <c:manualLayout>
          <c:xMode val="edge"/>
          <c:yMode val="edge"/>
          <c:x val="1.0396039603960398E-2"/>
          <c:y val="2.042483660130719E-2"/>
          <c:w val="0.93803596127247568"/>
          <c:h val="9.6778022232515054E-2"/>
        </c:manualLayout>
      </c:layout>
      <c:overlay val="0"/>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2363"/>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958273036819677"/>
          <c:y val="2.77778663809897E-2"/>
          <c:w val="0.82317500288817436"/>
          <c:h val="0.87920581402520503"/>
        </c:manualLayout>
      </c:layout>
      <c:barChart>
        <c:barDir val="col"/>
        <c:grouping val="clustered"/>
        <c:varyColors val="0"/>
        <c:ser>
          <c:idx val="0"/>
          <c:order val="0"/>
          <c:tx>
            <c:strRef>
              <c:f>Sheet1!$B$1</c:f>
              <c:strCache>
                <c:ptCount val="1"/>
              </c:strCache>
            </c:strRef>
          </c:tx>
          <c:spPr>
            <a:solidFill>
              <a:srgbClr val="9DB7F0"/>
            </a:solidFill>
            <a:ln w="12700">
              <a:noFill/>
            </a:ln>
            <a:effectLst/>
            <a:scene3d>
              <a:camera prst="orthographicFront"/>
              <a:lightRig rig="threePt" dir="t"/>
            </a:scene3d>
            <a:sp3d>
              <a:bevelT/>
            </a:sp3d>
          </c:spPr>
          <c:invertIfNegative val="0"/>
          <c:dPt>
            <c:idx val="0"/>
            <c:invertIfNegative val="0"/>
            <c:bubble3D val="0"/>
            <c:spPr>
              <a:solidFill>
                <a:srgbClr val="9A8699"/>
              </a:solidFill>
              <a:ln w="12700">
                <a:noFill/>
              </a:ln>
              <a:effectLst/>
              <a:scene3d>
                <a:camera prst="orthographicFront"/>
                <a:lightRig rig="threePt" dir="t"/>
              </a:scene3d>
              <a:sp3d>
                <a:bevelT/>
              </a:sp3d>
            </c:spPr>
            <c:extLst>
              <c:ext xmlns:c16="http://schemas.microsoft.com/office/drawing/2014/chart" uri="{C3380CC4-5D6E-409C-BE32-E72D297353CC}">
                <c16:uniqueId val="{00000001-F079-9040-8DE6-C8C1FEB73B22}"/>
              </c:ext>
            </c:extLst>
          </c:dPt>
          <c:dPt>
            <c:idx val="1"/>
            <c:invertIfNegative val="0"/>
            <c:bubble3D val="0"/>
            <c:spPr>
              <a:solidFill>
                <a:srgbClr val="B59452"/>
              </a:solidFill>
              <a:ln w="12700">
                <a:noFill/>
              </a:ln>
              <a:effectLst/>
              <a:scene3d>
                <a:camera prst="orthographicFront"/>
                <a:lightRig rig="threePt" dir="t"/>
              </a:scene3d>
              <a:sp3d>
                <a:bevelT/>
              </a:sp3d>
            </c:spPr>
            <c:extLst>
              <c:ext xmlns:c16="http://schemas.microsoft.com/office/drawing/2014/chart" uri="{C3380CC4-5D6E-409C-BE32-E72D297353CC}">
                <c16:uniqueId val="{00000003-F079-9040-8DE6-C8C1FEB73B22}"/>
              </c:ext>
            </c:extLst>
          </c:dPt>
          <c:dPt>
            <c:idx val="2"/>
            <c:invertIfNegative val="0"/>
            <c:bubble3D val="0"/>
            <c:extLst>
              <c:ext xmlns:c16="http://schemas.microsoft.com/office/drawing/2014/chart" uri="{C3380CC4-5D6E-409C-BE32-E72D297353CC}">
                <c16:uniqueId val="{00000004-F079-9040-8DE6-C8C1FEB73B22}"/>
              </c:ext>
            </c:extLst>
          </c:dPt>
          <c:dPt>
            <c:idx val="3"/>
            <c:invertIfNegative val="0"/>
            <c:bubble3D val="0"/>
            <c:extLst>
              <c:ext xmlns:c16="http://schemas.microsoft.com/office/drawing/2014/chart" uri="{C3380CC4-5D6E-409C-BE32-E72D297353CC}">
                <c16:uniqueId val="{00000005-F079-9040-8DE6-C8C1FEB73B22}"/>
              </c:ext>
            </c:extLst>
          </c:dPt>
          <c:dPt>
            <c:idx val="4"/>
            <c:invertIfNegative val="0"/>
            <c:bubble3D val="0"/>
            <c:extLst>
              <c:ext xmlns:c16="http://schemas.microsoft.com/office/drawing/2014/chart" uri="{C3380CC4-5D6E-409C-BE32-E72D297353CC}">
                <c16:uniqueId val="{00000006-F079-9040-8DE6-C8C1FEB73B22}"/>
              </c:ext>
            </c:extLst>
          </c:dPt>
          <c:dPt>
            <c:idx val="5"/>
            <c:invertIfNegative val="0"/>
            <c:bubble3D val="0"/>
            <c:extLst>
              <c:ext xmlns:c16="http://schemas.microsoft.com/office/drawing/2014/chart" uri="{C3380CC4-5D6E-409C-BE32-E72D297353CC}">
                <c16:uniqueId val="{00000007-F079-9040-8DE6-C8C1FEB73B22}"/>
              </c:ext>
            </c:extLst>
          </c:dPt>
          <c:dPt>
            <c:idx val="6"/>
            <c:invertIfNegative val="0"/>
            <c:bubble3D val="0"/>
            <c:extLst>
              <c:ext xmlns:c16="http://schemas.microsoft.com/office/drawing/2014/chart" uri="{C3380CC4-5D6E-409C-BE32-E72D297353CC}">
                <c16:uniqueId val="{00000008-F079-9040-8DE6-C8C1FEB73B22}"/>
              </c:ext>
            </c:extLst>
          </c:dPt>
          <c:dLbls>
            <c:spPr>
              <a:solidFill>
                <a:schemeClr val="bg1">
                  <a:alpha val="50000"/>
                </a:schemeClr>
              </a:solidFill>
            </c:spPr>
            <c:txPr>
              <a:bodyPr/>
              <a:lstStyle/>
              <a:p>
                <a:pPr>
                  <a:defRPr sz="1200">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No NS5A RAVs</c:v>
                </c:pt>
                <c:pt idx="1">
                  <c:v>NS5A RAVs</c:v>
                </c:pt>
              </c:strCache>
            </c:strRef>
          </c:cat>
          <c:val>
            <c:numRef>
              <c:f>Sheet1!$B$2:$B$3</c:f>
              <c:numCache>
                <c:formatCode>0</c:formatCode>
                <c:ptCount val="2"/>
                <c:pt idx="0">
                  <c:v>97</c:v>
                </c:pt>
                <c:pt idx="1">
                  <c:v>88</c:v>
                </c:pt>
              </c:numCache>
            </c:numRef>
          </c:val>
          <c:extLst>
            <c:ext xmlns:c16="http://schemas.microsoft.com/office/drawing/2014/chart" uri="{C3380CC4-5D6E-409C-BE32-E72D297353CC}">
              <c16:uniqueId val="{00000009-F079-9040-8DE6-C8C1FEB73B22}"/>
            </c:ext>
          </c:extLst>
        </c:ser>
        <c:dLbls>
          <c:showLegendKey val="0"/>
          <c:showVal val="1"/>
          <c:showCatName val="0"/>
          <c:showSerName val="0"/>
          <c:showPercent val="0"/>
          <c:showBubbleSize val="0"/>
        </c:dLbls>
        <c:gapWidth val="125"/>
        <c:overlap val="9"/>
        <c:axId val="-2068885288"/>
        <c:axId val="-2063783192"/>
      </c:barChart>
      <c:catAx>
        <c:axId val="-2068885288"/>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b="0" i="0" baseline="0">
                <a:latin typeface="Arial"/>
                <a:cs typeface="Arial"/>
              </a:defRPr>
            </a:pPr>
            <a:endParaRPr lang="en-US"/>
          </a:p>
        </c:txPr>
        <c:crossAx val="-2063783192"/>
        <c:crosses val="autoZero"/>
        <c:auto val="1"/>
        <c:lblAlgn val="ctr"/>
        <c:lblOffset val="1"/>
        <c:tickLblSkip val="1"/>
        <c:tickMarkSkip val="1"/>
        <c:noMultiLvlLbl val="0"/>
      </c:catAx>
      <c:valAx>
        <c:axId val="-2063783192"/>
        <c:scaling>
          <c:orientation val="minMax"/>
          <c:max val="100"/>
          <c:min val="0"/>
        </c:scaling>
        <c:delete val="0"/>
        <c:axPos val="l"/>
        <c:title>
          <c:tx>
            <c:rich>
              <a:bodyPr/>
              <a:lstStyle/>
              <a:p>
                <a:pPr>
                  <a:defRPr sz="1400" b="1">
                    <a:latin typeface="Arial"/>
                    <a:cs typeface="Arial"/>
                  </a:defRPr>
                </a:pPr>
                <a:r>
                  <a:rPr lang="en-US" sz="1400" b="1" dirty="0">
                    <a:latin typeface="Arial"/>
                    <a:cs typeface="Arial"/>
                  </a:rPr>
                  <a:t>Patients with SVR12 (%)</a:t>
                </a:r>
              </a:p>
            </c:rich>
          </c:tx>
          <c:layout>
            <c:manualLayout>
              <c:xMode val="edge"/>
              <c:yMode val="edge"/>
              <c:x val="0"/>
              <c:y val="0.13019811818561844"/>
            </c:manualLayout>
          </c:layout>
          <c:overlay val="0"/>
        </c:title>
        <c:numFmt formatCode="0" sourceLinked="0"/>
        <c:majorTickMark val="out"/>
        <c:minorTickMark val="none"/>
        <c:tickLblPos val="nextTo"/>
        <c:spPr>
          <a:ln w="6350">
            <a:solidFill>
              <a:srgbClr val="000000"/>
            </a:solidFill>
          </a:ln>
        </c:spPr>
        <c:txPr>
          <a:bodyPr/>
          <a:lstStyle/>
          <a:p>
            <a:pPr>
              <a:defRPr sz="1200">
                <a:latin typeface="Arial" panose="020B0604020202020204" pitchFamily="34" charset="0"/>
                <a:cs typeface="Arial" panose="020B0604020202020204" pitchFamily="34" charset="0"/>
              </a:defRPr>
            </a:pPr>
            <a:endParaRPr lang="en-US"/>
          </a:p>
        </c:txPr>
        <c:crossAx val="-2068885288"/>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480873401463"/>
          <c:y val="0.12522589387505101"/>
          <c:w val="0.87831108877347797"/>
          <c:h val="0.66731382841850639"/>
        </c:manualLayout>
      </c:layout>
      <c:barChart>
        <c:barDir val="col"/>
        <c:grouping val="clustered"/>
        <c:varyColors val="0"/>
        <c:ser>
          <c:idx val="0"/>
          <c:order val="0"/>
          <c:tx>
            <c:strRef>
              <c:f>Sheet1!$B$1</c:f>
              <c:strCache>
                <c:ptCount val="1"/>
                <c:pt idx="0">
                  <c:v>SOF-VEL x 12 weeks</c:v>
                </c:pt>
              </c:strCache>
            </c:strRef>
          </c:tx>
          <c:spPr>
            <a:solidFill>
              <a:srgbClr val="005B9D"/>
            </a:solidFill>
            <a:ln w="12700">
              <a:noFill/>
            </a:ln>
            <a:effectLst/>
            <a:scene3d>
              <a:camera prst="orthographicFront"/>
              <a:lightRig rig="threePt" dir="t"/>
            </a:scene3d>
            <a:sp3d>
              <a:bevelT/>
            </a:sp3d>
          </c:spPr>
          <c:invertIfNegative val="0"/>
          <c:dLbls>
            <c:spPr>
              <a:solidFill>
                <a:schemeClr val="bg1">
                  <a:alpha val="50000"/>
                </a:schemeClr>
              </a:solidFill>
              <a:ln>
                <a:noFill/>
              </a:ln>
              <a:effectLst/>
            </c:spPr>
            <c:txPr>
              <a:bodyPr rot="0" vert="horz"/>
              <a:lstStyle/>
              <a:p>
                <a:pP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Overall</c:v>
                </c:pt>
                <c:pt idx="1">
                  <c:v>GT 1</c:v>
                </c:pt>
                <c:pt idx="2">
                  <c:v>GT 3</c:v>
                </c:pt>
                <c:pt idx="3">
                  <c:v>GT 2, 4, and 6</c:v>
                </c:pt>
              </c:strCache>
            </c:strRef>
          </c:cat>
          <c:val>
            <c:numRef>
              <c:f>Sheet1!$B$2:$B$5</c:f>
              <c:numCache>
                <c:formatCode>General</c:formatCode>
                <c:ptCount val="4"/>
                <c:pt idx="0">
                  <c:v>83</c:v>
                </c:pt>
                <c:pt idx="1">
                  <c:v>88</c:v>
                </c:pt>
                <c:pt idx="2">
                  <c:v>50</c:v>
                </c:pt>
                <c:pt idx="3">
                  <c:v>100</c:v>
                </c:pt>
              </c:numCache>
            </c:numRef>
          </c:val>
          <c:extLst>
            <c:ext xmlns:c16="http://schemas.microsoft.com/office/drawing/2014/chart" uri="{C3380CC4-5D6E-409C-BE32-E72D297353CC}">
              <c16:uniqueId val="{00000000-BFCE-FB4C-8B64-2845583FD022}"/>
            </c:ext>
          </c:extLst>
        </c:ser>
        <c:ser>
          <c:idx val="1"/>
          <c:order val="1"/>
          <c:tx>
            <c:strRef>
              <c:f>Sheet1!$C$1</c:f>
              <c:strCache>
                <c:ptCount val="1"/>
                <c:pt idx="0">
                  <c:v>SOF-VEL + RBV x 12 weeks</c:v>
                </c:pt>
              </c:strCache>
            </c:strRef>
          </c:tx>
          <c:spPr>
            <a:solidFill>
              <a:srgbClr val="7A9342"/>
            </a:solidFill>
            <a:ln w="12700">
              <a:noFill/>
            </a:ln>
            <a:effectLst/>
            <a:scene3d>
              <a:camera prst="orthographicFront"/>
              <a:lightRig rig="threePt" dir="t"/>
            </a:scene3d>
            <a:sp3d>
              <a:bevelT/>
            </a:sp3d>
          </c:spPr>
          <c:invertIfNegative val="0"/>
          <c:dLbls>
            <c:spPr>
              <a:solidFill>
                <a:schemeClr val="bg1">
                  <a:alpha val="50000"/>
                </a:schemeClr>
              </a:solidFill>
              <a:ln>
                <a:noFill/>
              </a:ln>
              <a:effectLst/>
            </c:spPr>
            <c:txPr>
              <a:bodyPr rot="0" vert="horz"/>
              <a:lstStyle/>
              <a:p>
                <a:pP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Overall</c:v>
                </c:pt>
                <c:pt idx="1">
                  <c:v>GT 1</c:v>
                </c:pt>
                <c:pt idx="2">
                  <c:v>GT 3</c:v>
                </c:pt>
                <c:pt idx="3">
                  <c:v>GT 2, 4, and 6</c:v>
                </c:pt>
              </c:strCache>
            </c:strRef>
          </c:cat>
          <c:val>
            <c:numRef>
              <c:f>Sheet1!$C$2:$C$5</c:f>
              <c:numCache>
                <c:formatCode>General</c:formatCode>
                <c:ptCount val="4"/>
                <c:pt idx="0">
                  <c:v>94</c:v>
                </c:pt>
                <c:pt idx="1">
                  <c:v>96</c:v>
                </c:pt>
                <c:pt idx="2">
                  <c:v>85</c:v>
                </c:pt>
                <c:pt idx="3">
                  <c:v>100</c:v>
                </c:pt>
              </c:numCache>
            </c:numRef>
          </c:val>
          <c:extLst>
            <c:ext xmlns:c16="http://schemas.microsoft.com/office/drawing/2014/chart" uri="{C3380CC4-5D6E-409C-BE32-E72D297353CC}">
              <c16:uniqueId val="{00000001-BFCE-FB4C-8B64-2845583FD022}"/>
            </c:ext>
          </c:extLst>
        </c:ser>
        <c:ser>
          <c:idx val="2"/>
          <c:order val="2"/>
          <c:tx>
            <c:strRef>
              <c:f>Sheet1!$D$1</c:f>
              <c:strCache>
                <c:ptCount val="1"/>
                <c:pt idx="0">
                  <c:v>SOF-VEL x 24 weeks</c:v>
                </c:pt>
              </c:strCache>
            </c:strRef>
          </c:tx>
          <c:spPr>
            <a:solidFill>
              <a:srgbClr val="885690"/>
            </a:solidFill>
            <a:ln w="12700">
              <a:noFill/>
            </a:ln>
            <a:effectLst/>
            <a:scene3d>
              <a:camera prst="orthographicFront"/>
              <a:lightRig rig="threePt" dir="t"/>
            </a:scene3d>
            <a:sp3d>
              <a:bevelT/>
            </a:sp3d>
          </c:spPr>
          <c:invertIfNegative val="0"/>
          <c:dLbls>
            <c:spPr>
              <a:solidFill>
                <a:schemeClr val="bg1">
                  <a:alpha val="50000"/>
                </a:schemeClr>
              </a:solidFill>
              <a:ln>
                <a:noFill/>
              </a:ln>
              <a:effectLst/>
            </c:spPr>
            <c:txPr>
              <a:bodyPr rot="0" vert="horz"/>
              <a:lstStyle/>
              <a:p>
                <a:pP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Overall</c:v>
                </c:pt>
                <c:pt idx="1">
                  <c:v>GT 1</c:v>
                </c:pt>
                <c:pt idx="2">
                  <c:v>GT 3</c:v>
                </c:pt>
                <c:pt idx="3">
                  <c:v>GT 2, 4, and 6</c:v>
                </c:pt>
              </c:strCache>
            </c:strRef>
          </c:cat>
          <c:val>
            <c:numRef>
              <c:f>Sheet1!$D$2:$D$5</c:f>
              <c:numCache>
                <c:formatCode>General</c:formatCode>
                <c:ptCount val="4"/>
                <c:pt idx="0">
                  <c:v>86</c:v>
                </c:pt>
                <c:pt idx="1">
                  <c:v>92</c:v>
                </c:pt>
                <c:pt idx="2">
                  <c:v>50</c:v>
                </c:pt>
                <c:pt idx="3">
                  <c:v>86</c:v>
                </c:pt>
              </c:numCache>
            </c:numRef>
          </c:val>
          <c:extLst>
            <c:ext xmlns:c16="http://schemas.microsoft.com/office/drawing/2014/chart" uri="{C3380CC4-5D6E-409C-BE32-E72D297353CC}">
              <c16:uniqueId val="{00000002-BFCE-FB4C-8B64-2845583FD022}"/>
            </c:ext>
          </c:extLst>
        </c:ser>
        <c:dLbls>
          <c:showLegendKey val="0"/>
          <c:showVal val="1"/>
          <c:showCatName val="0"/>
          <c:showSerName val="0"/>
          <c:showPercent val="0"/>
          <c:showBubbleSize val="0"/>
        </c:dLbls>
        <c:gapWidth val="75"/>
        <c:axId val="-2058147880"/>
        <c:axId val="-2061575048"/>
      </c:barChart>
      <c:catAx>
        <c:axId val="-2058147880"/>
        <c:scaling>
          <c:orientation val="minMax"/>
        </c:scaling>
        <c:delete val="0"/>
        <c:axPos val="b"/>
        <c:title>
          <c:tx>
            <c:rich>
              <a:bodyPr/>
              <a:lstStyle/>
              <a:p>
                <a:pPr>
                  <a:defRPr sz="1400"/>
                </a:pPr>
                <a:r>
                  <a:rPr lang="en-US" sz="1400" dirty="0"/>
                  <a:t>HCV Genotype (GT)</a:t>
                </a:r>
              </a:p>
            </c:rich>
          </c:tx>
          <c:layout>
            <c:manualLayout>
              <c:xMode val="edge"/>
              <c:yMode val="edge"/>
              <c:x val="0.4116105278506853"/>
              <c:y val="0.92197712418300659"/>
            </c:manualLayout>
          </c:layout>
          <c:overlay val="0"/>
        </c:title>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sz="1400"/>
            </a:pPr>
            <a:endParaRPr lang="en-US"/>
          </a:p>
        </c:txPr>
        <c:crossAx val="-2061575048"/>
        <c:crosses val="autoZero"/>
        <c:auto val="1"/>
        <c:lblAlgn val="ctr"/>
        <c:lblOffset val="1"/>
        <c:noMultiLvlLbl val="0"/>
      </c:catAx>
      <c:valAx>
        <c:axId val="-2061575048"/>
        <c:scaling>
          <c:orientation val="minMax"/>
          <c:max val="100"/>
        </c:scaling>
        <c:delete val="0"/>
        <c:axPos val="l"/>
        <c:title>
          <c:tx>
            <c:rich>
              <a:bodyPr rot="-5400000" vert="horz"/>
              <a:lstStyle/>
              <a:p>
                <a:pPr>
                  <a:defRPr sz="1400"/>
                </a:pPr>
                <a:r>
                  <a:rPr lang="en-US" sz="1400" dirty="0"/>
                  <a:t>SVR12 (%)</a:t>
                </a:r>
              </a:p>
            </c:rich>
          </c:tx>
          <c:layout>
            <c:manualLayout>
              <c:xMode val="edge"/>
              <c:yMode val="edge"/>
              <c:x val="2.95508274231678E-3"/>
              <c:y val="0.32550323078870202"/>
            </c:manualLayout>
          </c:layout>
          <c:overlay val="0"/>
          <c:spPr>
            <a:noFill/>
            <a:ln>
              <a:noFill/>
            </a:ln>
            <a:effectLst/>
          </c:spPr>
        </c:title>
        <c:numFmt formatCode="General" sourceLinked="1"/>
        <c:majorTickMark val="out"/>
        <c:minorTickMark val="none"/>
        <c:tickLblPos val="nextTo"/>
        <c:spPr>
          <a:noFill/>
          <a:ln w="6350" cmpd="sng">
            <a:solidFill>
              <a:schemeClr val="tx1"/>
            </a:solidFill>
          </a:ln>
          <a:effectLst/>
        </c:spPr>
        <c:txPr>
          <a:bodyPr rot="-60000000" vert="horz"/>
          <a:lstStyle/>
          <a:p>
            <a:pPr>
              <a:defRPr/>
            </a:pPr>
            <a:endParaRPr lang="en-US"/>
          </a:p>
        </c:txPr>
        <c:crossAx val="-2058147880"/>
        <c:crosses val="autoZero"/>
        <c:crossBetween val="between"/>
        <c:majorUnit val="20"/>
      </c:valAx>
      <c:spPr>
        <a:solidFill>
          <a:srgbClr val="E6EBF2"/>
        </a:solidFill>
        <a:ln w="6350" cmpd="sng">
          <a:solidFill>
            <a:schemeClr val="tx1"/>
          </a:solidFill>
        </a:ln>
        <a:effectLst/>
      </c:spPr>
    </c:plotArea>
    <c:legend>
      <c:legendPos val="t"/>
      <c:layout>
        <c:manualLayout>
          <c:xMode val="edge"/>
          <c:yMode val="edge"/>
          <c:x val="9.5357262523035696E-2"/>
          <c:y val="1.5237563208891599E-2"/>
          <c:w val="0.88464008488300605"/>
          <c:h val="9.2145744052611098E-2"/>
        </c:manualLayout>
      </c:layout>
      <c:overlay val="0"/>
      <c:spPr>
        <a:noFill/>
        <a:ln>
          <a:noFill/>
        </a:ln>
        <a:effectLst/>
      </c:spPr>
      <c:txPr>
        <a:bodyPr rot="0" vert="horz"/>
        <a:lstStyle/>
        <a:p>
          <a:pPr>
            <a:defRPr sz="1400"/>
          </a:pPr>
          <a:endParaRPr lang="en-US"/>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549547859433"/>
          <c:y val="2.74724680437709E-2"/>
          <c:w val="0.88238693619685804"/>
          <c:h val="0.81507363658744902"/>
        </c:manualLayout>
      </c:layout>
      <c:barChart>
        <c:barDir val="col"/>
        <c:grouping val="clustered"/>
        <c:varyColors val="0"/>
        <c:ser>
          <c:idx val="0"/>
          <c:order val="0"/>
          <c:tx>
            <c:strRef>
              <c:f>Sheet1!$A$1</c:f>
              <c:strCache>
                <c:ptCount val="1"/>
                <c:pt idx="0">
                  <c:v>Number</c:v>
                </c:pt>
              </c:strCache>
            </c:strRef>
          </c:tx>
          <c:spPr>
            <a:solidFill>
              <a:schemeClr val="accent1"/>
            </a:solidFill>
            <a:ln w="6350">
              <a:noFill/>
            </a:ln>
            <a:effectLst/>
            <a:scene3d>
              <a:camera prst="orthographicFront"/>
              <a:lightRig rig="threePt" dir="t"/>
            </a:scene3d>
            <a:sp3d>
              <a:bevelT/>
            </a:sp3d>
          </c:spPr>
          <c:invertIfNegative val="0"/>
          <c:dPt>
            <c:idx val="2"/>
            <c:invertIfNegative val="0"/>
            <c:bubble3D val="0"/>
            <c:spPr>
              <a:solidFill>
                <a:srgbClr val="4672A6"/>
              </a:solidFill>
              <a:ln w="6350">
                <a:noFill/>
              </a:ln>
              <a:effectLst/>
              <a:scene3d>
                <a:camera prst="orthographicFront"/>
                <a:lightRig rig="threePt" dir="t"/>
              </a:scene3d>
              <a:sp3d>
                <a:bevelT/>
              </a:sp3d>
            </c:spPr>
            <c:extLst>
              <c:ext xmlns:c16="http://schemas.microsoft.com/office/drawing/2014/chart" uri="{C3380CC4-5D6E-409C-BE32-E72D297353CC}">
                <c16:uniqueId val="{00000001-8EE8-164D-942D-3F51416265E5}"/>
              </c:ext>
            </c:extLst>
          </c:dPt>
          <c:dPt>
            <c:idx val="3"/>
            <c:invertIfNegative val="0"/>
            <c:bubble3D val="0"/>
            <c:spPr>
              <a:solidFill>
                <a:srgbClr val="4672A6"/>
              </a:solidFill>
              <a:ln w="6350">
                <a:noFill/>
              </a:ln>
              <a:effectLst/>
              <a:scene3d>
                <a:camera prst="orthographicFront"/>
                <a:lightRig rig="threePt" dir="t"/>
              </a:scene3d>
              <a:sp3d>
                <a:bevelT/>
              </a:sp3d>
            </c:spPr>
            <c:extLst>
              <c:ext xmlns:c16="http://schemas.microsoft.com/office/drawing/2014/chart" uri="{C3380CC4-5D6E-409C-BE32-E72D297353CC}">
                <c16:uniqueId val="{00000003-8EE8-164D-942D-3F51416265E5}"/>
              </c:ext>
            </c:extLst>
          </c:dPt>
          <c:dPt>
            <c:idx val="4"/>
            <c:invertIfNegative val="0"/>
            <c:bubble3D val="0"/>
            <c:spPr>
              <a:solidFill>
                <a:srgbClr val="4672A6"/>
              </a:solidFill>
              <a:ln w="6350">
                <a:noFill/>
              </a:ln>
              <a:effectLst/>
              <a:scene3d>
                <a:camera prst="orthographicFront"/>
                <a:lightRig rig="threePt" dir="t"/>
              </a:scene3d>
              <a:sp3d>
                <a:bevelT/>
              </a:sp3d>
            </c:spPr>
            <c:extLst>
              <c:ext xmlns:c16="http://schemas.microsoft.com/office/drawing/2014/chart" uri="{C3380CC4-5D6E-409C-BE32-E72D297353CC}">
                <c16:uniqueId val="{00000005-8EE8-164D-942D-3F51416265E5}"/>
              </c:ext>
            </c:extLst>
          </c:dPt>
          <c:dPt>
            <c:idx val="5"/>
            <c:invertIfNegative val="0"/>
            <c:bubble3D val="0"/>
            <c:spPr>
              <a:solidFill>
                <a:srgbClr val="4672A6"/>
              </a:solidFill>
              <a:ln w="6350">
                <a:noFill/>
              </a:ln>
              <a:effectLst/>
              <a:scene3d>
                <a:camera prst="orthographicFront"/>
                <a:lightRig rig="threePt" dir="t"/>
              </a:scene3d>
              <a:sp3d>
                <a:bevelT/>
              </a:sp3d>
            </c:spPr>
            <c:extLst>
              <c:ext xmlns:c16="http://schemas.microsoft.com/office/drawing/2014/chart" uri="{C3380CC4-5D6E-409C-BE32-E72D297353CC}">
                <c16:uniqueId val="{00000007-8EE8-164D-942D-3F51416265E5}"/>
              </c:ext>
            </c:extLst>
          </c:dPt>
          <c:dPt>
            <c:idx val="6"/>
            <c:invertIfNegative val="0"/>
            <c:bubble3D val="0"/>
            <c:spPr>
              <a:solidFill>
                <a:srgbClr val="4672A6"/>
              </a:solidFill>
              <a:ln w="6350">
                <a:noFill/>
              </a:ln>
              <a:effectLst/>
              <a:scene3d>
                <a:camera prst="orthographicFront"/>
                <a:lightRig rig="threePt" dir="t"/>
              </a:scene3d>
              <a:sp3d>
                <a:bevelT/>
              </a:sp3d>
            </c:spPr>
            <c:extLst>
              <c:ext xmlns:c16="http://schemas.microsoft.com/office/drawing/2014/chart" uri="{C3380CC4-5D6E-409C-BE32-E72D297353CC}">
                <c16:uniqueId val="{00000009-8EE8-164D-942D-3F51416265E5}"/>
              </c:ext>
            </c:extLst>
          </c:dPt>
          <c:dPt>
            <c:idx val="7"/>
            <c:invertIfNegative val="0"/>
            <c:bubble3D val="0"/>
            <c:spPr>
              <a:solidFill>
                <a:srgbClr val="4672A6"/>
              </a:solidFill>
              <a:ln w="6350">
                <a:noFill/>
              </a:ln>
              <a:effectLst/>
              <a:scene3d>
                <a:camera prst="orthographicFront"/>
                <a:lightRig rig="threePt" dir="t"/>
              </a:scene3d>
              <a:sp3d>
                <a:bevelT/>
              </a:sp3d>
            </c:spPr>
            <c:extLst>
              <c:ext xmlns:c16="http://schemas.microsoft.com/office/drawing/2014/chart" uri="{C3380CC4-5D6E-409C-BE32-E72D297353CC}">
                <c16:uniqueId val="{0000000B-8EE8-164D-942D-3F51416265E5}"/>
              </c:ext>
            </c:extLst>
          </c:dPt>
          <c:dPt>
            <c:idx val="8"/>
            <c:invertIfNegative val="0"/>
            <c:bubble3D val="0"/>
            <c:spPr>
              <a:solidFill>
                <a:srgbClr val="4672A6"/>
              </a:solidFill>
              <a:ln w="6350">
                <a:noFill/>
              </a:ln>
              <a:effectLst/>
              <a:scene3d>
                <a:camera prst="orthographicFront"/>
                <a:lightRig rig="threePt" dir="t"/>
              </a:scene3d>
              <a:sp3d>
                <a:bevelT/>
              </a:sp3d>
            </c:spPr>
            <c:extLst>
              <c:ext xmlns:c16="http://schemas.microsoft.com/office/drawing/2014/chart" uri="{C3380CC4-5D6E-409C-BE32-E72D297353CC}">
                <c16:uniqueId val="{0000000D-8EE8-164D-942D-3F51416265E5}"/>
              </c:ext>
            </c:extLst>
          </c:dPt>
          <c:dPt>
            <c:idx val="9"/>
            <c:invertIfNegative val="0"/>
            <c:bubble3D val="0"/>
            <c:spPr>
              <a:solidFill>
                <a:srgbClr val="FFFF00">
                  <a:alpha val="70000"/>
                </a:srgbClr>
              </a:solidFill>
              <a:ln w="6350">
                <a:noFill/>
              </a:ln>
              <a:effectLst/>
              <a:scene3d>
                <a:camera prst="orthographicFront"/>
                <a:lightRig rig="threePt" dir="t"/>
              </a:scene3d>
              <a:sp3d>
                <a:bevelT/>
              </a:sp3d>
            </c:spPr>
            <c:extLst>
              <c:ext xmlns:c16="http://schemas.microsoft.com/office/drawing/2014/chart" uri="{C3380CC4-5D6E-409C-BE32-E72D297353CC}">
                <c16:uniqueId val="{0000000F-8EE8-164D-942D-3F51416265E5}"/>
              </c:ext>
            </c:extLst>
          </c:dPt>
          <c:dPt>
            <c:idx val="10"/>
            <c:invertIfNegative val="0"/>
            <c:bubble3D val="0"/>
            <c:spPr>
              <a:solidFill>
                <a:srgbClr val="963232"/>
              </a:solidFill>
              <a:ln w="6350">
                <a:noFill/>
              </a:ln>
              <a:effectLst/>
              <a:scene3d>
                <a:camera prst="orthographicFront"/>
                <a:lightRig rig="threePt" dir="t"/>
              </a:scene3d>
              <a:sp3d>
                <a:bevelT/>
              </a:sp3d>
            </c:spPr>
            <c:extLst>
              <c:ext xmlns:c16="http://schemas.microsoft.com/office/drawing/2014/chart" uri="{C3380CC4-5D6E-409C-BE32-E72D297353CC}">
                <c16:uniqueId val="{00000011-8EE8-164D-942D-3F51416265E5}"/>
              </c:ext>
            </c:extLst>
          </c:dPt>
          <c:dPt>
            <c:idx val="11"/>
            <c:invertIfNegative val="0"/>
            <c:bubble3D val="0"/>
            <c:spPr>
              <a:solidFill>
                <a:srgbClr val="963232"/>
              </a:solidFill>
              <a:ln w="6350">
                <a:noFill/>
              </a:ln>
              <a:effectLst/>
              <a:scene3d>
                <a:camera prst="orthographicFront"/>
                <a:lightRig rig="threePt" dir="t"/>
              </a:scene3d>
              <a:sp3d>
                <a:bevelT/>
              </a:sp3d>
            </c:spPr>
            <c:extLst>
              <c:ext xmlns:c16="http://schemas.microsoft.com/office/drawing/2014/chart" uri="{C3380CC4-5D6E-409C-BE32-E72D297353CC}">
                <c16:uniqueId val="{00000013-8EE8-164D-942D-3F51416265E5}"/>
              </c:ext>
            </c:extLst>
          </c:dPt>
          <c:dPt>
            <c:idx val="12"/>
            <c:invertIfNegative val="0"/>
            <c:bubble3D val="0"/>
            <c:spPr>
              <a:solidFill>
                <a:srgbClr val="963232"/>
              </a:solidFill>
              <a:ln w="6350">
                <a:noFill/>
              </a:ln>
              <a:effectLst/>
              <a:scene3d>
                <a:camera prst="orthographicFront"/>
                <a:lightRig rig="threePt" dir="t"/>
              </a:scene3d>
              <a:sp3d>
                <a:bevelT/>
              </a:sp3d>
            </c:spPr>
            <c:extLst>
              <c:ext xmlns:c16="http://schemas.microsoft.com/office/drawing/2014/chart" uri="{C3380CC4-5D6E-409C-BE32-E72D297353CC}">
                <c16:uniqueId val="{00000015-8EE8-164D-942D-3F51416265E5}"/>
              </c:ext>
            </c:extLst>
          </c:dPt>
          <c:dPt>
            <c:idx val="13"/>
            <c:invertIfNegative val="0"/>
            <c:bubble3D val="0"/>
            <c:spPr>
              <a:solidFill>
                <a:srgbClr val="963232"/>
              </a:solidFill>
              <a:ln w="6350">
                <a:noFill/>
              </a:ln>
              <a:effectLst/>
              <a:scene3d>
                <a:camera prst="orthographicFront"/>
                <a:lightRig rig="threePt" dir="t"/>
              </a:scene3d>
              <a:sp3d>
                <a:bevelT/>
              </a:sp3d>
            </c:spPr>
            <c:extLst>
              <c:ext xmlns:c16="http://schemas.microsoft.com/office/drawing/2014/chart" uri="{C3380CC4-5D6E-409C-BE32-E72D297353CC}">
                <c16:uniqueId val="{00000017-8EE8-164D-942D-3F51416265E5}"/>
              </c:ext>
            </c:extLst>
          </c:dPt>
          <c:dPt>
            <c:idx val="14"/>
            <c:invertIfNegative val="0"/>
            <c:bubble3D val="0"/>
            <c:spPr>
              <a:solidFill>
                <a:srgbClr val="963232"/>
              </a:solidFill>
              <a:ln w="6350">
                <a:noFill/>
              </a:ln>
              <a:effectLst/>
              <a:scene3d>
                <a:camera prst="orthographicFront"/>
                <a:lightRig rig="threePt" dir="t"/>
              </a:scene3d>
              <a:sp3d>
                <a:bevelT/>
              </a:sp3d>
            </c:spPr>
            <c:extLst>
              <c:ext xmlns:c16="http://schemas.microsoft.com/office/drawing/2014/chart" uri="{C3380CC4-5D6E-409C-BE32-E72D297353CC}">
                <c16:uniqueId val="{00000019-8EE8-164D-942D-3F51416265E5}"/>
              </c:ext>
            </c:extLst>
          </c:dPt>
          <c:dPt>
            <c:idx val="15"/>
            <c:invertIfNegative val="0"/>
            <c:bubble3D val="0"/>
            <c:spPr>
              <a:solidFill>
                <a:srgbClr val="963232"/>
              </a:solidFill>
              <a:ln w="6350">
                <a:noFill/>
              </a:ln>
              <a:effectLst/>
              <a:scene3d>
                <a:camera prst="orthographicFront"/>
                <a:lightRig rig="threePt" dir="t"/>
              </a:scene3d>
              <a:sp3d>
                <a:bevelT/>
              </a:sp3d>
            </c:spPr>
            <c:extLst>
              <c:ext xmlns:c16="http://schemas.microsoft.com/office/drawing/2014/chart" uri="{C3380CC4-5D6E-409C-BE32-E72D297353CC}">
                <c16:uniqueId val="{0000001B-8EE8-164D-942D-3F51416265E5}"/>
              </c:ext>
            </c:extLst>
          </c:dPt>
          <c:dLbls>
            <c:dLbl>
              <c:idx val="14"/>
              <c:tx>
                <c:rich>
                  <a:bodyPr/>
                  <a:lstStyle/>
                  <a:p>
                    <a:r>
                      <a:rPr lang="en-US" sz="1400" b="0" dirty="0"/>
                      <a:t>&lt;1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8EE8-164D-942D-3F51416265E5}"/>
                </c:ext>
              </c:extLst>
            </c:dLbl>
            <c:dLbl>
              <c:idx val="15"/>
              <c:tx>
                <c:rich>
                  <a:bodyPr/>
                  <a:lstStyle/>
                  <a:p>
                    <a:r>
                      <a:rPr lang="en-US" sz="1400" b="0" dirty="0"/>
                      <a:t>&lt;1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8EE8-164D-942D-3F51416265E5}"/>
                </c:ext>
              </c:extLst>
            </c:dLbl>
            <c:spPr>
              <a:noFill/>
              <a:ln>
                <a:noFill/>
              </a:ln>
              <a:effectLst/>
            </c:spPr>
            <c:txPr>
              <a:bodyPr rot="0" vert="horz"/>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Sheet1!$A$2:$A$17</c:f>
              <c:numCache>
                <c:formatCode>General</c:formatCode>
                <c:ptCount val="16"/>
                <c:pt idx="0">
                  <c:v>-11</c:v>
                </c:pt>
                <c:pt idx="1">
                  <c:v>-8</c:v>
                </c:pt>
                <c:pt idx="2">
                  <c:v>-7</c:v>
                </c:pt>
                <c:pt idx="3">
                  <c:v>-6</c:v>
                </c:pt>
                <c:pt idx="4">
                  <c:v>-5</c:v>
                </c:pt>
                <c:pt idx="5">
                  <c:v>-4</c:v>
                </c:pt>
                <c:pt idx="6">
                  <c:v>-3</c:v>
                </c:pt>
                <c:pt idx="7">
                  <c:v>-2</c:v>
                </c:pt>
                <c:pt idx="8">
                  <c:v>-1</c:v>
                </c:pt>
                <c:pt idx="9">
                  <c:v>0</c:v>
                </c:pt>
                <c:pt idx="10">
                  <c:v>1</c:v>
                </c:pt>
                <c:pt idx="11">
                  <c:v>2</c:v>
                </c:pt>
                <c:pt idx="12">
                  <c:v>3</c:v>
                </c:pt>
                <c:pt idx="13">
                  <c:v>4</c:v>
                </c:pt>
                <c:pt idx="14">
                  <c:v>7</c:v>
                </c:pt>
                <c:pt idx="15">
                  <c:v>11</c:v>
                </c:pt>
              </c:numCache>
            </c:numRef>
          </c:cat>
          <c:val>
            <c:numRef>
              <c:f>Sheet1!$B$2:$B$17</c:f>
              <c:numCache>
                <c:formatCode>General</c:formatCode>
                <c:ptCount val="16"/>
                <c:pt idx="0">
                  <c:v>0</c:v>
                </c:pt>
                <c:pt idx="1">
                  <c:v>0</c:v>
                </c:pt>
                <c:pt idx="2">
                  <c:v>1</c:v>
                </c:pt>
                <c:pt idx="3">
                  <c:v>1</c:v>
                </c:pt>
                <c:pt idx="4">
                  <c:v>4</c:v>
                </c:pt>
                <c:pt idx="5">
                  <c:v>2</c:v>
                </c:pt>
                <c:pt idx="6">
                  <c:v>8</c:v>
                </c:pt>
                <c:pt idx="7">
                  <c:v>15</c:v>
                </c:pt>
                <c:pt idx="8">
                  <c:v>20</c:v>
                </c:pt>
                <c:pt idx="9">
                  <c:v>22</c:v>
                </c:pt>
                <c:pt idx="10">
                  <c:v>13</c:v>
                </c:pt>
                <c:pt idx="11">
                  <c:v>10</c:v>
                </c:pt>
                <c:pt idx="12">
                  <c:v>1</c:v>
                </c:pt>
                <c:pt idx="13">
                  <c:v>2</c:v>
                </c:pt>
                <c:pt idx="14">
                  <c:v>0</c:v>
                </c:pt>
                <c:pt idx="15">
                  <c:v>0</c:v>
                </c:pt>
              </c:numCache>
            </c:numRef>
          </c:val>
          <c:extLst>
            <c:ext xmlns:c16="http://schemas.microsoft.com/office/drawing/2014/chart" uri="{C3380CC4-5D6E-409C-BE32-E72D297353CC}">
              <c16:uniqueId val="{0000001C-8EE8-164D-942D-3F51416265E5}"/>
            </c:ext>
          </c:extLst>
        </c:ser>
        <c:dLbls>
          <c:showLegendKey val="0"/>
          <c:showVal val="0"/>
          <c:showCatName val="0"/>
          <c:showSerName val="0"/>
          <c:showPercent val="0"/>
          <c:showBubbleSize val="0"/>
        </c:dLbls>
        <c:gapWidth val="23"/>
        <c:overlap val="100"/>
        <c:axId val="-2067882984"/>
        <c:axId val="-2069394168"/>
      </c:barChart>
      <c:catAx>
        <c:axId val="-2067882984"/>
        <c:scaling>
          <c:orientation val="minMax"/>
        </c:scaling>
        <c:delete val="0"/>
        <c:axPos val="b"/>
        <c:title>
          <c:tx>
            <c:rich>
              <a:bodyPr/>
              <a:lstStyle/>
              <a:p>
                <a:pPr>
                  <a:defRPr sz="1400"/>
                </a:pPr>
                <a:r>
                  <a:rPr lang="en-US" sz="1400" dirty="0"/>
                  <a:t>Change in MELD</a:t>
                </a:r>
              </a:p>
            </c:rich>
          </c:tx>
          <c:layout>
            <c:manualLayout>
              <c:xMode val="edge"/>
              <c:yMode val="edge"/>
              <c:x val="0.42677736005693601"/>
              <c:y val="0.92227237657102901"/>
            </c:manualLayout>
          </c:layout>
          <c:overlay val="0"/>
        </c:title>
        <c:numFmt formatCode="General" sourceLinked="1"/>
        <c:majorTickMark val="none"/>
        <c:minorTickMark val="none"/>
        <c:tickLblPos val="nextTo"/>
        <c:spPr>
          <a:noFill/>
          <a:ln w="6350" cap="flat" cmpd="sng" algn="ctr">
            <a:solidFill>
              <a:schemeClr val="tx1"/>
            </a:solidFill>
            <a:round/>
          </a:ln>
          <a:effectLst/>
        </c:spPr>
        <c:txPr>
          <a:bodyPr rot="-60000000" vert="horz"/>
          <a:lstStyle/>
          <a:p>
            <a:pPr>
              <a:defRPr/>
            </a:pPr>
            <a:endParaRPr lang="en-US"/>
          </a:p>
        </c:txPr>
        <c:crossAx val="-2069394168"/>
        <c:crosses val="autoZero"/>
        <c:auto val="1"/>
        <c:lblAlgn val="ctr"/>
        <c:lblOffset val="1"/>
        <c:noMultiLvlLbl val="0"/>
      </c:catAx>
      <c:valAx>
        <c:axId val="-2069394168"/>
        <c:scaling>
          <c:orientation val="minMax"/>
          <c:max val="30"/>
        </c:scaling>
        <c:delete val="0"/>
        <c:axPos val="l"/>
        <c:title>
          <c:tx>
            <c:rich>
              <a:bodyPr rot="-5400000" vert="horz"/>
              <a:lstStyle/>
              <a:p>
                <a:pPr>
                  <a:defRPr sz="1400"/>
                </a:pPr>
                <a:r>
                  <a:rPr lang="en-US" sz="1400" dirty="0"/>
                  <a:t>Patients (%)</a:t>
                </a:r>
              </a:p>
            </c:rich>
          </c:tx>
          <c:layout>
            <c:manualLayout>
              <c:xMode val="edge"/>
              <c:yMode val="edge"/>
              <c:x val="0"/>
              <c:y val="0.26765408470087498"/>
            </c:manualLayout>
          </c:layout>
          <c:overlay val="0"/>
          <c:spPr>
            <a:noFill/>
            <a:ln>
              <a:noFill/>
            </a:ln>
            <a:effectLst/>
          </c:spPr>
        </c:title>
        <c:numFmt formatCode="General" sourceLinked="1"/>
        <c:majorTickMark val="out"/>
        <c:minorTickMark val="none"/>
        <c:tickLblPos val="nextTo"/>
        <c:spPr>
          <a:noFill/>
          <a:ln w="6350">
            <a:solidFill>
              <a:schemeClr val="tx1"/>
            </a:solidFill>
          </a:ln>
          <a:effectLst/>
        </c:spPr>
        <c:txPr>
          <a:bodyPr rot="-60000000" vert="horz"/>
          <a:lstStyle/>
          <a:p>
            <a:pPr>
              <a:defRPr/>
            </a:pPr>
            <a:endParaRPr lang="en-US"/>
          </a:p>
        </c:txPr>
        <c:crossAx val="-2067882984"/>
        <c:crosses val="autoZero"/>
        <c:crossBetween val="between"/>
        <c:majorUnit val="5"/>
      </c:valAx>
      <c:spPr>
        <a:solidFill>
          <a:srgbClr val="DDE2E8"/>
        </a:solidFill>
        <a:ln w="6350" cmpd="sng">
          <a:solidFill>
            <a:schemeClr val="tx1"/>
          </a:solidFill>
        </a:ln>
        <a:effectLst/>
      </c:spPr>
    </c:plotArea>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0549547859433"/>
          <c:y val="3.7284155746764698E-2"/>
          <c:w val="0.88238693619685804"/>
          <c:h val="0.81507363658744902"/>
        </c:manualLayout>
      </c:layout>
      <c:barChart>
        <c:barDir val="col"/>
        <c:grouping val="clustered"/>
        <c:varyColors val="0"/>
        <c:ser>
          <c:idx val="0"/>
          <c:order val="0"/>
          <c:tx>
            <c:strRef>
              <c:f>Sheet1!$A$1</c:f>
              <c:strCache>
                <c:ptCount val="1"/>
                <c:pt idx="0">
                  <c:v>Change in MELD</c:v>
                </c:pt>
              </c:strCache>
            </c:strRef>
          </c:tx>
          <c:spPr>
            <a:solidFill>
              <a:schemeClr val="accent1"/>
            </a:solidFill>
            <a:ln w="6350">
              <a:noFill/>
            </a:ln>
            <a:effectLst/>
            <a:scene3d>
              <a:camera prst="orthographicFront"/>
              <a:lightRig rig="threePt" dir="t"/>
            </a:scene3d>
            <a:sp3d>
              <a:bevelT/>
            </a:sp3d>
          </c:spPr>
          <c:invertIfNegative val="0"/>
          <c:dPt>
            <c:idx val="0"/>
            <c:invertIfNegative val="0"/>
            <c:bubble3D val="0"/>
            <c:spPr>
              <a:solidFill>
                <a:srgbClr val="3A7882"/>
              </a:solidFill>
              <a:ln w="6350">
                <a:noFill/>
              </a:ln>
              <a:effectLst/>
              <a:scene3d>
                <a:camera prst="orthographicFront"/>
                <a:lightRig rig="threePt" dir="t"/>
              </a:scene3d>
              <a:sp3d>
                <a:bevelT/>
              </a:sp3d>
            </c:spPr>
            <c:extLst>
              <c:ext xmlns:c16="http://schemas.microsoft.com/office/drawing/2014/chart" uri="{C3380CC4-5D6E-409C-BE32-E72D297353CC}">
                <c16:uniqueId val="{00000001-613B-A24F-A857-8ABBAF738DD2}"/>
              </c:ext>
            </c:extLst>
          </c:dPt>
          <c:dPt>
            <c:idx val="1"/>
            <c:invertIfNegative val="0"/>
            <c:bubble3D val="0"/>
            <c:spPr>
              <a:solidFill>
                <a:srgbClr val="3A7882"/>
              </a:solidFill>
              <a:ln w="6350">
                <a:noFill/>
              </a:ln>
              <a:effectLst/>
              <a:scene3d>
                <a:camera prst="orthographicFront"/>
                <a:lightRig rig="threePt" dir="t"/>
              </a:scene3d>
              <a:sp3d>
                <a:bevelT/>
              </a:sp3d>
            </c:spPr>
            <c:extLst>
              <c:ext xmlns:c16="http://schemas.microsoft.com/office/drawing/2014/chart" uri="{C3380CC4-5D6E-409C-BE32-E72D297353CC}">
                <c16:uniqueId val="{00000003-613B-A24F-A857-8ABBAF738DD2}"/>
              </c:ext>
            </c:extLst>
          </c:dPt>
          <c:dPt>
            <c:idx val="2"/>
            <c:invertIfNegative val="0"/>
            <c:bubble3D val="0"/>
            <c:spPr>
              <a:solidFill>
                <a:srgbClr val="3A7882"/>
              </a:solidFill>
              <a:ln w="6350">
                <a:noFill/>
              </a:ln>
              <a:effectLst/>
              <a:scene3d>
                <a:camera prst="orthographicFront"/>
                <a:lightRig rig="threePt" dir="t"/>
              </a:scene3d>
              <a:sp3d>
                <a:bevelT/>
              </a:sp3d>
            </c:spPr>
            <c:extLst>
              <c:ext xmlns:c16="http://schemas.microsoft.com/office/drawing/2014/chart" uri="{C3380CC4-5D6E-409C-BE32-E72D297353CC}">
                <c16:uniqueId val="{00000005-613B-A24F-A857-8ABBAF738DD2}"/>
              </c:ext>
            </c:extLst>
          </c:dPt>
          <c:dPt>
            <c:idx val="3"/>
            <c:invertIfNegative val="0"/>
            <c:bubble3D val="0"/>
            <c:spPr>
              <a:solidFill>
                <a:srgbClr val="3A7882"/>
              </a:solidFill>
              <a:ln w="6350">
                <a:noFill/>
              </a:ln>
              <a:effectLst/>
              <a:scene3d>
                <a:camera prst="orthographicFront"/>
                <a:lightRig rig="threePt" dir="t"/>
              </a:scene3d>
              <a:sp3d>
                <a:bevelT/>
              </a:sp3d>
            </c:spPr>
            <c:extLst>
              <c:ext xmlns:c16="http://schemas.microsoft.com/office/drawing/2014/chart" uri="{C3380CC4-5D6E-409C-BE32-E72D297353CC}">
                <c16:uniqueId val="{00000007-613B-A24F-A857-8ABBAF738DD2}"/>
              </c:ext>
            </c:extLst>
          </c:dPt>
          <c:dPt>
            <c:idx val="4"/>
            <c:invertIfNegative val="0"/>
            <c:bubble3D val="0"/>
            <c:spPr>
              <a:solidFill>
                <a:srgbClr val="3A7882"/>
              </a:solidFill>
              <a:ln w="6350">
                <a:noFill/>
              </a:ln>
              <a:effectLst/>
              <a:scene3d>
                <a:camera prst="orthographicFront"/>
                <a:lightRig rig="threePt" dir="t"/>
              </a:scene3d>
              <a:sp3d>
                <a:bevelT/>
              </a:sp3d>
            </c:spPr>
            <c:extLst>
              <c:ext xmlns:c16="http://schemas.microsoft.com/office/drawing/2014/chart" uri="{C3380CC4-5D6E-409C-BE32-E72D297353CC}">
                <c16:uniqueId val="{00000009-613B-A24F-A857-8ABBAF738DD2}"/>
              </c:ext>
            </c:extLst>
          </c:dPt>
          <c:dPt>
            <c:idx val="5"/>
            <c:invertIfNegative val="0"/>
            <c:bubble3D val="0"/>
            <c:spPr>
              <a:solidFill>
                <a:srgbClr val="3A7882"/>
              </a:solidFill>
              <a:ln w="6350">
                <a:noFill/>
              </a:ln>
              <a:effectLst/>
              <a:scene3d>
                <a:camera prst="orthographicFront"/>
                <a:lightRig rig="threePt" dir="t"/>
              </a:scene3d>
              <a:sp3d>
                <a:bevelT/>
              </a:sp3d>
            </c:spPr>
            <c:extLst>
              <c:ext xmlns:c16="http://schemas.microsoft.com/office/drawing/2014/chart" uri="{C3380CC4-5D6E-409C-BE32-E72D297353CC}">
                <c16:uniqueId val="{0000000B-613B-A24F-A857-8ABBAF738DD2}"/>
              </c:ext>
            </c:extLst>
          </c:dPt>
          <c:dPt>
            <c:idx val="6"/>
            <c:invertIfNegative val="0"/>
            <c:bubble3D val="0"/>
            <c:spPr>
              <a:solidFill>
                <a:srgbClr val="3A7882"/>
              </a:solidFill>
              <a:ln w="6350">
                <a:noFill/>
              </a:ln>
              <a:effectLst/>
              <a:scene3d>
                <a:camera prst="orthographicFront"/>
                <a:lightRig rig="threePt" dir="t"/>
              </a:scene3d>
              <a:sp3d>
                <a:bevelT/>
              </a:sp3d>
            </c:spPr>
            <c:extLst>
              <c:ext xmlns:c16="http://schemas.microsoft.com/office/drawing/2014/chart" uri="{C3380CC4-5D6E-409C-BE32-E72D297353CC}">
                <c16:uniqueId val="{0000000D-613B-A24F-A857-8ABBAF738DD2}"/>
              </c:ext>
            </c:extLst>
          </c:dPt>
          <c:dPt>
            <c:idx val="7"/>
            <c:invertIfNegative val="0"/>
            <c:bubble3D val="0"/>
            <c:spPr>
              <a:solidFill>
                <a:srgbClr val="3A7882"/>
              </a:solidFill>
              <a:ln w="6350">
                <a:noFill/>
              </a:ln>
              <a:effectLst/>
              <a:scene3d>
                <a:camera prst="orthographicFront"/>
                <a:lightRig rig="threePt" dir="t"/>
              </a:scene3d>
              <a:sp3d>
                <a:bevelT/>
              </a:sp3d>
            </c:spPr>
            <c:extLst>
              <c:ext xmlns:c16="http://schemas.microsoft.com/office/drawing/2014/chart" uri="{C3380CC4-5D6E-409C-BE32-E72D297353CC}">
                <c16:uniqueId val="{0000000F-613B-A24F-A857-8ABBAF738DD2}"/>
              </c:ext>
            </c:extLst>
          </c:dPt>
          <c:dPt>
            <c:idx val="8"/>
            <c:invertIfNegative val="0"/>
            <c:bubble3D val="0"/>
            <c:spPr>
              <a:solidFill>
                <a:srgbClr val="3A7882"/>
              </a:solidFill>
              <a:ln w="6350">
                <a:noFill/>
              </a:ln>
              <a:effectLst/>
              <a:scene3d>
                <a:camera prst="orthographicFront"/>
                <a:lightRig rig="threePt" dir="t"/>
              </a:scene3d>
              <a:sp3d>
                <a:bevelT/>
              </a:sp3d>
            </c:spPr>
            <c:extLst>
              <c:ext xmlns:c16="http://schemas.microsoft.com/office/drawing/2014/chart" uri="{C3380CC4-5D6E-409C-BE32-E72D297353CC}">
                <c16:uniqueId val="{00000011-613B-A24F-A857-8ABBAF738DD2}"/>
              </c:ext>
            </c:extLst>
          </c:dPt>
          <c:dPt>
            <c:idx val="9"/>
            <c:invertIfNegative val="0"/>
            <c:bubble3D val="0"/>
            <c:spPr>
              <a:solidFill>
                <a:srgbClr val="FFFF00">
                  <a:alpha val="70000"/>
                </a:srgbClr>
              </a:solidFill>
              <a:ln w="6350">
                <a:noFill/>
              </a:ln>
              <a:effectLst/>
              <a:scene3d>
                <a:camera prst="orthographicFront"/>
                <a:lightRig rig="threePt" dir="t"/>
              </a:scene3d>
              <a:sp3d>
                <a:bevelT/>
              </a:sp3d>
            </c:spPr>
            <c:extLst>
              <c:ext xmlns:c16="http://schemas.microsoft.com/office/drawing/2014/chart" uri="{C3380CC4-5D6E-409C-BE32-E72D297353CC}">
                <c16:uniqueId val="{00000013-613B-A24F-A857-8ABBAF738DD2}"/>
              </c:ext>
            </c:extLst>
          </c:dPt>
          <c:dPt>
            <c:idx val="10"/>
            <c:invertIfNegative val="0"/>
            <c:bubble3D val="0"/>
            <c:spPr>
              <a:solidFill>
                <a:srgbClr val="6C603A"/>
              </a:solidFill>
              <a:ln w="6350">
                <a:noFill/>
              </a:ln>
              <a:effectLst/>
              <a:scene3d>
                <a:camera prst="orthographicFront"/>
                <a:lightRig rig="threePt" dir="t"/>
              </a:scene3d>
              <a:sp3d>
                <a:bevelT/>
              </a:sp3d>
            </c:spPr>
            <c:extLst>
              <c:ext xmlns:c16="http://schemas.microsoft.com/office/drawing/2014/chart" uri="{C3380CC4-5D6E-409C-BE32-E72D297353CC}">
                <c16:uniqueId val="{00000015-613B-A24F-A857-8ABBAF738DD2}"/>
              </c:ext>
            </c:extLst>
          </c:dPt>
          <c:dPt>
            <c:idx val="11"/>
            <c:invertIfNegative val="0"/>
            <c:bubble3D val="0"/>
            <c:spPr>
              <a:solidFill>
                <a:srgbClr val="6C603A"/>
              </a:solidFill>
              <a:ln w="6350">
                <a:noFill/>
              </a:ln>
              <a:effectLst/>
              <a:scene3d>
                <a:camera prst="orthographicFront"/>
                <a:lightRig rig="threePt" dir="t"/>
              </a:scene3d>
              <a:sp3d>
                <a:bevelT/>
              </a:sp3d>
            </c:spPr>
            <c:extLst>
              <c:ext xmlns:c16="http://schemas.microsoft.com/office/drawing/2014/chart" uri="{C3380CC4-5D6E-409C-BE32-E72D297353CC}">
                <c16:uniqueId val="{00000017-613B-A24F-A857-8ABBAF738DD2}"/>
              </c:ext>
            </c:extLst>
          </c:dPt>
          <c:dPt>
            <c:idx val="12"/>
            <c:invertIfNegative val="0"/>
            <c:bubble3D val="0"/>
            <c:spPr>
              <a:solidFill>
                <a:srgbClr val="6C603A"/>
              </a:solidFill>
              <a:ln w="6350">
                <a:noFill/>
              </a:ln>
              <a:effectLst/>
              <a:scene3d>
                <a:camera prst="orthographicFront"/>
                <a:lightRig rig="threePt" dir="t"/>
              </a:scene3d>
              <a:sp3d>
                <a:bevelT/>
              </a:sp3d>
            </c:spPr>
            <c:extLst>
              <c:ext xmlns:c16="http://schemas.microsoft.com/office/drawing/2014/chart" uri="{C3380CC4-5D6E-409C-BE32-E72D297353CC}">
                <c16:uniqueId val="{00000019-613B-A24F-A857-8ABBAF738DD2}"/>
              </c:ext>
            </c:extLst>
          </c:dPt>
          <c:dPt>
            <c:idx val="13"/>
            <c:invertIfNegative val="0"/>
            <c:bubble3D val="0"/>
            <c:spPr>
              <a:solidFill>
                <a:srgbClr val="6C603A"/>
              </a:solidFill>
              <a:ln w="6350">
                <a:noFill/>
              </a:ln>
              <a:effectLst/>
              <a:scene3d>
                <a:camera prst="orthographicFront"/>
                <a:lightRig rig="threePt" dir="t"/>
              </a:scene3d>
              <a:sp3d>
                <a:bevelT/>
              </a:sp3d>
            </c:spPr>
            <c:extLst>
              <c:ext xmlns:c16="http://schemas.microsoft.com/office/drawing/2014/chart" uri="{C3380CC4-5D6E-409C-BE32-E72D297353CC}">
                <c16:uniqueId val="{0000001B-613B-A24F-A857-8ABBAF738DD2}"/>
              </c:ext>
            </c:extLst>
          </c:dPt>
          <c:dPt>
            <c:idx val="14"/>
            <c:invertIfNegative val="0"/>
            <c:bubble3D val="0"/>
            <c:spPr>
              <a:solidFill>
                <a:srgbClr val="963232"/>
              </a:solidFill>
              <a:ln w="6350">
                <a:noFill/>
              </a:ln>
              <a:effectLst/>
              <a:scene3d>
                <a:camera prst="orthographicFront"/>
                <a:lightRig rig="threePt" dir="t"/>
              </a:scene3d>
              <a:sp3d>
                <a:bevelT/>
              </a:sp3d>
            </c:spPr>
            <c:extLst>
              <c:ext xmlns:c16="http://schemas.microsoft.com/office/drawing/2014/chart" uri="{C3380CC4-5D6E-409C-BE32-E72D297353CC}">
                <c16:uniqueId val="{0000001D-613B-A24F-A857-8ABBAF738DD2}"/>
              </c:ext>
            </c:extLst>
          </c:dPt>
          <c:dPt>
            <c:idx val="15"/>
            <c:invertIfNegative val="0"/>
            <c:bubble3D val="0"/>
            <c:spPr>
              <a:solidFill>
                <a:srgbClr val="963232"/>
              </a:solidFill>
              <a:ln w="6350">
                <a:noFill/>
              </a:ln>
              <a:effectLst/>
              <a:scene3d>
                <a:camera prst="orthographicFront"/>
                <a:lightRig rig="threePt" dir="t"/>
              </a:scene3d>
              <a:sp3d>
                <a:bevelT/>
              </a:sp3d>
            </c:spPr>
            <c:extLst>
              <c:ext xmlns:c16="http://schemas.microsoft.com/office/drawing/2014/chart" uri="{C3380CC4-5D6E-409C-BE32-E72D297353CC}">
                <c16:uniqueId val="{0000001F-613B-A24F-A857-8ABBAF738DD2}"/>
              </c:ext>
            </c:extLst>
          </c:dPt>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Sheet1!$A$2:$A$17</c:f>
              <c:numCache>
                <c:formatCode>General</c:formatCode>
                <c:ptCount val="16"/>
                <c:pt idx="0">
                  <c:v>-11</c:v>
                </c:pt>
                <c:pt idx="1">
                  <c:v>-8</c:v>
                </c:pt>
                <c:pt idx="2">
                  <c:v>-7</c:v>
                </c:pt>
                <c:pt idx="3">
                  <c:v>-6</c:v>
                </c:pt>
                <c:pt idx="4">
                  <c:v>-5</c:v>
                </c:pt>
                <c:pt idx="5">
                  <c:v>-4</c:v>
                </c:pt>
                <c:pt idx="6">
                  <c:v>-3</c:v>
                </c:pt>
                <c:pt idx="7">
                  <c:v>-2</c:v>
                </c:pt>
                <c:pt idx="8">
                  <c:v>-1</c:v>
                </c:pt>
                <c:pt idx="9">
                  <c:v>0</c:v>
                </c:pt>
                <c:pt idx="10">
                  <c:v>1</c:v>
                </c:pt>
                <c:pt idx="11">
                  <c:v>2</c:v>
                </c:pt>
                <c:pt idx="12">
                  <c:v>3</c:v>
                </c:pt>
                <c:pt idx="13">
                  <c:v>4</c:v>
                </c:pt>
                <c:pt idx="14">
                  <c:v>7</c:v>
                </c:pt>
                <c:pt idx="15">
                  <c:v>11</c:v>
                </c:pt>
              </c:numCache>
            </c:numRef>
          </c:cat>
          <c:val>
            <c:numRef>
              <c:f>Sheet1!$B$2:$B$17</c:f>
              <c:numCache>
                <c:formatCode>General</c:formatCode>
                <c:ptCount val="16"/>
                <c:pt idx="0">
                  <c:v>4</c:v>
                </c:pt>
                <c:pt idx="1">
                  <c:v>4</c:v>
                </c:pt>
                <c:pt idx="2">
                  <c:v>0</c:v>
                </c:pt>
                <c:pt idx="3">
                  <c:v>4</c:v>
                </c:pt>
                <c:pt idx="4">
                  <c:v>7</c:v>
                </c:pt>
                <c:pt idx="5">
                  <c:v>15</c:v>
                </c:pt>
                <c:pt idx="6">
                  <c:v>19</c:v>
                </c:pt>
                <c:pt idx="7">
                  <c:v>4</c:v>
                </c:pt>
                <c:pt idx="8">
                  <c:v>26</c:v>
                </c:pt>
                <c:pt idx="9">
                  <c:v>11</c:v>
                </c:pt>
                <c:pt idx="10">
                  <c:v>4</c:v>
                </c:pt>
                <c:pt idx="11">
                  <c:v>0</c:v>
                </c:pt>
                <c:pt idx="12">
                  <c:v>4</c:v>
                </c:pt>
                <c:pt idx="13">
                  <c:v>0</c:v>
                </c:pt>
                <c:pt idx="14">
                  <c:v>0</c:v>
                </c:pt>
                <c:pt idx="15">
                  <c:v>0</c:v>
                </c:pt>
              </c:numCache>
            </c:numRef>
          </c:val>
          <c:extLst>
            <c:ext xmlns:c16="http://schemas.microsoft.com/office/drawing/2014/chart" uri="{C3380CC4-5D6E-409C-BE32-E72D297353CC}">
              <c16:uniqueId val="{00000020-613B-A24F-A857-8ABBAF738DD2}"/>
            </c:ext>
          </c:extLst>
        </c:ser>
        <c:dLbls>
          <c:showLegendKey val="0"/>
          <c:showVal val="1"/>
          <c:showCatName val="0"/>
          <c:showSerName val="0"/>
          <c:showPercent val="0"/>
          <c:showBubbleSize val="0"/>
        </c:dLbls>
        <c:gapWidth val="23"/>
        <c:overlap val="100"/>
        <c:axId val="-2069764456"/>
        <c:axId val="-2069758584"/>
      </c:barChart>
      <c:catAx>
        <c:axId val="-2069764456"/>
        <c:scaling>
          <c:orientation val="minMax"/>
        </c:scaling>
        <c:delete val="0"/>
        <c:axPos val="b"/>
        <c:title>
          <c:tx>
            <c:rich>
              <a:bodyPr/>
              <a:lstStyle/>
              <a:p>
                <a:pPr>
                  <a:defRPr/>
                </a:pPr>
                <a:r>
                  <a:rPr lang="en-US" dirty="0"/>
                  <a:t>Change in MELD</a:t>
                </a:r>
              </a:p>
            </c:rich>
          </c:tx>
          <c:layout>
            <c:manualLayout>
              <c:xMode val="edge"/>
              <c:yMode val="edge"/>
              <c:x val="0.42677736005693601"/>
              <c:y val="0.92227237657102901"/>
            </c:manualLayout>
          </c:layout>
          <c:overlay val="0"/>
        </c:title>
        <c:numFmt formatCode="General" sourceLinked="1"/>
        <c:majorTickMark val="none"/>
        <c:minorTickMark val="none"/>
        <c:tickLblPos val="nextTo"/>
        <c:spPr>
          <a:noFill/>
          <a:ln w="6350" cap="flat" cmpd="sng" algn="ctr">
            <a:solidFill>
              <a:srgbClr val="000000"/>
            </a:solidFill>
            <a:round/>
          </a:ln>
          <a:effectLst/>
        </c:spPr>
        <c:txPr>
          <a:bodyPr rot="-60000000" vert="horz"/>
          <a:lstStyle/>
          <a:p>
            <a:pPr>
              <a:defRPr sz="1200"/>
            </a:pPr>
            <a:endParaRPr lang="en-US"/>
          </a:p>
        </c:txPr>
        <c:crossAx val="-2069758584"/>
        <c:crosses val="autoZero"/>
        <c:auto val="1"/>
        <c:lblAlgn val="ctr"/>
        <c:lblOffset val="1"/>
        <c:noMultiLvlLbl val="0"/>
      </c:catAx>
      <c:valAx>
        <c:axId val="-2069758584"/>
        <c:scaling>
          <c:orientation val="minMax"/>
          <c:max val="35"/>
        </c:scaling>
        <c:delete val="0"/>
        <c:axPos val="l"/>
        <c:title>
          <c:tx>
            <c:rich>
              <a:bodyPr rot="-5400000" vert="horz"/>
              <a:lstStyle/>
              <a:p>
                <a:pPr>
                  <a:defRPr sz="1400"/>
                </a:pPr>
                <a:r>
                  <a:rPr lang="en-US" sz="1400" dirty="0"/>
                  <a:t>Patients (%)</a:t>
                </a:r>
              </a:p>
            </c:rich>
          </c:tx>
          <c:layout>
            <c:manualLayout>
              <c:xMode val="edge"/>
              <c:yMode val="edge"/>
              <c:x val="1.22148132325935E-3"/>
              <c:y val="0.26765408470087498"/>
            </c:manualLayout>
          </c:layout>
          <c:overlay val="0"/>
          <c:spPr>
            <a:noFill/>
            <a:ln>
              <a:noFill/>
            </a:ln>
            <a:effectLst/>
          </c:spPr>
        </c:title>
        <c:numFmt formatCode="General" sourceLinked="1"/>
        <c:majorTickMark val="out"/>
        <c:minorTickMark val="none"/>
        <c:tickLblPos val="nextTo"/>
        <c:spPr>
          <a:noFill/>
          <a:ln w="6350">
            <a:solidFill>
              <a:srgbClr val="000000"/>
            </a:solidFill>
          </a:ln>
          <a:effectLst/>
        </c:spPr>
        <c:txPr>
          <a:bodyPr rot="-60000000" vert="horz"/>
          <a:lstStyle/>
          <a:p>
            <a:pPr>
              <a:defRPr sz="1200"/>
            </a:pPr>
            <a:endParaRPr lang="en-US"/>
          </a:p>
        </c:txPr>
        <c:crossAx val="-2069764456"/>
        <c:crosses val="autoZero"/>
        <c:crossBetween val="between"/>
        <c:majorUnit val="5"/>
      </c:valAx>
      <c:spPr>
        <a:solidFill>
          <a:srgbClr val="DDE2E8"/>
        </a:solidFill>
        <a:ln w="6350" cmpd="sng">
          <a:solidFill>
            <a:srgbClr val="000000"/>
          </a:solidFill>
        </a:ln>
        <a:effectLst/>
      </c:spPr>
    </c:plotArea>
    <c:plotVisOnly val="1"/>
    <c:dispBlanksAs val="gap"/>
    <c:showDLblsOverMax val="0"/>
  </c:chart>
  <c:spPr>
    <a:noFill/>
    <a:ln>
      <a:noFill/>
    </a:ln>
    <a:effectLst/>
  </c:spPr>
  <c:txPr>
    <a:bodyPr/>
    <a:lstStyle/>
    <a:p>
      <a:pPr>
        <a:defRPr sz="1400">
          <a:latin typeface="Arial"/>
          <a:cs typeface="Arial"/>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01"/>
          <c:y val="2.77778663809897E-2"/>
          <c:w val="0.86727392030541595"/>
          <c:h val="0.76357258175127196"/>
        </c:manualLayout>
      </c:layout>
      <c:barChart>
        <c:barDir val="col"/>
        <c:grouping val="clustered"/>
        <c:varyColors val="0"/>
        <c:ser>
          <c:idx val="0"/>
          <c:order val="0"/>
          <c:tx>
            <c:strRef>
              <c:f>Sheet1!$B$1</c:f>
              <c:strCache>
                <c:ptCount val="1"/>
              </c:strCache>
            </c:strRef>
          </c:tx>
          <c:spPr>
            <a:solidFill>
              <a:schemeClr val="accent2"/>
            </a:solidFill>
            <a:ln w="12700">
              <a:noFill/>
            </a:ln>
            <a:effectLst/>
            <a:scene3d>
              <a:camera prst="orthographicFront"/>
              <a:lightRig rig="threePt" dir="t"/>
            </a:scene3d>
            <a:sp3d>
              <a:bevelT/>
            </a:sp3d>
          </c:spPr>
          <c:invertIfNegative val="0"/>
          <c:dPt>
            <c:idx val="0"/>
            <c:invertIfNegative val="0"/>
            <c:bubble3D val="0"/>
            <c:spPr>
              <a:solidFill>
                <a:srgbClr val="005C9E"/>
              </a:solidFill>
              <a:ln w="12700">
                <a:noFill/>
              </a:ln>
              <a:effectLst/>
              <a:scene3d>
                <a:camera prst="orthographicFront"/>
                <a:lightRig rig="threePt" dir="t"/>
              </a:scene3d>
              <a:sp3d>
                <a:bevelT/>
              </a:sp3d>
            </c:spPr>
            <c:extLst>
              <c:ext xmlns:c16="http://schemas.microsoft.com/office/drawing/2014/chart" uri="{C3380CC4-5D6E-409C-BE32-E72D297353CC}">
                <c16:uniqueId val="{00000001-3ACF-FE4E-820A-2AF64B177387}"/>
              </c:ext>
            </c:extLst>
          </c:dPt>
          <c:dPt>
            <c:idx val="1"/>
            <c:invertIfNegative val="0"/>
            <c:bubble3D val="0"/>
            <c:spPr>
              <a:solidFill>
                <a:srgbClr val="657F21"/>
              </a:solidFill>
              <a:ln w="12700">
                <a:noFill/>
              </a:ln>
              <a:effectLst/>
              <a:scene3d>
                <a:camera prst="orthographicFront"/>
                <a:lightRig rig="threePt" dir="t"/>
              </a:scene3d>
              <a:sp3d>
                <a:bevelT/>
              </a:sp3d>
            </c:spPr>
            <c:extLst>
              <c:ext xmlns:c16="http://schemas.microsoft.com/office/drawing/2014/chart" uri="{C3380CC4-5D6E-409C-BE32-E72D297353CC}">
                <c16:uniqueId val="{00000003-3ACF-FE4E-820A-2AF64B177387}"/>
              </c:ext>
            </c:extLst>
          </c:dPt>
          <c:dPt>
            <c:idx val="2"/>
            <c:invertIfNegative val="0"/>
            <c:bubble3D val="0"/>
            <c:spPr>
              <a:solidFill>
                <a:srgbClr val="657F21"/>
              </a:solidFill>
              <a:ln w="12700">
                <a:noFill/>
              </a:ln>
              <a:effectLst/>
              <a:scene3d>
                <a:camera prst="orthographicFront"/>
                <a:lightRig rig="threePt" dir="t"/>
              </a:scene3d>
              <a:sp3d>
                <a:bevelT/>
              </a:sp3d>
            </c:spPr>
            <c:extLst>
              <c:ext xmlns:c16="http://schemas.microsoft.com/office/drawing/2014/chart" uri="{C3380CC4-5D6E-409C-BE32-E72D297353CC}">
                <c16:uniqueId val="{00000005-3ACF-FE4E-820A-2AF64B177387}"/>
              </c:ext>
            </c:extLst>
          </c:dPt>
          <c:dPt>
            <c:idx val="3"/>
            <c:invertIfNegative val="0"/>
            <c:bubble3D val="0"/>
            <c:spPr>
              <a:solidFill>
                <a:srgbClr val="647E72"/>
              </a:solidFill>
              <a:ln w="12700">
                <a:noFill/>
              </a:ln>
              <a:effectLst/>
              <a:scene3d>
                <a:camera prst="orthographicFront"/>
                <a:lightRig rig="threePt" dir="t"/>
              </a:scene3d>
              <a:sp3d>
                <a:bevelT/>
              </a:sp3d>
            </c:spPr>
            <c:extLst>
              <c:ext xmlns:c16="http://schemas.microsoft.com/office/drawing/2014/chart" uri="{C3380CC4-5D6E-409C-BE32-E72D297353CC}">
                <c16:uniqueId val="{00000007-3ACF-FE4E-820A-2AF64B177387}"/>
              </c:ext>
            </c:extLst>
          </c:dPt>
          <c:dPt>
            <c:idx val="4"/>
            <c:invertIfNegative val="0"/>
            <c:bubble3D val="0"/>
            <c:spPr>
              <a:solidFill>
                <a:srgbClr val="647E72"/>
              </a:solidFill>
              <a:ln w="12700">
                <a:noFill/>
              </a:ln>
              <a:effectLst/>
              <a:scene3d>
                <a:camera prst="orthographicFront"/>
                <a:lightRig rig="threePt" dir="t"/>
              </a:scene3d>
              <a:sp3d>
                <a:bevelT/>
              </a:sp3d>
            </c:spPr>
            <c:extLst>
              <c:ext xmlns:c16="http://schemas.microsoft.com/office/drawing/2014/chart" uri="{C3380CC4-5D6E-409C-BE32-E72D297353CC}">
                <c16:uniqueId val="{00000009-3ACF-FE4E-820A-2AF64B177387}"/>
              </c:ext>
            </c:extLst>
          </c:dPt>
          <c:dPt>
            <c:idx val="5"/>
            <c:invertIfNegative val="0"/>
            <c:bubble3D val="0"/>
            <c:spPr>
              <a:solidFill>
                <a:srgbClr val="647E72"/>
              </a:solidFill>
              <a:ln w="12700">
                <a:noFill/>
              </a:ln>
              <a:effectLst/>
              <a:scene3d>
                <a:camera prst="orthographicFront"/>
                <a:lightRig rig="threePt" dir="t"/>
              </a:scene3d>
              <a:sp3d>
                <a:bevelT/>
              </a:sp3d>
            </c:spPr>
            <c:extLst>
              <c:ext xmlns:c16="http://schemas.microsoft.com/office/drawing/2014/chart" uri="{C3380CC4-5D6E-409C-BE32-E72D297353CC}">
                <c16:uniqueId val="{0000000B-3ACF-FE4E-820A-2AF64B177387}"/>
              </c:ext>
            </c:extLst>
          </c:dPt>
          <c:dPt>
            <c:idx val="6"/>
            <c:invertIfNegative val="0"/>
            <c:bubble3D val="0"/>
            <c:spPr>
              <a:solidFill>
                <a:srgbClr val="326496"/>
              </a:solidFill>
              <a:ln w="12700">
                <a:noFill/>
              </a:ln>
              <a:effectLst/>
              <a:scene3d>
                <a:camera prst="orthographicFront"/>
                <a:lightRig rig="threePt" dir="t"/>
              </a:scene3d>
              <a:sp3d>
                <a:bevelT/>
              </a:sp3d>
            </c:spPr>
            <c:extLst>
              <c:ext xmlns:c16="http://schemas.microsoft.com/office/drawing/2014/chart" uri="{C3380CC4-5D6E-409C-BE32-E72D297353CC}">
                <c16:uniqueId val="{0000000D-3ACF-FE4E-820A-2AF64B177387}"/>
              </c:ext>
            </c:extLst>
          </c:dPt>
          <c:dLbls>
            <c:spPr>
              <a:solidFill>
                <a:schemeClr val="bg1">
                  <a:alpha val="50000"/>
                </a:scheme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Overall</c:v>
                </c:pt>
                <c:pt idx="1">
                  <c:v>1a</c:v>
                </c:pt>
                <c:pt idx="2">
                  <c:v>1b</c:v>
                </c:pt>
                <c:pt idx="3">
                  <c:v>2</c:v>
                </c:pt>
                <c:pt idx="4">
                  <c:v>3</c:v>
                </c:pt>
                <c:pt idx="5">
                  <c:v>4</c:v>
                </c:pt>
              </c:strCache>
            </c:strRef>
          </c:cat>
          <c:val>
            <c:numRef>
              <c:f>Sheet1!$B$2:$B$7</c:f>
              <c:numCache>
                <c:formatCode>0</c:formatCode>
                <c:ptCount val="6"/>
                <c:pt idx="0">
                  <c:v>95</c:v>
                </c:pt>
                <c:pt idx="1">
                  <c:v>95</c:v>
                </c:pt>
                <c:pt idx="2">
                  <c:v>92</c:v>
                </c:pt>
                <c:pt idx="3">
                  <c:v>100</c:v>
                </c:pt>
                <c:pt idx="4">
                  <c:v>92</c:v>
                </c:pt>
                <c:pt idx="5">
                  <c:v>100</c:v>
                </c:pt>
              </c:numCache>
            </c:numRef>
          </c:val>
          <c:extLst>
            <c:ext xmlns:c16="http://schemas.microsoft.com/office/drawing/2014/chart" uri="{C3380CC4-5D6E-409C-BE32-E72D297353CC}">
              <c16:uniqueId val="{0000000E-3ACF-FE4E-820A-2AF64B177387}"/>
            </c:ext>
          </c:extLst>
        </c:ser>
        <c:dLbls>
          <c:showLegendKey val="0"/>
          <c:showVal val="1"/>
          <c:showCatName val="0"/>
          <c:showSerName val="0"/>
          <c:showPercent val="0"/>
          <c:showBubbleSize val="0"/>
        </c:dLbls>
        <c:gapWidth val="35"/>
        <c:axId val="-2068440520"/>
        <c:axId val="-2068469320"/>
      </c:barChart>
      <c:catAx>
        <c:axId val="-2068440520"/>
        <c:scaling>
          <c:orientation val="minMax"/>
        </c:scaling>
        <c:delete val="0"/>
        <c:axPos val="b"/>
        <c:title>
          <c:tx>
            <c:rich>
              <a:bodyPr/>
              <a:lstStyle/>
              <a:p>
                <a:pPr>
                  <a:defRPr sz="1400"/>
                </a:pPr>
                <a:r>
                  <a:rPr lang="en-US" sz="1400" dirty="0"/>
                  <a:t>HCV Genotype</a:t>
                </a:r>
              </a:p>
            </c:rich>
          </c:tx>
          <c:layout>
            <c:manualLayout>
              <c:xMode val="edge"/>
              <c:yMode val="edge"/>
              <c:x val="0.448576354092102"/>
              <c:y val="0.89386950326558501"/>
            </c:manualLayout>
          </c:layout>
          <c:overlay val="0"/>
        </c:title>
        <c:numFmt formatCode="General" sourceLinked="0"/>
        <c:majorTickMark val="out"/>
        <c:minorTickMark val="none"/>
        <c:tickLblPos val="nextTo"/>
        <c:spPr>
          <a:ln w="12700" cap="flat" cmpd="sng" algn="ctr">
            <a:solidFill>
              <a:prstClr val="black"/>
            </a:solidFill>
            <a:prstDash val="solid"/>
            <a:round/>
            <a:headEnd type="none" w="med" len="med"/>
            <a:tailEnd type="none" w="med" len="med"/>
          </a:ln>
        </c:spPr>
        <c:crossAx val="-2068469320"/>
        <c:crosses val="autoZero"/>
        <c:auto val="1"/>
        <c:lblAlgn val="ctr"/>
        <c:lblOffset val="1"/>
        <c:tickLblSkip val="1"/>
        <c:tickMarkSkip val="1"/>
        <c:noMultiLvlLbl val="0"/>
      </c:catAx>
      <c:valAx>
        <c:axId val="-2068469320"/>
        <c:scaling>
          <c:orientation val="minMax"/>
          <c:max val="100"/>
          <c:min val="0"/>
        </c:scaling>
        <c:delete val="0"/>
        <c:axPos val="l"/>
        <c:title>
          <c:tx>
            <c:rich>
              <a:bodyPr/>
              <a:lstStyle/>
              <a:p>
                <a:pPr>
                  <a:defRPr sz="1400"/>
                </a:pPr>
                <a:r>
                  <a:rPr lang="en-US" sz="1400" dirty="0"/>
                  <a:t>Patients with SVR12 (%)</a:t>
                </a:r>
              </a:p>
            </c:rich>
          </c:tx>
          <c:layout>
            <c:manualLayout>
              <c:xMode val="edge"/>
              <c:yMode val="edge"/>
              <c:x val="6.7947983774755416E-3"/>
              <c:y val="9.843713047714045E-2"/>
            </c:manualLayout>
          </c:layout>
          <c:overlay val="0"/>
        </c:title>
        <c:numFmt formatCode="0" sourceLinked="0"/>
        <c:majorTickMark val="out"/>
        <c:minorTickMark val="none"/>
        <c:tickLblPos val="nextTo"/>
        <c:spPr>
          <a:ln w="12700">
            <a:solidFill>
              <a:srgbClr val="000000"/>
            </a:solidFill>
          </a:ln>
        </c:spPr>
        <c:crossAx val="-2068440520"/>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01"/>
          <c:y val="2.77778663809897E-2"/>
          <c:w val="0.86727392030541595"/>
          <c:h val="0.76357258175127196"/>
        </c:manualLayout>
      </c:layout>
      <c:barChart>
        <c:barDir val="col"/>
        <c:grouping val="clustered"/>
        <c:varyColors val="0"/>
        <c:ser>
          <c:idx val="0"/>
          <c:order val="0"/>
          <c:tx>
            <c:strRef>
              <c:f>Sheet1!$B$1</c:f>
              <c:strCache>
                <c:ptCount val="1"/>
              </c:strCache>
            </c:strRef>
          </c:tx>
          <c:spPr>
            <a:solidFill>
              <a:schemeClr val="accent2"/>
            </a:solidFill>
            <a:ln w="12700">
              <a:noFill/>
            </a:ln>
            <a:effectLst/>
            <a:scene3d>
              <a:camera prst="orthographicFront"/>
              <a:lightRig rig="threePt" dir="t"/>
            </a:scene3d>
            <a:sp3d>
              <a:bevelT/>
            </a:sp3d>
          </c:spPr>
          <c:invertIfNegative val="0"/>
          <c:dPt>
            <c:idx val="0"/>
            <c:invertIfNegative val="0"/>
            <c:bubble3D val="0"/>
            <c:spPr>
              <a:solidFill>
                <a:srgbClr val="005C9E"/>
              </a:solidFill>
              <a:ln w="12700">
                <a:noFill/>
              </a:ln>
              <a:effectLst/>
              <a:scene3d>
                <a:camera prst="orthographicFront"/>
                <a:lightRig rig="threePt" dir="t"/>
              </a:scene3d>
              <a:sp3d>
                <a:bevelT/>
              </a:sp3d>
            </c:spPr>
            <c:extLst>
              <c:ext xmlns:c16="http://schemas.microsoft.com/office/drawing/2014/chart" uri="{C3380CC4-5D6E-409C-BE32-E72D297353CC}">
                <c16:uniqueId val="{00000001-2DB4-B748-B9CF-048209603524}"/>
              </c:ext>
            </c:extLst>
          </c:dPt>
          <c:dPt>
            <c:idx val="1"/>
            <c:invertIfNegative val="0"/>
            <c:bubble3D val="0"/>
            <c:spPr>
              <a:solidFill>
                <a:srgbClr val="657F21"/>
              </a:solidFill>
              <a:ln w="12700">
                <a:noFill/>
              </a:ln>
              <a:effectLst/>
              <a:scene3d>
                <a:camera prst="orthographicFront"/>
                <a:lightRig rig="threePt" dir="t"/>
              </a:scene3d>
              <a:sp3d>
                <a:bevelT/>
              </a:sp3d>
            </c:spPr>
            <c:extLst>
              <c:ext xmlns:c16="http://schemas.microsoft.com/office/drawing/2014/chart" uri="{C3380CC4-5D6E-409C-BE32-E72D297353CC}">
                <c16:uniqueId val="{00000003-2DB4-B748-B9CF-048209603524}"/>
              </c:ext>
            </c:extLst>
          </c:dPt>
          <c:dPt>
            <c:idx val="2"/>
            <c:invertIfNegative val="0"/>
            <c:bubble3D val="0"/>
            <c:spPr>
              <a:solidFill>
                <a:srgbClr val="657F21"/>
              </a:solidFill>
              <a:ln w="12700">
                <a:noFill/>
              </a:ln>
              <a:effectLst/>
              <a:scene3d>
                <a:camera prst="orthographicFront"/>
                <a:lightRig rig="threePt" dir="t"/>
              </a:scene3d>
              <a:sp3d>
                <a:bevelT/>
              </a:sp3d>
            </c:spPr>
            <c:extLst>
              <c:ext xmlns:c16="http://schemas.microsoft.com/office/drawing/2014/chart" uri="{C3380CC4-5D6E-409C-BE32-E72D297353CC}">
                <c16:uniqueId val="{00000005-2DB4-B748-B9CF-048209603524}"/>
              </c:ext>
            </c:extLst>
          </c:dPt>
          <c:dPt>
            <c:idx val="3"/>
            <c:invertIfNegative val="0"/>
            <c:bubble3D val="0"/>
            <c:spPr>
              <a:solidFill>
                <a:srgbClr val="647E72"/>
              </a:solidFill>
              <a:ln w="12700">
                <a:noFill/>
              </a:ln>
              <a:effectLst/>
              <a:scene3d>
                <a:camera prst="orthographicFront"/>
                <a:lightRig rig="threePt" dir="t"/>
              </a:scene3d>
              <a:sp3d>
                <a:bevelT/>
              </a:sp3d>
            </c:spPr>
            <c:extLst>
              <c:ext xmlns:c16="http://schemas.microsoft.com/office/drawing/2014/chart" uri="{C3380CC4-5D6E-409C-BE32-E72D297353CC}">
                <c16:uniqueId val="{00000007-2DB4-B748-B9CF-048209603524}"/>
              </c:ext>
            </c:extLst>
          </c:dPt>
          <c:dPt>
            <c:idx val="4"/>
            <c:invertIfNegative val="0"/>
            <c:bubble3D val="0"/>
            <c:spPr>
              <a:solidFill>
                <a:srgbClr val="647E72"/>
              </a:solidFill>
              <a:ln w="12700">
                <a:noFill/>
              </a:ln>
              <a:effectLst/>
              <a:scene3d>
                <a:camera prst="orthographicFront"/>
                <a:lightRig rig="threePt" dir="t"/>
              </a:scene3d>
              <a:sp3d>
                <a:bevelT/>
              </a:sp3d>
            </c:spPr>
            <c:extLst>
              <c:ext xmlns:c16="http://schemas.microsoft.com/office/drawing/2014/chart" uri="{C3380CC4-5D6E-409C-BE32-E72D297353CC}">
                <c16:uniqueId val="{00000009-2DB4-B748-B9CF-048209603524}"/>
              </c:ext>
            </c:extLst>
          </c:dPt>
          <c:dPt>
            <c:idx val="5"/>
            <c:invertIfNegative val="0"/>
            <c:bubble3D val="0"/>
            <c:spPr>
              <a:solidFill>
                <a:srgbClr val="647E72"/>
              </a:solidFill>
              <a:ln w="12700">
                <a:noFill/>
              </a:ln>
              <a:effectLst/>
              <a:scene3d>
                <a:camera prst="orthographicFront"/>
                <a:lightRig rig="threePt" dir="t"/>
              </a:scene3d>
              <a:sp3d>
                <a:bevelT/>
              </a:sp3d>
            </c:spPr>
            <c:extLst>
              <c:ext xmlns:c16="http://schemas.microsoft.com/office/drawing/2014/chart" uri="{C3380CC4-5D6E-409C-BE32-E72D297353CC}">
                <c16:uniqueId val="{0000000B-2DB4-B748-B9CF-048209603524}"/>
              </c:ext>
            </c:extLst>
          </c:dPt>
          <c:dPt>
            <c:idx val="6"/>
            <c:invertIfNegative val="0"/>
            <c:bubble3D val="0"/>
            <c:spPr>
              <a:solidFill>
                <a:srgbClr val="326496"/>
              </a:solidFill>
              <a:ln w="12700">
                <a:noFill/>
              </a:ln>
              <a:effectLst/>
              <a:scene3d>
                <a:camera prst="orthographicFront"/>
                <a:lightRig rig="threePt" dir="t"/>
              </a:scene3d>
              <a:sp3d>
                <a:bevelT/>
              </a:sp3d>
            </c:spPr>
            <c:extLst>
              <c:ext xmlns:c16="http://schemas.microsoft.com/office/drawing/2014/chart" uri="{C3380CC4-5D6E-409C-BE32-E72D297353CC}">
                <c16:uniqueId val="{0000000D-2DB4-B748-B9CF-048209603524}"/>
              </c:ext>
            </c:extLst>
          </c:dPt>
          <c:dLbls>
            <c:spPr>
              <a:solidFill>
                <a:schemeClr val="bg1">
                  <a:alpha val="50000"/>
                </a:scheme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Overall</c:v>
                </c:pt>
                <c:pt idx="1">
                  <c:v>1a</c:v>
                </c:pt>
                <c:pt idx="2">
                  <c:v>1b</c:v>
                </c:pt>
                <c:pt idx="3">
                  <c:v>2</c:v>
                </c:pt>
                <c:pt idx="4">
                  <c:v>3</c:v>
                </c:pt>
                <c:pt idx="5">
                  <c:v>4</c:v>
                </c:pt>
              </c:strCache>
            </c:strRef>
          </c:cat>
          <c:val>
            <c:numRef>
              <c:f>Sheet1!$B$2:$B$7</c:f>
              <c:numCache>
                <c:formatCode>0</c:formatCode>
                <c:ptCount val="6"/>
                <c:pt idx="0">
                  <c:v>95</c:v>
                </c:pt>
                <c:pt idx="1">
                  <c:v>95</c:v>
                </c:pt>
                <c:pt idx="2">
                  <c:v>92</c:v>
                </c:pt>
                <c:pt idx="3">
                  <c:v>100</c:v>
                </c:pt>
                <c:pt idx="4">
                  <c:v>92</c:v>
                </c:pt>
                <c:pt idx="5">
                  <c:v>100</c:v>
                </c:pt>
              </c:numCache>
            </c:numRef>
          </c:val>
          <c:extLst>
            <c:ext xmlns:c16="http://schemas.microsoft.com/office/drawing/2014/chart" uri="{C3380CC4-5D6E-409C-BE32-E72D297353CC}">
              <c16:uniqueId val="{0000000E-2DB4-B748-B9CF-048209603524}"/>
            </c:ext>
          </c:extLst>
        </c:ser>
        <c:dLbls>
          <c:showLegendKey val="0"/>
          <c:showVal val="1"/>
          <c:showCatName val="0"/>
          <c:showSerName val="0"/>
          <c:showPercent val="0"/>
          <c:showBubbleSize val="0"/>
        </c:dLbls>
        <c:gapWidth val="50"/>
        <c:axId val="-2068608808"/>
        <c:axId val="-2068631848"/>
      </c:barChart>
      <c:catAx>
        <c:axId val="-2068608808"/>
        <c:scaling>
          <c:orientation val="minMax"/>
        </c:scaling>
        <c:delete val="0"/>
        <c:axPos val="b"/>
        <c:title>
          <c:tx>
            <c:rich>
              <a:bodyPr/>
              <a:lstStyle/>
              <a:p>
                <a:pPr>
                  <a:defRPr sz="1400"/>
                </a:pPr>
                <a:r>
                  <a:rPr lang="en-US" sz="1400" dirty="0"/>
                  <a:t>HCV Genotype</a:t>
                </a:r>
              </a:p>
            </c:rich>
          </c:tx>
          <c:layout>
            <c:manualLayout>
              <c:xMode val="edge"/>
              <c:yMode val="edge"/>
              <c:x val="0.448576354092102"/>
              <c:y val="0.89386950326558501"/>
            </c:manualLayout>
          </c:layout>
          <c:overlay val="0"/>
        </c:title>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crossAx val="-2068631848"/>
        <c:crosses val="autoZero"/>
        <c:auto val="1"/>
        <c:lblAlgn val="ctr"/>
        <c:lblOffset val="1"/>
        <c:tickLblSkip val="1"/>
        <c:tickMarkSkip val="1"/>
        <c:noMultiLvlLbl val="0"/>
      </c:catAx>
      <c:valAx>
        <c:axId val="-2068631848"/>
        <c:scaling>
          <c:orientation val="minMax"/>
          <c:max val="100"/>
          <c:min val="0"/>
        </c:scaling>
        <c:delete val="0"/>
        <c:axPos val="l"/>
        <c:title>
          <c:tx>
            <c:rich>
              <a:bodyPr/>
              <a:lstStyle/>
              <a:p>
                <a:pPr>
                  <a:defRPr sz="1400"/>
                </a:pPr>
                <a:r>
                  <a:rPr lang="en-US" sz="1400" dirty="0"/>
                  <a:t>Patients with SVR12 (%)</a:t>
                </a:r>
              </a:p>
            </c:rich>
          </c:tx>
          <c:layout>
            <c:manualLayout>
              <c:xMode val="edge"/>
              <c:yMode val="edge"/>
              <c:x val="6.7947983774755416E-3"/>
              <c:y val="0.10711771372119971"/>
            </c:manualLayout>
          </c:layout>
          <c:overlay val="0"/>
        </c:title>
        <c:numFmt formatCode="0" sourceLinked="0"/>
        <c:majorTickMark val="out"/>
        <c:minorTickMark val="none"/>
        <c:tickLblPos val="nextTo"/>
        <c:spPr>
          <a:ln w="6350">
            <a:solidFill>
              <a:srgbClr val="000000"/>
            </a:solidFill>
          </a:ln>
        </c:spPr>
        <c:crossAx val="-2068608808"/>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01"/>
          <c:y val="2.77778663809897E-2"/>
          <c:w val="0.86727392030541595"/>
          <c:h val="0.685447332554739"/>
        </c:manualLayout>
      </c:layout>
      <c:barChart>
        <c:barDir val="col"/>
        <c:grouping val="clustered"/>
        <c:varyColors val="0"/>
        <c:ser>
          <c:idx val="0"/>
          <c:order val="0"/>
          <c:tx>
            <c:strRef>
              <c:f>Sheet1!$B$1</c:f>
              <c:strCache>
                <c:ptCount val="1"/>
              </c:strCache>
            </c:strRef>
          </c:tx>
          <c:spPr>
            <a:solidFill>
              <a:schemeClr val="accent2"/>
            </a:solidFill>
            <a:ln w="12700">
              <a:noFill/>
            </a:ln>
            <a:effectLst/>
            <a:scene3d>
              <a:camera prst="orthographicFront"/>
              <a:lightRig rig="threePt" dir="t"/>
            </a:scene3d>
            <a:sp3d>
              <a:bevelT/>
            </a:sp3d>
          </c:spPr>
          <c:invertIfNegative val="0"/>
          <c:dPt>
            <c:idx val="0"/>
            <c:invertIfNegative val="0"/>
            <c:bubble3D val="0"/>
            <c:spPr>
              <a:solidFill>
                <a:srgbClr val="005C9E"/>
              </a:solidFill>
              <a:ln w="12700">
                <a:noFill/>
              </a:ln>
              <a:effectLst/>
              <a:scene3d>
                <a:camera prst="orthographicFront"/>
                <a:lightRig rig="threePt" dir="t"/>
              </a:scene3d>
              <a:sp3d>
                <a:bevelT/>
              </a:sp3d>
            </c:spPr>
            <c:extLst>
              <c:ext xmlns:c16="http://schemas.microsoft.com/office/drawing/2014/chart" uri="{C3380CC4-5D6E-409C-BE32-E72D297353CC}">
                <c16:uniqueId val="{00000001-D264-194C-8712-5AB6F8121F5B}"/>
              </c:ext>
            </c:extLst>
          </c:dPt>
          <c:dPt>
            <c:idx val="1"/>
            <c:invertIfNegative val="0"/>
            <c:bubble3D val="0"/>
            <c:spPr>
              <a:solidFill>
                <a:srgbClr val="718E25"/>
              </a:solidFill>
              <a:ln w="12700">
                <a:noFill/>
              </a:ln>
              <a:effectLst/>
              <a:scene3d>
                <a:camera prst="orthographicFront"/>
                <a:lightRig rig="threePt" dir="t"/>
              </a:scene3d>
              <a:sp3d>
                <a:bevelT/>
              </a:sp3d>
            </c:spPr>
            <c:extLst>
              <c:ext xmlns:c16="http://schemas.microsoft.com/office/drawing/2014/chart" uri="{C3380CC4-5D6E-409C-BE32-E72D297353CC}">
                <c16:uniqueId val="{00000003-D264-194C-8712-5AB6F8121F5B}"/>
              </c:ext>
            </c:extLst>
          </c:dPt>
          <c:dPt>
            <c:idx val="2"/>
            <c:invertIfNegative val="0"/>
            <c:bubble3D val="0"/>
            <c:spPr>
              <a:solidFill>
                <a:srgbClr val="B59452">
                  <a:lumMod val="75000"/>
                </a:srgbClr>
              </a:solidFill>
              <a:ln w="12700">
                <a:noFill/>
              </a:ln>
              <a:effectLst/>
              <a:scene3d>
                <a:camera prst="orthographicFront"/>
                <a:lightRig rig="threePt" dir="t"/>
              </a:scene3d>
              <a:sp3d>
                <a:bevelT/>
              </a:sp3d>
            </c:spPr>
            <c:extLst>
              <c:ext xmlns:c16="http://schemas.microsoft.com/office/drawing/2014/chart" uri="{C3380CC4-5D6E-409C-BE32-E72D297353CC}">
                <c16:uniqueId val="{00000005-D264-194C-8712-5AB6F8121F5B}"/>
              </c:ext>
            </c:extLst>
          </c:dPt>
          <c:dPt>
            <c:idx val="3"/>
            <c:invertIfNegative val="0"/>
            <c:bubble3D val="0"/>
            <c:spPr>
              <a:solidFill>
                <a:srgbClr val="885690"/>
              </a:solidFill>
              <a:ln w="12700">
                <a:noFill/>
              </a:ln>
              <a:effectLst/>
              <a:scene3d>
                <a:camera prst="orthographicFront"/>
                <a:lightRig rig="threePt" dir="t"/>
              </a:scene3d>
              <a:sp3d>
                <a:bevelT/>
              </a:sp3d>
            </c:spPr>
            <c:extLst>
              <c:ext xmlns:c16="http://schemas.microsoft.com/office/drawing/2014/chart" uri="{C3380CC4-5D6E-409C-BE32-E72D297353CC}">
                <c16:uniqueId val="{00000007-D264-194C-8712-5AB6F8121F5B}"/>
              </c:ext>
            </c:extLst>
          </c:dPt>
          <c:dPt>
            <c:idx val="4"/>
            <c:invertIfNegative val="0"/>
            <c:bubble3D val="0"/>
            <c:spPr>
              <a:solidFill>
                <a:srgbClr val="963232"/>
              </a:solidFill>
              <a:ln w="12700">
                <a:noFill/>
              </a:ln>
              <a:effectLst/>
              <a:scene3d>
                <a:camera prst="orthographicFront"/>
                <a:lightRig rig="threePt" dir="t"/>
              </a:scene3d>
              <a:sp3d>
                <a:bevelT/>
              </a:sp3d>
            </c:spPr>
            <c:extLst>
              <c:ext xmlns:c16="http://schemas.microsoft.com/office/drawing/2014/chart" uri="{C3380CC4-5D6E-409C-BE32-E72D297353CC}">
                <c16:uniqueId val="{00000009-D264-194C-8712-5AB6F8121F5B}"/>
              </c:ext>
            </c:extLst>
          </c:dPt>
          <c:dPt>
            <c:idx val="5"/>
            <c:invertIfNegative val="0"/>
            <c:bubble3D val="0"/>
            <c:spPr>
              <a:solidFill>
                <a:srgbClr val="73624D"/>
              </a:solidFill>
              <a:ln w="12700">
                <a:noFill/>
              </a:ln>
              <a:effectLst/>
              <a:scene3d>
                <a:camera prst="orthographicFront"/>
                <a:lightRig rig="threePt" dir="t"/>
              </a:scene3d>
              <a:sp3d>
                <a:bevelT/>
              </a:sp3d>
            </c:spPr>
            <c:extLst>
              <c:ext xmlns:c16="http://schemas.microsoft.com/office/drawing/2014/chart" uri="{C3380CC4-5D6E-409C-BE32-E72D297353CC}">
                <c16:uniqueId val="{0000000B-D264-194C-8712-5AB6F8121F5B}"/>
              </c:ext>
            </c:extLst>
          </c:dPt>
          <c:dPt>
            <c:idx val="6"/>
            <c:invertIfNegative val="0"/>
            <c:bubble3D val="0"/>
            <c:spPr>
              <a:solidFill>
                <a:srgbClr val="326496"/>
              </a:solidFill>
              <a:ln w="12700">
                <a:noFill/>
              </a:ln>
              <a:effectLst/>
              <a:scene3d>
                <a:camera prst="orthographicFront"/>
                <a:lightRig rig="threePt" dir="t"/>
              </a:scene3d>
              <a:sp3d>
                <a:bevelT/>
              </a:sp3d>
            </c:spPr>
            <c:extLst>
              <c:ext xmlns:c16="http://schemas.microsoft.com/office/drawing/2014/chart" uri="{C3380CC4-5D6E-409C-BE32-E72D297353CC}">
                <c16:uniqueId val="{0000000D-D264-194C-8712-5AB6F8121F5B}"/>
              </c:ext>
            </c:extLst>
          </c:dPt>
          <c:dLbls>
            <c:numFmt formatCode="0" sourceLinked="0"/>
            <c:spPr>
              <a:solidFill>
                <a:schemeClr val="bg1">
                  <a:alpha val="50000"/>
                </a:scheme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All</c:v>
                </c:pt>
                <c:pt idx="1">
                  <c:v>Naïve </c:v>
                </c:pt>
                <c:pt idx="2">
                  <c:v>Experienced</c:v>
                </c:pt>
                <c:pt idx="3">
                  <c:v>No cirrhosis</c:v>
                </c:pt>
                <c:pt idx="4">
                  <c:v>Cirrhosis</c:v>
                </c:pt>
              </c:strCache>
            </c:strRef>
          </c:cat>
          <c:val>
            <c:numRef>
              <c:f>Sheet1!$B$2:$B$6</c:f>
              <c:numCache>
                <c:formatCode>0.0</c:formatCode>
                <c:ptCount val="5"/>
                <c:pt idx="0">
                  <c:v>95</c:v>
                </c:pt>
                <c:pt idx="1">
                  <c:v>93</c:v>
                </c:pt>
                <c:pt idx="2">
                  <c:v>97</c:v>
                </c:pt>
                <c:pt idx="3">
                  <c:v>94</c:v>
                </c:pt>
                <c:pt idx="4">
                  <c:v>100</c:v>
                </c:pt>
              </c:numCache>
            </c:numRef>
          </c:val>
          <c:extLst>
            <c:ext xmlns:c16="http://schemas.microsoft.com/office/drawing/2014/chart" uri="{C3380CC4-5D6E-409C-BE32-E72D297353CC}">
              <c16:uniqueId val="{0000000E-D264-194C-8712-5AB6F8121F5B}"/>
            </c:ext>
          </c:extLst>
        </c:ser>
        <c:dLbls>
          <c:showLegendKey val="0"/>
          <c:showVal val="1"/>
          <c:showCatName val="0"/>
          <c:showSerName val="0"/>
          <c:showPercent val="0"/>
          <c:showBubbleSize val="0"/>
        </c:dLbls>
        <c:gapWidth val="75"/>
        <c:axId val="-2133430584"/>
        <c:axId val="-2132996312"/>
      </c:barChart>
      <c:catAx>
        <c:axId val="-2133430584"/>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400"/>
            </a:pPr>
            <a:endParaRPr lang="en-US"/>
          </a:p>
        </c:txPr>
        <c:crossAx val="-2132996312"/>
        <c:crosses val="autoZero"/>
        <c:auto val="1"/>
        <c:lblAlgn val="ctr"/>
        <c:lblOffset val="1"/>
        <c:tickLblSkip val="1"/>
        <c:tickMarkSkip val="1"/>
        <c:noMultiLvlLbl val="0"/>
      </c:catAx>
      <c:valAx>
        <c:axId val="-2132996312"/>
        <c:scaling>
          <c:orientation val="minMax"/>
          <c:max val="100"/>
          <c:min val="0"/>
        </c:scaling>
        <c:delete val="0"/>
        <c:axPos val="l"/>
        <c:title>
          <c:tx>
            <c:rich>
              <a:bodyPr/>
              <a:lstStyle/>
              <a:p>
                <a:pPr>
                  <a:defRPr sz="1400"/>
                </a:pPr>
                <a:r>
                  <a:rPr lang="en-US" sz="1400" dirty="0"/>
                  <a:t>Patients with SVR12 (%)</a:t>
                </a:r>
              </a:p>
            </c:rich>
          </c:tx>
          <c:layout>
            <c:manualLayout>
              <c:xMode val="edge"/>
              <c:yMode val="edge"/>
              <c:x val="5.279646862324028E-3"/>
              <c:y val="6.3994252873563223E-2"/>
            </c:manualLayout>
          </c:layout>
          <c:overlay val="0"/>
        </c:title>
        <c:numFmt formatCode="0" sourceLinked="0"/>
        <c:majorTickMark val="out"/>
        <c:minorTickMark val="none"/>
        <c:tickLblPos val="nextTo"/>
        <c:spPr>
          <a:ln w="6350">
            <a:solidFill>
              <a:srgbClr val="000000"/>
            </a:solidFill>
          </a:ln>
        </c:spPr>
        <c:crossAx val="-2133430584"/>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01"/>
          <c:y val="2.77778663809897E-2"/>
          <c:w val="0.86727392030541595"/>
          <c:h val="0.79931617003756883"/>
        </c:manualLayout>
      </c:layout>
      <c:barChart>
        <c:barDir val="col"/>
        <c:grouping val="clustered"/>
        <c:varyColors val="0"/>
        <c:ser>
          <c:idx val="0"/>
          <c:order val="0"/>
          <c:tx>
            <c:strRef>
              <c:f>Sheet1!$B$1</c:f>
              <c:strCache>
                <c:ptCount val="1"/>
              </c:strCache>
            </c:strRef>
          </c:tx>
          <c:spPr>
            <a:solidFill>
              <a:schemeClr val="accent2"/>
            </a:solidFill>
            <a:ln w="12700">
              <a:noFill/>
            </a:ln>
            <a:effectLst/>
            <a:scene3d>
              <a:camera prst="orthographicFront"/>
              <a:lightRig rig="threePt" dir="t"/>
            </a:scene3d>
            <a:sp3d>
              <a:bevelT/>
            </a:sp3d>
          </c:spPr>
          <c:invertIfNegative val="0"/>
          <c:dPt>
            <c:idx val="0"/>
            <c:invertIfNegative val="0"/>
            <c:bubble3D val="0"/>
            <c:spPr>
              <a:solidFill>
                <a:srgbClr val="326496"/>
              </a:solidFill>
              <a:ln w="12700">
                <a:noFill/>
              </a:ln>
              <a:effectLst/>
              <a:scene3d>
                <a:camera prst="orthographicFront"/>
                <a:lightRig rig="threePt" dir="t"/>
              </a:scene3d>
              <a:sp3d>
                <a:bevelT/>
              </a:sp3d>
            </c:spPr>
            <c:extLst>
              <c:ext xmlns:c16="http://schemas.microsoft.com/office/drawing/2014/chart" uri="{C3380CC4-5D6E-409C-BE32-E72D297353CC}">
                <c16:uniqueId val="{00000001-FA28-CB44-94A8-6AB04CD4E780}"/>
              </c:ext>
            </c:extLst>
          </c:dPt>
          <c:dPt>
            <c:idx val="1"/>
            <c:invertIfNegative val="0"/>
            <c:bubble3D val="0"/>
            <c:spPr>
              <a:solidFill>
                <a:srgbClr val="657F21"/>
              </a:solidFill>
              <a:ln w="12700">
                <a:noFill/>
              </a:ln>
              <a:effectLst/>
              <a:scene3d>
                <a:camera prst="orthographicFront"/>
                <a:lightRig rig="threePt" dir="t"/>
              </a:scene3d>
              <a:sp3d>
                <a:bevelT/>
              </a:sp3d>
            </c:spPr>
            <c:extLst>
              <c:ext xmlns:c16="http://schemas.microsoft.com/office/drawing/2014/chart" uri="{C3380CC4-5D6E-409C-BE32-E72D297353CC}">
                <c16:uniqueId val="{00000003-FA28-CB44-94A8-6AB04CD4E780}"/>
              </c:ext>
            </c:extLst>
          </c:dPt>
          <c:dPt>
            <c:idx val="2"/>
            <c:invertIfNegative val="0"/>
            <c:bubble3D val="0"/>
            <c:spPr>
              <a:solidFill>
                <a:srgbClr val="49747D"/>
              </a:solidFill>
              <a:ln w="12700">
                <a:noFill/>
              </a:ln>
              <a:effectLst/>
              <a:scene3d>
                <a:camera prst="orthographicFront"/>
                <a:lightRig rig="threePt" dir="t"/>
              </a:scene3d>
              <a:sp3d>
                <a:bevelT/>
              </a:sp3d>
            </c:spPr>
            <c:extLst>
              <c:ext xmlns:c16="http://schemas.microsoft.com/office/drawing/2014/chart" uri="{C3380CC4-5D6E-409C-BE32-E72D297353CC}">
                <c16:uniqueId val="{00000005-FA28-CB44-94A8-6AB04CD4E780}"/>
              </c:ext>
            </c:extLst>
          </c:dPt>
          <c:dPt>
            <c:idx val="3"/>
            <c:invertIfNegative val="0"/>
            <c:bubble3D val="0"/>
            <c:spPr>
              <a:solidFill>
                <a:srgbClr val="7F5087"/>
              </a:solidFill>
              <a:ln w="12700">
                <a:noFill/>
              </a:ln>
              <a:effectLst/>
              <a:scene3d>
                <a:camera prst="orthographicFront"/>
                <a:lightRig rig="threePt" dir="t"/>
              </a:scene3d>
              <a:sp3d>
                <a:bevelT/>
              </a:sp3d>
            </c:spPr>
            <c:extLst>
              <c:ext xmlns:c16="http://schemas.microsoft.com/office/drawing/2014/chart" uri="{C3380CC4-5D6E-409C-BE32-E72D297353CC}">
                <c16:uniqueId val="{00000007-FA28-CB44-94A8-6AB04CD4E780}"/>
              </c:ext>
            </c:extLst>
          </c:dPt>
          <c:dPt>
            <c:idx val="4"/>
            <c:invertIfNegative val="0"/>
            <c:bubble3D val="0"/>
            <c:spPr>
              <a:solidFill>
                <a:srgbClr val="886F3F"/>
              </a:solidFill>
              <a:ln w="12700">
                <a:noFill/>
              </a:ln>
              <a:effectLst/>
              <a:scene3d>
                <a:camera prst="orthographicFront"/>
                <a:lightRig rig="threePt" dir="t"/>
              </a:scene3d>
              <a:sp3d>
                <a:bevelT/>
              </a:sp3d>
            </c:spPr>
            <c:extLst>
              <c:ext xmlns:c16="http://schemas.microsoft.com/office/drawing/2014/chart" uri="{C3380CC4-5D6E-409C-BE32-E72D297353CC}">
                <c16:uniqueId val="{00000009-FA28-CB44-94A8-6AB04CD4E780}"/>
              </c:ext>
            </c:extLst>
          </c:dPt>
          <c:dPt>
            <c:idx val="5"/>
            <c:invertIfNegative val="0"/>
            <c:bubble3D val="0"/>
            <c:spPr>
              <a:solidFill>
                <a:srgbClr val="963232"/>
              </a:solidFill>
              <a:ln w="12700">
                <a:noFill/>
              </a:ln>
              <a:effectLst/>
              <a:scene3d>
                <a:camera prst="orthographicFront"/>
                <a:lightRig rig="threePt" dir="t"/>
              </a:scene3d>
              <a:sp3d>
                <a:bevelT/>
              </a:sp3d>
            </c:spPr>
            <c:extLst>
              <c:ext xmlns:c16="http://schemas.microsoft.com/office/drawing/2014/chart" uri="{C3380CC4-5D6E-409C-BE32-E72D297353CC}">
                <c16:uniqueId val="{0000000B-FA28-CB44-94A8-6AB04CD4E780}"/>
              </c:ext>
            </c:extLst>
          </c:dPt>
          <c:dPt>
            <c:idx val="6"/>
            <c:invertIfNegative val="0"/>
            <c:bubble3D val="0"/>
            <c:spPr>
              <a:solidFill>
                <a:sysClr val="window" lastClr="FFFFFF">
                  <a:lumMod val="50000"/>
                </a:sysClr>
              </a:solidFill>
              <a:ln w="12700">
                <a:noFill/>
              </a:ln>
              <a:effectLst/>
              <a:scene3d>
                <a:camera prst="orthographicFront"/>
                <a:lightRig rig="threePt" dir="t"/>
              </a:scene3d>
              <a:sp3d>
                <a:bevelT/>
              </a:sp3d>
            </c:spPr>
            <c:extLst>
              <c:ext xmlns:c16="http://schemas.microsoft.com/office/drawing/2014/chart" uri="{C3380CC4-5D6E-409C-BE32-E72D297353CC}">
                <c16:uniqueId val="{0000000D-FA28-CB44-94A8-6AB04CD4E780}"/>
              </c:ext>
            </c:extLst>
          </c:dPt>
          <c:dLbls>
            <c:spPr>
              <a:solidFill>
                <a:schemeClr val="bg1">
                  <a:alpha val="50000"/>
                </a:scheme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All</c:v>
                </c:pt>
                <c:pt idx="1">
                  <c:v>1a</c:v>
                </c:pt>
                <c:pt idx="2">
                  <c:v>1b</c:v>
                </c:pt>
                <c:pt idx="3">
                  <c:v>2</c:v>
                </c:pt>
                <c:pt idx="4">
                  <c:v>4</c:v>
                </c:pt>
                <c:pt idx="5">
                  <c:v>5</c:v>
                </c:pt>
                <c:pt idx="6">
                  <c:v>6</c:v>
                </c:pt>
              </c:strCache>
            </c:strRef>
          </c:cat>
          <c:val>
            <c:numRef>
              <c:f>Sheet1!$B$2:$B$8</c:f>
              <c:numCache>
                <c:formatCode>0</c:formatCode>
                <c:ptCount val="7"/>
                <c:pt idx="0">
                  <c:v>99</c:v>
                </c:pt>
                <c:pt idx="1">
                  <c:v>98</c:v>
                </c:pt>
                <c:pt idx="2">
                  <c:v>99</c:v>
                </c:pt>
                <c:pt idx="3">
                  <c:v>100</c:v>
                </c:pt>
                <c:pt idx="4">
                  <c:v>100</c:v>
                </c:pt>
                <c:pt idx="5">
                  <c:v>97</c:v>
                </c:pt>
                <c:pt idx="6">
                  <c:v>100</c:v>
                </c:pt>
              </c:numCache>
            </c:numRef>
          </c:val>
          <c:extLst>
            <c:ext xmlns:c16="http://schemas.microsoft.com/office/drawing/2014/chart" uri="{C3380CC4-5D6E-409C-BE32-E72D297353CC}">
              <c16:uniqueId val="{0000000E-FA28-CB44-94A8-6AB04CD4E780}"/>
            </c:ext>
          </c:extLst>
        </c:ser>
        <c:dLbls>
          <c:showLegendKey val="0"/>
          <c:showVal val="1"/>
          <c:showCatName val="0"/>
          <c:showSerName val="0"/>
          <c:showPercent val="0"/>
          <c:showBubbleSize val="0"/>
        </c:dLbls>
        <c:gapWidth val="45"/>
        <c:axId val="-2107845400"/>
        <c:axId val="-2124235704"/>
      </c:barChart>
      <c:catAx>
        <c:axId val="-2107845400"/>
        <c:scaling>
          <c:orientation val="minMax"/>
        </c:scaling>
        <c:delete val="0"/>
        <c:axPos val="b"/>
        <c:title>
          <c:tx>
            <c:rich>
              <a:bodyPr/>
              <a:lstStyle/>
              <a:p>
                <a:pPr>
                  <a:defRPr sz="1400"/>
                </a:pPr>
                <a:r>
                  <a:rPr lang="en-US" sz="1400" dirty="0"/>
                  <a:t>Genotype</a:t>
                </a:r>
              </a:p>
            </c:rich>
          </c:tx>
          <c:layout>
            <c:manualLayout>
              <c:xMode val="edge"/>
              <c:yMode val="edge"/>
              <c:x val="0.48489938757655299"/>
              <c:y val="0.91789215686274506"/>
            </c:manualLayout>
          </c:layout>
          <c:overlay val="0"/>
        </c:title>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400"/>
            </a:pPr>
            <a:endParaRPr lang="en-US"/>
          </a:p>
        </c:txPr>
        <c:crossAx val="-2124235704"/>
        <c:crosses val="autoZero"/>
        <c:auto val="1"/>
        <c:lblAlgn val="ctr"/>
        <c:lblOffset val="1"/>
        <c:tickLblSkip val="1"/>
        <c:tickMarkSkip val="1"/>
        <c:noMultiLvlLbl val="0"/>
      </c:catAx>
      <c:valAx>
        <c:axId val="-2124235704"/>
        <c:scaling>
          <c:orientation val="minMax"/>
          <c:max val="100"/>
          <c:min val="0"/>
        </c:scaling>
        <c:delete val="0"/>
        <c:axPos val="l"/>
        <c:title>
          <c:tx>
            <c:rich>
              <a:bodyPr/>
              <a:lstStyle/>
              <a:p>
                <a:pPr>
                  <a:defRPr sz="1400"/>
                </a:pPr>
                <a:r>
                  <a:rPr lang="en-US" sz="1400" dirty="0"/>
                  <a:t>Patients with SVR12 (%)</a:t>
                </a:r>
              </a:p>
            </c:rich>
          </c:tx>
          <c:layout>
            <c:manualLayout>
              <c:xMode val="edge"/>
              <c:yMode val="edge"/>
              <c:x val="7.3419231686948198E-4"/>
              <c:y val="0.11869182471327901"/>
            </c:manualLayout>
          </c:layout>
          <c:overlay val="0"/>
        </c:title>
        <c:numFmt formatCode="0" sourceLinked="0"/>
        <c:majorTickMark val="out"/>
        <c:minorTickMark val="none"/>
        <c:tickLblPos val="nextTo"/>
        <c:spPr>
          <a:ln w="6350">
            <a:solidFill>
              <a:srgbClr val="000000"/>
            </a:solidFill>
          </a:ln>
        </c:spPr>
        <c:crossAx val="-2107845400"/>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75"/>
      <c:rotY val="116"/>
      <c:rAngAx val="0"/>
    </c:view3D>
    <c:floor>
      <c:thickness val="0"/>
    </c:floor>
    <c:sideWall>
      <c:thickness val="0"/>
      <c:spPr>
        <a:noFill/>
        <a:ln w="19284">
          <a:noFill/>
        </a:ln>
      </c:spPr>
    </c:sideWall>
    <c:backWall>
      <c:thickness val="0"/>
      <c:spPr>
        <a:noFill/>
        <a:ln w="19284">
          <a:noFill/>
        </a:ln>
      </c:spPr>
    </c:backWall>
    <c:plotArea>
      <c:layout>
        <c:manualLayout>
          <c:layoutTarget val="inner"/>
          <c:xMode val="edge"/>
          <c:yMode val="edge"/>
          <c:x val="3.1120331950207469E-2"/>
          <c:y val="0.13977788729113447"/>
          <c:w val="0.88456536992281909"/>
          <c:h val="0.8350593124388862"/>
        </c:manualLayout>
      </c:layout>
      <c:pie3DChart>
        <c:varyColors val="1"/>
        <c:ser>
          <c:idx val="0"/>
          <c:order val="0"/>
          <c:tx>
            <c:strRef>
              <c:f>Sheet1!$B$1</c:f>
              <c:strCache>
                <c:ptCount val="1"/>
                <c:pt idx="0">
                  <c:v>Percent</c:v>
                </c:pt>
              </c:strCache>
            </c:strRef>
          </c:tx>
          <c:spPr>
            <a:solidFill>
              <a:srgbClr val="0070C0"/>
            </a:solidFill>
            <a:ln w="12700">
              <a:noFill/>
            </a:ln>
          </c:spPr>
          <c:dPt>
            <c:idx val="0"/>
            <c:bubble3D val="0"/>
            <c:spPr>
              <a:gradFill>
                <a:gsLst>
                  <a:gs pos="96000">
                    <a:srgbClr val="8D9786"/>
                  </a:gs>
                  <a:gs pos="0">
                    <a:srgbClr val="C9D7BF"/>
                  </a:gs>
                </a:gsLst>
                <a:lin ang="0" scaled="1"/>
              </a:gradFill>
              <a:ln w="12700">
                <a:noFill/>
              </a:ln>
            </c:spPr>
            <c:extLst>
              <c:ext xmlns:c16="http://schemas.microsoft.com/office/drawing/2014/chart" uri="{C3380CC4-5D6E-409C-BE32-E72D297353CC}">
                <c16:uniqueId val="{00000001-7B15-2A4B-9E88-F29F30361F84}"/>
              </c:ext>
            </c:extLst>
          </c:dPt>
          <c:dPt>
            <c:idx val="1"/>
            <c:bubble3D val="0"/>
            <c:spPr>
              <a:gradFill>
                <a:gsLst>
                  <a:gs pos="99000">
                    <a:srgbClr val="FFD198"/>
                  </a:gs>
                  <a:gs pos="0">
                    <a:srgbClr val="BA8B00"/>
                  </a:gs>
                </a:gsLst>
                <a:lin ang="0" scaled="1"/>
              </a:gradFill>
              <a:ln w="12700">
                <a:noFill/>
              </a:ln>
            </c:spPr>
            <c:extLst>
              <c:ext xmlns:c16="http://schemas.microsoft.com/office/drawing/2014/chart" uri="{C3380CC4-5D6E-409C-BE32-E72D297353CC}">
                <c16:uniqueId val="{00000003-7B15-2A4B-9E88-F29F30361F84}"/>
              </c:ext>
            </c:extLst>
          </c:dPt>
          <c:dPt>
            <c:idx val="2"/>
            <c:bubble3D val="0"/>
            <c:extLst>
              <c:ext xmlns:c16="http://schemas.microsoft.com/office/drawing/2014/chart" uri="{C3380CC4-5D6E-409C-BE32-E72D297353CC}">
                <c16:uniqueId val="{00000004-7B15-2A4B-9E88-F29F30361F84}"/>
              </c:ext>
            </c:extLst>
          </c:dPt>
          <c:dLbls>
            <c:dLbl>
              <c:idx val="0"/>
              <c:layout>
                <c:manualLayout>
                  <c:x val="0.2417745448333784"/>
                  <c:y val="9.8152645162930853E-4"/>
                </c:manualLayout>
              </c:layout>
              <c:numFmt formatCode="0%" sourceLinked="0"/>
              <c:spPr>
                <a:noFill/>
                <a:ln>
                  <a:noFill/>
                </a:ln>
                <a:effectLst/>
              </c:spPr>
              <c:txPr>
                <a:bodyPr wrap="square" lIns="38100" tIns="19050" rIns="38100" bIns="19050" anchor="ctr">
                  <a:spAutoFit/>
                </a:bodyPr>
                <a:lstStyle/>
                <a:p>
                  <a:pPr>
                    <a:defRPr sz="1400" b="1">
                      <a:latin typeface="Arial" panose="020B0604020202020204" pitchFamily="34" charset="0"/>
                      <a:cs typeface="Arial" panose="020B060402020202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15-2A4B-9E88-F29F30361F84}"/>
                </c:ext>
              </c:extLst>
            </c:dLbl>
            <c:dLbl>
              <c:idx val="1"/>
              <c:layout>
                <c:manualLayout>
                  <c:x val="-0.17394183547096756"/>
                  <c:y val="-6.809258024850573E-2"/>
                </c:manualLayout>
              </c:layout>
              <c:numFmt formatCode="0%" sourceLinked="0"/>
              <c:spPr>
                <a:noFill/>
                <a:ln>
                  <a:noFill/>
                </a:ln>
                <a:effectLst/>
              </c:spPr>
              <c:txPr>
                <a:bodyPr wrap="square" lIns="38100" tIns="19050" rIns="38100" bIns="19050" anchor="ctr">
                  <a:spAutoFit/>
                </a:bodyPr>
                <a:lstStyle/>
                <a:p>
                  <a:pPr>
                    <a:defRPr sz="1400" b="1">
                      <a:latin typeface="Arial" panose="020B0604020202020204" pitchFamily="34" charset="0"/>
                      <a:cs typeface="Arial" panose="020B060402020202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B15-2A4B-9E88-F29F30361F84}"/>
                </c:ext>
              </c:extLst>
            </c:dLbl>
            <c:numFmt formatCode="0%" sourceLinked="0"/>
            <c:spPr>
              <a:noFill/>
              <a:ln>
                <a:noFill/>
              </a:ln>
              <a:effectLst/>
            </c:spPr>
            <c:txPr>
              <a:bodyPr wrap="square" lIns="38100" tIns="19050" rIns="38100" bIns="19050" anchor="ctr">
                <a:spAutoFit/>
              </a:bodyPr>
              <a:lstStyle/>
              <a:p>
                <a:pPr>
                  <a:defRPr sz="1400">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No NS5A  RAVs</c:v>
                </c:pt>
                <c:pt idx="1">
                  <c:v>NS5A RAVs</c:v>
                </c:pt>
              </c:strCache>
            </c:strRef>
          </c:cat>
          <c:val>
            <c:numRef>
              <c:f>Sheet1!$B$2:$B$3</c:f>
              <c:numCache>
                <c:formatCode>0.0%</c:formatCode>
                <c:ptCount val="2"/>
                <c:pt idx="0">
                  <c:v>0.874</c:v>
                </c:pt>
                <c:pt idx="1">
                  <c:v>0.126</c:v>
                </c:pt>
              </c:numCache>
            </c:numRef>
          </c:val>
          <c:extLst>
            <c:ext xmlns:c16="http://schemas.microsoft.com/office/drawing/2014/chart" uri="{C3380CC4-5D6E-409C-BE32-E72D297353CC}">
              <c16:uniqueId val="{00000005-7B15-2A4B-9E88-F29F30361F84}"/>
            </c:ext>
          </c:extLst>
        </c:ser>
        <c:dLbls>
          <c:showLegendKey val="0"/>
          <c:showVal val="0"/>
          <c:showCatName val="0"/>
          <c:showSerName val="0"/>
          <c:showPercent val="0"/>
          <c:showBubbleSize val="0"/>
          <c:showLeaderLines val="1"/>
        </c:dLbls>
      </c:pie3DChart>
      <c:spPr>
        <a:effectLst/>
      </c:spPr>
    </c:plotArea>
    <c:legend>
      <c:legendPos val="t"/>
      <c:layout>
        <c:manualLayout>
          <c:xMode val="edge"/>
          <c:yMode val="edge"/>
          <c:x val="0"/>
          <c:y val="2.0424976978446013E-2"/>
          <c:w val="0.93803596127247568"/>
          <c:h val="9.6778022232515054E-2"/>
        </c:manualLayout>
      </c:layout>
      <c:overlay val="0"/>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2363"/>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958273036819677"/>
          <c:y val="2.77778663809897E-2"/>
          <c:w val="0.82317500288817436"/>
          <c:h val="0.87920581402520503"/>
        </c:manualLayout>
      </c:layout>
      <c:barChart>
        <c:barDir val="col"/>
        <c:grouping val="clustered"/>
        <c:varyColors val="0"/>
        <c:ser>
          <c:idx val="0"/>
          <c:order val="0"/>
          <c:tx>
            <c:strRef>
              <c:f>Sheet1!$B$1</c:f>
              <c:strCache>
                <c:ptCount val="1"/>
              </c:strCache>
            </c:strRef>
          </c:tx>
          <c:spPr>
            <a:solidFill>
              <a:srgbClr val="9DB7F0"/>
            </a:solidFill>
            <a:ln w="12700">
              <a:noFill/>
            </a:ln>
            <a:effectLst/>
            <a:scene3d>
              <a:camera prst="orthographicFront"/>
              <a:lightRig rig="threePt" dir="t"/>
            </a:scene3d>
            <a:sp3d>
              <a:bevelT/>
            </a:sp3d>
          </c:spPr>
          <c:invertIfNegative val="0"/>
          <c:dPt>
            <c:idx val="0"/>
            <c:invertIfNegative val="0"/>
            <c:bubble3D val="0"/>
            <c:spPr>
              <a:solidFill>
                <a:srgbClr val="7D8677"/>
              </a:solidFill>
              <a:ln w="12700">
                <a:noFill/>
              </a:ln>
              <a:effectLst/>
              <a:scene3d>
                <a:camera prst="orthographicFront"/>
                <a:lightRig rig="threePt" dir="t"/>
              </a:scene3d>
              <a:sp3d>
                <a:bevelT/>
              </a:sp3d>
            </c:spPr>
            <c:extLst>
              <c:ext xmlns:c16="http://schemas.microsoft.com/office/drawing/2014/chart" uri="{C3380CC4-5D6E-409C-BE32-E72D297353CC}">
                <c16:uniqueId val="{00000001-AF06-4B49-AC41-5717BA20238B}"/>
              </c:ext>
            </c:extLst>
          </c:dPt>
          <c:dPt>
            <c:idx val="1"/>
            <c:invertIfNegative val="0"/>
            <c:bubble3D val="0"/>
            <c:spPr>
              <a:solidFill>
                <a:srgbClr val="B59452"/>
              </a:solidFill>
              <a:ln w="12700">
                <a:noFill/>
              </a:ln>
              <a:effectLst/>
              <a:scene3d>
                <a:camera prst="orthographicFront"/>
                <a:lightRig rig="threePt" dir="t"/>
              </a:scene3d>
              <a:sp3d>
                <a:bevelT/>
              </a:sp3d>
            </c:spPr>
            <c:extLst>
              <c:ext xmlns:c16="http://schemas.microsoft.com/office/drawing/2014/chart" uri="{C3380CC4-5D6E-409C-BE32-E72D297353CC}">
                <c16:uniqueId val="{00000003-AF06-4B49-AC41-5717BA20238B}"/>
              </c:ext>
            </c:extLst>
          </c:dPt>
          <c:dPt>
            <c:idx val="2"/>
            <c:invertIfNegative val="0"/>
            <c:bubble3D val="0"/>
            <c:extLst>
              <c:ext xmlns:c16="http://schemas.microsoft.com/office/drawing/2014/chart" uri="{C3380CC4-5D6E-409C-BE32-E72D297353CC}">
                <c16:uniqueId val="{00000004-AF06-4B49-AC41-5717BA20238B}"/>
              </c:ext>
            </c:extLst>
          </c:dPt>
          <c:dPt>
            <c:idx val="3"/>
            <c:invertIfNegative val="0"/>
            <c:bubble3D val="0"/>
            <c:extLst>
              <c:ext xmlns:c16="http://schemas.microsoft.com/office/drawing/2014/chart" uri="{C3380CC4-5D6E-409C-BE32-E72D297353CC}">
                <c16:uniqueId val="{00000005-AF06-4B49-AC41-5717BA20238B}"/>
              </c:ext>
            </c:extLst>
          </c:dPt>
          <c:dPt>
            <c:idx val="4"/>
            <c:invertIfNegative val="0"/>
            <c:bubble3D val="0"/>
            <c:extLst>
              <c:ext xmlns:c16="http://schemas.microsoft.com/office/drawing/2014/chart" uri="{C3380CC4-5D6E-409C-BE32-E72D297353CC}">
                <c16:uniqueId val="{00000006-AF06-4B49-AC41-5717BA20238B}"/>
              </c:ext>
            </c:extLst>
          </c:dPt>
          <c:dPt>
            <c:idx val="5"/>
            <c:invertIfNegative val="0"/>
            <c:bubble3D val="0"/>
            <c:extLst>
              <c:ext xmlns:c16="http://schemas.microsoft.com/office/drawing/2014/chart" uri="{C3380CC4-5D6E-409C-BE32-E72D297353CC}">
                <c16:uniqueId val="{00000007-AF06-4B49-AC41-5717BA20238B}"/>
              </c:ext>
            </c:extLst>
          </c:dPt>
          <c:dPt>
            <c:idx val="6"/>
            <c:invertIfNegative val="0"/>
            <c:bubble3D val="0"/>
            <c:extLst>
              <c:ext xmlns:c16="http://schemas.microsoft.com/office/drawing/2014/chart" uri="{C3380CC4-5D6E-409C-BE32-E72D297353CC}">
                <c16:uniqueId val="{00000008-AF06-4B49-AC41-5717BA20238B}"/>
              </c:ext>
            </c:extLst>
          </c:dPt>
          <c:dLbls>
            <c:spPr>
              <a:solidFill>
                <a:schemeClr val="bg1">
                  <a:alpha val="50000"/>
                </a:scheme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No NS5A RAVs</c:v>
                </c:pt>
                <c:pt idx="1">
                  <c:v>NS5A RAVs</c:v>
                </c:pt>
              </c:strCache>
            </c:strRef>
          </c:cat>
          <c:val>
            <c:numRef>
              <c:f>Sheet1!$B$2:$B$3</c:f>
              <c:numCache>
                <c:formatCode>0</c:formatCode>
                <c:ptCount val="2"/>
                <c:pt idx="0">
                  <c:v>98</c:v>
                </c:pt>
                <c:pt idx="1">
                  <c:v>100</c:v>
                </c:pt>
              </c:numCache>
            </c:numRef>
          </c:val>
          <c:extLst>
            <c:ext xmlns:c16="http://schemas.microsoft.com/office/drawing/2014/chart" uri="{C3380CC4-5D6E-409C-BE32-E72D297353CC}">
              <c16:uniqueId val="{00000009-AF06-4B49-AC41-5717BA20238B}"/>
            </c:ext>
          </c:extLst>
        </c:ser>
        <c:dLbls>
          <c:showLegendKey val="0"/>
          <c:showVal val="1"/>
          <c:showCatName val="0"/>
          <c:showSerName val="0"/>
          <c:showPercent val="0"/>
          <c:showBubbleSize val="0"/>
        </c:dLbls>
        <c:gapWidth val="125"/>
        <c:overlap val="9"/>
        <c:axId val="-2068885288"/>
        <c:axId val="-2063783192"/>
      </c:barChart>
      <c:catAx>
        <c:axId val="-2068885288"/>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crossAx val="-2063783192"/>
        <c:crosses val="autoZero"/>
        <c:auto val="1"/>
        <c:lblAlgn val="ctr"/>
        <c:lblOffset val="1"/>
        <c:tickLblSkip val="1"/>
        <c:tickMarkSkip val="1"/>
        <c:noMultiLvlLbl val="0"/>
      </c:catAx>
      <c:valAx>
        <c:axId val="-2063783192"/>
        <c:scaling>
          <c:orientation val="minMax"/>
          <c:max val="100"/>
          <c:min val="0"/>
        </c:scaling>
        <c:delete val="0"/>
        <c:axPos val="l"/>
        <c:title>
          <c:tx>
            <c:rich>
              <a:bodyPr/>
              <a:lstStyle/>
              <a:p>
                <a:pPr>
                  <a:defRPr sz="1200"/>
                </a:pPr>
                <a:r>
                  <a:rPr lang="en-US" sz="1200" dirty="0"/>
                  <a:t>Patients with SVR12 (%)</a:t>
                </a:r>
              </a:p>
            </c:rich>
          </c:tx>
          <c:layout>
            <c:manualLayout>
              <c:xMode val="edge"/>
              <c:yMode val="edge"/>
              <c:x val="0"/>
              <c:y val="0.13019811818561844"/>
            </c:manualLayout>
          </c:layout>
          <c:overlay val="0"/>
        </c:title>
        <c:numFmt formatCode="0" sourceLinked="0"/>
        <c:majorTickMark val="out"/>
        <c:minorTickMark val="none"/>
        <c:tickLblPos val="nextTo"/>
        <c:spPr>
          <a:ln w="6350">
            <a:solidFill>
              <a:srgbClr val="000000"/>
            </a:solidFill>
          </a:ln>
        </c:spPr>
        <c:crossAx val="-2068885288"/>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00244366005999"/>
          <c:y val="5.4144551375522501E-2"/>
          <c:w val="0.84265951669834405"/>
          <c:h val="0.81607101195683895"/>
        </c:manualLayout>
      </c:layout>
      <c:barChart>
        <c:barDir val="col"/>
        <c:grouping val="clustered"/>
        <c:varyColors val="0"/>
        <c:ser>
          <c:idx val="0"/>
          <c:order val="0"/>
          <c:tx>
            <c:v>Sofosbuvir + Ribavirin (12 wks)</c:v>
          </c:tx>
          <c:spPr>
            <a:solidFill>
              <a:srgbClr val="6E4B7D"/>
            </a:solidFill>
            <a:ln w="12700">
              <a:noFill/>
            </a:ln>
            <a:effectLst/>
            <a:scene3d>
              <a:camera prst="orthographicFront"/>
              <a:lightRig rig="threePt" dir="t"/>
            </a:scene3d>
            <a:sp3d>
              <a:bevelT/>
            </a:sp3d>
          </c:spPr>
          <c:invertIfNegative val="0"/>
          <c:dPt>
            <c:idx val="0"/>
            <c:invertIfNegative val="0"/>
            <c:bubble3D val="0"/>
            <c:spPr>
              <a:gradFill flip="none" rotWithShape="1">
                <a:gsLst>
                  <a:gs pos="0">
                    <a:srgbClr val="624472"/>
                  </a:gs>
                  <a:gs pos="100000">
                    <a:srgbClr val="977BA5"/>
                  </a:gs>
                </a:gsLst>
                <a:lin ang="0" scaled="1"/>
                <a:tileRect/>
              </a:gradFill>
              <a:ln w="12700">
                <a:noFill/>
              </a:ln>
              <a:effectLst/>
              <a:scene3d>
                <a:camera prst="orthographicFront"/>
                <a:lightRig rig="threePt" dir="t"/>
              </a:scene3d>
              <a:sp3d>
                <a:bevelT/>
              </a:sp3d>
            </c:spPr>
            <c:extLst>
              <c:ext xmlns:c16="http://schemas.microsoft.com/office/drawing/2014/chart" uri="{C3380CC4-5D6E-409C-BE32-E72D297353CC}">
                <c16:uniqueId val="{00000000-8915-7A45-A597-63658AE03B13}"/>
              </c:ext>
            </c:extLst>
          </c:dPt>
          <c:dPt>
            <c:idx val="1"/>
            <c:invertIfNegative val="0"/>
            <c:bubble3D val="0"/>
            <c:spPr>
              <a:gradFill>
                <a:gsLst>
                  <a:gs pos="0">
                    <a:srgbClr val="21446A"/>
                  </a:gs>
                  <a:gs pos="100000">
                    <a:srgbClr val="3D7EC4"/>
                  </a:gs>
                </a:gsLst>
                <a:lin ang="0" scaled="1"/>
              </a:gradFill>
              <a:ln w="12700">
                <a:noFill/>
              </a:ln>
              <a:effectLst/>
              <a:scene3d>
                <a:camera prst="orthographicFront"/>
                <a:lightRig rig="threePt" dir="t"/>
              </a:scene3d>
              <a:sp3d>
                <a:bevelT/>
              </a:sp3d>
            </c:spPr>
            <c:extLst>
              <c:ext xmlns:c16="http://schemas.microsoft.com/office/drawing/2014/chart" uri="{C3380CC4-5D6E-409C-BE32-E72D297353CC}">
                <c16:uniqueId val="{00000002-8915-7A45-A597-63658AE03B13}"/>
              </c:ext>
            </c:extLst>
          </c:dPt>
          <c:dPt>
            <c:idx val="2"/>
            <c:invertIfNegative val="0"/>
            <c:bubble3D val="0"/>
            <c:extLst>
              <c:ext xmlns:c16="http://schemas.microsoft.com/office/drawing/2014/chart" uri="{C3380CC4-5D6E-409C-BE32-E72D297353CC}">
                <c16:uniqueId val="{00000003-8915-7A45-A597-63658AE03B13}"/>
              </c:ext>
            </c:extLst>
          </c:dPt>
          <c:dLbls>
            <c:numFmt formatCode="0" sourceLinked="0"/>
            <c:spPr>
              <a:solidFill>
                <a:srgbClr val="FFFFFF">
                  <a:alpha val="50000"/>
                </a:srgb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SOF-VEL-VOX</c:v>
                </c:pt>
                <c:pt idx="1">
                  <c:v>SOF-VEL</c:v>
                </c:pt>
              </c:strCache>
            </c:strRef>
          </c:cat>
          <c:val>
            <c:numRef>
              <c:f>Sheet1!$B$2:$B$3</c:f>
              <c:numCache>
                <c:formatCode>0.0</c:formatCode>
                <c:ptCount val="2"/>
                <c:pt idx="0">
                  <c:v>95</c:v>
                </c:pt>
                <c:pt idx="1">
                  <c:v>98</c:v>
                </c:pt>
              </c:numCache>
            </c:numRef>
          </c:val>
          <c:extLst>
            <c:ext xmlns:c16="http://schemas.microsoft.com/office/drawing/2014/chart" uri="{C3380CC4-5D6E-409C-BE32-E72D297353CC}">
              <c16:uniqueId val="{00000004-8915-7A45-A597-63658AE03B13}"/>
            </c:ext>
          </c:extLst>
        </c:ser>
        <c:dLbls>
          <c:showLegendKey val="0"/>
          <c:showVal val="1"/>
          <c:showCatName val="0"/>
          <c:showSerName val="0"/>
          <c:showPercent val="0"/>
          <c:showBubbleSize val="0"/>
        </c:dLbls>
        <c:gapWidth val="150"/>
        <c:axId val="-2136613944"/>
        <c:axId val="-2136710632"/>
      </c:barChart>
      <c:catAx>
        <c:axId val="-2136613944"/>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crossAx val="-2136710632"/>
        <c:crosses val="autoZero"/>
        <c:auto val="1"/>
        <c:lblAlgn val="ctr"/>
        <c:lblOffset val="1"/>
        <c:tickLblSkip val="1"/>
        <c:tickMarkSkip val="1"/>
        <c:noMultiLvlLbl val="0"/>
      </c:catAx>
      <c:valAx>
        <c:axId val="-2136710632"/>
        <c:scaling>
          <c:orientation val="minMax"/>
          <c:max val="100"/>
          <c:min val="0"/>
        </c:scaling>
        <c:delete val="0"/>
        <c:axPos val="l"/>
        <c:title>
          <c:tx>
            <c:rich>
              <a:bodyPr rot="-5400000" vert="horz"/>
              <a:lstStyle/>
              <a:p>
                <a:pPr>
                  <a:defRPr sz="1400"/>
                </a:pPr>
                <a:r>
                  <a:rPr lang="en-US" sz="1400" dirty="0"/>
                  <a:t>Patients with SVR12 (%)</a:t>
                </a:r>
              </a:p>
            </c:rich>
          </c:tx>
          <c:layout>
            <c:manualLayout>
              <c:xMode val="edge"/>
              <c:yMode val="edge"/>
              <c:x val="8.7732089044425003E-4"/>
              <c:y val="0.12703669394266892"/>
            </c:manualLayout>
          </c:layout>
          <c:overlay val="0"/>
        </c:title>
        <c:numFmt formatCode="0" sourceLinked="0"/>
        <c:majorTickMark val="out"/>
        <c:minorTickMark val="none"/>
        <c:tickLblPos val="nextTo"/>
        <c:spPr>
          <a:ln w="6350">
            <a:solidFill>
              <a:srgbClr val="000000"/>
            </a:solidFill>
          </a:ln>
        </c:spPr>
        <c:crossAx val="-2136613944"/>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00244366005999"/>
          <c:y val="5.4144551375522501E-2"/>
          <c:w val="0.84265951669834405"/>
          <c:h val="0.81607101195683895"/>
        </c:manualLayout>
      </c:layout>
      <c:barChart>
        <c:barDir val="col"/>
        <c:grouping val="clustered"/>
        <c:varyColors val="0"/>
        <c:ser>
          <c:idx val="0"/>
          <c:order val="0"/>
          <c:tx>
            <c:v>Sofosbuvir + Ribavirin (12 wks)</c:v>
          </c:tx>
          <c:spPr>
            <a:solidFill>
              <a:srgbClr val="6E4B7D"/>
            </a:solidFill>
            <a:ln w="12700">
              <a:noFill/>
            </a:ln>
            <a:effectLst/>
            <a:scene3d>
              <a:camera prst="orthographicFront"/>
              <a:lightRig rig="threePt" dir="t"/>
            </a:scene3d>
            <a:sp3d>
              <a:bevelT/>
            </a:sp3d>
          </c:spPr>
          <c:invertIfNegative val="0"/>
          <c:dPt>
            <c:idx val="0"/>
            <c:invertIfNegative val="0"/>
            <c:bubble3D val="0"/>
            <c:spPr>
              <a:gradFill>
                <a:gsLst>
                  <a:gs pos="0">
                    <a:srgbClr val="50365B"/>
                  </a:gs>
                  <a:gs pos="100000">
                    <a:srgbClr val="9F82B0"/>
                  </a:gs>
                </a:gsLst>
                <a:lin ang="0" scaled="1"/>
              </a:gradFill>
              <a:ln w="12700">
                <a:noFill/>
              </a:ln>
              <a:effectLst/>
              <a:scene3d>
                <a:camera prst="orthographicFront"/>
                <a:lightRig rig="threePt" dir="t"/>
              </a:scene3d>
              <a:sp3d>
                <a:bevelT/>
              </a:sp3d>
            </c:spPr>
            <c:extLst>
              <c:ext xmlns:c16="http://schemas.microsoft.com/office/drawing/2014/chart" uri="{C3380CC4-5D6E-409C-BE32-E72D297353CC}">
                <c16:uniqueId val="{00000000-2718-134E-9893-1B3E74A988ED}"/>
              </c:ext>
            </c:extLst>
          </c:dPt>
          <c:dPt>
            <c:idx val="1"/>
            <c:invertIfNegative val="0"/>
            <c:bubble3D val="0"/>
            <c:spPr>
              <a:gradFill>
                <a:gsLst>
                  <a:gs pos="0">
                    <a:srgbClr val="21446A"/>
                  </a:gs>
                  <a:gs pos="100000">
                    <a:srgbClr val="3D7EC4"/>
                  </a:gs>
                </a:gsLst>
                <a:lin ang="0" scaled="1"/>
              </a:gradFill>
              <a:ln w="12700">
                <a:noFill/>
              </a:ln>
              <a:effectLst/>
              <a:scene3d>
                <a:camera prst="orthographicFront"/>
                <a:lightRig rig="threePt" dir="t"/>
              </a:scene3d>
              <a:sp3d>
                <a:bevelT/>
              </a:sp3d>
            </c:spPr>
            <c:extLst>
              <c:ext xmlns:c16="http://schemas.microsoft.com/office/drawing/2014/chart" uri="{C3380CC4-5D6E-409C-BE32-E72D297353CC}">
                <c16:uniqueId val="{00000002-2718-134E-9893-1B3E74A988ED}"/>
              </c:ext>
            </c:extLst>
          </c:dPt>
          <c:dPt>
            <c:idx val="2"/>
            <c:invertIfNegative val="0"/>
            <c:bubble3D val="0"/>
            <c:extLst>
              <c:ext xmlns:c16="http://schemas.microsoft.com/office/drawing/2014/chart" uri="{C3380CC4-5D6E-409C-BE32-E72D297353CC}">
                <c16:uniqueId val="{00000003-2718-134E-9893-1B3E74A988ED}"/>
              </c:ext>
            </c:extLst>
          </c:dPt>
          <c:dLbls>
            <c:numFmt formatCode="0" sourceLinked="0"/>
            <c:spPr>
              <a:solidFill>
                <a:srgbClr val="FFFFFF">
                  <a:alpha val="50000"/>
                </a:srgb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SOF-VEL-VOX</c:v>
                </c:pt>
                <c:pt idx="1">
                  <c:v>SOF-VEL</c:v>
                </c:pt>
              </c:strCache>
            </c:strRef>
          </c:cat>
          <c:val>
            <c:numRef>
              <c:f>Sheet1!$B$2:$B$3</c:f>
              <c:numCache>
                <c:formatCode>0.0</c:formatCode>
                <c:ptCount val="2"/>
                <c:pt idx="0">
                  <c:v>95</c:v>
                </c:pt>
                <c:pt idx="1">
                  <c:v>98</c:v>
                </c:pt>
              </c:numCache>
            </c:numRef>
          </c:val>
          <c:extLst>
            <c:ext xmlns:c16="http://schemas.microsoft.com/office/drawing/2014/chart" uri="{C3380CC4-5D6E-409C-BE32-E72D297353CC}">
              <c16:uniqueId val="{00000004-2718-134E-9893-1B3E74A988ED}"/>
            </c:ext>
          </c:extLst>
        </c:ser>
        <c:dLbls>
          <c:showLegendKey val="0"/>
          <c:showVal val="1"/>
          <c:showCatName val="0"/>
          <c:showSerName val="0"/>
          <c:showPercent val="0"/>
          <c:showBubbleSize val="0"/>
        </c:dLbls>
        <c:gapWidth val="150"/>
        <c:axId val="-2070445144"/>
        <c:axId val="-2032048824"/>
      </c:barChart>
      <c:catAx>
        <c:axId val="-2070445144"/>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2032048824"/>
        <c:crosses val="autoZero"/>
        <c:auto val="1"/>
        <c:lblAlgn val="ctr"/>
        <c:lblOffset val="1"/>
        <c:tickLblSkip val="1"/>
        <c:tickMarkSkip val="1"/>
        <c:noMultiLvlLbl val="0"/>
      </c:catAx>
      <c:valAx>
        <c:axId val="-2032048824"/>
        <c:scaling>
          <c:orientation val="minMax"/>
          <c:max val="100"/>
          <c:min val="0"/>
        </c:scaling>
        <c:delete val="0"/>
        <c:axPos val="l"/>
        <c:title>
          <c:tx>
            <c:rich>
              <a:bodyPr rot="-5400000" vert="horz"/>
              <a:lstStyle/>
              <a:p>
                <a:pPr>
                  <a:defRPr/>
                </a:pPr>
                <a:r>
                  <a:rPr lang="en-US" dirty="0"/>
                  <a:t>Patients with SVR12 (%)</a:t>
                </a:r>
              </a:p>
            </c:rich>
          </c:tx>
          <c:layout>
            <c:manualLayout>
              <c:xMode val="edge"/>
              <c:yMode val="edge"/>
              <c:x val="2.4213719754278646E-3"/>
              <c:y val="0.18308245844269466"/>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2070445144"/>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681664791901"/>
          <c:y val="0.12722440944881899"/>
          <c:w val="0.88154949381327297"/>
          <c:h val="0.77450502798595899"/>
        </c:manualLayout>
      </c:layout>
      <c:barChart>
        <c:barDir val="col"/>
        <c:grouping val="clustered"/>
        <c:varyColors val="0"/>
        <c:ser>
          <c:idx val="0"/>
          <c:order val="0"/>
          <c:tx>
            <c:strRef>
              <c:f>Sheet1!$B$1</c:f>
              <c:strCache>
                <c:ptCount val="1"/>
                <c:pt idx="0">
                  <c:v>SOF-VEL-VOX x 8 weeks</c:v>
                </c:pt>
              </c:strCache>
            </c:strRef>
          </c:tx>
          <c:spPr>
            <a:gradFill>
              <a:gsLst>
                <a:gs pos="0">
                  <a:srgbClr val="6E4B7D">
                    <a:lumMod val="75000"/>
                  </a:srgbClr>
                </a:gs>
                <a:gs pos="100000">
                  <a:srgbClr val="6E4B7D">
                    <a:lumMod val="60000"/>
                    <a:lumOff val="40000"/>
                  </a:srgbClr>
                </a:gs>
              </a:gsLst>
              <a:lin ang="0" scaled="1"/>
            </a:gra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0-1FBF-8F47-8BF3-93FFE4295206}"/>
              </c:ext>
            </c:extLst>
          </c:dPt>
          <c:dPt>
            <c:idx val="1"/>
            <c:invertIfNegative val="0"/>
            <c:bubble3D val="0"/>
            <c:extLst>
              <c:ext xmlns:c16="http://schemas.microsoft.com/office/drawing/2014/chart" uri="{C3380CC4-5D6E-409C-BE32-E72D297353CC}">
                <c16:uniqueId val="{00000001-1FBF-8F47-8BF3-93FFE4295206}"/>
              </c:ext>
            </c:extLst>
          </c:dPt>
          <c:dPt>
            <c:idx val="2"/>
            <c:invertIfNegative val="0"/>
            <c:bubble3D val="0"/>
            <c:extLst>
              <c:ext xmlns:c16="http://schemas.microsoft.com/office/drawing/2014/chart" uri="{C3380CC4-5D6E-409C-BE32-E72D297353CC}">
                <c16:uniqueId val="{00000002-1FBF-8F47-8BF3-93FFE4295206}"/>
              </c:ext>
            </c:extLst>
          </c:dPt>
          <c:dLbls>
            <c:numFmt formatCode="0" sourceLinked="0"/>
            <c:spPr>
              <a:solidFill>
                <a:sysClr val="window" lastClr="FFFFFF">
                  <a:alpha val="50000"/>
                </a:sysClr>
              </a:solidFill>
              <a:ln>
                <a:noFill/>
              </a:ln>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GT 1</c:v>
                </c:pt>
                <c:pt idx="1">
                  <c:v>GT 2</c:v>
                </c:pt>
                <c:pt idx="2">
                  <c:v>GT 3</c:v>
                </c:pt>
                <c:pt idx="3">
                  <c:v>GT 4</c:v>
                </c:pt>
                <c:pt idx="4">
                  <c:v>GT 5</c:v>
                </c:pt>
                <c:pt idx="5">
                  <c:v>GT 6</c:v>
                </c:pt>
              </c:strCache>
            </c:strRef>
          </c:cat>
          <c:val>
            <c:numRef>
              <c:f>Sheet1!$B$2:$B$7</c:f>
              <c:numCache>
                <c:formatCode>0</c:formatCode>
                <c:ptCount val="6"/>
                <c:pt idx="0">
                  <c:v>93</c:v>
                </c:pt>
                <c:pt idx="1">
                  <c:v>97</c:v>
                </c:pt>
                <c:pt idx="2">
                  <c:v>99</c:v>
                </c:pt>
                <c:pt idx="3">
                  <c:v>94</c:v>
                </c:pt>
                <c:pt idx="4">
                  <c:v>94</c:v>
                </c:pt>
                <c:pt idx="5">
                  <c:v>100</c:v>
                </c:pt>
              </c:numCache>
            </c:numRef>
          </c:val>
          <c:extLst>
            <c:ext xmlns:c16="http://schemas.microsoft.com/office/drawing/2014/chart" uri="{C3380CC4-5D6E-409C-BE32-E72D297353CC}">
              <c16:uniqueId val="{00000003-1FBF-8F47-8BF3-93FFE4295206}"/>
            </c:ext>
          </c:extLst>
        </c:ser>
        <c:ser>
          <c:idx val="1"/>
          <c:order val="1"/>
          <c:tx>
            <c:strRef>
              <c:f>Sheet1!$C$1</c:f>
              <c:strCache>
                <c:ptCount val="1"/>
                <c:pt idx="0">
                  <c:v>SOF-VEL x 12 weeks</c:v>
                </c:pt>
              </c:strCache>
            </c:strRef>
          </c:tx>
          <c:spPr>
            <a:gradFill>
              <a:gsLst>
                <a:gs pos="0">
                  <a:srgbClr val="21446A"/>
                </a:gs>
                <a:gs pos="100000">
                  <a:srgbClr val="3E85D6"/>
                </a:gs>
              </a:gsLst>
              <a:lin ang="0" scaled="1"/>
            </a:gradFill>
            <a:ln w="12700">
              <a:noFill/>
            </a:ln>
            <a:effectLst/>
            <a:scene3d>
              <a:camera prst="orthographicFront"/>
              <a:lightRig rig="threePt" dir="t"/>
            </a:scene3d>
            <a:sp3d>
              <a:bevelT/>
            </a:sp3d>
          </c:spPr>
          <c:invertIfNegative val="0"/>
          <c:dLbls>
            <c:numFmt formatCode="0" sourceLinked="0"/>
            <c:spPr>
              <a:solidFill>
                <a:sysClr val="window" lastClr="FFFFFF">
                  <a:alpha val="50000"/>
                </a:sysClr>
              </a:solidFill>
              <a:ln>
                <a:noFill/>
              </a:ln>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GT 1</c:v>
                </c:pt>
                <c:pt idx="1">
                  <c:v>GT 2</c:v>
                </c:pt>
                <c:pt idx="2">
                  <c:v>GT 3</c:v>
                </c:pt>
                <c:pt idx="3">
                  <c:v>GT 4</c:v>
                </c:pt>
                <c:pt idx="4">
                  <c:v>GT 5</c:v>
                </c:pt>
                <c:pt idx="5">
                  <c:v>GT 6</c:v>
                </c:pt>
              </c:strCache>
            </c:strRef>
          </c:cat>
          <c:val>
            <c:numRef>
              <c:f>Sheet1!$C$2:$C$7</c:f>
              <c:numCache>
                <c:formatCode>0</c:formatCode>
                <c:ptCount val="6"/>
                <c:pt idx="0">
                  <c:v>98</c:v>
                </c:pt>
                <c:pt idx="1">
                  <c:v>100</c:v>
                </c:pt>
                <c:pt idx="2">
                  <c:v>97</c:v>
                </c:pt>
                <c:pt idx="3">
                  <c:v>98</c:v>
                </c:pt>
                <c:pt idx="4">
                  <c:v>0</c:v>
                </c:pt>
                <c:pt idx="5">
                  <c:v>100</c:v>
                </c:pt>
              </c:numCache>
            </c:numRef>
          </c:val>
          <c:extLst>
            <c:ext xmlns:c16="http://schemas.microsoft.com/office/drawing/2014/chart" uri="{C3380CC4-5D6E-409C-BE32-E72D297353CC}">
              <c16:uniqueId val="{00000004-1FBF-8F47-8BF3-93FFE4295206}"/>
            </c:ext>
          </c:extLst>
        </c:ser>
        <c:dLbls>
          <c:showLegendKey val="0"/>
          <c:showVal val="1"/>
          <c:showCatName val="0"/>
          <c:showSerName val="0"/>
          <c:showPercent val="0"/>
          <c:showBubbleSize val="0"/>
        </c:dLbls>
        <c:gapWidth val="50"/>
        <c:axId val="-2031914840"/>
        <c:axId val="-2070766536"/>
      </c:barChart>
      <c:catAx>
        <c:axId val="-2031914840"/>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400"/>
            </a:pPr>
            <a:endParaRPr lang="en-US"/>
          </a:p>
        </c:txPr>
        <c:crossAx val="-2070766536"/>
        <c:crosses val="autoZero"/>
        <c:auto val="1"/>
        <c:lblAlgn val="ctr"/>
        <c:lblOffset val="10"/>
        <c:tickLblSkip val="1"/>
        <c:tickMarkSkip val="1"/>
        <c:noMultiLvlLbl val="0"/>
      </c:catAx>
      <c:valAx>
        <c:axId val="-2070766536"/>
        <c:scaling>
          <c:orientation val="minMax"/>
          <c:max val="100"/>
          <c:min val="0"/>
        </c:scaling>
        <c:delete val="0"/>
        <c:axPos val="l"/>
        <c:title>
          <c:tx>
            <c:rich>
              <a:bodyPr/>
              <a:lstStyle/>
              <a:p>
                <a:pPr>
                  <a:defRPr sz="1400"/>
                </a:pPr>
                <a:r>
                  <a:rPr lang="en-US" sz="1400" dirty="0"/>
                  <a:t>Patients with SVR12 (%)</a:t>
                </a:r>
              </a:p>
            </c:rich>
          </c:tx>
          <c:layout>
            <c:manualLayout>
              <c:xMode val="edge"/>
              <c:yMode val="edge"/>
              <c:x val="0"/>
              <c:y val="0.22282089787386672"/>
            </c:manualLayout>
          </c:layout>
          <c:overlay val="0"/>
        </c:title>
        <c:numFmt formatCode="0" sourceLinked="0"/>
        <c:majorTickMark val="out"/>
        <c:minorTickMark val="none"/>
        <c:tickLblPos val="nextTo"/>
        <c:spPr>
          <a:ln w="6350">
            <a:solidFill>
              <a:srgbClr val="000000"/>
            </a:solidFill>
          </a:ln>
        </c:spPr>
        <c:crossAx val="-2031914840"/>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35066438730474803"/>
          <c:y val="1.54626987352486E-2"/>
          <c:w val="0.63698995862454699"/>
          <c:h val="8.0726462290953996E-2"/>
        </c:manualLayout>
      </c:layout>
      <c:overlay val="0"/>
      <c:spPr>
        <a:noFill/>
        <a:ln>
          <a:noFill/>
        </a:ln>
      </c:spPr>
      <c:txPr>
        <a:bodyPr/>
        <a:lstStyle/>
        <a:p>
          <a:pPr>
            <a:defRPr sz="1400"/>
          </a:pPr>
          <a:endParaRPr lang="en-US"/>
        </a:p>
      </c:tx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681664791901"/>
          <c:y val="0.12722440944881899"/>
          <c:w val="0.88154949381327297"/>
          <c:h val="0.77450502798595899"/>
        </c:manualLayout>
      </c:layout>
      <c:barChart>
        <c:barDir val="col"/>
        <c:grouping val="clustered"/>
        <c:varyColors val="0"/>
        <c:ser>
          <c:idx val="0"/>
          <c:order val="0"/>
          <c:tx>
            <c:strRef>
              <c:f>Sheet1!$B$1</c:f>
              <c:strCache>
                <c:ptCount val="1"/>
                <c:pt idx="0">
                  <c:v>SOF-VEL-VOX x 8 weeks</c:v>
                </c:pt>
              </c:strCache>
            </c:strRef>
          </c:tx>
          <c:spPr>
            <a:gradFill>
              <a:gsLst>
                <a:gs pos="0">
                  <a:srgbClr val="50365B"/>
                </a:gs>
                <a:gs pos="100000">
                  <a:srgbClr val="9177A4"/>
                </a:gs>
              </a:gsLst>
              <a:lin ang="0" scaled="1"/>
            </a:gra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0-2229-EF48-A6CF-9C1EEF441AD2}"/>
              </c:ext>
            </c:extLst>
          </c:dPt>
          <c:dPt>
            <c:idx val="1"/>
            <c:invertIfNegative val="0"/>
            <c:bubble3D val="0"/>
            <c:extLst>
              <c:ext xmlns:c16="http://schemas.microsoft.com/office/drawing/2014/chart" uri="{C3380CC4-5D6E-409C-BE32-E72D297353CC}">
                <c16:uniqueId val="{00000001-2229-EF48-A6CF-9C1EEF441AD2}"/>
              </c:ext>
            </c:extLst>
          </c:dPt>
          <c:dPt>
            <c:idx val="2"/>
            <c:invertIfNegative val="0"/>
            <c:bubble3D val="0"/>
            <c:extLst>
              <c:ext xmlns:c16="http://schemas.microsoft.com/office/drawing/2014/chart" uri="{C3380CC4-5D6E-409C-BE32-E72D297353CC}">
                <c16:uniqueId val="{00000002-2229-EF48-A6CF-9C1EEF441AD2}"/>
              </c:ext>
            </c:extLst>
          </c:dPt>
          <c:dLbls>
            <c:numFmt formatCode="0" sourceLinked="0"/>
            <c:spPr>
              <a:solidFill>
                <a:sysClr val="window" lastClr="FFFFFF">
                  <a:alpha val="50000"/>
                </a:sysClr>
              </a:solidFill>
              <a:ln>
                <a:noFill/>
              </a:ln>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GT 1</c:v>
                </c:pt>
                <c:pt idx="1">
                  <c:v>GT 1a</c:v>
                </c:pt>
                <c:pt idx="2">
                  <c:v>GT 1b</c:v>
                </c:pt>
              </c:strCache>
            </c:strRef>
          </c:cat>
          <c:val>
            <c:numRef>
              <c:f>Sheet1!$B$2:$B$4</c:f>
              <c:numCache>
                <c:formatCode>General</c:formatCode>
                <c:ptCount val="3"/>
                <c:pt idx="0">
                  <c:v>93</c:v>
                </c:pt>
                <c:pt idx="1">
                  <c:v>92</c:v>
                </c:pt>
                <c:pt idx="2">
                  <c:v>97</c:v>
                </c:pt>
              </c:numCache>
            </c:numRef>
          </c:val>
          <c:extLst>
            <c:ext xmlns:c16="http://schemas.microsoft.com/office/drawing/2014/chart" uri="{C3380CC4-5D6E-409C-BE32-E72D297353CC}">
              <c16:uniqueId val="{00000003-2229-EF48-A6CF-9C1EEF441AD2}"/>
            </c:ext>
          </c:extLst>
        </c:ser>
        <c:ser>
          <c:idx val="1"/>
          <c:order val="1"/>
          <c:tx>
            <c:strRef>
              <c:f>Sheet1!$C$1</c:f>
              <c:strCache>
                <c:ptCount val="1"/>
                <c:pt idx="0">
                  <c:v>SOF-VEL x 12 weeks</c:v>
                </c:pt>
              </c:strCache>
            </c:strRef>
          </c:tx>
          <c:spPr>
            <a:gradFill>
              <a:gsLst>
                <a:gs pos="0">
                  <a:srgbClr val="21446A"/>
                </a:gs>
                <a:gs pos="100000">
                  <a:srgbClr val="3D7EC4"/>
                </a:gs>
              </a:gsLst>
              <a:lin ang="0" scaled="1"/>
            </a:gradFill>
            <a:ln w="12700">
              <a:noFill/>
            </a:ln>
            <a:effectLst/>
            <a:scene3d>
              <a:camera prst="orthographicFront"/>
              <a:lightRig rig="threePt" dir="t"/>
            </a:scene3d>
            <a:sp3d>
              <a:bevelT/>
            </a:sp3d>
          </c:spPr>
          <c:invertIfNegative val="0"/>
          <c:dLbls>
            <c:numFmt formatCode="0" sourceLinked="0"/>
            <c:spPr>
              <a:solidFill>
                <a:sysClr val="window" lastClr="FFFFFF">
                  <a:alpha val="50000"/>
                </a:sysClr>
              </a:solidFill>
              <a:ln>
                <a:noFill/>
              </a:ln>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GT 1</c:v>
                </c:pt>
                <c:pt idx="1">
                  <c:v>GT 1a</c:v>
                </c:pt>
                <c:pt idx="2">
                  <c:v>GT 1b</c:v>
                </c:pt>
              </c:strCache>
            </c:strRef>
          </c:cat>
          <c:val>
            <c:numRef>
              <c:f>Sheet1!$C$2:$C$4</c:f>
              <c:numCache>
                <c:formatCode>General</c:formatCode>
                <c:ptCount val="3"/>
                <c:pt idx="0">
                  <c:v>98</c:v>
                </c:pt>
                <c:pt idx="1">
                  <c:v>99</c:v>
                </c:pt>
                <c:pt idx="2">
                  <c:v>97</c:v>
                </c:pt>
              </c:numCache>
            </c:numRef>
          </c:val>
          <c:extLst>
            <c:ext xmlns:c16="http://schemas.microsoft.com/office/drawing/2014/chart" uri="{C3380CC4-5D6E-409C-BE32-E72D297353CC}">
              <c16:uniqueId val="{00000004-2229-EF48-A6CF-9C1EEF441AD2}"/>
            </c:ext>
          </c:extLst>
        </c:ser>
        <c:dLbls>
          <c:showLegendKey val="0"/>
          <c:showVal val="1"/>
          <c:showCatName val="0"/>
          <c:showSerName val="0"/>
          <c:showPercent val="0"/>
          <c:showBubbleSize val="0"/>
        </c:dLbls>
        <c:gapWidth val="90"/>
        <c:axId val="-2102062216"/>
        <c:axId val="-2102132424"/>
      </c:barChart>
      <c:catAx>
        <c:axId val="-2102062216"/>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400"/>
            </a:pPr>
            <a:endParaRPr lang="en-US"/>
          </a:p>
        </c:txPr>
        <c:crossAx val="-2102132424"/>
        <c:crosses val="autoZero"/>
        <c:auto val="1"/>
        <c:lblAlgn val="ctr"/>
        <c:lblOffset val="10"/>
        <c:tickLblSkip val="1"/>
        <c:tickMarkSkip val="1"/>
        <c:noMultiLvlLbl val="0"/>
      </c:catAx>
      <c:valAx>
        <c:axId val="-2102132424"/>
        <c:scaling>
          <c:orientation val="minMax"/>
          <c:max val="100"/>
          <c:min val="0"/>
        </c:scaling>
        <c:delete val="0"/>
        <c:axPos val="l"/>
        <c:title>
          <c:tx>
            <c:rich>
              <a:bodyPr/>
              <a:lstStyle/>
              <a:p>
                <a:pPr>
                  <a:defRPr sz="1400"/>
                </a:pPr>
                <a:r>
                  <a:rPr lang="en-US" sz="1400" dirty="0"/>
                  <a:t>Patients with SVR12 (%)</a:t>
                </a:r>
              </a:p>
            </c:rich>
          </c:tx>
          <c:layout>
            <c:manualLayout>
              <c:xMode val="edge"/>
              <c:yMode val="edge"/>
              <c:x val="2.137229536896323E-3"/>
              <c:y val="0.17952541372725062"/>
            </c:manualLayout>
          </c:layout>
          <c:overlay val="0"/>
        </c:title>
        <c:numFmt formatCode="0" sourceLinked="0"/>
        <c:majorTickMark val="out"/>
        <c:minorTickMark val="none"/>
        <c:tickLblPos val="nextTo"/>
        <c:spPr>
          <a:ln w="6350">
            <a:solidFill>
              <a:srgbClr val="000000"/>
            </a:solidFill>
          </a:ln>
        </c:spPr>
        <c:crossAx val="-2102062216"/>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27240456253452244"/>
          <c:y val="2.0175977433940201E-2"/>
          <c:w val="0.71524986450356443"/>
          <c:h val="8.0726462290953996E-2"/>
        </c:manualLayout>
      </c:layout>
      <c:overlay val="0"/>
      <c:spPr>
        <a:noFill/>
        <a:ln>
          <a:noFill/>
        </a:ln>
      </c:spPr>
      <c:txPr>
        <a:bodyPr/>
        <a:lstStyle/>
        <a:p>
          <a:pPr>
            <a:defRPr sz="1400"/>
          </a:pPr>
          <a:endParaRPr lang="en-US"/>
        </a:p>
      </c:tx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681664791901"/>
          <c:y val="0.12722440944881899"/>
          <c:w val="0.88154949381327297"/>
          <c:h val="0.77450502798595899"/>
        </c:manualLayout>
      </c:layout>
      <c:barChart>
        <c:barDir val="col"/>
        <c:grouping val="clustered"/>
        <c:varyColors val="0"/>
        <c:ser>
          <c:idx val="0"/>
          <c:order val="0"/>
          <c:tx>
            <c:strRef>
              <c:f>Sheet1!$B$1</c:f>
              <c:strCache>
                <c:ptCount val="1"/>
                <c:pt idx="0">
                  <c:v>SOF-VEL-VOX x 8 weeks</c:v>
                </c:pt>
              </c:strCache>
            </c:strRef>
          </c:tx>
          <c:spPr>
            <a:gradFill>
              <a:gsLst>
                <a:gs pos="0">
                  <a:srgbClr val="50365B"/>
                </a:gs>
                <a:gs pos="100000">
                  <a:srgbClr val="9177A4"/>
                </a:gs>
              </a:gsLst>
              <a:lin ang="0" scaled="1"/>
            </a:gradFill>
            <a:ln w="12700">
              <a:solidFill>
                <a:schemeClr val="tx1"/>
              </a:solid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0-E068-F24F-8E17-70E9091010C2}"/>
              </c:ext>
            </c:extLst>
          </c:dPt>
          <c:dPt>
            <c:idx val="1"/>
            <c:invertIfNegative val="0"/>
            <c:bubble3D val="0"/>
            <c:extLst>
              <c:ext xmlns:c16="http://schemas.microsoft.com/office/drawing/2014/chart" uri="{C3380CC4-5D6E-409C-BE32-E72D297353CC}">
                <c16:uniqueId val="{00000001-E068-F24F-8E17-70E9091010C2}"/>
              </c:ext>
            </c:extLst>
          </c:dPt>
          <c:dPt>
            <c:idx val="2"/>
            <c:invertIfNegative val="0"/>
            <c:bubble3D val="0"/>
            <c:extLst>
              <c:ext xmlns:c16="http://schemas.microsoft.com/office/drawing/2014/chart" uri="{C3380CC4-5D6E-409C-BE32-E72D297353CC}">
                <c16:uniqueId val="{00000002-E068-F24F-8E17-70E9091010C2}"/>
              </c:ext>
            </c:extLst>
          </c:dPt>
          <c:dLbls>
            <c:numFmt formatCode="0" sourceLinked="0"/>
            <c:spPr>
              <a:solidFill>
                <a:sysClr val="window" lastClr="FFFFFF">
                  <a:alpha val="50000"/>
                </a:sysClr>
              </a:solidFill>
              <a:ln>
                <a:noFill/>
              </a:ln>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GT 1</c:v>
                </c:pt>
                <c:pt idx="1">
                  <c:v>GT 1a</c:v>
                </c:pt>
                <c:pt idx="2">
                  <c:v>GT 1b</c:v>
                </c:pt>
              </c:strCache>
            </c:strRef>
          </c:cat>
          <c:val>
            <c:numRef>
              <c:f>Sheet1!$B$2:$B$4</c:f>
              <c:numCache>
                <c:formatCode>General</c:formatCode>
                <c:ptCount val="3"/>
                <c:pt idx="0">
                  <c:v>93</c:v>
                </c:pt>
                <c:pt idx="1">
                  <c:v>92</c:v>
                </c:pt>
                <c:pt idx="2">
                  <c:v>97</c:v>
                </c:pt>
              </c:numCache>
            </c:numRef>
          </c:val>
          <c:extLst>
            <c:ext xmlns:c16="http://schemas.microsoft.com/office/drawing/2014/chart" uri="{C3380CC4-5D6E-409C-BE32-E72D297353CC}">
              <c16:uniqueId val="{00000003-E068-F24F-8E17-70E9091010C2}"/>
            </c:ext>
          </c:extLst>
        </c:ser>
        <c:ser>
          <c:idx val="1"/>
          <c:order val="1"/>
          <c:tx>
            <c:strRef>
              <c:f>Sheet1!$C$1</c:f>
              <c:strCache>
                <c:ptCount val="1"/>
                <c:pt idx="0">
                  <c:v>SOF-VEL x 12 weeks</c:v>
                </c:pt>
              </c:strCache>
            </c:strRef>
          </c:tx>
          <c:spPr>
            <a:gradFill>
              <a:gsLst>
                <a:gs pos="0">
                  <a:srgbClr val="21446A"/>
                </a:gs>
                <a:gs pos="100000">
                  <a:srgbClr val="3D7EC4"/>
                </a:gs>
              </a:gsLst>
              <a:lin ang="0" scaled="1"/>
            </a:gradFill>
            <a:ln w="12700">
              <a:solidFill>
                <a:srgbClr val="000000"/>
              </a:solidFill>
            </a:ln>
            <a:effectLst/>
            <a:scene3d>
              <a:camera prst="orthographicFront"/>
              <a:lightRig rig="threePt" dir="t"/>
            </a:scene3d>
            <a:sp3d>
              <a:bevelT/>
            </a:sp3d>
          </c:spPr>
          <c:invertIfNegative val="0"/>
          <c:dLbls>
            <c:numFmt formatCode="0" sourceLinked="0"/>
            <c:spPr>
              <a:solidFill>
                <a:sysClr val="window" lastClr="FFFFFF">
                  <a:alpha val="50000"/>
                </a:sysClr>
              </a:solidFill>
              <a:ln>
                <a:noFill/>
              </a:ln>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GT 1</c:v>
                </c:pt>
                <c:pt idx="1">
                  <c:v>GT 1a</c:v>
                </c:pt>
                <c:pt idx="2">
                  <c:v>GT 1b</c:v>
                </c:pt>
              </c:strCache>
            </c:strRef>
          </c:cat>
          <c:val>
            <c:numRef>
              <c:f>Sheet1!$C$2:$C$4</c:f>
              <c:numCache>
                <c:formatCode>General</c:formatCode>
                <c:ptCount val="3"/>
                <c:pt idx="0">
                  <c:v>98</c:v>
                </c:pt>
                <c:pt idx="1">
                  <c:v>99</c:v>
                </c:pt>
                <c:pt idx="2">
                  <c:v>97</c:v>
                </c:pt>
              </c:numCache>
            </c:numRef>
          </c:val>
          <c:extLst>
            <c:ext xmlns:c16="http://schemas.microsoft.com/office/drawing/2014/chart" uri="{C3380CC4-5D6E-409C-BE32-E72D297353CC}">
              <c16:uniqueId val="{00000004-E068-F24F-8E17-70E9091010C2}"/>
            </c:ext>
          </c:extLst>
        </c:ser>
        <c:dLbls>
          <c:showLegendKey val="0"/>
          <c:showVal val="1"/>
          <c:showCatName val="0"/>
          <c:showSerName val="0"/>
          <c:showPercent val="0"/>
          <c:showBubbleSize val="0"/>
        </c:dLbls>
        <c:gapWidth val="90"/>
        <c:axId val="-2032014264"/>
        <c:axId val="-2069519704"/>
      </c:barChart>
      <c:catAx>
        <c:axId val="-2032014264"/>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2069519704"/>
        <c:crosses val="autoZero"/>
        <c:auto val="1"/>
        <c:lblAlgn val="ctr"/>
        <c:lblOffset val="10"/>
        <c:tickLblSkip val="1"/>
        <c:tickMarkSkip val="1"/>
        <c:noMultiLvlLbl val="0"/>
      </c:catAx>
      <c:valAx>
        <c:axId val="-2069519704"/>
        <c:scaling>
          <c:orientation val="minMax"/>
          <c:max val="100"/>
          <c:min val="0"/>
        </c:scaling>
        <c:delete val="0"/>
        <c:axPos val="l"/>
        <c:title>
          <c:tx>
            <c:rich>
              <a:bodyPr/>
              <a:lstStyle/>
              <a:p>
                <a:pPr>
                  <a:defRPr/>
                </a:pPr>
                <a:r>
                  <a:rPr lang="en-US" dirty="0"/>
                  <a:t>Patients with SVR12 (%)</a:t>
                </a:r>
              </a:p>
            </c:rich>
          </c:tx>
          <c:layout>
            <c:manualLayout>
              <c:xMode val="edge"/>
              <c:yMode val="edge"/>
              <c:x val="3.6809851893513301E-3"/>
              <c:y val="0.17952542453277701"/>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2032014264"/>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276521302156509"/>
          <c:y val="2.0175977433940201E-2"/>
          <c:w val="0.71113304284256595"/>
          <c:h val="8.0726462290953996E-2"/>
        </c:manualLayout>
      </c:layout>
      <c:overlay val="0"/>
      <c:spPr>
        <a:noFill/>
        <a:ln>
          <a:noFill/>
        </a:ln>
      </c:sp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8851921093394"/>
          <c:y val="0.11061854768153982"/>
          <c:w val="0.83334687177980504"/>
          <c:h val="0.78246806649168854"/>
        </c:manualLayout>
      </c:layout>
      <c:barChart>
        <c:barDir val="col"/>
        <c:grouping val="clustered"/>
        <c:varyColors val="0"/>
        <c:ser>
          <c:idx val="0"/>
          <c:order val="0"/>
          <c:tx>
            <c:strRef>
              <c:f>Sheet1!$B$1</c:f>
              <c:strCache>
                <c:ptCount val="1"/>
                <c:pt idx="0">
                  <c:v>SOF-VEL-VOX x 8 weeks </c:v>
                </c:pt>
              </c:strCache>
            </c:strRef>
          </c:tx>
          <c:spPr>
            <a:gradFill>
              <a:gsLst>
                <a:gs pos="0">
                  <a:srgbClr val="50365B"/>
                </a:gs>
                <a:gs pos="100000">
                  <a:srgbClr val="9F82B0"/>
                </a:gs>
              </a:gsLst>
              <a:lin ang="0" scaled="1"/>
            </a:gra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1-6171-794E-9F96-5ADAC0F39E3C}"/>
              </c:ext>
            </c:extLst>
          </c:dPt>
          <c:dPt>
            <c:idx val="1"/>
            <c:invertIfNegative val="0"/>
            <c:bubble3D val="0"/>
            <c:extLst>
              <c:ext xmlns:c16="http://schemas.microsoft.com/office/drawing/2014/chart" uri="{C3380CC4-5D6E-409C-BE32-E72D297353CC}">
                <c16:uniqueId val="{00000003-6171-794E-9F96-5ADAC0F39E3C}"/>
              </c:ext>
            </c:extLst>
          </c:dPt>
          <c:dPt>
            <c:idx val="2"/>
            <c:invertIfNegative val="0"/>
            <c:bubble3D val="0"/>
            <c:extLst>
              <c:ext xmlns:c16="http://schemas.microsoft.com/office/drawing/2014/chart" uri="{C3380CC4-5D6E-409C-BE32-E72D297353CC}">
                <c16:uniqueId val="{00000004-6171-794E-9F96-5ADAC0F39E3C}"/>
              </c:ext>
            </c:extLst>
          </c:dPt>
          <c:dLbls>
            <c:numFmt formatCode="0" sourceLinked="0"/>
            <c:spPr>
              <a:solidFill>
                <a:sysClr val="window" lastClr="FFFFFF">
                  <a:alpha val="50000"/>
                </a:sysClr>
              </a:solidFill>
              <a:ln>
                <a:noFill/>
              </a:ln>
            </c:spPr>
            <c:txPr>
              <a:bodyPr wrap="square" lIns="38100" tIns="19050" rIns="38100" bIns="19050" anchor="ctr">
                <a:spAutoFit/>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No Cirrhosis</c:v>
                </c:pt>
                <c:pt idx="1">
                  <c:v>Cirrhosis</c:v>
                </c:pt>
              </c:strCache>
            </c:strRef>
          </c:cat>
          <c:val>
            <c:numRef>
              <c:f>Sheet1!$B$2:$B$3</c:f>
              <c:numCache>
                <c:formatCode>0.0</c:formatCode>
                <c:ptCount val="2"/>
                <c:pt idx="0">
                  <c:v>96</c:v>
                </c:pt>
                <c:pt idx="1">
                  <c:v>91</c:v>
                </c:pt>
              </c:numCache>
            </c:numRef>
          </c:val>
          <c:extLst>
            <c:ext xmlns:c16="http://schemas.microsoft.com/office/drawing/2014/chart" uri="{C3380CC4-5D6E-409C-BE32-E72D297353CC}">
              <c16:uniqueId val="{00000005-6171-794E-9F96-5ADAC0F39E3C}"/>
            </c:ext>
          </c:extLst>
        </c:ser>
        <c:ser>
          <c:idx val="1"/>
          <c:order val="1"/>
          <c:tx>
            <c:strRef>
              <c:f>Sheet1!$C$1</c:f>
              <c:strCache>
                <c:ptCount val="1"/>
                <c:pt idx="0">
                  <c:v>SOF-VEL x 12 weeks </c:v>
                </c:pt>
              </c:strCache>
            </c:strRef>
          </c:tx>
          <c:spPr>
            <a:gradFill>
              <a:gsLst>
                <a:gs pos="0">
                  <a:srgbClr val="21446A"/>
                </a:gs>
                <a:gs pos="100000">
                  <a:srgbClr val="3D7EC4"/>
                </a:gs>
              </a:gsLst>
              <a:lin ang="0" scaled="1"/>
            </a:gradFill>
            <a:ln w="12700">
              <a:noFill/>
            </a:ln>
            <a:effectLst/>
            <a:scene3d>
              <a:camera prst="orthographicFront"/>
              <a:lightRig rig="threePt" dir="t"/>
            </a:scene3d>
            <a:sp3d>
              <a:bevelT/>
            </a:sp3d>
          </c:spPr>
          <c:invertIfNegative val="0"/>
          <c:dLbls>
            <c:spPr>
              <a:solidFill>
                <a:sysClr val="window" lastClr="FFFFFF">
                  <a:alpha val="50000"/>
                </a:sysClr>
              </a:solidFill>
              <a:ln>
                <a:noFill/>
              </a:ln>
            </c:spPr>
            <c:txPr>
              <a:bodyPr wrap="square" lIns="38100" tIns="19050" rIns="38100" bIns="19050" anchor="ctr">
                <a:spAutoFit/>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No Cirrhosis</c:v>
                </c:pt>
                <c:pt idx="1">
                  <c:v>Cirrhosis</c:v>
                </c:pt>
              </c:strCache>
            </c:strRef>
          </c:cat>
          <c:val>
            <c:numRef>
              <c:f>Sheet1!$C$2:$C$3</c:f>
              <c:numCache>
                <c:formatCode>General</c:formatCode>
                <c:ptCount val="2"/>
                <c:pt idx="0">
                  <c:v>98</c:v>
                </c:pt>
                <c:pt idx="1">
                  <c:v>99</c:v>
                </c:pt>
              </c:numCache>
            </c:numRef>
          </c:val>
          <c:extLst>
            <c:ext xmlns:c16="http://schemas.microsoft.com/office/drawing/2014/chart" uri="{C3380CC4-5D6E-409C-BE32-E72D297353CC}">
              <c16:uniqueId val="{00000006-6171-794E-9F96-5ADAC0F39E3C}"/>
            </c:ext>
          </c:extLst>
        </c:ser>
        <c:dLbls>
          <c:showLegendKey val="0"/>
          <c:showVal val="1"/>
          <c:showCatName val="0"/>
          <c:showSerName val="0"/>
          <c:showPercent val="0"/>
          <c:showBubbleSize val="0"/>
        </c:dLbls>
        <c:gapWidth val="125"/>
        <c:axId val="-2070913832"/>
        <c:axId val="-2070684088"/>
      </c:barChart>
      <c:catAx>
        <c:axId val="-2070913832"/>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2070684088"/>
        <c:crosses val="autoZero"/>
        <c:auto val="1"/>
        <c:lblAlgn val="ctr"/>
        <c:lblOffset val="1"/>
        <c:tickLblSkip val="1"/>
        <c:tickMarkSkip val="1"/>
        <c:noMultiLvlLbl val="0"/>
      </c:catAx>
      <c:valAx>
        <c:axId val="-2070684088"/>
        <c:scaling>
          <c:orientation val="minMax"/>
          <c:max val="100"/>
          <c:min val="0"/>
        </c:scaling>
        <c:delete val="0"/>
        <c:axPos val="l"/>
        <c:title>
          <c:tx>
            <c:rich>
              <a:bodyPr rot="-5400000" vert="horz"/>
              <a:lstStyle/>
              <a:p>
                <a:pPr>
                  <a:defRPr sz="1400"/>
                </a:pPr>
                <a:r>
                  <a:rPr lang="en-US" sz="1400" dirty="0"/>
                  <a:t>Patients with SVR12 (%)</a:t>
                </a:r>
              </a:p>
            </c:rich>
          </c:tx>
          <c:layout>
            <c:manualLayout>
              <c:xMode val="edge"/>
              <c:yMode val="edge"/>
              <c:x val="2.4781437184729503E-3"/>
              <c:y val="0.18020979971568982"/>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2070913832"/>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3820527985779552"/>
          <c:y val="5.5555555555555558E-3"/>
          <c:w val="0.82333922989729669"/>
          <c:h val="0.10146216097987752"/>
        </c:manualLayout>
      </c:layout>
      <c:overlay val="0"/>
      <c:spPr>
        <a:noFill/>
        <a:ln>
          <a:noFill/>
        </a:ln>
      </c:spPr>
      <c:txPr>
        <a:bodyPr/>
        <a:lstStyle/>
        <a:p>
          <a:pPr>
            <a:defRPr sz="1400"/>
          </a:pPr>
          <a:endParaRPr lang="en-US"/>
        </a:p>
      </c:tx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latin typeface="Arial" panose="020B0604020202020204" pitchFamily="34" charset="0"/>
          <a:cs typeface="Arial" panose="020B0604020202020204"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8851921093394"/>
          <c:y val="0.11061854768153982"/>
          <c:w val="0.83334687177980504"/>
          <c:h val="0.78246806649168854"/>
        </c:manualLayout>
      </c:layout>
      <c:barChart>
        <c:barDir val="col"/>
        <c:grouping val="clustered"/>
        <c:varyColors val="0"/>
        <c:ser>
          <c:idx val="0"/>
          <c:order val="0"/>
          <c:tx>
            <c:strRef>
              <c:f>Sheet1!$B$1</c:f>
              <c:strCache>
                <c:ptCount val="1"/>
                <c:pt idx="0">
                  <c:v>SOF-VEL-VOX x 8 weeks </c:v>
                </c:pt>
              </c:strCache>
            </c:strRef>
          </c:tx>
          <c:spPr>
            <a:gradFill>
              <a:gsLst>
                <a:gs pos="0">
                  <a:srgbClr val="50365B"/>
                </a:gs>
                <a:gs pos="100000">
                  <a:srgbClr val="9F82B0"/>
                </a:gs>
              </a:gsLst>
              <a:lin ang="0" scaled="1"/>
            </a:gra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1-6171-794E-9F96-5ADAC0F39E3C}"/>
              </c:ext>
            </c:extLst>
          </c:dPt>
          <c:dPt>
            <c:idx val="1"/>
            <c:invertIfNegative val="0"/>
            <c:bubble3D val="0"/>
            <c:extLst>
              <c:ext xmlns:c16="http://schemas.microsoft.com/office/drawing/2014/chart" uri="{C3380CC4-5D6E-409C-BE32-E72D297353CC}">
                <c16:uniqueId val="{00000003-6171-794E-9F96-5ADAC0F39E3C}"/>
              </c:ext>
            </c:extLst>
          </c:dPt>
          <c:dPt>
            <c:idx val="2"/>
            <c:invertIfNegative val="0"/>
            <c:bubble3D val="0"/>
            <c:extLst>
              <c:ext xmlns:c16="http://schemas.microsoft.com/office/drawing/2014/chart" uri="{C3380CC4-5D6E-409C-BE32-E72D297353CC}">
                <c16:uniqueId val="{00000004-6171-794E-9F96-5ADAC0F39E3C}"/>
              </c:ext>
            </c:extLst>
          </c:dPt>
          <c:dLbls>
            <c:numFmt formatCode="0" sourceLinked="0"/>
            <c:spPr>
              <a:solidFill>
                <a:sysClr val="window" lastClr="FFFFFF">
                  <a:alpha val="50000"/>
                </a:sysClr>
              </a:solidFill>
              <a:ln>
                <a:noFill/>
              </a:ln>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No Cirrhosis</c:v>
                </c:pt>
                <c:pt idx="1">
                  <c:v>Cirrhosis</c:v>
                </c:pt>
              </c:strCache>
            </c:strRef>
          </c:cat>
          <c:val>
            <c:numRef>
              <c:f>Sheet1!$B$2:$B$3</c:f>
              <c:numCache>
                <c:formatCode>0.0</c:formatCode>
                <c:ptCount val="2"/>
                <c:pt idx="0">
                  <c:v>96</c:v>
                </c:pt>
                <c:pt idx="1">
                  <c:v>91</c:v>
                </c:pt>
              </c:numCache>
            </c:numRef>
          </c:val>
          <c:extLst>
            <c:ext xmlns:c16="http://schemas.microsoft.com/office/drawing/2014/chart" uri="{C3380CC4-5D6E-409C-BE32-E72D297353CC}">
              <c16:uniqueId val="{00000005-6171-794E-9F96-5ADAC0F39E3C}"/>
            </c:ext>
          </c:extLst>
        </c:ser>
        <c:ser>
          <c:idx val="1"/>
          <c:order val="1"/>
          <c:tx>
            <c:strRef>
              <c:f>Sheet1!$C$1</c:f>
              <c:strCache>
                <c:ptCount val="1"/>
                <c:pt idx="0">
                  <c:v>SOF-VEL x 12 weeks </c:v>
                </c:pt>
              </c:strCache>
            </c:strRef>
          </c:tx>
          <c:spPr>
            <a:gradFill>
              <a:gsLst>
                <a:gs pos="0">
                  <a:srgbClr val="21446A"/>
                </a:gs>
                <a:gs pos="100000">
                  <a:srgbClr val="3D7EC4"/>
                </a:gs>
              </a:gsLst>
              <a:lin ang="0" scaled="1"/>
            </a:gradFill>
            <a:ln w="12700">
              <a:noFill/>
            </a:ln>
            <a:effectLst/>
            <a:scene3d>
              <a:camera prst="orthographicFront"/>
              <a:lightRig rig="threePt" dir="t"/>
            </a:scene3d>
            <a:sp3d>
              <a:bevelT/>
            </a:sp3d>
          </c:spPr>
          <c:invertIfNegative val="0"/>
          <c:dLbls>
            <c:spPr>
              <a:solidFill>
                <a:sysClr val="window" lastClr="FFFFFF">
                  <a:alpha val="50000"/>
                </a:sysClr>
              </a:solidFill>
              <a:ln>
                <a:noFill/>
              </a:ln>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No Cirrhosis</c:v>
                </c:pt>
                <c:pt idx="1">
                  <c:v>Cirrhosis</c:v>
                </c:pt>
              </c:strCache>
            </c:strRef>
          </c:cat>
          <c:val>
            <c:numRef>
              <c:f>Sheet1!$C$2:$C$3</c:f>
              <c:numCache>
                <c:formatCode>General</c:formatCode>
                <c:ptCount val="2"/>
                <c:pt idx="0">
                  <c:v>98</c:v>
                </c:pt>
                <c:pt idx="1">
                  <c:v>99</c:v>
                </c:pt>
              </c:numCache>
            </c:numRef>
          </c:val>
          <c:extLst>
            <c:ext xmlns:c16="http://schemas.microsoft.com/office/drawing/2014/chart" uri="{C3380CC4-5D6E-409C-BE32-E72D297353CC}">
              <c16:uniqueId val="{00000006-6171-794E-9F96-5ADAC0F39E3C}"/>
            </c:ext>
          </c:extLst>
        </c:ser>
        <c:dLbls>
          <c:showLegendKey val="0"/>
          <c:showVal val="1"/>
          <c:showCatName val="0"/>
          <c:showSerName val="0"/>
          <c:showPercent val="0"/>
          <c:showBubbleSize val="0"/>
        </c:dLbls>
        <c:gapWidth val="125"/>
        <c:axId val="-2070913832"/>
        <c:axId val="-2070684088"/>
      </c:barChart>
      <c:catAx>
        <c:axId val="-2070913832"/>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2070684088"/>
        <c:crosses val="autoZero"/>
        <c:auto val="1"/>
        <c:lblAlgn val="ctr"/>
        <c:lblOffset val="1"/>
        <c:tickLblSkip val="1"/>
        <c:tickMarkSkip val="1"/>
        <c:noMultiLvlLbl val="0"/>
      </c:catAx>
      <c:valAx>
        <c:axId val="-2070684088"/>
        <c:scaling>
          <c:orientation val="minMax"/>
          <c:max val="100"/>
          <c:min val="0"/>
        </c:scaling>
        <c:delete val="0"/>
        <c:axPos val="l"/>
        <c:title>
          <c:tx>
            <c:rich>
              <a:bodyPr rot="-5400000" vert="horz"/>
              <a:lstStyle/>
              <a:p>
                <a:pPr>
                  <a:defRPr/>
                </a:pPr>
                <a:r>
                  <a:rPr lang="en-US" dirty="0"/>
                  <a:t>Patients with SVR12 (%)</a:t>
                </a:r>
              </a:p>
            </c:rich>
          </c:tx>
          <c:layout>
            <c:manualLayout>
              <c:xMode val="edge"/>
              <c:yMode val="edge"/>
              <c:x val="2.4781437184729503E-3"/>
              <c:y val="0.18020979971568982"/>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2070913832"/>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2455591260843627"/>
          <c:y val="5.5555555555555558E-3"/>
          <c:w val="0.71598544365691763"/>
          <c:h val="0.10146216097987752"/>
        </c:manualLayout>
      </c:layout>
      <c:overlay val="0"/>
      <c:spPr>
        <a:noFill/>
        <a:ln>
          <a:noFill/>
        </a:ln>
      </c:sp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01"/>
          <c:y val="9.1335003579098004E-2"/>
          <c:w val="0.87107458655046699"/>
          <c:h val="0.72691791935099004"/>
        </c:manualLayout>
      </c:layout>
      <c:barChart>
        <c:barDir val="col"/>
        <c:grouping val="clustered"/>
        <c:varyColors val="0"/>
        <c:ser>
          <c:idx val="0"/>
          <c:order val="0"/>
          <c:tx>
            <c:strRef>
              <c:f>Sheet1!$B$1</c:f>
              <c:strCache>
                <c:ptCount val="1"/>
                <c:pt idx="0">
                  <c:v>SOF-VEL-VOX</c:v>
                </c:pt>
              </c:strCache>
            </c:strRef>
          </c:tx>
          <c:spPr>
            <a:gradFill flip="none" rotWithShape="1">
              <a:gsLst>
                <a:gs pos="0">
                  <a:srgbClr val="50365B"/>
                </a:gs>
                <a:gs pos="100000">
                  <a:srgbClr val="9F82B0"/>
                </a:gs>
              </a:gsLst>
              <a:lin ang="0" scaled="1"/>
              <a:tileRect/>
            </a:gra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0-5E85-594A-9EDC-F0B5E63FB5BB}"/>
              </c:ext>
            </c:extLst>
          </c:dPt>
          <c:dPt>
            <c:idx val="1"/>
            <c:invertIfNegative val="0"/>
            <c:bubble3D val="0"/>
            <c:extLst>
              <c:ext xmlns:c16="http://schemas.microsoft.com/office/drawing/2014/chart" uri="{C3380CC4-5D6E-409C-BE32-E72D297353CC}">
                <c16:uniqueId val="{00000001-5E85-594A-9EDC-F0B5E63FB5BB}"/>
              </c:ext>
            </c:extLst>
          </c:dPt>
          <c:dPt>
            <c:idx val="2"/>
            <c:invertIfNegative val="0"/>
            <c:bubble3D val="0"/>
            <c:extLst>
              <c:ext xmlns:c16="http://schemas.microsoft.com/office/drawing/2014/chart" uri="{C3380CC4-5D6E-409C-BE32-E72D297353CC}">
                <c16:uniqueId val="{00000002-5E85-594A-9EDC-F0B5E63FB5BB}"/>
              </c:ext>
            </c:extLst>
          </c:dPt>
          <c:dPt>
            <c:idx val="3"/>
            <c:invertIfNegative val="0"/>
            <c:bubble3D val="0"/>
            <c:extLst>
              <c:ext xmlns:c16="http://schemas.microsoft.com/office/drawing/2014/chart" uri="{C3380CC4-5D6E-409C-BE32-E72D297353CC}">
                <c16:uniqueId val="{00000003-5E85-594A-9EDC-F0B5E63FB5BB}"/>
              </c:ext>
            </c:extLst>
          </c:dPt>
          <c:dPt>
            <c:idx val="4"/>
            <c:invertIfNegative val="0"/>
            <c:bubble3D val="0"/>
            <c:extLst>
              <c:ext xmlns:c16="http://schemas.microsoft.com/office/drawing/2014/chart" uri="{C3380CC4-5D6E-409C-BE32-E72D297353CC}">
                <c16:uniqueId val="{00000004-5E85-594A-9EDC-F0B5E63FB5BB}"/>
              </c:ext>
            </c:extLst>
          </c:dPt>
          <c:dPt>
            <c:idx val="5"/>
            <c:invertIfNegative val="0"/>
            <c:bubble3D val="0"/>
            <c:extLst>
              <c:ext xmlns:c16="http://schemas.microsoft.com/office/drawing/2014/chart" uri="{C3380CC4-5D6E-409C-BE32-E72D297353CC}">
                <c16:uniqueId val="{00000005-5E85-594A-9EDC-F0B5E63FB5BB}"/>
              </c:ext>
            </c:extLst>
          </c:dPt>
          <c:dLbls>
            <c:numFmt formatCode="0" sourceLinked="0"/>
            <c:spPr>
              <a:solidFill>
                <a:srgbClr val="FFFFFF">
                  <a:alpha val="50000"/>
                </a:srgb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No RAS</c:v>
                </c:pt>
                <c:pt idx="1">
                  <c:v>Any NS3 or NS5A RAS</c:v>
                </c:pt>
                <c:pt idx="2">
                  <c:v>NS3 Only</c:v>
                </c:pt>
                <c:pt idx="3">
                  <c:v>NS5A Only</c:v>
                </c:pt>
                <c:pt idx="4">
                  <c:v>NS3 and NS5A</c:v>
                </c:pt>
              </c:strCache>
            </c:strRef>
          </c:cat>
          <c:val>
            <c:numRef>
              <c:f>Sheet1!$B$2:$B$6</c:f>
              <c:numCache>
                <c:formatCode>0.0</c:formatCode>
                <c:ptCount val="5"/>
                <c:pt idx="0">
                  <c:v>98</c:v>
                </c:pt>
                <c:pt idx="1">
                  <c:v>94</c:v>
                </c:pt>
                <c:pt idx="2">
                  <c:v>91</c:v>
                </c:pt>
                <c:pt idx="3">
                  <c:v>95</c:v>
                </c:pt>
                <c:pt idx="4">
                  <c:v>100</c:v>
                </c:pt>
              </c:numCache>
            </c:numRef>
          </c:val>
          <c:extLst>
            <c:ext xmlns:c16="http://schemas.microsoft.com/office/drawing/2014/chart" uri="{C3380CC4-5D6E-409C-BE32-E72D297353CC}">
              <c16:uniqueId val="{00000006-5E85-594A-9EDC-F0B5E63FB5BB}"/>
            </c:ext>
          </c:extLst>
        </c:ser>
        <c:ser>
          <c:idx val="1"/>
          <c:order val="1"/>
          <c:tx>
            <c:strRef>
              <c:f>Sheet1!$C$1</c:f>
              <c:strCache>
                <c:ptCount val="1"/>
                <c:pt idx="0">
                  <c:v>SOF-VEL</c:v>
                </c:pt>
              </c:strCache>
            </c:strRef>
          </c:tx>
          <c:spPr>
            <a:gradFill flip="none" rotWithShape="1">
              <a:gsLst>
                <a:gs pos="0">
                  <a:srgbClr val="21446A"/>
                </a:gs>
                <a:gs pos="100000">
                  <a:srgbClr val="3D7EC4"/>
                </a:gs>
              </a:gsLst>
              <a:lin ang="0" scaled="1"/>
              <a:tileRect/>
            </a:gradFill>
            <a:ln>
              <a:noFill/>
            </a:ln>
            <a:effectLst/>
            <a:scene3d>
              <a:camera prst="orthographicFront"/>
              <a:lightRig rig="threePt" dir="t"/>
            </a:scene3d>
            <a:sp3d>
              <a:bevelT/>
            </a:sp3d>
          </c:spPr>
          <c:invertIfNegative val="0"/>
          <c:dLbls>
            <c:dLbl>
              <c:idx val="1"/>
              <c:tx>
                <c:rich>
                  <a:bodyPr/>
                  <a:lstStyle/>
                  <a:p>
                    <a:r>
                      <a:rPr lang="en-US" dirty="0"/>
                      <a:t>&gt;99</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5E85-594A-9EDC-F0B5E63FB5BB}"/>
                </c:ext>
              </c:extLst>
            </c:dLbl>
            <c:numFmt formatCode="0" sourceLinked="0"/>
            <c:spPr>
              <a:solidFill>
                <a:sysClr val="window" lastClr="FFFFFF">
                  <a:alpha val="50000"/>
                </a:sys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No RAS</c:v>
                </c:pt>
                <c:pt idx="1">
                  <c:v>Any NS3 or NS5A RAS</c:v>
                </c:pt>
                <c:pt idx="2">
                  <c:v>NS3 Only</c:v>
                </c:pt>
                <c:pt idx="3">
                  <c:v>NS5A Only</c:v>
                </c:pt>
                <c:pt idx="4">
                  <c:v>NS3 and NS5A</c:v>
                </c:pt>
              </c:strCache>
            </c:strRef>
          </c:cat>
          <c:val>
            <c:numRef>
              <c:f>Sheet1!$C$2:$C$6</c:f>
              <c:numCache>
                <c:formatCode>0.0</c:formatCode>
                <c:ptCount val="5"/>
                <c:pt idx="0">
                  <c:v>99</c:v>
                </c:pt>
                <c:pt idx="1">
                  <c:v>99.5</c:v>
                </c:pt>
                <c:pt idx="2">
                  <c:v>100</c:v>
                </c:pt>
                <c:pt idx="3">
                  <c:v>99</c:v>
                </c:pt>
                <c:pt idx="4">
                  <c:v>100</c:v>
                </c:pt>
              </c:numCache>
            </c:numRef>
          </c:val>
          <c:extLst>
            <c:ext xmlns:c16="http://schemas.microsoft.com/office/drawing/2014/chart" uri="{C3380CC4-5D6E-409C-BE32-E72D297353CC}">
              <c16:uniqueId val="{00000008-5E85-594A-9EDC-F0B5E63FB5BB}"/>
            </c:ext>
          </c:extLst>
        </c:ser>
        <c:dLbls>
          <c:showLegendKey val="0"/>
          <c:showVal val="1"/>
          <c:showCatName val="0"/>
          <c:showSerName val="0"/>
          <c:showPercent val="0"/>
          <c:showBubbleSize val="0"/>
        </c:dLbls>
        <c:gapWidth val="75"/>
        <c:axId val="-2101837912"/>
        <c:axId val="-2102038984"/>
      </c:barChart>
      <c:catAx>
        <c:axId val="-2101837912"/>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2102038984"/>
        <c:crosses val="autoZero"/>
        <c:auto val="1"/>
        <c:lblAlgn val="ctr"/>
        <c:lblOffset val="1"/>
        <c:tickLblSkip val="1"/>
        <c:tickMarkSkip val="1"/>
        <c:noMultiLvlLbl val="0"/>
      </c:catAx>
      <c:valAx>
        <c:axId val="-2102038984"/>
        <c:scaling>
          <c:orientation val="minMax"/>
          <c:max val="100"/>
          <c:min val="0"/>
        </c:scaling>
        <c:delete val="0"/>
        <c:axPos val="l"/>
        <c:title>
          <c:tx>
            <c:rich>
              <a:bodyPr/>
              <a:lstStyle/>
              <a:p>
                <a:pPr>
                  <a:defRPr sz="1400"/>
                </a:pPr>
                <a:r>
                  <a:rPr lang="en-US" sz="1400" dirty="0"/>
                  <a:t>Patients with SVR12 (%)</a:t>
                </a:r>
              </a:p>
            </c:rich>
          </c:tx>
          <c:layout>
            <c:manualLayout>
              <c:xMode val="edge"/>
              <c:yMode val="edge"/>
              <c:x val="0"/>
              <c:y val="0.11878573132903843"/>
            </c:manualLayout>
          </c:layout>
          <c:overlay val="0"/>
        </c:title>
        <c:numFmt formatCode="0" sourceLinked="0"/>
        <c:majorTickMark val="out"/>
        <c:minorTickMark val="none"/>
        <c:tickLblPos val="nextTo"/>
        <c:spPr>
          <a:ln w="6350">
            <a:solidFill>
              <a:srgbClr val="000000"/>
            </a:solidFill>
          </a:ln>
          <a:effectLst/>
        </c:spPr>
        <c:crossAx val="-2101837912"/>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58318885914620999"/>
          <c:y val="0"/>
          <c:w val="0.38577848674876702"/>
          <c:h val="7.7852302553090003E-2"/>
        </c:manualLayout>
      </c:layout>
      <c:overlay val="0"/>
      <c:txPr>
        <a:bodyPr/>
        <a:lstStyle/>
        <a:p>
          <a:pPr>
            <a:defRPr sz="1400"/>
          </a:pPr>
          <a:endParaRPr lang="en-US"/>
        </a:p>
      </c:txPr>
    </c:legend>
    <c:plotVisOnly val="0"/>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01"/>
          <c:y val="2.77778663809897E-2"/>
          <c:w val="0.86727392030541595"/>
          <c:h val="0.76357258175127196"/>
        </c:manualLayout>
      </c:layout>
      <c:barChart>
        <c:barDir val="col"/>
        <c:grouping val="clustered"/>
        <c:varyColors val="0"/>
        <c:ser>
          <c:idx val="0"/>
          <c:order val="0"/>
          <c:tx>
            <c:strRef>
              <c:f>Sheet1!$B$1</c:f>
              <c:strCache>
                <c:ptCount val="1"/>
              </c:strCache>
            </c:strRef>
          </c:tx>
          <c:spPr>
            <a:solidFill>
              <a:srgbClr val="326496"/>
            </a:soli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1-AF6A-7F48-8F99-17163AA7DE27}"/>
              </c:ext>
            </c:extLst>
          </c:dPt>
          <c:dPt>
            <c:idx val="1"/>
            <c:invertIfNegative val="0"/>
            <c:bubble3D val="0"/>
            <c:spPr>
              <a:solidFill>
                <a:srgbClr val="718E25"/>
              </a:solidFill>
              <a:ln w="12700">
                <a:noFill/>
              </a:ln>
              <a:effectLst/>
              <a:scene3d>
                <a:camera prst="orthographicFront"/>
                <a:lightRig rig="threePt" dir="t"/>
              </a:scene3d>
              <a:sp3d>
                <a:bevelT/>
              </a:sp3d>
            </c:spPr>
            <c:extLst>
              <c:ext xmlns:c16="http://schemas.microsoft.com/office/drawing/2014/chart" uri="{C3380CC4-5D6E-409C-BE32-E72D297353CC}">
                <c16:uniqueId val="{00000003-AF6A-7F48-8F99-17163AA7DE27}"/>
              </c:ext>
            </c:extLst>
          </c:dPt>
          <c:dPt>
            <c:idx val="2"/>
            <c:invertIfNegative val="0"/>
            <c:bubble3D val="0"/>
            <c:spPr>
              <a:solidFill>
                <a:sysClr val="window" lastClr="FFFFFF">
                  <a:lumMod val="50000"/>
                </a:sysClr>
              </a:solidFill>
              <a:ln w="12700">
                <a:noFill/>
              </a:ln>
              <a:effectLst/>
              <a:scene3d>
                <a:camera prst="orthographicFront"/>
                <a:lightRig rig="threePt" dir="t"/>
              </a:scene3d>
              <a:sp3d>
                <a:bevelT/>
              </a:sp3d>
            </c:spPr>
            <c:extLst>
              <c:ext xmlns:c16="http://schemas.microsoft.com/office/drawing/2014/chart" uri="{C3380CC4-5D6E-409C-BE32-E72D297353CC}">
                <c16:uniqueId val="{00000005-AF6A-7F48-8F99-17163AA7DE27}"/>
              </c:ext>
            </c:extLst>
          </c:dPt>
          <c:dPt>
            <c:idx val="3"/>
            <c:invertIfNegative val="0"/>
            <c:bubble3D val="0"/>
            <c:spPr>
              <a:solidFill>
                <a:srgbClr val="7F5087"/>
              </a:solidFill>
              <a:ln w="12700">
                <a:noFill/>
              </a:ln>
              <a:effectLst/>
              <a:scene3d>
                <a:camera prst="orthographicFront"/>
                <a:lightRig rig="threePt" dir="t"/>
              </a:scene3d>
              <a:sp3d>
                <a:bevelT/>
              </a:sp3d>
            </c:spPr>
            <c:extLst>
              <c:ext xmlns:c16="http://schemas.microsoft.com/office/drawing/2014/chart" uri="{C3380CC4-5D6E-409C-BE32-E72D297353CC}">
                <c16:uniqueId val="{00000007-AF6A-7F48-8F99-17163AA7DE27}"/>
              </c:ext>
            </c:extLst>
          </c:dPt>
          <c:dPt>
            <c:idx val="4"/>
            <c:invertIfNegative val="0"/>
            <c:bubble3D val="0"/>
            <c:spPr>
              <a:solidFill>
                <a:srgbClr val="886F3F"/>
              </a:solidFill>
              <a:ln w="12700">
                <a:noFill/>
              </a:ln>
              <a:effectLst/>
              <a:scene3d>
                <a:camera prst="orthographicFront"/>
                <a:lightRig rig="threePt" dir="t"/>
              </a:scene3d>
              <a:sp3d>
                <a:bevelT/>
              </a:sp3d>
            </c:spPr>
            <c:extLst>
              <c:ext xmlns:c16="http://schemas.microsoft.com/office/drawing/2014/chart" uri="{C3380CC4-5D6E-409C-BE32-E72D297353CC}">
                <c16:uniqueId val="{00000009-AF6A-7F48-8F99-17163AA7DE27}"/>
              </c:ext>
            </c:extLst>
          </c:dPt>
          <c:dPt>
            <c:idx val="5"/>
            <c:invertIfNegative val="0"/>
            <c:bubble3D val="0"/>
            <c:extLst>
              <c:ext xmlns:c16="http://schemas.microsoft.com/office/drawing/2014/chart" uri="{C3380CC4-5D6E-409C-BE32-E72D297353CC}">
                <c16:uniqueId val="{0000000A-AF6A-7F48-8F99-17163AA7DE27}"/>
              </c:ext>
            </c:extLst>
          </c:dPt>
          <c:dPt>
            <c:idx val="6"/>
            <c:invertIfNegative val="0"/>
            <c:bubble3D val="0"/>
            <c:extLst>
              <c:ext xmlns:c16="http://schemas.microsoft.com/office/drawing/2014/chart" uri="{C3380CC4-5D6E-409C-BE32-E72D297353CC}">
                <c16:uniqueId val="{0000000B-AF6A-7F48-8F99-17163AA7DE27}"/>
              </c:ext>
            </c:extLst>
          </c:dPt>
          <c:dLbls>
            <c:spPr>
              <a:solidFill>
                <a:schemeClr val="bg1">
                  <a:alpha val="50000"/>
                </a:scheme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All</c:v>
                </c:pt>
                <c:pt idx="1">
                  <c:v>Non-Cirrhotic</c:v>
                </c:pt>
                <c:pt idx="2">
                  <c:v>Cirrhotic</c:v>
                </c:pt>
                <c:pt idx="3">
                  <c:v>Treatment_x000d_Naïve</c:v>
                </c:pt>
                <c:pt idx="4">
                  <c:v>Treatment_x000d_Experienced</c:v>
                </c:pt>
              </c:strCache>
            </c:strRef>
          </c:cat>
          <c:val>
            <c:numRef>
              <c:f>Sheet1!$B$2:$B$6</c:f>
              <c:numCache>
                <c:formatCode>0</c:formatCode>
                <c:ptCount val="5"/>
                <c:pt idx="0">
                  <c:v>99</c:v>
                </c:pt>
                <c:pt idx="1">
                  <c:v>99</c:v>
                </c:pt>
                <c:pt idx="2">
                  <c:v>99</c:v>
                </c:pt>
                <c:pt idx="3">
                  <c:v>99</c:v>
                </c:pt>
                <c:pt idx="4">
                  <c:v>99</c:v>
                </c:pt>
              </c:numCache>
            </c:numRef>
          </c:val>
          <c:extLst>
            <c:ext xmlns:c16="http://schemas.microsoft.com/office/drawing/2014/chart" uri="{C3380CC4-5D6E-409C-BE32-E72D297353CC}">
              <c16:uniqueId val="{0000000C-AF6A-7F48-8F99-17163AA7DE27}"/>
            </c:ext>
          </c:extLst>
        </c:ser>
        <c:dLbls>
          <c:showLegendKey val="0"/>
          <c:showVal val="1"/>
          <c:showCatName val="0"/>
          <c:showSerName val="0"/>
          <c:showPercent val="0"/>
          <c:showBubbleSize val="0"/>
        </c:dLbls>
        <c:gapWidth val="50"/>
        <c:axId val="-2107681384"/>
        <c:axId val="-2107658216"/>
      </c:barChart>
      <c:catAx>
        <c:axId val="-2107681384"/>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crossAx val="-2107658216"/>
        <c:crosses val="autoZero"/>
        <c:auto val="1"/>
        <c:lblAlgn val="ctr"/>
        <c:lblOffset val="1"/>
        <c:tickLblSkip val="1"/>
        <c:tickMarkSkip val="1"/>
        <c:noMultiLvlLbl val="0"/>
      </c:catAx>
      <c:valAx>
        <c:axId val="-2107658216"/>
        <c:scaling>
          <c:orientation val="minMax"/>
          <c:max val="100"/>
          <c:min val="0"/>
        </c:scaling>
        <c:delete val="0"/>
        <c:axPos val="l"/>
        <c:title>
          <c:tx>
            <c:rich>
              <a:bodyPr/>
              <a:lstStyle/>
              <a:p>
                <a:pPr>
                  <a:defRPr sz="1400"/>
                </a:pPr>
                <a:r>
                  <a:rPr lang="en-US" sz="1400" dirty="0"/>
                  <a:t>Patients with SVR12 (%)</a:t>
                </a:r>
              </a:p>
            </c:rich>
          </c:tx>
          <c:layout>
            <c:manualLayout>
              <c:xMode val="edge"/>
              <c:yMode val="edge"/>
              <c:x val="9.8251014077785706E-3"/>
              <c:y val="0.11290476921723901"/>
            </c:manualLayout>
          </c:layout>
          <c:overlay val="0"/>
        </c:title>
        <c:numFmt formatCode="0" sourceLinked="0"/>
        <c:majorTickMark val="out"/>
        <c:minorTickMark val="none"/>
        <c:tickLblPos val="nextTo"/>
        <c:spPr>
          <a:ln w="6350">
            <a:solidFill>
              <a:srgbClr val="000000"/>
            </a:solidFill>
          </a:ln>
        </c:spPr>
        <c:crossAx val="-2107681384"/>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00244366005999"/>
          <c:y val="5.4144551375522501E-2"/>
          <c:w val="0.84265951669834405"/>
          <c:h val="0.81607101195683895"/>
        </c:manualLayout>
      </c:layout>
      <c:barChart>
        <c:barDir val="col"/>
        <c:grouping val="clustered"/>
        <c:varyColors val="0"/>
        <c:ser>
          <c:idx val="0"/>
          <c:order val="0"/>
          <c:tx>
            <c:v>Sofosbuvir + Ribavirin (12 wks)</c:v>
          </c:tx>
          <c:spPr>
            <a:solidFill>
              <a:srgbClr val="6E4B7D"/>
            </a:solidFill>
            <a:ln w="12700">
              <a:noFill/>
            </a:ln>
            <a:effectLst/>
            <a:scene3d>
              <a:camera prst="orthographicFront"/>
              <a:lightRig rig="threePt" dir="t"/>
            </a:scene3d>
            <a:sp3d>
              <a:bevelT/>
            </a:sp3d>
          </c:spPr>
          <c:invertIfNegative val="0"/>
          <c:dPt>
            <c:idx val="0"/>
            <c:invertIfNegative val="0"/>
            <c:bubble3D val="0"/>
            <c:spPr>
              <a:gradFill>
                <a:gsLst>
                  <a:gs pos="0">
                    <a:srgbClr val="624472"/>
                  </a:gs>
                  <a:gs pos="100000">
                    <a:srgbClr val="977BA5"/>
                  </a:gs>
                </a:gsLst>
                <a:lin ang="0" scaled="1"/>
              </a:gradFill>
              <a:ln w="12700">
                <a:noFill/>
              </a:ln>
              <a:effectLst/>
              <a:scene3d>
                <a:camera prst="orthographicFront"/>
                <a:lightRig rig="threePt" dir="t"/>
              </a:scene3d>
              <a:sp3d>
                <a:bevelT/>
              </a:sp3d>
            </c:spPr>
            <c:extLst>
              <c:ext xmlns:c16="http://schemas.microsoft.com/office/drawing/2014/chart" uri="{C3380CC4-5D6E-409C-BE32-E72D297353CC}">
                <c16:uniqueId val="{00000000-BF55-654E-A335-18BEF96218AB}"/>
              </c:ext>
            </c:extLst>
          </c:dPt>
          <c:dPt>
            <c:idx val="1"/>
            <c:invertIfNegative val="0"/>
            <c:bubble3D val="0"/>
            <c:spPr>
              <a:gradFill>
                <a:gsLst>
                  <a:gs pos="0">
                    <a:srgbClr val="21446A"/>
                  </a:gs>
                  <a:gs pos="100000">
                    <a:srgbClr val="3D7EC4"/>
                  </a:gs>
                </a:gsLst>
                <a:lin ang="0" scaled="1"/>
              </a:gradFill>
              <a:ln w="12700">
                <a:noFill/>
              </a:ln>
              <a:effectLst/>
              <a:scene3d>
                <a:camera prst="orthographicFront"/>
                <a:lightRig rig="threePt" dir="t"/>
              </a:scene3d>
              <a:sp3d>
                <a:bevelT/>
              </a:sp3d>
            </c:spPr>
            <c:extLst>
              <c:ext xmlns:c16="http://schemas.microsoft.com/office/drawing/2014/chart" uri="{C3380CC4-5D6E-409C-BE32-E72D297353CC}">
                <c16:uniqueId val="{00000002-BF55-654E-A335-18BEF96218AB}"/>
              </c:ext>
            </c:extLst>
          </c:dPt>
          <c:dPt>
            <c:idx val="2"/>
            <c:invertIfNegative val="0"/>
            <c:bubble3D val="0"/>
            <c:extLst>
              <c:ext xmlns:c16="http://schemas.microsoft.com/office/drawing/2014/chart" uri="{C3380CC4-5D6E-409C-BE32-E72D297353CC}">
                <c16:uniqueId val="{00000003-BF55-654E-A335-18BEF96218AB}"/>
              </c:ext>
            </c:extLst>
          </c:dPt>
          <c:dLbls>
            <c:numFmt formatCode="0" sourceLinked="0"/>
            <c:spPr>
              <a:solidFill>
                <a:srgbClr val="FFFFFF">
                  <a:alpha val="50000"/>
                </a:srgb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SOF-VEL-VOX</c:v>
                </c:pt>
                <c:pt idx="1">
                  <c:v>SOF-VEL</c:v>
                </c:pt>
              </c:strCache>
            </c:strRef>
          </c:cat>
          <c:val>
            <c:numRef>
              <c:f>Sheet1!$B$2:$B$3</c:f>
              <c:numCache>
                <c:formatCode>0.0</c:formatCode>
                <c:ptCount val="2"/>
                <c:pt idx="0">
                  <c:v>96</c:v>
                </c:pt>
                <c:pt idx="1">
                  <c:v>96</c:v>
                </c:pt>
              </c:numCache>
            </c:numRef>
          </c:val>
          <c:extLst>
            <c:ext xmlns:c16="http://schemas.microsoft.com/office/drawing/2014/chart" uri="{C3380CC4-5D6E-409C-BE32-E72D297353CC}">
              <c16:uniqueId val="{00000004-BF55-654E-A335-18BEF96218AB}"/>
            </c:ext>
          </c:extLst>
        </c:ser>
        <c:dLbls>
          <c:showLegendKey val="0"/>
          <c:showVal val="1"/>
          <c:showCatName val="0"/>
          <c:showSerName val="0"/>
          <c:showPercent val="0"/>
          <c:showBubbleSize val="0"/>
        </c:dLbls>
        <c:gapWidth val="150"/>
        <c:axId val="-2102378360"/>
        <c:axId val="-2101578824"/>
      </c:barChart>
      <c:catAx>
        <c:axId val="-2102378360"/>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400"/>
            </a:pPr>
            <a:endParaRPr lang="en-US"/>
          </a:p>
        </c:txPr>
        <c:crossAx val="-2101578824"/>
        <c:crosses val="autoZero"/>
        <c:auto val="1"/>
        <c:lblAlgn val="ctr"/>
        <c:lblOffset val="1"/>
        <c:tickLblSkip val="1"/>
        <c:tickMarkSkip val="1"/>
        <c:noMultiLvlLbl val="0"/>
      </c:catAx>
      <c:valAx>
        <c:axId val="-2101578824"/>
        <c:scaling>
          <c:orientation val="minMax"/>
          <c:max val="100"/>
          <c:min val="0"/>
        </c:scaling>
        <c:delete val="0"/>
        <c:axPos val="l"/>
        <c:title>
          <c:tx>
            <c:rich>
              <a:bodyPr rot="-5400000" vert="horz"/>
              <a:lstStyle/>
              <a:p>
                <a:pPr>
                  <a:defRPr/>
                </a:pPr>
                <a:r>
                  <a:rPr lang="en-US" dirty="0"/>
                  <a:t>Patients with SVR12 (%)</a:t>
                </a:r>
              </a:p>
            </c:rich>
          </c:tx>
          <c:layout>
            <c:manualLayout>
              <c:xMode val="edge"/>
              <c:yMode val="edge"/>
              <c:x val="2.2991271635255015E-3"/>
              <c:y val="0.11055166715271701"/>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2102378360"/>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00244366005999"/>
          <c:y val="5.4144551375522501E-2"/>
          <c:w val="0.84265951669834405"/>
          <c:h val="0.81607101195683895"/>
        </c:manualLayout>
      </c:layout>
      <c:barChart>
        <c:barDir val="col"/>
        <c:grouping val="clustered"/>
        <c:varyColors val="0"/>
        <c:ser>
          <c:idx val="0"/>
          <c:order val="0"/>
          <c:tx>
            <c:v>Sofosbuvir + Ribavirin (12 wks)</c:v>
          </c:tx>
          <c:spPr>
            <a:solidFill>
              <a:srgbClr val="6E4B7D"/>
            </a:solidFill>
            <a:ln w="12700">
              <a:noFill/>
            </a:ln>
            <a:effectLst/>
            <a:scene3d>
              <a:camera prst="orthographicFront"/>
              <a:lightRig rig="threePt" dir="t"/>
            </a:scene3d>
            <a:sp3d>
              <a:bevelT/>
            </a:sp3d>
          </c:spPr>
          <c:invertIfNegative val="0"/>
          <c:dPt>
            <c:idx val="0"/>
            <c:invertIfNegative val="0"/>
            <c:bubble3D val="0"/>
            <c:spPr>
              <a:gradFill>
                <a:gsLst>
                  <a:gs pos="0">
                    <a:srgbClr val="624472"/>
                  </a:gs>
                  <a:gs pos="100000">
                    <a:srgbClr val="977BA5"/>
                  </a:gs>
                </a:gsLst>
                <a:lin ang="0" scaled="1"/>
              </a:gradFill>
              <a:ln w="12700">
                <a:noFill/>
              </a:ln>
              <a:effectLst/>
              <a:scene3d>
                <a:camera prst="orthographicFront"/>
                <a:lightRig rig="threePt" dir="t"/>
              </a:scene3d>
              <a:sp3d>
                <a:bevelT/>
              </a:sp3d>
            </c:spPr>
            <c:extLst>
              <c:ext xmlns:c16="http://schemas.microsoft.com/office/drawing/2014/chart" uri="{C3380CC4-5D6E-409C-BE32-E72D297353CC}">
                <c16:uniqueId val="{00000000-E445-2E43-953D-1BD2E9E3399A}"/>
              </c:ext>
            </c:extLst>
          </c:dPt>
          <c:dPt>
            <c:idx val="1"/>
            <c:invertIfNegative val="0"/>
            <c:bubble3D val="0"/>
            <c:spPr>
              <a:gradFill>
                <a:gsLst>
                  <a:gs pos="0">
                    <a:srgbClr val="21446A"/>
                  </a:gs>
                  <a:gs pos="100000">
                    <a:srgbClr val="3D7EC4"/>
                  </a:gs>
                </a:gsLst>
                <a:lin ang="0" scaled="1"/>
              </a:gradFill>
              <a:ln w="12700">
                <a:noFill/>
              </a:ln>
              <a:effectLst/>
              <a:scene3d>
                <a:camera prst="orthographicFront"/>
                <a:lightRig rig="threePt" dir="t"/>
              </a:scene3d>
              <a:sp3d>
                <a:bevelT/>
              </a:sp3d>
            </c:spPr>
            <c:extLst>
              <c:ext xmlns:c16="http://schemas.microsoft.com/office/drawing/2014/chart" uri="{C3380CC4-5D6E-409C-BE32-E72D297353CC}">
                <c16:uniqueId val="{00000002-E445-2E43-953D-1BD2E9E3399A}"/>
              </c:ext>
            </c:extLst>
          </c:dPt>
          <c:dPt>
            <c:idx val="2"/>
            <c:invertIfNegative val="0"/>
            <c:bubble3D val="0"/>
            <c:extLst>
              <c:ext xmlns:c16="http://schemas.microsoft.com/office/drawing/2014/chart" uri="{C3380CC4-5D6E-409C-BE32-E72D297353CC}">
                <c16:uniqueId val="{00000003-E445-2E43-953D-1BD2E9E3399A}"/>
              </c:ext>
            </c:extLst>
          </c:dPt>
          <c:dLbls>
            <c:numFmt formatCode="0" sourceLinked="0"/>
            <c:spPr>
              <a:solidFill>
                <a:srgbClr val="FFFFFF">
                  <a:alpha val="50000"/>
                </a:srgb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SOF-VEL-VOX</c:v>
                </c:pt>
                <c:pt idx="1">
                  <c:v>SOF-VEL</c:v>
                </c:pt>
              </c:strCache>
            </c:strRef>
          </c:cat>
          <c:val>
            <c:numRef>
              <c:f>Sheet1!$B$2:$B$3</c:f>
              <c:numCache>
                <c:formatCode>0.0</c:formatCode>
                <c:ptCount val="2"/>
                <c:pt idx="0">
                  <c:v>96</c:v>
                </c:pt>
                <c:pt idx="1">
                  <c:v>96</c:v>
                </c:pt>
              </c:numCache>
            </c:numRef>
          </c:val>
          <c:extLst>
            <c:ext xmlns:c16="http://schemas.microsoft.com/office/drawing/2014/chart" uri="{C3380CC4-5D6E-409C-BE32-E72D297353CC}">
              <c16:uniqueId val="{00000004-E445-2E43-953D-1BD2E9E3399A}"/>
            </c:ext>
          </c:extLst>
        </c:ser>
        <c:dLbls>
          <c:showLegendKey val="0"/>
          <c:showVal val="1"/>
          <c:showCatName val="0"/>
          <c:showSerName val="0"/>
          <c:showPercent val="0"/>
          <c:showBubbleSize val="0"/>
        </c:dLbls>
        <c:gapWidth val="150"/>
        <c:axId val="-2102280648"/>
        <c:axId val="-2102270264"/>
      </c:barChart>
      <c:catAx>
        <c:axId val="-2102280648"/>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400"/>
            </a:pPr>
            <a:endParaRPr lang="en-US"/>
          </a:p>
        </c:txPr>
        <c:crossAx val="-2102270264"/>
        <c:crosses val="autoZero"/>
        <c:auto val="1"/>
        <c:lblAlgn val="ctr"/>
        <c:lblOffset val="1"/>
        <c:tickLblSkip val="1"/>
        <c:tickMarkSkip val="1"/>
        <c:noMultiLvlLbl val="0"/>
      </c:catAx>
      <c:valAx>
        <c:axId val="-2102270264"/>
        <c:scaling>
          <c:orientation val="minMax"/>
          <c:max val="100"/>
          <c:min val="0"/>
        </c:scaling>
        <c:delete val="0"/>
        <c:axPos val="l"/>
        <c:title>
          <c:tx>
            <c:rich>
              <a:bodyPr rot="-5400000" vert="horz"/>
              <a:lstStyle/>
              <a:p>
                <a:pPr>
                  <a:defRPr/>
                </a:pPr>
                <a:r>
                  <a:rPr lang="en-US" dirty="0"/>
                  <a:t>Patients with SVR12 (%)</a:t>
                </a:r>
              </a:p>
            </c:rich>
          </c:tx>
          <c:layout>
            <c:manualLayout>
              <c:xMode val="edge"/>
              <c:yMode val="edge"/>
              <c:x val="2.2991271635255015E-3"/>
              <c:y val="0.12907018567123554"/>
            </c:manualLayout>
          </c:layout>
          <c:overlay val="0"/>
        </c:title>
        <c:numFmt formatCode="0" sourceLinked="0"/>
        <c:majorTickMark val="out"/>
        <c:minorTickMark val="none"/>
        <c:tickLblPos val="nextTo"/>
        <c:spPr>
          <a:ln w="6350">
            <a:solidFill>
              <a:srgbClr val="000000"/>
            </a:solidFill>
          </a:ln>
        </c:spPr>
        <c:crossAx val="-2102280648"/>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681664791901"/>
          <c:y val="0.12722440944881899"/>
          <c:w val="0.88154949381327297"/>
          <c:h val="0.77149297979318854"/>
        </c:manualLayout>
      </c:layout>
      <c:barChart>
        <c:barDir val="col"/>
        <c:grouping val="clustered"/>
        <c:varyColors val="0"/>
        <c:ser>
          <c:idx val="0"/>
          <c:order val="0"/>
          <c:tx>
            <c:strRef>
              <c:f>Sheet1!$B$1</c:f>
              <c:strCache>
                <c:ptCount val="1"/>
                <c:pt idx="0">
                  <c:v>SOF-VEL-VOX</c:v>
                </c:pt>
              </c:strCache>
            </c:strRef>
          </c:tx>
          <c:spPr>
            <a:gradFill>
              <a:gsLst>
                <a:gs pos="0">
                  <a:srgbClr val="624472"/>
                </a:gs>
                <a:gs pos="100000">
                  <a:srgbClr val="977BA5"/>
                </a:gs>
              </a:gsLst>
              <a:lin ang="0" scaled="1"/>
            </a:gra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0-C7BB-E341-99B0-61B24735CC3B}"/>
              </c:ext>
            </c:extLst>
          </c:dPt>
          <c:dPt>
            <c:idx val="1"/>
            <c:invertIfNegative val="0"/>
            <c:bubble3D val="0"/>
            <c:extLst>
              <c:ext xmlns:c16="http://schemas.microsoft.com/office/drawing/2014/chart" uri="{C3380CC4-5D6E-409C-BE32-E72D297353CC}">
                <c16:uniqueId val="{00000001-C7BB-E341-99B0-61B24735CC3B}"/>
              </c:ext>
            </c:extLst>
          </c:dPt>
          <c:dPt>
            <c:idx val="2"/>
            <c:invertIfNegative val="0"/>
            <c:bubble3D val="0"/>
            <c:extLst>
              <c:ext xmlns:c16="http://schemas.microsoft.com/office/drawing/2014/chart" uri="{C3380CC4-5D6E-409C-BE32-E72D297353CC}">
                <c16:uniqueId val="{00000002-C7BB-E341-99B0-61B24735CC3B}"/>
              </c:ext>
            </c:extLst>
          </c:dPt>
          <c:dLbls>
            <c:numFmt formatCode="0" sourceLinked="0"/>
            <c:spPr>
              <a:solidFill>
                <a:sysClr val="window" lastClr="FFFFFF">
                  <a:alpha val="50000"/>
                </a:sysClr>
              </a:solidFill>
              <a:ln>
                <a:noFill/>
              </a:ln>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Treatment-Naïve </c:v>
                </c:pt>
                <c:pt idx="1">
                  <c:v>Treatment-Experienced</c:v>
                </c:pt>
              </c:strCache>
            </c:strRef>
          </c:cat>
          <c:val>
            <c:numRef>
              <c:f>Sheet1!$B$2:$B$3</c:f>
              <c:numCache>
                <c:formatCode>0.0</c:formatCode>
                <c:ptCount val="2"/>
                <c:pt idx="0">
                  <c:v>96</c:v>
                </c:pt>
                <c:pt idx="1">
                  <c:v>97</c:v>
                </c:pt>
              </c:numCache>
            </c:numRef>
          </c:val>
          <c:extLst>
            <c:ext xmlns:c16="http://schemas.microsoft.com/office/drawing/2014/chart" uri="{C3380CC4-5D6E-409C-BE32-E72D297353CC}">
              <c16:uniqueId val="{00000003-C7BB-E341-99B0-61B24735CC3B}"/>
            </c:ext>
          </c:extLst>
        </c:ser>
        <c:ser>
          <c:idx val="1"/>
          <c:order val="1"/>
          <c:tx>
            <c:strRef>
              <c:f>Sheet1!$C$1</c:f>
              <c:strCache>
                <c:ptCount val="1"/>
                <c:pt idx="0">
                  <c:v>SOF-VEL</c:v>
                </c:pt>
              </c:strCache>
            </c:strRef>
          </c:tx>
          <c:spPr>
            <a:gradFill>
              <a:gsLst>
                <a:gs pos="0">
                  <a:srgbClr val="21446A"/>
                </a:gs>
                <a:gs pos="100000">
                  <a:srgbClr val="3D7EC4"/>
                </a:gs>
              </a:gsLst>
              <a:lin ang="0" scaled="1"/>
            </a:gradFill>
            <a:ln w="12700">
              <a:noFill/>
            </a:ln>
            <a:effectLst/>
            <a:scene3d>
              <a:camera prst="orthographicFront"/>
              <a:lightRig rig="threePt" dir="t"/>
            </a:scene3d>
            <a:sp3d>
              <a:bevelT/>
            </a:sp3d>
          </c:spPr>
          <c:invertIfNegative val="0"/>
          <c:dLbls>
            <c:numFmt formatCode="0" sourceLinked="0"/>
            <c:spPr>
              <a:solidFill>
                <a:sysClr val="window" lastClr="FFFFFF">
                  <a:alpha val="50000"/>
                </a:sysClr>
              </a:solidFill>
              <a:ln>
                <a:noFill/>
              </a:ln>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Treatment-Naïve </c:v>
                </c:pt>
                <c:pt idx="1">
                  <c:v>Treatment-Experienced</c:v>
                </c:pt>
              </c:strCache>
            </c:strRef>
          </c:cat>
          <c:val>
            <c:numRef>
              <c:f>Sheet1!$C$2:$C$3</c:f>
              <c:numCache>
                <c:formatCode>0.0</c:formatCode>
                <c:ptCount val="2"/>
                <c:pt idx="0">
                  <c:v>99</c:v>
                </c:pt>
                <c:pt idx="1">
                  <c:v>91</c:v>
                </c:pt>
              </c:numCache>
            </c:numRef>
          </c:val>
          <c:extLst>
            <c:ext xmlns:c16="http://schemas.microsoft.com/office/drawing/2014/chart" uri="{C3380CC4-5D6E-409C-BE32-E72D297353CC}">
              <c16:uniqueId val="{00000004-C7BB-E341-99B0-61B24735CC3B}"/>
            </c:ext>
          </c:extLst>
        </c:ser>
        <c:dLbls>
          <c:showLegendKey val="0"/>
          <c:showVal val="1"/>
          <c:showCatName val="0"/>
          <c:showSerName val="0"/>
          <c:showPercent val="0"/>
          <c:showBubbleSize val="0"/>
        </c:dLbls>
        <c:gapWidth val="150"/>
        <c:axId val="-2070335288"/>
        <c:axId val="-2069385848"/>
      </c:barChart>
      <c:catAx>
        <c:axId val="-2070335288"/>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400"/>
            </a:pPr>
            <a:endParaRPr lang="en-US"/>
          </a:p>
        </c:txPr>
        <c:crossAx val="-2069385848"/>
        <c:crosses val="autoZero"/>
        <c:auto val="1"/>
        <c:lblAlgn val="ctr"/>
        <c:lblOffset val="10"/>
        <c:tickLblSkip val="1"/>
        <c:tickMarkSkip val="1"/>
        <c:noMultiLvlLbl val="0"/>
      </c:catAx>
      <c:valAx>
        <c:axId val="-2069385848"/>
        <c:scaling>
          <c:orientation val="minMax"/>
          <c:max val="100"/>
          <c:min val="0"/>
        </c:scaling>
        <c:delete val="0"/>
        <c:axPos val="l"/>
        <c:title>
          <c:tx>
            <c:rich>
              <a:bodyPr/>
              <a:lstStyle/>
              <a:p>
                <a:pPr>
                  <a:defRPr/>
                </a:pPr>
                <a:r>
                  <a:rPr lang="en-US" dirty="0"/>
                  <a:t>Patients with SVR12 (%)</a:t>
                </a:r>
              </a:p>
            </c:rich>
          </c:tx>
          <c:layout>
            <c:manualLayout>
              <c:xMode val="edge"/>
              <c:yMode val="edge"/>
              <c:x val="7.0479471316085515E-4"/>
              <c:y val="0.17651337634000569"/>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2070335288"/>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50583953047535701"/>
          <c:y val="1.44676387400988E-2"/>
          <c:w val="0.48181479051229698"/>
          <c:h val="8.0726462290953996E-2"/>
        </c:manualLayout>
      </c:layout>
      <c:overlay val="0"/>
      <c:spPr>
        <a:noFill/>
        <a:ln>
          <a:noFill/>
        </a:ln>
      </c:sp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01"/>
          <c:y val="9.1335003579098004E-2"/>
          <c:w val="0.87107458655046699"/>
          <c:h val="0.67381342957130363"/>
        </c:manualLayout>
      </c:layout>
      <c:barChart>
        <c:barDir val="col"/>
        <c:grouping val="clustered"/>
        <c:varyColors val="0"/>
        <c:ser>
          <c:idx val="0"/>
          <c:order val="0"/>
          <c:tx>
            <c:strRef>
              <c:f>Sheet1!$B$1</c:f>
              <c:strCache>
                <c:ptCount val="1"/>
                <c:pt idx="0">
                  <c:v>SOF-VEL-VOX</c:v>
                </c:pt>
              </c:strCache>
            </c:strRef>
          </c:tx>
          <c:spPr>
            <a:gradFill flip="none" rotWithShape="1">
              <a:gsLst>
                <a:gs pos="0">
                  <a:srgbClr val="50365B"/>
                </a:gs>
                <a:gs pos="100000">
                  <a:srgbClr val="A889BB"/>
                </a:gs>
              </a:gsLst>
              <a:lin ang="0" scaled="1"/>
              <a:tileRect/>
            </a:gra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0-6881-D044-919C-DDD9ACCC37DB}"/>
              </c:ext>
            </c:extLst>
          </c:dPt>
          <c:dPt>
            <c:idx val="1"/>
            <c:invertIfNegative val="0"/>
            <c:bubble3D val="0"/>
            <c:extLst>
              <c:ext xmlns:c16="http://schemas.microsoft.com/office/drawing/2014/chart" uri="{C3380CC4-5D6E-409C-BE32-E72D297353CC}">
                <c16:uniqueId val="{00000001-6881-D044-919C-DDD9ACCC37DB}"/>
              </c:ext>
            </c:extLst>
          </c:dPt>
          <c:dPt>
            <c:idx val="2"/>
            <c:invertIfNegative val="0"/>
            <c:bubble3D val="0"/>
            <c:extLst>
              <c:ext xmlns:c16="http://schemas.microsoft.com/office/drawing/2014/chart" uri="{C3380CC4-5D6E-409C-BE32-E72D297353CC}">
                <c16:uniqueId val="{00000002-6881-D044-919C-DDD9ACCC37DB}"/>
              </c:ext>
            </c:extLst>
          </c:dPt>
          <c:dPt>
            <c:idx val="3"/>
            <c:invertIfNegative val="0"/>
            <c:bubble3D val="0"/>
            <c:extLst>
              <c:ext xmlns:c16="http://schemas.microsoft.com/office/drawing/2014/chart" uri="{C3380CC4-5D6E-409C-BE32-E72D297353CC}">
                <c16:uniqueId val="{00000003-6881-D044-919C-DDD9ACCC37DB}"/>
              </c:ext>
            </c:extLst>
          </c:dPt>
          <c:dPt>
            <c:idx val="4"/>
            <c:invertIfNegative val="0"/>
            <c:bubble3D val="0"/>
            <c:extLst>
              <c:ext xmlns:c16="http://schemas.microsoft.com/office/drawing/2014/chart" uri="{C3380CC4-5D6E-409C-BE32-E72D297353CC}">
                <c16:uniqueId val="{00000004-6881-D044-919C-DDD9ACCC37DB}"/>
              </c:ext>
            </c:extLst>
          </c:dPt>
          <c:dPt>
            <c:idx val="5"/>
            <c:invertIfNegative val="0"/>
            <c:bubble3D val="0"/>
            <c:extLst>
              <c:ext xmlns:c16="http://schemas.microsoft.com/office/drawing/2014/chart" uri="{C3380CC4-5D6E-409C-BE32-E72D297353CC}">
                <c16:uniqueId val="{00000005-6881-D044-919C-DDD9ACCC37DB}"/>
              </c:ext>
            </c:extLst>
          </c:dPt>
          <c:dLbls>
            <c:numFmt formatCode="0" sourceLinked="0"/>
            <c:spPr>
              <a:solidFill>
                <a:sysClr val="window" lastClr="FFFFFF">
                  <a:alpha val="50000"/>
                </a:sys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No RAS</c:v>
                </c:pt>
                <c:pt idx="1">
                  <c:v>Any NS3 or NS5A RAS</c:v>
                </c:pt>
                <c:pt idx="2">
                  <c:v>NS3 Only</c:v>
                </c:pt>
                <c:pt idx="3">
                  <c:v>NS5A Only</c:v>
                </c:pt>
              </c:strCache>
            </c:strRef>
          </c:cat>
          <c:val>
            <c:numRef>
              <c:f>Sheet1!$B$2:$B$5</c:f>
              <c:numCache>
                <c:formatCode>0</c:formatCode>
                <c:ptCount val="4"/>
                <c:pt idx="0">
                  <c:v>98</c:v>
                </c:pt>
                <c:pt idx="1">
                  <c:v>100</c:v>
                </c:pt>
                <c:pt idx="2">
                  <c:v>100</c:v>
                </c:pt>
                <c:pt idx="3">
                  <c:v>100</c:v>
                </c:pt>
              </c:numCache>
            </c:numRef>
          </c:val>
          <c:extLst>
            <c:ext xmlns:c16="http://schemas.microsoft.com/office/drawing/2014/chart" uri="{C3380CC4-5D6E-409C-BE32-E72D297353CC}">
              <c16:uniqueId val="{00000006-6881-D044-919C-DDD9ACCC37DB}"/>
            </c:ext>
          </c:extLst>
        </c:ser>
        <c:ser>
          <c:idx val="1"/>
          <c:order val="1"/>
          <c:tx>
            <c:strRef>
              <c:f>Sheet1!$C$1</c:f>
              <c:strCache>
                <c:ptCount val="1"/>
                <c:pt idx="0">
                  <c:v>SOF-VEL</c:v>
                </c:pt>
              </c:strCache>
            </c:strRef>
          </c:tx>
          <c:spPr>
            <a:gradFill flip="none" rotWithShape="1">
              <a:gsLst>
                <a:gs pos="0">
                  <a:srgbClr val="21446A"/>
                </a:gs>
                <a:gs pos="100000">
                  <a:srgbClr val="3E81C8"/>
                </a:gs>
              </a:gsLst>
              <a:lin ang="0" scaled="1"/>
              <a:tileRect/>
            </a:gradFill>
            <a:ln>
              <a:noFill/>
            </a:ln>
            <a:effectLst/>
            <a:scene3d>
              <a:camera prst="orthographicFront"/>
              <a:lightRig rig="threePt" dir="t"/>
            </a:scene3d>
            <a:sp3d>
              <a:bevelT/>
            </a:sp3d>
          </c:spPr>
          <c:invertIfNegative val="0"/>
          <c:dLbls>
            <c:numFmt formatCode="0" sourceLinked="0"/>
            <c:spPr>
              <a:solidFill>
                <a:sysClr val="window" lastClr="FFFFFF">
                  <a:alpha val="50000"/>
                </a:sys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No RAS</c:v>
                </c:pt>
                <c:pt idx="1">
                  <c:v>Any NS3 or NS5A RAS</c:v>
                </c:pt>
                <c:pt idx="2">
                  <c:v>NS3 Only</c:v>
                </c:pt>
                <c:pt idx="3">
                  <c:v>NS5A Only</c:v>
                </c:pt>
              </c:strCache>
            </c:strRef>
          </c:cat>
          <c:val>
            <c:numRef>
              <c:f>Sheet1!$C$2:$C$5</c:f>
              <c:numCache>
                <c:formatCode>0</c:formatCode>
                <c:ptCount val="4"/>
                <c:pt idx="0">
                  <c:v>97</c:v>
                </c:pt>
                <c:pt idx="1">
                  <c:v>100</c:v>
                </c:pt>
                <c:pt idx="2">
                  <c:v>100</c:v>
                </c:pt>
                <c:pt idx="3">
                  <c:v>100</c:v>
                </c:pt>
              </c:numCache>
            </c:numRef>
          </c:val>
          <c:extLst>
            <c:ext xmlns:c16="http://schemas.microsoft.com/office/drawing/2014/chart" uri="{C3380CC4-5D6E-409C-BE32-E72D297353CC}">
              <c16:uniqueId val="{00000007-6881-D044-919C-DDD9ACCC37DB}"/>
            </c:ext>
          </c:extLst>
        </c:ser>
        <c:dLbls>
          <c:showLegendKey val="0"/>
          <c:showVal val="1"/>
          <c:showCatName val="0"/>
          <c:showSerName val="0"/>
          <c:showPercent val="0"/>
          <c:showBubbleSize val="0"/>
        </c:dLbls>
        <c:gapWidth val="75"/>
        <c:axId val="-2070809528"/>
        <c:axId val="-2135968808"/>
      </c:barChart>
      <c:catAx>
        <c:axId val="-2070809528"/>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300"/>
            </a:pPr>
            <a:endParaRPr lang="en-US"/>
          </a:p>
        </c:txPr>
        <c:crossAx val="-2135968808"/>
        <c:crosses val="autoZero"/>
        <c:auto val="1"/>
        <c:lblAlgn val="ctr"/>
        <c:lblOffset val="1"/>
        <c:tickLblSkip val="1"/>
        <c:tickMarkSkip val="1"/>
        <c:noMultiLvlLbl val="0"/>
      </c:catAx>
      <c:valAx>
        <c:axId val="-2135968808"/>
        <c:scaling>
          <c:orientation val="minMax"/>
          <c:max val="100"/>
          <c:min val="0"/>
        </c:scaling>
        <c:delete val="0"/>
        <c:axPos val="l"/>
        <c:title>
          <c:tx>
            <c:rich>
              <a:bodyPr/>
              <a:lstStyle/>
              <a:p>
                <a:pPr>
                  <a:defRPr sz="1400"/>
                </a:pPr>
                <a:r>
                  <a:rPr lang="en-US" sz="1400" dirty="0"/>
                  <a:t>Patients with SVR12 (%)</a:t>
                </a:r>
              </a:p>
            </c:rich>
          </c:tx>
          <c:layout>
            <c:manualLayout>
              <c:xMode val="edge"/>
              <c:yMode val="edge"/>
              <c:x val="0"/>
              <c:y val="0.109694822238129"/>
            </c:manualLayout>
          </c:layout>
          <c:overlay val="0"/>
        </c:title>
        <c:numFmt formatCode="0" sourceLinked="0"/>
        <c:majorTickMark val="out"/>
        <c:minorTickMark val="none"/>
        <c:tickLblPos val="nextTo"/>
        <c:spPr>
          <a:ln w="6350">
            <a:solidFill>
              <a:srgbClr val="000000"/>
            </a:solidFill>
          </a:ln>
          <a:effectLst/>
        </c:spPr>
        <c:crossAx val="-2070809528"/>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58318885914620999"/>
          <c:y val="0"/>
          <c:w val="0.38577848674876702"/>
          <c:h val="7.7852302553090003E-2"/>
        </c:manualLayout>
      </c:layout>
      <c:overlay val="0"/>
      <c:txPr>
        <a:bodyPr/>
        <a:lstStyle/>
        <a:p>
          <a:pPr>
            <a:defRPr sz="1400"/>
          </a:pPr>
          <a:endParaRPr lang="en-US"/>
        </a:p>
      </c:txPr>
    </c:legend>
    <c:plotVisOnly val="0"/>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35209487702926"/>
          <c:y val="4.5138888888888888E-2"/>
          <c:w val="0.84978810467271204"/>
          <c:h val="0.82433666445968701"/>
        </c:manualLayout>
      </c:layout>
      <c:barChart>
        <c:barDir val="col"/>
        <c:grouping val="clustered"/>
        <c:varyColors val="0"/>
        <c:ser>
          <c:idx val="0"/>
          <c:order val="0"/>
          <c:tx>
            <c:strRef>
              <c:f>Sheet1!$B$1</c:f>
              <c:strCache>
                <c:ptCount val="1"/>
              </c:strCache>
            </c:strRef>
          </c:tx>
          <c:spPr>
            <a:solidFill>
              <a:srgbClr val="005C9E"/>
            </a:soli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1-01B1-7F42-BFE3-39BA84638243}"/>
              </c:ext>
            </c:extLst>
          </c:dPt>
          <c:dPt>
            <c:idx val="1"/>
            <c:invertIfNegative val="0"/>
            <c:bubble3D val="0"/>
            <c:spPr>
              <a:solidFill>
                <a:srgbClr val="71796B"/>
              </a:solidFill>
              <a:ln w="12700">
                <a:noFill/>
              </a:ln>
              <a:effectLst/>
              <a:scene3d>
                <a:camera prst="orthographicFront"/>
                <a:lightRig rig="threePt" dir="t"/>
              </a:scene3d>
              <a:sp3d>
                <a:bevelT/>
              </a:sp3d>
            </c:spPr>
            <c:extLst>
              <c:ext xmlns:c16="http://schemas.microsoft.com/office/drawing/2014/chart" uri="{C3380CC4-5D6E-409C-BE32-E72D297353CC}">
                <c16:uniqueId val="{00000002-01B1-7F42-BFE3-39BA84638243}"/>
              </c:ext>
            </c:extLst>
          </c:dPt>
          <c:dPt>
            <c:idx val="2"/>
            <c:invertIfNegative val="0"/>
            <c:bubble3D val="0"/>
            <c:extLst>
              <c:ext xmlns:c16="http://schemas.microsoft.com/office/drawing/2014/chart" uri="{C3380CC4-5D6E-409C-BE32-E72D297353CC}">
                <c16:uniqueId val="{00000004-01B1-7F42-BFE3-39BA84638243}"/>
              </c:ext>
            </c:extLst>
          </c:dPt>
          <c:dPt>
            <c:idx val="3"/>
            <c:invertIfNegative val="0"/>
            <c:bubble3D val="0"/>
            <c:extLst>
              <c:ext xmlns:c16="http://schemas.microsoft.com/office/drawing/2014/chart" uri="{C3380CC4-5D6E-409C-BE32-E72D297353CC}">
                <c16:uniqueId val="{00000006-01B1-7F42-BFE3-39BA84638243}"/>
              </c:ext>
            </c:extLst>
          </c:dPt>
          <c:dPt>
            <c:idx val="4"/>
            <c:invertIfNegative val="0"/>
            <c:bubble3D val="0"/>
            <c:extLst>
              <c:ext xmlns:c16="http://schemas.microsoft.com/office/drawing/2014/chart" uri="{C3380CC4-5D6E-409C-BE32-E72D297353CC}">
                <c16:uniqueId val="{00000008-01B1-7F42-BFE3-39BA84638243}"/>
              </c:ext>
            </c:extLst>
          </c:dPt>
          <c:dPt>
            <c:idx val="5"/>
            <c:invertIfNegative val="0"/>
            <c:bubble3D val="0"/>
            <c:extLst>
              <c:ext xmlns:c16="http://schemas.microsoft.com/office/drawing/2014/chart" uri="{C3380CC4-5D6E-409C-BE32-E72D297353CC}">
                <c16:uniqueId val="{00000009-01B1-7F42-BFE3-39BA84638243}"/>
              </c:ext>
            </c:extLst>
          </c:dPt>
          <c:dPt>
            <c:idx val="6"/>
            <c:invertIfNegative val="0"/>
            <c:bubble3D val="0"/>
            <c:extLst>
              <c:ext xmlns:c16="http://schemas.microsoft.com/office/drawing/2014/chart" uri="{C3380CC4-5D6E-409C-BE32-E72D297353CC}">
                <c16:uniqueId val="{0000000A-01B1-7F42-BFE3-39BA84638243}"/>
              </c:ext>
            </c:extLst>
          </c:dPt>
          <c:dLbls>
            <c:spPr>
              <a:solidFill>
                <a:schemeClr val="bg1">
                  <a:alpha val="50000"/>
                </a:scheme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Sofosbuvir-Velpatasvir</c:v>
                </c:pt>
                <c:pt idx="1">
                  <c:v>Sofosbuvir-Velpatasvir + Ribavirin</c:v>
                </c:pt>
              </c:strCache>
            </c:strRef>
          </c:cat>
          <c:val>
            <c:numRef>
              <c:f>Sheet1!$B$2:$B$3</c:f>
              <c:numCache>
                <c:formatCode>0</c:formatCode>
                <c:ptCount val="2"/>
                <c:pt idx="0">
                  <c:v>91</c:v>
                </c:pt>
                <c:pt idx="1">
                  <c:v>96</c:v>
                </c:pt>
              </c:numCache>
            </c:numRef>
          </c:val>
          <c:extLst>
            <c:ext xmlns:c16="http://schemas.microsoft.com/office/drawing/2014/chart" uri="{C3380CC4-5D6E-409C-BE32-E72D297353CC}">
              <c16:uniqueId val="{0000000B-01B1-7F42-BFE3-39BA84638243}"/>
            </c:ext>
          </c:extLst>
        </c:ser>
        <c:dLbls>
          <c:showLegendKey val="0"/>
          <c:showVal val="1"/>
          <c:showCatName val="0"/>
          <c:showSerName val="0"/>
          <c:showPercent val="0"/>
          <c:showBubbleSize val="0"/>
        </c:dLbls>
        <c:gapWidth val="125"/>
        <c:overlap val="9"/>
        <c:axId val="-2068885288"/>
        <c:axId val="-2063783192"/>
      </c:barChart>
      <c:catAx>
        <c:axId val="-2068885288"/>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400"/>
            </a:pPr>
            <a:endParaRPr lang="en-US"/>
          </a:p>
        </c:txPr>
        <c:crossAx val="-2063783192"/>
        <c:crosses val="autoZero"/>
        <c:auto val="1"/>
        <c:lblAlgn val="ctr"/>
        <c:lblOffset val="1"/>
        <c:tickLblSkip val="1"/>
        <c:tickMarkSkip val="1"/>
        <c:noMultiLvlLbl val="0"/>
      </c:catAx>
      <c:valAx>
        <c:axId val="-2063783192"/>
        <c:scaling>
          <c:orientation val="minMax"/>
          <c:max val="100"/>
          <c:min val="0"/>
        </c:scaling>
        <c:delete val="0"/>
        <c:axPos val="l"/>
        <c:title>
          <c:tx>
            <c:rich>
              <a:bodyPr/>
              <a:lstStyle/>
              <a:p>
                <a:pPr>
                  <a:defRPr/>
                </a:pPr>
                <a:r>
                  <a:rPr lang="en-US" dirty="0"/>
                  <a:t>Patients with SVR12 (%)</a:t>
                </a:r>
              </a:p>
            </c:rich>
          </c:tx>
          <c:layout>
            <c:manualLayout>
              <c:xMode val="edge"/>
              <c:yMode val="edge"/>
              <c:x val="0"/>
              <c:y val="0.15630768543753601"/>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2068885288"/>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243857238449"/>
          <c:y val="2.77778663809897E-2"/>
          <c:w val="0.84978810467271204"/>
          <c:h val="0.82433666445968701"/>
        </c:manualLayout>
      </c:layout>
      <c:barChart>
        <c:barDir val="col"/>
        <c:grouping val="clustered"/>
        <c:varyColors val="0"/>
        <c:ser>
          <c:idx val="0"/>
          <c:order val="0"/>
          <c:tx>
            <c:strRef>
              <c:f>Sheet1!$B$1</c:f>
              <c:strCache>
                <c:ptCount val="1"/>
              </c:strCache>
            </c:strRef>
          </c:tx>
          <c:spPr>
            <a:solidFill>
              <a:srgbClr val="326496"/>
            </a:solidFill>
            <a:ln w="12700">
              <a:noFill/>
            </a:ln>
            <a:effectLst/>
            <a:scene3d>
              <a:camera prst="orthographicFront"/>
              <a:lightRig rig="threePt" dir="t"/>
            </a:scene3d>
            <a:sp3d>
              <a:bevelT/>
            </a:sp3d>
          </c:spPr>
          <c:invertIfNegative val="0"/>
          <c:dPt>
            <c:idx val="0"/>
            <c:invertIfNegative val="0"/>
            <c:bubble3D val="0"/>
            <c:spPr>
              <a:solidFill>
                <a:srgbClr val="005C9E"/>
              </a:solidFill>
              <a:ln w="12700">
                <a:noFill/>
              </a:ln>
              <a:effectLst/>
              <a:scene3d>
                <a:camera prst="orthographicFront"/>
                <a:lightRig rig="threePt" dir="t"/>
              </a:scene3d>
              <a:sp3d>
                <a:bevelT/>
              </a:sp3d>
            </c:spPr>
            <c:extLst>
              <c:ext xmlns:c16="http://schemas.microsoft.com/office/drawing/2014/chart" uri="{C3380CC4-5D6E-409C-BE32-E72D297353CC}">
                <c16:uniqueId val="{00000001-01B1-7F42-BFE3-39BA84638243}"/>
              </c:ext>
            </c:extLst>
          </c:dPt>
          <c:dPt>
            <c:idx val="1"/>
            <c:invertIfNegative val="0"/>
            <c:bubble3D val="0"/>
            <c:spPr>
              <a:solidFill>
                <a:srgbClr val="71796B"/>
              </a:solidFill>
              <a:ln w="12700">
                <a:noFill/>
              </a:ln>
              <a:effectLst/>
              <a:scene3d>
                <a:camera prst="orthographicFront"/>
                <a:lightRig rig="threePt" dir="t"/>
              </a:scene3d>
              <a:sp3d>
                <a:bevelT/>
              </a:sp3d>
            </c:spPr>
            <c:extLst>
              <c:ext xmlns:c16="http://schemas.microsoft.com/office/drawing/2014/chart" uri="{C3380CC4-5D6E-409C-BE32-E72D297353CC}">
                <c16:uniqueId val="{00000002-01B1-7F42-BFE3-39BA84638243}"/>
              </c:ext>
            </c:extLst>
          </c:dPt>
          <c:dPt>
            <c:idx val="2"/>
            <c:invertIfNegative val="0"/>
            <c:bubble3D val="0"/>
            <c:spPr>
              <a:solidFill>
                <a:sysClr val="window" lastClr="FFFFFF">
                  <a:lumMod val="50000"/>
                </a:sysClr>
              </a:solidFill>
              <a:ln w="12700">
                <a:noFill/>
              </a:ln>
              <a:effectLst/>
              <a:scene3d>
                <a:camera prst="orthographicFront"/>
                <a:lightRig rig="threePt" dir="t"/>
              </a:scene3d>
              <a:sp3d>
                <a:bevelT/>
              </a:sp3d>
            </c:spPr>
            <c:extLst>
              <c:ext xmlns:c16="http://schemas.microsoft.com/office/drawing/2014/chart" uri="{C3380CC4-5D6E-409C-BE32-E72D297353CC}">
                <c16:uniqueId val="{00000004-01B1-7F42-BFE3-39BA84638243}"/>
              </c:ext>
            </c:extLst>
          </c:dPt>
          <c:dPt>
            <c:idx val="3"/>
            <c:invertIfNegative val="0"/>
            <c:bubble3D val="0"/>
            <c:spPr>
              <a:solidFill>
                <a:srgbClr val="6E4B7D"/>
              </a:solidFill>
              <a:ln w="12700">
                <a:noFill/>
              </a:ln>
              <a:effectLst/>
              <a:scene3d>
                <a:camera prst="orthographicFront"/>
                <a:lightRig rig="threePt" dir="t"/>
              </a:scene3d>
              <a:sp3d>
                <a:bevelT/>
              </a:sp3d>
            </c:spPr>
            <c:extLst>
              <c:ext xmlns:c16="http://schemas.microsoft.com/office/drawing/2014/chart" uri="{C3380CC4-5D6E-409C-BE32-E72D297353CC}">
                <c16:uniqueId val="{00000006-01B1-7F42-BFE3-39BA84638243}"/>
              </c:ext>
            </c:extLst>
          </c:dPt>
          <c:dPt>
            <c:idx val="4"/>
            <c:invertIfNegative val="0"/>
            <c:bubble3D val="0"/>
            <c:spPr>
              <a:solidFill>
                <a:srgbClr val="886F3F"/>
              </a:solidFill>
              <a:ln w="12700">
                <a:noFill/>
              </a:ln>
              <a:effectLst/>
              <a:scene3d>
                <a:camera prst="orthographicFront"/>
                <a:lightRig rig="threePt" dir="t"/>
              </a:scene3d>
              <a:sp3d>
                <a:bevelT/>
              </a:sp3d>
            </c:spPr>
            <c:extLst>
              <c:ext xmlns:c16="http://schemas.microsoft.com/office/drawing/2014/chart" uri="{C3380CC4-5D6E-409C-BE32-E72D297353CC}">
                <c16:uniqueId val="{00000008-01B1-7F42-BFE3-39BA84638243}"/>
              </c:ext>
            </c:extLst>
          </c:dPt>
          <c:dPt>
            <c:idx val="5"/>
            <c:invertIfNegative val="0"/>
            <c:bubble3D val="0"/>
            <c:extLst>
              <c:ext xmlns:c16="http://schemas.microsoft.com/office/drawing/2014/chart" uri="{C3380CC4-5D6E-409C-BE32-E72D297353CC}">
                <c16:uniqueId val="{00000009-01B1-7F42-BFE3-39BA84638243}"/>
              </c:ext>
            </c:extLst>
          </c:dPt>
          <c:dPt>
            <c:idx val="6"/>
            <c:invertIfNegative val="0"/>
            <c:bubble3D val="0"/>
            <c:extLst>
              <c:ext xmlns:c16="http://schemas.microsoft.com/office/drawing/2014/chart" uri="{C3380CC4-5D6E-409C-BE32-E72D297353CC}">
                <c16:uniqueId val="{0000000A-01B1-7F42-BFE3-39BA84638243}"/>
              </c:ext>
            </c:extLst>
          </c:dPt>
          <c:dLbls>
            <c:spPr>
              <a:solidFill>
                <a:schemeClr val="bg1">
                  <a:alpha val="50000"/>
                </a:scheme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Sofosbuvir-Velpatasvir</c:v>
                </c:pt>
                <c:pt idx="1">
                  <c:v>Sofosbuvir-Velpatasvir + Ribavirin</c:v>
                </c:pt>
              </c:strCache>
            </c:strRef>
          </c:cat>
          <c:val>
            <c:numRef>
              <c:f>Sheet1!$B$2:$B$3</c:f>
              <c:numCache>
                <c:formatCode>0</c:formatCode>
                <c:ptCount val="2"/>
                <c:pt idx="0">
                  <c:v>91</c:v>
                </c:pt>
                <c:pt idx="1">
                  <c:v>96</c:v>
                </c:pt>
              </c:numCache>
            </c:numRef>
          </c:val>
          <c:extLst>
            <c:ext xmlns:c16="http://schemas.microsoft.com/office/drawing/2014/chart" uri="{C3380CC4-5D6E-409C-BE32-E72D297353CC}">
              <c16:uniqueId val="{0000000B-01B1-7F42-BFE3-39BA84638243}"/>
            </c:ext>
          </c:extLst>
        </c:ser>
        <c:dLbls>
          <c:showLegendKey val="0"/>
          <c:showVal val="1"/>
          <c:showCatName val="0"/>
          <c:showSerName val="0"/>
          <c:showPercent val="0"/>
          <c:showBubbleSize val="0"/>
        </c:dLbls>
        <c:gapWidth val="125"/>
        <c:overlap val="9"/>
        <c:axId val="-2068885288"/>
        <c:axId val="-2063783192"/>
      </c:barChart>
      <c:catAx>
        <c:axId val="-2068885288"/>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400"/>
            </a:pPr>
            <a:endParaRPr lang="en-US"/>
          </a:p>
        </c:txPr>
        <c:crossAx val="-2063783192"/>
        <c:crosses val="autoZero"/>
        <c:auto val="1"/>
        <c:lblAlgn val="ctr"/>
        <c:lblOffset val="1"/>
        <c:tickLblSkip val="1"/>
        <c:tickMarkSkip val="1"/>
        <c:noMultiLvlLbl val="0"/>
      </c:catAx>
      <c:valAx>
        <c:axId val="-2063783192"/>
        <c:scaling>
          <c:orientation val="minMax"/>
          <c:max val="100"/>
          <c:min val="0"/>
        </c:scaling>
        <c:delete val="0"/>
        <c:axPos val="l"/>
        <c:title>
          <c:tx>
            <c:rich>
              <a:bodyPr/>
              <a:lstStyle/>
              <a:p>
                <a:pPr>
                  <a:defRPr sz="1400"/>
                </a:pPr>
                <a:r>
                  <a:rPr lang="en-US" sz="1400" dirty="0"/>
                  <a:t>Patients with SVR12 (%)</a:t>
                </a:r>
              </a:p>
            </c:rich>
          </c:tx>
          <c:layout>
            <c:manualLayout>
              <c:xMode val="edge"/>
              <c:yMode val="edge"/>
              <c:x val="0"/>
              <c:y val="0.15630768543753601"/>
            </c:manualLayout>
          </c:layout>
          <c:overlay val="0"/>
        </c:title>
        <c:numFmt formatCode="0" sourceLinked="0"/>
        <c:majorTickMark val="out"/>
        <c:minorTickMark val="none"/>
        <c:tickLblPos val="nextTo"/>
        <c:spPr>
          <a:ln w="6350">
            <a:solidFill>
              <a:srgbClr val="000000"/>
            </a:solidFill>
          </a:ln>
        </c:spPr>
        <c:crossAx val="-2068885288"/>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681664791901"/>
          <c:y val="0.12143737568664301"/>
          <c:w val="0.88154949381327297"/>
          <c:h val="0.76262157931790298"/>
        </c:manualLayout>
      </c:layout>
      <c:barChart>
        <c:barDir val="col"/>
        <c:grouping val="clustered"/>
        <c:varyColors val="0"/>
        <c:ser>
          <c:idx val="0"/>
          <c:order val="0"/>
          <c:tx>
            <c:strRef>
              <c:f>Sheet1!$B$1</c:f>
              <c:strCache>
                <c:ptCount val="1"/>
                <c:pt idx="0">
                  <c:v>No NS5A RAS</c:v>
                </c:pt>
              </c:strCache>
            </c:strRef>
          </c:tx>
          <c:spPr>
            <a:gradFill flip="none" rotWithShape="1">
              <a:gsLst>
                <a:gs pos="20000">
                  <a:srgbClr val="7F6000"/>
                </a:gs>
                <a:gs pos="100000">
                  <a:srgbClr val="E5B56C"/>
                </a:gs>
              </a:gsLst>
              <a:lin ang="0" scaled="1"/>
              <a:tileRect/>
            </a:gra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0-8646-DA48-9A55-F643D58F947C}"/>
              </c:ext>
            </c:extLst>
          </c:dPt>
          <c:dPt>
            <c:idx val="1"/>
            <c:invertIfNegative val="0"/>
            <c:bubble3D val="0"/>
            <c:extLst>
              <c:ext xmlns:c16="http://schemas.microsoft.com/office/drawing/2014/chart" uri="{C3380CC4-5D6E-409C-BE32-E72D297353CC}">
                <c16:uniqueId val="{00000001-8646-DA48-9A55-F643D58F947C}"/>
              </c:ext>
            </c:extLst>
          </c:dPt>
          <c:dPt>
            <c:idx val="2"/>
            <c:invertIfNegative val="0"/>
            <c:bubble3D val="0"/>
            <c:extLst>
              <c:ext xmlns:c16="http://schemas.microsoft.com/office/drawing/2014/chart" uri="{C3380CC4-5D6E-409C-BE32-E72D297353CC}">
                <c16:uniqueId val="{00000002-8646-DA48-9A55-F643D58F947C}"/>
              </c:ext>
            </c:extLst>
          </c:dPt>
          <c:dLbls>
            <c:dLbl>
              <c:idx val="1"/>
              <c:tx>
                <c:rich>
                  <a:bodyPr/>
                  <a:lstStyle/>
                  <a:p>
                    <a:r>
                      <a:rPr lang="en-US" sz="1200" dirty="0"/>
                      <a:t>100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646-DA48-9A55-F643D58F947C}"/>
                </c:ext>
              </c:extLst>
            </c:dLbl>
            <c:numFmt formatCode="0.0" sourceLinked="0"/>
            <c:spPr>
              <a:solidFill>
                <a:sysClr val="window" lastClr="FFFFFF">
                  <a:alpha val="50000"/>
                </a:sysClr>
              </a:solidFill>
              <a:ln>
                <a:noFill/>
              </a:ln>
            </c:spPr>
            <c:txPr>
              <a:bodyPr/>
              <a:lstStyle/>
              <a:p>
                <a:pPr>
                  <a:defRPr sz="1200">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SOF-VEL</c:v>
                </c:pt>
                <c:pt idx="1">
                  <c:v>SOF-VEL + RBV</c:v>
                </c:pt>
              </c:strCache>
            </c:strRef>
          </c:cat>
          <c:val>
            <c:numRef>
              <c:f>Sheet1!$B$2:$B$3</c:f>
              <c:numCache>
                <c:formatCode>0.0</c:formatCode>
                <c:ptCount val="2"/>
                <c:pt idx="0">
                  <c:v>96</c:v>
                </c:pt>
                <c:pt idx="1">
                  <c:v>99</c:v>
                </c:pt>
              </c:numCache>
            </c:numRef>
          </c:val>
          <c:extLst>
            <c:ext xmlns:c16="http://schemas.microsoft.com/office/drawing/2014/chart" uri="{C3380CC4-5D6E-409C-BE32-E72D297353CC}">
              <c16:uniqueId val="{00000003-8646-DA48-9A55-F643D58F947C}"/>
            </c:ext>
          </c:extLst>
        </c:ser>
        <c:ser>
          <c:idx val="1"/>
          <c:order val="1"/>
          <c:tx>
            <c:strRef>
              <c:f>Sheet1!$C$1</c:f>
              <c:strCache>
                <c:ptCount val="1"/>
                <c:pt idx="0">
                  <c:v>Any NS5A RAS</c:v>
                </c:pt>
              </c:strCache>
            </c:strRef>
          </c:tx>
          <c:spPr>
            <a:gradFill>
              <a:gsLst>
                <a:gs pos="20000">
                  <a:srgbClr val="00637F"/>
                </a:gs>
                <a:gs pos="100000">
                  <a:srgbClr val="5AB0CA"/>
                </a:gs>
              </a:gsLst>
              <a:lin ang="0" scaled="1"/>
            </a:gradFill>
            <a:ln w="12700">
              <a:noFill/>
            </a:ln>
            <a:effectLst/>
            <a:scene3d>
              <a:camera prst="orthographicFront"/>
              <a:lightRig rig="threePt" dir="t"/>
            </a:scene3d>
            <a:sp3d>
              <a:bevelT/>
            </a:sp3d>
          </c:spPr>
          <c:invertIfNegative val="0"/>
          <c:dLbls>
            <c:dLbl>
              <c:idx val="1"/>
              <c:tx>
                <c:rich>
                  <a:bodyPr/>
                  <a:lstStyle/>
                  <a:p>
                    <a:r>
                      <a:rPr lang="en-US" sz="1200" dirty="0"/>
                      <a:t>100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8646-DA48-9A55-F643D58F947C}"/>
                </c:ext>
              </c:extLst>
            </c:dLbl>
            <c:numFmt formatCode="0.0" sourceLinked="0"/>
            <c:spPr>
              <a:solidFill>
                <a:sysClr val="window" lastClr="FFFFFF">
                  <a:alpha val="50000"/>
                </a:sysClr>
              </a:solidFill>
              <a:ln>
                <a:noFill/>
              </a:ln>
              <a:effectLst/>
            </c:spPr>
            <c:txPr>
              <a:bodyPr/>
              <a:lstStyle/>
              <a:p>
                <a:pPr>
                  <a:defRPr sz="1200">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SOF-VEL</c:v>
                </c:pt>
                <c:pt idx="1">
                  <c:v>SOF-VEL + RBV</c:v>
                </c:pt>
              </c:strCache>
            </c:strRef>
          </c:cat>
          <c:val>
            <c:numRef>
              <c:f>Sheet1!$C$2:$C$3</c:f>
              <c:numCache>
                <c:formatCode>0.0</c:formatCode>
                <c:ptCount val="2"/>
                <c:pt idx="0">
                  <c:v>84</c:v>
                </c:pt>
                <c:pt idx="1">
                  <c:v>95</c:v>
                </c:pt>
              </c:numCache>
            </c:numRef>
          </c:val>
          <c:extLst>
            <c:ext xmlns:c16="http://schemas.microsoft.com/office/drawing/2014/chart" uri="{C3380CC4-5D6E-409C-BE32-E72D297353CC}">
              <c16:uniqueId val="{00000005-8646-DA48-9A55-F643D58F947C}"/>
            </c:ext>
          </c:extLst>
        </c:ser>
        <c:dLbls>
          <c:showLegendKey val="0"/>
          <c:showVal val="1"/>
          <c:showCatName val="0"/>
          <c:showSerName val="0"/>
          <c:showPercent val="0"/>
          <c:showBubbleSize val="0"/>
        </c:dLbls>
        <c:gapWidth val="150"/>
        <c:axId val="-2017957192"/>
        <c:axId val="-2108268424"/>
      </c:barChart>
      <c:catAx>
        <c:axId val="-2017957192"/>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b="1" i="0">
                <a:latin typeface="Arial"/>
                <a:cs typeface="Arial"/>
              </a:defRPr>
            </a:pPr>
            <a:endParaRPr lang="en-US"/>
          </a:p>
        </c:txPr>
        <c:crossAx val="-2108268424"/>
        <c:crosses val="autoZero"/>
        <c:auto val="1"/>
        <c:lblAlgn val="ctr"/>
        <c:lblOffset val="10"/>
        <c:tickLblSkip val="1"/>
        <c:tickMarkSkip val="1"/>
        <c:noMultiLvlLbl val="0"/>
      </c:catAx>
      <c:valAx>
        <c:axId val="-2108268424"/>
        <c:scaling>
          <c:orientation val="minMax"/>
          <c:max val="100"/>
          <c:min val="0"/>
        </c:scaling>
        <c:delete val="0"/>
        <c:axPos val="l"/>
        <c:title>
          <c:tx>
            <c:rich>
              <a:bodyPr/>
              <a:lstStyle/>
              <a:p>
                <a:pPr>
                  <a:defRPr sz="1400">
                    <a:latin typeface="Arial"/>
                    <a:cs typeface="Arial"/>
                  </a:defRPr>
                </a:pPr>
                <a:r>
                  <a:rPr lang="en-US" sz="1400" b="1" i="0" baseline="0" dirty="0">
                    <a:effectLst/>
                  </a:rPr>
                  <a:t>Patients (%) with SVR 12</a:t>
                </a:r>
                <a:endParaRPr lang="en-US" sz="1400" dirty="0">
                  <a:effectLst/>
                </a:endParaRPr>
              </a:p>
            </c:rich>
          </c:tx>
          <c:layout>
            <c:manualLayout>
              <c:xMode val="edge"/>
              <c:yMode val="edge"/>
              <c:x val="0"/>
              <c:y val="0.19341426071741"/>
            </c:manualLayout>
          </c:layout>
          <c:overlay val="0"/>
        </c:title>
        <c:numFmt formatCode="0" sourceLinked="0"/>
        <c:majorTickMark val="out"/>
        <c:minorTickMark val="none"/>
        <c:tickLblPos val="nextTo"/>
        <c:spPr>
          <a:ln w="6350" cmpd="sng">
            <a:solidFill>
              <a:srgbClr val="000000"/>
            </a:solidFill>
          </a:ln>
        </c:spPr>
        <c:txPr>
          <a:bodyPr/>
          <a:lstStyle/>
          <a:p>
            <a:pPr>
              <a:defRPr sz="1200">
                <a:latin typeface="Arial" panose="020B0604020202020204" pitchFamily="34" charset="0"/>
                <a:cs typeface="Arial" panose="020B0604020202020204" pitchFamily="34" charset="0"/>
              </a:defRPr>
            </a:pPr>
            <a:endParaRPr lang="en-US"/>
          </a:p>
        </c:txPr>
        <c:crossAx val="-2017957192"/>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49996302056541742"/>
          <c:y val="1.7245406824146998E-2"/>
          <c:w val="0.4816865414856597"/>
          <c:h val="8.0726462290953996E-2"/>
        </c:manualLayout>
      </c:layout>
      <c:overlay val="0"/>
      <c:spPr>
        <a:noFill/>
        <a:ln>
          <a:noFill/>
        </a:ln>
      </c:spPr>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243857238449"/>
          <c:y val="2.77778663809897E-2"/>
          <c:w val="0.84978810467271204"/>
          <c:h val="0.85293144841986857"/>
        </c:manualLayout>
      </c:layout>
      <c:barChart>
        <c:barDir val="col"/>
        <c:grouping val="clustered"/>
        <c:varyColors val="0"/>
        <c:ser>
          <c:idx val="0"/>
          <c:order val="0"/>
          <c:tx>
            <c:strRef>
              <c:f>Sheet1!$B$1</c:f>
              <c:strCache>
                <c:ptCount val="1"/>
              </c:strCache>
            </c:strRef>
          </c:tx>
          <c:spPr>
            <a:solidFill>
              <a:srgbClr val="326496"/>
            </a:solidFill>
            <a:ln w="12700">
              <a:noFill/>
            </a:ln>
            <a:effectLst/>
            <a:scene3d>
              <a:camera prst="orthographicFront"/>
              <a:lightRig rig="threePt" dir="t"/>
            </a:scene3d>
            <a:sp3d>
              <a:bevelT/>
            </a:sp3d>
          </c:spPr>
          <c:invertIfNegative val="0"/>
          <c:dPt>
            <c:idx val="0"/>
            <c:invertIfNegative val="0"/>
            <c:bubble3D val="0"/>
            <c:spPr>
              <a:solidFill>
                <a:srgbClr val="005C9E"/>
              </a:solidFill>
              <a:ln w="12700">
                <a:noFill/>
              </a:ln>
              <a:effectLst/>
              <a:scene3d>
                <a:camera prst="orthographicFront"/>
                <a:lightRig rig="threePt" dir="t"/>
              </a:scene3d>
              <a:sp3d>
                <a:bevelT/>
              </a:sp3d>
            </c:spPr>
            <c:extLst>
              <c:ext xmlns:c16="http://schemas.microsoft.com/office/drawing/2014/chart" uri="{C3380CC4-5D6E-409C-BE32-E72D297353CC}">
                <c16:uniqueId val="{00000001-01B1-7F42-BFE3-39BA84638243}"/>
              </c:ext>
            </c:extLst>
          </c:dPt>
          <c:dPt>
            <c:idx val="1"/>
            <c:invertIfNegative val="0"/>
            <c:bubble3D val="0"/>
            <c:spPr>
              <a:solidFill>
                <a:srgbClr val="71796B"/>
              </a:solidFill>
              <a:ln w="12700">
                <a:noFill/>
              </a:ln>
              <a:effectLst/>
              <a:scene3d>
                <a:camera prst="orthographicFront"/>
                <a:lightRig rig="threePt" dir="t"/>
              </a:scene3d>
              <a:sp3d>
                <a:bevelT/>
              </a:sp3d>
            </c:spPr>
            <c:extLst>
              <c:ext xmlns:c16="http://schemas.microsoft.com/office/drawing/2014/chart" uri="{C3380CC4-5D6E-409C-BE32-E72D297353CC}">
                <c16:uniqueId val="{00000002-01B1-7F42-BFE3-39BA84638243}"/>
              </c:ext>
            </c:extLst>
          </c:dPt>
          <c:dPt>
            <c:idx val="2"/>
            <c:invertIfNegative val="0"/>
            <c:bubble3D val="0"/>
            <c:spPr>
              <a:solidFill>
                <a:sysClr val="window" lastClr="FFFFFF">
                  <a:lumMod val="50000"/>
                </a:sysClr>
              </a:solidFill>
              <a:ln w="12700">
                <a:noFill/>
              </a:ln>
              <a:effectLst/>
              <a:scene3d>
                <a:camera prst="orthographicFront"/>
                <a:lightRig rig="threePt" dir="t"/>
              </a:scene3d>
              <a:sp3d>
                <a:bevelT/>
              </a:sp3d>
            </c:spPr>
            <c:extLst>
              <c:ext xmlns:c16="http://schemas.microsoft.com/office/drawing/2014/chart" uri="{C3380CC4-5D6E-409C-BE32-E72D297353CC}">
                <c16:uniqueId val="{00000004-01B1-7F42-BFE3-39BA84638243}"/>
              </c:ext>
            </c:extLst>
          </c:dPt>
          <c:dPt>
            <c:idx val="3"/>
            <c:invertIfNegative val="0"/>
            <c:bubble3D val="0"/>
            <c:spPr>
              <a:solidFill>
                <a:srgbClr val="6E4B7D"/>
              </a:solidFill>
              <a:ln w="12700">
                <a:noFill/>
              </a:ln>
              <a:effectLst/>
              <a:scene3d>
                <a:camera prst="orthographicFront"/>
                <a:lightRig rig="threePt" dir="t"/>
              </a:scene3d>
              <a:sp3d>
                <a:bevelT/>
              </a:sp3d>
            </c:spPr>
            <c:extLst>
              <c:ext xmlns:c16="http://schemas.microsoft.com/office/drawing/2014/chart" uri="{C3380CC4-5D6E-409C-BE32-E72D297353CC}">
                <c16:uniqueId val="{00000006-01B1-7F42-BFE3-39BA84638243}"/>
              </c:ext>
            </c:extLst>
          </c:dPt>
          <c:dPt>
            <c:idx val="4"/>
            <c:invertIfNegative val="0"/>
            <c:bubble3D val="0"/>
            <c:spPr>
              <a:solidFill>
                <a:srgbClr val="886F3F"/>
              </a:solidFill>
              <a:ln w="12700">
                <a:noFill/>
              </a:ln>
              <a:effectLst/>
              <a:scene3d>
                <a:camera prst="orthographicFront"/>
                <a:lightRig rig="threePt" dir="t"/>
              </a:scene3d>
              <a:sp3d>
                <a:bevelT/>
              </a:sp3d>
            </c:spPr>
            <c:extLst>
              <c:ext xmlns:c16="http://schemas.microsoft.com/office/drawing/2014/chart" uri="{C3380CC4-5D6E-409C-BE32-E72D297353CC}">
                <c16:uniqueId val="{00000008-01B1-7F42-BFE3-39BA84638243}"/>
              </c:ext>
            </c:extLst>
          </c:dPt>
          <c:dPt>
            <c:idx val="5"/>
            <c:invertIfNegative val="0"/>
            <c:bubble3D val="0"/>
            <c:extLst>
              <c:ext xmlns:c16="http://schemas.microsoft.com/office/drawing/2014/chart" uri="{C3380CC4-5D6E-409C-BE32-E72D297353CC}">
                <c16:uniqueId val="{00000009-01B1-7F42-BFE3-39BA84638243}"/>
              </c:ext>
            </c:extLst>
          </c:dPt>
          <c:dPt>
            <c:idx val="6"/>
            <c:invertIfNegative val="0"/>
            <c:bubble3D val="0"/>
            <c:extLst>
              <c:ext xmlns:c16="http://schemas.microsoft.com/office/drawing/2014/chart" uri="{C3380CC4-5D6E-409C-BE32-E72D297353CC}">
                <c16:uniqueId val="{0000000A-01B1-7F42-BFE3-39BA84638243}"/>
              </c:ext>
            </c:extLst>
          </c:dPt>
          <c:dLbls>
            <c:numFmt formatCode="#,##0" sourceLinked="0"/>
            <c:spPr>
              <a:solidFill>
                <a:schemeClr val="bg1">
                  <a:alpha val="50000"/>
                </a:scheme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Sofosbuvir-Velpatasvir</c:v>
                </c:pt>
                <c:pt idx="1">
                  <c:v>Sofosbuvir-Velpatasvir + Ribavirin</c:v>
                </c:pt>
              </c:strCache>
            </c:strRef>
          </c:cat>
          <c:val>
            <c:numRef>
              <c:f>Sheet1!$B$2:$B$3</c:f>
              <c:numCache>
                <c:formatCode>0.0</c:formatCode>
                <c:ptCount val="2"/>
                <c:pt idx="0">
                  <c:v>92.2</c:v>
                </c:pt>
                <c:pt idx="1">
                  <c:v>92.2</c:v>
                </c:pt>
              </c:numCache>
            </c:numRef>
          </c:val>
          <c:extLst>
            <c:ext xmlns:c16="http://schemas.microsoft.com/office/drawing/2014/chart" uri="{C3380CC4-5D6E-409C-BE32-E72D297353CC}">
              <c16:uniqueId val="{0000000B-01B1-7F42-BFE3-39BA84638243}"/>
            </c:ext>
          </c:extLst>
        </c:ser>
        <c:dLbls>
          <c:showLegendKey val="0"/>
          <c:showVal val="1"/>
          <c:showCatName val="0"/>
          <c:showSerName val="0"/>
          <c:showPercent val="0"/>
          <c:showBubbleSize val="0"/>
        </c:dLbls>
        <c:gapWidth val="125"/>
        <c:overlap val="9"/>
        <c:axId val="-2068885288"/>
        <c:axId val="-2063783192"/>
      </c:barChart>
      <c:catAx>
        <c:axId val="-2068885288"/>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crossAx val="-2063783192"/>
        <c:crosses val="autoZero"/>
        <c:auto val="1"/>
        <c:lblAlgn val="ctr"/>
        <c:lblOffset val="1"/>
        <c:tickLblSkip val="1"/>
        <c:tickMarkSkip val="1"/>
        <c:noMultiLvlLbl val="0"/>
      </c:catAx>
      <c:valAx>
        <c:axId val="-2063783192"/>
        <c:scaling>
          <c:orientation val="minMax"/>
          <c:max val="100"/>
          <c:min val="0"/>
        </c:scaling>
        <c:delete val="0"/>
        <c:axPos val="l"/>
        <c:title>
          <c:tx>
            <c:rich>
              <a:bodyPr/>
              <a:lstStyle/>
              <a:p>
                <a:pPr>
                  <a:defRPr sz="1400"/>
                </a:pPr>
                <a:r>
                  <a:rPr lang="en-US" sz="1400" dirty="0"/>
                  <a:t>Patients with SVR12 (%)</a:t>
                </a:r>
              </a:p>
            </c:rich>
          </c:tx>
          <c:layout>
            <c:manualLayout>
              <c:xMode val="edge"/>
              <c:yMode val="edge"/>
              <c:x val="0"/>
              <c:y val="0.15630768543753601"/>
            </c:manualLayout>
          </c:layout>
          <c:overlay val="0"/>
        </c:title>
        <c:numFmt formatCode="0" sourceLinked="0"/>
        <c:majorTickMark val="out"/>
        <c:minorTickMark val="none"/>
        <c:tickLblPos val="nextTo"/>
        <c:spPr>
          <a:ln w="6350">
            <a:solidFill>
              <a:srgbClr val="000000"/>
            </a:solidFill>
          </a:ln>
        </c:spPr>
        <c:crossAx val="-2068885288"/>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243857238449"/>
          <c:y val="2.77778663809897E-2"/>
          <c:w val="0.84978810467271204"/>
          <c:h val="0.85293144841986857"/>
        </c:manualLayout>
      </c:layout>
      <c:barChart>
        <c:barDir val="col"/>
        <c:grouping val="clustered"/>
        <c:varyColors val="0"/>
        <c:ser>
          <c:idx val="0"/>
          <c:order val="0"/>
          <c:tx>
            <c:strRef>
              <c:f>Sheet1!$B$1</c:f>
              <c:strCache>
                <c:ptCount val="1"/>
              </c:strCache>
            </c:strRef>
          </c:tx>
          <c:spPr>
            <a:solidFill>
              <a:srgbClr val="326496"/>
            </a:solidFill>
            <a:ln w="12700">
              <a:noFill/>
            </a:ln>
            <a:effectLst/>
            <a:scene3d>
              <a:camera prst="orthographicFront"/>
              <a:lightRig rig="threePt" dir="t"/>
            </a:scene3d>
            <a:sp3d>
              <a:bevelT/>
            </a:sp3d>
          </c:spPr>
          <c:invertIfNegative val="0"/>
          <c:dPt>
            <c:idx val="0"/>
            <c:invertIfNegative val="0"/>
            <c:bubble3D val="0"/>
            <c:spPr>
              <a:solidFill>
                <a:srgbClr val="005C9E"/>
              </a:solidFill>
              <a:ln w="12700">
                <a:noFill/>
              </a:ln>
              <a:effectLst/>
              <a:scene3d>
                <a:camera prst="orthographicFront"/>
                <a:lightRig rig="threePt" dir="t"/>
              </a:scene3d>
              <a:sp3d>
                <a:bevelT/>
              </a:sp3d>
            </c:spPr>
            <c:extLst>
              <c:ext xmlns:c16="http://schemas.microsoft.com/office/drawing/2014/chart" uri="{C3380CC4-5D6E-409C-BE32-E72D297353CC}">
                <c16:uniqueId val="{00000001-01B1-7F42-BFE3-39BA84638243}"/>
              </c:ext>
            </c:extLst>
          </c:dPt>
          <c:dPt>
            <c:idx val="1"/>
            <c:invertIfNegative val="0"/>
            <c:bubble3D val="0"/>
            <c:spPr>
              <a:solidFill>
                <a:srgbClr val="71796B"/>
              </a:solidFill>
              <a:ln w="12700">
                <a:noFill/>
              </a:ln>
              <a:effectLst/>
              <a:scene3d>
                <a:camera prst="orthographicFront"/>
                <a:lightRig rig="threePt" dir="t"/>
              </a:scene3d>
              <a:sp3d>
                <a:bevelT/>
              </a:sp3d>
            </c:spPr>
            <c:extLst>
              <c:ext xmlns:c16="http://schemas.microsoft.com/office/drawing/2014/chart" uri="{C3380CC4-5D6E-409C-BE32-E72D297353CC}">
                <c16:uniqueId val="{00000002-01B1-7F42-BFE3-39BA84638243}"/>
              </c:ext>
            </c:extLst>
          </c:dPt>
          <c:dPt>
            <c:idx val="2"/>
            <c:invertIfNegative val="0"/>
            <c:bubble3D val="0"/>
            <c:spPr>
              <a:solidFill>
                <a:sysClr val="window" lastClr="FFFFFF">
                  <a:lumMod val="50000"/>
                </a:sysClr>
              </a:solidFill>
              <a:ln w="12700">
                <a:noFill/>
              </a:ln>
              <a:effectLst/>
              <a:scene3d>
                <a:camera prst="orthographicFront"/>
                <a:lightRig rig="threePt" dir="t"/>
              </a:scene3d>
              <a:sp3d>
                <a:bevelT/>
              </a:sp3d>
            </c:spPr>
            <c:extLst>
              <c:ext xmlns:c16="http://schemas.microsoft.com/office/drawing/2014/chart" uri="{C3380CC4-5D6E-409C-BE32-E72D297353CC}">
                <c16:uniqueId val="{00000004-01B1-7F42-BFE3-39BA84638243}"/>
              </c:ext>
            </c:extLst>
          </c:dPt>
          <c:dPt>
            <c:idx val="3"/>
            <c:invertIfNegative val="0"/>
            <c:bubble3D val="0"/>
            <c:spPr>
              <a:solidFill>
                <a:srgbClr val="6E4B7D"/>
              </a:solidFill>
              <a:ln w="12700">
                <a:noFill/>
              </a:ln>
              <a:effectLst/>
              <a:scene3d>
                <a:camera prst="orthographicFront"/>
                <a:lightRig rig="threePt" dir="t"/>
              </a:scene3d>
              <a:sp3d>
                <a:bevelT/>
              </a:sp3d>
            </c:spPr>
            <c:extLst>
              <c:ext xmlns:c16="http://schemas.microsoft.com/office/drawing/2014/chart" uri="{C3380CC4-5D6E-409C-BE32-E72D297353CC}">
                <c16:uniqueId val="{00000006-01B1-7F42-BFE3-39BA84638243}"/>
              </c:ext>
            </c:extLst>
          </c:dPt>
          <c:dPt>
            <c:idx val="4"/>
            <c:invertIfNegative val="0"/>
            <c:bubble3D val="0"/>
            <c:spPr>
              <a:solidFill>
                <a:srgbClr val="886F3F"/>
              </a:solidFill>
              <a:ln w="12700">
                <a:noFill/>
              </a:ln>
              <a:effectLst/>
              <a:scene3d>
                <a:camera prst="orthographicFront"/>
                <a:lightRig rig="threePt" dir="t"/>
              </a:scene3d>
              <a:sp3d>
                <a:bevelT/>
              </a:sp3d>
            </c:spPr>
            <c:extLst>
              <c:ext xmlns:c16="http://schemas.microsoft.com/office/drawing/2014/chart" uri="{C3380CC4-5D6E-409C-BE32-E72D297353CC}">
                <c16:uniqueId val="{00000008-01B1-7F42-BFE3-39BA84638243}"/>
              </c:ext>
            </c:extLst>
          </c:dPt>
          <c:dPt>
            <c:idx val="5"/>
            <c:invertIfNegative val="0"/>
            <c:bubble3D val="0"/>
            <c:extLst>
              <c:ext xmlns:c16="http://schemas.microsoft.com/office/drawing/2014/chart" uri="{C3380CC4-5D6E-409C-BE32-E72D297353CC}">
                <c16:uniqueId val="{00000009-01B1-7F42-BFE3-39BA84638243}"/>
              </c:ext>
            </c:extLst>
          </c:dPt>
          <c:dPt>
            <c:idx val="6"/>
            <c:invertIfNegative val="0"/>
            <c:bubble3D val="0"/>
            <c:extLst>
              <c:ext xmlns:c16="http://schemas.microsoft.com/office/drawing/2014/chart" uri="{C3380CC4-5D6E-409C-BE32-E72D297353CC}">
                <c16:uniqueId val="{0000000A-01B1-7F42-BFE3-39BA84638243}"/>
              </c:ext>
            </c:extLst>
          </c:dPt>
          <c:dLbls>
            <c:numFmt formatCode="#,##0" sourceLinked="0"/>
            <c:spPr>
              <a:solidFill>
                <a:schemeClr val="bg1">
                  <a:alpha val="50000"/>
                </a:schemeClr>
              </a:solidFill>
            </c:spPr>
            <c:txPr>
              <a:bodyPr/>
              <a:lstStyle/>
              <a:p>
                <a:pPr>
                  <a:defRPr sz="1200">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Sofosbuvir-Velpatasvir</c:v>
                </c:pt>
                <c:pt idx="1">
                  <c:v>Sofosbuvir-Velpatasvir + Ribavirin</c:v>
                </c:pt>
              </c:strCache>
            </c:strRef>
          </c:cat>
          <c:val>
            <c:numRef>
              <c:f>Sheet1!$B$2:$B$3</c:f>
              <c:numCache>
                <c:formatCode>0.0</c:formatCode>
                <c:ptCount val="2"/>
                <c:pt idx="0">
                  <c:v>92.2</c:v>
                </c:pt>
                <c:pt idx="1">
                  <c:v>92.2</c:v>
                </c:pt>
              </c:numCache>
            </c:numRef>
          </c:val>
          <c:extLst>
            <c:ext xmlns:c16="http://schemas.microsoft.com/office/drawing/2014/chart" uri="{C3380CC4-5D6E-409C-BE32-E72D297353CC}">
              <c16:uniqueId val="{0000000B-01B1-7F42-BFE3-39BA84638243}"/>
            </c:ext>
          </c:extLst>
        </c:ser>
        <c:dLbls>
          <c:showLegendKey val="0"/>
          <c:showVal val="1"/>
          <c:showCatName val="0"/>
          <c:showSerName val="0"/>
          <c:showPercent val="0"/>
          <c:showBubbleSize val="0"/>
        </c:dLbls>
        <c:gapWidth val="125"/>
        <c:overlap val="9"/>
        <c:axId val="-2068885288"/>
        <c:axId val="-2063783192"/>
      </c:barChart>
      <c:catAx>
        <c:axId val="-2068885288"/>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b="0" i="0" baseline="0">
                <a:latin typeface="Arial"/>
                <a:cs typeface="Arial"/>
              </a:defRPr>
            </a:pPr>
            <a:endParaRPr lang="en-US"/>
          </a:p>
        </c:txPr>
        <c:crossAx val="-2063783192"/>
        <c:crosses val="autoZero"/>
        <c:auto val="1"/>
        <c:lblAlgn val="ctr"/>
        <c:lblOffset val="1"/>
        <c:tickLblSkip val="1"/>
        <c:tickMarkSkip val="1"/>
        <c:noMultiLvlLbl val="0"/>
      </c:catAx>
      <c:valAx>
        <c:axId val="-2063783192"/>
        <c:scaling>
          <c:orientation val="minMax"/>
          <c:max val="100"/>
          <c:min val="0"/>
        </c:scaling>
        <c:delete val="0"/>
        <c:axPos val="l"/>
        <c:title>
          <c:tx>
            <c:rich>
              <a:bodyPr/>
              <a:lstStyle/>
              <a:p>
                <a:pPr>
                  <a:defRPr sz="1400">
                    <a:latin typeface="Arial"/>
                    <a:cs typeface="Arial"/>
                  </a:defRPr>
                </a:pPr>
                <a:r>
                  <a:rPr lang="en-US" sz="1400" dirty="0">
                    <a:latin typeface="Arial"/>
                    <a:cs typeface="Arial"/>
                  </a:rPr>
                  <a:t>Patients with SVR12 (%)</a:t>
                </a:r>
              </a:p>
            </c:rich>
          </c:tx>
          <c:layout>
            <c:manualLayout>
              <c:xMode val="edge"/>
              <c:yMode val="edge"/>
              <c:x val="0"/>
              <c:y val="0.15630768543753601"/>
            </c:manualLayout>
          </c:layout>
          <c:overlay val="0"/>
        </c:title>
        <c:numFmt formatCode="0" sourceLinked="0"/>
        <c:majorTickMark val="out"/>
        <c:minorTickMark val="none"/>
        <c:tickLblPos val="nextTo"/>
        <c:spPr>
          <a:ln w="6350">
            <a:solidFill>
              <a:srgbClr val="000000"/>
            </a:solidFill>
          </a:ln>
        </c:spPr>
        <c:txPr>
          <a:bodyPr/>
          <a:lstStyle/>
          <a:p>
            <a:pPr>
              <a:defRPr sz="1200">
                <a:latin typeface="Arial" panose="020B0604020202020204" pitchFamily="34" charset="0"/>
                <a:cs typeface="Arial" panose="020B0604020202020204" pitchFamily="34" charset="0"/>
              </a:defRPr>
            </a:pPr>
            <a:endParaRPr lang="en-US"/>
          </a:p>
        </c:txPr>
        <c:crossAx val="-2068885288"/>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681664791901"/>
          <c:y val="0.12722440944881899"/>
          <c:w val="0.88154949381327297"/>
          <c:h val="0.77450502798595899"/>
        </c:manualLayout>
      </c:layout>
      <c:barChart>
        <c:barDir val="col"/>
        <c:grouping val="clustered"/>
        <c:varyColors val="0"/>
        <c:ser>
          <c:idx val="0"/>
          <c:order val="0"/>
          <c:tx>
            <c:strRef>
              <c:f>Sheet1!$B$1</c:f>
              <c:strCache>
                <c:ptCount val="1"/>
                <c:pt idx="0">
                  <c:v>SOF-VEL</c:v>
                </c:pt>
              </c:strCache>
            </c:strRef>
          </c:tx>
          <c:spPr>
            <a:gradFill flip="none" rotWithShape="1">
              <a:gsLst>
                <a:gs pos="24000">
                  <a:srgbClr val="005C9E"/>
                </a:gs>
                <a:gs pos="100000">
                  <a:srgbClr val="5D8EC5"/>
                </a:gs>
              </a:gsLst>
              <a:lin ang="0" scaled="1"/>
              <a:tileRect/>
            </a:gra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0-493D-C244-873C-32684451F067}"/>
              </c:ext>
            </c:extLst>
          </c:dPt>
          <c:dPt>
            <c:idx val="1"/>
            <c:invertIfNegative val="0"/>
            <c:bubble3D val="0"/>
            <c:extLst>
              <c:ext xmlns:c16="http://schemas.microsoft.com/office/drawing/2014/chart" uri="{C3380CC4-5D6E-409C-BE32-E72D297353CC}">
                <c16:uniqueId val="{00000001-493D-C244-873C-32684451F067}"/>
              </c:ext>
            </c:extLst>
          </c:dPt>
          <c:dPt>
            <c:idx val="2"/>
            <c:invertIfNegative val="0"/>
            <c:bubble3D val="0"/>
            <c:extLst>
              <c:ext xmlns:c16="http://schemas.microsoft.com/office/drawing/2014/chart" uri="{C3380CC4-5D6E-409C-BE32-E72D297353CC}">
                <c16:uniqueId val="{00000002-493D-C244-873C-32684451F067}"/>
              </c:ext>
            </c:extLst>
          </c:dPt>
          <c:dLbls>
            <c:numFmt formatCode="0" sourceLinked="0"/>
            <c:spPr>
              <a:solidFill>
                <a:sysClr val="window" lastClr="FFFFFF">
                  <a:alpha val="50000"/>
                </a:sysClr>
              </a:solidFill>
              <a:ln>
                <a:noFill/>
              </a:ln>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Overall</c:v>
                </c:pt>
                <c:pt idx="1">
                  <c:v>GT 1a</c:v>
                </c:pt>
                <c:pt idx="2">
                  <c:v>GT 1b</c:v>
                </c:pt>
                <c:pt idx="3">
                  <c:v>GT 2</c:v>
                </c:pt>
                <c:pt idx="4">
                  <c:v>GT 3</c:v>
                </c:pt>
              </c:strCache>
            </c:strRef>
          </c:cat>
          <c:val>
            <c:numRef>
              <c:f>Sheet1!$B$2:$B$6</c:f>
              <c:numCache>
                <c:formatCode>0.0</c:formatCode>
                <c:ptCount val="5"/>
                <c:pt idx="0">
                  <c:v>92</c:v>
                </c:pt>
                <c:pt idx="1">
                  <c:v>0</c:v>
                </c:pt>
                <c:pt idx="2">
                  <c:v>98</c:v>
                </c:pt>
                <c:pt idx="3">
                  <c:v>89</c:v>
                </c:pt>
                <c:pt idx="4">
                  <c:v>0</c:v>
                </c:pt>
              </c:numCache>
            </c:numRef>
          </c:val>
          <c:extLst>
            <c:ext xmlns:c16="http://schemas.microsoft.com/office/drawing/2014/chart" uri="{C3380CC4-5D6E-409C-BE32-E72D297353CC}">
              <c16:uniqueId val="{00000003-493D-C244-873C-32684451F067}"/>
            </c:ext>
          </c:extLst>
        </c:ser>
        <c:ser>
          <c:idx val="1"/>
          <c:order val="1"/>
          <c:tx>
            <c:strRef>
              <c:f>Sheet1!$C$1</c:f>
              <c:strCache>
                <c:ptCount val="1"/>
                <c:pt idx="0">
                  <c:v>SOF-VEL + RBV</c:v>
                </c:pt>
              </c:strCache>
            </c:strRef>
          </c:tx>
          <c:spPr>
            <a:gradFill flip="none" rotWithShape="1">
              <a:gsLst>
                <a:gs pos="31000">
                  <a:srgbClr val="71796B"/>
                </a:gs>
                <a:gs pos="99000">
                  <a:srgbClr val="B0BDA7"/>
                </a:gs>
              </a:gsLst>
              <a:lin ang="0" scaled="1"/>
              <a:tileRect/>
            </a:gradFill>
            <a:ln w="12700">
              <a:noFill/>
            </a:ln>
            <a:effectLst/>
            <a:scene3d>
              <a:camera prst="orthographicFront"/>
              <a:lightRig rig="threePt" dir="t"/>
            </a:scene3d>
            <a:sp3d>
              <a:bevelT/>
            </a:sp3d>
          </c:spPr>
          <c:invertIfNegative val="0"/>
          <c:dLbls>
            <c:numFmt formatCode="0" sourceLinked="0"/>
            <c:spPr>
              <a:solidFill>
                <a:sysClr val="window" lastClr="FFFFFF">
                  <a:alpha val="50000"/>
                </a:sysClr>
              </a:solidFill>
              <a:ln>
                <a:noFill/>
              </a:ln>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Overall</c:v>
                </c:pt>
                <c:pt idx="1">
                  <c:v>GT 1a</c:v>
                </c:pt>
                <c:pt idx="2">
                  <c:v>GT 1b</c:v>
                </c:pt>
                <c:pt idx="3">
                  <c:v>GT 2</c:v>
                </c:pt>
                <c:pt idx="4">
                  <c:v>GT 3</c:v>
                </c:pt>
              </c:strCache>
            </c:strRef>
          </c:cat>
          <c:val>
            <c:numRef>
              <c:f>Sheet1!$C$2:$C$6</c:f>
              <c:numCache>
                <c:formatCode>General</c:formatCode>
                <c:ptCount val="5"/>
                <c:pt idx="0" formatCode="0.0">
                  <c:v>92</c:v>
                </c:pt>
                <c:pt idx="2" formatCode="0.0">
                  <c:v>90</c:v>
                </c:pt>
                <c:pt idx="3" formatCode="0.0">
                  <c:v>100</c:v>
                </c:pt>
              </c:numCache>
            </c:numRef>
          </c:val>
          <c:extLst>
            <c:ext xmlns:c16="http://schemas.microsoft.com/office/drawing/2014/chart" uri="{C3380CC4-5D6E-409C-BE32-E72D297353CC}">
              <c16:uniqueId val="{00000004-493D-C244-873C-32684451F067}"/>
            </c:ext>
          </c:extLst>
        </c:ser>
        <c:dLbls>
          <c:showLegendKey val="0"/>
          <c:showVal val="1"/>
          <c:showCatName val="0"/>
          <c:showSerName val="0"/>
          <c:showPercent val="0"/>
          <c:showBubbleSize val="0"/>
        </c:dLbls>
        <c:gapWidth val="67"/>
        <c:axId val="2138416984"/>
        <c:axId val="2138420280"/>
      </c:barChart>
      <c:catAx>
        <c:axId val="2138416984"/>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crossAx val="2138420280"/>
        <c:crosses val="autoZero"/>
        <c:auto val="1"/>
        <c:lblAlgn val="ctr"/>
        <c:lblOffset val="10"/>
        <c:tickLblSkip val="1"/>
        <c:tickMarkSkip val="1"/>
        <c:noMultiLvlLbl val="0"/>
      </c:catAx>
      <c:valAx>
        <c:axId val="2138420280"/>
        <c:scaling>
          <c:orientation val="minMax"/>
          <c:max val="100"/>
          <c:min val="0"/>
        </c:scaling>
        <c:delete val="0"/>
        <c:axPos val="l"/>
        <c:title>
          <c:tx>
            <c:rich>
              <a:bodyPr/>
              <a:lstStyle/>
              <a:p>
                <a:pPr>
                  <a:defRPr sz="1400"/>
                </a:pPr>
                <a:r>
                  <a:rPr lang="en-US" sz="1400" dirty="0"/>
                  <a:t>Patients (%) with SVR 12</a:t>
                </a:r>
              </a:p>
            </c:rich>
          </c:tx>
          <c:layout>
            <c:manualLayout>
              <c:xMode val="edge"/>
              <c:yMode val="edge"/>
              <c:x val="3.6809851893513301E-3"/>
              <c:y val="0.17952542453277701"/>
            </c:manualLayout>
          </c:layout>
          <c:overlay val="0"/>
        </c:title>
        <c:numFmt formatCode="0" sourceLinked="0"/>
        <c:majorTickMark val="out"/>
        <c:minorTickMark val="none"/>
        <c:tickLblPos val="nextTo"/>
        <c:spPr>
          <a:ln w="6350">
            <a:solidFill>
              <a:srgbClr val="000000"/>
            </a:solidFill>
          </a:ln>
        </c:spPr>
        <c:crossAx val="2138416984"/>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58231830217760738"/>
          <c:y val="3.3022967343023797E-2"/>
          <c:w val="0.40533606534950245"/>
          <c:h val="8.0726462290953996E-2"/>
        </c:manualLayout>
      </c:layout>
      <c:overlay val="0"/>
      <c:spPr>
        <a:noFill/>
        <a:ln>
          <a:noFill/>
        </a:ln>
      </c:spPr>
      <c:txPr>
        <a:bodyPr/>
        <a:lstStyle/>
        <a:p>
          <a:pPr>
            <a:defRPr sz="1400"/>
          </a:pPr>
          <a:endParaRPr lang="en-US"/>
        </a:p>
      </c:tx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75"/>
      <c:rotY val="165"/>
      <c:rAngAx val="0"/>
    </c:view3D>
    <c:floor>
      <c:thickness val="0"/>
    </c:floor>
    <c:sideWall>
      <c:thickness val="0"/>
      <c:spPr>
        <a:noFill/>
        <a:ln w="19284">
          <a:noFill/>
        </a:ln>
      </c:spPr>
    </c:sideWall>
    <c:backWall>
      <c:thickness val="0"/>
      <c:spPr>
        <a:noFill/>
        <a:ln w="19284">
          <a:noFill/>
        </a:ln>
      </c:spPr>
    </c:backWall>
    <c:plotArea>
      <c:layout>
        <c:manualLayout>
          <c:layoutTarget val="inner"/>
          <c:xMode val="edge"/>
          <c:yMode val="edge"/>
          <c:x val="3.1120331950207469E-2"/>
          <c:y val="0.13977788729113447"/>
          <c:w val="0.88456536992281909"/>
          <c:h val="0.8350593124388862"/>
        </c:manualLayout>
      </c:layout>
      <c:pie3DChart>
        <c:varyColors val="1"/>
        <c:ser>
          <c:idx val="0"/>
          <c:order val="0"/>
          <c:tx>
            <c:strRef>
              <c:f>Sheet1!$B$1</c:f>
              <c:strCache>
                <c:ptCount val="1"/>
                <c:pt idx="0">
                  <c:v>Percent</c:v>
                </c:pt>
              </c:strCache>
            </c:strRef>
          </c:tx>
          <c:spPr>
            <a:solidFill>
              <a:srgbClr val="0070C0"/>
            </a:solidFill>
            <a:ln w="12700">
              <a:noFill/>
            </a:ln>
            <a:effectLst>
              <a:outerShdw blurRad="50800" dist="50800" dir="5400000" algn="ctr" rotWithShape="0">
                <a:schemeClr val="tx1"/>
              </a:outerShdw>
            </a:effectLst>
          </c:spPr>
          <c:dPt>
            <c:idx val="0"/>
            <c:bubble3D val="0"/>
            <c:spPr>
              <a:gradFill>
                <a:gsLst>
                  <a:gs pos="100000">
                    <a:srgbClr val="736473"/>
                  </a:gs>
                  <a:gs pos="0">
                    <a:srgbClr val="E1C4E0"/>
                  </a:gs>
                </a:gsLst>
                <a:lin ang="0" scaled="1"/>
              </a:gradFill>
              <a:ln w="12700">
                <a:noFill/>
              </a:ln>
              <a:effectLst>
                <a:outerShdw blurRad="50800" dist="50800" dir="5400000" algn="ctr" rotWithShape="0">
                  <a:schemeClr val="tx1"/>
                </a:outerShdw>
              </a:effectLst>
            </c:spPr>
            <c:extLst>
              <c:ext xmlns:c16="http://schemas.microsoft.com/office/drawing/2014/chart" uri="{C3380CC4-5D6E-409C-BE32-E72D297353CC}">
                <c16:uniqueId val="{00000001-4B7B-FE4D-BE0B-9966115A7047}"/>
              </c:ext>
            </c:extLst>
          </c:dPt>
          <c:dPt>
            <c:idx val="1"/>
            <c:bubble3D val="0"/>
            <c:spPr>
              <a:gradFill>
                <a:gsLst>
                  <a:gs pos="100000">
                    <a:srgbClr val="9C7500"/>
                  </a:gs>
                  <a:gs pos="0">
                    <a:srgbClr val="EDB200"/>
                  </a:gs>
                </a:gsLst>
                <a:lin ang="0" scaled="1"/>
              </a:gradFill>
              <a:ln w="12700">
                <a:noFill/>
              </a:ln>
              <a:effectLst>
                <a:outerShdw blurRad="50800" dist="50800" dir="5400000" algn="ctr" rotWithShape="0">
                  <a:schemeClr val="tx1"/>
                </a:outerShdw>
              </a:effectLst>
            </c:spPr>
            <c:extLst>
              <c:ext xmlns:c16="http://schemas.microsoft.com/office/drawing/2014/chart" uri="{C3380CC4-5D6E-409C-BE32-E72D297353CC}">
                <c16:uniqueId val="{00000003-4B7B-FE4D-BE0B-9966115A7047}"/>
              </c:ext>
            </c:extLst>
          </c:dPt>
          <c:dPt>
            <c:idx val="2"/>
            <c:bubble3D val="0"/>
            <c:extLst>
              <c:ext xmlns:c16="http://schemas.microsoft.com/office/drawing/2014/chart" uri="{C3380CC4-5D6E-409C-BE32-E72D297353CC}">
                <c16:uniqueId val="{00000005-4B7B-FE4D-BE0B-9966115A7047}"/>
              </c:ext>
            </c:extLst>
          </c:dPt>
          <c:dLbls>
            <c:dLbl>
              <c:idx val="0"/>
              <c:layout>
                <c:manualLayout>
                  <c:x val="0.19818432852143478"/>
                  <c:y val="-7.2820428696412948E-2"/>
                </c:manualLayout>
              </c:layout>
              <c:numFmt formatCode="0%" sourceLinked="0"/>
              <c:spPr>
                <a:noFill/>
                <a:ln>
                  <a:noFill/>
                </a:ln>
                <a:effectLst/>
              </c:spPr>
              <c:txPr>
                <a:bodyPr wrap="square" lIns="38100" tIns="19050" rIns="38100" bIns="19050" anchor="ctr">
                  <a:spAutoFit/>
                </a:bodyPr>
                <a:lstStyle/>
                <a:p>
                  <a:pPr>
                    <a:defRPr sz="1600" b="1">
                      <a:latin typeface="Arial" panose="020B0604020202020204" pitchFamily="34" charset="0"/>
                      <a:cs typeface="Arial" panose="020B060402020202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B7B-FE4D-BE0B-9966115A7047}"/>
                </c:ext>
              </c:extLst>
            </c:dLbl>
            <c:dLbl>
              <c:idx val="1"/>
              <c:layout>
                <c:manualLayout>
                  <c:x val="-0.25348753280839886"/>
                  <c:y val="-3.4644211140274134E-2"/>
                </c:manualLayout>
              </c:layout>
              <c:numFmt formatCode="0%" sourceLinked="0"/>
              <c:spPr>
                <a:noFill/>
                <a:ln>
                  <a:noFill/>
                </a:ln>
                <a:effectLst/>
              </c:spPr>
              <c:txPr>
                <a:bodyPr wrap="square" lIns="38100" tIns="19050" rIns="38100" bIns="19050" anchor="ctr">
                  <a:spAutoFit/>
                </a:bodyPr>
                <a:lstStyle/>
                <a:p>
                  <a:pPr>
                    <a:defRPr sz="1600" b="1">
                      <a:latin typeface="Arial" panose="020B0604020202020204" pitchFamily="34" charset="0"/>
                      <a:cs typeface="Arial" panose="020B060402020202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B7B-FE4D-BE0B-9966115A7047}"/>
                </c:ext>
              </c:extLst>
            </c:dLbl>
            <c:numFmt formatCode="0%" sourceLinked="0"/>
            <c:spPr>
              <a:noFill/>
              <a:ln>
                <a:noFill/>
              </a:ln>
              <a:effectLst/>
            </c:spPr>
            <c:txPr>
              <a:bodyPr wrap="square" lIns="38100" tIns="19050" rIns="38100" bIns="19050" anchor="ctr">
                <a:spAutoFit/>
              </a:bodyPr>
              <a:lstStyle/>
              <a:p>
                <a:pPr>
                  <a:defRPr sz="1600">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No NS5A  RAVs</c:v>
                </c:pt>
                <c:pt idx="1">
                  <c:v>NS5A RAVs</c:v>
                </c:pt>
              </c:strCache>
            </c:strRef>
          </c:cat>
          <c:val>
            <c:numRef>
              <c:f>Sheet1!$B$2:$B$3</c:f>
              <c:numCache>
                <c:formatCode>0%</c:formatCode>
                <c:ptCount val="2"/>
                <c:pt idx="0">
                  <c:v>0.57999999999999996</c:v>
                </c:pt>
                <c:pt idx="1">
                  <c:v>0.42</c:v>
                </c:pt>
              </c:numCache>
            </c:numRef>
          </c:val>
          <c:extLst>
            <c:ext xmlns:c16="http://schemas.microsoft.com/office/drawing/2014/chart" uri="{C3380CC4-5D6E-409C-BE32-E72D297353CC}">
              <c16:uniqueId val="{00000008-4B7B-FE4D-BE0B-9966115A7047}"/>
            </c:ext>
          </c:extLst>
        </c:ser>
        <c:dLbls>
          <c:showLegendKey val="0"/>
          <c:showVal val="0"/>
          <c:showCatName val="0"/>
          <c:showSerName val="0"/>
          <c:showPercent val="0"/>
          <c:showBubbleSize val="0"/>
          <c:showLeaderLines val="1"/>
        </c:dLbls>
      </c:pie3DChart>
      <c:spPr>
        <a:effectLst/>
      </c:spPr>
    </c:plotArea>
    <c:legend>
      <c:legendPos val="t"/>
      <c:layout>
        <c:manualLayout>
          <c:xMode val="edge"/>
          <c:yMode val="edge"/>
          <c:x val="1.0396161417322835E-2"/>
          <c:y val="0"/>
          <c:w val="0.93803596127247568"/>
          <c:h val="9.6778022232515054E-2"/>
        </c:manualLayout>
      </c:layout>
      <c:overlay val="0"/>
      <c:spPr>
        <a:ln>
          <a:noFill/>
        </a:ln>
      </c:spPr>
      <c:txPr>
        <a:bodyPr/>
        <a:lstStyle/>
        <a:p>
          <a:pPr>
            <a:defRPr sz="16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2363"/>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681664791901"/>
          <c:y val="0.12722440944881899"/>
          <c:w val="0.88154949381327297"/>
          <c:h val="0.77450502798595899"/>
        </c:manualLayout>
      </c:layout>
      <c:barChart>
        <c:barDir val="col"/>
        <c:grouping val="clustered"/>
        <c:varyColors val="0"/>
        <c:ser>
          <c:idx val="0"/>
          <c:order val="0"/>
          <c:tx>
            <c:strRef>
              <c:f>Sheet1!$B$1</c:f>
              <c:strCache>
                <c:ptCount val="1"/>
                <c:pt idx="0">
                  <c:v>SOF-VEL</c:v>
                </c:pt>
              </c:strCache>
            </c:strRef>
          </c:tx>
          <c:spPr>
            <a:gradFill flip="none" rotWithShape="1">
              <a:gsLst>
                <a:gs pos="0">
                  <a:srgbClr val="005C9E"/>
                </a:gs>
                <a:gs pos="100000">
                  <a:srgbClr val="6194CC"/>
                </a:gs>
              </a:gsLst>
              <a:lin ang="0" scaled="1"/>
              <a:tileRect/>
            </a:gradFill>
            <a:ln w="12700">
              <a:noFill/>
            </a:ln>
            <a:effectLst/>
            <a:scene3d>
              <a:camera prst="orthographicFront"/>
              <a:lightRig rig="threePt" dir="t"/>
            </a:scene3d>
            <a:sp3d>
              <a:bevelT/>
            </a:sp3d>
          </c:spPr>
          <c:invertIfNegative val="0"/>
          <c:dPt>
            <c:idx val="0"/>
            <c:invertIfNegative val="0"/>
            <c:bubble3D val="0"/>
            <c:spPr>
              <a:gradFill flip="none" rotWithShape="1">
                <a:gsLst>
                  <a:gs pos="0">
                    <a:srgbClr val="005C9E"/>
                  </a:gs>
                  <a:gs pos="99000">
                    <a:srgbClr val="527DAE"/>
                  </a:gs>
                </a:gsLst>
                <a:lin ang="0" scaled="1"/>
                <a:tileRect/>
              </a:gradFill>
              <a:ln w="12700">
                <a:noFill/>
              </a:ln>
              <a:effectLst/>
              <a:scene3d>
                <a:camera prst="orthographicFront"/>
                <a:lightRig rig="threePt" dir="t"/>
              </a:scene3d>
              <a:sp3d>
                <a:bevelT/>
              </a:sp3d>
            </c:spPr>
            <c:extLst>
              <c:ext xmlns:c16="http://schemas.microsoft.com/office/drawing/2014/chart" uri="{C3380CC4-5D6E-409C-BE32-E72D297353CC}">
                <c16:uniqueId val="{00000000-493D-C244-873C-32684451F067}"/>
              </c:ext>
            </c:extLst>
          </c:dPt>
          <c:dPt>
            <c:idx val="1"/>
            <c:invertIfNegative val="0"/>
            <c:bubble3D val="0"/>
            <c:extLst>
              <c:ext xmlns:c16="http://schemas.microsoft.com/office/drawing/2014/chart" uri="{C3380CC4-5D6E-409C-BE32-E72D297353CC}">
                <c16:uniqueId val="{00000001-493D-C244-873C-32684451F067}"/>
              </c:ext>
            </c:extLst>
          </c:dPt>
          <c:dPt>
            <c:idx val="2"/>
            <c:invertIfNegative val="0"/>
            <c:bubble3D val="0"/>
            <c:extLst>
              <c:ext xmlns:c16="http://schemas.microsoft.com/office/drawing/2014/chart" uri="{C3380CC4-5D6E-409C-BE32-E72D297353CC}">
                <c16:uniqueId val="{00000002-493D-C244-873C-32684451F067}"/>
              </c:ext>
            </c:extLst>
          </c:dPt>
          <c:dLbls>
            <c:numFmt formatCode="0" sourceLinked="0"/>
            <c:spPr>
              <a:solidFill>
                <a:sysClr val="window" lastClr="FFFFFF">
                  <a:alpha val="50000"/>
                </a:sysClr>
              </a:solidFill>
              <a:ln>
                <a:noFill/>
              </a:ln>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CTP Class A</c:v>
                </c:pt>
                <c:pt idx="1">
                  <c:v>CTP Class B</c:v>
                </c:pt>
                <c:pt idx="2">
                  <c:v>CTP Class C</c:v>
                </c:pt>
              </c:strCache>
            </c:strRef>
          </c:cat>
          <c:val>
            <c:numRef>
              <c:f>Sheet1!$B$2:$B$4</c:f>
              <c:numCache>
                <c:formatCode>0.0</c:formatCode>
                <c:ptCount val="3"/>
                <c:pt idx="0">
                  <c:v>100</c:v>
                </c:pt>
                <c:pt idx="1">
                  <c:v>95</c:v>
                </c:pt>
                <c:pt idx="2">
                  <c:v>80</c:v>
                </c:pt>
              </c:numCache>
            </c:numRef>
          </c:val>
          <c:extLst>
            <c:ext xmlns:c16="http://schemas.microsoft.com/office/drawing/2014/chart" uri="{C3380CC4-5D6E-409C-BE32-E72D297353CC}">
              <c16:uniqueId val="{00000003-493D-C244-873C-32684451F067}"/>
            </c:ext>
          </c:extLst>
        </c:ser>
        <c:ser>
          <c:idx val="1"/>
          <c:order val="1"/>
          <c:tx>
            <c:strRef>
              <c:f>Sheet1!$C$1</c:f>
              <c:strCache>
                <c:ptCount val="1"/>
                <c:pt idx="0">
                  <c:v>SOF-VEL + RBV</c:v>
                </c:pt>
              </c:strCache>
            </c:strRef>
          </c:tx>
          <c:spPr>
            <a:gradFill flip="none" rotWithShape="1">
              <a:gsLst>
                <a:gs pos="0">
                  <a:srgbClr val="71796B"/>
                </a:gs>
                <a:gs pos="99000">
                  <a:srgbClr val="A8B49F"/>
                </a:gs>
              </a:gsLst>
              <a:lin ang="0" scaled="1"/>
              <a:tileRect/>
            </a:gradFill>
            <a:ln w="12700">
              <a:noFill/>
            </a:ln>
            <a:effectLst/>
            <a:scene3d>
              <a:camera prst="orthographicFront"/>
              <a:lightRig rig="threePt" dir="t"/>
            </a:scene3d>
            <a:sp3d>
              <a:bevelT/>
            </a:sp3d>
          </c:spPr>
          <c:invertIfNegative val="0"/>
          <c:dLbls>
            <c:numFmt formatCode="0" sourceLinked="0"/>
            <c:spPr>
              <a:solidFill>
                <a:sysClr val="window" lastClr="FFFFFF">
                  <a:alpha val="50000"/>
                </a:sysClr>
              </a:solidFill>
              <a:ln>
                <a:noFill/>
              </a:ln>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CTP Class A</c:v>
                </c:pt>
                <c:pt idx="1">
                  <c:v>CTP Class B</c:v>
                </c:pt>
                <c:pt idx="2">
                  <c:v>CTP Class C</c:v>
                </c:pt>
              </c:strCache>
            </c:strRef>
          </c:cat>
          <c:val>
            <c:numRef>
              <c:f>Sheet1!$C$2:$C$4</c:f>
              <c:numCache>
                <c:formatCode>0.0</c:formatCode>
                <c:ptCount val="3"/>
                <c:pt idx="0">
                  <c:v>100</c:v>
                </c:pt>
                <c:pt idx="1">
                  <c:v>97</c:v>
                </c:pt>
                <c:pt idx="2">
                  <c:v>70</c:v>
                </c:pt>
              </c:numCache>
            </c:numRef>
          </c:val>
          <c:extLst>
            <c:ext xmlns:c16="http://schemas.microsoft.com/office/drawing/2014/chart" uri="{C3380CC4-5D6E-409C-BE32-E72D297353CC}">
              <c16:uniqueId val="{00000004-493D-C244-873C-32684451F067}"/>
            </c:ext>
          </c:extLst>
        </c:ser>
        <c:dLbls>
          <c:showLegendKey val="0"/>
          <c:showVal val="1"/>
          <c:showCatName val="0"/>
          <c:showSerName val="0"/>
          <c:showPercent val="0"/>
          <c:showBubbleSize val="0"/>
        </c:dLbls>
        <c:gapWidth val="77"/>
        <c:axId val="2138416984"/>
        <c:axId val="2138420280"/>
      </c:barChart>
      <c:catAx>
        <c:axId val="2138416984"/>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crossAx val="2138420280"/>
        <c:crosses val="autoZero"/>
        <c:auto val="1"/>
        <c:lblAlgn val="ctr"/>
        <c:lblOffset val="10"/>
        <c:tickLblSkip val="1"/>
        <c:tickMarkSkip val="1"/>
        <c:noMultiLvlLbl val="0"/>
      </c:catAx>
      <c:valAx>
        <c:axId val="2138420280"/>
        <c:scaling>
          <c:orientation val="minMax"/>
          <c:max val="100"/>
          <c:min val="0"/>
        </c:scaling>
        <c:delete val="0"/>
        <c:axPos val="l"/>
        <c:title>
          <c:tx>
            <c:rich>
              <a:bodyPr/>
              <a:lstStyle/>
              <a:p>
                <a:pPr>
                  <a:defRPr sz="1400"/>
                </a:pPr>
                <a:r>
                  <a:rPr lang="en-US" sz="1400" dirty="0"/>
                  <a:t>Patients (%) with SVR 12</a:t>
                </a:r>
              </a:p>
            </c:rich>
          </c:tx>
          <c:layout>
            <c:manualLayout>
              <c:xMode val="edge"/>
              <c:yMode val="edge"/>
              <c:x val="3.6809851893513301E-3"/>
              <c:y val="0.17952542453277701"/>
            </c:manualLayout>
          </c:layout>
          <c:overlay val="0"/>
        </c:title>
        <c:numFmt formatCode="0" sourceLinked="0"/>
        <c:majorTickMark val="out"/>
        <c:minorTickMark val="none"/>
        <c:tickLblPos val="nextTo"/>
        <c:spPr>
          <a:ln w="6350">
            <a:solidFill>
              <a:srgbClr val="000000"/>
            </a:solidFill>
          </a:ln>
        </c:spPr>
        <c:crossAx val="2138416984"/>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51899957134909513"/>
          <c:y val="3.3022967343023797E-2"/>
          <c:w val="0.46865479617801475"/>
          <c:h val="8.0726462290953996E-2"/>
        </c:manualLayout>
      </c:layout>
      <c:overlay val="0"/>
      <c:spPr>
        <a:noFill/>
        <a:ln>
          <a:noFill/>
        </a:ln>
      </c:spPr>
      <c:txPr>
        <a:bodyPr/>
        <a:lstStyle/>
        <a:p>
          <a:pPr>
            <a:defRPr sz="1400"/>
          </a:pPr>
          <a:endParaRPr lang="en-US"/>
        </a:p>
      </c:tx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243857238449"/>
          <c:y val="2.77778663809897E-2"/>
          <c:w val="0.84978810467271204"/>
          <c:h val="0.90187759590450789"/>
        </c:manualLayout>
      </c:layout>
      <c:barChart>
        <c:barDir val="col"/>
        <c:grouping val="clustered"/>
        <c:varyColors val="0"/>
        <c:ser>
          <c:idx val="0"/>
          <c:order val="0"/>
          <c:tx>
            <c:strRef>
              <c:f>Sheet1!$B$1</c:f>
              <c:strCache>
                <c:ptCount val="1"/>
              </c:strCache>
            </c:strRef>
          </c:tx>
          <c:spPr>
            <a:solidFill>
              <a:srgbClr val="005C9E"/>
            </a:soli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1-01B1-7F42-BFE3-39BA84638243}"/>
              </c:ext>
            </c:extLst>
          </c:dPt>
          <c:dPt>
            <c:idx val="1"/>
            <c:invertIfNegative val="0"/>
            <c:bubble3D val="0"/>
            <c:extLst>
              <c:ext xmlns:c16="http://schemas.microsoft.com/office/drawing/2014/chart" uri="{C3380CC4-5D6E-409C-BE32-E72D297353CC}">
                <c16:uniqueId val="{00000002-01B1-7F42-BFE3-39BA84638243}"/>
              </c:ext>
            </c:extLst>
          </c:dPt>
          <c:dPt>
            <c:idx val="2"/>
            <c:invertIfNegative val="0"/>
            <c:bubble3D val="0"/>
            <c:extLst>
              <c:ext xmlns:c16="http://schemas.microsoft.com/office/drawing/2014/chart" uri="{C3380CC4-5D6E-409C-BE32-E72D297353CC}">
                <c16:uniqueId val="{00000004-01B1-7F42-BFE3-39BA84638243}"/>
              </c:ext>
            </c:extLst>
          </c:dPt>
          <c:dPt>
            <c:idx val="3"/>
            <c:invertIfNegative val="0"/>
            <c:bubble3D val="0"/>
            <c:extLst>
              <c:ext xmlns:c16="http://schemas.microsoft.com/office/drawing/2014/chart" uri="{C3380CC4-5D6E-409C-BE32-E72D297353CC}">
                <c16:uniqueId val="{00000006-01B1-7F42-BFE3-39BA84638243}"/>
              </c:ext>
            </c:extLst>
          </c:dPt>
          <c:dPt>
            <c:idx val="4"/>
            <c:invertIfNegative val="0"/>
            <c:bubble3D val="0"/>
            <c:extLst>
              <c:ext xmlns:c16="http://schemas.microsoft.com/office/drawing/2014/chart" uri="{C3380CC4-5D6E-409C-BE32-E72D297353CC}">
                <c16:uniqueId val="{00000008-01B1-7F42-BFE3-39BA84638243}"/>
              </c:ext>
            </c:extLst>
          </c:dPt>
          <c:dPt>
            <c:idx val="5"/>
            <c:invertIfNegative val="0"/>
            <c:bubble3D val="0"/>
            <c:extLst>
              <c:ext xmlns:c16="http://schemas.microsoft.com/office/drawing/2014/chart" uri="{C3380CC4-5D6E-409C-BE32-E72D297353CC}">
                <c16:uniqueId val="{00000009-01B1-7F42-BFE3-39BA84638243}"/>
              </c:ext>
            </c:extLst>
          </c:dPt>
          <c:dPt>
            <c:idx val="6"/>
            <c:invertIfNegative val="0"/>
            <c:bubble3D val="0"/>
            <c:extLst>
              <c:ext xmlns:c16="http://schemas.microsoft.com/office/drawing/2014/chart" uri="{C3380CC4-5D6E-409C-BE32-E72D297353CC}">
                <c16:uniqueId val="{0000000A-01B1-7F42-BFE3-39BA84638243}"/>
              </c:ext>
            </c:extLst>
          </c:dPt>
          <c:dLbls>
            <c:spPr>
              <a:solidFill>
                <a:schemeClr val="bg1">
                  <a:alpha val="50000"/>
                </a:scheme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Sofosbuvir-Velpatasvir</c:v>
                </c:pt>
              </c:strCache>
            </c:strRef>
          </c:cat>
          <c:val>
            <c:numRef>
              <c:f>Sheet1!$B$2:$B$2</c:f>
              <c:numCache>
                <c:formatCode>0</c:formatCode>
                <c:ptCount val="1"/>
                <c:pt idx="0">
                  <c:v>95</c:v>
                </c:pt>
              </c:numCache>
            </c:numRef>
          </c:val>
          <c:extLst>
            <c:ext xmlns:c16="http://schemas.microsoft.com/office/drawing/2014/chart" uri="{C3380CC4-5D6E-409C-BE32-E72D297353CC}">
              <c16:uniqueId val="{0000000B-01B1-7F42-BFE3-39BA84638243}"/>
            </c:ext>
          </c:extLst>
        </c:ser>
        <c:dLbls>
          <c:showLegendKey val="0"/>
          <c:showVal val="1"/>
          <c:showCatName val="0"/>
          <c:showSerName val="0"/>
          <c:showPercent val="0"/>
          <c:showBubbleSize val="0"/>
        </c:dLbls>
        <c:gapWidth val="286"/>
        <c:overlap val="9"/>
        <c:axId val="-2068885288"/>
        <c:axId val="-2063783192"/>
      </c:barChart>
      <c:catAx>
        <c:axId val="-2068885288"/>
        <c:scaling>
          <c:orientation val="minMax"/>
        </c:scaling>
        <c:delete val="0"/>
        <c:axPos val="b"/>
        <c:numFmt formatCode="General" sourceLinked="0"/>
        <c:majorTickMark val="out"/>
        <c:minorTickMark val="none"/>
        <c:tickLblPos val="nextTo"/>
        <c:spPr>
          <a:ln w="12700" cap="flat" cmpd="sng" algn="ctr">
            <a:solidFill>
              <a:prstClr val="black"/>
            </a:solidFill>
            <a:prstDash val="solid"/>
            <a:round/>
            <a:headEnd type="none" w="med" len="med"/>
            <a:tailEnd type="none" w="med" len="med"/>
          </a:ln>
        </c:spPr>
        <c:crossAx val="-2063783192"/>
        <c:crosses val="autoZero"/>
        <c:auto val="1"/>
        <c:lblAlgn val="ctr"/>
        <c:lblOffset val="1"/>
        <c:tickLblSkip val="1"/>
        <c:tickMarkSkip val="1"/>
        <c:noMultiLvlLbl val="0"/>
      </c:catAx>
      <c:valAx>
        <c:axId val="-2063783192"/>
        <c:scaling>
          <c:orientation val="minMax"/>
          <c:max val="100"/>
          <c:min val="0"/>
        </c:scaling>
        <c:delete val="0"/>
        <c:axPos val="l"/>
        <c:title>
          <c:tx>
            <c:rich>
              <a:bodyPr/>
              <a:lstStyle/>
              <a:p>
                <a:pPr>
                  <a:defRPr sz="1400"/>
                </a:pPr>
                <a:r>
                  <a:rPr lang="en-US" sz="1400" dirty="0"/>
                  <a:t>Patients with SVR12 (%)</a:t>
                </a:r>
              </a:p>
            </c:rich>
          </c:tx>
          <c:layout>
            <c:manualLayout>
              <c:xMode val="edge"/>
              <c:yMode val="edge"/>
              <c:x val="0"/>
              <c:y val="0.15630768543753601"/>
            </c:manualLayout>
          </c:layout>
          <c:overlay val="0"/>
        </c:title>
        <c:numFmt formatCode="0" sourceLinked="0"/>
        <c:majorTickMark val="out"/>
        <c:minorTickMark val="none"/>
        <c:tickLblPos val="nextTo"/>
        <c:spPr>
          <a:ln w="12700">
            <a:solidFill>
              <a:srgbClr val="000000"/>
            </a:solidFill>
          </a:ln>
        </c:spPr>
        <c:crossAx val="-2068885288"/>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243857238449"/>
          <c:y val="2.77778663809897E-2"/>
          <c:w val="0.84978810467271204"/>
          <c:h val="0.90187759590450789"/>
        </c:manualLayout>
      </c:layout>
      <c:barChart>
        <c:barDir val="col"/>
        <c:grouping val="clustered"/>
        <c:varyColors val="0"/>
        <c:ser>
          <c:idx val="0"/>
          <c:order val="0"/>
          <c:tx>
            <c:strRef>
              <c:f>Sheet1!$B$1</c:f>
              <c:strCache>
                <c:ptCount val="1"/>
              </c:strCache>
            </c:strRef>
          </c:tx>
          <c:spPr>
            <a:solidFill>
              <a:srgbClr val="005C9E"/>
            </a:soli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1-01B1-7F42-BFE3-39BA84638243}"/>
              </c:ext>
            </c:extLst>
          </c:dPt>
          <c:dPt>
            <c:idx val="1"/>
            <c:invertIfNegative val="0"/>
            <c:bubble3D val="0"/>
            <c:extLst>
              <c:ext xmlns:c16="http://schemas.microsoft.com/office/drawing/2014/chart" uri="{C3380CC4-5D6E-409C-BE32-E72D297353CC}">
                <c16:uniqueId val="{00000002-01B1-7F42-BFE3-39BA84638243}"/>
              </c:ext>
            </c:extLst>
          </c:dPt>
          <c:dPt>
            <c:idx val="2"/>
            <c:invertIfNegative val="0"/>
            <c:bubble3D val="0"/>
            <c:extLst>
              <c:ext xmlns:c16="http://schemas.microsoft.com/office/drawing/2014/chart" uri="{C3380CC4-5D6E-409C-BE32-E72D297353CC}">
                <c16:uniqueId val="{00000004-01B1-7F42-BFE3-39BA84638243}"/>
              </c:ext>
            </c:extLst>
          </c:dPt>
          <c:dPt>
            <c:idx val="3"/>
            <c:invertIfNegative val="0"/>
            <c:bubble3D val="0"/>
            <c:extLst>
              <c:ext xmlns:c16="http://schemas.microsoft.com/office/drawing/2014/chart" uri="{C3380CC4-5D6E-409C-BE32-E72D297353CC}">
                <c16:uniqueId val="{00000006-01B1-7F42-BFE3-39BA84638243}"/>
              </c:ext>
            </c:extLst>
          </c:dPt>
          <c:dPt>
            <c:idx val="4"/>
            <c:invertIfNegative val="0"/>
            <c:bubble3D val="0"/>
            <c:extLst>
              <c:ext xmlns:c16="http://schemas.microsoft.com/office/drawing/2014/chart" uri="{C3380CC4-5D6E-409C-BE32-E72D297353CC}">
                <c16:uniqueId val="{00000008-01B1-7F42-BFE3-39BA84638243}"/>
              </c:ext>
            </c:extLst>
          </c:dPt>
          <c:dPt>
            <c:idx val="5"/>
            <c:invertIfNegative val="0"/>
            <c:bubble3D val="0"/>
            <c:extLst>
              <c:ext xmlns:c16="http://schemas.microsoft.com/office/drawing/2014/chart" uri="{C3380CC4-5D6E-409C-BE32-E72D297353CC}">
                <c16:uniqueId val="{00000009-01B1-7F42-BFE3-39BA84638243}"/>
              </c:ext>
            </c:extLst>
          </c:dPt>
          <c:dPt>
            <c:idx val="6"/>
            <c:invertIfNegative val="0"/>
            <c:bubble3D val="0"/>
            <c:extLst>
              <c:ext xmlns:c16="http://schemas.microsoft.com/office/drawing/2014/chart" uri="{C3380CC4-5D6E-409C-BE32-E72D297353CC}">
                <c16:uniqueId val="{0000000A-01B1-7F42-BFE3-39BA84638243}"/>
              </c:ext>
            </c:extLst>
          </c:dPt>
          <c:dLbls>
            <c:spPr>
              <a:solidFill>
                <a:schemeClr val="bg1">
                  <a:alpha val="50000"/>
                </a:schemeClr>
              </a:solidFill>
            </c:spPr>
            <c:txPr>
              <a:bodyPr/>
              <a:lstStyle/>
              <a:p>
                <a:pPr>
                  <a:defRPr sz="1200">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Sofosbuvir-Velpatasvir</c:v>
                </c:pt>
              </c:strCache>
            </c:strRef>
          </c:cat>
          <c:val>
            <c:numRef>
              <c:f>Sheet1!$B$2:$B$2</c:f>
              <c:numCache>
                <c:formatCode>0</c:formatCode>
                <c:ptCount val="1"/>
                <c:pt idx="0">
                  <c:v>95</c:v>
                </c:pt>
              </c:numCache>
            </c:numRef>
          </c:val>
          <c:extLst>
            <c:ext xmlns:c16="http://schemas.microsoft.com/office/drawing/2014/chart" uri="{C3380CC4-5D6E-409C-BE32-E72D297353CC}">
              <c16:uniqueId val="{0000000B-01B1-7F42-BFE3-39BA84638243}"/>
            </c:ext>
          </c:extLst>
        </c:ser>
        <c:dLbls>
          <c:showLegendKey val="0"/>
          <c:showVal val="1"/>
          <c:showCatName val="0"/>
          <c:showSerName val="0"/>
          <c:showPercent val="0"/>
          <c:showBubbleSize val="0"/>
        </c:dLbls>
        <c:gapWidth val="286"/>
        <c:overlap val="9"/>
        <c:axId val="-2068885288"/>
        <c:axId val="-2063783192"/>
      </c:barChart>
      <c:catAx>
        <c:axId val="-2068885288"/>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b="0" i="0" baseline="0">
                <a:latin typeface="Arial"/>
                <a:cs typeface="Arial"/>
              </a:defRPr>
            </a:pPr>
            <a:endParaRPr lang="en-US"/>
          </a:p>
        </c:txPr>
        <c:crossAx val="-2063783192"/>
        <c:crosses val="autoZero"/>
        <c:auto val="1"/>
        <c:lblAlgn val="ctr"/>
        <c:lblOffset val="1"/>
        <c:tickLblSkip val="1"/>
        <c:tickMarkSkip val="1"/>
        <c:noMultiLvlLbl val="0"/>
      </c:catAx>
      <c:valAx>
        <c:axId val="-2063783192"/>
        <c:scaling>
          <c:orientation val="minMax"/>
          <c:max val="100"/>
          <c:min val="0"/>
        </c:scaling>
        <c:delete val="0"/>
        <c:axPos val="l"/>
        <c:title>
          <c:tx>
            <c:rich>
              <a:bodyPr/>
              <a:lstStyle/>
              <a:p>
                <a:pPr>
                  <a:defRPr sz="1400">
                    <a:latin typeface="Arial"/>
                    <a:cs typeface="Arial"/>
                  </a:defRPr>
                </a:pPr>
                <a:r>
                  <a:rPr lang="en-US" sz="1400" dirty="0">
                    <a:latin typeface="Arial"/>
                    <a:cs typeface="Arial"/>
                  </a:rPr>
                  <a:t>Patients with SVR12 (%)</a:t>
                </a:r>
              </a:p>
            </c:rich>
          </c:tx>
          <c:layout>
            <c:manualLayout>
              <c:xMode val="edge"/>
              <c:yMode val="edge"/>
              <c:x val="0"/>
              <c:y val="0.15630768543753601"/>
            </c:manualLayout>
          </c:layout>
          <c:overlay val="0"/>
        </c:title>
        <c:numFmt formatCode="0" sourceLinked="0"/>
        <c:majorTickMark val="out"/>
        <c:minorTickMark val="none"/>
        <c:tickLblPos val="nextTo"/>
        <c:spPr>
          <a:ln w="6350">
            <a:solidFill>
              <a:srgbClr val="000000"/>
            </a:solidFill>
          </a:ln>
        </c:spPr>
        <c:txPr>
          <a:bodyPr/>
          <a:lstStyle/>
          <a:p>
            <a:pPr>
              <a:defRPr sz="1200">
                <a:latin typeface="Arial" panose="020B0604020202020204" pitchFamily="34" charset="0"/>
                <a:cs typeface="Arial" panose="020B0604020202020204" pitchFamily="34" charset="0"/>
              </a:defRPr>
            </a:pPr>
            <a:endParaRPr lang="en-US"/>
          </a:p>
        </c:txPr>
        <c:crossAx val="-2068885288"/>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56404446290801"/>
          <c:y val="3.5239993941012897E-2"/>
          <c:w val="0.87304743672053597"/>
          <c:h val="0.87006665285260398"/>
        </c:manualLayout>
      </c:layout>
      <c:barChart>
        <c:barDir val="col"/>
        <c:grouping val="clustered"/>
        <c:varyColors val="0"/>
        <c:ser>
          <c:idx val="0"/>
          <c:order val="0"/>
          <c:tx>
            <c:strRef>
              <c:f>Sheet1!$A$2</c:f>
              <c:strCache>
                <c:ptCount val="1"/>
              </c:strCache>
            </c:strRef>
          </c:tx>
          <c:spPr>
            <a:solidFill>
              <a:srgbClr val="806939"/>
            </a:solidFill>
            <a:ln w="12906">
              <a:noFill/>
              <a:prstDash val="solid"/>
            </a:ln>
            <a:effectLst/>
            <a:scene3d>
              <a:camera prst="orthographicFront"/>
              <a:lightRig rig="threePt" dir="t"/>
            </a:scene3d>
            <a:sp3d>
              <a:bevelT/>
            </a:sp3d>
          </c:spPr>
          <c:invertIfNegative val="0"/>
          <c:dPt>
            <c:idx val="0"/>
            <c:invertIfNegative val="0"/>
            <c:bubble3D val="0"/>
            <c:spPr>
              <a:solidFill>
                <a:srgbClr val="005C9E"/>
              </a:solidFill>
              <a:ln w="12906">
                <a:noFill/>
                <a:prstDash val="solid"/>
              </a:ln>
              <a:effectLst/>
              <a:scene3d>
                <a:camera prst="orthographicFront"/>
                <a:lightRig rig="threePt" dir="t"/>
              </a:scene3d>
              <a:sp3d>
                <a:bevelT/>
              </a:sp3d>
            </c:spPr>
            <c:extLst>
              <c:ext xmlns:c16="http://schemas.microsoft.com/office/drawing/2014/chart" uri="{C3380CC4-5D6E-409C-BE32-E72D297353CC}">
                <c16:uniqueId val="{00000001-B287-9445-92C2-36FB40281C09}"/>
              </c:ext>
            </c:extLst>
          </c:dPt>
          <c:dPt>
            <c:idx val="1"/>
            <c:invertIfNegative val="0"/>
            <c:bubble3D val="0"/>
            <c:spPr>
              <a:solidFill>
                <a:srgbClr val="7E7B51"/>
              </a:solidFill>
              <a:ln w="12906">
                <a:noFill/>
                <a:prstDash val="solid"/>
              </a:ln>
              <a:effectLst/>
              <a:scene3d>
                <a:camera prst="orthographicFront"/>
                <a:lightRig rig="threePt" dir="t"/>
              </a:scene3d>
              <a:sp3d>
                <a:bevelT/>
              </a:sp3d>
            </c:spPr>
            <c:extLst>
              <c:ext xmlns:c16="http://schemas.microsoft.com/office/drawing/2014/chart" uri="{C3380CC4-5D6E-409C-BE32-E72D297353CC}">
                <c16:uniqueId val="{00000003-B287-9445-92C2-36FB40281C09}"/>
              </c:ext>
            </c:extLst>
          </c:dPt>
          <c:dPt>
            <c:idx val="2"/>
            <c:invertIfNegative val="0"/>
            <c:bubble3D val="0"/>
            <c:spPr>
              <a:solidFill>
                <a:srgbClr val="517886"/>
              </a:solidFill>
              <a:ln w="12906">
                <a:noFill/>
                <a:prstDash val="solid"/>
              </a:ln>
              <a:effectLst/>
              <a:scene3d>
                <a:camera prst="orthographicFront"/>
                <a:lightRig rig="threePt" dir="t"/>
              </a:scene3d>
              <a:sp3d>
                <a:bevelT/>
              </a:sp3d>
            </c:spPr>
            <c:extLst>
              <c:ext xmlns:c16="http://schemas.microsoft.com/office/drawing/2014/chart" uri="{C3380CC4-5D6E-409C-BE32-E72D297353CC}">
                <c16:uniqueId val="{00000005-B287-9445-92C2-36FB40281C09}"/>
              </c:ext>
            </c:extLst>
          </c:dPt>
          <c:dPt>
            <c:idx val="3"/>
            <c:invertIfNegative val="0"/>
            <c:bubble3D val="0"/>
            <c:extLst>
              <c:ext xmlns:c16="http://schemas.microsoft.com/office/drawing/2014/chart" uri="{C3380CC4-5D6E-409C-BE32-E72D297353CC}">
                <c16:uniqueId val="{00000006-B287-9445-92C2-36FB40281C09}"/>
              </c:ext>
            </c:extLst>
          </c:dPt>
          <c:dLbls>
            <c:numFmt formatCode="0" sourceLinked="0"/>
            <c:spPr>
              <a:solidFill>
                <a:sysClr val="window" lastClr="FFFFFF">
                  <a:alpha val="50000"/>
                </a:sysClr>
              </a:solidFill>
            </c:spPr>
            <c:txPr>
              <a:bodyPr/>
              <a:lstStyle/>
              <a:p>
                <a:pPr>
                  <a:defRPr sz="14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Overall</c:v>
                </c:pt>
                <c:pt idx="1">
                  <c:v>HCV monoinfection</c:v>
                </c:pt>
                <c:pt idx="2">
                  <c:v>HIV/HCV coinfection</c:v>
                </c:pt>
              </c:strCache>
            </c:strRef>
          </c:cat>
          <c:val>
            <c:numRef>
              <c:f>Sheet1!$B$2:$D$2</c:f>
              <c:numCache>
                <c:formatCode>0.0</c:formatCode>
                <c:ptCount val="3"/>
                <c:pt idx="0">
                  <c:v>95</c:v>
                </c:pt>
                <c:pt idx="1">
                  <c:v>95</c:v>
                </c:pt>
                <c:pt idx="2">
                  <c:v>95</c:v>
                </c:pt>
              </c:numCache>
            </c:numRef>
          </c:val>
          <c:extLst>
            <c:ext xmlns:c16="http://schemas.microsoft.com/office/drawing/2014/chart" uri="{C3380CC4-5D6E-409C-BE32-E72D297353CC}">
              <c16:uniqueId val="{00000007-B287-9445-92C2-36FB40281C09}"/>
            </c:ext>
          </c:extLst>
        </c:ser>
        <c:dLbls>
          <c:showLegendKey val="0"/>
          <c:showVal val="1"/>
          <c:showCatName val="0"/>
          <c:showSerName val="0"/>
          <c:showPercent val="0"/>
          <c:showBubbleSize val="0"/>
        </c:dLbls>
        <c:gapWidth val="100"/>
        <c:axId val="-2111087800"/>
        <c:axId val="-2111164456"/>
      </c:barChart>
      <c:catAx>
        <c:axId val="-2111087800"/>
        <c:scaling>
          <c:orientation val="minMax"/>
        </c:scaling>
        <c:delete val="0"/>
        <c:axPos val="b"/>
        <c:numFmt formatCode="General" sourceLinked="1"/>
        <c:majorTickMark val="out"/>
        <c:minorTickMark val="none"/>
        <c:tickLblPos val="low"/>
        <c:spPr>
          <a:ln w="6350" cmpd="sng">
            <a:solidFill>
              <a:srgbClr val="000000"/>
            </a:solidFill>
            <a:prstDash val="solid"/>
          </a:ln>
        </c:spPr>
        <c:txPr>
          <a:bodyPr rot="0" vert="horz"/>
          <a:lstStyle/>
          <a:p>
            <a:pPr>
              <a:defRPr sz="1600" b="1"/>
            </a:pPr>
            <a:endParaRPr lang="en-US"/>
          </a:p>
        </c:txPr>
        <c:crossAx val="-2111164456"/>
        <c:crosses val="autoZero"/>
        <c:auto val="1"/>
        <c:lblAlgn val="ctr"/>
        <c:lblOffset val="10"/>
        <c:tickLblSkip val="1"/>
        <c:tickMarkSkip val="1"/>
        <c:noMultiLvlLbl val="0"/>
      </c:catAx>
      <c:valAx>
        <c:axId val="-2111164456"/>
        <c:scaling>
          <c:orientation val="minMax"/>
          <c:max val="100"/>
          <c:min val="0"/>
        </c:scaling>
        <c:delete val="0"/>
        <c:axPos val="l"/>
        <c:title>
          <c:tx>
            <c:rich>
              <a:bodyPr/>
              <a:lstStyle/>
              <a:p>
                <a:pPr>
                  <a:defRPr sz="1600" b="1"/>
                </a:pPr>
                <a:r>
                  <a:rPr lang="en-US" sz="1600" b="1" baseline="0" dirty="0"/>
                  <a:t>Patients with SVR (%)</a:t>
                </a:r>
                <a:endParaRPr lang="en-US" sz="1600" b="1" dirty="0"/>
              </a:p>
            </c:rich>
          </c:tx>
          <c:layout>
            <c:manualLayout>
              <c:xMode val="edge"/>
              <c:yMode val="edge"/>
              <c:x val="1.5901137357830272E-3"/>
              <c:y val="0.15107548234102317"/>
            </c:manualLayout>
          </c:layout>
          <c:overlay val="0"/>
          <c:spPr>
            <a:noFill/>
            <a:ln w="25813">
              <a:noFill/>
            </a:ln>
          </c:spPr>
        </c:title>
        <c:numFmt formatCode="0" sourceLinked="0"/>
        <c:majorTickMark val="out"/>
        <c:minorTickMark val="none"/>
        <c:tickLblPos val="nextTo"/>
        <c:spPr>
          <a:ln w="6350" cmpd="sng">
            <a:solidFill>
              <a:srgbClr val="000000"/>
            </a:solidFill>
            <a:prstDash val="solid"/>
          </a:ln>
        </c:spPr>
        <c:txPr>
          <a:bodyPr rot="0" vert="horz"/>
          <a:lstStyle/>
          <a:p>
            <a:pPr>
              <a:defRPr sz="1400"/>
            </a:pPr>
            <a:endParaRPr lang="en-US"/>
          </a:p>
        </c:txPr>
        <c:crossAx val="-2111087800"/>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ysClr val="window" lastClr="FFFFFF"/>
    </a:solidFill>
    <a:ln>
      <a:noFill/>
    </a:ln>
  </c:spPr>
  <c:txPr>
    <a:bodyPr/>
    <a:lstStyle/>
    <a:p>
      <a:pPr>
        <a:defRPr sz="1600" b="0" i="0" u="none" strike="noStrike" baseline="0">
          <a:solidFill>
            <a:srgbClr val="000000"/>
          </a:solidFill>
          <a:latin typeface="Arial"/>
          <a:ea typeface="Arial"/>
          <a:cs typeface="Arial"/>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00244366005999"/>
          <c:y val="5.4144551375522501E-2"/>
          <c:w val="0.84265951669834405"/>
          <c:h val="0.81607101195683895"/>
        </c:manualLayout>
      </c:layout>
      <c:barChart>
        <c:barDir val="col"/>
        <c:grouping val="clustered"/>
        <c:varyColors val="0"/>
        <c:ser>
          <c:idx val="0"/>
          <c:order val="0"/>
          <c:tx>
            <c:v>Sofosbuvir + Ribavirin (12 wks)</c:v>
          </c:tx>
          <c:spPr>
            <a:solidFill>
              <a:srgbClr val="6E4B7D"/>
            </a:solidFill>
            <a:ln w="12700">
              <a:noFill/>
            </a:ln>
            <a:effectLst/>
            <a:scene3d>
              <a:camera prst="orthographicFront"/>
              <a:lightRig rig="threePt" dir="t"/>
            </a:scene3d>
            <a:sp3d>
              <a:bevelT/>
            </a:sp3d>
          </c:spPr>
          <c:invertIfNegative val="0"/>
          <c:dPt>
            <c:idx val="0"/>
            <c:invertIfNegative val="0"/>
            <c:bubble3D val="0"/>
            <c:spPr>
              <a:pattFill prst="lgConfetti">
                <a:fgClr>
                  <a:srgbClr val="473600"/>
                </a:fgClr>
                <a:bgClr>
                  <a:srgbClr val="A97F00"/>
                </a:bgClr>
              </a:pattFill>
              <a:ln w="12700">
                <a:noFill/>
              </a:ln>
              <a:effectLst/>
              <a:scene3d>
                <a:camera prst="orthographicFront"/>
                <a:lightRig rig="threePt" dir="t"/>
              </a:scene3d>
              <a:sp3d>
                <a:bevelT/>
              </a:sp3d>
            </c:spPr>
            <c:extLst>
              <c:ext xmlns:c16="http://schemas.microsoft.com/office/drawing/2014/chart" uri="{C3380CC4-5D6E-409C-BE32-E72D297353CC}">
                <c16:uniqueId val="{00000000-400C-D143-8982-83538E41BA62}"/>
              </c:ext>
            </c:extLst>
          </c:dPt>
          <c:dPt>
            <c:idx val="1"/>
            <c:invertIfNegative val="0"/>
            <c:bubble3D val="0"/>
            <c:spPr>
              <a:solidFill>
                <a:srgbClr val="A97F00"/>
              </a:solidFill>
              <a:ln w="12700">
                <a:noFill/>
              </a:ln>
              <a:effectLst/>
              <a:scene3d>
                <a:camera prst="orthographicFront"/>
                <a:lightRig rig="threePt" dir="t"/>
              </a:scene3d>
              <a:sp3d>
                <a:bevelT/>
              </a:sp3d>
            </c:spPr>
            <c:extLst>
              <c:ext xmlns:c16="http://schemas.microsoft.com/office/drawing/2014/chart" uri="{C3380CC4-5D6E-409C-BE32-E72D297353CC}">
                <c16:uniqueId val="{00000002-400C-D143-8982-83538E41BA62}"/>
              </c:ext>
            </c:extLst>
          </c:dPt>
          <c:dPt>
            <c:idx val="2"/>
            <c:invertIfNegative val="0"/>
            <c:bubble3D val="0"/>
            <c:extLst>
              <c:ext xmlns:c16="http://schemas.microsoft.com/office/drawing/2014/chart" uri="{C3380CC4-5D6E-409C-BE32-E72D297353CC}">
                <c16:uniqueId val="{00000003-400C-D143-8982-83538E41BA62}"/>
              </c:ext>
            </c:extLst>
          </c:dPt>
          <c:dLbls>
            <c:numFmt formatCode="0" sourceLinked="0"/>
            <c:spPr>
              <a:solidFill>
                <a:srgbClr val="FFFFFF">
                  <a:alpha val="50000"/>
                </a:srgbClr>
              </a:solidFill>
            </c:spPr>
            <c:txPr>
              <a:bodyPr/>
              <a:lstStyle/>
              <a:p>
                <a:pPr>
                  <a:defRPr sz="14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Cirrhosis</c:v>
                </c:pt>
                <c:pt idx="1">
                  <c:v>No cirrhosis</c:v>
                </c:pt>
              </c:strCache>
            </c:strRef>
          </c:cat>
          <c:val>
            <c:numRef>
              <c:f>Sheet1!$B$2:$B$3</c:f>
              <c:numCache>
                <c:formatCode>0.0</c:formatCode>
                <c:ptCount val="2"/>
                <c:pt idx="0">
                  <c:v>88</c:v>
                </c:pt>
                <c:pt idx="1">
                  <c:v>96</c:v>
                </c:pt>
              </c:numCache>
            </c:numRef>
          </c:val>
          <c:extLst>
            <c:ext xmlns:c16="http://schemas.microsoft.com/office/drawing/2014/chart" uri="{C3380CC4-5D6E-409C-BE32-E72D297353CC}">
              <c16:uniqueId val="{00000004-400C-D143-8982-83538E41BA62}"/>
            </c:ext>
          </c:extLst>
        </c:ser>
        <c:dLbls>
          <c:showLegendKey val="0"/>
          <c:showVal val="1"/>
          <c:showCatName val="0"/>
          <c:showSerName val="0"/>
          <c:showPercent val="0"/>
          <c:showBubbleSize val="0"/>
        </c:dLbls>
        <c:gapWidth val="150"/>
        <c:axId val="-2017954136"/>
        <c:axId val="-2017967576"/>
      </c:barChart>
      <c:catAx>
        <c:axId val="-2017954136"/>
        <c:scaling>
          <c:orientation val="minMax"/>
        </c:scaling>
        <c:delete val="0"/>
        <c:axPos val="b"/>
        <c:numFmt formatCode="General" sourceLinked="0"/>
        <c:majorTickMark val="out"/>
        <c:minorTickMark val="none"/>
        <c:tickLblPos val="nextTo"/>
        <c:spPr>
          <a:ln w="12700" cap="flat" cmpd="sng" algn="ctr">
            <a:solidFill>
              <a:prstClr val="black"/>
            </a:solidFill>
            <a:prstDash val="solid"/>
            <a:round/>
            <a:headEnd type="none" w="med" len="med"/>
            <a:tailEnd type="none" w="med" len="med"/>
          </a:ln>
        </c:spPr>
        <c:crossAx val="-2017967576"/>
        <c:crosses val="autoZero"/>
        <c:auto val="1"/>
        <c:lblAlgn val="ctr"/>
        <c:lblOffset val="1"/>
        <c:tickLblSkip val="1"/>
        <c:tickMarkSkip val="1"/>
        <c:noMultiLvlLbl val="0"/>
      </c:catAx>
      <c:valAx>
        <c:axId val="-2017967576"/>
        <c:scaling>
          <c:orientation val="minMax"/>
          <c:max val="100"/>
          <c:min val="0"/>
        </c:scaling>
        <c:delete val="0"/>
        <c:axPos val="l"/>
        <c:title>
          <c:tx>
            <c:rich>
              <a:bodyPr rot="-5400000" vert="horz"/>
              <a:lstStyle/>
              <a:p>
                <a:pPr>
                  <a:defRPr sz="1600"/>
                </a:pPr>
                <a:r>
                  <a:rPr lang="en-US" sz="1600"/>
                  <a:t>Patients (%) SVR12</a:t>
                </a:r>
              </a:p>
            </c:rich>
          </c:tx>
          <c:layout>
            <c:manualLayout>
              <c:xMode val="edge"/>
              <c:yMode val="edge"/>
              <c:x val="3.9654465709770704E-3"/>
              <c:y val="0.196971420239137"/>
            </c:manualLayout>
          </c:layout>
          <c:overlay val="0"/>
        </c:title>
        <c:numFmt formatCode="0" sourceLinked="0"/>
        <c:majorTickMark val="out"/>
        <c:minorTickMark val="none"/>
        <c:tickLblPos val="nextTo"/>
        <c:spPr>
          <a:ln w="12700" cmpd="sng">
            <a:solidFill>
              <a:srgbClr val="000000"/>
            </a:solidFill>
          </a:ln>
        </c:spPr>
        <c:txPr>
          <a:bodyPr/>
          <a:lstStyle/>
          <a:p>
            <a:pPr>
              <a:defRPr sz="1400"/>
            </a:pPr>
            <a:endParaRPr lang="en-US"/>
          </a:p>
        </c:txPr>
        <c:crossAx val="-2017954136"/>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latin typeface="Arial" panose="020B0604020202020204" pitchFamily="34" charset="0"/>
          <a:cs typeface="Arial" panose="020B0604020202020204" pitchFamily="34" charset="0"/>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01"/>
          <c:y val="2.77778663809897E-2"/>
          <c:w val="0.86727392030541595"/>
          <c:h val="0.79309260766081102"/>
        </c:manualLayout>
      </c:layout>
      <c:barChart>
        <c:barDir val="col"/>
        <c:grouping val="clustered"/>
        <c:varyColors val="0"/>
        <c:ser>
          <c:idx val="0"/>
          <c:order val="0"/>
          <c:tx>
            <c:strRef>
              <c:f>Sheet1!$B$1</c:f>
              <c:strCache>
                <c:ptCount val="1"/>
              </c:strCache>
            </c:strRef>
          </c:tx>
          <c:spPr>
            <a:solidFill>
              <a:srgbClr val="B59452"/>
            </a:solidFill>
            <a:ln w="12700">
              <a:noFill/>
            </a:ln>
            <a:effectLst/>
            <a:scene3d>
              <a:camera prst="orthographicFront"/>
              <a:lightRig rig="threePt" dir="t"/>
            </a:scene3d>
            <a:sp3d>
              <a:bevelT/>
            </a:sp3d>
          </c:spPr>
          <c:invertIfNegative val="0"/>
          <c:dPt>
            <c:idx val="0"/>
            <c:invertIfNegative val="0"/>
            <c:bubble3D val="0"/>
            <c:spPr>
              <a:solidFill>
                <a:srgbClr val="974951"/>
              </a:solidFill>
              <a:ln w="12700">
                <a:noFill/>
              </a:ln>
              <a:effectLst/>
              <a:scene3d>
                <a:camera prst="orthographicFront"/>
                <a:lightRig rig="threePt" dir="t"/>
              </a:scene3d>
              <a:sp3d>
                <a:bevelT/>
              </a:sp3d>
            </c:spPr>
            <c:extLst>
              <c:ext xmlns:c16="http://schemas.microsoft.com/office/drawing/2014/chart" uri="{C3380CC4-5D6E-409C-BE32-E72D297353CC}">
                <c16:uniqueId val="{00000001-C884-7C44-A0F1-36421E4CD58F}"/>
              </c:ext>
            </c:extLst>
          </c:dPt>
          <c:dPt>
            <c:idx val="1"/>
            <c:invertIfNegative val="0"/>
            <c:bubble3D val="0"/>
            <c:spPr>
              <a:solidFill>
                <a:srgbClr val="AC7485"/>
              </a:solidFill>
              <a:ln w="12700">
                <a:noFill/>
              </a:ln>
              <a:effectLst/>
              <a:scene3d>
                <a:camera prst="orthographicFront"/>
                <a:lightRig rig="threePt" dir="t"/>
              </a:scene3d>
              <a:sp3d>
                <a:bevelT/>
              </a:sp3d>
            </c:spPr>
            <c:extLst>
              <c:ext xmlns:c16="http://schemas.microsoft.com/office/drawing/2014/chart" uri="{C3380CC4-5D6E-409C-BE32-E72D297353CC}">
                <c16:uniqueId val="{00000003-C884-7C44-A0F1-36421E4CD58F}"/>
              </c:ext>
            </c:extLst>
          </c:dPt>
          <c:dPt>
            <c:idx val="2"/>
            <c:invertIfNegative val="0"/>
            <c:bubble3D val="0"/>
            <c:spPr>
              <a:solidFill>
                <a:srgbClr val="6E4B7D"/>
              </a:solidFill>
              <a:ln w="12700">
                <a:noFill/>
              </a:ln>
              <a:effectLst/>
              <a:scene3d>
                <a:camera prst="orthographicFront"/>
                <a:lightRig rig="threePt" dir="t"/>
              </a:scene3d>
              <a:sp3d>
                <a:bevelT/>
              </a:sp3d>
            </c:spPr>
            <c:extLst>
              <c:ext xmlns:c16="http://schemas.microsoft.com/office/drawing/2014/chart" uri="{C3380CC4-5D6E-409C-BE32-E72D297353CC}">
                <c16:uniqueId val="{00000005-C884-7C44-A0F1-36421E4CD58F}"/>
              </c:ext>
            </c:extLst>
          </c:dPt>
          <c:dPt>
            <c:idx val="3"/>
            <c:invertIfNegative val="0"/>
            <c:bubble3D val="0"/>
            <c:extLst>
              <c:ext xmlns:c16="http://schemas.microsoft.com/office/drawing/2014/chart" uri="{C3380CC4-5D6E-409C-BE32-E72D297353CC}">
                <c16:uniqueId val="{00000006-C884-7C44-A0F1-36421E4CD58F}"/>
              </c:ext>
            </c:extLst>
          </c:dPt>
          <c:dPt>
            <c:idx val="4"/>
            <c:invertIfNegative val="0"/>
            <c:bubble3D val="0"/>
            <c:extLst>
              <c:ext xmlns:c16="http://schemas.microsoft.com/office/drawing/2014/chart" uri="{C3380CC4-5D6E-409C-BE32-E72D297353CC}">
                <c16:uniqueId val="{00000007-C884-7C44-A0F1-36421E4CD58F}"/>
              </c:ext>
            </c:extLst>
          </c:dPt>
          <c:dPt>
            <c:idx val="5"/>
            <c:invertIfNegative val="0"/>
            <c:bubble3D val="0"/>
            <c:extLst>
              <c:ext xmlns:c16="http://schemas.microsoft.com/office/drawing/2014/chart" uri="{C3380CC4-5D6E-409C-BE32-E72D297353CC}">
                <c16:uniqueId val="{00000008-C884-7C44-A0F1-36421E4CD58F}"/>
              </c:ext>
            </c:extLst>
          </c:dPt>
          <c:dPt>
            <c:idx val="6"/>
            <c:invertIfNegative val="0"/>
            <c:bubble3D val="0"/>
            <c:extLst>
              <c:ext xmlns:c16="http://schemas.microsoft.com/office/drawing/2014/chart" uri="{C3380CC4-5D6E-409C-BE32-E72D297353CC}">
                <c16:uniqueId val="{00000009-C884-7C44-A0F1-36421E4CD58F}"/>
              </c:ext>
            </c:extLst>
          </c:dPt>
          <c:dLbls>
            <c:numFmt formatCode="0" sourceLinked="0"/>
            <c:spPr>
              <a:solidFill>
                <a:schemeClr val="bg1">
                  <a:alpha val="50000"/>
                </a:schemeClr>
              </a:solidFill>
            </c:spPr>
            <c:txPr>
              <a:bodyPr/>
              <a:lstStyle/>
              <a:p>
                <a:pPr>
                  <a:defRPr sz="14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Current</c:v>
                </c:pt>
                <c:pt idx="1">
                  <c:v>Previous</c:v>
                </c:pt>
                <c:pt idx="2">
                  <c:v>Never</c:v>
                </c:pt>
              </c:strCache>
            </c:strRef>
          </c:cat>
          <c:val>
            <c:numRef>
              <c:f>Sheet1!$B$2:$B$4</c:f>
              <c:numCache>
                <c:formatCode>0</c:formatCode>
                <c:ptCount val="3"/>
                <c:pt idx="0">
                  <c:v>95</c:v>
                </c:pt>
                <c:pt idx="1">
                  <c:v>94</c:v>
                </c:pt>
                <c:pt idx="2">
                  <c:v>96</c:v>
                </c:pt>
              </c:numCache>
            </c:numRef>
          </c:val>
          <c:extLst>
            <c:ext xmlns:c16="http://schemas.microsoft.com/office/drawing/2014/chart" uri="{C3380CC4-5D6E-409C-BE32-E72D297353CC}">
              <c16:uniqueId val="{0000000A-C884-7C44-A0F1-36421E4CD58F}"/>
            </c:ext>
          </c:extLst>
        </c:ser>
        <c:dLbls>
          <c:showLegendKey val="0"/>
          <c:showVal val="1"/>
          <c:showCatName val="0"/>
          <c:showSerName val="0"/>
          <c:showPercent val="0"/>
          <c:showBubbleSize val="0"/>
        </c:dLbls>
        <c:gapWidth val="75"/>
        <c:axId val="-2111380312"/>
        <c:axId val="-2126259912"/>
      </c:barChart>
      <c:catAx>
        <c:axId val="-2111380312"/>
        <c:scaling>
          <c:orientation val="minMax"/>
        </c:scaling>
        <c:delete val="0"/>
        <c:axPos val="b"/>
        <c:title>
          <c:tx>
            <c:rich>
              <a:bodyPr/>
              <a:lstStyle/>
              <a:p>
                <a:pPr>
                  <a:defRPr sz="1600"/>
                </a:pPr>
                <a:r>
                  <a:rPr lang="en-US" sz="1600"/>
                  <a:t>Substance Use</a:t>
                </a:r>
              </a:p>
            </c:rich>
          </c:tx>
          <c:layout>
            <c:manualLayout>
              <c:xMode val="edge"/>
              <c:yMode val="edge"/>
              <c:x val="0.45389447846796926"/>
              <c:y val="0.9237891737891738"/>
            </c:manualLayout>
          </c:layout>
          <c:overlay val="0"/>
        </c:title>
        <c:numFmt formatCode="General" sourceLinked="0"/>
        <c:majorTickMark val="out"/>
        <c:minorTickMark val="none"/>
        <c:tickLblPos val="nextTo"/>
        <c:spPr>
          <a:ln w="12700" cap="flat" cmpd="sng" algn="ctr">
            <a:solidFill>
              <a:prstClr val="black"/>
            </a:solidFill>
            <a:prstDash val="solid"/>
            <a:round/>
            <a:headEnd type="none" w="med" len="med"/>
            <a:tailEnd type="none" w="med" len="med"/>
          </a:ln>
        </c:spPr>
        <c:txPr>
          <a:bodyPr/>
          <a:lstStyle/>
          <a:p>
            <a:pPr>
              <a:defRPr sz="1400"/>
            </a:pPr>
            <a:endParaRPr lang="en-US"/>
          </a:p>
        </c:txPr>
        <c:crossAx val="-2126259912"/>
        <c:crosses val="autoZero"/>
        <c:auto val="1"/>
        <c:lblAlgn val="ctr"/>
        <c:lblOffset val="1"/>
        <c:tickLblSkip val="1"/>
        <c:tickMarkSkip val="1"/>
        <c:noMultiLvlLbl val="0"/>
      </c:catAx>
      <c:valAx>
        <c:axId val="-2126259912"/>
        <c:scaling>
          <c:orientation val="minMax"/>
          <c:max val="100"/>
          <c:min val="0"/>
        </c:scaling>
        <c:delete val="0"/>
        <c:axPos val="l"/>
        <c:title>
          <c:tx>
            <c:rich>
              <a:bodyPr/>
              <a:lstStyle/>
              <a:p>
                <a:pPr>
                  <a:defRPr sz="1600"/>
                </a:pPr>
                <a:r>
                  <a:rPr lang="en-US" sz="1600"/>
                  <a:t>Patients with SVR 12 (%)</a:t>
                </a:r>
              </a:p>
            </c:rich>
          </c:tx>
          <c:layout>
            <c:manualLayout>
              <c:xMode val="edge"/>
              <c:yMode val="edge"/>
              <c:x val="5.0330514241275423E-4"/>
              <c:y val="6.6848094308724224E-2"/>
            </c:manualLayout>
          </c:layout>
          <c:overlay val="0"/>
        </c:title>
        <c:numFmt formatCode="0" sourceLinked="0"/>
        <c:majorTickMark val="out"/>
        <c:minorTickMark val="none"/>
        <c:tickLblPos val="nextTo"/>
        <c:spPr>
          <a:ln w="12700" cmpd="sng">
            <a:solidFill>
              <a:srgbClr val="000000"/>
            </a:solidFill>
          </a:ln>
        </c:spPr>
        <c:txPr>
          <a:bodyPr/>
          <a:lstStyle/>
          <a:p>
            <a:pPr>
              <a:defRPr sz="1400"/>
            </a:pPr>
            <a:endParaRPr lang="en-US"/>
          </a:p>
        </c:txPr>
        <c:crossAx val="-2111380312"/>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latin typeface="Arial" panose="020B0604020202020204" pitchFamily="34" charset="0"/>
          <a:cs typeface="Arial" panose="020B0604020202020204" pitchFamily="34" charset="0"/>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01"/>
          <c:y val="2.77778663809897E-2"/>
          <c:w val="0.86727392030541595"/>
          <c:h val="0.76750788552746696"/>
        </c:manualLayout>
      </c:layout>
      <c:barChart>
        <c:barDir val="col"/>
        <c:grouping val="clustered"/>
        <c:varyColors val="0"/>
        <c:ser>
          <c:idx val="0"/>
          <c:order val="0"/>
          <c:tx>
            <c:strRef>
              <c:f>Sheet1!$B$1</c:f>
              <c:strCache>
                <c:ptCount val="1"/>
              </c:strCache>
            </c:strRef>
          </c:tx>
          <c:spPr>
            <a:solidFill>
              <a:srgbClr val="707070"/>
            </a:soli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1-C884-7C44-A0F1-36421E4CD58F}"/>
              </c:ext>
            </c:extLst>
          </c:dPt>
          <c:dPt>
            <c:idx val="1"/>
            <c:invertIfNegative val="0"/>
            <c:bubble3D val="0"/>
            <c:extLst>
              <c:ext xmlns:c16="http://schemas.microsoft.com/office/drawing/2014/chart" uri="{C3380CC4-5D6E-409C-BE32-E72D297353CC}">
                <c16:uniqueId val="{00000003-C884-7C44-A0F1-36421E4CD58F}"/>
              </c:ext>
            </c:extLst>
          </c:dPt>
          <c:dPt>
            <c:idx val="2"/>
            <c:invertIfNegative val="0"/>
            <c:bubble3D val="0"/>
            <c:extLst>
              <c:ext xmlns:c16="http://schemas.microsoft.com/office/drawing/2014/chart" uri="{C3380CC4-5D6E-409C-BE32-E72D297353CC}">
                <c16:uniqueId val="{00000005-C884-7C44-A0F1-36421E4CD58F}"/>
              </c:ext>
            </c:extLst>
          </c:dPt>
          <c:dPt>
            <c:idx val="3"/>
            <c:invertIfNegative val="0"/>
            <c:bubble3D val="0"/>
            <c:extLst>
              <c:ext xmlns:c16="http://schemas.microsoft.com/office/drawing/2014/chart" uri="{C3380CC4-5D6E-409C-BE32-E72D297353CC}">
                <c16:uniqueId val="{00000006-C884-7C44-A0F1-36421E4CD58F}"/>
              </c:ext>
            </c:extLst>
          </c:dPt>
          <c:dPt>
            <c:idx val="4"/>
            <c:invertIfNegative val="0"/>
            <c:bubble3D val="0"/>
            <c:extLst>
              <c:ext xmlns:c16="http://schemas.microsoft.com/office/drawing/2014/chart" uri="{C3380CC4-5D6E-409C-BE32-E72D297353CC}">
                <c16:uniqueId val="{00000007-C884-7C44-A0F1-36421E4CD58F}"/>
              </c:ext>
            </c:extLst>
          </c:dPt>
          <c:dPt>
            <c:idx val="5"/>
            <c:invertIfNegative val="0"/>
            <c:bubble3D val="0"/>
            <c:extLst>
              <c:ext xmlns:c16="http://schemas.microsoft.com/office/drawing/2014/chart" uri="{C3380CC4-5D6E-409C-BE32-E72D297353CC}">
                <c16:uniqueId val="{00000008-C884-7C44-A0F1-36421E4CD58F}"/>
              </c:ext>
            </c:extLst>
          </c:dPt>
          <c:dPt>
            <c:idx val="6"/>
            <c:invertIfNegative val="0"/>
            <c:bubble3D val="0"/>
            <c:extLst>
              <c:ext xmlns:c16="http://schemas.microsoft.com/office/drawing/2014/chart" uri="{C3380CC4-5D6E-409C-BE32-E72D297353CC}">
                <c16:uniqueId val="{00000009-C884-7C44-A0F1-36421E4CD58F}"/>
              </c:ext>
            </c:extLst>
          </c:dPt>
          <c:dLbls>
            <c:numFmt formatCode="0" sourceLinked="0"/>
            <c:spPr>
              <a:solidFill>
                <a:schemeClr val="bg1">
                  <a:alpha val="50000"/>
                </a:schemeClr>
              </a:solidFill>
            </c:spPr>
            <c:txPr>
              <a:bodyPr/>
              <a:lstStyle/>
              <a:p>
                <a:pPr>
                  <a:defRPr sz="14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Age 20-29</c:v>
                </c:pt>
                <c:pt idx="1">
                  <c:v>Age 30-59</c:v>
                </c:pt>
                <c:pt idx="2">
                  <c:v>Age 60+</c:v>
                </c:pt>
              </c:strCache>
            </c:strRef>
          </c:cat>
          <c:val>
            <c:numRef>
              <c:f>Sheet1!$B$2:$B$4</c:f>
              <c:numCache>
                <c:formatCode>0</c:formatCode>
                <c:ptCount val="3"/>
                <c:pt idx="0">
                  <c:v>85</c:v>
                </c:pt>
                <c:pt idx="1">
                  <c:v>96</c:v>
                </c:pt>
                <c:pt idx="2">
                  <c:v>96</c:v>
                </c:pt>
              </c:numCache>
            </c:numRef>
          </c:val>
          <c:extLst>
            <c:ext xmlns:c16="http://schemas.microsoft.com/office/drawing/2014/chart" uri="{C3380CC4-5D6E-409C-BE32-E72D297353CC}">
              <c16:uniqueId val="{0000000A-C884-7C44-A0F1-36421E4CD58F}"/>
            </c:ext>
          </c:extLst>
        </c:ser>
        <c:dLbls>
          <c:showLegendKey val="0"/>
          <c:showVal val="1"/>
          <c:showCatName val="0"/>
          <c:showSerName val="0"/>
          <c:showPercent val="0"/>
          <c:showBubbleSize val="0"/>
        </c:dLbls>
        <c:gapWidth val="75"/>
        <c:axId val="-2111380312"/>
        <c:axId val="-2126259912"/>
      </c:barChart>
      <c:catAx>
        <c:axId val="-2111380312"/>
        <c:scaling>
          <c:orientation val="minMax"/>
        </c:scaling>
        <c:delete val="0"/>
        <c:axPos val="b"/>
        <c:title>
          <c:tx>
            <c:rich>
              <a:bodyPr/>
              <a:lstStyle/>
              <a:p>
                <a:pPr>
                  <a:defRPr/>
                </a:pPr>
                <a:r>
                  <a:rPr lang="en-US" dirty="0"/>
                  <a:t>Age Group</a:t>
                </a:r>
                <a:r>
                  <a:rPr lang="en-US" baseline="0" dirty="0"/>
                  <a:t> (Years)</a:t>
                </a:r>
                <a:endParaRPr lang="en-US" dirty="0"/>
              </a:p>
            </c:rich>
          </c:tx>
          <c:layout>
            <c:manualLayout>
              <c:xMode val="edge"/>
              <c:yMode val="edge"/>
              <c:x val="0.41045312044327786"/>
              <c:y val="0.90426940875811579"/>
            </c:manualLayout>
          </c:layout>
          <c:overlay val="0"/>
        </c:title>
        <c:numFmt formatCode="General" sourceLinked="0"/>
        <c:majorTickMark val="out"/>
        <c:minorTickMark val="none"/>
        <c:tickLblPos val="nextTo"/>
        <c:spPr>
          <a:ln w="12700" cap="flat" cmpd="sng" algn="ctr">
            <a:solidFill>
              <a:prstClr val="black"/>
            </a:solidFill>
            <a:prstDash val="solid"/>
            <a:round/>
            <a:headEnd type="none" w="med" len="med"/>
            <a:tailEnd type="none" w="med" len="med"/>
          </a:ln>
        </c:spPr>
        <c:txPr>
          <a:bodyPr/>
          <a:lstStyle/>
          <a:p>
            <a:pPr>
              <a:defRPr sz="1600"/>
            </a:pPr>
            <a:endParaRPr lang="en-US"/>
          </a:p>
        </c:txPr>
        <c:crossAx val="-2126259912"/>
        <c:crosses val="autoZero"/>
        <c:auto val="1"/>
        <c:lblAlgn val="ctr"/>
        <c:lblOffset val="1"/>
        <c:tickLblSkip val="1"/>
        <c:tickMarkSkip val="1"/>
        <c:noMultiLvlLbl val="0"/>
      </c:catAx>
      <c:valAx>
        <c:axId val="-2126259912"/>
        <c:scaling>
          <c:orientation val="minMax"/>
          <c:max val="100"/>
          <c:min val="0"/>
        </c:scaling>
        <c:delete val="0"/>
        <c:axPos val="l"/>
        <c:title>
          <c:tx>
            <c:rich>
              <a:bodyPr/>
              <a:lstStyle/>
              <a:p>
                <a:pPr>
                  <a:defRPr sz="1600"/>
                </a:pPr>
                <a:r>
                  <a:rPr lang="en-US" sz="1600"/>
                  <a:t>Patients with SVR 12 (%)</a:t>
                </a:r>
              </a:p>
            </c:rich>
          </c:tx>
          <c:layout>
            <c:manualLayout>
              <c:xMode val="edge"/>
              <c:yMode val="edge"/>
              <c:x val="5.0330514241275401E-4"/>
              <c:y val="5.3727782382465353E-2"/>
            </c:manualLayout>
          </c:layout>
          <c:overlay val="0"/>
        </c:title>
        <c:numFmt formatCode="0" sourceLinked="0"/>
        <c:majorTickMark val="out"/>
        <c:minorTickMark val="none"/>
        <c:tickLblPos val="nextTo"/>
        <c:spPr>
          <a:ln w="12700" cmpd="sng">
            <a:solidFill>
              <a:srgbClr val="000000"/>
            </a:solidFill>
          </a:ln>
        </c:spPr>
        <c:txPr>
          <a:bodyPr/>
          <a:lstStyle/>
          <a:p>
            <a:pPr>
              <a:defRPr sz="1400"/>
            </a:pPr>
            <a:endParaRPr lang="en-US"/>
          </a:p>
        </c:txPr>
        <c:crossAx val="-2111380312"/>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latin typeface="Arial" panose="020B0604020202020204" pitchFamily="34" charset="0"/>
          <a:cs typeface="Arial" panose="020B0604020202020204" pitchFamily="34" charset="0"/>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01"/>
          <c:y val="2.77778663809897E-2"/>
          <c:w val="0.86727392030541595"/>
          <c:h val="0.86983419607271317"/>
        </c:manualLayout>
      </c:layout>
      <c:barChart>
        <c:barDir val="col"/>
        <c:grouping val="clustered"/>
        <c:varyColors val="0"/>
        <c:ser>
          <c:idx val="0"/>
          <c:order val="0"/>
          <c:tx>
            <c:strRef>
              <c:f>Sheet1!$B$1</c:f>
              <c:strCache>
                <c:ptCount val="1"/>
              </c:strCache>
            </c:strRef>
          </c:tx>
          <c:spPr>
            <a:solidFill>
              <a:schemeClr val="accent2"/>
            </a:solidFill>
            <a:ln w="12700">
              <a:noFill/>
            </a:ln>
            <a:effectLst/>
            <a:scene3d>
              <a:camera prst="orthographicFront"/>
              <a:lightRig rig="threePt" dir="t"/>
            </a:scene3d>
            <a:sp3d>
              <a:bevelT/>
            </a:sp3d>
          </c:spPr>
          <c:invertIfNegative val="0"/>
          <c:dPt>
            <c:idx val="0"/>
            <c:invertIfNegative val="0"/>
            <c:bubble3D val="0"/>
            <c:spPr>
              <a:solidFill>
                <a:srgbClr val="4C727F"/>
              </a:solidFill>
              <a:ln w="12700">
                <a:noFill/>
              </a:ln>
              <a:effectLst/>
              <a:scene3d>
                <a:camera prst="orthographicFront"/>
                <a:lightRig rig="threePt" dir="t"/>
              </a:scene3d>
              <a:sp3d>
                <a:bevelT/>
              </a:sp3d>
            </c:spPr>
            <c:extLst>
              <c:ext xmlns:c16="http://schemas.microsoft.com/office/drawing/2014/chart" uri="{C3380CC4-5D6E-409C-BE32-E72D297353CC}">
                <c16:uniqueId val="{00000001-E805-8B49-A9C5-F5517C78620D}"/>
              </c:ext>
            </c:extLst>
          </c:dPt>
          <c:dPt>
            <c:idx val="1"/>
            <c:invertIfNegative val="0"/>
            <c:bubble3D val="0"/>
            <c:spPr>
              <a:solidFill>
                <a:srgbClr val="6D8C47"/>
              </a:solidFill>
              <a:ln w="12700">
                <a:noFill/>
              </a:ln>
              <a:effectLst/>
              <a:scene3d>
                <a:camera prst="orthographicFront"/>
                <a:lightRig rig="threePt" dir="t"/>
              </a:scene3d>
              <a:sp3d>
                <a:bevelT/>
              </a:sp3d>
            </c:spPr>
            <c:extLst>
              <c:ext xmlns:c16="http://schemas.microsoft.com/office/drawing/2014/chart" uri="{C3380CC4-5D6E-409C-BE32-E72D297353CC}">
                <c16:uniqueId val="{00000003-E805-8B49-A9C5-F5517C78620D}"/>
              </c:ext>
            </c:extLst>
          </c:dPt>
          <c:dPt>
            <c:idx val="2"/>
            <c:invertIfNegative val="0"/>
            <c:bubble3D val="0"/>
            <c:spPr>
              <a:solidFill>
                <a:srgbClr val="7F611C"/>
              </a:solidFill>
              <a:ln w="12700">
                <a:noFill/>
              </a:ln>
              <a:effectLst/>
              <a:scene3d>
                <a:camera prst="orthographicFront"/>
                <a:lightRig rig="threePt" dir="t"/>
              </a:scene3d>
              <a:sp3d>
                <a:bevelT/>
              </a:sp3d>
            </c:spPr>
            <c:extLst>
              <c:ext xmlns:c16="http://schemas.microsoft.com/office/drawing/2014/chart" uri="{C3380CC4-5D6E-409C-BE32-E72D297353CC}">
                <c16:uniqueId val="{00000005-E805-8B49-A9C5-F5517C78620D}"/>
              </c:ext>
            </c:extLst>
          </c:dPt>
          <c:dPt>
            <c:idx val="3"/>
            <c:invertIfNegative val="0"/>
            <c:bubble3D val="0"/>
            <c:spPr>
              <a:solidFill>
                <a:srgbClr val="825F95"/>
              </a:solidFill>
              <a:ln w="12700">
                <a:noFill/>
              </a:ln>
              <a:effectLst/>
              <a:scene3d>
                <a:camera prst="orthographicFront"/>
                <a:lightRig rig="threePt" dir="t"/>
              </a:scene3d>
              <a:sp3d>
                <a:bevelT/>
              </a:sp3d>
            </c:spPr>
            <c:extLst>
              <c:ext xmlns:c16="http://schemas.microsoft.com/office/drawing/2014/chart" uri="{C3380CC4-5D6E-409C-BE32-E72D297353CC}">
                <c16:uniqueId val="{00000007-E805-8B49-A9C5-F5517C78620D}"/>
              </c:ext>
            </c:extLst>
          </c:dPt>
          <c:dPt>
            <c:idx val="4"/>
            <c:invertIfNegative val="0"/>
            <c:bubble3D val="0"/>
            <c:spPr>
              <a:solidFill>
                <a:srgbClr val="9D4053"/>
              </a:solidFill>
              <a:ln w="12700">
                <a:noFill/>
              </a:ln>
              <a:effectLst/>
              <a:scene3d>
                <a:camera prst="orthographicFront"/>
                <a:lightRig rig="threePt" dir="t"/>
              </a:scene3d>
              <a:sp3d>
                <a:bevelT/>
              </a:sp3d>
            </c:spPr>
            <c:extLst>
              <c:ext xmlns:c16="http://schemas.microsoft.com/office/drawing/2014/chart" uri="{C3380CC4-5D6E-409C-BE32-E72D297353CC}">
                <c16:uniqueId val="{00000009-E805-8B49-A9C5-F5517C78620D}"/>
              </c:ext>
            </c:extLst>
          </c:dPt>
          <c:dPt>
            <c:idx val="5"/>
            <c:invertIfNegative val="0"/>
            <c:bubble3D val="0"/>
            <c:spPr>
              <a:solidFill>
                <a:srgbClr val="73624D"/>
              </a:solidFill>
              <a:ln w="12700">
                <a:noFill/>
              </a:ln>
              <a:effectLst/>
              <a:scene3d>
                <a:camera prst="orthographicFront"/>
                <a:lightRig rig="threePt" dir="t"/>
              </a:scene3d>
              <a:sp3d>
                <a:bevelT/>
              </a:sp3d>
            </c:spPr>
            <c:extLst>
              <c:ext xmlns:c16="http://schemas.microsoft.com/office/drawing/2014/chart" uri="{C3380CC4-5D6E-409C-BE32-E72D297353CC}">
                <c16:uniqueId val="{0000000B-E805-8B49-A9C5-F5517C78620D}"/>
              </c:ext>
            </c:extLst>
          </c:dPt>
          <c:dPt>
            <c:idx val="6"/>
            <c:invertIfNegative val="0"/>
            <c:bubble3D val="0"/>
            <c:spPr>
              <a:solidFill>
                <a:srgbClr val="326496"/>
              </a:solidFill>
              <a:ln w="12700">
                <a:noFill/>
              </a:ln>
              <a:effectLst/>
              <a:scene3d>
                <a:camera prst="orthographicFront"/>
                <a:lightRig rig="threePt" dir="t"/>
              </a:scene3d>
              <a:sp3d>
                <a:bevelT/>
              </a:sp3d>
            </c:spPr>
            <c:extLst>
              <c:ext xmlns:c16="http://schemas.microsoft.com/office/drawing/2014/chart" uri="{C3380CC4-5D6E-409C-BE32-E72D297353CC}">
                <c16:uniqueId val="{0000000D-E805-8B49-A9C5-F5517C78620D}"/>
              </c:ext>
            </c:extLst>
          </c:dPt>
          <c:dLbls>
            <c:numFmt formatCode="#,##0" sourceLinked="0"/>
            <c:spPr>
              <a:solidFill>
                <a:sysClr val="window" lastClr="FFFFFF">
                  <a:alpha val="50000"/>
                </a:sysClr>
              </a:solid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GT 1a</c:v>
                </c:pt>
                <c:pt idx="1">
                  <c:v>GT 1b</c:v>
                </c:pt>
                <c:pt idx="2">
                  <c:v>GT 2</c:v>
                </c:pt>
                <c:pt idx="3">
                  <c:v>GT 3</c:v>
                </c:pt>
                <c:pt idx="4">
                  <c:v>GT 4</c:v>
                </c:pt>
              </c:strCache>
            </c:strRef>
          </c:cat>
          <c:val>
            <c:numRef>
              <c:f>Sheet1!$B$2:$B$6</c:f>
              <c:numCache>
                <c:formatCode>0.0</c:formatCode>
                <c:ptCount val="5"/>
                <c:pt idx="0">
                  <c:v>94</c:v>
                </c:pt>
                <c:pt idx="1">
                  <c:v>97</c:v>
                </c:pt>
                <c:pt idx="2">
                  <c:v>100</c:v>
                </c:pt>
                <c:pt idx="3">
                  <c:v>91</c:v>
                </c:pt>
                <c:pt idx="4">
                  <c:v>100</c:v>
                </c:pt>
              </c:numCache>
            </c:numRef>
          </c:val>
          <c:extLst>
            <c:ext xmlns:c16="http://schemas.microsoft.com/office/drawing/2014/chart" uri="{C3380CC4-5D6E-409C-BE32-E72D297353CC}">
              <c16:uniqueId val="{0000000E-E805-8B49-A9C5-F5517C78620D}"/>
            </c:ext>
          </c:extLst>
        </c:ser>
        <c:dLbls>
          <c:dLblPos val="inEnd"/>
          <c:showLegendKey val="0"/>
          <c:showVal val="1"/>
          <c:showCatName val="0"/>
          <c:showSerName val="0"/>
          <c:showPercent val="0"/>
          <c:showBubbleSize val="0"/>
        </c:dLbls>
        <c:gapWidth val="40"/>
        <c:axId val="-2118120632"/>
        <c:axId val="-2117433160"/>
      </c:barChart>
      <c:catAx>
        <c:axId val="-2118120632"/>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crossAx val="-2117433160"/>
        <c:crosses val="autoZero"/>
        <c:auto val="1"/>
        <c:lblAlgn val="ctr"/>
        <c:lblOffset val="1"/>
        <c:tickLblSkip val="1"/>
        <c:tickMarkSkip val="1"/>
        <c:noMultiLvlLbl val="0"/>
      </c:catAx>
      <c:valAx>
        <c:axId val="-2117433160"/>
        <c:scaling>
          <c:orientation val="minMax"/>
          <c:max val="100"/>
          <c:min val="0"/>
        </c:scaling>
        <c:delete val="0"/>
        <c:axPos val="l"/>
        <c:title>
          <c:tx>
            <c:rich>
              <a:bodyPr/>
              <a:lstStyle/>
              <a:p>
                <a:pPr>
                  <a:defRPr/>
                </a:pPr>
                <a:r>
                  <a:rPr lang="en-US" dirty="0"/>
                  <a:t>Patients with SVR12 (%)</a:t>
                </a:r>
              </a:p>
            </c:rich>
          </c:tx>
          <c:layout>
            <c:manualLayout>
              <c:xMode val="edge"/>
              <c:yMode val="edge"/>
              <c:x val="2.1651113055312526E-3"/>
              <c:y val="9.1524496937882768E-2"/>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118120632"/>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958273036819677"/>
          <c:y val="2.77778663809897E-2"/>
          <c:w val="0.82317500288817436"/>
          <c:h val="0.87920581402520503"/>
        </c:manualLayout>
      </c:layout>
      <c:barChart>
        <c:barDir val="col"/>
        <c:grouping val="clustered"/>
        <c:varyColors val="0"/>
        <c:ser>
          <c:idx val="0"/>
          <c:order val="0"/>
          <c:tx>
            <c:strRef>
              <c:f>Sheet1!$B$1</c:f>
              <c:strCache>
                <c:ptCount val="1"/>
              </c:strCache>
            </c:strRef>
          </c:tx>
          <c:spPr>
            <a:solidFill>
              <a:srgbClr val="9DB7F0"/>
            </a:solidFill>
            <a:ln w="12700">
              <a:noFill/>
            </a:ln>
            <a:effectLst/>
            <a:scene3d>
              <a:camera prst="orthographicFront"/>
              <a:lightRig rig="threePt" dir="t"/>
            </a:scene3d>
            <a:sp3d>
              <a:bevelT/>
            </a:sp3d>
          </c:spPr>
          <c:invertIfNegative val="0"/>
          <c:dPt>
            <c:idx val="0"/>
            <c:invertIfNegative val="0"/>
            <c:bubble3D val="0"/>
            <c:spPr>
              <a:solidFill>
                <a:srgbClr val="736473"/>
              </a:solidFill>
              <a:ln w="12700">
                <a:noFill/>
              </a:ln>
              <a:effectLst/>
              <a:scene3d>
                <a:camera prst="orthographicFront"/>
                <a:lightRig rig="threePt" dir="t"/>
              </a:scene3d>
              <a:sp3d>
                <a:bevelT/>
              </a:sp3d>
            </c:spPr>
            <c:extLst>
              <c:ext xmlns:c16="http://schemas.microsoft.com/office/drawing/2014/chart" uri="{C3380CC4-5D6E-409C-BE32-E72D297353CC}">
                <c16:uniqueId val="{00000001-4A4E-BE43-87C5-F15B8C5FFDF6}"/>
              </c:ext>
            </c:extLst>
          </c:dPt>
          <c:dPt>
            <c:idx val="1"/>
            <c:invertIfNegative val="0"/>
            <c:bubble3D val="0"/>
            <c:spPr>
              <a:solidFill>
                <a:srgbClr val="A48549"/>
              </a:solidFill>
              <a:ln w="12700">
                <a:noFill/>
              </a:ln>
              <a:effectLst/>
              <a:scene3d>
                <a:camera prst="orthographicFront"/>
                <a:lightRig rig="threePt" dir="t"/>
              </a:scene3d>
              <a:sp3d>
                <a:bevelT/>
              </a:sp3d>
            </c:spPr>
            <c:extLst>
              <c:ext xmlns:c16="http://schemas.microsoft.com/office/drawing/2014/chart" uri="{C3380CC4-5D6E-409C-BE32-E72D297353CC}">
                <c16:uniqueId val="{00000002-4A4E-BE43-87C5-F15B8C5FFDF6}"/>
              </c:ext>
            </c:extLst>
          </c:dPt>
          <c:dPt>
            <c:idx val="2"/>
            <c:invertIfNegative val="0"/>
            <c:bubble3D val="0"/>
            <c:extLst>
              <c:ext xmlns:c16="http://schemas.microsoft.com/office/drawing/2014/chart" uri="{C3380CC4-5D6E-409C-BE32-E72D297353CC}">
                <c16:uniqueId val="{00000004-4A4E-BE43-87C5-F15B8C5FFDF6}"/>
              </c:ext>
            </c:extLst>
          </c:dPt>
          <c:dPt>
            <c:idx val="3"/>
            <c:invertIfNegative val="0"/>
            <c:bubble3D val="0"/>
            <c:extLst>
              <c:ext xmlns:c16="http://schemas.microsoft.com/office/drawing/2014/chart" uri="{C3380CC4-5D6E-409C-BE32-E72D297353CC}">
                <c16:uniqueId val="{00000006-4A4E-BE43-87C5-F15B8C5FFDF6}"/>
              </c:ext>
            </c:extLst>
          </c:dPt>
          <c:dPt>
            <c:idx val="4"/>
            <c:invertIfNegative val="0"/>
            <c:bubble3D val="0"/>
            <c:extLst>
              <c:ext xmlns:c16="http://schemas.microsoft.com/office/drawing/2014/chart" uri="{C3380CC4-5D6E-409C-BE32-E72D297353CC}">
                <c16:uniqueId val="{00000008-4A4E-BE43-87C5-F15B8C5FFDF6}"/>
              </c:ext>
            </c:extLst>
          </c:dPt>
          <c:dPt>
            <c:idx val="5"/>
            <c:invertIfNegative val="0"/>
            <c:bubble3D val="0"/>
            <c:extLst>
              <c:ext xmlns:c16="http://schemas.microsoft.com/office/drawing/2014/chart" uri="{C3380CC4-5D6E-409C-BE32-E72D297353CC}">
                <c16:uniqueId val="{00000009-4A4E-BE43-87C5-F15B8C5FFDF6}"/>
              </c:ext>
            </c:extLst>
          </c:dPt>
          <c:dPt>
            <c:idx val="6"/>
            <c:invertIfNegative val="0"/>
            <c:bubble3D val="0"/>
            <c:extLst>
              <c:ext xmlns:c16="http://schemas.microsoft.com/office/drawing/2014/chart" uri="{C3380CC4-5D6E-409C-BE32-E72D297353CC}">
                <c16:uniqueId val="{0000000A-4A4E-BE43-87C5-F15B8C5FFDF6}"/>
              </c:ext>
            </c:extLst>
          </c:dPt>
          <c:dLbls>
            <c:spPr>
              <a:solidFill>
                <a:schemeClr val="bg1">
                  <a:alpha val="50000"/>
                </a:schemeClr>
              </a:solidFill>
            </c:spPr>
            <c:txPr>
              <a:bodyPr/>
              <a:lstStyle/>
              <a:p>
                <a:pPr>
                  <a:defRPr sz="1200">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No NS5A RAVs</c:v>
                </c:pt>
                <c:pt idx="1">
                  <c:v>NS5A RAVs</c:v>
                </c:pt>
              </c:strCache>
            </c:strRef>
          </c:cat>
          <c:val>
            <c:numRef>
              <c:f>Sheet1!$B$2:$B$3</c:f>
              <c:numCache>
                <c:formatCode>0</c:formatCode>
                <c:ptCount val="2"/>
                <c:pt idx="0">
                  <c:v>100</c:v>
                </c:pt>
                <c:pt idx="1">
                  <c:v>99</c:v>
                </c:pt>
              </c:numCache>
            </c:numRef>
          </c:val>
          <c:extLst>
            <c:ext xmlns:c16="http://schemas.microsoft.com/office/drawing/2014/chart" uri="{C3380CC4-5D6E-409C-BE32-E72D297353CC}">
              <c16:uniqueId val="{0000000B-4A4E-BE43-87C5-F15B8C5FFDF6}"/>
            </c:ext>
          </c:extLst>
        </c:ser>
        <c:dLbls>
          <c:showLegendKey val="0"/>
          <c:showVal val="1"/>
          <c:showCatName val="0"/>
          <c:showSerName val="0"/>
          <c:showPercent val="0"/>
          <c:showBubbleSize val="0"/>
        </c:dLbls>
        <c:gapWidth val="125"/>
        <c:overlap val="9"/>
        <c:axId val="-2068885288"/>
        <c:axId val="-2063783192"/>
      </c:barChart>
      <c:catAx>
        <c:axId val="-2068885288"/>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b="0" i="0" baseline="0">
                <a:latin typeface="Arial"/>
                <a:cs typeface="Arial"/>
              </a:defRPr>
            </a:pPr>
            <a:endParaRPr lang="en-US"/>
          </a:p>
        </c:txPr>
        <c:crossAx val="-2063783192"/>
        <c:crosses val="autoZero"/>
        <c:auto val="1"/>
        <c:lblAlgn val="ctr"/>
        <c:lblOffset val="1"/>
        <c:tickLblSkip val="1"/>
        <c:tickMarkSkip val="1"/>
        <c:noMultiLvlLbl val="0"/>
      </c:catAx>
      <c:valAx>
        <c:axId val="-2063783192"/>
        <c:scaling>
          <c:orientation val="minMax"/>
          <c:max val="100"/>
          <c:min val="0"/>
        </c:scaling>
        <c:delete val="0"/>
        <c:axPos val="l"/>
        <c:title>
          <c:tx>
            <c:rich>
              <a:bodyPr/>
              <a:lstStyle/>
              <a:p>
                <a:pPr>
                  <a:defRPr sz="1400" b="0">
                    <a:latin typeface="Arial"/>
                    <a:cs typeface="Arial"/>
                  </a:defRPr>
                </a:pPr>
                <a:r>
                  <a:rPr lang="en-US" sz="1400" b="0" dirty="0">
                    <a:latin typeface="Arial"/>
                    <a:cs typeface="Arial"/>
                  </a:rPr>
                  <a:t>Patients with SVR12 (%)</a:t>
                </a:r>
              </a:p>
            </c:rich>
          </c:tx>
          <c:layout>
            <c:manualLayout>
              <c:xMode val="edge"/>
              <c:yMode val="edge"/>
              <c:x val="0"/>
              <c:y val="0.10242016622922134"/>
            </c:manualLayout>
          </c:layout>
          <c:overlay val="0"/>
        </c:title>
        <c:numFmt formatCode="0" sourceLinked="0"/>
        <c:majorTickMark val="out"/>
        <c:minorTickMark val="none"/>
        <c:tickLblPos val="nextTo"/>
        <c:spPr>
          <a:ln w="6350">
            <a:solidFill>
              <a:srgbClr val="000000"/>
            </a:solidFill>
          </a:ln>
        </c:spPr>
        <c:txPr>
          <a:bodyPr/>
          <a:lstStyle/>
          <a:p>
            <a:pPr>
              <a:defRPr sz="1050">
                <a:latin typeface="Arial" panose="020B0604020202020204" pitchFamily="34" charset="0"/>
                <a:cs typeface="Arial" panose="020B0604020202020204" pitchFamily="34" charset="0"/>
              </a:defRPr>
            </a:pPr>
            <a:endParaRPr lang="en-US"/>
          </a:p>
        </c:txPr>
        <c:crossAx val="-2068885288"/>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243857238449"/>
          <c:y val="2.77778663809897E-2"/>
          <c:w val="0.84978810467271204"/>
          <c:h val="0.82433666445968701"/>
        </c:manualLayout>
      </c:layout>
      <c:barChart>
        <c:barDir val="col"/>
        <c:grouping val="clustered"/>
        <c:varyColors val="0"/>
        <c:ser>
          <c:idx val="0"/>
          <c:order val="0"/>
          <c:tx>
            <c:strRef>
              <c:f>Sheet1!$B$1</c:f>
              <c:strCache>
                <c:ptCount val="1"/>
              </c:strCache>
            </c:strRef>
          </c:tx>
          <c:spPr>
            <a:solidFill>
              <a:srgbClr val="326496"/>
            </a:solidFill>
            <a:ln w="12700">
              <a:noFill/>
            </a:ln>
            <a:effectLst/>
            <a:scene3d>
              <a:camera prst="orthographicFront"/>
              <a:lightRig rig="threePt" dir="t"/>
            </a:scene3d>
            <a:sp3d>
              <a:bevelT/>
            </a:sp3d>
          </c:spPr>
          <c:invertIfNegative val="0"/>
          <c:dPt>
            <c:idx val="0"/>
            <c:invertIfNegative val="0"/>
            <c:bubble3D val="0"/>
            <c:spPr>
              <a:solidFill>
                <a:srgbClr val="005B9D"/>
              </a:solidFill>
              <a:ln w="12700">
                <a:noFill/>
              </a:ln>
              <a:effectLst/>
              <a:scene3d>
                <a:camera prst="orthographicFront"/>
                <a:lightRig rig="threePt" dir="t"/>
              </a:scene3d>
              <a:sp3d>
                <a:bevelT/>
              </a:sp3d>
            </c:spPr>
            <c:extLst>
              <c:ext xmlns:c16="http://schemas.microsoft.com/office/drawing/2014/chart" uri="{C3380CC4-5D6E-409C-BE32-E72D297353CC}">
                <c16:uniqueId val="{00000001-01B1-7F42-BFE3-39BA84638243}"/>
              </c:ext>
            </c:extLst>
          </c:dPt>
          <c:dPt>
            <c:idx val="1"/>
            <c:invertIfNegative val="0"/>
            <c:bubble3D val="0"/>
            <c:spPr>
              <a:solidFill>
                <a:srgbClr val="7A9342"/>
              </a:solidFill>
              <a:ln w="12700">
                <a:noFill/>
              </a:ln>
              <a:effectLst/>
              <a:scene3d>
                <a:camera prst="orthographicFront"/>
                <a:lightRig rig="threePt" dir="t"/>
              </a:scene3d>
              <a:sp3d>
                <a:bevelT/>
              </a:sp3d>
            </c:spPr>
            <c:extLst>
              <c:ext xmlns:c16="http://schemas.microsoft.com/office/drawing/2014/chart" uri="{C3380CC4-5D6E-409C-BE32-E72D297353CC}">
                <c16:uniqueId val="{00000002-01B1-7F42-BFE3-39BA84638243}"/>
              </c:ext>
            </c:extLst>
          </c:dPt>
          <c:dPt>
            <c:idx val="2"/>
            <c:invertIfNegative val="0"/>
            <c:bubble3D val="0"/>
            <c:spPr>
              <a:solidFill>
                <a:sysClr val="window" lastClr="FFFFFF">
                  <a:lumMod val="50000"/>
                </a:sysClr>
              </a:solidFill>
              <a:ln w="12700">
                <a:noFill/>
              </a:ln>
              <a:effectLst/>
              <a:scene3d>
                <a:camera prst="orthographicFront"/>
                <a:lightRig rig="threePt" dir="t"/>
              </a:scene3d>
              <a:sp3d>
                <a:bevelT/>
              </a:sp3d>
            </c:spPr>
            <c:extLst>
              <c:ext xmlns:c16="http://schemas.microsoft.com/office/drawing/2014/chart" uri="{C3380CC4-5D6E-409C-BE32-E72D297353CC}">
                <c16:uniqueId val="{00000004-01B1-7F42-BFE3-39BA84638243}"/>
              </c:ext>
            </c:extLst>
          </c:dPt>
          <c:dPt>
            <c:idx val="3"/>
            <c:invertIfNegative val="0"/>
            <c:bubble3D val="0"/>
            <c:spPr>
              <a:solidFill>
                <a:srgbClr val="6E4B7D"/>
              </a:solidFill>
              <a:ln w="12700">
                <a:noFill/>
              </a:ln>
              <a:effectLst/>
              <a:scene3d>
                <a:camera prst="orthographicFront"/>
                <a:lightRig rig="threePt" dir="t"/>
              </a:scene3d>
              <a:sp3d>
                <a:bevelT/>
              </a:sp3d>
            </c:spPr>
            <c:extLst>
              <c:ext xmlns:c16="http://schemas.microsoft.com/office/drawing/2014/chart" uri="{C3380CC4-5D6E-409C-BE32-E72D297353CC}">
                <c16:uniqueId val="{00000006-01B1-7F42-BFE3-39BA84638243}"/>
              </c:ext>
            </c:extLst>
          </c:dPt>
          <c:dPt>
            <c:idx val="4"/>
            <c:invertIfNegative val="0"/>
            <c:bubble3D val="0"/>
            <c:spPr>
              <a:solidFill>
                <a:srgbClr val="886F3F"/>
              </a:solidFill>
              <a:ln w="12700">
                <a:noFill/>
              </a:ln>
              <a:effectLst/>
              <a:scene3d>
                <a:camera prst="orthographicFront"/>
                <a:lightRig rig="threePt" dir="t"/>
              </a:scene3d>
              <a:sp3d>
                <a:bevelT/>
              </a:sp3d>
            </c:spPr>
            <c:extLst>
              <c:ext xmlns:c16="http://schemas.microsoft.com/office/drawing/2014/chart" uri="{C3380CC4-5D6E-409C-BE32-E72D297353CC}">
                <c16:uniqueId val="{00000008-01B1-7F42-BFE3-39BA84638243}"/>
              </c:ext>
            </c:extLst>
          </c:dPt>
          <c:dPt>
            <c:idx val="5"/>
            <c:invertIfNegative val="0"/>
            <c:bubble3D val="0"/>
            <c:extLst>
              <c:ext xmlns:c16="http://schemas.microsoft.com/office/drawing/2014/chart" uri="{C3380CC4-5D6E-409C-BE32-E72D297353CC}">
                <c16:uniqueId val="{00000009-01B1-7F42-BFE3-39BA84638243}"/>
              </c:ext>
            </c:extLst>
          </c:dPt>
          <c:dPt>
            <c:idx val="6"/>
            <c:invertIfNegative val="0"/>
            <c:bubble3D val="0"/>
            <c:extLst>
              <c:ext xmlns:c16="http://schemas.microsoft.com/office/drawing/2014/chart" uri="{C3380CC4-5D6E-409C-BE32-E72D297353CC}">
                <c16:uniqueId val="{0000000A-01B1-7F42-BFE3-39BA84638243}"/>
              </c:ext>
            </c:extLst>
          </c:dPt>
          <c:dLbls>
            <c:spPr>
              <a:solidFill>
                <a:schemeClr val="bg1">
                  <a:alpha val="50000"/>
                </a:scheme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Sofosbuvir-Velpatasvir</c:v>
                </c:pt>
                <c:pt idx="1">
                  <c:v>Sofosbuvir + Ribavirin</c:v>
                </c:pt>
              </c:strCache>
            </c:strRef>
          </c:cat>
          <c:val>
            <c:numRef>
              <c:f>Sheet1!$B$2:$B$3</c:f>
              <c:numCache>
                <c:formatCode>0</c:formatCode>
                <c:ptCount val="2"/>
                <c:pt idx="0">
                  <c:v>99</c:v>
                </c:pt>
                <c:pt idx="1">
                  <c:v>94</c:v>
                </c:pt>
              </c:numCache>
            </c:numRef>
          </c:val>
          <c:extLst>
            <c:ext xmlns:c16="http://schemas.microsoft.com/office/drawing/2014/chart" uri="{C3380CC4-5D6E-409C-BE32-E72D297353CC}">
              <c16:uniqueId val="{0000000B-01B1-7F42-BFE3-39BA84638243}"/>
            </c:ext>
          </c:extLst>
        </c:ser>
        <c:dLbls>
          <c:showLegendKey val="0"/>
          <c:showVal val="1"/>
          <c:showCatName val="0"/>
          <c:showSerName val="0"/>
          <c:showPercent val="0"/>
          <c:showBubbleSize val="0"/>
        </c:dLbls>
        <c:gapWidth val="125"/>
        <c:overlap val="9"/>
        <c:axId val="-2068885288"/>
        <c:axId val="-2063783192"/>
      </c:barChart>
      <c:catAx>
        <c:axId val="-2068885288"/>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400"/>
            </a:pPr>
            <a:endParaRPr lang="en-US"/>
          </a:p>
        </c:txPr>
        <c:crossAx val="-2063783192"/>
        <c:crosses val="autoZero"/>
        <c:auto val="1"/>
        <c:lblAlgn val="ctr"/>
        <c:lblOffset val="1"/>
        <c:tickLblSkip val="1"/>
        <c:tickMarkSkip val="1"/>
        <c:noMultiLvlLbl val="0"/>
      </c:catAx>
      <c:valAx>
        <c:axId val="-2063783192"/>
        <c:scaling>
          <c:orientation val="minMax"/>
          <c:max val="100"/>
          <c:min val="0"/>
        </c:scaling>
        <c:delete val="0"/>
        <c:axPos val="l"/>
        <c:title>
          <c:tx>
            <c:rich>
              <a:bodyPr/>
              <a:lstStyle/>
              <a:p>
                <a:pPr>
                  <a:defRPr sz="1400"/>
                </a:pPr>
                <a:r>
                  <a:rPr lang="en-US" sz="1400" dirty="0"/>
                  <a:t>Patients with SVR12 (%)</a:t>
                </a:r>
              </a:p>
            </c:rich>
          </c:tx>
          <c:layout>
            <c:manualLayout>
              <c:xMode val="edge"/>
              <c:yMode val="edge"/>
              <c:x val="0"/>
              <c:y val="0.15630768543753601"/>
            </c:manualLayout>
          </c:layout>
          <c:overlay val="0"/>
        </c:title>
        <c:numFmt formatCode="0" sourceLinked="0"/>
        <c:majorTickMark val="out"/>
        <c:minorTickMark val="none"/>
        <c:tickLblPos val="nextTo"/>
        <c:spPr>
          <a:ln w="6350">
            <a:solidFill>
              <a:srgbClr val="000000"/>
            </a:solidFill>
          </a:ln>
        </c:spPr>
        <c:crossAx val="-2068885288"/>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243857238449"/>
          <c:y val="2.77778663809897E-2"/>
          <c:w val="0.84978810467271204"/>
          <c:h val="0.82433666445968701"/>
        </c:manualLayout>
      </c:layout>
      <c:barChart>
        <c:barDir val="col"/>
        <c:grouping val="clustered"/>
        <c:varyColors val="0"/>
        <c:ser>
          <c:idx val="0"/>
          <c:order val="0"/>
          <c:tx>
            <c:strRef>
              <c:f>Sheet1!$B$1</c:f>
              <c:strCache>
                <c:ptCount val="1"/>
              </c:strCache>
            </c:strRef>
          </c:tx>
          <c:spPr>
            <a:solidFill>
              <a:srgbClr val="326496"/>
            </a:solidFill>
            <a:ln w="12700">
              <a:noFill/>
            </a:ln>
            <a:effectLst/>
            <a:scene3d>
              <a:camera prst="orthographicFront"/>
              <a:lightRig rig="threePt" dir="t"/>
            </a:scene3d>
            <a:sp3d>
              <a:bevelT/>
            </a:sp3d>
          </c:spPr>
          <c:invertIfNegative val="0"/>
          <c:dPt>
            <c:idx val="0"/>
            <c:invertIfNegative val="0"/>
            <c:bubble3D val="0"/>
            <c:spPr>
              <a:solidFill>
                <a:srgbClr val="005B9D"/>
              </a:solidFill>
              <a:ln w="12700">
                <a:noFill/>
              </a:ln>
              <a:effectLst/>
              <a:scene3d>
                <a:camera prst="orthographicFront"/>
                <a:lightRig rig="threePt" dir="t"/>
              </a:scene3d>
              <a:sp3d>
                <a:bevelT/>
              </a:sp3d>
            </c:spPr>
            <c:extLst>
              <c:ext xmlns:c16="http://schemas.microsoft.com/office/drawing/2014/chart" uri="{C3380CC4-5D6E-409C-BE32-E72D297353CC}">
                <c16:uniqueId val="{00000001-01B1-7F42-BFE3-39BA84638243}"/>
              </c:ext>
            </c:extLst>
          </c:dPt>
          <c:dPt>
            <c:idx val="1"/>
            <c:invertIfNegative val="0"/>
            <c:bubble3D val="0"/>
            <c:spPr>
              <a:solidFill>
                <a:srgbClr val="7A9342"/>
              </a:solidFill>
              <a:ln w="12700">
                <a:noFill/>
              </a:ln>
              <a:effectLst/>
              <a:scene3d>
                <a:camera prst="orthographicFront"/>
                <a:lightRig rig="threePt" dir="t"/>
              </a:scene3d>
              <a:sp3d>
                <a:bevelT/>
              </a:sp3d>
            </c:spPr>
            <c:extLst>
              <c:ext xmlns:c16="http://schemas.microsoft.com/office/drawing/2014/chart" uri="{C3380CC4-5D6E-409C-BE32-E72D297353CC}">
                <c16:uniqueId val="{00000002-01B1-7F42-BFE3-39BA84638243}"/>
              </c:ext>
            </c:extLst>
          </c:dPt>
          <c:dPt>
            <c:idx val="2"/>
            <c:invertIfNegative val="0"/>
            <c:bubble3D val="0"/>
            <c:spPr>
              <a:solidFill>
                <a:sysClr val="window" lastClr="FFFFFF">
                  <a:lumMod val="50000"/>
                </a:sysClr>
              </a:solidFill>
              <a:ln w="12700">
                <a:noFill/>
              </a:ln>
              <a:effectLst/>
              <a:scene3d>
                <a:camera prst="orthographicFront"/>
                <a:lightRig rig="threePt" dir="t"/>
              </a:scene3d>
              <a:sp3d>
                <a:bevelT/>
              </a:sp3d>
            </c:spPr>
            <c:extLst>
              <c:ext xmlns:c16="http://schemas.microsoft.com/office/drawing/2014/chart" uri="{C3380CC4-5D6E-409C-BE32-E72D297353CC}">
                <c16:uniqueId val="{00000004-01B1-7F42-BFE3-39BA84638243}"/>
              </c:ext>
            </c:extLst>
          </c:dPt>
          <c:dPt>
            <c:idx val="3"/>
            <c:invertIfNegative val="0"/>
            <c:bubble3D val="0"/>
            <c:spPr>
              <a:solidFill>
                <a:srgbClr val="6E4B7D"/>
              </a:solidFill>
              <a:ln w="12700">
                <a:noFill/>
              </a:ln>
              <a:effectLst/>
              <a:scene3d>
                <a:camera prst="orthographicFront"/>
                <a:lightRig rig="threePt" dir="t"/>
              </a:scene3d>
              <a:sp3d>
                <a:bevelT/>
              </a:sp3d>
            </c:spPr>
            <c:extLst>
              <c:ext xmlns:c16="http://schemas.microsoft.com/office/drawing/2014/chart" uri="{C3380CC4-5D6E-409C-BE32-E72D297353CC}">
                <c16:uniqueId val="{00000006-01B1-7F42-BFE3-39BA84638243}"/>
              </c:ext>
            </c:extLst>
          </c:dPt>
          <c:dPt>
            <c:idx val="4"/>
            <c:invertIfNegative val="0"/>
            <c:bubble3D val="0"/>
            <c:spPr>
              <a:solidFill>
                <a:srgbClr val="886F3F"/>
              </a:solidFill>
              <a:ln w="12700">
                <a:noFill/>
              </a:ln>
              <a:effectLst/>
              <a:scene3d>
                <a:camera prst="orthographicFront"/>
                <a:lightRig rig="threePt" dir="t"/>
              </a:scene3d>
              <a:sp3d>
                <a:bevelT/>
              </a:sp3d>
            </c:spPr>
            <c:extLst>
              <c:ext xmlns:c16="http://schemas.microsoft.com/office/drawing/2014/chart" uri="{C3380CC4-5D6E-409C-BE32-E72D297353CC}">
                <c16:uniqueId val="{00000008-01B1-7F42-BFE3-39BA84638243}"/>
              </c:ext>
            </c:extLst>
          </c:dPt>
          <c:dPt>
            <c:idx val="5"/>
            <c:invertIfNegative val="0"/>
            <c:bubble3D val="0"/>
            <c:extLst>
              <c:ext xmlns:c16="http://schemas.microsoft.com/office/drawing/2014/chart" uri="{C3380CC4-5D6E-409C-BE32-E72D297353CC}">
                <c16:uniqueId val="{00000009-01B1-7F42-BFE3-39BA84638243}"/>
              </c:ext>
            </c:extLst>
          </c:dPt>
          <c:dPt>
            <c:idx val="6"/>
            <c:invertIfNegative val="0"/>
            <c:bubble3D val="0"/>
            <c:extLst>
              <c:ext xmlns:c16="http://schemas.microsoft.com/office/drawing/2014/chart" uri="{C3380CC4-5D6E-409C-BE32-E72D297353CC}">
                <c16:uniqueId val="{0000000A-01B1-7F42-BFE3-39BA84638243}"/>
              </c:ext>
            </c:extLst>
          </c:dPt>
          <c:dLbls>
            <c:spPr>
              <a:solidFill>
                <a:schemeClr val="bg1">
                  <a:alpha val="50000"/>
                </a:schemeClr>
              </a:solidFill>
            </c:spPr>
            <c:txPr>
              <a:bodyPr/>
              <a:lstStyle/>
              <a:p>
                <a:pPr>
                  <a:defRPr sz="1200">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Sofosbuvir-Velpatasvir</c:v>
                </c:pt>
                <c:pt idx="1">
                  <c:v>Sofosbuvir + Ribavirin</c:v>
                </c:pt>
              </c:strCache>
            </c:strRef>
          </c:cat>
          <c:val>
            <c:numRef>
              <c:f>Sheet1!$B$2:$B$3</c:f>
              <c:numCache>
                <c:formatCode>0</c:formatCode>
                <c:ptCount val="2"/>
                <c:pt idx="0">
                  <c:v>99</c:v>
                </c:pt>
                <c:pt idx="1">
                  <c:v>94</c:v>
                </c:pt>
              </c:numCache>
            </c:numRef>
          </c:val>
          <c:extLst>
            <c:ext xmlns:c16="http://schemas.microsoft.com/office/drawing/2014/chart" uri="{C3380CC4-5D6E-409C-BE32-E72D297353CC}">
              <c16:uniqueId val="{0000000B-01B1-7F42-BFE3-39BA84638243}"/>
            </c:ext>
          </c:extLst>
        </c:ser>
        <c:dLbls>
          <c:showLegendKey val="0"/>
          <c:showVal val="1"/>
          <c:showCatName val="0"/>
          <c:showSerName val="0"/>
          <c:showPercent val="0"/>
          <c:showBubbleSize val="0"/>
        </c:dLbls>
        <c:gapWidth val="125"/>
        <c:overlap val="9"/>
        <c:axId val="-2068885288"/>
        <c:axId val="-2063783192"/>
      </c:barChart>
      <c:catAx>
        <c:axId val="-2068885288"/>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b="0" i="0" baseline="0">
                <a:latin typeface="Arial"/>
                <a:cs typeface="Arial"/>
              </a:defRPr>
            </a:pPr>
            <a:endParaRPr lang="en-US"/>
          </a:p>
        </c:txPr>
        <c:crossAx val="-2063783192"/>
        <c:crosses val="autoZero"/>
        <c:auto val="1"/>
        <c:lblAlgn val="ctr"/>
        <c:lblOffset val="1"/>
        <c:tickLblSkip val="1"/>
        <c:tickMarkSkip val="1"/>
        <c:noMultiLvlLbl val="0"/>
      </c:catAx>
      <c:valAx>
        <c:axId val="-2063783192"/>
        <c:scaling>
          <c:orientation val="minMax"/>
          <c:max val="100"/>
          <c:min val="0"/>
        </c:scaling>
        <c:delete val="0"/>
        <c:axPos val="l"/>
        <c:title>
          <c:tx>
            <c:rich>
              <a:bodyPr/>
              <a:lstStyle/>
              <a:p>
                <a:pPr>
                  <a:defRPr sz="1400">
                    <a:latin typeface="Arial"/>
                    <a:cs typeface="Arial"/>
                  </a:defRPr>
                </a:pPr>
                <a:r>
                  <a:rPr lang="en-US" sz="1400" dirty="0">
                    <a:latin typeface="Arial"/>
                    <a:cs typeface="Arial"/>
                  </a:rPr>
                  <a:t>Patients with SVR12 (%)</a:t>
                </a:r>
              </a:p>
            </c:rich>
          </c:tx>
          <c:layout>
            <c:manualLayout>
              <c:xMode val="edge"/>
              <c:yMode val="edge"/>
              <c:x val="0"/>
              <c:y val="0.15630768543753601"/>
            </c:manualLayout>
          </c:layout>
          <c:overlay val="0"/>
        </c:title>
        <c:numFmt formatCode="0" sourceLinked="0"/>
        <c:majorTickMark val="out"/>
        <c:minorTickMark val="none"/>
        <c:tickLblPos val="nextTo"/>
        <c:spPr>
          <a:ln w="6350">
            <a:solidFill>
              <a:srgbClr val="000000"/>
            </a:solidFill>
          </a:ln>
        </c:spPr>
        <c:txPr>
          <a:bodyPr/>
          <a:lstStyle/>
          <a:p>
            <a:pPr>
              <a:defRPr sz="1200">
                <a:latin typeface="Arial" panose="020B0604020202020204" pitchFamily="34" charset="0"/>
                <a:cs typeface="Arial" panose="020B0604020202020204" pitchFamily="34" charset="0"/>
              </a:defRPr>
            </a:pPr>
            <a:endParaRPr lang="en-US"/>
          </a:p>
        </c:txPr>
        <c:crossAx val="-2068885288"/>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681664791901"/>
          <c:y val="0.10679970150789975"/>
          <c:w val="0.88154949381327297"/>
          <c:h val="0.71059260974731098"/>
        </c:manualLayout>
      </c:layout>
      <c:barChart>
        <c:barDir val="col"/>
        <c:grouping val="clustered"/>
        <c:varyColors val="0"/>
        <c:ser>
          <c:idx val="0"/>
          <c:order val="0"/>
          <c:tx>
            <c:strRef>
              <c:f>Sheet1!$B$1</c:f>
              <c:strCache>
                <c:ptCount val="1"/>
                <c:pt idx="0">
                  <c:v>Sofosbuvir-Velpatasvir</c:v>
                </c:pt>
              </c:strCache>
            </c:strRef>
          </c:tx>
          <c:spPr>
            <a:solidFill>
              <a:srgbClr val="005B9D"/>
            </a:soli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1-3948-6342-B604-102AD8EBD48F}"/>
              </c:ext>
            </c:extLst>
          </c:dPt>
          <c:dPt>
            <c:idx val="1"/>
            <c:invertIfNegative val="0"/>
            <c:bubble3D val="0"/>
            <c:extLst>
              <c:ext xmlns:c16="http://schemas.microsoft.com/office/drawing/2014/chart" uri="{C3380CC4-5D6E-409C-BE32-E72D297353CC}">
                <c16:uniqueId val="{00000002-3948-6342-B604-102AD8EBD48F}"/>
              </c:ext>
            </c:extLst>
          </c:dPt>
          <c:dPt>
            <c:idx val="2"/>
            <c:invertIfNegative val="0"/>
            <c:bubble3D val="0"/>
            <c:extLst>
              <c:ext xmlns:c16="http://schemas.microsoft.com/office/drawing/2014/chart" uri="{C3380CC4-5D6E-409C-BE32-E72D297353CC}">
                <c16:uniqueId val="{00000003-3948-6342-B604-102AD8EBD48F}"/>
              </c:ext>
            </c:extLst>
          </c:dPt>
          <c:dLbls>
            <c:numFmt formatCode="0" sourceLinked="0"/>
            <c:spPr>
              <a:solidFill>
                <a:sysClr val="window" lastClr="FFFFFF">
                  <a:alpha val="50000"/>
                </a:sysClr>
              </a:solidFill>
              <a:ln>
                <a:noFill/>
              </a:ln>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Non-Cirrhotic</c:v>
                </c:pt>
                <c:pt idx="1">
                  <c:v>Cirrhotic</c:v>
                </c:pt>
                <c:pt idx="2">
                  <c:v>Non-Cirrhotic</c:v>
                </c:pt>
                <c:pt idx="3">
                  <c:v>Cirrhotic</c:v>
                </c:pt>
              </c:strCache>
            </c:strRef>
          </c:cat>
          <c:val>
            <c:numRef>
              <c:f>Sheet1!$B$2:$B$5</c:f>
              <c:numCache>
                <c:formatCode>0</c:formatCode>
                <c:ptCount val="4"/>
                <c:pt idx="0">
                  <c:v>99</c:v>
                </c:pt>
                <c:pt idx="1">
                  <c:v>100</c:v>
                </c:pt>
                <c:pt idx="2">
                  <c:v>100</c:v>
                </c:pt>
                <c:pt idx="3">
                  <c:v>100</c:v>
                </c:pt>
              </c:numCache>
            </c:numRef>
          </c:val>
          <c:extLst>
            <c:ext xmlns:c16="http://schemas.microsoft.com/office/drawing/2014/chart" uri="{C3380CC4-5D6E-409C-BE32-E72D297353CC}">
              <c16:uniqueId val="{00000004-3948-6342-B604-102AD8EBD48F}"/>
            </c:ext>
          </c:extLst>
        </c:ser>
        <c:ser>
          <c:idx val="1"/>
          <c:order val="1"/>
          <c:tx>
            <c:v>Sofosbuvir + Ribavirin</c:v>
          </c:tx>
          <c:spPr>
            <a:solidFill>
              <a:srgbClr val="7A9342"/>
            </a:solidFill>
            <a:ln w="12700">
              <a:noFill/>
            </a:ln>
            <a:effectLst/>
            <a:scene3d>
              <a:camera prst="orthographicFront"/>
              <a:lightRig rig="threePt" dir="t"/>
            </a:scene3d>
            <a:sp3d>
              <a:bevelT/>
            </a:sp3d>
          </c:spPr>
          <c:invertIfNegative val="0"/>
          <c:dLbls>
            <c:numFmt formatCode="0" sourceLinked="0"/>
            <c:spPr>
              <a:solidFill>
                <a:sysClr val="window" lastClr="FFFFFF">
                  <a:alpha val="50000"/>
                </a:sysClr>
              </a:solidFill>
              <a:ln>
                <a:noFill/>
              </a:ln>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Non-Cirrhotic</c:v>
                </c:pt>
                <c:pt idx="1">
                  <c:v>Cirrhotic</c:v>
                </c:pt>
                <c:pt idx="2">
                  <c:v>Non-Cirrhotic</c:v>
                </c:pt>
                <c:pt idx="3">
                  <c:v>Cirrhotic</c:v>
                </c:pt>
              </c:strCache>
            </c:strRef>
          </c:cat>
          <c:val>
            <c:numRef>
              <c:f>Sheet1!$C$2:$C$5</c:f>
              <c:numCache>
                <c:formatCode>0</c:formatCode>
                <c:ptCount val="4"/>
                <c:pt idx="0">
                  <c:v>96</c:v>
                </c:pt>
                <c:pt idx="1">
                  <c:v>93</c:v>
                </c:pt>
                <c:pt idx="2">
                  <c:v>81</c:v>
                </c:pt>
                <c:pt idx="3">
                  <c:v>100</c:v>
                </c:pt>
              </c:numCache>
            </c:numRef>
          </c:val>
          <c:extLst>
            <c:ext xmlns:c16="http://schemas.microsoft.com/office/drawing/2014/chart" uri="{C3380CC4-5D6E-409C-BE32-E72D297353CC}">
              <c16:uniqueId val="{00000005-3948-6342-B604-102AD8EBD48F}"/>
            </c:ext>
          </c:extLst>
        </c:ser>
        <c:dLbls>
          <c:showLegendKey val="0"/>
          <c:showVal val="1"/>
          <c:showCatName val="0"/>
          <c:showSerName val="0"/>
          <c:showPercent val="0"/>
          <c:showBubbleSize val="0"/>
        </c:dLbls>
        <c:gapWidth val="75"/>
        <c:axId val="-2069855864"/>
        <c:axId val="-2068912936"/>
      </c:barChart>
      <c:catAx>
        <c:axId val="-2069855864"/>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crossAx val="-2068912936"/>
        <c:crosses val="autoZero"/>
        <c:auto val="1"/>
        <c:lblAlgn val="ctr"/>
        <c:lblOffset val="10"/>
        <c:tickLblSkip val="1"/>
        <c:tickMarkSkip val="1"/>
        <c:noMultiLvlLbl val="0"/>
      </c:catAx>
      <c:valAx>
        <c:axId val="-2068912936"/>
        <c:scaling>
          <c:orientation val="minMax"/>
          <c:max val="100"/>
          <c:min val="0"/>
        </c:scaling>
        <c:delete val="0"/>
        <c:axPos val="l"/>
        <c:title>
          <c:tx>
            <c:rich>
              <a:bodyPr/>
              <a:lstStyle/>
              <a:p>
                <a:pPr>
                  <a:defRPr sz="1400"/>
                </a:pPr>
                <a:r>
                  <a:rPr lang="en-US" sz="1400" dirty="0"/>
                  <a:t>Patients (%) with SVR 12</a:t>
                </a:r>
              </a:p>
            </c:rich>
          </c:tx>
          <c:layout>
            <c:manualLayout>
              <c:xMode val="edge"/>
              <c:yMode val="edge"/>
              <c:x val="5.9456109652960046E-4"/>
              <c:y val="0.11825079769440584"/>
            </c:manualLayout>
          </c:layout>
          <c:overlay val="0"/>
        </c:title>
        <c:numFmt formatCode="0" sourceLinked="0"/>
        <c:majorTickMark val="out"/>
        <c:minorTickMark val="none"/>
        <c:tickLblPos val="nextTo"/>
        <c:spPr>
          <a:ln w="6350">
            <a:solidFill>
              <a:srgbClr val="000000"/>
            </a:solidFill>
          </a:ln>
        </c:spPr>
        <c:crossAx val="-2069855864"/>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37404588315349468"/>
          <c:y val="6.2976043435747E-3"/>
          <c:w val="0.61206519585995101"/>
          <c:h val="8.0726462290953996E-2"/>
        </c:manualLayout>
      </c:layout>
      <c:overlay val="0"/>
      <c:spPr>
        <a:noFill/>
        <a:ln>
          <a:noFill/>
        </a:ln>
      </c:spPr>
      <c:txPr>
        <a:bodyPr/>
        <a:lstStyle/>
        <a:p>
          <a:pPr>
            <a:defRPr sz="1400"/>
          </a:pPr>
          <a:endParaRPr lang="en-US"/>
        </a:p>
      </c:tx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243857238449"/>
          <c:y val="2.77778663809897E-2"/>
          <c:w val="0.84978810467271204"/>
          <c:h val="0.82433666445968701"/>
        </c:manualLayout>
      </c:layout>
      <c:barChart>
        <c:barDir val="col"/>
        <c:grouping val="clustered"/>
        <c:varyColors val="0"/>
        <c:ser>
          <c:idx val="0"/>
          <c:order val="0"/>
          <c:tx>
            <c:strRef>
              <c:f>Sheet1!$B$1</c:f>
              <c:strCache>
                <c:ptCount val="1"/>
              </c:strCache>
            </c:strRef>
          </c:tx>
          <c:spPr>
            <a:solidFill>
              <a:srgbClr val="326496"/>
            </a:solidFill>
            <a:ln w="12700">
              <a:noFill/>
            </a:ln>
            <a:effectLst/>
            <a:scene3d>
              <a:camera prst="orthographicFront"/>
              <a:lightRig rig="threePt" dir="t"/>
            </a:scene3d>
            <a:sp3d>
              <a:bevelT/>
            </a:sp3d>
          </c:spPr>
          <c:invertIfNegative val="0"/>
          <c:dPt>
            <c:idx val="0"/>
            <c:invertIfNegative val="0"/>
            <c:bubble3D val="0"/>
            <c:spPr>
              <a:solidFill>
                <a:srgbClr val="005B9D"/>
              </a:solidFill>
              <a:ln w="12700">
                <a:noFill/>
              </a:ln>
              <a:effectLst/>
              <a:scene3d>
                <a:camera prst="orthographicFront"/>
                <a:lightRig rig="threePt" dir="t"/>
              </a:scene3d>
              <a:sp3d>
                <a:bevelT/>
              </a:sp3d>
            </c:spPr>
            <c:extLst>
              <c:ext xmlns:c16="http://schemas.microsoft.com/office/drawing/2014/chart" uri="{C3380CC4-5D6E-409C-BE32-E72D297353CC}">
                <c16:uniqueId val="{00000001-87D5-3345-99AE-7419925558C1}"/>
              </c:ext>
            </c:extLst>
          </c:dPt>
          <c:dPt>
            <c:idx val="1"/>
            <c:invertIfNegative val="0"/>
            <c:bubble3D val="0"/>
            <c:spPr>
              <a:solidFill>
                <a:srgbClr val="7A9342"/>
              </a:solidFill>
              <a:ln w="12700">
                <a:noFill/>
              </a:ln>
              <a:effectLst/>
              <a:scene3d>
                <a:camera prst="orthographicFront"/>
                <a:lightRig rig="threePt" dir="t"/>
              </a:scene3d>
              <a:sp3d>
                <a:bevelT/>
              </a:sp3d>
            </c:spPr>
            <c:extLst>
              <c:ext xmlns:c16="http://schemas.microsoft.com/office/drawing/2014/chart" uri="{C3380CC4-5D6E-409C-BE32-E72D297353CC}">
                <c16:uniqueId val="{00000002-87D5-3345-99AE-7419925558C1}"/>
              </c:ext>
            </c:extLst>
          </c:dPt>
          <c:dPt>
            <c:idx val="2"/>
            <c:invertIfNegative val="0"/>
            <c:bubble3D val="0"/>
            <c:spPr>
              <a:solidFill>
                <a:sysClr val="window" lastClr="FFFFFF">
                  <a:lumMod val="50000"/>
                </a:sysClr>
              </a:solidFill>
              <a:ln w="12700">
                <a:noFill/>
              </a:ln>
              <a:effectLst/>
              <a:scene3d>
                <a:camera prst="orthographicFront"/>
                <a:lightRig rig="threePt" dir="t"/>
              </a:scene3d>
              <a:sp3d>
                <a:bevelT/>
              </a:sp3d>
            </c:spPr>
            <c:extLst>
              <c:ext xmlns:c16="http://schemas.microsoft.com/office/drawing/2014/chart" uri="{C3380CC4-5D6E-409C-BE32-E72D297353CC}">
                <c16:uniqueId val="{00000004-87D5-3345-99AE-7419925558C1}"/>
              </c:ext>
            </c:extLst>
          </c:dPt>
          <c:dPt>
            <c:idx val="3"/>
            <c:invertIfNegative val="0"/>
            <c:bubble3D val="0"/>
            <c:spPr>
              <a:solidFill>
                <a:srgbClr val="6E4B7D"/>
              </a:solidFill>
              <a:ln w="12700">
                <a:noFill/>
              </a:ln>
              <a:effectLst/>
              <a:scene3d>
                <a:camera prst="orthographicFront"/>
                <a:lightRig rig="threePt" dir="t"/>
              </a:scene3d>
              <a:sp3d>
                <a:bevelT/>
              </a:sp3d>
            </c:spPr>
            <c:extLst>
              <c:ext xmlns:c16="http://schemas.microsoft.com/office/drawing/2014/chart" uri="{C3380CC4-5D6E-409C-BE32-E72D297353CC}">
                <c16:uniqueId val="{00000006-87D5-3345-99AE-7419925558C1}"/>
              </c:ext>
            </c:extLst>
          </c:dPt>
          <c:dPt>
            <c:idx val="4"/>
            <c:invertIfNegative val="0"/>
            <c:bubble3D val="0"/>
            <c:spPr>
              <a:solidFill>
                <a:srgbClr val="886F3F"/>
              </a:solidFill>
              <a:ln w="12700">
                <a:noFill/>
              </a:ln>
              <a:effectLst/>
              <a:scene3d>
                <a:camera prst="orthographicFront"/>
                <a:lightRig rig="threePt" dir="t"/>
              </a:scene3d>
              <a:sp3d>
                <a:bevelT/>
              </a:sp3d>
            </c:spPr>
            <c:extLst>
              <c:ext xmlns:c16="http://schemas.microsoft.com/office/drawing/2014/chart" uri="{C3380CC4-5D6E-409C-BE32-E72D297353CC}">
                <c16:uniqueId val="{00000008-87D5-3345-99AE-7419925558C1}"/>
              </c:ext>
            </c:extLst>
          </c:dPt>
          <c:dPt>
            <c:idx val="5"/>
            <c:invertIfNegative val="0"/>
            <c:bubble3D val="0"/>
            <c:extLst>
              <c:ext xmlns:c16="http://schemas.microsoft.com/office/drawing/2014/chart" uri="{C3380CC4-5D6E-409C-BE32-E72D297353CC}">
                <c16:uniqueId val="{00000009-87D5-3345-99AE-7419925558C1}"/>
              </c:ext>
            </c:extLst>
          </c:dPt>
          <c:dPt>
            <c:idx val="6"/>
            <c:invertIfNegative val="0"/>
            <c:bubble3D val="0"/>
            <c:extLst>
              <c:ext xmlns:c16="http://schemas.microsoft.com/office/drawing/2014/chart" uri="{C3380CC4-5D6E-409C-BE32-E72D297353CC}">
                <c16:uniqueId val="{0000000A-87D5-3345-99AE-7419925558C1}"/>
              </c:ext>
            </c:extLst>
          </c:dPt>
          <c:dLbls>
            <c:spPr>
              <a:solidFill>
                <a:schemeClr val="bg1">
                  <a:alpha val="50000"/>
                </a:scheme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Sofosbuvir-Velpatasvir</c:v>
                </c:pt>
                <c:pt idx="1">
                  <c:v>Sofosbuvir + Ribavirin</c:v>
                </c:pt>
              </c:strCache>
            </c:strRef>
          </c:cat>
          <c:val>
            <c:numRef>
              <c:f>Sheet1!$B$2:$B$3</c:f>
              <c:numCache>
                <c:formatCode>0</c:formatCode>
                <c:ptCount val="2"/>
                <c:pt idx="0">
                  <c:v>95</c:v>
                </c:pt>
                <c:pt idx="1">
                  <c:v>80</c:v>
                </c:pt>
              </c:numCache>
            </c:numRef>
          </c:val>
          <c:extLst>
            <c:ext xmlns:c16="http://schemas.microsoft.com/office/drawing/2014/chart" uri="{C3380CC4-5D6E-409C-BE32-E72D297353CC}">
              <c16:uniqueId val="{0000000B-87D5-3345-99AE-7419925558C1}"/>
            </c:ext>
          </c:extLst>
        </c:ser>
        <c:dLbls>
          <c:showLegendKey val="0"/>
          <c:showVal val="1"/>
          <c:showCatName val="0"/>
          <c:showSerName val="0"/>
          <c:showPercent val="0"/>
          <c:showBubbleSize val="0"/>
        </c:dLbls>
        <c:gapWidth val="125"/>
        <c:overlap val="9"/>
        <c:axId val="-2134863832"/>
        <c:axId val="-2085593272"/>
      </c:barChart>
      <c:catAx>
        <c:axId val="-2134863832"/>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crossAx val="-2085593272"/>
        <c:crosses val="autoZero"/>
        <c:auto val="1"/>
        <c:lblAlgn val="ctr"/>
        <c:lblOffset val="1"/>
        <c:tickLblSkip val="1"/>
        <c:tickMarkSkip val="1"/>
        <c:noMultiLvlLbl val="0"/>
      </c:catAx>
      <c:valAx>
        <c:axId val="-2085593272"/>
        <c:scaling>
          <c:orientation val="minMax"/>
          <c:max val="100"/>
          <c:min val="0"/>
        </c:scaling>
        <c:delete val="0"/>
        <c:axPos val="l"/>
        <c:title>
          <c:tx>
            <c:rich>
              <a:bodyPr/>
              <a:lstStyle/>
              <a:p>
                <a:pPr>
                  <a:defRPr sz="1400"/>
                </a:pPr>
                <a:r>
                  <a:rPr lang="en-US" sz="1400" dirty="0"/>
                  <a:t>Patients with SVR12 (%)</a:t>
                </a:r>
              </a:p>
            </c:rich>
          </c:tx>
          <c:layout>
            <c:manualLayout>
              <c:xMode val="edge"/>
              <c:yMode val="edge"/>
              <c:x val="0"/>
              <c:y val="0.15630768543753601"/>
            </c:manualLayout>
          </c:layout>
          <c:overlay val="0"/>
        </c:title>
        <c:numFmt formatCode="0" sourceLinked="0"/>
        <c:majorTickMark val="out"/>
        <c:minorTickMark val="none"/>
        <c:tickLblPos val="nextTo"/>
        <c:spPr>
          <a:ln w="6350">
            <a:solidFill>
              <a:srgbClr val="000000"/>
            </a:solidFill>
          </a:ln>
        </c:spPr>
        <c:crossAx val="-2134863832"/>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22-03-20T13:09:40.763" idx="13">
    <p:pos x="4336" y="1866"/>
    <p:text>Abbreiation notation?</p:text>
    <p:extLst>
      <p:ext uri="{C676402C-5697-4E1C-873F-D02D1690AC5C}">
        <p15:threadingInfo xmlns:p15="http://schemas.microsoft.com/office/powerpoint/2012/main" timeZoneBias="420"/>
      </p:ext>
    </p:extLst>
  </p:cm>
</p:cmLst>
</file>

<file path=ppt/drawings/drawing1.xml><?xml version="1.0" encoding="utf-8"?>
<c:userShapes xmlns:c="http://schemas.openxmlformats.org/drawingml/2006/chart">
  <cdr:relSizeAnchor xmlns:cdr="http://schemas.openxmlformats.org/drawingml/2006/chartDrawing">
    <cdr:from>
      <cdr:x>0.2486</cdr:x>
      <cdr:y>0.46823</cdr:y>
    </cdr:from>
    <cdr:to>
      <cdr:x>0.4137</cdr:x>
      <cdr:y>0.61453</cdr:y>
    </cdr:to>
    <cdr:sp macro="" textlink="">
      <cdr:nvSpPr>
        <cdr:cNvPr id="8" name="Line Callout 1 7"/>
        <cdr:cNvSpPr/>
      </cdr:nvSpPr>
      <cdr:spPr>
        <a:xfrm xmlns:a="http://schemas.openxmlformats.org/drawingml/2006/main">
          <a:off x="2045870" y="1455716"/>
          <a:ext cx="1358718" cy="454841"/>
        </a:xfrm>
        <a:prstGeom xmlns:a="http://schemas.openxmlformats.org/drawingml/2006/main" prst="borderCallout1">
          <a:avLst>
            <a:gd name="adj1" fmla="val 194767"/>
            <a:gd name="adj2" fmla="val 50066"/>
            <a:gd name="adj3" fmla="val 100906"/>
            <a:gd name="adj4" fmla="val 50062"/>
          </a:avLst>
        </a:prstGeom>
        <a:solidFill xmlns:a="http://schemas.openxmlformats.org/drawingml/2006/main">
          <a:srgbClr val="D9D9D9"/>
        </a:solidFill>
        <a:ln xmlns:a="http://schemas.openxmlformats.org/drawingml/2006/main" w="12700" cmpd="sng">
          <a:solidFill>
            <a:srgbClr val="FFFFFF"/>
          </a:solidFill>
        </a:ln>
      </cdr:spPr>
      <cdr:style>
        <a:lnRef xmlns:a="http://schemas.openxmlformats.org/drawingml/2006/main" idx="1">
          <a:schemeClr val="accent6"/>
        </a:lnRef>
        <a:fillRef xmlns:a="http://schemas.openxmlformats.org/drawingml/2006/main" idx="2">
          <a:schemeClr val="accent6"/>
        </a:fillRef>
        <a:effectRef xmlns:a="http://schemas.openxmlformats.org/drawingml/2006/main" idx="1">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457200" rtl="0" eaLnBrk="1" latinLnBrk="0" hangingPunct="1">
            <a:defRPr sz="2400" kern="1200">
              <a:solidFill>
                <a:schemeClr val="dk1"/>
              </a:solidFill>
              <a:latin typeface="+mn-lt"/>
              <a:ea typeface="+mn-ea"/>
              <a:cs typeface="+mn-cs"/>
            </a:defRPr>
          </a:lvl6pPr>
          <a:lvl7pPr marL="2743200" algn="l" defTabSz="457200" rtl="0" eaLnBrk="1" latinLnBrk="0" hangingPunct="1">
            <a:defRPr sz="2400" kern="1200">
              <a:solidFill>
                <a:schemeClr val="dk1"/>
              </a:solidFill>
              <a:latin typeface="+mn-lt"/>
              <a:ea typeface="+mn-ea"/>
              <a:cs typeface="+mn-cs"/>
            </a:defRPr>
          </a:lvl7pPr>
          <a:lvl8pPr marL="3200400" algn="l" defTabSz="457200" rtl="0" eaLnBrk="1" latinLnBrk="0" hangingPunct="1">
            <a:defRPr sz="2400" kern="1200">
              <a:solidFill>
                <a:schemeClr val="dk1"/>
              </a:solidFill>
              <a:latin typeface="+mn-lt"/>
              <a:ea typeface="+mn-ea"/>
              <a:cs typeface="+mn-cs"/>
            </a:defRPr>
          </a:lvl8pPr>
          <a:lvl9pPr marL="3657600" algn="l" defTabSz="457200" rtl="0" eaLnBrk="1" latinLnBrk="0" hangingPunct="1">
            <a:defRPr sz="2400" kern="1200">
              <a:solidFill>
                <a:schemeClr val="dk1"/>
              </a:solidFill>
              <a:latin typeface="+mn-lt"/>
              <a:ea typeface="+mn-ea"/>
              <a:cs typeface="+mn-cs"/>
            </a:defRPr>
          </a:lvl9pPr>
        </a:lstStyle>
        <a:p xmlns:a="http://schemas.openxmlformats.org/drawingml/2006/main">
          <a:r>
            <a:rPr lang="en-US" sz="900" dirty="0">
              <a:latin typeface="Arial" panose="020B0604020202020204" pitchFamily="34" charset="0"/>
              <a:cs typeface="Arial" panose="020B0604020202020204" pitchFamily="34" charset="0"/>
            </a:rPr>
            <a:t>2 Relapses</a:t>
          </a:r>
        </a:p>
        <a:p xmlns:a="http://schemas.openxmlformats.org/drawingml/2006/main">
          <a:r>
            <a:rPr lang="en-US" sz="900" dirty="0">
              <a:latin typeface="Arial" panose="020B0604020202020204" pitchFamily="34" charset="0"/>
              <a:cs typeface="Arial" panose="020B0604020202020204" pitchFamily="34" charset="0"/>
            </a:rPr>
            <a:t>1 Withdrew consent</a:t>
          </a:r>
        </a:p>
        <a:p xmlns:a="http://schemas.openxmlformats.org/drawingml/2006/main">
          <a:r>
            <a:rPr lang="en-US" sz="900" dirty="0">
              <a:latin typeface="Arial" panose="020B0604020202020204" pitchFamily="34" charset="0"/>
              <a:cs typeface="Arial" panose="020B0604020202020204" pitchFamily="34" charset="0"/>
            </a:rPr>
            <a:t>1 Death</a:t>
          </a:r>
        </a:p>
      </cdr:txBody>
    </cdr:sp>
  </cdr:relSizeAnchor>
  <cdr:relSizeAnchor xmlns:cdr="http://schemas.openxmlformats.org/drawingml/2006/chartDrawing">
    <cdr:from>
      <cdr:x>0.66834</cdr:x>
      <cdr:y>0.41206</cdr:y>
    </cdr:from>
    <cdr:to>
      <cdr:x>0.83867</cdr:x>
      <cdr:y>0.62131</cdr:y>
    </cdr:to>
    <cdr:sp macro="" textlink="">
      <cdr:nvSpPr>
        <cdr:cNvPr id="9" name="Line Callout 1 8"/>
        <cdr:cNvSpPr/>
      </cdr:nvSpPr>
      <cdr:spPr>
        <a:xfrm xmlns:a="http://schemas.openxmlformats.org/drawingml/2006/main">
          <a:off x="5500148" y="1281067"/>
          <a:ext cx="1401742" cy="650572"/>
        </a:xfrm>
        <a:prstGeom xmlns:a="http://schemas.openxmlformats.org/drawingml/2006/main" prst="borderCallout1">
          <a:avLst>
            <a:gd name="adj1" fmla="val 159062"/>
            <a:gd name="adj2" fmla="val 49994"/>
            <a:gd name="adj3" fmla="val 100906"/>
            <a:gd name="adj4" fmla="val 50062"/>
          </a:avLst>
        </a:prstGeom>
        <a:solidFill xmlns:a="http://schemas.openxmlformats.org/drawingml/2006/main">
          <a:srgbClr val="D9D9D9"/>
        </a:solidFill>
        <a:ln xmlns:a="http://schemas.openxmlformats.org/drawingml/2006/main" w="12700" cmpd="sng">
          <a:solidFill>
            <a:srgbClr val="FFFFFF"/>
          </a:solidFill>
        </a:ln>
      </cdr:spPr>
      <cdr:style>
        <a:lnRef xmlns:a="http://schemas.openxmlformats.org/drawingml/2006/main" idx="1">
          <a:schemeClr val="accent6"/>
        </a:lnRef>
        <a:fillRef xmlns:a="http://schemas.openxmlformats.org/drawingml/2006/main" idx="2">
          <a:schemeClr val="accent6"/>
        </a:fillRef>
        <a:effectRef xmlns:a="http://schemas.openxmlformats.org/drawingml/2006/main" idx="1">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457200" rtl="0" eaLnBrk="1" latinLnBrk="0" hangingPunct="1">
            <a:defRPr sz="2400" kern="1200">
              <a:solidFill>
                <a:schemeClr val="dk1"/>
              </a:solidFill>
              <a:latin typeface="+mn-lt"/>
              <a:ea typeface="+mn-ea"/>
              <a:cs typeface="+mn-cs"/>
            </a:defRPr>
          </a:lvl6pPr>
          <a:lvl7pPr marL="2743200" algn="l" defTabSz="457200" rtl="0" eaLnBrk="1" latinLnBrk="0" hangingPunct="1">
            <a:defRPr sz="2400" kern="1200">
              <a:solidFill>
                <a:schemeClr val="dk1"/>
              </a:solidFill>
              <a:latin typeface="+mn-lt"/>
              <a:ea typeface="+mn-ea"/>
              <a:cs typeface="+mn-cs"/>
            </a:defRPr>
          </a:lvl7pPr>
          <a:lvl8pPr marL="3200400" algn="l" defTabSz="457200" rtl="0" eaLnBrk="1" latinLnBrk="0" hangingPunct="1">
            <a:defRPr sz="2400" kern="1200">
              <a:solidFill>
                <a:schemeClr val="dk1"/>
              </a:solidFill>
              <a:latin typeface="+mn-lt"/>
              <a:ea typeface="+mn-ea"/>
              <a:cs typeface="+mn-cs"/>
            </a:defRPr>
          </a:lvl8pPr>
          <a:lvl9pPr marL="3657600" algn="l" defTabSz="457200" rtl="0" eaLnBrk="1" latinLnBrk="0" hangingPunct="1">
            <a:defRPr sz="2400" kern="1200">
              <a:solidFill>
                <a:schemeClr val="dk1"/>
              </a:solidFill>
              <a:latin typeface="+mn-lt"/>
              <a:ea typeface="+mn-ea"/>
              <a:cs typeface="+mn-cs"/>
            </a:defRPr>
          </a:lvl9pPr>
        </a:lstStyle>
        <a:p xmlns:a="http://schemas.openxmlformats.org/drawingml/2006/main">
          <a:r>
            <a:rPr lang="en-US" sz="900" dirty="0">
              <a:latin typeface="Arial" panose="020B0604020202020204" pitchFamily="34" charset="0"/>
              <a:cs typeface="Arial" panose="020B0604020202020204" pitchFamily="34" charset="0"/>
            </a:rPr>
            <a:t>1 On-treatment failure</a:t>
          </a:r>
        </a:p>
        <a:p xmlns:a="http://schemas.openxmlformats.org/drawingml/2006/main">
          <a:r>
            <a:rPr lang="en-US" sz="900" dirty="0">
              <a:latin typeface="Arial" panose="020B0604020202020204" pitchFamily="34" charset="0"/>
              <a:cs typeface="Arial" panose="020B0604020202020204" pitchFamily="34" charset="0"/>
            </a:rPr>
            <a:t>1 Relapse</a:t>
          </a:r>
        </a:p>
        <a:p xmlns:a="http://schemas.openxmlformats.org/drawingml/2006/main">
          <a:r>
            <a:rPr lang="en-US" sz="900" dirty="0">
              <a:latin typeface="Arial" panose="020B0604020202020204" pitchFamily="34" charset="0"/>
              <a:cs typeface="Arial" panose="020B0604020202020204" pitchFamily="34" charset="0"/>
            </a:rPr>
            <a:t>1 DC due to AE</a:t>
          </a:r>
        </a:p>
        <a:p xmlns:a="http://schemas.openxmlformats.org/drawingml/2006/main">
          <a:r>
            <a:rPr lang="en-US" sz="900" dirty="0">
              <a:latin typeface="Arial" panose="020B0604020202020204" pitchFamily="34" charset="0"/>
              <a:cs typeface="Arial" panose="020B0604020202020204" pitchFamily="34" charset="0"/>
            </a:rPr>
            <a:t>1 Lost to follow-up</a:t>
          </a:r>
        </a:p>
      </cdr:txBody>
    </cdr:sp>
  </cdr:relSizeAnchor>
</c:userShapes>
</file>

<file path=ppt/drawings/drawing2.xml><?xml version="1.0" encoding="utf-8"?>
<c:userShapes xmlns:c="http://schemas.openxmlformats.org/drawingml/2006/chart">
  <cdr:relSizeAnchor xmlns:cdr="http://schemas.openxmlformats.org/drawingml/2006/chartDrawing">
    <cdr:from>
      <cdr:x>0.31764</cdr:x>
      <cdr:y>0.75871</cdr:y>
    </cdr:from>
    <cdr:to>
      <cdr:x>0.42875</cdr:x>
      <cdr:y>0.88126</cdr:y>
    </cdr:to>
    <cdr:sp macro="" textlink="">
      <cdr:nvSpPr>
        <cdr:cNvPr id="3" name="Rectangle 2">
          <a:extLst xmlns:a="http://schemas.openxmlformats.org/drawingml/2006/main">
            <a:ext uri="{FF2B5EF4-FFF2-40B4-BE49-F238E27FC236}">
              <a16:creationId xmlns:a16="http://schemas.microsoft.com/office/drawing/2014/main" id="{175BCA19-5B0D-D244-AE86-8548CBB61B24}"/>
            </a:ext>
          </a:extLst>
        </cdr:cNvPr>
        <cdr:cNvSpPr/>
      </cdr:nvSpPr>
      <cdr:spPr>
        <a:xfrm xmlns:a="http://schemas.openxmlformats.org/drawingml/2006/main">
          <a:off x="2614067" y="2358791"/>
          <a:ext cx="914400" cy="38100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sz="1200" dirty="0">
            <a:solidFill>
              <a:srgbClr val="FFFFFF"/>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8</a:t>
            </a:fld>
            <a:endParaRPr lang="en-US" dirty="0"/>
          </a:p>
        </p:txBody>
      </p:sp>
    </p:spTree>
    <p:extLst>
      <p:ext uri="{BB962C8B-B14F-4D97-AF65-F5344CB8AC3E}">
        <p14:creationId xmlns:p14="http://schemas.microsoft.com/office/powerpoint/2010/main" val="2745863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77</a:t>
            </a:fld>
            <a:endParaRPr lang="en-US" dirty="0"/>
          </a:p>
        </p:txBody>
      </p:sp>
    </p:spTree>
    <p:extLst>
      <p:ext uri="{BB962C8B-B14F-4D97-AF65-F5344CB8AC3E}">
        <p14:creationId xmlns:p14="http://schemas.microsoft.com/office/powerpoint/2010/main" val="105956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cs typeface="Arial"/>
            </a:endParaRPr>
          </a:p>
        </p:txBody>
      </p:sp>
    </p:spTree>
    <p:extLst>
      <p:ext uri="{BB962C8B-B14F-4D97-AF65-F5344CB8AC3E}">
        <p14:creationId xmlns:p14="http://schemas.microsoft.com/office/powerpoint/2010/main" val="3169721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88</a:t>
            </a:fld>
            <a:endParaRPr lang="en-US" dirty="0"/>
          </a:p>
        </p:txBody>
      </p:sp>
    </p:spTree>
    <p:extLst>
      <p:ext uri="{BB962C8B-B14F-4D97-AF65-F5344CB8AC3E}">
        <p14:creationId xmlns:p14="http://schemas.microsoft.com/office/powerpoint/2010/main" val="998589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89</a:t>
            </a:fld>
            <a:endParaRPr lang="en-US" dirty="0"/>
          </a:p>
        </p:txBody>
      </p:sp>
    </p:spTree>
    <p:extLst>
      <p:ext uri="{BB962C8B-B14F-4D97-AF65-F5344CB8AC3E}">
        <p14:creationId xmlns:p14="http://schemas.microsoft.com/office/powerpoint/2010/main" val="3593200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92</a:t>
            </a:fld>
            <a:endParaRPr lang="en-US" dirty="0"/>
          </a:p>
        </p:txBody>
      </p:sp>
    </p:spTree>
    <p:extLst>
      <p:ext uri="{BB962C8B-B14F-4D97-AF65-F5344CB8AC3E}">
        <p14:creationId xmlns:p14="http://schemas.microsoft.com/office/powerpoint/2010/main" val="1530820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93</a:t>
            </a:fld>
            <a:endParaRPr lang="en-US" dirty="0"/>
          </a:p>
        </p:txBody>
      </p:sp>
    </p:spTree>
    <p:extLst>
      <p:ext uri="{BB962C8B-B14F-4D97-AF65-F5344CB8AC3E}">
        <p14:creationId xmlns:p14="http://schemas.microsoft.com/office/powerpoint/2010/main" val="2431992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94</a:t>
            </a:fld>
            <a:endParaRPr lang="en-US" dirty="0"/>
          </a:p>
        </p:txBody>
      </p:sp>
    </p:spTree>
    <p:extLst>
      <p:ext uri="{BB962C8B-B14F-4D97-AF65-F5344CB8AC3E}">
        <p14:creationId xmlns:p14="http://schemas.microsoft.com/office/powerpoint/2010/main" val="1447991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cs typeface="Arial"/>
            </a:endParaRPr>
          </a:p>
        </p:txBody>
      </p:sp>
    </p:spTree>
    <p:extLst>
      <p:ext uri="{BB962C8B-B14F-4D97-AF65-F5344CB8AC3E}">
        <p14:creationId xmlns:p14="http://schemas.microsoft.com/office/powerpoint/2010/main" val="3961773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99</a:t>
            </a:fld>
            <a:endParaRPr lang="en-US" dirty="0"/>
          </a:p>
        </p:txBody>
      </p:sp>
    </p:spTree>
    <p:extLst>
      <p:ext uri="{BB962C8B-B14F-4D97-AF65-F5344CB8AC3E}">
        <p14:creationId xmlns:p14="http://schemas.microsoft.com/office/powerpoint/2010/main" val="3768595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100</a:t>
            </a:fld>
            <a:endParaRPr lang="en-US" dirty="0"/>
          </a:p>
        </p:txBody>
      </p:sp>
    </p:spTree>
    <p:extLst>
      <p:ext uri="{BB962C8B-B14F-4D97-AF65-F5344CB8AC3E}">
        <p14:creationId xmlns:p14="http://schemas.microsoft.com/office/powerpoint/2010/main" val="1391455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24722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101</a:t>
            </a:fld>
            <a:endParaRPr lang="en-US" dirty="0"/>
          </a:p>
        </p:txBody>
      </p:sp>
    </p:spTree>
    <p:extLst>
      <p:ext uri="{BB962C8B-B14F-4D97-AF65-F5344CB8AC3E}">
        <p14:creationId xmlns:p14="http://schemas.microsoft.com/office/powerpoint/2010/main" val="2908022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106</a:t>
            </a:fld>
            <a:endParaRPr lang="en-US" dirty="0"/>
          </a:p>
        </p:txBody>
      </p:sp>
    </p:spTree>
    <p:extLst>
      <p:ext uri="{BB962C8B-B14F-4D97-AF65-F5344CB8AC3E}">
        <p14:creationId xmlns:p14="http://schemas.microsoft.com/office/powerpoint/2010/main" val="2442234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107</a:t>
            </a:fld>
            <a:endParaRPr lang="en-US" dirty="0"/>
          </a:p>
        </p:txBody>
      </p:sp>
    </p:spTree>
    <p:extLst>
      <p:ext uri="{BB962C8B-B14F-4D97-AF65-F5344CB8AC3E}">
        <p14:creationId xmlns:p14="http://schemas.microsoft.com/office/powerpoint/2010/main" val="2287547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cs typeface="Arial"/>
            </a:endParaRPr>
          </a:p>
        </p:txBody>
      </p:sp>
    </p:spTree>
    <p:extLst>
      <p:ext uri="{BB962C8B-B14F-4D97-AF65-F5344CB8AC3E}">
        <p14:creationId xmlns:p14="http://schemas.microsoft.com/office/powerpoint/2010/main" val="42431792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725376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451605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286221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887076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Tree>
    <p:extLst>
      <p:ext uri="{BB962C8B-B14F-4D97-AF65-F5344CB8AC3E}">
        <p14:creationId xmlns:p14="http://schemas.microsoft.com/office/powerpoint/2010/main" val="35926563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Tree>
    <p:extLst>
      <p:ext uri="{BB962C8B-B14F-4D97-AF65-F5344CB8AC3E}">
        <p14:creationId xmlns:p14="http://schemas.microsoft.com/office/powerpoint/2010/main" val="269237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14</a:t>
            </a:fld>
            <a:endParaRPr lang="en-US" dirty="0"/>
          </a:p>
        </p:txBody>
      </p:sp>
    </p:spTree>
    <p:extLst>
      <p:ext uri="{BB962C8B-B14F-4D97-AF65-F5344CB8AC3E}">
        <p14:creationId xmlns:p14="http://schemas.microsoft.com/office/powerpoint/2010/main" val="1312808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19</a:t>
            </a:fld>
            <a:endParaRPr lang="en-US" dirty="0"/>
          </a:p>
        </p:txBody>
      </p:sp>
    </p:spTree>
    <p:extLst>
      <p:ext uri="{BB962C8B-B14F-4D97-AF65-F5344CB8AC3E}">
        <p14:creationId xmlns:p14="http://schemas.microsoft.com/office/powerpoint/2010/main" val="3830362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28</a:t>
            </a:fld>
            <a:endParaRPr lang="en-US" dirty="0"/>
          </a:p>
        </p:txBody>
      </p:sp>
    </p:spTree>
    <p:extLst>
      <p:ext uri="{BB962C8B-B14F-4D97-AF65-F5344CB8AC3E}">
        <p14:creationId xmlns:p14="http://schemas.microsoft.com/office/powerpoint/2010/main" val="3240683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33</a:t>
            </a:fld>
            <a:endParaRPr lang="en-US" dirty="0"/>
          </a:p>
        </p:txBody>
      </p:sp>
    </p:spTree>
    <p:extLst>
      <p:ext uri="{BB962C8B-B14F-4D97-AF65-F5344CB8AC3E}">
        <p14:creationId xmlns:p14="http://schemas.microsoft.com/office/powerpoint/2010/main" val="3601259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38</a:t>
            </a:fld>
            <a:endParaRPr lang="en-US" dirty="0"/>
          </a:p>
        </p:txBody>
      </p:sp>
    </p:spTree>
    <p:extLst>
      <p:ext uri="{BB962C8B-B14F-4D97-AF65-F5344CB8AC3E}">
        <p14:creationId xmlns:p14="http://schemas.microsoft.com/office/powerpoint/2010/main" val="39507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55</a:t>
            </a:fld>
            <a:endParaRPr lang="en-US" dirty="0"/>
          </a:p>
        </p:txBody>
      </p:sp>
    </p:spTree>
    <p:extLst>
      <p:ext uri="{BB962C8B-B14F-4D97-AF65-F5344CB8AC3E}">
        <p14:creationId xmlns:p14="http://schemas.microsoft.com/office/powerpoint/2010/main" val="1908946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61</a:t>
            </a:fld>
            <a:endParaRPr lang="en-US" dirty="0"/>
          </a:p>
        </p:txBody>
      </p:sp>
    </p:spTree>
    <p:extLst>
      <p:ext uri="{BB962C8B-B14F-4D97-AF65-F5344CB8AC3E}">
        <p14:creationId xmlns:p14="http://schemas.microsoft.com/office/powerpoint/2010/main" val="25061554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URL">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4C532C-3D97-E34C-A378-DD504926CABE}"/>
              </a:ext>
            </a:extLst>
          </p:cNvPr>
          <p:cNvPicPr>
            <a:picLocks noChangeAspect="1"/>
          </p:cNvPicPr>
          <p:nvPr userDrawn="1"/>
        </p:nvPicPr>
        <p:blipFill>
          <a:blip r:embed="rId2"/>
          <a:stretch>
            <a:fillRect/>
          </a:stretch>
        </p:blipFill>
        <p:spPr>
          <a:xfrm>
            <a:off x="504850" y="195241"/>
            <a:ext cx="2926080" cy="465946"/>
          </a:xfrm>
          <a:prstGeom prst="rect">
            <a:avLst/>
          </a:prstGeom>
        </p:spPr>
      </p:pic>
      <p:grpSp>
        <p:nvGrpSpPr>
          <p:cNvPr id="3" name="Group 2">
            <a:extLst>
              <a:ext uri="{FF2B5EF4-FFF2-40B4-BE49-F238E27FC236}">
                <a16:creationId xmlns:a16="http://schemas.microsoft.com/office/drawing/2014/main" id="{B90319A0-61A9-B04E-A7BC-8B6F583247CD}"/>
              </a:ext>
            </a:extLst>
          </p:cNvPr>
          <p:cNvGrpSpPr/>
          <p:nvPr userDrawn="1"/>
        </p:nvGrpSpPr>
        <p:grpSpPr>
          <a:xfrm>
            <a:off x="462321" y="4516238"/>
            <a:ext cx="2280879" cy="446276"/>
            <a:chOff x="462321" y="4578479"/>
            <a:chExt cx="2280879" cy="446276"/>
          </a:xfrm>
        </p:grpSpPr>
        <p:sp>
          <p:nvSpPr>
            <p:cNvPr id="12" name="TextBox 11">
              <a:extLst>
                <a:ext uri="{FF2B5EF4-FFF2-40B4-BE49-F238E27FC236}">
                  <a16:creationId xmlns:a16="http://schemas.microsoft.com/office/drawing/2014/main" id="{919FD9F7-C1BC-7347-B044-72480FB61141}"/>
                </a:ext>
              </a:extLst>
            </p:cNvPr>
            <p:cNvSpPr txBox="1">
              <a:spLocks noChangeAspect="1"/>
            </p:cNvSpPr>
            <p:nvPr userDrawn="1"/>
          </p:nvSpPr>
          <p:spPr>
            <a:xfrm>
              <a:off x="462321" y="4578479"/>
              <a:ext cx="2280879" cy="446276"/>
            </a:xfrm>
            <a:prstGeom prst="rect">
              <a:avLst/>
            </a:prstGeom>
            <a:noFill/>
          </p:spPr>
          <p:txBody>
            <a:bodyPr wrap="square" rtlCol="0">
              <a:spAutoFit/>
            </a:bodyPr>
            <a:lstStyle/>
            <a:p>
              <a:pPr algn="l"/>
              <a:r>
                <a:rPr lang="en-US" sz="1200" cap="small" spc="100" baseline="0" dirty="0">
                  <a:latin typeface="Corbel" panose="020B0503020204020204" pitchFamily="34" charset="0"/>
                  <a:cs typeface="Calibri" panose="020F0502020204030204" pitchFamily="34" charset="0"/>
                </a:rPr>
                <a:t>Hepatitis </a:t>
              </a:r>
              <a:r>
                <a:rPr lang="en-US" sz="1200" b="1" cap="small" spc="100" baseline="0" dirty="0">
                  <a:solidFill>
                    <a:srgbClr val="285078"/>
                  </a:solidFill>
                  <a:latin typeface="Corbel" panose="020B0503020204020204" pitchFamily="34" charset="0"/>
                  <a:cs typeface="Calibri" panose="020F0502020204030204" pitchFamily="34" charset="0"/>
                </a:rPr>
                <a:t>C</a:t>
              </a:r>
              <a:r>
                <a:rPr lang="en-US" sz="1200" cap="small" spc="100" baseline="0" dirty="0">
                  <a:latin typeface="Corbel" panose="020B0503020204020204" pitchFamily="34" charset="0"/>
                  <a:cs typeface="Calibri" panose="020F0502020204030204" pitchFamily="34" charset="0"/>
                </a:rPr>
                <a:t> Online</a:t>
              </a:r>
              <a:br>
                <a:rPr lang="en-US" sz="1600" dirty="0">
                  <a:latin typeface="Corbel" panose="020B0503020204020204" pitchFamily="34" charset="0"/>
                  <a:cs typeface="Arial" panose="020B0604020202020204" pitchFamily="34" charset="0"/>
                </a:rPr>
              </a:br>
              <a:r>
                <a:rPr lang="en-US" sz="1050" dirty="0">
                  <a:solidFill>
                    <a:schemeClr val="tx1">
                      <a:lumMod val="75000"/>
                      <a:lumOff val="25000"/>
                    </a:schemeClr>
                  </a:solidFill>
                  <a:latin typeface="Corbel" panose="020B0503020204020204" pitchFamily="34" charset="0"/>
                  <a:cs typeface="Calibri" panose="020F0502020204030204" pitchFamily="34" charset="0"/>
                </a:rPr>
                <a:t>www.hepatitisC.uw.edu</a:t>
              </a:r>
            </a:p>
          </p:txBody>
        </p:sp>
        <p:cxnSp>
          <p:nvCxnSpPr>
            <p:cNvPr id="16" name="Straight Connector 15">
              <a:extLst>
                <a:ext uri="{FF2B5EF4-FFF2-40B4-BE49-F238E27FC236}">
                  <a16:creationId xmlns:a16="http://schemas.microsoft.com/office/drawing/2014/main" id="{348D6E11-48AB-BE4A-8814-EA56822BBF1E}"/>
                </a:ext>
              </a:extLst>
            </p:cNvPr>
            <p:cNvCxnSpPr/>
            <p:nvPr userDrawn="1"/>
          </p:nvCxnSpPr>
          <p:spPr>
            <a:xfrm>
              <a:off x="550191" y="4808530"/>
              <a:ext cx="1335024"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331D7AC0-870D-EE43-85B5-10937BBC3887}"/>
              </a:ext>
            </a:extLst>
          </p:cNvPr>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0" y="858320"/>
            <a:ext cx="9157371" cy="3474720"/>
          </a:xfrm>
          <a:prstGeom prst="rect">
            <a:avLst/>
          </a:prstGeom>
        </p:spPr>
      </p:pic>
      <p:sp>
        <p:nvSpPr>
          <p:cNvPr id="18" name="Title 1">
            <a:extLst>
              <a:ext uri="{FF2B5EF4-FFF2-40B4-BE49-F238E27FC236}">
                <a16:creationId xmlns:a16="http://schemas.microsoft.com/office/drawing/2014/main" id="{E80F54C7-FB42-CA4C-90DF-566F5473896E}"/>
              </a:ext>
            </a:extLst>
          </p:cNvPr>
          <p:cNvSpPr>
            <a:spLocks noGrp="1"/>
          </p:cNvSpPr>
          <p:nvPr>
            <p:ph type="ctrTitle" hasCustomPrompt="1"/>
          </p:nvPr>
        </p:nvSpPr>
        <p:spPr>
          <a:xfrm>
            <a:off x="438219" y="1017901"/>
            <a:ext cx="8229600" cy="1280160"/>
          </a:xfrm>
          <a:prstGeom prst="rect">
            <a:avLst/>
          </a:prstGeom>
        </p:spPr>
        <p:txBody>
          <a:bodyPr lIns="91440" anchor="ctr" anchorCtr="0">
            <a:normAutofit/>
          </a:bodyPr>
          <a:lstStyle>
            <a:lvl1pPr algn="l">
              <a:lnSpc>
                <a:spcPts val="3000"/>
              </a:lnSpc>
              <a:defRPr sz="3200" b="0">
                <a:solidFill>
                  <a:schemeClr val="bg1"/>
                </a:solidFill>
                <a:latin typeface="Arial" panose="020B0604020202020204" pitchFamily="34" charset="0"/>
                <a:cs typeface="Arial" panose="020B0604020202020204" pitchFamily="34" charset="0"/>
              </a:defRPr>
            </a:lvl1pPr>
          </a:lstStyle>
          <a:p>
            <a:r>
              <a:rPr lang="en-US" dirty="0"/>
              <a:t>Click and Add Title</a:t>
            </a:r>
          </a:p>
        </p:txBody>
      </p:sp>
      <p:sp>
        <p:nvSpPr>
          <p:cNvPr id="21" name="Text Placeholder 15">
            <a:extLst>
              <a:ext uri="{FF2B5EF4-FFF2-40B4-BE49-F238E27FC236}">
                <a16:creationId xmlns:a16="http://schemas.microsoft.com/office/drawing/2014/main" id="{4ABFC78A-A9BC-CF4A-BAF8-FC4134E5D473}"/>
              </a:ext>
            </a:extLst>
          </p:cNvPr>
          <p:cNvSpPr>
            <a:spLocks noGrp="1"/>
          </p:cNvSpPr>
          <p:nvPr>
            <p:ph type="body" sz="quarter" idx="18" hasCustomPrompt="1"/>
          </p:nvPr>
        </p:nvSpPr>
        <p:spPr>
          <a:xfrm>
            <a:off x="443736" y="2404157"/>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
        <p:nvSpPr>
          <p:cNvPr id="22" name="Date">
            <a:extLst>
              <a:ext uri="{FF2B5EF4-FFF2-40B4-BE49-F238E27FC236}">
                <a16:creationId xmlns:a16="http://schemas.microsoft.com/office/drawing/2014/main" id="{B66131DB-45B5-6945-A76D-741496EBA307}"/>
              </a:ext>
            </a:extLst>
          </p:cNvPr>
          <p:cNvSpPr>
            <a:spLocks noGrp="1"/>
          </p:cNvSpPr>
          <p:nvPr>
            <p:ph type="body" sz="quarter" idx="14" hasCustomPrompt="1"/>
          </p:nvPr>
        </p:nvSpPr>
        <p:spPr>
          <a:xfrm>
            <a:off x="443736" y="3967450"/>
            <a:ext cx="8229600" cy="219455"/>
          </a:xfrm>
          <a:prstGeom prst="rect">
            <a:avLst/>
          </a:prstGeom>
        </p:spPr>
        <p:txBody>
          <a:bodyPr anchor="ctr">
            <a:noAutofit/>
          </a:bodyPr>
          <a:lstStyle>
            <a:lvl1pPr marL="0" indent="0" algn="l">
              <a:lnSpc>
                <a:spcPts val="1200"/>
              </a:lnSpc>
              <a:buNone/>
              <a:defRPr sz="1050" b="0" baseline="0">
                <a:solidFill>
                  <a:srgbClr val="82C8FA"/>
                </a:solidFill>
                <a:latin typeface="Arial"/>
              </a:defRPr>
            </a:lvl1pPr>
          </a:lstStyle>
          <a:p>
            <a:pPr lvl="0"/>
            <a:r>
              <a:rPr lang="en-US" dirty="0"/>
              <a:t>Click and Add Last Date Info</a:t>
            </a:r>
          </a:p>
        </p:txBody>
      </p:sp>
      <p:cxnSp>
        <p:nvCxnSpPr>
          <p:cNvPr id="23" name="Straight Connector 22">
            <a:extLst>
              <a:ext uri="{FF2B5EF4-FFF2-40B4-BE49-F238E27FC236}">
                <a16:creationId xmlns:a16="http://schemas.microsoft.com/office/drawing/2014/main" id="{566D0A3E-B052-EA40-B037-054B51E770EC}"/>
              </a:ext>
            </a:extLst>
          </p:cNvPr>
          <p:cNvCxnSpPr>
            <a:cxnSpLocks/>
          </p:cNvCxnSpPr>
          <p:nvPr userDrawn="1"/>
        </p:nvCxnSpPr>
        <p:spPr>
          <a:xfrm>
            <a:off x="-8639" y="86256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E160ADCC-ACEB-FA4F-9D36-5D0D7D86AD0A}"/>
              </a:ext>
            </a:extLst>
          </p:cNvPr>
          <p:cNvCxnSpPr>
            <a:cxnSpLocks/>
          </p:cNvCxnSpPr>
          <p:nvPr userDrawn="1"/>
        </p:nvCxnSpPr>
        <p:spPr>
          <a:xfrm>
            <a:off x="-863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3864322"/>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udy-Slide-Full">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Study Slide: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5062BBA1-6479-2148-9EE1-B8CD2CE7493C}"/>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12" name="Text Placeholder 5">
            <a:extLst>
              <a:ext uri="{FF2B5EF4-FFF2-40B4-BE49-F238E27FC236}">
                <a16:creationId xmlns:a16="http://schemas.microsoft.com/office/drawing/2014/main" id="{91BF38B5-72C1-5A4F-B205-3AF64FC4F87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8" name="Content Placeholder 3">
            <a:extLst>
              <a:ext uri="{FF2B5EF4-FFF2-40B4-BE49-F238E27FC236}">
                <a16:creationId xmlns:a16="http://schemas.microsoft.com/office/drawing/2014/main" id="{373E7362-CDE5-A340-93E0-4EB40FE4CF9B}"/>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312971790"/>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udy-Summary">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Study Slide: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5062BBA1-6479-2148-9EE1-B8CD2CE7493C}"/>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12" name="Text Placeholder 5">
            <a:extLst>
              <a:ext uri="{FF2B5EF4-FFF2-40B4-BE49-F238E27FC236}">
                <a16:creationId xmlns:a16="http://schemas.microsoft.com/office/drawing/2014/main" id="{91BF38B5-72C1-5A4F-B205-3AF64FC4F87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8" name="Content Placeholder 3">
            <a:extLst>
              <a:ext uri="{FF2B5EF4-FFF2-40B4-BE49-F238E27FC236}">
                <a16:creationId xmlns:a16="http://schemas.microsoft.com/office/drawing/2014/main" id="{373E7362-CDE5-A340-93E0-4EB40FE4CF9B}"/>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2315424671"/>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Study Slide Bar: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5062BBA1-6479-2148-9EE1-B8CD2CE7493C}"/>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12" name="Text Placeholder 5">
            <a:extLst>
              <a:ext uri="{FF2B5EF4-FFF2-40B4-BE49-F238E27FC236}">
                <a16:creationId xmlns:a16="http://schemas.microsoft.com/office/drawing/2014/main" id="{91BF38B5-72C1-5A4F-B205-3AF64FC4F87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10" name="Content Placeholder 3">
            <a:extLst>
              <a:ext uri="{FF2B5EF4-FFF2-40B4-BE49-F238E27FC236}">
                <a16:creationId xmlns:a16="http://schemas.microsoft.com/office/drawing/2014/main" id="{2291D050-F2FF-B84B-B85F-704A33D7A299}"/>
              </a:ext>
            </a:extLst>
          </p:cNvPr>
          <p:cNvSpPr>
            <a:spLocks noGrp="1"/>
          </p:cNvSpPr>
          <p:nvPr>
            <p:ph sz="half" idx="2" hasCustomPrompt="1"/>
          </p:nvPr>
        </p:nvSpPr>
        <p:spPr>
          <a:xfrm>
            <a:off x="323850" y="1428596"/>
            <a:ext cx="4248149"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11" name="Rectangle 3">
            <a:extLst>
              <a:ext uri="{FF2B5EF4-FFF2-40B4-BE49-F238E27FC236}">
                <a16:creationId xmlns:a16="http://schemas.microsoft.com/office/drawing/2014/main" id="{7D86A608-CE71-5040-8C80-661F1437DF33}"/>
              </a:ext>
            </a:extLst>
          </p:cNvPr>
          <p:cNvSpPr>
            <a:spLocks noChangeArrowheads="1"/>
          </p:cNvSpPr>
          <p:nvPr userDrawn="1"/>
        </p:nvSpPr>
        <p:spPr bwMode="invGray">
          <a:xfrm>
            <a:off x="323850" y="1035386"/>
            <a:ext cx="4248150" cy="365760"/>
          </a:xfrm>
          <a:prstGeom prst="rect">
            <a:avLst/>
          </a:prstGeom>
          <a:solidFill>
            <a:srgbClr val="5A646E"/>
          </a:solidFill>
          <a:ln>
            <a:no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13" name="Text Placeholder 2">
            <a:extLst>
              <a:ext uri="{FF2B5EF4-FFF2-40B4-BE49-F238E27FC236}">
                <a16:creationId xmlns:a16="http://schemas.microsoft.com/office/drawing/2014/main" id="{78D38D57-7E90-4C4F-BEFE-18F098A6A601}"/>
              </a:ext>
            </a:extLst>
          </p:cNvPr>
          <p:cNvSpPr>
            <a:spLocks noGrp="1"/>
          </p:cNvSpPr>
          <p:nvPr>
            <p:ph type="body" idx="10" hasCustomPrompt="1"/>
          </p:nvPr>
        </p:nvSpPr>
        <p:spPr>
          <a:xfrm>
            <a:off x="332815" y="1046741"/>
            <a:ext cx="4185088"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3846881504"/>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Whit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sp>
        <p:nvSpPr>
          <p:cNvPr id="2" name="Title 1"/>
          <p:cNvSpPr>
            <a:spLocks noGrp="1"/>
          </p:cNvSpPr>
          <p:nvPr>
            <p:ph type="title" hasCustomPrompt="1"/>
          </p:nvPr>
        </p:nvSpPr>
        <p:spPr>
          <a:xfrm>
            <a:off x="533401" y="2102823"/>
            <a:ext cx="8077200" cy="928688"/>
          </a:xfrm>
          <a:prstGeom prst="rect">
            <a:avLst/>
          </a:prstGeom>
        </p:spPr>
        <p:txBody>
          <a:bodyPr tIns="0" anchor="ctr">
            <a:normAutofit/>
          </a:bodyPr>
          <a:lstStyle>
            <a:lvl1pPr algn="ctr">
              <a:defRPr sz="2800" b="0"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pic>
        <p:nvPicPr>
          <p:cNvPr id="12" name="Picture 11"/>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cxnSp>
        <p:nvCxnSpPr>
          <p:cNvPr id="13" name="Straight Connector 12"/>
          <p:cNvCxnSpPr>
            <a:cxnSpLocks/>
          </p:cNvCxnSpPr>
          <p:nvPr userDrawn="1"/>
        </p:nvCxnSpPr>
        <p:spPr>
          <a:xfrm>
            <a:off x="-9329" y="3780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a:cxnSpLocks/>
          </p:cNvCxnSpPr>
          <p:nvPr userDrawn="1"/>
        </p:nvCxnSpPr>
        <p:spPr>
          <a:xfrm>
            <a:off x="-9329" y="1367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E75D3E13-CC4F-7E49-B471-8878E909C360}"/>
              </a:ext>
            </a:extLst>
          </p:cNvPr>
          <p:cNvPicPr>
            <a:picLocks/>
          </p:cNvPicPr>
          <p:nvPr userDrawn="1"/>
        </p:nvPicPr>
        <p:blipFill>
          <a:blip r:embed="rId3"/>
          <a:stretch>
            <a:fillRect/>
          </a:stretch>
        </p:blipFill>
        <p:spPr>
          <a:xfrm>
            <a:off x="8130186" y="4819791"/>
            <a:ext cx="914400" cy="265176"/>
          </a:xfrm>
          <a:prstGeom prst="rect">
            <a:avLst/>
          </a:prstGeom>
        </p:spPr>
      </p:pic>
    </p:spTree>
    <p:extLst>
      <p:ext uri="{BB962C8B-B14F-4D97-AF65-F5344CB8AC3E}">
        <p14:creationId xmlns:p14="http://schemas.microsoft.com/office/powerpoint/2010/main" val="2055738268"/>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Divider-Bar">
    <p:spTree>
      <p:nvGrpSpPr>
        <p:cNvPr id="1" name=""/>
        <p:cNvGrpSpPr/>
        <p:nvPr/>
      </p:nvGrpSpPr>
      <p:grpSpPr>
        <a:xfrm>
          <a:off x="0" y="0"/>
          <a:ext cx="0" cy="0"/>
          <a:chOff x="0" y="0"/>
          <a:chExt cx="0" cy="0"/>
        </a:xfrm>
      </p:grpSpPr>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sp>
        <p:nvSpPr>
          <p:cNvPr id="12" name="Title 4"/>
          <p:cNvSpPr txBox="1">
            <a:spLocks/>
          </p:cNvSpPr>
          <p:nvPr userDrawn="1"/>
        </p:nvSpPr>
        <p:spPr>
          <a:xfrm>
            <a:off x="1" y="2095500"/>
            <a:ext cx="9143999" cy="971550"/>
          </a:xfrm>
          <a:prstGeom prst="rect">
            <a:avLst/>
          </a:prstGeom>
          <a:solidFill>
            <a:srgbClr val="00597C">
              <a:alpha val="10000"/>
            </a:srgbClr>
          </a:solidFill>
        </p:spPr>
        <p:txBody>
          <a:bodyPr tIns="0" anchor="ctr">
            <a:norm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hasCustomPrompt="1"/>
          </p:nvPr>
        </p:nvSpPr>
        <p:spPr>
          <a:xfrm>
            <a:off x="323848" y="2105025"/>
            <a:ext cx="8496300" cy="956120"/>
          </a:xfrm>
          <a:prstGeom prst="rect">
            <a:avLst/>
          </a:prstGeom>
        </p:spPr>
        <p:txBody>
          <a:bodyPr tIns="0" anchor="ctr">
            <a:normAutofit/>
          </a:bodyPr>
          <a:lstStyle>
            <a:lvl1pPr algn="ctr">
              <a:defRPr sz="2800" b="0" cap="none">
                <a:solidFill>
                  <a:schemeClr val="tx2"/>
                </a:solidFill>
                <a:latin typeface="Arial" panose="020B0604020202020204" pitchFamily="34" charset="0"/>
                <a:cs typeface="Arial" panose="020B0604020202020204" pitchFamily="34" charset="0"/>
              </a:defRPr>
            </a:lvl1pPr>
          </a:lstStyle>
          <a:p>
            <a:r>
              <a:rPr lang="en-US" dirty="0"/>
              <a:t>Click To Edit Title</a:t>
            </a:r>
          </a:p>
        </p:txBody>
      </p:sp>
      <p:cxnSp>
        <p:nvCxnSpPr>
          <p:cNvPr id="15" name="Straight Connector 14"/>
          <p:cNvCxnSpPr/>
          <p:nvPr userDrawn="1"/>
        </p:nvCxnSpPr>
        <p:spPr>
          <a:xfrm>
            <a:off x="-9329" y="3780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9329" y="1367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54F72F09-2BBD-9049-A14A-1051BDD99E57}"/>
              </a:ext>
            </a:extLst>
          </p:cNvPr>
          <p:cNvPicPr>
            <a:picLocks/>
          </p:cNvPicPr>
          <p:nvPr userDrawn="1"/>
        </p:nvPicPr>
        <p:blipFill>
          <a:blip r:embed="rId3"/>
          <a:stretch>
            <a:fillRect/>
          </a:stretch>
        </p:blipFill>
        <p:spPr>
          <a:xfrm>
            <a:off x="8130186" y="4819791"/>
            <a:ext cx="914400" cy="265176"/>
          </a:xfrm>
          <a:prstGeom prst="rect">
            <a:avLst/>
          </a:prstGeom>
        </p:spPr>
      </p:pic>
      <p:sp>
        <p:nvSpPr>
          <p:cNvPr id="9" name="Text Placeholder 5">
            <a:extLst>
              <a:ext uri="{FF2B5EF4-FFF2-40B4-BE49-F238E27FC236}">
                <a16:creationId xmlns:a16="http://schemas.microsoft.com/office/drawing/2014/main" id="{550092C9-A09F-7245-8D15-AEFDA532881C}"/>
              </a:ext>
            </a:extLst>
          </p:cNvPr>
          <p:cNvSpPr>
            <a:spLocks noGrp="1"/>
          </p:cNvSpPr>
          <p:nvPr>
            <p:ph type="body" sz="quarter" idx="15"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sp>
        <p:nvSpPr>
          <p:cNvPr id="10" name="Text Placeholder 2">
            <a:extLst>
              <a:ext uri="{FF2B5EF4-FFF2-40B4-BE49-F238E27FC236}">
                <a16:creationId xmlns:a16="http://schemas.microsoft.com/office/drawing/2014/main" id="{1CCC311E-DA3E-AB41-BF2C-7398324BA555}"/>
              </a:ext>
            </a:extLst>
          </p:cNvPr>
          <p:cNvSpPr>
            <a:spLocks noGrp="1"/>
          </p:cNvSpPr>
          <p:nvPr>
            <p:ph type="body" idx="1" hasCustomPrompt="1"/>
          </p:nvPr>
        </p:nvSpPr>
        <p:spPr>
          <a:xfrm>
            <a:off x="323849" y="-7144"/>
            <a:ext cx="8839200" cy="363760"/>
          </a:xfrm>
          <a:prstGeom prst="rect">
            <a:avLst/>
          </a:prstGeom>
        </p:spPr>
        <p:txBody>
          <a:bodyPr lIns="91440" anchor="b">
            <a:normAutofit/>
          </a:bodyPr>
          <a:lstStyle>
            <a:lvl1pPr marL="0" indent="0">
              <a:spcBef>
                <a:spcPts val="0"/>
              </a:spcBef>
              <a:buNone/>
              <a:defRPr sz="1100" b="0" baseline="0">
                <a:solidFill>
                  <a:schemeClr val="bg1"/>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SECTION TOPIC (OPTIONAL)</a:t>
            </a:r>
          </a:p>
        </p:txBody>
      </p:sp>
    </p:spTree>
    <p:extLst>
      <p:ext uri="{BB962C8B-B14F-4D97-AF65-F5344CB8AC3E}">
        <p14:creationId xmlns:p14="http://schemas.microsoft.com/office/powerpoint/2010/main" val="388067803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Soli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E36BB952-50A8-AE49-87A9-BEC72E8DE500}"/>
              </a:ext>
            </a:extLst>
          </p:cNvPr>
          <p:cNvSpPr txBox="1">
            <a:spLocks/>
          </p:cNvSpPr>
          <p:nvPr userDrawn="1"/>
        </p:nvSpPr>
        <p:spPr>
          <a:xfrm>
            <a:off x="1" y="1371600"/>
            <a:ext cx="9143999" cy="2400300"/>
          </a:xfrm>
          <a:prstGeom prst="rect">
            <a:avLst/>
          </a:prstGeom>
          <a:solidFill>
            <a:srgbClr val="00597C">
              <a:alpha val="10000"/>
            </a:srgbClr>
          </a:solidFill>
        </p:spPr>
        <p:txBody>
          <a:bodyPr tIns="0" anchor="ctr">
            <a:norm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sp>
        <p:nvSpPr>
          <p:cNvPr id="2" name="Title 1"/>
          <p:cNvSpPr>
            <a:spLocks noGrp="1"/>
          </p:cNvSpPr>
          <p:nvPr>
            <p:ph type="title" hasCustomPrompt="1"/>
          </p:nvPr>
        </p:nvSpPr>
        <p:spPr>
          <a:xfrm>
            <a:off x="0" y="2105025"/>
            <a:ext cx="9144000" cy="956120"/>
          </a:xfrm>
          <a:prstGeom prst="rect">
            <a:avLst/>
          </a:prstGeom>
        </p:spPr>
        <p:txBody>
          <a:bodyPr tIns="0" anchor="ctr">
            <a:normAutofit/>
          </a:bodyPr>
          <a:lstStyle>
            <a:lvl1pPr algn="ctr">
              <a:defRPr sz="2800" b="0" cap="none">
                <a:solidFill>
                  <a:schemeClr val="tx2"/>
                </a:solidFill>
                <a:latin typeface="Arial" panose="020B0604020202020204" pitchFamily="34" charset="0"/>
                <a:cs typeface="Arial" panose="020B0604020202020204" pitchFamily="34" charset="0"/>
              </a:defRPr>
            </a:lvl1pPr>
          </a:lstStyle>
          <a:p>
            <a:r>
              <a:rPr lang="en-US" dirty="0"/>
              <a:t>Click To Edit Title</a:t>
            </a:r>
          </a:p>
        </p:txBody>
      </p:sp>
      <p:cxnSp>
        <p:nvCxnSpPr>
          <p:cNvPr id="15" name="Straight Connector 14"/>
          <p:cNvCxnSpPr/>
          <p:nvPr userDrawn="1"/>
        </p:nvCxnSpPr>
        <p:spPr>
          <a:xfrm>
            <a:off x="-9329" y="3780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9329" y="1367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54F72F09-2BBD-9049-A14A-1051BDD99E57}"/>
              </a:ext>
            </a:extLst>
          </p:cNvPr>
          <p:cNvPicPr>
            <a:picLocks/>
          </p:cNvPicPr>
          <p:nvPr userDrawn="1"/>
        </p:nvPicPr>
        <p:blipFill>
          <a:blip r:embed="rId3"/>
          <a:stretch>
            <a:fillRect/>
          </a:stretch>
        </p:blipFill>
        <p:spPr>
          <a:xfrm>
            <a:off x="8130186" y="4819791"/>
            <a:ext cx="914400" cy="265176"/>
          </a:xfrm>
          <a:prstGeom prst="rect">
            <a:avLst/>
          </a:prstGeom>
        </p:spPr>
      </p:pic>
    </p:spTree>
    <p:extLst>
      <p:ext uri="{BB962C8B-B14F-4D97-AF65-F5344CB8AC3E}">
        <p14:creationId xmlns:p14="http://schemas.microsoft.com/office/powerpoint/2010/main" val="2138810326"/>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3">
    <p:spTree>
      <p:nvGrpSpPr>
        <p:cNvPr id="1" name=""/>
        <p:cNvGrpSpPr/>
        <p:nvPr/>
      </p:nvGrpSpPr>
      <p:grpSpPr>
        <a:xfrm>
          <a:off x="0" y="0"/>
          <a:ext cx="0" cy="0"/>
          <a:chOff x="0" y="0"/>
          <a:chExt cx="0" cy="0"/>
        </a:xfrm>
      </p:grpSpPr>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sp>
        <p:nvSpPr>
          <p:cNvPr id="12" name="Title 4"/>
          <p:cNvSpPr txBox="1">
            <a:spLocks/>
          </p:cNvSpPr>
          <p:nvPr userDrawn="1"/>
        </p:nvSpPr>
        <p:spPr>
          <a:xfrm>
            <a:off x="1" y="1371600"/>
            <a:ext cx="9143999" cy="2400300"/>
          </a:xfrm>
          <a:prstGeom prst="rect">
            <a:avLst/>
          </a:prstGeom>
          <a:gradFill flip="none" rotWithShape="1">
            <a:gsLst>
              <a:gs pos="0">
                <a:srgbClr val="006D9A">
                  <a:alpha val="50000"/>
                </a:srgbClr>
              </a:gs>
              <a:gs pos="50000">
                <a:schemeClr val="bg1"/>
              </a:gs>
              <a:gs pos="100000">
                <a:srgbClr val="006D9A">
                  <a:alpha val="50000"/>
                </a:srgbClr>
              </a:gs>
            </a:gsLst>
            <a:lin ang="5400000" scaled="0"/>
            <a:tileRect/>
          </a:gradFill>
        </p:spPr>
        <p:txBody>
          <a:bodyPr tIns="0" anchor="ctr">
            <a:norm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hasCustomPrompt="1"/>
          </p:nvPr>
        </p:nvSpPr>
        <p:spPr>
          <a:xfrm>
            <a:off x="0" y="2105025"/>
            <a:ext cx="9144000" cy="956120"/>
          </a:xfrm>
          <a:prstGeom prst="rect">
            <a:avLst/>
          </a:prstGeom>
          <a:solidFill>
            <a:schemeClr val="bg1"/>
          </a:solidFill>
        </p:spPr>
        <p:txBody>
          <a:bodyPr tIns="0" anchor="ctr">
            <a:normAutofit/>
          </a:bodyPr>
          <a:lstStyle>
            <a:lvl1pPr algn="ctr">
              <a:defRPr sz="2800" b="0" cap="none">
                <a:solidFill>
                  <a:schemeClr val="tx2"/>
                </a:solidFill>
                <a:latin typeface="Arial" panose="020B0604020202020204" pitchFamily="34" charset="0"/>
                <a:cs typeface="Arial" panose="020B0604020202020204" pitchFamily="34" charset="0"/>
              </a:defRPr>
            </a:lvl1pPr>
          </a:lstStyle>
          <a:p>
            <a:r>
              <a:rPr lang="en-US" dirty="0"/>
              <a:t>Click To Edit Title</a:t>
            </a:r>
          </a:p>
        </p:txBody>
      </p:sp>
      <p:cxnSp>
        <p:nvCxnSpPr>
          <p:cNvPr id="15" name="Straight Connector 14"/>
          <p:cNvCxnSpPr/>
          <p:nvPr userDrawn="1"/>
        </p:nvCxnSpPr>
        <p:spPr>
          <a:xfrm>
            <a:off x="-7493" y="3780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9329" y="1367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54F47EEC-7D64-BC44-B74A-8AB7EC9C1146}"/>
              </a:ext>
            </a:extLst>
          </p:cNvPr>
          <p:cNvPicPr>
            <a:picLocks/>
          </p:cNvPicPr>
          <p:nvPr userDrawn="1"/>
        </p:nvPicPr>
        <p:blipFill>
          <a:blip r:embed="rId3"/>
          <a:stretch>
            <a:fillRect/>
          </a:stretch>
        </p:blipFill>
        <p:spPr>
          <a:xfrm>
            <a:off x="8130186" y="4819791"/>
            <a:ext cx="914400" cy="265176"/>
          </a:xfrm>
          <a:prstGeom prst="rect">
            <a:avLst/>
          </a:prstGeom>
        </p:spPr>
      </p:pic>
    </p:spTree>
    <p:extLst>
      <p:ext uri="{BB962C8B-B14F-4D97-AF65-F5344CB8AC3E}">
        <p14:creationId xmlns:p14="http://schemas.microsoft.com/office/powerpoint/2010/main" val="2243079281"/>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Image-Blue">
    <p:spTree>
      <p:nvGrpSpPr>
        <p:cNvPr id="1" name=""/>
        <p:cNvGrpSpPr/>
        <p:nvPr/>
      </p:nvGrpSpPr>
      <p:grpSpPr>
        <a:xfrm>
          <a:off x="0" y="0"/>
          <a:ext cx="0" cy="0"/>
          <a:chOff x="0" y="0"/>
          <a:chExt cx="0" cy="0"/>
        </a:xfrm>
      </p:grpSpPr>
      <p:sp>
        <p:nvSpPr>
          <p:cNvPr id="18" name="Rectangle 17"/>
          <p:cNvSpPr/>
          <p:nvPr userDrawn="1"/>
        </p:nvSpPr>
        <p:spPr>
          <a:xfrm>
            <a:off x="0" y="971551"/>
            <a:ext cx="9153144" cy="4192523"/>
          </a:xfrm>
          <a:prstGeom prst="rect">
            <a:avLst/>
          </a:prstGeom>
          <a:gradFill>
            <a:gsLst>
              <a:gs pos="0">
                <a:srgbClr val="004E66"/>
              </a:gs>
              <a:gs pos="100000">
                <a:srgbClr val="00779D"/>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9" name="Straight Connector 18"/>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4" name="Title 1"/>
          <p:cNvSpPr>
            <a:spLocks noGrp="1"/>
          </p:cNvSpPr>
          <p:nvPr>
            <p:ph type="title"/>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50C5D8D2-47A9-4648-ADAF-AF4DDAB936D3}"/>
              </a:ext>
            </a:extLst>
          </p:cNvPr>
          <p:cNvPicPr>
            <a:picLocks/>
          </p:cNvPicPr>
          <p:nvPr userDrawn="1"/>
        </p:nvPicPr>
        <p:blipFill>
          <a:blip r:embed="rId3"/>
          <a:stretch>
            <a:fillRect/>
          </a:stretch>
        </p:blipFill>
        <p:spPr>
          <a:xfrm>
            <a:off x="8130186" y="4819791"/>
            <a:ext cx="914400" cy="265176"/>
          </a:xfrm>
          <a:prstGeom prst="rect">
            <a:avLst/>
          </a:prstGeom>
        </p:spPr>
      </p:pic>
      <p:sp>
        <p:nvSpPr>
          <p:cNvPr id="9" name="Text Placeholder 5">
            <a:extLst>
              <a:ext uri="{FF2B5EF4-FFF2-40B4-BE49-F238E27FC236}">
                <a16:creationId xmlns:a16="http://schemas.microsoft.com/office/drawing/2014/main" id="{42E694FF-BE93-494A-8335-D80A3BE9892C}"/>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2051987732"/>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ph-Image-Black">
    <p:spTree>
      <p:nvGrpSpPr>
        <p:cNvPr id="1" name=""/>
        <p:cNvGrpSpPr/>
        <p:nvPr/>
      </p:nvGrpSpPr>
      <p:grpSpPr>
        <a:xfrm>
          <a:off x="0" y="0"/>
          <a:ext cx="0" cy="0"/>
          <a:chOff x="0" y="0"/>
          <a:chExt cx="0" cy="0"/>
        </a:xfrm>
      </p:grpSpPr>
      <p:sp>
        <p:nvSpPr>
          <p:cNvPr id="18" name="Rectangle 17"/>
          <p:cNvSpPr/>
          <p:nvPr userDrawn="1"/>
        </p:nvSpPr>
        <p:spPr>
          <a:xfrm>
            <a:off x="0" y="971551"/>
            <a:ext cx="9153144" cy="4192523"/>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9" name="Straight Connector 18"/>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4" name="Title 1"/>
          <p:cNvSpPr>
            <a:spLocks noGrp="1"/>
          </p:cNvSpPr>
          <p:nvPr>
            <p:ph type="title"/>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50C5D8D2-47A9-4648-ADAF-AF4DDAB936D3}"/>
              </a:ext>
            </a:extLst>
          </p:cNvPr>
          <p:cNvPicPr>
            <a:picLocks/>
          </p:cNvPicPr>
          <p:nvPr userDrawn="1"/>
        </p:nvPicPr>
        <p:blipFill>
          <a:blip r:embed="rId3"/>
          <a:stretch>
            <a:fillRect/>
          </a:stretch>
        </p:blipFill>
        <p:spPr>
          <a:xfrm>
            <a:off x="8130186" y="4819791"/>
            <a:ext cx="914400" cy="265176"/>
          </a:xfrm>
          <a:prstGeom prst="rect">
            <a:avLst/>
          </a:prstGeom>
        </p:spPr>
      </p:pic>
      <p:sp>
        <p:nvSpPr>
          <p:cNvPr id="9" name="Text Placeholder 5">
            <a:extLst>
              <a:ext uri="{FF2B5EF4-FFF2-40B4-BE49-F238E27FC236}">
                <a16:creationId xmlns:a16="http://schemas.microsoft.com/office/drawing/2014/main" id="{42E694FF-BE93-494A-8335-D80A3BE9892C}"/>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3069492155"/>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en Blue">
    <p:spTree>
      <p:nvGrpSpPr>
        <p:cNvPr id="1" name=""/>
        <p:cNvGrpSpPr/>
        <p:nvPr/>
      </p:nvGrpSpPr>
      <p:grpSpPr>
        <a:xfrm>
          <a:off x="0" y="0"/>
          <a:ext cx="0" cy="0"/>
          <a:chOff x="0" y="0"/>
          <a:chExt cx="0" cy="0"/>
        </a:xfrm>
      </p:grpSpPr>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5154930"/>
          </a:xfrm>
          <a:prstGeom prst="rect">
            <a:avLst/>
          </a:prstGeom>
        </p:spPr>
      </p:pic>
      <p:pic>
        <p:nvPicPr>
          <p:cNvPr id="5" name="Picture 4">
            <a:extLst>
              <a:ext uri="{FF2B5EF4-FFF2-40B4-BE49-F238E27FC236}">
                <a16:creationId xmlns:a16="http://schemas.microsoft.com/office/drawing/2014/main" id="{97E7F697-0452-FD41-8395-6BF13DCE8E98}"/>
              </a:ext>
            </a:extLst>
          </p:cNvPr>
          <p:cNvPicPr>
            <a:picLocks/>
          </p:cNvPicPr>
          <p:nvPr userDrawn="1"/>
        </p:nvPicPr>
        <p:blipFill>
          <a:blip r:embed="rId3"/>
          <a:stretch>
            <a:fillRect/>
          </a:stretch>
        </p:blipFill>
        <p:spPr>
          <a:xfrm>
            <a:off x="8130186" y="4819791"/>
            <a:ext cx="914400" cy="265176"/>
          </a:xfrm>
          <a:prstGeom prst="rect">
            <a:avLst/>
          </a:prstGeom>
        </p:spPr>
      </p:pic>
      <p:sp>
        <p:nvSpPr>
          <p:cNvPr id="7" name="Text Placeholder 5">
            <a:extLst>
              <a:ext uri="{FF2B5EF4-FFF2-40B4-BE49-F238E27FC236}">
                <a16:creationId xmlns:a16="http://schemas.microsoft.com/office/drawing/2014/main" id="{C5375E53-0C80-A84B-AAA8-6B394E1E6F30}"/>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3193000395"/>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Lar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3D4D4E-CA73-CE48-9341-CA63C4422E0F}"/>
              </a:ext>
            </a:extLst>
          </p:cNvPr>
          <p:cNvPicPr>
            <a:picLocks noChangeAspect="1"/>
          </p:cNvPicPr>
          <p:nvPr userDrawn="1"/>
        </p:nvPicPr>
        <p:blipFill>
          <a:blip r:embed="rId2"/>
          <a:stretch>
            <a:fillRect/>
          </a:stretch>
        </p:blipFill>
        <p:spPr>
          <a:xfrm>
            <a:off x="8130186" y="4829794"/>
            <a:ext cx="914400" cy="268185"/>
          </a:xfrm>
          <a:prstGeom prst="rect">
            <a:avLst/>
          </a:prstGeom>
        </p:spPr>
      </p:pic>
      <p:pic>
        <p:nvPicPr>
          <p:cNvPr id="16" name="Picture 15"/>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Large-Font Text Slide: click to add title</a:t>
            </a:r>
          </a:p>
        </p:txBody>
      </p:sp>
      <p:cxnSp>
        <p:nvCxnSpPr>
          <p:cNvPr id="17" name="Straight Connector 16"/>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 Placeholder 5">
            <a:extLst>
              <a:ext uri="{FF2B5EF4-FFF2-40B4-BE49-F238E27FC236}">
                <a16:creationId xmlns:a16="http://schemas.microsoft.com/office/drawing/2014/main" id="{9A681A14-7A84-7F43-AE92-51583060A7F9}"/>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9" name="Content Placeholder 3">
            <a:extLst>
              <a:ext uri="{FF2B5EF4-FFF2-40B4-BE49-F238E27FC236}">
                <a16:creationId xmlns:a16="http://schemas.microsoft.com/office/drawing/2014/main" id="{82568E9B-001A-3C4B-92D6-08A79194F9D9}"/>
              </a:ext>
            </a:extLst>
          </p:cNvPr>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640080" indent="-137160">
              <a:lnSpc>
                <a:spcPct val="100000"/>
              </a:lnSpc>
              <a:spcBef>
                <a:spcPts val="300"/>
              </a:spcBef>
              <a:buClr>
                <a:srgbClr val="0070C0"/>
              </a:buClr>
              <a:buSzPct val="100000"/>
              <a:defRPr sz="1800">
                <a:solidFill>
                  <a:srgbClr val="000000"/>
                </a:solidFill>
                <a:latin typeface="Arial" panose="020B0604020202020204" pitchFamily="34" charset="0"/>
                <a:cs typeface="Arial" panose="020B0604020202020204" pitchFamily="34" charset="0"/>
              </a:defRPr>
            </a:lvl3pPr>
            <a:lvl4pPr>
              <a:defRPr sz="1500"/>
            </a:lvl4pPr>
            <a:lvl5pPr>
              <a:defRPr sz="1500"/>
            </a:lvl5pPr>
            <a:lvl6pPr>
              <a:defRPr sz="1200"/>
            </a:lvl6pPr>
            <a:lvl7pPr>
              <a:defRPr sz="1200"/>
            </a:lvl7pPr>
            <a:lvl8pPr>
              <a:defRPr sz="1200"/>
            </a:lvl8pPr>
            <a:lvl9pPr>
              <a:defRPr sz="1200"/>
            </a:lvl9pPr>
          </a:lstStyle>
          <a:p>
            <a:pPr lvl="0"/>
            <a:r>
              <a:rPr lang="en-US" dirty="0"/>
              <a:t>First Level Text (click Return TAB to get to next level text)</a:t>
            </a:r>
          </a:p>
          <a:p>
            <a:pPr lvl="1"/>
            <a:r>
              <a:rPr lang="en-US" dirty="0"/>
              <a:t>Second level (click shift TAB to get back to First Level)</a:t>
            </a:r>
          </a:p>
          <a:p>
            <a:pPr lvl="2"/>
            <a:r>
              <a:rPr lang="en-US" dirty="0"/>
              <a:t>Click Return Tab to get to Third-Level Text </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072396428"/>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Rectang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1950244"/>
            <a:ext cx="3657600" cy="514350"/>
          </a:xfrm>
          <a:prstGeom prst="rect">
            <a:avLst/>
          </a:prstGeom>
        </p:spPr>
        <p:txBody>
          <a:bodyPr tIns="0" anchor="t">
            <a:normAutofit/>
          </a:bodyPr>
          <a:lstStyle>
            <a:lvl1pPr algn="l">
              <a:defRPr sz="2400" b="0" cap="none">
                <a:solidFill>
                  <a:srgbClr val="003A78"/>
                </a:solidFill>
                <a:latin typeface="Arial" panose="020B0604020202020204" pitchFamily="34" charset="0"/>
                <a:cs typeface="Arial" panose="020B0604020202020204" pitchFamily="34" charset="0"/>
              </a:defRPr>
            </a:lvl1pPr>
          </a:lstStyle>
          <a:p>
            <a:r>
              <a:rPr lang="en-US" dirty="0"/>
              <a:t>Title</a:t>
            </a:r>
          </a:p>
        </p:txBody>
      </p:sp>
      <p:sp>
        <p:nvSpPr>
          <p:cNvPr id="3" name="Text Placeholder 2"/>
          <p:cNvSpPr>
            <a:spLocks noGrp="1"/>
          </p:cNvSpPr>
          <p:nvPr>
            <p:ph type="body" idx="1" hasCustomPrompt="1"/>
          </p:nvPr>
        </p:nvSpPr>
        <p:spPr>
          <a:xfrm>
            <a:off x="533400" y="1521619"/>
            <a:ext cx="3657600" cy="400050"/>
          </a:xfrm>
          <a:prstGeom prst="rect">
            <a:avLst/>
          </a:prstGeom>
        </p:spPr>
        <p:txBody>
          <a:bodyPr bIns="0" anchor="b"/>
          <a:lstStyle>
            <a:lvl1pPr marL="0" indent="0" algn="l">
              <a:buNone/>
              <a:defRPr sz="1800" cap="small" baseline="0">
                <a:solidFill>
                  <a:srgbClr val="003A78"/>
                </a:solidFill>
                <a:latin typeface="Arial" panose="020B0604020202020204" pitchFamily="34" charset="0"/>
                <a:cs typeface="Arial" panose="020B060402020202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subtitle</a:t>
            </a:r>
          </a:p>
        </p:txBody>
      </p:sp>
      <p:sp>
        <p:nvSpPr>
          <p:cNvPr id="14" name="Rectangle 13"/>
          <p:cNvSpPr/>
          <p:nvPr/>
        </p:nvSpPr>
        <p:spPr>
          <a:xfrm>
            <a:off x="9526" y="2571752"/>
            <a:ext cx="4572001" cy="1209674"/>
          </a:xfrm>
          <a:prstGeom prst="rect">
            <a:avLst/>
          </a:prstGeom>
          <a:solidFill>
            <a:srgbClr val="0070C0">
              <a:alpha val="1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Rectangle 14"/>
          <p:cNvSpPr/>
          <p:nvPr/>
        </p:nvSpPr>
        <p:spPr>
          <a:xfrm>
            <a:off x="4588934" y="1371600"/>
            <a:ext cx="4572001" cy="1185863"/>
          </a:xfrm>
          <a:prstGeom prst="rect">
            <a:avLst/>
          </a:prstGeom>
          <a:solidFill>
            <a:srgbClr val="0070C0">
              <a:alpha val="1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Content Placeholder 16"/>
          <p:cNvSpPr>
            <a:spLocks noGrp="1"/>
          </p:cNvSpPr>
          <p:nvPr>
            <p:ph sz="quarter" idx="10" hasCustomPrompt="1"/>
          </p:nvPr>
        </p:nvSpPr>
        <p:spPr>
          <a:xfrm>
            <a:off x="4876800" y="2686050"/>
            <a:ext cx="3962400" cy="914400"/>
          </a:xfrm>
          <a:prstGeom prst="rect">
            <a:avLst/>
          </a:prstGeom>
        </p:spPr>
        <p:txBody>
          <a:bodyPr/>
          <a:lstStyle>
            <a:lvl1pPr marL="171450" indent="-171450">
              <a:defRPr sz="1500">
                <a:solidFill>
                  <a:srgbClr val="003A78"/>
                </a:solidFill>
                <a:latin typeface="Arial" panose="020B0604020202020204" pitchFamily="34" charset="0"/>
                <a:cs typeface="Arial" panose="020B0604020202020204" pitchFamily="34" charset="0"/>
              </a:defRPr>
            </a:lvl1pPr>
          </a:lstStyle>
          <a:p>
            <a:pPr lvl="0"/>
            <a:r>
              <a:rPr lang="en-US" dirty="0"/>
              <a:t>Click to edit text</a:t>
            </a:r>
          </a:p>
        </p:txBody>
      </p:sp>
      <p:pic>
        <p:nvPicPr>
          <p:cNvPr id="18" name="Picture 1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cxnSp>
        <p:nvCxnSpPr>
          <p:cNvPr id="21" name="Straight Connector 20"/>
          <p:cNvCxnSpPr/>
          <p:nvPr userDrawn="1"/>
        </p:nvCxnSpPr>
        <p:spPr>
          <a:xfrm>
            <a:off x="-9329" y="1367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cxnSp>
        <p:nvCxnSpPr>
          <p:cNvPr id="23" name="Straight Connector 22"/>
          <p:cNvCxnSpPr/>
          <p:nvPr userDrawn="1"/>
        </p:nvCxnSpPr>
        <p:spPr>
          <a:xfrm>
            <a:off x="-9329" y="3780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91F3C7D4-0781-8845-8825-89A145A9DF09}"/>
              </a:ext>
            </a:extLst>
          </p:cNvPr>
          <p:cNvPicPr>
            <a:picLocks/>
          </p:cNvPicPr>
          <p:nvPr userDrawn="1"/>
        </p:nvPicPr>
        <p:blipFill>
          <a:blip r:embed="rId3"/>
          <a:stretch>
            <a:fillRect/>
          </a:stretch>
        </p:blipFill>
        <p:spPr>
          <a:xfrm>
            <a:off x="8130186" y="4819791"/>
            <a:ext cx="914400" cy="265176"/>
          </a:xfrm>
          <a:prstGeom prst="rect">
            <a:avLst/>
          </a:prstGeom>
        </p:spPr>
      </p:pic>
    </p:spTree>
    <p:extLst>
      <p:ext uri="{BB962C8B-B14F-4D97-AF65-F5344CB8AC3E}">
        <p14:creationId xmlns:p14="http://schemas.microsoft.com/office/powerpoint/2010/main" val="3101788918"/>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sclosure-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3D4D4E-CA73-CE48-9341-CA63C4422E0F}"/>
              </a:ext>
            </a:extLst>
          </p:cNvPr>
          <p:cNvPicPr>
            <a:picLocks noChangeAspect="1"/>
          </p:cNvPicPr>
          <p:nvPr userDrawn="1"/>
        </p:nvPicPr>
        <p:blipFill>
          <a:blip r:embed="rId2"/>
          <a:stretch>
            <a:fillRect/>
          </a:stretch>
        </p:blipFill>
        <p:spPr>
          <a:xfrm>
            <a:off x="8130186" y="4829794"/>
            <a:ext cx="914400" cy="268185"/>
          </a:xfrm>
          <a:prstGeom prst="rect">
            <a:avLst/>
          </a:prstGeom>
        </p:spPr>
      </p:pic>
      <p:pic>
        <p:nvPicPr>
          <p:cNvPr id="16" name="Picture 15"/>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Disclosures</a:t>
            </a:r>
          </a:p>
        </p:txBody>
      </p:sp>
      <p:cxnSp>
        <p:nvCxnSpPr>
          <p:cNvPr id="17" name="Straight Connector 16"/>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 Placeholder 5">
            <a:extLst>
              <a:ext uri="{FF2B5EF4-FFF2-40B4-BE49-F238E27FC236}">
                <a16:creationId xmlns:a16="http://schemas.microsoft.com/office/drawing/2014/main" id="{7E488213-315E-8B44-A5C0-27244905129B}"/>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9" name="Content Placeholder 3">
            <a:extLst>
              <a:ext uri="{FF2B5EF4-FFF2-40B4-BE49-F238E27FC236}">
                <a16:creationId xmlns:a16="http://schemas.microsoft.com/office/drawing/2014/main" id="{73EF870E-42BF-9B46-A4A3-4BBBF5EE82C2}"/>
              </a:ext>
            </a:extLst>
          </p:cNvPr>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640080" indent="-137160">
              <a:lnSpc>
                <a:spcPct val="100000"/>
              </a:lnSpc>
              <a:spcBef>
                <a:spcPts val="300"/>
              </a:spcBef>
              <a:buClr>
                <a:srgbClr val="0070C0"/>
              </a:buClr>
              <a:buSzPct val="100000"/>
              <a:defRPr sz="2000">
                <a:solidFill>
                  <a:srgbClr val="000000"/>
                </a:solidFill>
                <a:latin typeface="Arial" panose="020B0604020202020204" pitchFamily="34" charset="0"/>
                <a:cs typeface="Arial" panose="020B0604020202020204" pitchFamily="34" charset="0"/>
              </a:defRPr>
            </a:lvl3pPr>
            <a:lvl4pPr>
              <a:defRPr sz="1500"/>
            </a:lvl4pPr>
            <a:lvl5pPr>
              <a:defRPr sz="1500"/>
            </a:lvl5pPr>
            <a:lvl6pPr>
              <a:defRPr sz="1200"/>
            </a:lvl6pPr>
            <a:lvl7pPr>
              <a:defRPr sz="1200"/>
            </a:lvl7pPr>
            <a:lvl8pPr>
              <a:defRPr sz="1200"/>
            </a:lvl8pPr>
            <a:lvl9pPr>
              <a:defRPr sz="1200"/>
            </a:lvl9pPr>
          </a:lstStyle>
          <a:p>
            <a:pPr lvl="0"/>
            <a:r>
              <a:rPr lang="en-US" dirty="0"/>
              <a:t>First Level Text</a:t>
            </a:r>
          </a:p>
          <a:p>
            <a:pPr lvl="1"/>
            <a:endParaRPr lang="en-US" dirty="0"/>
          </a:p>
          <a:p>
            <a:pPr lvl="1"/>
            <a:endParaRPr lang="en-US" dirty="0"/>
          </a:p>
        </p:txBody>
      </p:sp>
    </p:spTree>
    <p:extLst>
      <p:ext uri="{BB962C8B-B14F-4D97-AF65-F5344CB8AC3E}">
        <p14:creationId xmlns:p14="http://schemas.microsoft.com/office/powerpoint/2010/main" val="519809073"/>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553878355"/>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nding-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0F0B8B-66F2-DF43-BD77-6C2E0DA2E6A6}"/>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cxnSp>
        <p:nvCxnSpPr>
          <p:cNvPr id="8" name="Straight Connector 7">
            <a:extLst>
              <a:ext uri="{FF2B5EF4-FFF2-40B4-BE49-F238E27FC236}">
                <a16:creationId xmlns:a16="http://schemas.microsoft.com/office/drawing/2014/main" id="{6A83514E-98F2-2D45-9DA2-54F265280D68}"/>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2DA28F71-E8EE-4641-AAE6-AB4095216C3F}"/>
              </a:ext>
            </a:extLst>
          </p:cNvPr>
          <p:cNvSpPr txBox="1"/>
          <p:nvPr userDrawn="1"/>
        </p:nvSpPr>
        <p:spPr>
          <a:xfrm>
            <a:off x="458843" y="1375979"/>
            <a:ext cx="8229600" cy="1299010"/>
          </a:xfrm>
          <a:prstGeom prst="rect">
            <a:avLst/>
          </a:prstGeom>
          <a:noFill/>
        </p:spPr>
        <p:txBody>
          <a:bodyPr wrap="square" rtlCol="0">
            <a:spAutoFit/>
          </a:bodyPr>
          <a:lstStyle/>
          <a:p>
            <a:pPr marL="0" marR="0" lvl="0" indent="0" algn="l" defTabSz="914400" rtl="0" eaLnBrk="0" fontAlgn="base" latinLnBrk="0" hangingPunct="0">
              <a:lnSpc>
                <a:spcPts val="2400"/>
              </a:lnSpc>
              <a:spcBef>
                <a:spcPts val="0"/>
              </a:spcBef>
              <a:spcAft>
                <a:spcPct val="0"/>
              </a:spcAft>
              <a:buClr>
                <a:srgbClr val="434DA1"/>
              </a:buClr>
              <a:buSzPct val="125000"/>
              <a:buFont typeface="Arial"/>
              <a:buNone/>
              <a:tabLst/>
              <a:defRPr/>
            </a:pPr>
            <a:r>
              <a:rPr lang="en-US" sz="1800" b="1" i="0" dirty="0">
                <a:latin typeface="Arial" panose="020B0604020202020204" pitchFamily="34" charset="0"/>
                <a:cs typeface="Arial" panose="020B0604020202020204" pitchFamily="34" charset="0"/>
              </a:rPr>
              <a:t>Hepatitis </a:t>
            </a:r>
            <a:r>
              <a:rPr lang="en-US" sz="2000" b="1" i="0" dirty="0">
                <a:solidFill>
                  <a:srgbClr val="00546D"/>
                </a:solidFill>
                <a:latin typeface="Arial" panose="020B0604020202020204" pitchFamily="34" charset="0"/>
                <a:cs typeface="Arial" panose="020B0604020202020204" pitchFamily="34" charset="0"/>
              </a:rPr>
              <a:t>C</a:t>
            </a:r>
            <a:r>
              <a:rPr lang="en-US" sz="1800" b="1" i="0" dirty="0">
                <a:latin typeface="Arial" panose="020B0604020202020204" pitchFamily="34" charset="0"/>
                <a:cs typeface="Arial" panose="020B0604020202020204" pitchFamily="34" charset="0"/>
              </a:rPr>
              <a:t> Online </a:t>
            </a:r>
            <a:r>
              <a:rPr lang="en-US" sz="1800" i="0" dirty="0">
                <a:latin typeface="Arial" panose="020B0604020202020204" pitchFamily="34" charset="0"/>
                <a:cs typeface="Arial" panose="020B0604020202020204" pitchFamily="34" charset="0"/>
              </a:rPr>
              <a:t>is funded by a cooperative agreement from the Centers for Disease Control and Prevention (CDC-RFA- PS21-2105). This project is led by the University of Washington Infectious Diseases Education and Assessment (IDEA) Program. </a:t>
            </a:r>
            <a:endParaRPr lang="en-US" sz="1500" i="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4131116-A80C-D943-92A9-B0AF257E745D}"/>
              </a:ext>
            </a:extLst>
          </p:cNvPr>
          <p:cNvSpPr txBox="1"/>
          <p:nvPr userDrawn="1"/>
        </p:nvSpPr>
        <p:spPr>
          <a:xfrm>
            <a:off x="0" y="4636541"/>
            <a:ext cx="9151575" cy="564257"/>
          </a:xfrm>
          <a:prstGeom prst="rect">
            <a:avLst/>
          </a:prstGeom>
          <a:solidFill>
            <a:schemeClr val="bg1">
              <a:lumMod val="95000"/>
            </a:schemeClr>
          </a:solidFill>
        </p:spPr>
        <p:txBody>
          <a:bodyPr wrap="square" lIns="1188720" tIns="91440" rIns="1188720" bIns="137160" rtlCol="0" anchor="ctr">
            <a:spAutoFit/>
          </a:bodyPr>
          <a:lstStyle/>
          <a:p>
            <a:pPr algn="ctr">
              <a:lnSpc>
                <a:spcPts val="1300"/>
              </a:lnSpc>
            </a:pPr>
            <a:r>
              <a:rPr lang="en-US" sz="1100" i="1" dirty="0">
                <a:solidFill>
                  <a:schemeClr val="tx1"/>
                </a:solidFill>
                <a:latin typeface="+mn-lt"/>
              </a:rPr>
              <a:t>The contents in this presentation are those of the author(s) and do not necessarily represent the </a:t>
            </a:r>
            <a:br>
              <a:rPr lang="en-US" sz="1100" i="1" dirty="0">
                <a:solidFill>
                  <a:schemeClr val="tx1"/>
                </a:solidFill>
                <a:latin typeface="+mn-lt"/>
              </a:rPr>
            </a:br>
            <a:r>
              <a:rPr lang="en-US" sz="1100" i="1" dirty="0">
                <a:solidFill>
                  <a:schemeClr val="tx1"/>
                </a:solidFill>
                <a:latin typeface="+mn-lt"/>
              </a:rPr>
              <a:t>official position of views of, nor an endorsement, by the Centers for Disease Control and Prevention.</a:t>
            </a:r>
            <a:endParaRPr lang="en-US" sz="1100" i="1" dirty="0">
              <a:solidFill>
                <a:schemeClr val="tx1"/>
              </a:solidFill>
              <a:latin typeface="Arial"/>
            </a:endParaRPr>
          </a:p>
        </p:txBody>
      </p:sp>
      <p:pic>
        <p:nvPicPr>
          <p:cNvPr id="13" name="Picture 12">
            <a:extLst>
              <a:ext uri="{FF2B5EF4-FFF2-40B4-BE49-F238E27FC236}">
                <a16:creationId xmlns:a16="http://schemas.microsoft.com/office/drawing/2014/main" id="{E24FC7B0-4199-894F-A8D2-4FF835667F61}"/>
              </a:ext>
            </a:extLst>
          </p:cNvPr>
          <p:cNvPicPr>
            <a:picLocks noChangeAspect="1"/>
          </p:cNvPicPr>
          <p:nvPr userDrawn="1"/>
        </p:nvPicPr>
        <p:blipFill>
          <a:blip r:embed="rId3"/>
          <a:stretch>
            <a:fillRect/>
          </a:stretch>
        </p:blipFill>
        <p:spPr>
          <a:xfrm>
            <a:off x="3505188" y="3229441"/>
            <a:ext cx="2120053" cy="621792"/>
          </a:xfrm>
          <a:prstGeom prst="rect">
            <a:avLst/>
          </a:prstGeom>
        </p:spPr>
      </p:pic>
      <p:sp>
        <p:nvSpPr>
          <p:cNvPr id="14" name="Rectangle 13">
            <a:extLst>
              <a:ext uri="{FF2B5EF4-FFF2-40B4-BE49-F238E27FC236}">
                <a16:creationId xmlns:a16="http://schemas.microsoft.com/office/drawing/2014/main" id="{BED0061C-C01B-6147-BCD8-08FDF056E6F2}"/>
              </a:ext>
            </a:extLst>
          </p:cNvPr>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Acknowledgments</a:t>
            </a:r>
          </a:p>
        </p:txBody>
      </p:sp>
      <p:pic>
        <p:nvPicPr>
          <p:cNvPr id="29" name="Picture 28">
            <a:extLst>
              <a:ext uri="{FF2B5EF4-FFF2-40B4-BE49-F238E27FC236}">
                <a16:creationId xmlns:a16="http://schemas.microsoft.com/office/drawing/2014/main" id="{CFDD0DC4-87ED-2248-BCCC-3FFD6569F846}"/>
              </a:ext>
            </a:extLst>
          </p:cNvPr>
          <p:cNvPicPr>
            <a:picLocks noChangeAspect="1"/>
          </p:cNvPicPr>
          <p:nvPr userDrawn="1"/>
        </p:nvPicPr>
        <p:blipFill>
          <a:blip r:embed="rId4"/>
          <a:stretch>
            <a:fillRect/>
          </a:stretch>
        </p:blipFill>
        <p:spPr>
          <a:xfrm>
            <a:off x="489589" y="3230381"/>
            <a:ext cx="2257262" cy="658368"/>
          </a:xfrm>
          <a:prstGeom prst="rect">
            <a:avLst/>
          </a:prstGeom>
        </p:spPr>
      </p:pic>
      <p:pic>
        <p:nvPicPr>
          <p:cNvPr id="16" name="Picture 15">
            <a:extLst>
              <a:ext uri="{FF2B5EF4-FFF2-40B4-BE49-F238E27FC236}">
                <a16:creationId xmlns:a16="http://schemas.microsoft.com/office/drawing/2014/main" id="{5EAE2333-2F70-634E-82A6-B1B90516D6E6}"/>
              </a:ext>
            </a:extLst>
          </p:cNvPr>
          <p:cNvPicPr>
            <a:picLocks noChangeAspect="1"/>
          </p:cNvPicPr>
          <p:nvPr userDrawn="1"/>
        </p:nvPicPr>
        <p:blipFill>
          <a:blip r:embed="rId5"/>
          <a:stretch>
            <a:fillRect/>
          </a:stretch>
        </p:blipFill>
        <p:spPr>
          <a:xfrm>
            <a:off x="6442226" y="3266416"/>
            <a:ext cx="2145931" cy="560724"/>
          </a:xfrm>
          <a:prstGeom prst="rect">
            <a:avLst/>
          </a:prstGeom>
        </p:spPr>
      </p:pic>
    </p:spTree>
    <p:extLst>
      <p:ext uri="{BB962C8B-B14F-4D97-AF65-F5344CB8AC3E}">
        <p14:creationId xmlns:p14="http://schemas.microsoft.com/office/powerpoint/2010/main" val="1565267516"/>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Medium">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3D4D4E-CA73-CE48-9341-CA63C4422E0F}"/>
              </a:ext>
            </a:extLst>
          </p:cNvPr>
          <p:cNvPicPr>
            <a:picLocks noChangeAspect="1"/>
          </p:cNvPicPr>
          <p:nvPr userDrawn="1"/>
        </p:nvPicPr>
        <p:blipFill>
          <a:blip r:embed="rId2"/>
          <a:stretch>
            <a:fillRect/>
          </a:stretch>
        </p:blipFill>
        <p:spPr>
          <a:xfrm>
            <a:off x="8130186" y="4829794"/>
            <a:ext cx="914400" cy="268185"/>
          </a:xfrm>
          <a:prstGeom prst="rect">
            <a:avLst/>
          </a:prstGeom>
        </p:spPr>
      </p:pic>
      <p:pic>
        <p:nvPicPr>
          <p:cNvPr id="16" name="Picture 15"/>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Medium-Font Text Slide: click to add title</a:t>
            </a:r>
          </a:p>
        </p:txBody>
      </p:sp>
      <p:cxnSp>
        <p:nvCxnSpPr>
          <p:cNvPr id="17" name="Straight Connector 16"/>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Content Placeholder 3">
            <a:extLst>
              <a:ext uri="{FF2B5EF4-FFF2-40B4-BE49-F238E27FC236}">
                <a16:creationId xmlns:a16="http://schemas.microsoft.com/office/drawing/2014/main" id="{E7E4DF60-71E6-5A4F-922E-DACE79CE099B}"/>
              </a:ext>
            </a:extLst>
          </p:cNvPr>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640080" indent="-137160">
              <a:lnSpc>
                <a:spcPct val="100000"/>
              </a:lnSpc>
              <a:spcBef>
                <a:spcPts val="300"/>
              </a:spcBef>
              <a:buClr>
                <a:srgbClr val="0070C0"/>
              </a:buClr>
              <a:buSzPct val="100000"/>
              <a:defRPr sz="1500">
                <a:solidFill>
                  <a:srgbClr val="000000"/>
                </a:solidFill>
                <a:latin typeface="Arial" panose="020B0604020202020204" pitchFamily="34" charset="0"/>
                <a:cs typeface="Arial" panose="020B0604020202020204" pitchFamily="34" charset="0"/>
              </a:defRPr>
            </a:lvl3pPr>
            <a:lvl4pPr>
              <a:defRPr sz="1500"/>
            </a:lvl4pPr>
            <a:lvl5pPr>
              <a:defRPr sz="1500"/>
            </a:lvl5pPr>
            <a:lvl6pPr>
              <a:defRPr sz="1200"/>
            </a:lvl6pPr>
            <a:lvl7pPr>
              <a:defRPr sz="1200"/>
            </a:lvl7pPr>
            <a:lvl8pPr>
              <a:defRPr sz="1200"/>
            </a:lvl8pPr>
            <a:lvl9pPr>
              <a:defRPr sz="1200"/>
            </a:lvl9pPr>
          </a:lstStyle>
          <a:p>
            <a:pPr lvl="0"/>
            <a:r>
              <a:rPr lang="en-US" dirty="0"/>
              <a:t>First Level Text (click Return TAB to get to next level text)</a:t>
            </a:r>
          </a:p>
          <a:p>
            <a:pPr lvl="1"/>
            <a:r>
              <a:rPr lang="en-US" dirty="0"/>
              <a:t>Second level (click shift TAB to get back to First Level)</a:t>
            </a:r>
          </a:p>
          <a:p>
            <a:pPr lvl="2"/>
            <a:r>
              <a:rPr lang="en-US" dirty="0"/>
              <a:t>Click Return Tab to get to Third-Level Text </a:t>
            </a:r>
          </a:p>
          <a:p>
            <a:pPr lvl="1"/>
            <a:endParaRPr lang="en-US" dirty="0"/>
          </a:p>
          <a:p>
            <a:pPr lvl="1"/>
            <a:endParaRPr lang="en-US" dirty="0"/>
          </a:p>
          <a:p>
            <a:pPr lvl="1"/>
            <a:endParaRPr lang="en-US" dirty="0"/>
          </a:p>
        </p:txBody>
      </p:sp>
      <p:sp>
        <p:nvSpPr>
          <p:cNvPr id="10" name="Text Placeholder 5">
            <a:extLst>
              <a:ext uri="{FF2B5EF4-FFF2-40B4-BE49-F238E27FC236}">
                <a16:creationId xmlns:a16="http://schemas.microsoft.com/office/drawing/2014/main" id="{41F06CDF-9301-9D41-99E6-E67191B990C9}"/>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2596105137"/>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Same 20 F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3D4D4E-CA73-CE48-9341-CA63C4422E0F}"/>
              </a:ext>
            </a:extLst>
          </p:cNvPr>
          <p:cNvPicPr>
            <a:picLocks noChangeAspect="1"/>
          </p:cNvPicPr>
          <p:nvPr userDrawn="1"/>
        </p:nvPicPr>
        <p:blipFill>
          <a:blip r:embed="rId2"/>
          <a:stretch>
            <a:fillRect/>
          </a:stretch>
        </p:blipFill>
        <p:spPr>
          <a:xfrm>
            <a:off x="8130186" y="4829794"/>
            <a:ext cx="914400" cy="268185"/>
          </a:xfrm>
          <a:prstGeom prst="rect">
            <a:avLst/>
          </a:prstGeom>
        </p:spPr>
      </p:pic>
      <p:pic>
        <p:nvPicPr>
          <p:cNvPr id="16" name="Picture 15"/>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Same-20-Font Text Slide: click to add title</a:t>
            </a:r>
          </a:p>
        </p:txBody>
      </p:sp>
      <p:cxnSp>
        <p:nvCxnSpPr>
          <p:cNvPr id="17" name="Straight Connector 16"/>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 Placeholder 5">
            <a:extLst>
              <a:ext uri="{FF2B5EF4-FFF2-40B4-BE49-F238E27FC236}">
                <a16:creationId xmlns:a16="http://schemas.microsoft.com/office/drawing/2014/main" id="{7E488213-315E-8B44-A5C0-27244905129B}"/>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9" name="Content Placeholder 3">
            <a:extLst>
              <a:ext uri="{FF2B5EF4-FFF2-40B4-BE49-F238E27FC236}">
                <a16:creationId xmlns:a16="http://schemas.microsoft.com/office/drawing/2014/main" id="{73EF870E-42BF-9B46-A4A3-4BBBF5EE82C2}"/>
              </a:ext>
            </a:extLst>
          </p:cNvPr>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640080" indent="-137160">
              <a:lnSpc>
                <a:spcPct val="100000"/>
              </a:lnSpc>
              <a:spcBef>
                <a:spcPts val="300"/>
              </a:spcBef>
              <a:buClr>
                <a:srgbClr val="0070C0"/>
              </a:buClr>
              <a:buSzPct val="100000"/>
              <a:defRPr sz="2000">
                <a:solidFill>
                  <a:srgbClr val="000000"/>
                </a:solidFill>
                <a:latin typeface="Arial" panose="020B0604020202020204" pitchFamily="34" charset="0"/>
                <a:cs typeface="Arial" panose="020B0604020202020204" pitchFamily="34" charset="0"/>
              </a:defRPr>
            </a:lvl3pPr>
            <a:lvl4pPr>
              <a:defRPr sz="1500"/>
            </a:lvl4pPr>
            <a:lvl5pPr>
              <a:defRPr sz="1500"/>
            </a:lvl5pPr>
            <a:lvl6pPr>
              <a:defRPr sz="1200"/>
            </a:lvl6pPr>
            <a:lvl7pPr>
              <a:defRPr sz="1200"/>
            </a:lvl7pPr>
            <a:lvl8pPr>
              <a:defRPr sz="1200"/>
            </a:lvl8pPr>
            <a:lvl9pPr>
              <a:defRPr sz="1200"/>
            </a:lvl9pPr>
          </a:lstStyle>
          <a:p>
            <a:pPr lvl="0"/>
            <a:r>
              <a:rPr lang="en-US" dirty="0"/>
              <a:t>First Level Text (click Return TAB to get to next level text)</a:t>
            </a:r>
          </a:p>
          <a:p>
            <a:pPr lvl="1"/>
            <a:r>
              <a:rPr lang="en-US" dirty="0"/>
              <a:t>Second level (click shift TAB to get back to First Level)</a:t>
            </a:r>
          </a:p>
          <a:p>
            <a:pPr lvl="2"/>
            <a:r>
              <a:rPr lang="en-US" dirty="0"/>
              <a:t>Click Return Tab to get to Third-Level Text </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555608098"/>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Data/Imag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Text and Data/Image Slide: click to add title</a:t>
            </a:r>
          </a:p>
        </p:txBody>
      </p:sp>
      <p:sp>
        <p:nvSpPr>
          <p:cNvPr id="4" name="Content Placeholder 3"/>
          <p:cNvSpPr>
            <a:spLocks noGrp="1"/>
          </p:cNvSpPr>
          <p:nvPr>
            <p:ph sz="half" idx="2" hasCustomPrompt="1"/>
          </p:nvPr>
        </p:nvSpPr>
        <p:spPr>
          <a:xfrm>
            <a:off x="323850" y="1190625"/>
            <a:ext cx="4095750" cy="3600450"/>
          </a:xfrm>
          <a:prstGeom prst="rect">
            <a:avLst/>
          </a:prstGeom>
        </p:spPr>
        <p:txBody>
          <a:bodyPr anchor="t" anchorCtr="0">
            <a:normAutofit/>
          </a:bodyPr>
          <a:lstStyle>
            <a:lvl1pPr marL="171450" indent="-171450">
              <a:lnSpc>
                <a:spcPts val="2100"/>
              </a:lnSpc>
              <a:spcBef>
                <a:spcPts val="600"/>
              </a:spcBef>
              <a:buClr>
                <a:srgbClr val="0070C0"/>
              </a:buClr>
              <a:defRPr sz="1800">
                <a:solidFill>
                  <a:srgbClr val="000000"/>
                </a:solidFill>
                <a:latin typeface="Arial" panose="020B0604020202020204" pitchFamily="34" charset="0"/>
                <a:cs typeface="Arial" panose="020B0604020202020204" pitchFamily="34" charset="0"/>
              </a:defRPr>
            </a:lvl1pPr>
            <a:lvl2pPr marL="300038" indent="-128588">
              <a:lnSpc>
                <a:spcPts val="2100"/>
              </a:lnSpc>
              <a:spcBef>
                <a:spcPts val="300"/>
              </a:spcBef>
              <a:buClr>
                <a:srgbClr val="0070C0"/>
              </a:buClr>
              <a:buFont typeface="Arial" pitchFamily="34" charset="0"/>
              <a:buChar char="-"/>
              <a:defRPr sz="1800">
                <a:solidFill>
                  <a:srgbClr val="000000"/>
                </a:solidFill>
                <a:latin typeface="Arial" panose="020B0604020202020204" pitchFamily="34" charset="0"/>
                <a:cs typeface="Arial" panose="020B0604020202020204" pitchFamily="34" charset="0"/>
              </a:defRPr>
            </a:lvl2pPr>
            <a:lvl3pPr>
              <a:lnSpc>
                <a:spcPts val="2100"/>
              </a:lnSpc>
              <a:spcBef>
                <a:spcPts val="600"/>
              </a:spcBef>
              <a:defRPr sz="12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edit first level text</a:t>
            </a:r>
          </a:p>
          <a:p>
            <a:pPr lvl="1"/>
            <a:r>
              <a:rPr lang="en-US" dirty="0"/>
              <a:t>Second level</a:t>
            </a:r>
          </a:p>
        </p:txBody>
      </p:sp>
      <p:cxnSp>
        <p:nvCxnSpPr>
          <p:cNvPr id="17" name="Straight Connector 16"/>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0091559A-A57D-7640-A089-C617FF5BE987}"/>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10" name="Text Placeholder 5">
            <a:extLst>
              <a:ext uri="{FF2B5EF4-FFF2-40B4-BE49-F238E27FC236}">
                <a16:creationId xmlns:a16="http://schemas.microsoft.com/office/drawing/2014/main" id="{AE78A2BD-79AF-4045-B862-6F54F0C316B6}"/>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2138419722"/>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Table-Image">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Graph/Table/Image: click to add title</a:t>
            </a:r>
          </a:p>
        </p:txBody>
      </p:sp>
      <p:cxnSp>
        <p:nvCxnSpPr>
          <p:cNvPr id="10" name="Straight Connector 9"/>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432CEDF1-0424-7343-B2E6-04464D55ADF7}"/>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7" name="Text Placeholder 5">
            <a:extLst>
              <a:ext uri="{FF2B5EF4-FFF2-40B4-BE49-F238E27FC236}">
                <a16:creationId xmlns:a16="http://schemas.microsoft.com/office/drawing/2014/main" id="{D1050445-BA7D-E540-B7EF-B34AC2CA36C4}"/>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4165635349"/>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llustration-Credit">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Illustration/Credit: click to add title</a:t>
            </a:r>
          </a:p>
        </p:txBody>
      </p:sp>
      <p:cxnSp>
        <p:nvCxnSpPr>
          <p:cNvPr id="10" name="Straight Connector 9"/>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432CEDF1-0424-7343-B2E6-04464D55ADF7}"/>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9" name="Text Placeholder 5">
            <a:extLst>
              <a:ext uri="{FF2B5EF4-FFF2-40B4-BE49-F238E27FC236}">
                <a16:creationId xmlns:a16="http://schemas.microsoft.com/office/drawing/2014/main" id="{49040465-5DC6-4C45-8214-2E969A7E141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3795830669"/>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ph-Gray-Bar">
    <p:spTree>
      <p:nvGrpSpPr>
        <p:cNvPr id="1" name=""/>
        <p:cNvGrpSpPr/>
        <p:nvPr/>
      </p:nvGrpSpPr>
      <p:grpSpPr>
        <a:xfrm>
          <a:off x="0" y="0"/>
          <a:ext cx="0" cy="0"/>
          <a:chOff x="0" y="0"/>
          <a:chExt cx="0" cy="0"/>
        </a:xfrm>
      </p:grpSpPr>
      <p:pic>
        <p:nvPicPr>
          <p:cNvPr id="15" name="Picture 14"/>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Graph/Table/Image Gray Bar: click to add title</a:t>
            </a:r>
          </a:p>
        </p:txBody>
      </p:sp>
      <p:sp>
        <p:nvSpPr>
          <p:cNvPr id="8" name="Rectangle 3"/>
          <p:cNvSpPr>
            <a:spLocks noChangeArrowheads="1"/>
          </p:cNvSpPr>
          <p:nvPr userDrawn="1"/>
        </p:nvSpPr>
        <p:spPr bwMode="invGray">
          <a:xfrm>
            <a:off x="-4917" y="980205"/>
            <a:ext cx="9162288" cy="365760"/>
          </a:xfrm>
          <a:prstGeom prst="rect">
            <a:avLst/>
          </a:prstGeom>
          <a:solidFill>
            <a:srgbClr val="5A646E"/>
          </a:solidFill>
          <a:ln>
            <a:no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10" name="Text Placeholder 2">
            <a:extLst>
              <a:ext uri="{FF2B5EF4-FFF2-40B4-BE49-F238E27FC236}">
                <a16:creationId xmlns:a16="http://schemas.microsoft.com/office/drawing/2014/main" id="{85436345-40BB-5242-A91F-64B15D2D0A4B}"/>
              </a:ext>
            </a:extLst>
          </p:cNvPr>
          <p:cNvSpPr>
            <a:spLocks noGrp="1"/>
          </p:cNvSpPr>
          <p:nvPr>
            <p:ph type="body" idx="10" hasCustomPrompt="1"/>
          </p:nvPr>
        </p:nvSpPr>
        <p:spPr>
          <a:xfrm>
            <a:off x="323850" y="989536"/>
            <a:ext cx="8503920"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cxnSp>
        <p:nvCxnSpPr>
          <p:cNvPr id="11" name="Straight Connector 10"/>
          <p:cNvCxnSpPr/>
          <p:nvPr userDrawn="1"/>
        </p:nvCxnSpPr>
        <p:spPr>
          <a:xfrm>
            <a:off x="-4917" y="968376"/>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ACC8AE8E-D860-A048-A8D2-A7D0623F19C5}"/>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12" name="Text Placeholder 5">
            <a:extLst>
              <a:ext uri="{FF2B5EF4-FFF2-40B4-BE49-F238E27FC236}">
                <a16:creationId xmlns:a16="http://schemas.microsoft.com/office/drawing/2014/main" id="{D279690D-7F7B-9243-8026-9C4650B83EB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1458743444"/>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udy-Slid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Study Slide: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5062BBA1-6479-2148-9EE1-B8CD2CE7493C}"/>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12" name="Text Placeholder 5">
            <a:extLst>
              <a:ext uri="{FF2B5EF4-FFF2-40B4-BE49-F238E27FC236}">
                <a16:creationId xmlns:a16="http://schemas.microsoft.com/office/drawing/2014/main" id="{91BF38B5-72C1-5A4F-B205-3AF64FC4F87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8" name="Content Placeholder 3">
            <a:extLst>
              <a:ext uri="{FF2B5EF4-FFF2-40B4-BE49-F238E27FC236}">
                <a16:creationId xmlns:a16="http://schemas.microsoft.com/office/drawing/2014/main" id="{373E7362-CDE5-A340-93E0-4EB40FE4CF9B}"/>
              </a:ext>
            </a:extLst>
          </p:cNvPr>
          <p:cNvSpPr>
            <a:spLocks noGrp="1"/>
          </p:cNvSpPr>
          <p:nvPr>
            <p:ph sz="half" idx="2" hasCustomPrompt="1"/>
          </p:nvPr>
        </p:nvSpPr>
        <p:spPr>
          <a:xfrm>
            <a:off x="323851" y="1184224"/>
            <a:ext cx="4248150"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1009325032"/>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4" r:id="rId1"/>
    <p:sldLayoutId id="2147483699" r:id="rId2"/>
    <p:sldLayoutId id="2147483711" r:id="rId3"/>
    <p:sldLayoutId id="2147483709" r:id="rId4"/>
    <p:sldLayoutId id="2147483700" r:id="rId5"/>
    <p:sldLayoutId id="2147483701" r:id="rId6"/>
    <p:sldLayoutId id="2147483710" r:id="rId7"/>
    <p:sldLayoutId id="2147483703" r:id="rId8"/>
    <p:sldLayoutId id="2147483723" r:id="rId9"/>
    <p:sldLayoutId id="2147483729" r:id="rId10"/>
    <p:sldLayoutId id="2147483730" r:id="rId11"/>
    <p:sldLayoutId id="2147483727" r:id="rId12"/>
    <p:sldLayoutId id="2147483695" r:id="rId13"/>
    <p:sldLayoutId id="2147483697" r:id="rId14"/>
    <p:sldLayoutId id="2147483725" r:id="rId15"/>
    <p:sldLayoutId id="2147483698" r:id="rId16"/>
    <p:sldLayoutId id="2147483704" r:id="rId17"/>
    <p:sldLayoutId id="2147483724" r:id="rId18"/>
    <p:sldLayoutId id="2147483705" r:id="rId19"/>
    <p:sldLayoutId id="2147483696" r:id="rId20"/>
    <p:sldLayoutId id="2147483726" r:id="rId21"/>
    <p:sldLayoutId id="2147483707" r:id="rId22"/>
    <p:sldLayoutId id="2147483708" r:id="rId23"/>
  </p:sldLayoutIdLst>
  <p:transition spd="slow"/>
  <p:hf sldNum="0"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microsoft.com/office/2007/relationships/hdphoto" Target="../media/hdphoto1.wdp"/><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chart" Target="../charts/char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chart" Target="../charts/chart2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chart" Target="../charts/chart31.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prstGeom prst="rect">
            <a:avLst/>
          </a:prstGeom>
        </p:spPr>
        <p:txBody>
          <a:bodyPr>
            <a:normAutofit/>
          </a:bodyPr>
          <a:lstStyle/>
          <a:p>
            <a:r>
              <a:rPr lang="en-US" dirty="0"/>
              <a:t>Sofosbuvir-Velpatasvir (</a:t>
            </a:r>
            <a:r>
              <a:rPr lang="en-US" i="1" dirty="0"/>
              <a:t>Epclusa</a:t>
            </a:r>
            <a:r>
              <a:rPr lang="en-US" dirty="0"/>
              <a:t>)</a:t>
            </a:r>
          </a:p>
        </p:txBody>
      </p:sp>
      <p:sp>
        <p:nvSpPr>
          <p:cNvPr id="8" name="Text Placeholder 7">
            <a:extLst>
              <a:ext uri="{FF2B5EF4-FFF2-40B4-BE49-F238E27FC236}">
                <a16:creationId xmlns:a16="http://schemas.microsoft.com/office/drawing/2014/main" id="{DEA1A5DC-5F25-614A-85EB-EA30C5D1F3A9}"/>
              </a:ext>
            </a:extLst>
          </p:cNvPr>
          <p:cNvSpPr>
            <a:spLocks noGrp="1"/>
          </p:cNvSpPr>
          <p:nvPr>
            <p:ph type="body" sz="quarter" idx="18"/>
          </p:nvPr>
        </p:nvSpPr>
        <p:spPr>
          <a:prstGeom prst="rect">
            <a:avLst/>
          </a:prstGeom>
        </p:spPr>
        <p:txBody>
          <a:bodyPr/>
          <a:lstStyle/>
          <a:p>
            <a:r>
              <a:rPr lang="en-US" sz="1800" dirty="0"/>
              <a:t>Prepared by: </a:t>
            </a:r>
            <a:br>
              <a:rPr lang="en-US" sz="1800" dirty="0"/>
            </a:br>
            <a:r>
              <a:rPr lang="en-US" sz="1800" dirty="0"/>
              <a:t>H. Nina Kim, MD, MSc</a:t>
            </a:r>
            <a:br>
              <a:rPr lang="en-US" sz="1800" dirty="0"/>
            </a:br>
            <a:r>
              <a:rPr lang="en-US" sz="1800" dirty="0"/>
              <a:t>David H. Spach, MD</a:t>
            </a:r>
          </a:p>
        </p:txBody>
      </p:sp>
      <p:sp>
        <p:nvSpPr>
          <p:cNvPr id="3" name="Text Placeholder 2">
            <a:extLst>
              <a:ext uri="{FF2B5EF4-FFF2-40B4-BE49-F238E27FC236}">
                <a16:creationId xmlns:a16="http://schemas.microsoft.com/office/drawing/2014/main" id="{B0A1FB4A-D31F-0B46-801E-4BF261C3C7BD}"/>
              </a:ext>
            </a:extLst>
          </p:cNvPr>
          <p:cNvSpPr>
            <a:spLocks noGrp="1"/>
          </p:cNvSpPr>
          <p:nvPr>
            <p:ph type="body" sz="quarter" idx="14"/>
          </p:nvPr>
        </p:nvSpPr>
        <p:spPr>
          <a:prstGeom prst="rect">
            <a:avLst/>
          </a:prstGeom>
        </p:spPr>
        <p:txBody>
          <a:bodyPr/>
          <a:lstStyle/>
          <a:p>
            <a:r>
              <a:rPr lang="en-US" dirty="0"/>
              <a:t>Last Updated: June 30, 2022</a:t>
            </a:r>
          </a:p>
        </p:txBody>
      </p:sp>
    </p:spTree>
    <p:extLst>
      <p:ext uri="{BB962C8B-B14F-4D97-AF65-F5344CB8AC3E}">
        <p14:creationId xmlns:p14="http://schemas.microsoft.com/office/powerpoint/2010/main" val="747246045"/>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a:t>Sofosbuvir-Velpatasvir in HCV Genotype 1, 2, 4, 5, or 6</a:t>
            </a:r>
            <a:br>
              <a:rPr lang="en-US" sz="2000" dirty="0"/>
            </a:br>
            <a:r>
              <a:rPr lang="en-US" sz="2000" dirty="0"/>
              <a:t>ASTRAL-1: Baseline Characteristics</a:t>
            </a:r>
          </a:p>
        </p:txBody>
      </p:sp>
      <p:sp>
        <p:nvSpPr>
          <p:cNvPr id="2" name="Content Placeholder 1"/>
          <p:cNvSpPr>
            <a:spLocks noGrp="1"/>
          </p:cNvSpPr>
          <p:nvPr>
            <p:ph type="body" sz="quarter" idx="14"/>
          </p:nvPr>
        </p:nvSpPr>
        <p:spPr/>
        <p:txBody>
          <a:bodyPr/>
          <a:lstStyle/>
          <a:p>
            <a:r>
              <a:rPr lang="en-US" dirty="0"/>
              <a:t>Source: Feld JJ, et al. N Engl J Med. </a:t>
            </a:r>
            <a:r>
              <a:rPr lang="is-IS"/>
              <a:t>2015</a:t>
            </a:r>
            <a:r>
              <a:rPr lang="en-US" dirty="0"/>
              <a:t>;373:2599-607.</a:t>
            </a:r>
          </a:p>
        </p:txBody>
      </p:sp>
      <p:graphicFrame>
        <p:nvGraphicFramePr>
          <p:cNvPr id="5" name="Content Placeholder 2"/>
          <p:cNvGraphicFramePr>
            <a:graphicFrameLocks/>
          </p:cNvGraphicFramePr>
          <p:nvPr>
            <p:extLst>
              <p:ext uri="{D42A27DB-BD31-4B8C-83A1-F6EECF244321}">
                <p14:modId xmlns:p14="http://schemas.microsoft.com/office/powerpoint/2010/main" val="1494986281"/>
              </p:ext>
            </p:extLst>
          </p:nvPr>
        </p:nvGraphicFramePr>
        <p:xfrm>
          <a:off x="457200" y="1100758"/>
          <a:ext cx="8225347" cy="3524611"/>
        </p:xfrm>
        <a:graphic>
          <a:graphicData uri="http://schemas.openxmlformats.org/drawingml/2006/table">
            <a:tbl>
              <a:tblPr firstRow="1" bandRow="1">
                <a:tableStyleId>{5C22544A-7EE6-4342-B048-85BDC9FD1C3A}</a:tableStyleId>
              </a:tblPr>
              <a:tblGrid>
                <a:gridCol w="3818911">
                  <a:extLst>
                    <a:ext uri="{9D8B030D-6E8A-4147-A177-3AD203B41FA5}">
                      <a16:colId xmlns:a16="http://schemas.microsoft.com/office/drawing/2014/main" val="20000"/>
                    </a:ext>
                  </a:extLst>
                </a:gridCol>
                <a:gridCol w="2387488">
                  <a:extLst>
                    <a:ext uri="{9D8B030D-6E8A-4147-A177-3AD203B41FA5}">
                      <a16:colId xmlns:a16="http://schemas.microsoft.com/office/drawing/2014/main" val="20001"/>
                    </a:ext>
                  </a:extLst>
                </a:gridCol>
                <a:gridCol w="2018948">
                  <a:extLst>
                    <a:ext uri="{9D8B030D-6E8A-4147-A177-3AD203B41FA5}">
                      <a16:colId xmlns:a16="http://schemas.microsoft.com/office/drawing/2014/main" val="20002"/>
                    </a:ext>
                  </a:extLst>
                </a:gridCol>
              </a:tblGrid>
              <a:tr h="771068">
                <a:tc>
                  <a:txBody>
                    <a:bodyPr/>
                    <a:lstStyle/>
                    <a:p>
                      <a:pPr marL="91440">
                        <a:lnSpc>
                          <a:spcPts val="2000"/>
                        </a:lnSpc>
                      </a:pPr>
                      <a:r>
                        <a:rPr lang="en-US" sz="1400" dirty="0">
                          <a:latin typeface="Arial" panose="020B0604020202020204" pitchFamily="34" charset="0"/>
                          <a:cs typeface="Arial" panose="020B0604020202020204" pitchFamily="34" charset="0"/>
                        </a:rPr>
                        <a:t>Baseline Characteristics</a:t>
                      </a:r>
                    </a:p>
                  </a:txBody>
                  <a:tcPr marL="68580" marR="68580" marT="34290" marB="34290" anchor="ctr">
                    <a:lnL w="9525" cap="flat" cmpd="sng" algn="ctr">
                      <a:solidFill>
                        <a:prstClr val="white">
                          <a:lumMod val="75000"/>
                        </a:prstClr>
                      </a:solidFill>
                      <a:prstDash val="solid"/>
                      <a:round/>
                      <a:headEnd type="none" w="med" len="med"/>
                      <a:tailEnd type="none" w="med" len="med"/>
                    </a:lnL>
                    <a:lnT w="9525" cap="flat" cmpd="sng" algn="ctr">
                      <a:solidFill>
                        <a:prstClr val="white">
                          <a:lumMod val="75000"/>
                        </a:prst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44444"/>
                    </a:solidFill>
                  </a:tcPr>
                </a:tc>
                <a:tc>
                  <a:txBody>
                    <a:bodyPr/>
                    <a:lstStyle/>
                    <a:p>
                      <a:pPr algn="ctr">
                        <a:lnSpc>
                          <a:spcPts val="1600"/>
                        </a:lnSpc>
                      </a:pPr>
                      <a:r>
                        <a:rPr lang="en-US" sz="1400" b="1" dirty="0">
                          <a:solidFill>
                            <a:srgbClr val="FFFFFF"/>
                          </a:solidFill>
                          <a:latin typeface="Arial" panose="020B0604020202020204" pitchFamily="34" charset="0"/>
                          <a:cs typeface="Arial" panose="020B0604020202020204" pitchFamily="34" charset="0"/>
                        </a:rPr>
                        <a:t>Sofosbuvir-</a:t>
                      </a:r>
                      <a:r>
                        <a:rPr lang="en-US" sz="1400" b="1" dirty="0" err="1">
                          <a:solidFill>
                            <a:srgbClr val="FFFFFF"/>
                          </a:solidFill>
                          <a:latin typeface="Arial" panose="020B0604020202020204" pitchFamily="34" charset="0"/>
                          <a:cs typeface="Arial" panose="020B0604020202020204" pitchFamily="34" charset="0"/>
                        </a:rPr>
                        <a:t>Velpatasvir</a:t>
                      </a:r>
                      <a:br>
                        <a:rPr lang="en-US" sz="1400" b="0" dirty="0">
                          <a:solidFill>
                            <a:srgbClr val="FFFFFF"/>
                          </a:solidFill>
                          <a:latin typeface="Arial" panose="020B0604020202020204" pitchFamily="34" charset="0"/>
                          <a:cs typeface="Arial" panose="020B0604020202020204" pitchFamily="34" charset="0"/>
                        </a:rPr>
                      </a:br>
                      <a:r>
                        <a:rPr lang="en-US" sz="1100" b="0" dirty="0">
                          <a:solidFill>
                            <a:srgbClr val="FFFFFF"/>
                          </a:solidFill>
                          <a:latin typeface="Arial" panose="020B0604020202020204" pitchFamily="34" charset="0"/>
                          <a:cs typeface="Arial" panose="020B0604020202020204" pitchFamily="34" charset="0"/>
                        </a:rPr>
                        <a:t>(n = 624)</a:t>
                      </a:r>
                      <a:endParaRPr lang="en-US" sz="1100" b="1" dirty="0">
                        <a:solidFill>
                          <a:srgbClr val="FFFFFF"/>
                        </a:solidFill>
                        <a:latin typeface="Arial" panose="020B0604020202020204" pitchFamily="34" charset="0"/>
                        <a:cs typeface="Arial" panose="020B0604020202020204" pitchFamily="34" charset="0"/>
                      </a:endParaRPr>
                    </a:p>
                  </a:txBody>
                  <a:tcPr marL="68580" marR="68580" marT="34290" marB="34290" anchor="ctr">
                    <a:lnT w="9525" cap="flat" cmpd="sng" algn="ctr">
                      <a:solidFill>
                        <a:prstClr val="white">
                          <a:lumMod val="75000"/>
                        </a:prst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005B9D"/>
                    </a:solidFill>
                  </a:tcPr>
                </a:tc>
                <a:tc>
                  <a:txBody>
                    <a:bodyPr/>
                    <a:lstStyle/>
                    <a:p>
                      <a:pPr algn="ctr">
                        <a:lnSpc>
                          <a:spcPts val="1600"/>
                        </a:lnSpc>
                      </a:pPr>
                      <a:r>
                        <a:rPr lang="en-US" sz="1400" b="1" dirty="0">
                          <a:solidFill>
                            <a:srgbClr val="FFFFFF"/>
                          </a:solidFill>
                          <a:latin typeface="Arial" panose="020B0604020202020204" pitchFamily="34" charset="0"/>
                          <a:cs typeface="Arial" panose="020B0604020202020204" pitchFamily="34" charset="0"/>
                        </a:rPr>
                        <a:t>Placebo</a:t>
                      </a:r>
                    </a:p>
                    <a:p>
                      <a:pPr algn="ctr">
                        <a:lnSpc>
                          <a:spcPts val="1600"/>
                        </a:lnSpc>
                      </a:pPr>
                      <a:r>
                        <a:rPr lang="en-US" sz="1100" b="0" dirty="0">
                          <a:solidFill>
                            <a:srgbClr val="FFFFFF"/>
                          </a:solidFill>
                          <a:latin typeface="Arial" panose="020B0604020202020204" pitchFamily="34" charset="0"/>
                          <a:cs typeface="Arial" panose="020B0604020202020204" pitchFamily="34" charset="0"/>
                        </a:rPr>
                        <a:t>(n = 116)</a:t>
                      </a:r>
                      <a:endParaRPr lang="en-US" sz="1100" b="1" dirty="0">
                        <a:solidFill>
                          <a:srgbClr val="FFFFFF"/>
                        </a:solidFill>
                        <a:latin typeface="Arial" panose="020B0604020202020204" pitchFamily="34" charset="0"/>
                        <a:cs typeface="Arial" panose="020B0604020202020204" pitchFamily="34" charset="0"/>
                      </a:endParaRPr>
                    </a:p>
                  </a:txBody>
                  <a:tcPr marL="68580" marR="68580" marT="34290" marB="34290" anchor="ctr">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509008">
                <a:tc>
                  <a:txBody>
                    <a:bodyPr/>
                    <a:lstStyle/>
                    <a:p>
                      <a:pPr marL="91440">
                        <a:lnSpc>
                          <a:spcPts val="2400"/>
                        </a:lnSpc>
                      </a:pPr>
                      <a:r>
                        <a:rPr lang="en-US" sz="1200" dirty="0">
                          <a:latin typeface="Arial" panose="020B0604020202020204" pitchFamily="34" charset="0"/>
                          <a:cs typeface="Arial" panose="020B0604020202020204" pitchFamily="34" charset="0"/>
                        </a:rPr>
                        <a:t>C</a:t>
                      </a:r>
                      <a:r>
                        <a:rPr lang="en-US" sz="1200" baseline="0" dirty="0">
                          <a:latin typeface="Arial" panose="020B0604020202020204" pitchFamily="34" charset="0"/>
                          <a:cs typeface="Arial" panose="020B0604020202020204" pitchFamily="34" charset="0"/>
                        </a:rPr>
                        <a:t>irrhosis, n (%)</a:t>
                      </a:r>
                      <a:endParaRPr lang="en-US" sz="1200" dirty="0">
                        <a:latin typeface="Arial" panose="020B0604020202020204" pitchFamily="34" charset="0"/>
                        <a:cs typeface="Arial" panose="020B0604020202020204" pitchFamily="34" charset="0"/>
                      </a:endParaRPr>
                    </a:p>
                  </a:txBody>
                  <a:tcPr marL="68580" marR="68580" marT="34290" marB="34290" anchor="ctr">
                    <a:lnL w="9525" cap="flat" cmpd="sng" algn="ctr">
                      <a:solidFill>
                        <a:prstClr val="white">
                          <a:lumMod val="75000"/>
                        </a:prstClr>
                      </a:solidFill>
                      <a:prstDash val="solid"/>
                      <a:round/>
                      <a:headEnd type="none" w="med" len="med"/>
                      <a:tailEnd type="none" w="med" len="med"/>
                    </a:lnL>
                    <a:lnT w="57150" cap="flat" cmpd="sng" algn="ctr">
                      <a:solidFill>
                        <a:srgbClr val="FFFFFF"/>
                      </a:solidFill>
                      <a:prstDash val="solid"/>
                      <a:round/>
                      <a:headEnd type="none" w="med" len="med"/>
                      <a:tailEnd type="none" w="med" len="med"/>
                    </a:lnT>
                    <a:solidFill>
                      <a:srgbClr val="CDD3DD"/>
                    </a:solidFill>
                  </a:tcPr>
                </a:tc>
                <a:tc>
                  <a:txBody>
                    <a:bodyPr/>
                    <a:lstStyle/>
                    <a:p>
                      <a:pPr algn="ctr">
                        <a:lnSpc>
                          <a:spcPts val="2400"/>
                        </a:lnSpc>
                      </a:pPr>
                      <a:r>
                        <a:rPr lang="en-US" sz="1200" dirty="0">
                          <a:latin typeface="Arial" panose="020B0604020202020204" pitchFamily="34" charset="0"/>
                          <a:cs typeface="Arial" panose="020B0604020202020204" pitchFamily="34" charset="0"/>
                        </a:rPr>
                        <a:t>121 (19)</a:t>
                      </a:r>
                    </a:p>
                  </a:txBody>
                  <a:tcPr marL="68580" marR="68580" marT="34290" marB="34290" anchor="ctr">
                    <a:lnT w="57150" cap="flat" cmpd="sng" algn="ctr">
                      <a:solidFill>
                        <a:srgbClr val="FFFFFF"/>
                      </a:solidFill>
                      <a:prstDash val="solid"/>
                      <a:round/>
                      <a:headEnd type="none" w="med" len="med"/>
                      <a:tailEnd type="none" w="med" len="med"/>
                    </a:lnT>
                  </a:tcPr>
                </a:tc>
                <a:tc>
                  <a:txBody>
                    <a:bodyPr/>
                    <a:lstStyle/>
                    <a:p>
                      <a:pPr algn="ctr">
                        <a:lnSpc>
                          <a:spcPts val="2400"/>
                        </a:lnSpc>
                      </a:pPr>
                      <a:r>
                        <a:rPr lang="en-US" sz="1200" dirty="0">
                          <a:latin typeface="Arial" panose="020B0604020202020204" pitchFamily="34" charset="0"/>
                          <a:cs typeface="Arial" panose="020B0604020202020204" pitchFamily="34" charset="0"/>
                        </a:rPr>
                        <a:t>21 (18)</a:t>
                      </a:r>
                    </a:p>
                  </a:txBody>
                  <a:tcPr marL="68580" marR="68580" marT="34290" marB="34290" anchor="ctr">
                    <a:lnR w="9525" cap="flat" cmpd="sng" algn="ctr">
                      <a:solidFill>
                        <a:prstClr val="white">
                          <a:lumMod val="75000"/>
                        </a:prstClr>
                      </a:solidFill>
                      <a:prstDash val="solid"/>
                      <a:round/>
                      <a:headEnd type="none" w="med" len="med"/>
                      <a:tailEnd type="none" w="med" len="med"/>
                    </a:lnR>
                    <a:lnT w="57150"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10001"/>
                  </a:ext>
                </a:extLst>
              </a:tr>
              <a:tr h="509008">
                <a:tc>
                  <a:txBody>
                    <a:bodyPr/>
                    <a:lstStyle/>
                    <a:p>
                      <a:pPr marL="91440">
                        <a:lnSpc>
                          <a:spcPts val="2400"/>
                        </a:lnSpc>
                      </a:pPr>
                      <a:r>
                        <a:rPr lang="en-US" sz="1200" dirty="0">
                          <a:latin typeface="Arial" panose="020B0604020202020204" pitchFamily="34" charset="0"/>
                          <a:cs typeface="Arial" panose="020B0604020202020204" pitchFamily="34" charset="0"/>
                        </a:rPr>
                        <a:t>Treatment experienced, n (%)</a:t>
                      </a:r>
                    </a:p>
                  </a:txBody>
                  <a:tcPr marL="68580" marR="68580" marT="34290" marB="34290" anchor="ctr">
                    <a:lnL w="9525" cap="flat" cmpd="sng" algn="ctr">
                      <a:solidFill>
                        <a:prstClr val="white">
                          <a:lumMod val="75000"/>
                        </a:prstClr>
                      </a:solidFill>
                      <a:prstDash val="solid"/>
                      <a:round/>
                      <a:headEnd type="none" w="med" len="med"/>
                      <a:tailEnd type="none" w="med" len="med"/>
                    </a:lnL>
                    <a:solidFill>
                      <a:srgbClr val="E8EAEF"/>
                    </a:solidFill>
                  </a:tcPr>
                </a:tc>
                <a:tc>
                  <a:txBody>
                    <a:bodyPr/>
                    <a:lstStyle/>
                    <a:p>
                      <a:pPr algn="ctr">
                        <a:lnSpc>
                          <a:spcPts val="2400"/>
                        </a:lnSpc>
                      </a:pPr>
                      <a:r>
                        <a:rPr lang="en-US" sz="1200" dirty="0">
                          <a:latin typeface="Arial" panose="020B0604020202020204" pitchFamily="34" charset="0"/>
                          <a:cs typeface="Arial" panose="020B0604020202020204" pitchFamily="34" charset="0"/>
                        </a:rPr>
                        <a:t>201</a:t>
                      </a:r>
                      <a:r>
                        <a:rPr lang="en-US" sz="1200" baseline="0" dirty="0">
                          <a:latin typeface="Arial" panose="020B0604020202020204" pitchFamily="34" charset="0"/>
                          <a:cs typeface="Arial" panose="020B0604020202020204" pitchFamily="34" charset="0"/>
                        </a:rPr>
                        <a:t> (32)</a:t>
                      </a:r>
                      <a:endParaRPr lang="en-US" sz="1200" dirty="0">
                        <a:latin typeface="Arial" panose="020B0604020202020204" pitchFamily="34" charset="0"/>
                        <a:cs typeface="Arial" panose="020B0604020202020204" pitchFamily="34" charset="0"/>
                      </a:endParaRPr>
                    </a:p>
                  </a:txBody>
                  <a:tcPr marL="68580" marR="68580" marT="34290" marB="34290" anchor="ctr"/>
                </a:tc>
                <a:tc>
                  <a:txBody>
                    <a:bodyPr/>
                    <a:lstStyle/>
                    <a:p>
                      <a:pPr algn="ctr">
                        <a:lnSpc>
                          <a:spcPts val="2400"/>
                        </a:lnSpc>
                      </a:pPr>
                      <a:r>
                        <a:rPr lang="en-US" sz="1200" dirty="0">
                          <a:latin typeface="Arial" panose="020B0604020202020204" pitchFamily="34" charset="0"/>
                          <a:cs typeface="Arial" panose="020B0604020202020204" pitchFamily="34" charset="0"/>
                        </a:rPr>
                        <a:t>33 (28)</a:t>
                      </a:r>
                    </a:p>
                  </a:txBody>
                  <a:tcPr marL="68580" marR="68580" marT="34290" marB="34290" anchor="ctr">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2"/>
                  </a:ext>
                </a:extLst>
              </a:tr>
              <a:tr h="1735527">
                <a:tc>
                  <a:txBody>
                    <a:bodyPr/>
                    <a:lstStyle/>
                    <a:p>
                      <a:pPr marL="91440">
                        <a:lnSpc>
                          <a:spcPts val="2700"/>
                        </a:lnSpc>
                      </a:pPr>
                      <a:r>
                        <a:rPr lang="en-US" sz="1200" dirty="0">
                          <a:latin typeface="Arial" panose="020B0604020202020204" pitchFamily="34" charset="0"/>
                          <a:cs typeface="Arial" panose="020B0604020202020204" pitchFamily="34" charset="0"/>
                        </a:rPr>
                        <a:t>Prior therapy, n (%)</a:t>
                      </a:r>
                    </a:p>
                    <a:p>
                      <a:pPr marL="91440">
                        <a:lnSpc>
                          <a:spcPts val="2700"/>
                        </a:lnSpc>
                      </a:pPr>
                      <a:r>
                        <a:rPr lang="en-US" sz="1200" dirty="0">
                          <a:latin typeface="Arial" panose="020B0604020202020204" pitchFamily="34" charset="0"/>
                          <a:cs typeface="Arial" panose="020B0604020202020204" pitchFamily="34" charset="0"/>
                        </a:rPr>
                        <a:t>  Peginterferon</a:t>
                      </a:r>
                      <a:r>
                        <a:rPr lang="en-US" sz="1200" baseline="0" dirty="0">
                          <a:latin typeface="Arial" panose="020B0604020202020204" pitchFamily="34" charset="0"/>
                          <a:cs typeface="Arial" panose="020B0604020202020204" pitchFamily="34" charset="0"/>
                        </a:rPr>
                        <a:t> + Ribavirin</a:t>
                      </a:r>
                      <a:endParaRPr lang="en-US" sz="1200" dirty="0">
                        <a:latin typeface="Arial" panose="020B0604020202020204" pitchFamily="34" charset="0"/>
                        <a:cs typeface="Arial" panose="020B0604020202020204" pitchFamily="34" charset="0"/>
                      </a:endParaRPr>
                    </a:p>
                    <a:p>
                      <a:pPr marL="91440" marR="0" indent="0" algn="l" defTabSz="914400" rtl="0" eaLnBrk="1" fontAlgn="auto" latinLnBrk="0" hangingPunct="1">
                        <a:lnSpc>
                          <a:spcPts val="2700"/>
                        </a:lnSpc>
                        <a:spcBef>
                          <a:spcPts val="0"/>
                        </a:spcBef>
                        <a:spcAft>
                          <a:spcPts val="0"/>
                        </a:spcAft>
                        <a:buClrTx/>
                        <a:buSzTx/>
                        <a:buFontTx/>
                        <a:buNone/>
                        <a:tabLst/>
                        <a:defRPr/>
                      </a:pP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Peginterferon</a:t>
                      </a:r>
                      <a:r>
                        <a:rPr lang="en-US" sz="1200" baseline="0" dirty="0">
                          <a:latin typeface="Arial" panose="020B0604020202020204" pitchFamily="34" charset="0"/>
                          <a:cs typeface="Arial" panose="020B0604020202020204" pitchFamily="34" charset="0"/>
                        </a:rPr>
                        <a:t> + Ribavirin + Protease Inhibitor</a:t>
                      </a:r>
                    </a:p>
                    <a:p>
                      <a:pPr marL="91440">
                        <a:lnSpc>
                          <a:spcPts val="2700"/>
                        </a:lnSpc>
                      </a:pPr>
                      <a:r>
                        <a:rPr lang="en-US" sz="1200" baseline="0" dirty="0">
                          <a:latin typeface="Arial" panose="020B0604020202020204" pitchFamily="34" charset="0"/>
                          <a:cs typeface="Arial" panose="020B0604020202020204" pitchFamily="34" charset="0"/>
                        </a:rPr>
                        <a:t>  Standard Interferon +/- Ribavirin</a:t>
                      </a:r>
                    </a:p>
                  </a:txBody>
                  <a:tcPr marL="68580" marR="68580" marT="34290" marB="34290" anchor="ctr">
                    <a:lnL w="9525" cap="flat" cmpd="sng" algn="ctr">
                      <a:solidFill>
                        <a:prstClr val="white">
                          <a:lumMod val="75000"/>
                        </a:prstClr>
                      </a:solidFill>
                      <a:prstDash val="solid"/>
                      <a:round/>
                      <a:headEnd type="none" w="med" len="med"/>
                      <a:tailEnd type="none" w="med" len="med"/>
                    </a:lnL>
                    <a:lnB w="9525" cap="flat" cmpd="sng" algn="ctr">
                      <a:solidFill>
                        <a:prstClr val="white">
                          <a:lumMod val="75000"/>
                        </a:prstClr>
                      </a:solidFill>
                      <a:prstDash val="solid"/>
                      <a:round/>
                      <a:headEnd type="none" w="med" len="med"/>
                      <a:tailEnd type="none" w="med" len="med"/>
                    </a:lnB>
                    <a:solidFill>
                      <a:srgbClr val="CDD3DD"/>
                    </a:solidFill>
                  </a:tcPr>
                </a:tc>
                <a:tc>
                  <a:txBody>
                    <a:bodyPr/>
                    <a:lstStyle/>
                    <a:p>
                      <a:pPr algn="ctr">
                        <a:lnSpc>
                          <a:spcPts val="2700"/>
                        </a:lnSpc>
                      </a:pPr>
                      <a:endParaRPr lang="en-US" sz="1200" dirty="0">
                        <a:latin typeface="Arial" panose="020B0604020202020204" pitchFamily="34" charset="0"/>
                        <a:cs typeface="Arial" panose="020B0604020202020204" pitchFamily="34" charset="0"/>
                      </a:endParaRPr>
                    </a:p>
                    <a:p>
                      <a:pPr algn="ctr">
                        <a:lnSpc>
                          <a:spcPts val="2700"/>
                        </a:lnSpc>
                      </a:pPr>
                      <a:r>
                        <a:rPr lang="en-US" sz="1200" dirty="0">
                          <a:latin typeface="Arial" panose="020B0604020202020204" pitchFamily="34" charset="0"/>
                          <a:cs typeface="Arial" panose="020B0604020202020204" pitchFamily="34" charset="0"/>
                        </a:rPr>
                        <a:t>122</a:t>
                      </a:r>
                      <a:r>
                        <a:rPr lang="en-US" sz="1200" baseline="0" dirty="0">
                          <a:latin typeface="Arial" panose="020B0604020202020204" pitchFamily="34" charset="0"/>
                          <a:cs typeface="Arial" panose="020B0604020202020204" pitchFamily="34" charset="0"/>
                        </a:rPr>
                        <a:t> (61)</a:t>
                      </a:r>
                    </a:p>
                    <a:p>
                      <a:pPr algn="ctr">
                        <a:lnSpc>
                          <a:spcPts val="2700"/>
                        </a:lnSpc>
                      </a:pPr>
                      <a:r>
                        <a:rPr lang="en-US" sz="1200" baseline="0" dirty="0">
                          <a:latin typeface="Arial" panose="020B0604020202020204" pitchFamily="34" charset="0"/>
                          <a:cs typeface="Arial" panose="020B0604020202020204" pitchFamily="34" charset="0"/>
                        </a:rPr>
                        <a:t>56 (28)</a:t>
                      </a:r>
                    </a:p>
                    <a:p>
                      <a:pPr algn="ctr">
                        <a:lnSpc>
                          <a:spcPts val="2700"/>
                        </a:lnSpc>
                      </a:pPr>
                      <a:r>
                        <a:rPr lang="en-US" sz="1200" baseline="0" dirty="0">
                          <a:latin typeface="Arial" panose="020B0604020202020204" pitchFamily="34" charset="0"/>
                          <a:cs typeface="Arial" panose="020B0604020202020204" pitchFamily="34" charset="0"/>
                        </a:rPr>
                        <a:t>23 (11)</a:t>
                      </a:r>
                      <a:endParaRPr lang="en-US" sz="1200" dirty="0">
                        <a:latin typeface="Arial" panose="020B0604020202020204" pitchFamily="34" charset="0"/>
                        <a:cs typeface="Arial" panose="020B0604020202020204" pitchFamily="34" charset="0"/>
                      </a:endParaRPr>
                    </a:p>
                  </a:txBody>
                  <a:tcPr marL="68580" marR="68580" marT="34290" marB="34290" anchor="ctr">
                    <a:lnB w="9525" cap="flat" cmpd="sng" algn="ctr">
                      <a:solidFill>
                        <a:prstClr val="white">
                          <a:lumMod val="75000"/>
                        </a:prstClr>
                      </a:solidFill>
                      <a:prstDash val="solid"/>
                      <a:round/>
                      <a:headEnd type="none" w="med" len="med"/>
                      <a:tailEnd type="none" w="med" len="med"/>
                    </a:lnB>
                  </a:tcPr>
                </a:tc>
                <a:tc>
                  <a:txBody>
                    <a:bodyPr/>
                    <a:lstStyle/>
                    <a:p>
                      <a:pPr algn="ctr">
                        <a:lnSpc>
                          <a:spcPts val="2700"/>
                        </a:lnSpc>
                      </a:pPr>
                      <a:endParaRPr lang="en-US" sz="1200" dirty="0">
                        <a:latin typeface="Arial" panose="020B0604020202020204" pitchFamily="34" charset="0"/>
                        <a:cs typeface="Arial" panose="020B0604020202020204" pitchFamily="34" charset="0"/>
                      </a:endParaRPr>
                    </a:p>
                    <a:p>
                      <a:pPr algn="ctr">
                        <a:lnSpc>
                          <a:spcPts val="2700"/>
                        </a:lnSpc>
                      </a:pPr>
                      <a:r>
                        <a:rPr lang="en-US" sz="1200" dirty="0">
                          <a:latin typeface="Arial" panose="020B0604020202020204" pitchFamily="34" charset="0"/>
                          <a:cs typeface="Arial" panose="020B0604020202020204" pitchFamily="34" charset="0"/>
                        </a:rPr>
                        <a:t>24 (73)</a:t>
                      </a:r>
                    </a:p>
                    <a:p>
                      <a:pPr algn="ctr">
                        <a:lnSpc>
                          <a:spcPts val="2700"/>
                        </a:lnSpc>
                      </a:pPr>
                      <a:r>
                        <a:rPr lang="en-US" sz="1200" dirty="0">
                          <a:latin typeface="Arial" panose="020B0604020202020204" pitchFamily="34" charset="0"/>
                          <a:cs typeface="Arial" panose="020B0604020202020204" pitchFamily="34" charset="0"/>
                        </a:rPr>
                        <a:t>6 (18)</a:t>
                      </a:r>
                    </a:p>
                    <a:p>
                      <a:pPr algn="ctr">
                        <a:lnSpc>
                          <a:spcPts val="2700"/>
                        </a:lnSpc>
                      </a:pPr>
                      <a:r>
                        <a:rPr lang="en-US" sz="1200" dirty="0">
                          <a:latin typeface="Arial" panose="020B0604020202020204" pitchFamily="34" charset="0"/>
                          <a:cs typeface="Arial" panose="020B0604020202020204" pitchFamily="34" charset="0"/>
                        </a:rPr>
                        <a:t>3 (9)</a:t>
                      </a:r>
                    </a:p>
                  </a:txBody>
                  <a:tcPr marL="68580" marR="68580" marT="34290" marB="34290" anchor="ctr">
                    <a:lnR w="9525" cap="flat" cmpd="sng" algn="ctr">
                      <a:solidFill>
                        <a:prstClr val="white">
                          <a:lumMod val="75000"/>
                        </a:prstClr>
                      </a:solidFill>
                      <a:prstDash val="solid"/>
                      <a:round/>
                      <a:headEnd type="none" w="med" len="med"/>
                      <a:tailEnd type="none" w="med" len="med"/>
                    </a:lnR>
                    <a:lnB w="9525"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79717043"/>
      </p:ext>
    </p:extLst>
  </p:cSld>
  <p:clrMapOvr>
    <a:masterClrMapping/>
  </p:clrMapOvr>
  <p:transition spd="slow"/>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Sofosbuvir-Velpatasvir +/- Ribavirin for Decompensated Cirrhosis</a:t>
            </a:r>
            <a:br>
              <a:rPr lang="en-US" sz="2000" dirty="0"/>
            </a:br>
            <a:r>
              <a:rPr lang="en-US" sz="2000" dirty="0"/>
              <a:t>Participants</a:t>
            </a:r>
          </a:p>
        </p:txBody>
      </p:sp>
      <p:sp>
        <p:nvSpPr>
          <p:cNvPr id="36" name="Content Placeholder 6"/>
          <p:cNvSpPr>
            <a:spLocks noGrp="1"/>
          </p:cNvSpPr>
          <p:nvPr>
            <p:ph type="body" sz="quarter" idx="14"/>
          </p:nvPr>
        </p:nvSpPr>
        <p:spPr/>
        <p:txBody>
          <a:bodyPr/>
          <a:lstStyle/>
          <a:p>
            <a:pPr lvl="0">
              <a:spcBef>
                <a:spcPct val="30000"/>
              </a:spcBef>
              <a:defRPr/>
            </a:pPr>
            <a:r>
              <a:rPr lang="en-US" dirty="0"/>
              <a:t>Source: Takehara T, et al. J Gastroenterol. 2019;54:87-95.</a:t>
            </a:r>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graphicFrame>
        <p:nvGraphicFramePr>
          <p:cNvPr id="5" name="Content Placeholder 2"/>
          <p:cNvGraphicFramePr>
            <a:graphicFrameLocks/>
          </p:cNvGraphicFramePr>
          <p:nvPr>
            <p:extLst>
              <p:ext uri="{D42A27DB-BD31-4B8C-83A1-F6EECF244321}">
                <p14:modId xmlns:p14="http://schemas.microsoft.com/office/powerpoint/2010/main" val="3004201076"/>
              </p:ext>
            </p:extLst>
          </p:nvPr>
        </p:nvGraphicFramePr>
        <p:xfrm>
          <a:off x="457200" y="1004532"/>
          <a:ext cx="8229600" cy="3657600"/>
        </p:xfrm>
        <a:graphic>
          <a:graphicData uri="http://schemas.openxmlformats.org/drawingml/2006/table">
            <a:tbl>
              <a:tblPr firstRow="1" bandRow="1">
                <a:tableStyleId>{5C22544A-7EE6-4342-B048-85BDC9FD1C3A}</a:tableStyleId>
              </a:tblPr>
              <a:tblGrid>
                <a:gridCol w="3981796">
                  <a:extLst>
                    <a:ext uri="{9D8B030D-6E8A-4147-A177-3AD203B41FA5}">
                      <a16:colId xmlns:a16="http://schemas.microsoft.com/office/drawing/2014/main" val="20000"/>
                    </a:ext>
                  </a:extLst>
                </a:gridCol>
                <a:gridCol w="2038004">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tblGrid>
              <a:tr h="471434">
                <a:tc>
                  <a:txBody>
                    <a:bodyPr/>
                    <a:lstStyle/>
                    <a:p>
                      <a:pPr>
                        <a:lnSpc>
                          <a:spcPts val="1800"/>
                        </a:lnSpc>
                      </a:pPr>
                      <a:r>
                        <a:rPr lang="en-US" sz="1400" dirty="0">
                          <a:latin typeface="Arial" panose="020B0604020202020204" pitchFamily="34" charset="0"/>
                          <a:cs typeface="Arial" panose="020B0604020202020204" pitchFamily="34" charset="0"/>
                        </a:rPr>
                        <a:t>Baseline Characteristics</a:t>
                      </a:r>
                    </a:p>
                  </a:txBody>
                  <a:tcPr marL="68580" marR="68580" marT="34290" marB="34290" anchor="ctr">
                    <a:lnL w="12700" cap="flat" cmpd="sng" algn="ctr">
                      <a:solidFill>
                        <a:srgbClr val="BFBFBF"/>
                      </a:solidFill>
                      <a:prstDash val="solid"/>
                      <a:round/>
                      <a:headEnd type="none" w="med" len="med"/>
                      <a:tailEnd type="none" w="med" len="med"/>
                    </a:lnL>
                    <a:lnT w="12700" cap="flat" cmpd="sng" algn="ctr">
                      <a:solidFill>
                        <a:srgbClr val="BFBFB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44444"/>
                    </a:solidFill>
                  </a:tcPr>
                </a:tc>
                <a:tc>
                  <a:txBody>
                    <a:bodyPr/>
                    <a:lstStyle/>
                    <a:p>
                      <a:pPr algn="ctr">
                        <a:lnSpc>
                          <a:spcPct val="100000"/>
                        </a:lnSpc>
                      </a:pPr>
                      <a:r>
                        <a:rPr lang="en-US" sz="1400" b="1" dirty="0">
                          <a:solidFill>
                            <a:srgbClr val="FFFFFF"/>
                          </a:solidFill>
                          <a:latin typeface="Arial" panose="020B0604020202020204" pitchFamily="34" charset="0"/>
                          <a:cs typeface="Arial" panose="020B0604020202020204" pitchFamily="34" charset="0"/>
                        </a:rPr>
                        <a:t>SOF-VEL</a:t>
                      </a:r>
                      <a:br>
                        <a:rPr lang="en-US" sz="1200" b="0" dirty="0">
                          <a:solidFill>
                            <a:srgbClr val="FFFFFF"/>
                          </a:solidFill>
                          <a:latin typeface="Arial" panose="020B0604020202020204" pitchFamily="34" charset="0"/>
                          <a:cs typeface="Arial" panose="020B0604020202020204" pitchFamily="34" charset="0"/>
                        </a:rPr>
                      </a:br>
                      <a:r>
                        <a:rPr lang="en-US" sz="1100" b="0" dirty="0">
                          <a:solidFill>
                            <a:srgbClr val="FFFFFF"/>
                          </a:solidFill>
                          <a:latin typeface="Arial" panose="020B0604020202020204" pitchFamily="34" charset="0"/>
                          <a:cs typeface="Arial" panose="020B0604020202020204" pitchFamily="34" charset="0"/>
                        </a:rPr>
                        <a:t>(n = 51)</a:t>
                      </a:r>
                      <a:endParaRPr lang="en-US" sz="1100" b="1" dirty="0">
                        <a:solidFill>
                          <a:srgbClr val="FFFFFF"/>
                        </a:solidFill>
                        <a:latin typeface="Arial" panose="020B0604020202020204" pitchFamily="34" charset="0"/>
                        <a:cs typeface="Arial" panose="020B0604020202020204" pitchFamily="34" charset="0"/>
                      </a:endParaRPr>
                    </a:p>
                  </a:txBody>
                  <a:tcPr marL="68580" marR="68580" marT="34290" marB="34290" anchor="ctr">
                    <a:lnT w="12700" cap="flat" cmpd="sng" algn="ctr">
                      <a:solidFill>
                        <a:srgbClr val="BFBFB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005C9E"/>
                    </a:solidFill>
                  </a:tcPr>
                </a:tc>
                <a:tc>
                  <a:txBody>
                    <a:bodyPr/>
                    <a:lstStyle/>
                    <a:p>
                      <a:pPr algn="ctr">
                        <a:lnSpc>
                          <a:spcPct val="100000"/>
                        </a:lnSpc>
                      </a:pPr>
                      <a:r>
                        <a:rPr lang="en-US" sz="1400" b="1" dirty="0">
                          <a:solidFill>
                            <a:srgbClr val="FFFFFF"/>
                          </a:solidFill>
                          <a:latin typeface="Arial" panose="020B0604020202020204" pitchFamily="34" charset="0"/>
                          <a:cs typeface="Arial" panose="020B0604020202020204" pitchFamily="34" charset="0"/>
                        </a:rPr>
                        <a:t>SOF-VEL + RBV</a:t>
                      </a:r>
                    </a:p>
                    <a:p>
                      <a:pPr algn="ctr">
                        <a:lnSpc>
                          <a:spcPct val="100000"/>
                        </a:lnSpc>
                      </a:pPr>
                      <a:r>
                        <a:rPr lang="en-US" sz="1100" b="0" dirty="0">
                          <a:solidFill>
                            <a:srgbClr val="FFFFFF"/>
                          </a:solidFill>
                          <a:latin typeface="Arial" panose="020B0604020202020204" pitchFamily="34" charset="0"/>
                          <a:cs typeface="Arial" panose="020B0604020202020204" pitchFamily="34" charset="0"/>
                        </a:rPr>
                        <a:t>(n</a:t>
                      </a:r>
                      <a:r>
                        <a:rPr lang="en-US" sz="1100" b="0" baseline="0" dirty="0">
                          <a:solidFill>
                            <a:srgbClr val="FFFFFF"/>
                          </a:solidFill>
                          <a:latin typeface="Arial" panose="020B0604020202020204" pitchFamily="34" charset="0"/>
                          <a:cs typeface="Arial" panose="020B0604020202020204" pitchFamily="34" charset="0"/>
                        </a:rPr>
                        <a:t> </a:t>
                      </a:r>
                      <a:r>
                        <a:rPr lang="en-US" sz="1100" b="0" dirty="0">
                          <a:solidFill>
                            <a:srgbClr val="FFFFFF"/>
                          </a:solidFill>
                          <a:latin typeface="Arial" panose="020B0604020202020204" pitchFamily="34" charset="0"/>
                          <a:cs typeface="Arial" panose="020B0604020202020204" pitchFamily="34" charset="0"/>
                        </a:rPr>
                        <a:t>= 51)</a:t>
                      </a:r>
                      <a:endParaRPr lang="en-US" sz="1100" b="1" dirty="0">
                        <a:solidFill>
                          <a:srgbClr val="FFFFFF"/>
                        </a:solidFill>
                        <a:latin typeface="Arial" panose="020B0604020202020204" pitchFamily="34" charset="0"/>
                        <a:cs typeface="Arial" panose="020B0604020202020204" pitchFamily="34" charset="0"/>
                      </a:endParaRPr>
                    </a:p>
                  </a:txBody>
                  <a:tcPr marL="68580" marR="68580" marT="34290" marB="34290" anchor="ctr">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71796B"/>
                    </a:solidFill>
                  </a:tcPr>
                </a:tc>
                <a:extLst>
                  <a:ext uri="{0D108BD9-81ED-4DB2-BD59-A6C34878D82A}">
                    <a16:rowId xmlns:a16="http://schemas.microsoft.com/office/drawing/2014/main" val="10000"/>
                  </a:ext>
                </a:extLst>
              </a:tr>
              <a:tr h="312012">
                <a:tc>
                  <a:txBody>
                    <a:bodyPr/>
                    <a:lstStyle/>
                    <a:p>
                      <a:pPr>
                        <a:lnSpc>
                          <a:spcPts val="1900"/>
                        </a:lnSpc>
                      </a:pPr>
                      <a:r>
                        <a:rPr lang="en-US" sz="1200" dirty="0">
                          <a:latin typeface="Arial" panose="020B0604020202020204" pitchFamily="34" charset="0"/>
                          <a:cs typeface="Arial" panose="020B0604020202020204" pitchFamily="34" charset="0"/>
                        </a:rPr>
                        <a:t>Age, mean years (range)</a:t>
                      </a:r>
                    </a:p>
                  </a:txBody>
                  <a:tcPr marL="68580" marR="68580" marT="34290" marB="34290" anchor="ctr">
                    <a:lnL w="12700" cap="flat" cmpd="sng" algn="ctr">
                      <a:solidFill>
                        <a:srgbClr val="BFBFBF"/>
                      </a:solidFill>
                      <a:prstDash val="solid"/>
                      <a:round/>
                      <a:headEnd type="none" w="med" len="med"/>
                      <a:tailEnd type="none" w="med" len="med"/>
                    </a:lnL>
                    <a:lnT w="57150" cap="flat" cmpd="sng" algn="ctr">
                      <a:solidFill>
                        <a:srgbClr val="FFFFFF"/>
                      </a:solidFill>
                      <a:prstDash val="solid"/>
                      <a:round/>
                      <a:headEnd type="none" w="med" len="med"/>
                      <a:tailEnd type="none" w="med" len="med"/>
                    </a:lnT>
                    <a:solidFill>
                      <a:srgbClr val="CDD3DD"/>
                    </a:solidFill>
                  </a:tcPr>
                </a:tc>
                <a:tc>
                  <a:txBody>
                    <a:bodyPr/>
                    <a:lstStyle/>
                    <a:p>
                      <a:pPr algn="ctr">
                        <a:lnSpc>
                          <a:spcPts val="1900"/>
                        </a:lnSpc>
                      </a:pPr>
                      <a:r>
                        <a:rPr lang="en-US" sz="1200" dirty="0">
                          <a:latin typeface="Arial" panose="020B0604020202020204" pitchFamily="34" charset="0"/>
                          <a:cs typeface="Arial" panose="020B0604020202020204" pitchFamily="34" charset="0"/>
                        </a:rPr>
                        <a:t>66 (43-82)</a:t>
                      </a:r>
                    </a:p>
                  </a:txBody>
                  <a:tcPr marL="68580" marR="68580" marT="34290" marB="34290" anchor="ctr">
                    <a:lnT w="57150" cap="flat" cmpd="sng" algn="ctr">
                      <a:solidFill>
                        <a:srgbClr val="FFFFFF"/>
                      </a:solidFill>
                      <a:prstDash val="solid"/>
                      <a:round/>
                      <a:headEnd type="none" w="med" len="med"/>
                      <a:tailEnd type="none" w="med" len="med"/>
                    </a:lnT>
                  </a:tcPr>
                </a:tc>
                <a:tc>
                  <a:txBody>
                    <a:bodyPr/>
                    <a:lstStyle/>
                    <a:p>
                      <a:pPr algn="ctr">
                        <a:lnSpc>
                          <a:spcPts val="1900"/>
                        </a:lnSpc>
                      </a:pPr>
                      <a:r>
                        <a:rPr lang="en-US" sz="1200" dirty="0">
                          <a:latin typeface="Arial" panose="020B0604020202020204" pitchFamily="34" charset="0"/>
                          <a:cs typeface="Arial" panose="020B0604020202020204" pitchFamily="34" charset="0"/>
                        </a:rPr>
                        <a:t>66 (41-83)</a:t>
                      </a:r>
                    </a:p>
                  </a:txBody>
                  <a:tcPr marL="68580" marR="68580" marT="34290" marB="34290" anchor="ctr">
                    <a:lnR w="12700" cap="flat" cmpd="sng" algn="ctr">
                      <a:solidFill>
                        <a:srgbClr val="BFBFBF"/>
                      </a:solidFill>
                      <a:prstDash val="solid"/>
                      <a:round/>
                      <a:headEnd type="none" w="med" len="med"/>
                      <a:tailEnd type="none" w="med" len="med"/>
                    </a:lnR>
                    <a:lnT w="57150"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10001"/>
                  </a:ext>
                </a:extLst>
              </a:tr>
              <a:tr h="312012">
                <a:tc>
                  <a:txBody>
                    <a:bodyPr/>
                    <a:lstStyle/>
                    <a:p>
                      <a:pPr>
                        <a:lnSpc>
                          <a:spcPts val="1900"/>
                        </a:lnSpc>
                      </a:pPr>
                      <a:r>
                        <a:rPr lang="en-US" sz="1200" dirty="0">
                          <a:latin typeface="Arial" panose="020B0604020202020204" pitchFamily="34" charset="0"/>
                          <a:cs typeface="Arial" panose="020B0604020202020204" pitchFamily="34" charset="0"/>
                        </a:rPr>
                        <a:t>Female, n (%)</a:t>
                      </a:r>
                    </a:p>
                  </a:txBody>
                  <a:tcPr marL="68580" marR="68580" marT="34290" marB="34290" anchor="ctr">
                    <a:lnL w="12700" cap="flat" cmpd="sng" algn="ctr">
                      <a:solidFill>
                        <a:srgbClr val="BFBFBF"/>
                      </a:solidFill>
                      <a:prstDash val="solid"/>
                      <a:round/>
                      <a:headEnd type="none" w="med" len="med"/>
                      <a:tailEnd type="none" w="med" len="med"/>
                    </a:lnL>
                    <a:solidFill>
                      <a:srgbClr val="E8EAEF"/>
                    </a:solidFill>
                  </a:tcPr>
                </a:tc>
                <a:tc>
                  <a:txBody>
                    <a:bodyPr/>
                    <a:lstStyle/>
                    <a:p>
                      <a:pPr algn="ctr">
                        <a:lnSpc>
                          <a:spcPts val="1900"/>
                        </a:lnSpc>
                      </a:pPr>
                      <a:r>
                        <a:rPr lang="en-US" sz="1200" dirty="0">
                          <a:latin typeface="Arial" panose="020B0604020202020204" pitchFamily="34" charset="0"/>
                          <a:cs typeface="Arial" panose="020B0604020202020204" pitchFamily="34" charset="0"/>
                        </a:rPr>
                        <a:t>33 (65)</a:t>
                      </a:r>
                    </a:p>
                  </a:txBody>
                  <a:tcPr marL="68580" marR="68580" marT="34290" marB="34290" anchor="ctr"/>
                </a:tc>
                <a:tc>
                  <a:txBody>
                    <a:bodyPr/>
                    <a:lstStyle/>
                    <a:p>
                      <a:pPr algn="ctr">
                        <a:lnSpc>
                          <a:spcPts val="1900"/>
                        </a:lnSpc>
                      </a:pPr>
                      <a:r>
                        <a:rPr lang="en-US" sz="1200" dirty="0">
                          <a:latin typeface="Arial" panose="020B0604020202020204" pitchFamily="34" charset="0"/>
                          <a:cs typeface="Arial" panose="020B0604020202020204" pitchFamily="34" charset="0"/>
                        </a:rPr>
                        <a:t>29 (57)</a:t>
                      </a:r>
                    </a:p>
                  </a:txBody>
                  <a:tcPr marL="68580" marR="68580" marT="34290" marB="34290" anchor="ctr">
                    <a:lnR w="12700" cap="flat" cmpd="sng" algn="ctr">
                      <a:solidFill>
                        <a:srgbClr val="BFBFBF"/>
                      </a:solidFill>
                      <a:prstDash val="solid"/>
                      <a:round/>
                      <a:headEnd type="none" w="med" len="med"/>
                      <a:tailEnd type="none" w="med" len="med"/>
                    </a:lnR>
                  </a:tcPr>
                </a:tc>
                <a:extLst>
                  <a:ext uri="{0D108BD9-81ED-4DB2-BD59-A6C34878D82A}">
                    <a16:rowId xmlns:a16="http://schemas.microsoft.com/office/drawing/2014/main" val="10002"/>
                  </a:ext>
                </a:extLst>
              </a:tr>
              <a:tr h="312012">
                <a:tc>
                  <a:txBody>
                    <a:bodyPr/>
                    <a:lstStyle/>
                    <a:p>
                      <a:pPr>
                        <a:lnSpc>
                          <a:spcPts val="1900"/>
                        </a:lnSpc>
                      </a:pPr>
                      <a:r>
                        <a:rPr lang="en-US" sz="1200" dirty="0">
                          <a:latin typeface="Arial" panose="020B0604020202020204" pitchFamily="34" charset="0"/>
                          <a:cs typeface="Arial" panose="020B0604020202020204" pitchFamily="34" charset="0"/>
                        </a:rPr>
                        <a:t>Body mass index,</a:t>
                      </a:r>
                      <a:r>
                        <a:rPr lang="en-US" sz="1200" baseline="0" dirty="0">
                          <a:latin typeface="Arial" panose="020B0604020202020204" pitchFamily="34" charset="0"/>
                          <a:cs typeface="Arial" panose="020B0604020202020204" pitchFamily="34" charset="0"/>
                        </a:rPr>
                        <a:t> mean kg/m</a:t>
                      </a:r>
                      <a:r>
                        <a:rPr lang="en-US" sz="1200" baseline="30000" dirty="0">
                          <a:latin typeface="Arial" panose="020B0604020202020204" pitchFamily="34" charset="0"/>
                          <a:cs typeface="Arial" panose="020B0604020202020204" pitchFamily="34" charset="0"/>
                        </a:rPr>
                        <a:t>2</a:t>
                      </a:r>
                      <a:r>
                        <a:rPr lang="en-US" sz="1200" baseline="0" dirty="0">
                          <a:latin typeface="Arial" panose="020B0604020202020204" pitchFamily="34" charset="0"/>
                          <a:cs typeface="Arial" panose="020B0604020202020204" pitchFamily="34" charset="0"/>
                        </a:rPr>
                        <a:t> (range)</a:t>
                      </a:r>
                      <a:endParaRPr lang="en-US" sz="1200" dirty="0">
                        <a:latin typeface="Arial" panose="020B0604020202020204" pitchFamily="34" charset="0"/>
                        <a:cs typeface="Arial" panose="020B0604020202020204" pitchFamily="34" charset="0"/>
                      </a:endParaRPr>
                    </a:p>
                  </a:txBody>
                  <a:tcPr marL="68580" marR="68580" marT="34290" marB="34290" anchor="ctr">
                    <a:lnL w="12700" cap="flat" cmpd="sng" algn="ctr">
                      <a:solidFill>
                        <a:srgbClr val="BFBFBF"/>
                      </a:solidFill>
                      <a:prstDash val="solid"/>
                      <a:round/>
                      <a:headEnd type="none" w="med" len="med"/>
                      <a:tailEnd type="none" w="med" len="med"/>
                    </a:lnL>
                  </a:tcPr>
                </a:tc>
                <a:tc>
                  <a:txBody>
                    <a:bodyPr/>
                    <a:lstStyle/>
                    <a:p>
                      <a:pPr algn="ctr">
                        <a:lnSpc>
                          <a:spcPts val="1900"/>
                        </a:lnSpc>
                      </a:pPr>
                      <a:r>
                        <a:rPr lang="en-US" sz="1200" dirty="0">
                          <a:latin typeface="Arial" panose="020B0604020202020204" pitchFamily="34" charset="0"/>
                          <a:cs typeface="Arial" panose="020B0604020202020204" pitchFamily="34" charset="0"/>
                        </a:rPr>
                        <a:t>26.5 (20.4-43.0)</a:t>
                      </a:r>
                    </a:p>
                  </a:txBody>
                  <a:tcPr marL="68580" marR="68580" marT="34290" marB="34290" anchor="ctr"/>
                </a:tc>
                <a:tc>
                  <a:txBody>
                    <a:bodyPr/>
                    <a:lstStyle/>
                    <a:p>
                      <a:pPr algn="ctr">
                        <a:lnSpc>
                          <a:spcPts val="1900"/>
                        </a:lnSpc>
                      </a:pPr>
                      <a:r>
                        <a:rPr lang="en-US" sz="1200" dirty="0">
                          <a:latin typeface="Arial" panose="020B0604020202020204" pitchFamily="34" charset="0"/>
                          <a:cs typeface="Arial" panose="020B0604020202020204" pitchFamily="34" charset="0"/>
                        </a:rPr>
                        <a:t>25.8 (18.3-58.6)</a:t>
                      </a:r>
                    </a:p>
                  </a:txBody>
                  <a:tcPr marL="68580" marR="68580" marT="34290" marB="34290" anchor="ctr">
                    <a:lnR w="12700" cap="flat" cmpd="sng" algn="ctr">
                      <a:solidFill>
                        <a:srgbClr val="BFBFBF"/>
                      </a:solidFill>
                      <a:prstDash val="solid"/>
                      <a:round/>
                      <a:headEnd type="none" w="med" len="med"/>
                      <a:tailEnd type="none" w="med" len="med"/>
                    </a:lnR>
                  </a:tcPr>
                </a:tc>
                <a:extLst>
                  <a:ext uri="{0D108BD9-81ED-4DB2-BD59-A6C34878D82A}">
                    <a16:rowId xmlns:a16="http://schemas.microsoft.com/office/drawing/2014/main" val="10005"/>
                  </a:ext>
                </a:extLst>
              </a:tr>
              <a:tr h="312012">
                <a:tc>
                  <a:txBody>
                    <a:bodyPr/>
                    <a:lstStyle/>
                    <a:p>
                      <a:pPr>
                        <a:lnSpc>
                          <a:spcPts val="1900"/>
                        </a:lnSpc>
                      </a:pPr>
                      <a:r>
                        <a:rPr lang="en-US" sz="1200" dirty="0">
                          <a:latin typeface="Arial" panose="020B0604020202020204" pitchFamily="34" charset="0"/>
                          <a:cs typeface="Arial" panose="020B0604020202020204" pitchFamily="34" charset="0"/>
                        </a:rPr>
                        <a:t>HCV RNA, mean log</a:t>
                      </a:r>
                      <a:r>
                        <a:rPr lang="en-US" sz="1200" baseline="-25000" dirty="0">
                          <a:latin typeface="Arial" panose="020B0604020202020204" pitchFamily="34" charset="0"/>
                          <a:cs typeface="Arial" panose="020B0604020202020204" pitchFamily="34" charset="0"/>
                        </a:rPr>
                        <a:t>10</a:t>
                      </a:r>
                      <a:r>
                        <a:rPr lang="en-US" sz="1200" dirty="0">
                          <a:latin typeface="Arial" panose="020B0604020202020204" pitchFamily="34" charset="0"/>
                          <a:cs typeface="Arial" panose="020B0604020202020204" pitchFamily="34" charset="0"/>
                        </a:rPr>
                        <a:t> IU/mL (range)</a:t>
                      </a:r>
                    </a:p>
                  </a:txBody>
                  <a:tcPr marL="68580" marR="68580" marT="34290" marB="34290" anchor="ctr">
                    <a:lnL w="12700" cap="flat" cmpd="sng" algn="ctr">
                      <a:solidFill>
                        <a:srgbClr val="BFBFBF"/>
                      </a:solidFill>
                      <a:prstDash val="solid"/>
                      <a:round/>
                      <a:headEnd type="none" w="med" len="med"/>
                      <a:tailEnd type="none" w="med" len="med"/>
                    </a:lnL>
                  </a:tcPr>
                </a:tc>
                <a:tc>
                  <a:txBody>
                    <a:bodyPr/>
                    <a:lstStyle/>
                    <a:p>
                      <a:pPr algn="ctr">
                        <a:lnSpc>
                          <a:spcPts val="1900"/>
                        </a:lnSpc>
                      </a:pPr>
                      <a:r>
                        <a:rPr lang="en-US" sz="1200" dirty="0">
                          <a:latin typeface="Arial" panose="020B0604020202020204" pitchFamily="34" charset="0"/>
                          <a:cs typeface="Arial" panose="020B0604020202020204" pitchFamily="34" charset="0"/>
                        </a:rPr>
                        <a:t>5.7 (3.7-7.1)</a:t>
                      </a:r>
                    </a:p>
                  </a:txBody>
                  <a:tcPr marL="68580" marR="68580" marT="34290" marB="34290" anchor="ctr"/>
                </a:tc>
                <a:tc>
                  <a:txBody>
                    <a:bodyPr/>
                    <a:lstStyle/>
                    <a:p>
                      <a:pPr algn="ctr">
                        <a:lnSpc>
                          <a:spcPts val="1900"/>
                        </a:lnSpc>
                      </a:pPr>
                      <a:endParaRPr lang="en-US" sz="1200" dirty="0">
                        <a:latin typeface="Arial" panose="020B0604020202020204" pitchFamily="34" charset="0"/>
                        <a:cs typeface="Arial" panose="020B0604020202020204" pitchFamily="34" charset="0"/>
                      </a:endParaRPr>
                    </a:p>
                  </a:txBody>
                  <a:tcPr marL="68580" marR="68580" marT="34290" marB="34290" anchor="ctr">
                    <a:lnR w="12700" cap="flat" cmpd="sng" algn="ctr">
                      <a:solidFill>
                        <a:srgbClr val="BFBFBF"/>
                      </a:solidFill>
                      <a:prstDash val="solid"/>
                      <a:round/>
                      <a:headEnd type="none" w="med" len="med"/>
                      <a:tailEnd type="none" w="med" len="med"/>
                    </a:lnR>
                  </a:tcPr>
                </a:tc>
                <a:extLst>
                  <a:ext uri="{0D108BD9-81ED-4DB2-BD59-A6C34878D82A}">
                    <a16:rowId xmlns:a16="http://schemas.microsoft.com/office/drawing/2014/main" val="10006"/>
                  </a:ext>
                </a:extLst>
              </a:tr>
              <a:tr h="312012">
                <a:tc>
                  <a:txBody>
                    <a:bodyPr/>
                    <a:lstStyle/>
                    <a:p>
                      <a:pPr>
                        <a:lnSpc>
                          <a:spcPts val="1900"/>
                        </a:lnSpc>
                      </a:pPr>
                      <a:r>
                        <a:rPr lang="en-US" sz="1200" dirty="0">
                          <a:latin typeface="Arial" panose="020B0604020202020204" pitchFamily="34" charset="0"/>
                          <a:cs typeface="Arial" panose="020B0604020202020204" pitchFamily="34" charset="0"/>
                        </a:rPr>
                        <a:t>IL28B CC genotype, n (%)</a:t>
                      </a:r>
                    </a:p>
                  </a:txBody>
                  <a:tcPr marL="68580" marR="68580" marT="34290" marB="34290" anchor="ctr">
                    <a:lnL w="12700" cap="flat" cmpd="sng" algn="ctr">
                      <a:solidFill>
                        <a:srgbClr val="BFBFBF"/>
                      </a:solidFill>
                      <a:prstDash val="solid"/>
                      <a:round/>
                      <a:headEnd type="none" w="med" len="med"/>
                      <a:tailEnd type="none" w="med" len="med"/>
                    </a:lnL>
                  </a:tcPr>
                </a:tc>
                <a:tc>
                  <a:txBody>
                    <a:bodyPr/>
                    <a:lstStyle/>
                    <a:p>
                      <a:pPr algn="ctr">
                        <a:lnSpc>
                          <a:spcPts val="1900"/>
                        </a:lnSpc>
                      </a:pPr>
                      <a:r>
                        <a:rPr lang="en-US" sz="1200" dirty="0">
                          <a:latin typeface="Arial" panose="020B0604020202020204" pitchFamily="34" charset="0"/>
                          <a:cs typeface="Arial" panose="020B0604020202020204" pitchFamily="34" charset="0"/>
                        </a:rPr>
                        <a:t>33 (65)</a:t>
                      </a:r>
                    </a:p>
                  </a:txBody>
                  <a:tcPr marL="68580" marR="68580" marT="34290" marB="34290" anchor="ctr"/>
                </a:tc>
                <a:tc>
                  <a:txBody>
                    <a:bodyPr/>
                    <a:lstStyle/>
                    <a:p>
                      <a:pPr algn="ctr">
                        <a:lnSpc>
                          <a:spcPts val="1900"/>
                        </a:lnSpc>
                      </a:pPr>
                      <a:r>
                        <a:rPr lang="en-US" sz="1200" dirty="0">
                          <a:latin typeface="Arial" panose="020B0604020202020204" pitchFamily="34" charset="0"/>
                          <a:cs typeface="Arial" panose="020B0604020202020204" pitchFamily="34" charset="0"/>
                        </a:rPr>
                        <a:t>37 (73)</a:t>
                      </a:r>
                    </a:p>
                  </a:txBody>
                  <a:tcPr marL="68580" marR="68580" marT="34290" marB="34290" anchor="ctr">
                    <a:lnR w="12700" cap="flat" cmpd="sng" algn="ctr">
                      <a:solidFill>
                        <a:srgbClr val="BFBFBF"/>
                      </a:solidFill>
                      <a:prstDash val="solid"/>
                      <a:round/>
                      <a:headEnd type="none" w="med" len="med"/>
                      <a:tailEnd type="none" w="med" len="med"/>
                    </a:lnR>
                  </a:tcPr>
                </a:tc>
                <a:extLst>
                  <a:ext uri="{0D108BD9-81ED-4DB2-BD59-A6C34878D82A}">
                    <a16:rowId xmlns:a16="http://schemas.microsoft.com/office/drawing/2014/main" val="10007"/>
                  </a:ext>
                </a:extLst>
              </a:tr>
              <a:tr h="1314094">
                <a:tc>
                  <a:txBody>
                    <a:bodyPr/>
                    <a:lstStyle/>
                    <a:p>
                      <a:pPr>
                        <a:lnSpc>
                          <a:spcPts val="1900"/>
                        </a:lnSpc>
                      </a:pPr>
                      <a:r>
                        <a:rPr lang="en-US" sz="1200" baseline="0" dirty="0">
                          <a:latin typeface="Arial" panose="020B0604020202020204" pitchFamily="34" charset="0"/>
                          <a:cs typeface="Arial" panose="020B0604020202020204" pitchFamily="34" charset="0"/>
                        </a:rPr>
                        <a:t>HCV genotype, n (%)</a:t>
                      </a:r>
                    </a:p>
                    <a:p>
                      <a:pPr>
                        <a:lnSpc>
                          <a:spcPts val="1900"/>
                        </a:lnSpc>
                      </a:pPr>
                      <a:r>
                        <a:rPr lang="en-US" sz="1200" baseline="0" dirty="0">
                          <a:latin typeface="Arial" panose="020B0604020202020204" pitchFamily="34" charset="0"/>
                          <a:cs typeface="Arial" panose="020B0604020202020204" pitchFamily="34" charset="0"/>
                        </a:rPr>
                        <a:t>  1</a:t>
                      </a:r>
                    </a:p>
                    <a:p>
                      <a:pPr>
                        <a:lnSpc>
                          <a:spcPts val="1900"/>
                        </a:lnSpc>
                      </a:pPr>
                      <a:r>
                        <a:rPr lang="en-US" sz="1200" baseline="0" dirty="0">
                          <a:latin typeface="Arial" panose="020B0604020202020204" pitchFamily="34" charset="0"/>
                          <a:cs typeface="Arial" panose="020B0604020202020204" pitchFamily="34" charset="0"/>
                        </a:rPr>
                        <a:t>  1a / 1b</a:t>
                      </a:r>
                    </a:p>
                    <a:p>
                      <a:pPr>
                        <a:lnSpc>
                          <a:spcPts val="1900"/>
                        </a:lnSpc>
                      </a:pPr>
                      <a:r>
                        <a:rPr lang="en-US" sz="1200" baseline="0" dirty="0">
                          <a:latin typeface="Arial" panose="020B0604020202020204" pitchFamily="34" charset="0"/>
                          <a:cs typeface="Arial" panose="020B0604020202020204" pitchFamily="34" charset="0"/>
                        </a:rPr>
                        <a:t>  2</a:t>
                      </a:r>
                    </a:p>
                    <a:p>
                      <a:pPr>
                        <a:lnSpc>
                          <a:spcPts val="1900"/>
                        </a:lnSpc>
                      </a:pPr>
                      <a:r>
                        <a:rPr lang="en-US" sz="1200" baseline="0" dirty="0">
                          <a:latin typeface="Arial" panose="020B0604020202020204" pitchFamily="34" charset="0"/>
                          <a:cs typeface="Arial" panose="020B0604020202020204" pitchFamily="34" charset="0"/>
                        </a:rPr>
                        <a:t>  3b</a:t>
                      </a:r>
                    </a:p>
                  </a:txBody>
                  <a:tcPr marL="68580" marR="68580" marT="34290" marB="34290" anchor="ctr">
                    <a:lnL w="12700" cap="flat" cmpd="sng" algn="ctr">
                      <a:solidFill>
                        <a:srgbClr val="BFBFBF"/>
                      </a:solidFill>
                      <a:prstDash val="solid"/>
                      <a:round/>
                      <a:headEnd type="none" w="med" len="med"/>
                      <a:tailEnd type="none" w="med" len="med"/>
                    </a:lnL>
                  </a:tcPr>
                </a:tc>
                <a:tc>
                  <a:txBody>
                    <a:bodyPr/>
                    <a:lstStyle/>
                    <a:p>
                      <a:pPr algn="ctr">
                        <a:lnSpc>
                          <a:spcPts val="1900"/>
                        </a:lnSpc>
                      </a:pPr>
                      <a:endParaRPr lang="en-US" sz="1200" dirty="0">
                        <a:latin typeface="Arial" panose="020B0604020202020204" pitchFamily="34" charset="0"/>
                        <a:cs typeface="Arial" panose="020B0604020202020204" pitchFamily="34" charset="0"/>
                      </a:endParaRPr>
                    </a:p>
                    <a:p>
                      <a:pPr algn="ctr">
                        <a:lnSpc>
                          <a:spcPts val="1900"/>
                        </a:lnSpc>
                      </a:pPr>
                      <a:r>
                        <a:rPr lang="en-US" sz="1200" dirty="0">
                          <a:latin typeface="Arial" panose="020B0604020202020204" pitchFamily="34" charset="0"/>
                          <a:cs typeface="Arial" panose="020B0604020202020204" pitchFamily="34" charset="0"/>
                        </a:rPr>
                        <a:t>41 (80)</a:t>
                      </a:r>
                    </a:p>
                    <a:p>
                      <a:pPr algn="ctr">
                        <a:lnSpc>
                          <a:spcPts val="1900"/>
                        </a:lnSpc>
                      </a:pPr>
                      <a:r>
                        <a:rPr lang="en-US" sz="1200" dirty="0">
                          <a:latin typeface="Arial" panose="020B0604020202020204" pitchFamily="34" charset="0"/>
                          <a:cs typeface="Arial" panose="020B0604020202020204" pitchFamily="34" charset="0"/>
                        </a:rPr>
                        <a:t>1 (2) / 40 (78)</a:t>
                      </a:r>
                    </a:p>
                    <a:p>
                      <a:pPr algn="ctr">
                        <a:lnSpc>
                          <a:spcPts val="1900"/>
                        </a:lnSpc>
                      </a:pPr>
                      <a:r>
                        <a:rPr lang="en-US" sz="1200" dirty="0">
                          <a:latin typeface="Arial" panose="020B0604020202020204" pitchFamily="34" charset="0"/>
                          <a:cs typeface="Arial" panose="020B0604020202020204" pitchFamily="34" charset="0"/>
                        </a:rPr>
                        <a:t>9 (18)</a:t>
                      </a:r>
                    </a:p>
                    <a:p>
                      <a:pPr algn="ctr">
                        <a:lnSpc>
                          <a:spcPts val="1900"/>
                        </a:lnSpc>
                      </a:pPr>
                      <a:r>
                        <a:rPr lang="en-US" sz="1200" dirty="0">
                          <a:latin typeface="Arial" panose="020B0604020202020204" pitchFamily="34" charset="0"/>
                          <a:cs typeface="Arial" panose="020B0604020202020204" pitchFamily="34" charset="0"/>
                        </a:rPr>
                        <a:t>1 (2)</a:t>
                      </a:r>
                    </a:p>
                  </a:txBody>
                  <a:tcPr marL="68580" marR="68580" marT="34290" marB="34290" anchor="ctr"/>
                </a:tc>
                <a:tc>
                  <a:txBody>
                    <a:bodyPr/>
                    <a:lstStyle/>
                    <a:p>
                      <a:pPr algn="ctr">
                        <a:lnSpc>
                          <a:spcPts val="1900"/>
                        </a:lnSpc>
                      </a:pPr>
                      <a:endParaRPr lang="en-US" sz="1200" dirty="0">
                        <a:latin typeface="Arial" panose="020B0604020202020204" pitchFamily="34" charset="0"/>
                        <a:cs typeface="Arial" panose="020B0604020202020204" pitchFamily="34" charset="0"/>
                      </a:endParaRPr>
                    </a:p>
                    <a:p>
                      <a:pPr algn="ctr">
                        <a:lnSpc>
                          <a:spcPts val="1900"/>
                        </a:lnSpc>
                      </a:pPr>
                      <a:r>
                        <a:rPr lang="en-US" sz="1200" dirty="0">
                          <a:latin typeface="Arial" panose="020B0604020202020204" pitchFamily="34" charset="0"/>
                          <a:cs typeface="Arial" panose="020B0604020202020204" pitchFamily="34" charset="0"/>
                        </a:rPr>
                        <a:t>39 (76)</a:t>
                      </a:r>
                    </a:p>
                    <a:p>
                      <a:pPr algn="ctr">
                        <a:lnSpc>
                          <a:spcPts val="1900"/>
                        </a:lnSpc>
                      </a:pPr>
                      <a:r>
                        <a:rPr lang="en-US" sz="1200" dirty="0">
                          <a:latin typeface="Arial" panose="020B0604020202020204" pitchFamily="34" charset="0"/>
                          <a:cs typeface="Arial" panose="020B0604020202020204" pitchFamily="34" charset="0"/>
                        </a:rPr>
                        <a:t>0 / 39 (76)</a:t>
                      </a:r>
                    </a:p>
                    <a:p>
                      <a:pPr algn="ctr">
                        <a:lnSpc>
                          <a:spcPts val="1900"/>
                        </a:lnSpc>
                      </a:pPr>
                      <a:r>
                        <a:rPr lang="en-US" sz="1200" dirty="0">
                          <a:latin typeface="Arial" panose="020B0604020202020204" pitchFamily="34" charset="0"/>
                          <a:cs typeface="Arial" panose="020B0604020202020204" pitchFamily="34" charset="0"/>
                        </a:rPr>
                        <a:t>11 (22)</a:t>
                      </a:r>
                    </a:p>
                    <a:p>
                      <a:pPr algn="ctr">
                        <a:lnSpc>
                          <a:spcPts val="1900"/>
                        </a:lnSpc>
                      </a:pPr>
                      <a:r>
                        <a:rPr lang="en-US" sz="1200" dirty="0">
                          <a:latin typeface="Arial" panose="020B0604020202020204" pitchFamily="34" charset="0"/>
                          <a:cs typeface="Arial" panose="020B0604020202020204" pitchFamily="34" charset="0"/>
                        </a:rPr>
                        <a:t>0</a:t>
                      </a:r>
                    </a:p>
                  </a:txBody>
                  <a:tcPr marL="68580" marR="68580" marT="34290" marB="34290" anchor="ctr">
                    <a:lnR w="12700" cap="flat" cmpd="sng" algn="ctr">
                      <a:solidFill>
                        <a:srgbClr val="BFBFBF"/>
                      </a:solidFill>
                      <a:prstDash val="solid"/>
                      <a:round/>
                      <a:headEnd type="none" w="med" len="med"/>
                      <a:tailEnd type="none" w="med" len="med"/>
                    </a:lnR>
                  </a:tcPr>
                </a:tc>
                <a:extLst>
                  <a:ext uri="{0D108BD9-81ED-4DB2-BD59-A6C34878D82A}">
                    <a16:rowId xmlns:a16="http://schemas.microsoft.com/office/drawing/2014/main" val="10008"/>
                  </a:ext>
                </a:extLst>
              </a:tr>
              <a:tr h="312012">
                <a:tc>
                  <a:txBody>
                    <a:bodyPr/>
                    <a:lstStyle/>
                    <a:p>
                      <a:pPr marL="0" marR="0" lvl="0" indent="0" algn="l" defTabSz="914400" rtl="0" eaLnBrk="1" fontAlgn="auto" latinLnBrk="0" hangingPunct="1">
                        <a:lnSpc>
                          <a:spcPts val="19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Treatment-naïve,</a:t>
                      </a:r>
                      <a:r>
                        <a:rPr lang="en-US" sz="1200" baseline="0" dirty="0">
                          <a:latin typeface="Arial" panose="020B0604020202020204" pitchFamily="34" charset="0"/>
                          <a:cs typeface="Arial" panose="020B0604020202020204" pitchFamily="34" charset="0"/>
                        </a:rPr>
                        <a:t> n (%)</a:t>
                      </a:r>
                    </a:p>
                  </a:txBody>
                  <a:tcPr marL="68580" marR="68580" marT="34290" marB="34290" anchor="ctr">
                    <a:lnL w="12700" cap="flat" cmpd="sng" algn="ctr">
                      <a:solidFill>
                        <a:srgbClr val="BFBFBF"/>
                      </a:solidFill>
                      <a:prstDash val="solid"/>
                      <a:round/>
                      <a:headEnd type="none" w="med" len="med"/>
                      <a:tailEnd type="none" w="med" len="med"/>
                    </a:lnL>
                  </a:tcPr>
                </a:tc>
                <a:tc>
                  <a:txBody>
                    <a:bodyPr/>
                    <a:lstStyle/>
                    <a:p>
                      <a:pPr algn="ctr">
                        <a:lnSpc>
                          <a:spcPts val="1900"/>
                        </a:lnSpc>
                      </a:pPr>
                      <a:r>
                        <a:rPr lang="en-US" sz="1200" dirty="0">
                          <a:latin typeface="Arial" panose="020B0604020202020204" pitchFamily="34" charset="0"/>
                          <a:cs typeface="Arial" panose="020B0604020202020204" pitchFamily="34" charset="0"/>
                        </a:rPr>
                        <a:t>27 (53)</a:t>
                      </a:r>
                    </a:p>
                  </a:txBody>
                  <a:tcPr marL="68580" marR="68580" marT="34290" marB="34290" anchor="ctr"/>
                </a:tc>
                <a:tc>
                  <a:txBody>
                    <a:bodyPr/>
                    <a:lstStyle/>
                    <a:p>
                      <a:pPr marL="0" marR="0" indent="0" algn="ctr" defTabSz="914400" rtl="0" eaLnBrk="1" fontAlgn="auto" latinLnBrk="0" hangingPunct="1">
                        <a:lnSpc>
                          <a:spcPts val="19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31 (61)</a:t>
                      </a:r>
                    </a:p>
                  </a:txBody>
                  <a:tcPr marL="68580" marR="68580" marT="34290" marB="34290" anchor="ctr">
                    <a:lnR w="12700" cap="flat" cmpd="sng" algn="ctr">
                      <a:solidFill>
                        <a:srgbClr val="BFBFBF"/>
                      </a:solidFill>
                      <a:prstDash val="solid"/>
                      <a:round/>
                      <a:headEnd type="none" w="med" len="med"/>
                      <a:tailEnd type="none" w="med" len="med"/>
                    </a:lnR>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631257370"/>
      </p:ext>
    </p:extLst>
  </p:cSld>
  <p:clrMapOvr>
    <a:masterClrMapping/>
  </p:clrMapOvr>
  <p:transition spd="slow"/>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Sofosbuvir-Velpatasvir +/- Ribavirin for Decompensated Cirrhosis </a:t>
            </a:r>
            <a:br>
              <a:rPr lang="en-US" sz="2000" dirty="0"/>
            </a:br>
            <a:r>
              <a:rPr lang="en-US" sz="2000" dirty="0"/>
              <a:t>Participants</a:t>
            </a:r>
          </a:p>
        </p:txBody>
      </p:sp>
      <p:sp>
        <p:nvSpPr>
          <p:cNvPr id="36" name="Content Placeholder 6"/>
          <p:cNvSpPr>
            <a:spLocks noGrp="1"/>
          </p:cNvSpPr>
          <p:nvPr>
            <p:ph type="body" sz="quarter" idx="14"/>
          </p:nvPr>
        </p:nvSpPr>
        <p:spPr/>
        <p:txBody>
          <a:bodyPr/>
          <a:lstStyle/>
          <a:p>
            <a:pPr lvl="0">
              <a:spcBef>
                <a:spcPct val="30000"/>
              </a:spcBef>
              <a:defRPr/>
            </a:pPr>
            <a:r>
              <a:rPr lang="en-US" dirty="0"/>
              <a:t>Source: Takehara T, et al. J Gastroenterol. 2019;54:87-95.</a:t>
            </a:r>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graphicFrame>
        <p:nvGraphicFramePr>
          <p:cNvPr id="5" name="Content Placeholder 2"/>
          <p:cNvGraphicFramePr>
            <a:graphicFrameLocks/>
          </p:cNvGraphicFramePr>
          <p:nvPr>
            <p:extLst>
              <p:ext uri="{D42A27DB-BD31-4B8C-83A1-F6EECF244321}">
                <p14:modId xmlns:p14="http://schemas.microsoft.com/office/powerpoint/2010/main" val="1731672666"/>
              </p:ext>
            </p:extLst>
          </p:nvPr>
        </p:nvGraphicFramePr>
        <p:xfrm>
          <a:off x="457200" y="1014378"/>
          <a:ext cx="8229600" cy="3657599"/>
        </p:xfrm>
        <a:graphic>
          <a:graphicData uri="http://schemas.openxmlformats.org/drawingml/2006/table">
            <a:tbl>
              <a:tblPr firstRow="1" bandRow="1">
                <a:tableStyleId>{5C22544A-7EE6-4342-B048-85BDC9FD1C3A}</a:tableStyleId>
              </a:tblPr>
              <a:tblGrid>
                <a:gridCol w="3981796">
                  <a:extLst>
                    <a:ext uri="{9D8B030D-6E8A-4147-A177-3AD203B41FA5}">
                      <a16:colId xmlns:a16="http://schemas.microsoft.com/office/drawing/2014/main" val="20000"/>
                    </a:ext>
                  </a:extLst>
                </a:gridCol>
                <a:gridCol w="2038004">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tblGrid>
              <a:tr h="479495">
                <a:tc>
                  <a:txBody>
                    <a:bodyPr/>
                    <a:lstStyle/>
                    <a:p>
                      <a:pPr>
                        <a:lnSpc>
                          <a:spcPts val="1800"/>
                        </a:lnSpc>
                      </a:pPr>
                      <a:r>
                        <a:rPr lang="en-US" sz="1400" dirty="0">
                          <a:latin typeface="Arial" panose="020B0604020202020204" pitchFamily="34" charset="0"/>
                          <a:cs typeface="Arial" panose="020B0604020202020204" pitchFamily="34" charset="0"/>
                        </a:rPr>
                        <a:t>Baseline Characteristics</a:t>
                      </a:r>
                    </a:p>
                  </a:txBody>
                  <a:tcPr marL="68580" marR="68580" marT="34290" marB="34290" anchor="ct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44444"/>
                    </a:solidFill>
                  </a:tcPr>
                </a:tc>
                <a:tc>
                  <a:txBody>
                    <a:bodyPr/>
                    <a:lstStyle/>
                    <a:p>
                      <a:pPr algn="ctr">
                        <a:lnSpc>
                          <a:spcPct val="100000"/>
                        </a:lnSpc>
                      </a:pPr>
                      <a:r>
                        <a:rPr lang="en-US" sz="1400" b="1" dirty="0">
                          <a:solidFill>
                            <a:srgbClr val="FFFFFF"/>
                          </a:solidFill>
                          <a:latin typeface="Arial" panose="020B0604020202020204" pitchFamily="34" charset="0"/>
                          <a:cs typeface="Arial" panose="020B0604020202020204" pitchFamily="34" charset="0"/>
                        </a:rPr>
                        <a:t>SOF-VEL</a:t>
                      </a:r>
                      <a:br>
                        <a:rPr lang="en-US" sz="1200" b="0" dirty="0">
                          <a:solidFill>
                            <a:srgbClr val="FFFFFF"/>
                          </a:solidFill>
                          <a:latin typeface="Arial" panose="020B0604020202020204" pitchFamily="34" charset="0"/>
                          <a:cs typeface="Arial" panose="020B0604020202020204" pitchFamily="34" charset="0"/>
                        </a:rPr>
                      </a:br>
                      <a:r>
                        <a:rPr lang="en-US" sz="1100" b="0" dirty="0">
                          <a:solidFill>
                            <a:srgbClr val="FFFFFF"/>
                          </a:solidFill>
                          <a:latin typeface="Arial" panose="020B0604020202020204" pitchFamily="34" charset="0"/>
                          <a:cs typeface="Arial" panose="020B0604020202020204" pitchFamily="34" charset="0"/>
                        </a:rPr>
                        <a:t>(n = 51)</a:t>
                      </a:r>
                      <a:endParaRPr lang="en-US" sz="1100" b="1" dirty="0">
                        <a:solidFill>
                          <a:srgbClr val="FFFFFF"/>
                        </a:solidFill>
                        <a:latin typeface="Arial" panose="020B0604020202020204" pitchFamily="34" charset="0"/>
                        <a:cs typeface="Arial" panose="020B0604020202020204" pitchFamily="34" charset="0"/>
                      </a:endParaRPr>
                    </a:p>
                  </a:txBody>
                  <a:tcPr marL="68580" marR="68580" marT="34290" marB="34290" anchor="ctr">
                    <a:lnT w="9525"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005C9E"/>
                    </a:solidFill>
                  </a:tcPr>
                </a:tc>
                <a:tc>
                  <a:txBody>
                    <a:bodyPr/>
                    <a:lstStyle/>
                    <a:p>
                      <a:pPr algn="ctr">
                        <a:lnSpc>
                          <a:spcPct val="100000"/>
                        </a:lnSpc>
                      </a:pPr>
                      <a:r>
                        <a:rPr lang="en-US" sz="1400" b="1" dirty="0">
                          <a:solidFill>
                            <a:srgbClr val="FFFFFF"/>
                          </a:solidFill>
                          <a:latin typeface="Arial" panose="020B0604020202020204" pitchFamily="34" charset="0"/>
                          <a:cs typeface="Arial" panose="020B0604020202020204" pitchFamily="34" charset="0"/>
                        </a:rPr>
                        <a:t>SOF-VEL + RBV</a:t>
                      </a:r>
                    </a:p>
                    <a:p>
                      <a:pPr algn="ctr">
                        <a:lnSpc>
                          <a:spcPct val="100000"/>
                        </a:lnSpc>
                      </a:pPr>
                      <a:r>
                        <a:rPr lang="en-US" sz="1100" b="0" dirty="0">
                          <a:solidFill>
                            <a:srgbClr val="FFFFFF"/>
                          </a:solidFill>
                          <a:latin typeface="Arial" panose="020B0604020202020204" pitchFamily="34" charset="0"/>
                          <a:cs typeface="Arial" panose="020B0604020202020204" pitchFamily="34" charset="0"/>
                        </a:rPr>
                        <a:t>(n</a:t>
                      </a:r>
                      <a:r>
                        <a:rPr lang="en-US" sz="1100" b="0" baseline="0" dirty="0">
                          <a:solidFill>
                            <a:srgbClr val="FFFFFF"/>
                          </a:solidFill>
                          <a:latin typeface="Arial" panose="020B0604020202020204" pitchFamily="34" charset="0"/>
                          <a:cs typeface="Arial" panose="020B0604020202020204" pitchFamily="34" charset="0"/>
                        </a:rPr>
                        <a:t> </a:t>
                      </a:r>
                      <a:r>
                        <a:rPr lang="en-US" sz="1100" b="0" dirty="0">
                          <a:solidFill>
                            <a:srgbClr val="FFFFFF"/>
                          </a:solidFill>
                          <a:latin typeface="Arial" panose="020B0604020202020204" pitchFamily="34" charset="0"/>
                          <a:cs typeface="Arial" panose="020B0604020202020204" pitchFamily="34" charset="0"/>
                        </a:rPr>
                        <a:t>= 51)</a:t>
                      </a:r>
                      <a:endParaRPr lang="en-US" sz="1100" b="1" dirty="0">
                        <a:solidFill>
                          <a:srgbClr val="FFFFFF"/>
                        </a:solidFill>
                        <a:latin typeface="Arial" panose="020B0604020202020204" pitchFamily="34" charset="0"/>
                        <a:cs typeface="Arial" panose="020B0604020202020204" pitchFamily="34" charset="0"/>
                      </a:endParaRPr>
                    </a:p>
                  </a:txBody>
                  <a:tcPr marL="68580" marR="68580" marT="34290" marB="3429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71796B"/>
                    </a:solidFill>
                  </a:tcPr>
                </a:tc>
                <a:extLst>
                  <a:ext uri="{0D108BD9-81ED-4DB2-BD59-A6C34878D82A}">
                    <a16:rowId xmlns:a16="http://schemas.microsoft.com/office/drawing/2014/main" val="10000"/>
                  </a:ext>
                </a:extLst>
              </a:tr>
              <a:tr h="317347">
                <a:tc>
                  <a:txBody>
                    <a:bodyPr/>
                    <a:lstStyle/>
                    <a:p>
                      <a:pPr>
                        <a:lnSpc>
                          <a:spcPts val="1900"/>
                        </a:lnSpc>
                      </a:pPr>
                      <a:r>
                        <a:rPr lang="en-US" sz="1200" dirty="0">
                          <a:solidFill>
                            <a:schemeClr val="tx1"/>
                          </a:solidFill>
                          <a:latin typeface="Arial" panose="020B0604020202020204" pitchFamily="34" charset="0"/>
                          <a:cs typeface="Arial" panose="020B0604020202020204" pitchFamily="34" charset="0"/>
                        </a:rPr>
                        <a:t>Child-Turcotte-Pugh (class B) score 7-9 n (%)</a:t>
                      </a:r>
                    </a:p>
                  </a:txBody>
                  <a:tcPr marL="68580" marR="68580" marT="34290" marB="34290" anchor="ctr">
                    <a:lnL w="9525" cap="flat" cmpd="sng" algn="ctr">
                      <a:solidFill>
                        <a:schemeClr val="bg1">
                          <a:lumMod val="75000"/>
                        </a:schemeClr>
                      </a:solidFill>
                      <a:prstDash val="solid"/>
                      <a:round/>
                      <a:headEnd type="none" w="med" len="med"/>
                      <a:tailEnd type="none" w="med" len="med"/>
                    </a:lnL>
                    <a:lnT w="57150" cap="flat" cmpd="sng" algn="ctr">
                      <a:solidFill>
                        <a:srgbClr val="FFFFFF"/>
                      </a:solidFill>
                      <a:prstDash val="solid"/>
                      <a:round/>
                      <a:headEnd type="none" w="med" len="med"/>
                      <a:tailEnd type="none" w="med" len="med"/>
                    </a:lnT>
                    <a:solidFill>
                      <a:srgbClr val="CDD3DD"/>
                    </a:solidFill>
                  </a:tcPr>
                </a:tc>
                <a:tc>
                  <a:txBody>
                    <a:bodyPr/>
                    <a:lstStyle/>
                    <a:p>
                      <a:pPr algn="ctr">
                        <a:lnSpc>
                          <a:spcPts val="1900"/>
                        </a:lnSpc>
                      </a:pPr>
                      <a:r>
                        <a:rPr lang="en-US" sz="1200" dirty="0">
                          <a:latin typeface="Arial" panose="020B0604020202020204" pitchFamily="34" charset="0"/>
                          <a:cs typeface="Arial" panose="020B0604020202020204" pitchFamily="34" charset="0"/>
                        </a:rPr>
                        <a:t>40 (78)</a:t>
                      </a:r>
                    </a:p>
                  </a:txBody>
                  <a:tcPr marL="68580" marR="68580" marT="34290" marB="34290" anchor="ctr">
                    <a:lnT w="57150" cap="flat" cmpd="sng" algn="ctr">
                      <a:solidFill>
                        <a:srgbClr val="FFFFFF"/>
                      </a:solidFill>
                      <a:prstDash val="solid"/>
                      <a:round/>
                      <a:headEnd type="none" w="med" len="med"/>
                      <a:tailEnd type="none" w="med" len="med"/>
                    </a:lnT>
                  </a:tcPr>
                </a:tc>
                <a:tc>
                  <a:txBody>
                    <a:bodyPr/>
                    <a:lstStyle/>
                    <a:p>
                      <a:pPr algn="ctr">
                        <a:lnSpc>
                          <a:spcPts val="1900"/>
                        </a:lnSpc>
                      </a:pPr>
                      <a:r>
                        <a:rPr lang="en-US" sz="1200" dirty="0">
                          <a:latin typeface="Arial" panose="020B0604020202020204" pitchFamily="34" charset="0"/>
                          <a:cs typeface="Arial" panose="020B0604020202020204" pitchFamily="34" charset="0"/>
                        </a:rPr>
                        <a:t>39 (73)</a:t>
                      </a:r>
                    </a:p>
                  </a:txBody>
                  <a:tcPr marL="68580" marR="68580" marT="34290" marB="34290" anchor="ctr">
                    <a:lnR w="9525" cap="flat" cmpd="sng" algn="ctr">
                      <a:solidFill>
                        <a:schemeClr val="bg1">
                          <a:lumMod val="75000"/>
                        </a:schemeClr>
                      </a:solidFill>
                      <a:prstDash val="solid"/>
                      <a:round/>
                      <a:headEnd type="none" w="med" len="med"/>
                      <a:tailEnd type="none" w="med" len="med"/>
                    </a:lnR>
                    <a:lnT w="57150"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10001"/>
                  </a:ext>
                </a:extLst>
              </a:tr>
              <a:tr h="317347">
                <a:tc>
                  <a:txBody>
                    <a:bodyPr/>
                    <a:lstStyle/>
                    <a:p>
                      <a:pPr>
                        <a:lnSpc>
                          <a:spcPts val="1900"/>
                        </a:lnSpc>
                      </a:pPr>
                      <a:r>
                        <a:rPr lang="en-US" sz="1200" dirty="0">
                          <a:latin typeface="Arial" panose="020B0604020202020204" pitchFamily="34" charset="0"/>
                          <a:cs typeface="Arial" panose="020B0604020202020204" pitchFamily="34" charset="0"/>
                        </a:rPr>
                        <a:t>MELD score ≥15</a:t>
                      </a:r>
                    </a:p>
                  </a:txBody>
                  <a:tcPr marL="68580" marR="68580" marT="34290" marB="34290" anchor="ctr">
                    <a:lnL w="9525" cap="flat" cmpd="sng" algn="ctr">
                      <a:solidFill>
                        <a:schemeClr val="bg1">
                          <a:lumMod val="75000"/>
                        </a:schemeClr>
                      </a:solidFill>
                      <a:prstDash val="solid"/>
                      <a:round/>
                      <a:headEnd type="none" w="med" len="med"/>
                      <a:tailEnd type="none" w="med" len="med"/>
                    </a:lnL>
                    <a:solidFill>
                      <a:srgbClr val="E8EAEF"/>
                    </a:solidFill>
                  </a:tcPr>
                </a:tc>
                <a:tc>
                  <a:txBody>
                    <a:bodyPr/>
                    <a:lstStyle/>
                    <a:p>
                      <a:pPr algn="ctr">
                        <a:lnSpc>
                          <a:spcPts val="1900"/>
                        </a:lnSpc>
                      </a:pPr>
                      <a:r>
                        <a:rPr lang="en-US" sz="1200" dirty="0">
                          <a:latin typeface="Arial" panose="020B0604020202020204" pitchFamily="34" charset="0"/>
                          <a:cs typeface="Arial" panose="020B0604020202020204" pitchFamily="34" charset="0"/>
                        </a:rPr>
                        <a:t>46 (90)</a:t>
                      </a:r>
                    </a:p>
                  </a:txBody>
                  <a:tcPr marL="68580" marR="68580" marT="34290" marB="34290" anchor="ctr"/>
                </a:tc>
                <a:tc>
                  <a:txBody>
                    <a:bodyPr/>
                    <a:lstStyle/>
                    <a:p>
                      <a:pPr algn="ctr">
                        <a:lnSpc>
                          <a:spcPts val="1900"/>
                        </a:lnSpc>
                      </a:pPr>
                      <a:r>
                        <a:rPr lang="en-US" sz="1200" dirty="0">
                          <a:latin typeface="Arial" panose="020B0604020202020204" pitchFamily="34" charset="0"/>
                          <a:cs typeface="Arial" panose="020B0604020202020204" pitchFamily="34" charset="0"/>
                        </a:rPr>
                        <a:t>48 (76)</a:t>
                      </a:r>
                    </a:p>
                  </a:txBody>
                  <a:tcPr marL="68580" marR="68580" marT="34290" marB="34290" anchor="ctr">
                    <a:lnR w="9525"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002"/>
                  </a:ext>
                </a:extLst>
              </a:tr>
              <a:tr h="1081760">
                <a:tc>
                  <a:txBody>
                    <a:bodyPr/>
                    <a:lstStyle/>
                    <a:p>
                      <a:pPr>
                        <a:lnSpc>
                          <a:spcPts val="1900"/>
                        </a:lnSpc>
                      </a:pPr>
                      <a:r>
                        <a:rPr lang="en-US" sz="1200" dirty="0">
                          <a:latin typeface="Arial" panose="020B0604020202020204" pitchFamily="34" charset="0"/>
                          <a:cs typeface="Arial" panose="020B0604020202020204" pitchFamily="34" charset="0"/>
                        </a:rPr>
                        <a:t>Ascites</a:t>
                      </a:r>
                    </a:p>
                    <a:p>
                      <a:pPr>
                        <a:lnSpc>
                          <a:spcPts val="1900"/>
                        </a:lnSpc>
                      </a:pPr>
                      <a:r>
                        <a:rPr lang="en-US" sz="1200" dirty="0">
                          <a:latin typeface="Arial" panose="020B0604020202020204" pitchFamily="34" charset="0"/>
                          <a:cs typeface="Arial" panose="020B0604020202020204" pitchFamily="34" charset="0"/>
                        </a:rPr>
                        <a:t>  None</a:t>
                      </a:r>
                    </a:p>
                    <a:p>
                      <a:pPr>
                        <a:lnSpc>
                          <a:spcPts val="1900"/>
                        </a:lnSpc>
                      </a:pPr>
                      <a:r>
                        <a:rPr lang="en-US" sz="1200" dirty="0">
                          <a:latin typeface="Arial" panose="020B0604020202020204" pitchFamily="34" charset="0"/>
                          <a:cs typeface="Arial" panose="020B0604020202020204" pitchFamily="34" charset="0"/>
                        </a:rPr>
                        <a:t>  Mild/moderate</a:t>
                      </a:r>
                    </a:p>
                    <a:p>
                      <a:pPr>
                        <a:lnSpc>
                          <a:spcPts val="1900"/>
                        </a:lnSpc>
                      </a:pPr>
                      <a:r>
                        <a:rPr lang="en-US" sz="1200" dirty="0">
                          <a:latin typeface="Arial" panose="020B0604020202020204" pitchFamily="34" charset="0"/>
                          <a:cs typeface="Arial" panose="020B0604020202020204" pitchFamily="34" charset="0"/>
                        </a:rPr>
                        <a:t>  Severe</a:t>
                      </a:r>
                    </a:p>
                  </a:txBody>
                  <a:tcPr marL="68580" marR="68580" marT="34290" marB="34290" anchor="ctr">
                    <a:lnL w="9525" cap="flat" cmpd="sng" algn="ctr">
                      <a:solidFill>
                        <a:schemeClr val="bg1">
                          <a:lumMod val="75000"/>
                        </a:schemeClr>
                      </a:solidFill>
                      <a:prstDash val="solid"/>
                      <a:round/>
                      <a:headEnd type="none" w="med" len="med"/>
                      <a:tailEnd type="none" w="med" len="med"/>
                    </a:lnL>
                  </a:tcPr>
                </a:tc>
                <a:tc>
                  <a:txBody>
                    <a:bodyPr/>
                    <a:lstStyle/>
                    <a:p>
                      <a:pPr algn="ctr">
                        <a:lnSpc>
                          <a:spcPts val="1900"/>
                        </a:lnSpc>
                      </a:pPr>
                      <a:endParaRPr lang="en-US" sz="1200" dirty="0">
                        <a:latin typeface="Arial" panose="020B0604020202020204" pitchFamily="34" charset="0"/>
                        <a:cs typeface="Arial" panose="020B0604020202020204" pitchFamily="34" charset="0"/>
                      </a:endParaRPr>
                    </a:p>
                    <a:p>
                      <a:pPr algn="ctr">
                        <a:lnSpc>
                          <a:spcPts val="1900"/>
                        </a:lnSpc>
                      </a:pPr>
                      <a:r>
                        <a:rPr lang="en-US" sz="1200" dirty="0">
                          <a:latin typeface="Arial" panose="020B0604020202020204" pitchFamily="34" charset="0"/>
                          <a:cs typeface="Arial" panose="020B0604020202020204" pitchFamily="34" charset="0"/>
                        </a:rPr>
                        <a:t>19 (37)</a:t>
                      </a:r>
                    </a:p>
                    <a:p>
                      <a:pPr algn="ctr">
                        <a:lnSpc>
                          <a:spcPts val="1900"/>
                        </a:lnSpc>
                      </a:pPr>
                      <a:r>
                        <a:rPr lang="en-US" sz="1200" dirty="0">
                          <a:latin typeface="Arial" panose="020B0604020202020204" pitchFamily="34" charset="0"/>
                          <a:cs typeface="Arial" panose="020B0604020202020204" pitchFamily="34" charset="0"/>
                        </a:rPr>
                        <a:t>32 (63)</a:t>
                      </a:r>
                    </a:p>
                    <a:p>
                      <a:pPr algn="ctr">
                        <a:lnSpc>
                          <a:spcPts val="1900"/>
                        </a:lnSpc>
                      </a:pPr>
                      <a:r>
                        <a:rPr lang="en-US" sz="1200" dirty="0">
                          <a:latin typeface="Arial" panose="020B0604020202020204" pitchFamily="34" charset="0"/>
                          <a:cs typeface="Arial" panose="020B0604020202020204" pitchFamily="34" charset="0"/>
                        </a:rPr>
                        <a:t>0</a:t>
                      </a:r>
                    </a:p>
                  </a:txBody>
                  <a:tcPr marL="68580" marR="68580" marT="34290" marB="34290" anchor="ctr"/>
                </a:tc>
                <a:tc>
                  <a:txBody>
                    <a:bodyPr/>
                    <a:lstStyle/>
                    <a:p>
                      <a:pPr algn="ctr">
                        <a:lnSpc>
                          <a:spcPts val="1900"/>
                        </a:lnSpc>
                      </a:pPr>
                      <a:endParaRPr lang="en-US" sz="1200" dirty="0">
                        <a:latin typeface="Arial" panose="020B0604020202020204" pitchFamily="34" charset="0"/>
                        <a:cs typeface="Arial" panose="020B0604020202020204" pitchFamily="34" charset="0"/>
                      </a:endParaRPr>
                    </a:p>
                    <a:p>
                      <a:pPr algn="ctr">
                        <a:lnSpc>
                          <a:spcPts val="1900"/>
                        </a:lnSpc>
                      </a:pPr>
                      <a:r>
                        <a:rPr lang="en-US" sz="1200" dirty="0">
                          <a:latin typeface="Arial" panose="020B0604020202020204" pitchFamily="34" charset="0"/>
                          <a:cs typeface="Arial" panose="020B0604020202020204" pitchFamily="34" charset="0"/>
                        </a:rPr>
                        <a:t>16 (31)</a:t>
                      </a:r>
                    </a:p>
                    <a:p>
                      <a:pPr algn="ctr">
                        <a:lnSpc>
                          <a:spcPts val="1900"/>
                        </a:lnSpc>
                      </a:pPr>
                      <a:r>
                        <a:rPr lang="en-US" sz="1200" dirty="0">
                          <a:latin typeface="Arial" panose="020B0604020202020204" pitchFamily="34" charset="0"/>
                          <a:cs typeface="Arial" panose="020B0604020202020204" pitchFamily="34" charset="0"/>
                        </a:rPr>
                        <a:t>33 (65)</a:t>
                      </a:r>
                    </a:p>
                    <a:p>
                      <a:pPr algn="ctr">
                        <a:lnSpc>
                          <a:spcPts val="1900"/>
                        </a:lnSpc>
                      </a:pPr>
                      <a:r>
                        <a:rPr lang="en-US" sz="1200" dirty="0">
                          <a:latin typeface="Arial" panose="020B0604020202020204" pitchFamily="34" charset="0"/>
                          <a:cs typeface="Arial" panose="020B0604020202020204" pitchFamily="34" charset="0"/>
                        </a:rPr>
                        <a:t>2 (4)</a:t>
                      </a:r>
                    </a:p>
                  </a:txBody>
                  <a:tcPr marL="68580" marR="68580" marT="34290" marB="34290" anchor="ctr">
                    <a:lnR w="9525"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005"/>
                  </a:ext>
                </a:extLst>
              </a:tr>
              <a:tr h="826956">
                <a:tc>
                  <a:txBody>
                    <a:bodyPr/>
                    <a:lstStyle/>
                    <a:p>
                      <a:pPr>
                        <a:lnSpc>
                          <a:spcPts val="1900"/>
                        </a:lnSpc>
                      </a:pPr>
                      <a:r>
                        <a:rPr lang="en-US" sz="1200" dirty="0">
                          <a:latin typeface="Arial" panose="020B0604020202020204" pitchFamily="34" charset="0"/>
                          <a:cs typeface="Arial" panose="020B0604020202020204" pitchFamily="34" charset="0"/>
                        </a:rPr>
                        <a:t>Encephalopathy</a:t>
                      </a:r>
                    </a:p>
                    <a:p>
                      <a:pPr>
                        <a:lnSpc>
                          <a:spcPts val="1900"/>
                        </a:lnSpc>
                      </a:pPr>
                      <a:r>
                        <a:rPr lang="en-US" sz="1200" dirty="0">
                          <a:latin typeface="Arial" panose="020B0604020202020204" pitchFamily="34" charset="0"/>
                          <a:cs typeface="Arial" panose="020B0604020202020204" pitchFamily="34" charset="0"/>
                        </a:rPr>
                        <a:t>  None</a:t>
                      </a:r>
                    </a:p>
                    <a:p>
                      <a:pPr>
                        <a:lnSpc>
                          <a:spcPts val="1900"/>
                        </a:lnSpc>
                      </a:pPr>
                      <a:r>
                        <a:rPr lang="en-US" sz="1200" dirty="0">
                          <a:latin typeface="Arial" panose="020B0604020202020204" pitchFamily="34" charset="0"/>
                          <a:cs typeface="Arial" panose="020B0604020202020204" pitchFamily="34" charset="0"/>
                        </a:rPr>
                        <a:t>  Medication-controlled</a:t>
                      </a:r>
                    </a:p>
                  </a:txBody>
                  <a:tcPr marL="68580" marR="68580" marT="34290" marB="34290" anchor="ctr">
                    <a:lnL w="9525" cap="flat" cmpd="sng" algn="ctr">
                      <a:solidFill>
                        <a:schemeClr val="bg1">
                          <a:lumMod val="75000"/>
                        </a:schemeClr>
                      </a:solidFill>
                      <a:prstDash val="solid"/>
                      <a:round/>
                      <a:headEnd type="none" w="med" len="med"/>
                      <a:tailEnd type="none" w="med" len="med"/>
                    </a:lnL>
                  </a:tcPr>
                </a:tc>
                <a:tc>
                  <a:txBody>
                    <a:bodyPr/>
                    <a:lstStyle/>
                    <a:p>
                      <a:pPr algn="ctr">
                        <a:lnSpc>
                          <a:spcPts val="1900"/>
                        </a:lnSpc>
                      </a:pPr>
                      <a:endParaRPr lang="en-US" sz="1200" dirty="0">
                        <a:latin typeface="Arial" panose="020B0604020202020204" pitchFamily="34" charset="0"/>
                        <a:cs typeface="Arial" panose="020B0604020202020204" pitchFamily="34" charset="0"/>
                      </a:endParaRPr>
                    </a:p>
                    <a:p>
                      <a:pPr algn="ctr">
                        <a:lnSpc>
                          <a:spcPts val="1900"/>
                        </a:lnSpc>
                      </a:pPr>
                      <a:r>
                        <a:rPr lang="en-US" sz="1200" dirty="0">
                          <a:latin typeface="Arial" panose="020B0604020202020204" pitchFamily="34" charset="0"/>
                          <a:cs typeface="Arial" panose="020B0604020202020204" pitchFamily="34" charset="0"/>
                        </a:rPr>
                        <a:t>23 (45)</a:t>
                      </a:r>
                    </a:p>
                    <a:p>
                      <a:pPr algn="ctr">
                        <a:lnSpc>
                          <a:spcPts val="1900"/>
                        </a:lnSpc>
                      </a:pPr>
                      <a:r>
                        <a:rPr lang="en-US" sz="1200" dirty="0">
                          <a:latin typeface="Arial" panose="020B0604020202020204" pitchFamily="34" charset="0"/>
                          <a:cs typeface="Arial" panose="020B0604020202020204" pitchFamily="34" charset="0"/>
                        </a:rPr>
                        <a:t>28 (55)</a:t>
                      </a:r>
                    </a:p>
                  </a:txBody>
                  <a:tcPr marL="68580" marR="68580" marT="34290" marB="34290" anchor="ctr"/>
                </a:tc>
                <a:tc>
                  <a:txBody>
                    <a:bodyPr/>
                    <a:lstStyle/>
                    <a:p>
                      <a:pPr algn="ctr">
                        <a:lnSpc>
                          <a:spcPts val="1900"/>
                        </a:lnSpc>
                      </a:pPr>
                      <a:endParaRPr lang="en-US" sz="1200" dirty="0">
                        <a:latin typeface="Arial" panose="020B0604020202020204" pitchFamily="34" charset="0"/>
                        <a:cs typeface="Arial" panose="020B0604020202020204" pitchFamily="34" charset="0"/>
                      </a:endParaRPr>
                    </a:p>
                    <a:p>
                      <a:pPr algn="ctr">
                        <a:lnSpc>
                          <a:spcPts val="1900"/>
                        </a:lnSpc>
                      </a:pPr>
                      <a:r>
                        <a:rPr lang="en-US" sz="1200" dirty="0">
                          <a:latin typeface="Arial" panose="020B0604020202020204" pitchFamily="34" charset="0"/>
                          <a:cs typeface="Arial" panose="020B0604020202020204" pitchFamily="34" charset="0"/>
                        </a:rPr>
                        <a:t>22 (43)</a:t>
                      </a:r>
                    </a:p>
                    <a:p>
                      <a:pPr algn="ctr">
                        <a:lnSpc>
                          <a:spcPts val="1900"/>
                        </a:lnSpc>
                      </a:pPr>
                      <a:r>
                        <a:rPr lang="en-US" sz="1200" dirty="0">
                          <a:latin typeface="Arial" panose="020B0604020202020204" pitchFamily="34" charset="0"/>
                          <a:cs typeface="Arial" panose="020B0604020202020204" pitchFamily="34" charset="0"/>
                        </a:rPr>
                        <a:t>29 (57)</a:t>
                      </a:r>
                    </a:p>
                  </a:txBody>
                  <a:tcPr marL="68580" marR="68580" marT="34290" marB="34290" anchor="ctr">
                    <a:lnR w="9525"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006"/>
                  </a:ext>
                </a:extLst>
              </a:tr>
              <a:tr h="317347">
                <a:tc>
                  <a:txBody>
                    <a:bodyPr/>
                    <a:lstStyle/>
                    <a:p>
                      <a:pPr>
                        <a:lnSpc>
                          <a:spcPts val="1900"/>
                        </a:lnSpc>
                      </a:pPr>
                      <a:r>
                        <a:rPr lang="en-US" sz="1200" dirty="0">
                          <a:latin typeface="Arial" panose="020B0604020202020204" pitchFamily="34" charset="0"/>
                          <a:cs typeface="Arial" panose="020B0604020202020204" pitchFamily="34" charset="0"/>
                        </a:rPr>
                        <a:t>Mean estimated GFR</a:t>
                      </a:r>
                      <a:r>
                        <a:rPr lang="en-US" sz="1200" dirty="0">
                          <a:solidFill>
                            <a:schemeClr val="tx1"/>
                          </a:solidFill>
                          <a:latin typeface="Arial" panose="020B0604020202020204" pitchFamily="34" charset="0"/>
                          <a:cs typeface="Arial" panose="020B0604020202020204" pitchFamily="34" charset="0"/>
                        </a:rPr>
                        <a:t>, mL/min (range)</a:t>
                      </a:r>
                    </a:p>
                  </a:txBody>
                  <a:tcPr marL="68580" marR="68580" marT="34290" marB="34290" anchor="ctr">
                    <a:lnL w="9525" cap="flat" cmpd="sng" algn="ctr">
                      <a:solidFill>
                        <a:schemeClr val="bg1">
                          <a:lumMod val="75000"/>
                        </a:schemeClr>
                      </a:solidFill>
                      <a:prstDash val="solid"/>
                      <a:round/>
                      <a:headEnd type="none" w="med" len="med"/>
                      <a:tailEnd type="none" w="med" len="med"/>
                    </a:lnL>
                    <a:lnB w="6350" cap="flat" cmpd="sng" algn="ctr">
                      <a:solidFill>
                        <a:schemeClr val="bg1">
                          <a:lumMod val="75000"/>
                        </a:schemeClr>
                      </a:solidFill>
                      <a:prstDash val="solid"/>
                      <a:round/>
                      <a:headEnd type="none" w="med" len="med"/>
                      <a:tailEnd type="none" w="med" len="med"/>
                    </a:lnB>
                  </a:tcPr>
                </a:tc>
                <a:tc>
                  <a:txBody>
                    <a:bodyPr/>
                    <a:lstStyle/>
                    <a:p>
                      <a:pPr algn="ctr">
                        <a:lnSpc>
                          <a:spcPts val="1900"/>
                        </a:lnSpc>
                      </a:pPr>
                      <a:r>
                        <a:rPr lang="en-US" sz="1200" dirty="0">
                          <a:latin typeface="Arial" panose="020B0604020202020204" pitchFamily="34" charset="0"/>
                          <a:cs typeface="Arial" panose="020B0604020202020204" pitchFamily="34" charset="0"/>
                        </a:rPr>
                        <a:t>93 (40-183)</a:t>
                      </a:r>
                    </a:p>
                  </a:txBody>
                  <a:tcPr marL="68580" marR="68580" marT="34290" marB="34290" anchor="ctr">
                    <a:lnB w="6350" cap="flat" cmpd="sng" algn="ctr">
                      <a:solidFill>
                        <a:schemeClr val="bg1">
                          <a:lumMod val="75000"/>
                        </a:schemeClr>
                      </a:solidFill>
                      <a:prstDash val="solid"/>
                      <a:round/>
                      <a:headEnd type="none" w="med" len="med"/>
                      <a:tailEnd type="none" w="med" len="med"/>
                    </a:lnB>
                  </a:tcPr>
                </a:tc>
                <a:tc>
                  <a:txBody>
                    <a:bodyPr/>
                    <a:lstStyle/>
                    <a:p>
                      <a:pPr algn="ctr">
                        <a:lnSpc>
                          <a:spcPts val="1900"/>
                        </a:lnSpc>
                      </a:pPr>
                      <a:r>
                        <a:rPr lang="en-US" sz="1200" dirty="0">
                          <a:latin typeface="Arial" panose="020B0604020202020204" pitchFamily="34" charset="0"/>
                          <a:cs typeface="Arial" panose="020B0604020202020204" pitchFamily="34" charset="0"/>
                        </a:rPr>
                        <a:t>89 (42-299)</a:t>
                      </a:r>
                    </a:p>
                  </a:txBody>
                  <a:tcPr marL="68580" marR="68580" marT="34290" marB="34290" anchor="ctr">
                    <a:lnR w="9525"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317347">
                <a:tc gridSpan="3">
                  <a:txBody>
                    <a:bodyPr/>
                    <a:lstStyle/>
                    <a:p>
                      <a:pPr>
                        <a:lnSpc>
                          <a:spcPts val="1900"/>
                        </a:lnSpc>
                      </a:pPr>
                      <a:r>
                        <a:rPr lang="en-US" sz="1050" b="1" baseline="0" dirty="0">
                          <a:latin typeface="Arial" panose="020B0604020202020204" pitchFamily="34" charset="0"/>
                          <a:cs typeface="Arial" panose="020B0604020202020204" pitchFamily="34" charset="0"/>
                        </a:rPr>
                        <a:t>Abbreviations: </a:t>
                      </a:r>
                      <a:r>
                        <a:rPr lang="en-US" sz="1050" baseline="0" dirty="0">
                          <a:latin typeface="Arial" panose="020B0604020202020204" pitchFamily="34" charset="0"/>
                          <a:cs typeface="Arial" panose="020B0604020202020204" pitchFamily="34" charset="0"/>
                        </a:rPr>
                        <a:t>MELD, Model for End-Stage Liver Disease; GFR, glomerular filtration rate</a:t>
                      </a:r>
                    </a:p>
                  </a:txBody>
                  <a:tcPr marL="68580" marR="68580" marT="34290" marB="3429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7F6000">
                        <a:alpha val="10000"/>
                      </a:srgbClr>
                    </a:solidFill>
                  </a:tcPr>
                </a:tc>
                <a:tc hMerge="1">
                  <a:txBody>
                    <a:bodyPr/>
                    <a:lstStyle/>
                    <a:p>
                      <a:pPr algn="ctr">
                        <a:lnSpc>
                          <a:spcPts val="2200"/>
                        </a:lnSpc>
                      </a:pPr>
                      <a:endParaRPr lang="en-US" sz="1600" dirty="0"/>
                    </a:p>
                  </a:txBody>
                  <a:tcPr anchor="ctr"/>
                </a:tc>
                <a:tc hMerge="1">
                  <a:txBody>
                    <a:bodyPr/>
                    <a:lstStyle/>
                    <a:p>
                      <a:pPr algn="ctr">
                        <a:lnSpc>
                          <a:spcPts val="2200"/>
                        </a:lnSpc>
                      </a:pPr>
                      <a:endParaRPr lang="en-US" sz="1600" dirty="0"/>
                    </a:p>
                  </a:txBody>
                  <a:tcPr anchor="ctr">
                    <a:lnR w="12700" cap="flat" cmpd="sng" algn="ctr">
                      <a:solidFill>
                        <a:srgbClr val="BFBFBF"/>
                      </a:solidFill>
                      <a:prstDash val="solid"/>
                      <a:round/>
                      <a:headEnd type="none" w="med" len="med"/>
                      <a:tailEnd type="none" w="med" len="med"/>
                    </a:lnR>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485586114"/>
      </p:ext>
    </p:extLst>
  </p:cSld>
  <p:clrMapOvr>
    <a:masterClrMapping/>
  </p:clrMapOvr>
  <p:transition spd="slow"/>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Sofosbuvir-Velpatasvir +/- Ribavirin for Decompensated Cirrhosis</a:t>
            </a:r>
            <a:br>
              <a:rPr lang="en-US" sz="2000" dirty="0"/>
            </a:br>
            <a:r>
              <a:rPr lang="en-US" sz="2000" dirty="0"/>
              <a:t>Results</a:t>
            </a:r>
          </a:p>
        </p:txBody>
      </p:sp>
      <p:sp>
        <p:nvSpPr>
          <p:cNvPr id="7" name="Content Placeholder 6"/>
          <p:cNvSpPr>
            <a:spLocks noGrp="1"/>
          </p:cNvSpPr>
          <p:nvPr>
            <p:ph type="body" sz="quarter" idx="14"/>
          </p:nvPr>
        </p:nvSpPr>
        <p:spPr/>
        <p:txBody>
          <a:bodyPr/>
          <a:lstStyle/>
          <a:p>
            <a:pPr lvl="0">
              <a:spcBef>
                <a:spcPct val="30000"/>
              </a:spcBef>
              <a:defRPr/>
            </a:pPr>
            <a:r>
              <a:rPr lang="en-US" dirty="0"/>
              <a:t>Source: Takehara T, et al. J Gastroenterol. 2019;54:87-95.</a:t>
            </a:r>
          </a:p>
        </p:txBody>
      </p:sp>
      <p:graphicFrame>
        <p:nvGraphicFramePr>
          <p:cNvPr id="8" name="Chart 7"/>
          <p:cNvGraphicFramePr>
            <a:graphicFrameLocks/>
          </p:cNvGraphicFramePr>
          <p:nvPr>
            <p:extLst>
              <p:ext uri="{D42A27DB-BD31-4B8C-83A1-F6EECF244321}">
                <p14:modId xmlns:p14="http://schemas.microsoft.com/office/powerpoint/2010/main" val="1808264176"/>
              </p:ext>
            </p:extLst>
          </p:nvPr>
        </p:nvGraphicFramePr>
        <p:xfrm>
          <a:off x="457200" y="1188721"/>
          <a:ext cx="82296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2740993" y="4100935"/>
            <a:ext cx="1037087" cy="276999"/>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chemeClr val="bg1"/>
                </a:solidFill>
                <a:latin typeface="Arial" panose="020B0604020202020204" pitchFamily="34" charset="0"/>
                <a:cs typeface="Arial" panose="020B0604020202020204" pitchFamily="34" charset="0"/>
              </a:rPr>
              <a:t>47/51</a:t>
            </a:r>
          </a:p>
        </p:txBody>
      </p:sp>
      <p:sp>
        <p:nvSpPr>
          <p:cNvPr id="10" name="TextBox 9"/>
          <p:cNvSpPr txBox="1"/>
          <p:nvPr/>
        </p:nvSpPr>
        <p:spPr>
          <a:xfrm>
            <a:off x="6295562" y="4100935"/>
            <a:ext cx="1040167" cy="276999"/>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FFFFFF"/>
                </a:solidFill>
                <a:latin typeface="Arial" panose="020B0604020202020204" pitchFamily="34" charset="0"/>
                <a:cs typeface="Arial" panose="020B0604020202020204" pitchFamily="34" charset="0"/>
              </a:rPr>
              <a:t>47/51</a:t>
            </a:r>
          </a:p>
        </p:txBody>
      </p:sp>
      <p:sp>
        <p:nvSpPr>
          <p:cNvPr id="11" name="Rectangle 10">
            <a:extLst>
              <a:ext uri="{FF2B5EF4-FFF2-40B4-BE49-F238E27FC236}">
                <a16:creationId xmlns:a16="http://schemas.microsoft.com/office/drawing/2014/main" id="{6639BF87-E2A1-1BE4-E49C-E24EA4105F2D}"/>
              </a:ext>
            </a:extLst>
          </p:cNvPr>
          <p:cNvSpPr/>
          <p:nvPr/>
        </p:nvSpPr>
        <p:spPr>
          <a:xfrm>
            <a:off x="2715723" y="1826050"/>
            <a:ext cx="1129490"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(95% CI, 81-98)</a:t>
            </a:r>
          </a:p>
        </p:txBody>
      </p:sp>
      <p:sp>
        <p:nvSpPr>
          <p:cNvPr id="12" name="Rectangle 11">
            <a:extLst>
              <a:ext uri="{FF2B5EF4-FFF2-40B4-BE49-F238E27FC236}">
                <a16:creationId xmlns:a16="http://schemas.microsoft.com/office/drawing/2014/main" id="{4AFFBAE3-4072-9A59-F91B-6118D69D4DC1}"/>
              </a:ext>
            </a:extLst>
          </p:cNvPr>
          <p:cNvSpPr/>
          <p:nvPr/>
        </p:nvSpPr>
        <p:spPr>
          <a:xfrm>
            <a:off x="6248907" y="1835881"/>
            <a:ext cx="1129490"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(95% CI, 81-98)</a:t>
            </a:r>
          </a:p>
        </p:txBody>
      </p:sp>
    </p:spTree>
    <p:extLst>
      <p:ext uri="{BB962C8B-B14F-4D97-AF65-F5344CB8AC3E}">
        <p14:creationId xmlns:p14="http://schemas.microsoft.com/office/powerpoint/2010/main" val="2073793668"/>
      </p:ext>
    </p:extLst>
  </p:cSld>
  <p:clrMapOvr>
    <a:masterClrMapping/>
  </p:clrMapOvr>
  <p:transition spd="slow"/>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Sofosbuvir-Velpatasvir +/- Ribavirin for Decompensated Cirrhosis</a:t>
            </a:r>
            <a:br>
              <a:rPr lang="en-US" sz="2000" dirty="0"/>
            </a:br>
            <a:r>
              <a:rPr lang="en-US" sz="2000" dirty="0"/>
              <a:t>Results</a:t>
            </a:r>
          </a:p>
        </p:txBody>
      </p:sp>
      <p:sp>
        <p:nvSpPr>
          <p:cNvPr id="7" name="Content Placeholder 6"/>
          <p:cNvSpPr>
            <a:spLocks noGrp="1"/>
          </p:cNvSpPr>
          <p:nvPr>
            <p:ph type="body" sz="quarter" idx="14"/>
          </p:nvPr>
        </p:nvSpPr>
        <p:spPr/>
        <p:txBody>
          <a:bodyPr/>
          <a:lstStyle/>
          <a:p>
            <a:pPr lvl="0">
              <a:spcBef>
                <a:spcPct val="30000"/>
              </a:spcBef>
              <a:defRPr/>
            </a:pPr>
            <a:r>
              <a:rPr lang="en-US" dirty="0"/>
              <a:t>Source: Takehara T, et al. J Gastroenterol. 2019;54:87-95.</a:t>
            </a:r>
          </a:p>
        </p:txBody>
      </p:sp>
      <p:graphicFrame>
        <p:nvGraphicFramePr>
          <p:cNvPr id="8" name="Chart 7"/>
          <p:cNvGraphicFramePr>
            <a:graphicFrameLocks/>
          </p:cNvGraphicFramePr>
          <p:nvPr>
            <p:extLst>
              <p:ext uri="{D42A27DB-BD31-4B8C-83A1-F6EECF244321}">
                <p14:modId xmlns:p14="http://schemas.microsoft.com/office/powerpoint/2010/main" val="667256407"/>
              </p:ext>
            </p:extLst>
          </p:nvPr>
        </p:nvGraphicFramePr>
        <p:xfrm>
          <a:off x="466725" y="1125063"/>
          <a:ext cx="82296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2767624" y="3948838"/>
            <a:ext cx="1037087" cy="261610"/>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a:solidFill>
                  <a:schemeClr val="bg1"/>
                </a:solidFill>
                <a:latin typeface="Arial" panose="020B0604020202020204" pitchFamily="34" charset="0"/>
                <a:cs typeface="Arial" panose="020B0604020202020204" pitchFamily="34" charset="0"/>
              </a:rPr>
              <a:t>47/51</a:t>
            </a:r>
          </a:p>
        </p:txBody>
      </p:sp>
      <p:sp>
        <p:nvSpPr>
          <p:cNvPr id="10" name="TextBox 9"/>
          <p:cNvSpPr txBox="1"/>
          <p:nvPr/>
        </p:nvSpPr>
        <p:spPr>
          <a:xfrm>
            <a:off x="6260485" y="3948838"/>
            <a:ext cx="1040167" cy="261610"/>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a:solidFill>
                  <a:srgbClr val="FFFFFF"/>
                </a:solidFill>
                <a:latin typeface="Arial" panose="020B0604020202020204" pitchFamily="34" charset="0"/>
                <a:cs typeface="Arial" panose="020B0604020202020204" pitchFamily="34" charset="0"/>
              </a:rPr>
              <a:t>47/51</a:t>
            </a:r>
          </a:p>
        </p:txBody>
      </p:sp>
      <p:sp>
        <p:nvSpPr>
          <p:cNvPr id="11" name="Line Callout 1 10">
            <a:extLst>
              <a:ext uri="{FF2B5EF4-FFF2-40B4-BE49-F238E27FC236}">
                <a16:creationId xmlns:a16="http://schemas.microsoft.com/office/drawing/2014/main" id="{B6D87CD3-C55A-5E45-B2BF-081675DBF486}"/>
              </a:ext>
            </a:extLst>
          </p:cNvPr>
          <p:cNvSpPr/>
          <p:nvPr/>
        </p:nvSpPr>
        <p:spPr>
          <a:xfrm>
            <a:off x="2568735" y="2785188"/>
            <a:ext cx="1437197" cy="477424"/>
          </a:xfrm>
          <a:prstGeom prst="borderCallout1">
            <a:avLst>
              <a:gd name="adj1" fmla="val 245275"/>
              <a:gd name="adj2" fmla="val 49495"/>
              <a:gd name="adj3" fmla="val 100906"/>
              <a:gd name="adj4" fmla="val 50062"/>
            </a:avLst>
          </a:prstGeom>
          <a:solidFill>
            <a:srgbClr val="D9D9D9"/>
          </a:solidFill>
          <a:ln w="12700" cmpd="sng">
            <a:solidFill>
              <a:srgbClr val="FFFFFF"/>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900" dirty="0">
                <a:latin typeface="Arial" panose="020B0604020202020204" pitchFamily="34" charset="0"/>
                <a:cs typeface="Arial" panose="020B0604020202020204" pitchFamily="34" charset="0"/>
              </a:rPr>
              <a:t>4 virologic relapse</a:t>
            </a:r>
          </a:p>
        </p:txBody>
      </p:sp>
      <p:sp>
        <p:nvSpPr>
          <p:cNvPr id="12" name="Line Callout 1 11">
            <a:extLst>
              <a:ext uri="{FF2B5EF4-FFF2-40B4-BE49-F238E27FC236}">
                <a16:creationId xmlns:a16="http://schemas.microsoft.com/office/drawing/2014/main" id="{3F6C7AD2-D61C-5740-AE0F-31FDCE1D2DCC}"/>
              </a:ext>
            </a:extLst>
          </p:cNvPr>
          <p:cNvSpPr/>
          <p:nvPr/>
        </p:nvSpPr>
        <p:spPr>
          <a:xfrm>
            <a:off x="6105485" y="2802938"/>
            <a:ext cx="1350169" cy="477424"/>
          </a:xfrm>
          <a:prstGeom prst="borderCallout1">
            <a:avLst>
              <a:gd name="adj1" fmla="val 245275"/>
              <a:gd name="adj2" fmla="val 49495"/>
              <a:gd name="adj3" fmla="val 100906"/>
              <a:gd name="adj4" fmla="val 50062"/>
            </a:avLst>
          </a:prstGeom>
          <a:solidFill>
            <a:srgbClr val="D9D9D9"/>
          </a:solidFill>
          <a:ln w="12700" cmpd="sng">
            <a:solidFill>
              <a:srgbClr val="FFFFFF"/>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900" dirty="0">
                <a:latin typeface="Arial" panose="020B0604020202020204" pitchFamily="34" charset="0"/>
                <a:cs typeface="Arial" panose="020B0604020202020204" pitchFamily="34" charset="0"/>
              </a:rPr>
              <a:t>2 virologic failure</a:t>
            </a:r>
          </a:p>
          <a:p>
            <a:pPr algn="ctr"/>
            <a:r>
              <a:rPr lang="en-US" sz="900" dirty="0">
                <a:latin typeface="Arial" panose="020B0604020202020204" pitchFamily="34" charset="0"/>
                <a:cs typeface="Arial" panose="020B0604020202020204" pitchFamily="34" charset="0"/>
              </a:rPr>
              <a:t>2 discontinuation</a:t>
            </a:r>
          </a:p>
        </p:txBody>
      </p:sp>
    </p:spTree>
    <p:extLst>
      <p:ext uri="{BB962C8B-B14F-4D97-AF65-F5344CB8AC3E}">
        <p14:creationId xmlns:p14="http://schemas.microsoft.com/office/powerpoint/2010/main" val="3418569982"/>
      </p:ext>
    </p:extLst>
  </p:cSld>
  <p:clrMapOvr>
    <a:masterClrMapping/>
  </p:clrMapOvr>
  <p:transition spd="slow"/>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a:t>Sofosbuvir-Velpatasvir +/- Ribavirin for Decompensated Cirrhosis</a:t>
            </a:r>
            <a:br>
              <a:rPr lang="en-US" sz="2000" dirty="0"/>
            </a:br>
            <a:r>
              <a:rPr lang="en-US" sz="2000" dirty="0"/>
              <a:t>Results</a:t>
            </a:r>
          </a:p>
        </p:txBody>
      </p:sp>
      <p:sp>
        <p:nvSpPr>
          <p:cNvPr id="4" name="Text Placeholder 3"/>
          <p:cNvSpPr>
            <a:spLocks noGrp="1"/>
          </p:cNvSpPr>
          <p:nvPr>
            <p:ph type="body" idx="10"/>
          </p:nvPr>
        </p:nvSpPr>
        <p:spPr/>
        <p:txBody>
          <a:bodyPr/>
          <a:lstStyle/>
          <a:p>
            <a:r>
              <a:rPr lang="en-US" dirty="0"/>
              <a:t>SVR12, Overall and by Genotype</a:t>
            </a:r>
          </a:p>
        </p:txBody>
      </p:sp>
      <p:sp>
        <p:nvSpPr>
          <p:cNvPr id="2" name="Content Placeholder 1"/>
          <p:cNvSpPr>
            <a:spLocks noGrp="1"/>
          </p:cNvSpPr>
          <p:nvPr>
            <p:ph type="body" sz="quarter" idx="14"/>
          </p:nvPr>
        </p:nvSpPr>
        <p:spPr/>
        <p:txBody>
          <a:bodyPr/>
          <a:lstStyle/>
          <a:p>
            <a:pPr lvl="0">
              <a:spcBef>
                <a:spcPct val="30000"/>
              </a:spcBef>
              <a:defRPr/>
            </a:pPr>
            <a:r>
              <a:rPr lang="en-US" dirty="0"/>
              <a:t>Source: Takehara T, et al. J Gastroenterol. 2019;54:87-95.</a:t>
            </a:r>
          </a:p>
        </p:txBody>
      </p:sp>
      <p:graphicFrame>
        <p:nvGraphicFramePr>
          <p:cNvPr id="5" name="Chart 4"/>
          <p:cNvGraphicFramePr>
            <a:graphicFrameLocks/>
          </p:cNvGraphicFramePr>
          <p:nvPr>
            <p:extLst>
              <p:ext uri="{D42A27DB-BD31-4B8C-83A1-F6EECF244321}">
                <p14:modId xmlns:p14="http://schemas.microsoft.com/office/powerpoint/2010/main" val="875574951"/>
              </p:ext>
            </p:extLst>
          </p:nvPr>
        </p:nvGraphicFramePr>
        <p:xfrm>
          <a:off x="457200" y="1393556"/>
          <a:ext cx="8229600" cy="310896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6410015" y="3861768"/>
            <a:ext cx="544306"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12/12</a:t>
            </a:r>
          </a:p>
        </p:txBody>
      </p:sp>
      <p:sp>
        <p:nvSpPr>
          <p:cNvPr id="7" name="Rectangle 6"/>
          <p:cNvSpPr/>
          <p:nvPr/>
        </p:nvSpPr>
        <p:spPr>
          <a:xfrm>
            <a:off x="5893592" y="3852811"/>
            <a:ext cx="48238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8/9</a:t>
            </a:r>
          </a:p>
        </p:txBody>
      </p:sp>
      <p:sp>
        <p:nvSpPr>
          <p:cNvPr id="8" name="Rectangle 25"/>
          <p:cNvSpPr>
            <a:spLocks noChangeArrowheads="1"/>
          </p:cNvSpPr>
          <p:nvPr/>
        </p:nvSpPr>
        <p:spPr bwMode="auto">
          <a:xfrm>
            <a:off x="1146737" y="4468721"/>
            <a:ext cx="7473479" cy="283464"/>
          </a:xfrm>
          <a:prstGeom prst="rect">
            <a:avLst/>
          </a:prstGeom>
          <a:solidFill>
            <a:schemeClr val="bg1">
              <a:lumMod val="95000"/>
            </a:schemeClr>
          </a:solidFill>
          <a:ln w="12700">
            <a:noFill/>
            <a:miter lim="800000"/>
            <a:headEnd/>
            <a:tailEnd/>
          </a:ln>
        </p:spPr>
        <p:txBody>
          <a:bodyPr lIns="205740" tIns="34073" rIns="0" bIns="34073" anchor="ctr">
            <a:prstTxWarp prst="textNoShape">
              <a:avLst/>
            </a:prstTxWarp>
          </a:bodyPr>
          <a:lstStyle/>
          <a:p>
            <a:pPr defTabSz="701279">
              <a:spcBef>
                <a:spcPts val="0"/>
              </a:spcBef>
            </a:pPr>
            <a:r>
              <a:rPr lang="en-US" sz="1050" b="1" dirty="0">
                <a:solidFill>
                  <a:srgbClr val="000000"/>
                </a:solidFill>
                <a:latin typeface="Arial" pitchFamily="22" charset="0"/>
              </a:rPr>
              <a:t>Abbreviations: </a:t>
            </a:r>
            <a:r>
              <a:rPr lang="en-US" sz="1050" dirty="0">
                <a:solidFill>
                  <a:srgbClr val="000000"/>
                </a:solidFill>
                <a:latin typeface="Arial" pitchFamily="22" charset="0"/>
              </a:rPr>
              <a:t>SOF-VEL, sofosbuvir-velpatasvir; RBV, ribavirin</a:t>
            </a:r>
          </a:p>
        </p:txBody>
      </p:sp>
      <p:sp>
        <p:nvSpPr>
          <p:cNvPr id="9" name="Rectangle 8"/>
          <p:cNvSpPr/>
          <p:nvPr/>
        </p:nvSpPr>
        <p:spPr>
          <a:xfrm>
            <a:off x="4874598" y="3861930"/>
            <a:ext cx="695354"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35/39</a:t>
            </a:r>
          </a:p>
        </p:txBody>
      </p:sp>
      <p:sp>
        <p:nvSpPr>
          <p:cNvPr id="10" name="Rectangle 9"/>
          <p:cNvSpPr/>
          <p:nvPr/>
        </p:nvSpPr>
        <p:spPr>
          <a:xfrm>
            <a:off x="4450298" y="3861768"/>
            <a:ext cx="559868"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39/40</a:t>
            </a:r>
          </a:p>
        </p:txBody>
      </p:sp>
      <p:sp>
        <p:nvSpPr>
          <p:cNvPr id="13" name="Rectangle 12"/>
          <p:cNvSpPr/>
          <p:nvPr/>
        </p:nvSpPr>
        <p:spPr>
          <a:xfrm>
            <a:off x="2064009" y="3859403"/>
            <a:ext cx="572224" cy="31841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47/51</a:t>
            </a:r>
          </a:p>
        </p:txBody>
      </p:sp>
      <p:sp>
        <p:nvSpPr>
          <p:cNvPr id="14" name="Rectangle 13"/>
          <p:cNvSpPr/>
          <p:nvPr/>
        </p:nvSpPr>
        <p:spPr>
          <a:xfrm>
            <a:off x="1483677" y="3852243"/>
            <a:ext cx="573132" cy="30480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47/51</a:t>
            </a:r>
          </a:p>
        </p:txBody>
      </p:sp>
    </p:spTree>
    <p:extLst>
      <p:ext uri="{BB962C8B-B14F-4D97-AF65-F5344CB8AC3E}">
        <p14:creationId xmlns:p14="http://schemas.microsoft.com/office/powerpoint/2010/main" val="343705927"/>
      </p:ext>
    </p:extLst>
  </p:cSld>
  <p:clrMapOvr>
    <a:masterClrMapping/>
  </p:clrMapOvr>
  <p:transition spd="slow"/>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a:t>Sofosbuvir-Velpatasvir +/- Ribavirin for Decompensated Cirrhosis</a:t>
            </a:r>
            <a:br>
              <a:rPr lang="en-US" sz="2000" dirty="0"/>
            </a:br>
            <a:r>
              <a:rPr lang="en-US" sz="2000" dirty="0"/>
              <a:t>Results</a:t>
            </a:r>
          </a:p>
        </p:txBody>
      </p:sp>
      <p:sp>
        <p:nvSpPr>
          <p:cNvPr id="4" name="Text Placeholder 3"/>
          <p:cNvSpPr>
            <a:spLocks noGrp="1"/>
          </p:cNvSpPr>
          <p:nvPr>
            <p:ph type="body" idx="10"/>
          </p:nvPr>
        </p:nvSpPr>
        <p:spPr/>
        <p:txBody>
          <a:bodyPr/>
          <a:lstStyle/>
          <a:p>
            <a:r>
              <a:rPr lang="en-US" dirty="0"/>
              <a:t>SVR12 by Child-Turcotte-Pugh (CTP) Class</a:t>
            </a:r>
          </a:p>
        </p:txBody>
      </p:sp>
      <p:sp>
        <p:nvSpPr>
          <p:cNvPr id="2" name="Content Placeholder 1"/>
          <p:cNvSpPr>
            <a:spLocks noGrp="1"/>
          </p:cNvSpPr>
          <p:nvPr>
            <p:ph type="body" sz="quarter" idx="14"/>
          </p:nvPr>
        </p:nvSpPr>
        <p:spPr/>
        <p:txBody>
          <a:bodyPr/>
          <a:lstStyle/>
          <a:p>
            <a:pPr lvl="0">
              <a:spcBef>
                <a:spcPct val="30000"/>
              </a:spcBef>
              <a:defRPr/>
            </a:pPr>
            <a:r>
              <a:rPr lang="en-US" dirty="0"/>
              <a:t>Source: Takehara T, et al. J Gastroenterol. 2019;54:87-95.</a:t>
            </a:r>
          </a:p>
        </p:txBody>
      </p:sp>
      <p:graphicFrame>
        <p:nvGraphicFramePr>
          <p:cNvPr id="5" name="Chart 4"/>
          <p:cNvGraphicFramePr>
            <a:graphicFrameLocks/>
          </p:cNvGraphicFramePr>
          <p:nvPr>
            <p:extLst>
              <p:ext uri="{D42A27DB-BD31-4B8C-83A1-F6EECF244321}">
                <p14:modId xmlns:p14="http://schemas.microsoft.com/office/powerpoint/2010/main" val="3912825458"/>
              </p:ext>
            </p:extLst>
          </p:nvPr>
        </p:nvGraphicFramePr>
        <p:xfrm>
          <a:off x="457200" y="1393556"/>
          <a:ext cx="8229600" cy="310896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25"/>
          <p:cNvSpPr>
            <a:spLocks noChangeArrowheads="1"/>
          </p:cNvSpPr>
          <p:nvPr/>
        </p:nvSpPr>
        <p:spPr bwMode="auto">
          <a:xfrm>
            <a:off x="1146738" y="4450965"/>
            <a:ext cx="7437969" cy="256032"/>
          </a:xfrm>
          <a:prstGeom prst="rect">
            <a:avLst/>
          </a:prstGeom>
          <a:solidFill>
            <a:schemeClr val="bg1">
              <a:lumMod val="95000"/>
            </a:schemeClr>
          </a:solidFill>
          <a:ln w="12700">
            <a:noFill/>
            <a:miter lim="800000"/>
            <a:headEnd/>
            <a:tailEnd/>
          </a:ln>
        </p:spPr>
        <p:txBody>
          <a:bodyPr lIns="205740" tIns="34073" rIns="0" bIns="34073" anchor="ctr">
            <a:prstTxWarp prst="textNoShape">
              <a:avLst/>
            </a:prstTxWarp>
          </a:bodyPr>
          <a:lstStyle/>
          <a:p>
            <a:pPr defTabSz="701279">
              <a:spcBef>
                <a:spcPts val="0"/>
              </a:spcBef>
            </a:pPr>
            <a:r>
              <a:rPr lang="en-US" sz="1050" b="1" dirty="0">
                <a:solidFill>
                  <a:srgbClr val="000000"/>
                </a:solidFill>
                <a:latin typeface="Arial" pitchFamily="22" charset="0"/>
              </a:rPr>
              <a:t>Abbreviations: </a:t>
            </a:r>
            <a:r>
              <a:rPr lang="en-US" sz="1050" dirty="0">
                <a:solidFill>
                  <a:srgbClr val="000000"/>
                </a:solidFill>
                <a:latin typeface="Arial" pitchFamily="22" charset="0"/>
              </a:rPr>
              <a:t>SOF-VEL, sofosbuvir-velpatasvir; RBV, ribavirin</a:t>
            </a:r>
          </a:p>
        </p:txBody>
      </p:sp>
      <p:sp>
        <p:nvSpPr>
          <p:cNvPr id="15" name="TextBox 14">
            <a:extLst>
              <a:ext uri="{FF2B5EF4-FFF2-40B4-BE49-F238E27FC236}">
                <a16:creationId xmlns:a16="http://schemas.microsoft.com/office/drawing/2014/main" id="{3A9754C2-D3CE-4E49-A4F2-F4BE657024B3}"/>
              </a:ext>
            </a:extLst>
          </p:cNvPr>
          <p:cNvSpPr txBox="1"/>
          <p:nvPr/>
        </p:nvSpPr>
        <p:spPr>
          <a:xfrm>
            <a:off x="1775180" y="3895919"/>
            <a:ext cx="615389" cy="253916"/>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dirty="0">
                <a:solidFill>
                  <a:schemeClr val="bg1"/>
                </a:solidFill>
                <a:latin typeface="Arial" panose="020B0604020202020204" pitchFamily="34" charset="0"/>
                <a:cs typeface="Arial" panose="020B0604020202020204" pitchFamily="34" charset="0"/>
              </a:rPr>
              <a:t>1/1</a:t>
            </a:r>
          </a:p>
        </p:txBody>
      </p:sp>
      <p:sp>
        <p:nvSpPr>
          <p:cNvPr id="16" name="TextBox 15">
            <a:extLst>
              <a:ext uri="{FF2B5EF4-FFF2-40B4-BE49-F238E27FC236}">
                <a16:creationId xmlns:a16="http://schemas.microsoft.com/office/drawing/2014/main" id="{983FF272-289B-AF4C-A7E6-7CE856B411F6}"/>
              </a:ext>
            </a:extLst>
          </p:cNvPr>
          <p:cNvSpPr txBox="1"/>
          <p:nvPr/>
        </p:nvSpPr>
        <p:spPr>
          <a:xfrm>
            <a:off x="2657790" y="3895919"/>
            <a:ext cx="615389" cy="253916"/>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dirty="0">
                <a:solidFill>
                  <a:schemeClr val="bg1"/>
                </a:solidFill>
                <a:latin typeface="Arial" panose="020B0604020202020204" pitchFamily="34" charset="0"/>
                <a:cs typeface="Arial" panose="020B0604020202020204" pitchFamily="34" charset="0"/>
              </a:rPr>
              <a:t>1/1</a:t>
            </a:r>
          </a:p>
        </p:txBody>
      </p:sp>
      <p:sp>
        <p:nvSpPr>
          <p:cNvPr id="17" name="TextBox 16">
            <a:extLst>
              <a:ext uri="{FF2B5EF4-FFF2-40B4-BE49-F238E27FC236}">
                <a16:creationId xmlns:a16="http://schemas.microsoft.com/office/drawing/2014/main" id="{A2DAEB23-6413-FD4E-9413-873D7E4A12F0}"/>
              </a:ext>
            </a:extLst>
          </p:cNvPr>
          <p:cNvSpPr txBox="1"/>
          <p:nvPr/>
        </p:nvSpPr>
        <p:spPr>
          <a:xfrm>
            <a:off x="4202023" y="3895776"/>
            <a:ext cx="615389" cy="253916"/>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dirty="0">
                <a:solidFill>
                  <a:schemeClr val="bg1"/>
                </a:solidFill>
                <a:latin typeface="Arial" panose="020B0604020202020204" pitchFamily="34" charset="0"/>
                <a:cs typeface="Arial" panose="020B0604020202020204" pitchFamily="34" charset="0"/>
              </a:rPr>
              <a:t>38/40</a:t>
            </a:r>
          </a:p>
        </p:txBody>
      </p:sp>
      <p:sp>
        <p:nvSpPr>
          <p:cNvPr id="18" name="TextBox 17">
            <a:extLst>
              <a:ext uri="{FF2B5EF4-FFF2-40B4-BE49-F238E27FC236}">
                <a16:creationId xmlns:a16="http://schemas.microsoft.com/office/drawing/2014/main" id="{655C4F2A-B2DF-F144-A785-84868AD40D76}"/>
              </a:ext>
            </a:extLst>
          </p:cNvPr>
          <p:cNvSpPr txBox="1"/>
          <p:nvPr/>
        </p:nvSpPr>
        <p:spPr>
          <a:xfrm>
            <a:off x="5098720" y="3895776"/>
            <a:ext cx="615389" cy="253916"/>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dirty="0">
                <a:solidFill>
                  <a:schemeClr val="bg1"/>
                </a:solidFill>
                <a:latin typeface="Arial" panose="020B0604020202020204" pitchFamily="34" charset="0"/>
                <a:cs typeface="Arial" panose="020B0604020202020204" pitchFamily="34" charset="0"/>
              </a:rPr>
              <a:t>38/39</a:t>
            </a:r>
          </a:p>
        </p:txBody>
      </p:sp>
      <p:sp>
        <p:nvSpPr>
          <p:cNvPr id="19" name="TextBox 18">
            <a:extLst>
              <a:ext uri="{FF2B5EF4-FFF2-40B4-BE49-F238E27FC236}">
                <a16:creationId xmlns:a16="http://schemas.microsoft.com/office/drawing/2014/main" id="{38DABA4A-C339-A84F-A913-58E92BEDC93C}"/>
              </a:ext>
            </a:extLst>
          </p:cNvPr>
          <p:cNvSpPr txBox="1"/>
          <p:nvPr/>
        </p:nvSpPr>
        <p:spPr>
          <a:xfrm>
            <a:off x="6639283" y="3895776"/>
            <a:ext cx="615389" cy="253916"/>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dirty="0">
                <a:solidFill>
                  <a:schemeClr val="bg1"/>
                </a:solidFill>
                <a:latin typeface="Arial" panose="020B0604020202020204" pitchFamily="34" charset="0"/>
                <a:cs typeface="Arial" panose="020B0604020202020204" pitchFamily="34" charset="0"/>
              </a:rPr>
              <a:t>8/10</a:t>
            </a:r>
          </a:p>
        </p:txBody>
      </p:sp>
      <p:sp>
        <p:nvSpPr>
          <p:cNvPr id="20" name="TextBox 19">
            <a:extLst>
              <a:ext uri="{FF2B5EF4-FFF2-40B4-BE49-F238E27FC236}">
                <a16:creationId xmlns:a16="http://schemas.microsoft.com/office/drawing/2014/main" id="{0B1A1DC1-4179-1A44-B479-CF1FABD2BF58}"/>
              </a:ext>
            </a:extLst>
          </p:cNvPr>
          <p:cNvSpPr txBox="1"/>
          <p:nvPr/>
        </p:nvSpPr>
        <p:spPr>
          <a:xfrm>
            <a:off x="7495091" y="3904312"/>
            <a:ext cx="615389" cy="253916"/>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dirty="0">
                <a:solidFill>
                  <a:schemeClr val="bg1"/>
                </a:solidFill>
                <a:latin typeface="Arial" panose="020B0604020202020204" pitchFamily="34" charset="0"/>
                <a:cs typeface="Arial" panose="020B0604020202020204" pitchFamily="34" charset="0"/>
              </a:rPr>
              <a:t>7/10</a:t>
            </a:r>
          </a:p>
        </p:txBody>
      </p:sp>
    </p:spTree>
    <p:extLst>
      <p:ext uri="{BB962C8B-B14F-4D97-AF65-F5344CB8AC3E}">
        <p14:creationId xmlns:p14="http://schemas.microsoft.com/office/powerpoint/2010/main" val="40260003"/>
      </p:ext>
    </p:extLst>
  </p:cSld>
  <p:clrMapOvr>
    <a:masterClrMapping/>
  </p:clrMapOvr>
  <p:transition spd="slow"/>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Sofosbuvir-Velpatasvir +/- Ribavirin for Decompensated Cirrhosis</a:t>
            </a:r>
            <a:br>
              <a:rPr lang="en-US" sz="2000" dirty="0"/>
            </a:br>
            <a:r>
              <a:rPr lang="en-US" sz="2000" dirty="0"/>
              <a:t>Adverse Events</a:t>
            </a:r>
          </a:p>
        </p:txBody>
      </p:sp>
      <p:sp>
        <p:nvSpPr>
          <p:cNvPr id="36" name="Content Placeholder 6"/>
          <p:cNvSpPr>
            <a:spLocks noGrp="1"/>
          </p:cNvSpPr>
          <p:nvPr>
            <p:ph type="body" sz="quarter" idx="14"/>
          </p:nvPr>
        </p:nvSpPr>
        <p:spPr/>
        <p:txBody>
          <a:bodyPr/>
          <a:lstStyle/>
          <a:p>
            <a:pPr lvl="0">
              <a:spcBef>
                <a:spcPct val="30000"/>
              </a:spcBef>
              <a:defRPr/>
            </a:pPr>
            <a:r>
              <a:rPr lang="en-US" dirty="0"/>
              <a:t>Source: Takehara T, et al. J Gastroenterol. 2019;54:87-95.</a:t>
            </a:r>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graphicFrame>
        <p:nvGraphicFramePr>
          <p:cNvPr id="5" name="Content Placeholder 2"/>
          <p:cNvGraphicFramePr>
            <a:graphicFrameLocks/>
          </p:cNvGraphicFramePr>
          <p:nvPr>
            <p:extLst>
              <p:ext uri="{D42A27DB-BD31-4B8C-83A1-F6EECF244321}">
                <p14:modId xmlns:p14="http://schemas.microsoft.com/office/powerpoint/2010/main" val="2599901547"/>
              </p:ext>
            </p:extLst>
          </p:nvPr>
        </p:nvGraphicFramePr>
        <p:xfrm>
          <a:off x="457200" y="1010860"/>
          <a:ext cx="8229600" cy="3786317"/>
        </p:xfrm>
        <a:graphic>
          <a:graphicData uri="http://schemas.openxmlformats.org/drawingml/2006/table">
            <a:tbl>
              <a:tblPr firstRow="1" bandRow="1">
                <a:tableStyleId>{5C22544A-7EE6-4342-B048-85BDC9FD1C3A}</a:tableStyleId>
              </a:tblPr>
              <a:tblGrid>
                <a:gridCol w="3981796">
                  <a:extLst>
                    <a:ext uri="{9D8B030D-6E8A-4147-A177-3AD203B41FA5}">
                      <a16:colId xmlns:a16="http://schemas.microsoft.com/office/drawing/2014/main" val="20000"/>
                    </a:ext>
                  </a:extLst>
                </a:gridCol>
                <a:gridCol w="2038004">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tblGrid>
              <a:tr h="581966">
                <a:tc>
                  <a:txBody>
                    <a:bodyPr/>
                    <a:lstStyle/>
                    <a:p>
                      <a:pPr marL="91440">
                        <a:lnSpc>
                          <a:spcPts val="1800"/>
                        </a:lnSpc>
                      </a:pPr>
                      <a:r>
                        <a:rPr lang="en-US" sz="1400" dirty="0">
                          <a:latin typeface="Arial" panose="020B0604020202020204" pitchFamily="34" charset="0"/>
                          <a:cs typeface="Arial" panose="020B0604020202020204" pitchFamily="34" charset="0"/>
                        </a:rPr>
                        <a:t>Adverse events (AEs), n (%)</a:t>
                      </a:r>
                    </a:p>
                  </a:txBody>
                  <a:tcPr marL="68580" marR="68580" marT="34290" marB="34290" anchor="ct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44444"/>
                    </a:solidFill>
                  </a:tcPr>
                </a:tc>
                <a:tc>
                  <a:txBody>
                    <a:bodyPr/>
                    <a:lstStyle/>
                    <a:p>
                      <a:pPr algn="ctr">
                        <a:lnSpc>
                          <a:spcPct val="100000"/>
                        </a:lnSpc>
                      </a:pPr>
                      <a:r>
                        <a:rPr lang="en-US" sz="1400" b="1" dirty="0">
                          <a:solidFill>
                            <a:srgbClr val="FFFFFF"/>
                          </a:solidFill>
                          <a:latin typeface="Arial" panose="020B0604020202020204" pitchFamily="34" charset="0"/>
                          <a:cs typeface="Arial" panose="020B0604020202020204" pitchFamily="34" charset="0"/>
                        </a:rPr>
                        <a:t>SOF-VEL</a:t>
                      </a:r>
                      <a:br>
                        <a:rPr lang="en-US" sz="1200" b="0" dirty="0">
                          <a:solidFill>
                            <a:srgbClr val="FFFFFF"/>
                          </a:solidFill>
                          <a:latin typeface="Arial" panose="020B0604020202020204" pitchFamily="34" charset="0"/>
                          <a:cs typeface="Arial" panose="020B0604020202020204" pitchFamily="34" charset="0"/>
                        </a:rPr>
                      </a:br>
                      <a:r>
                        <a:rPr lang="en-US" sz="1100" b="0" dirty="0">
                          <a:solidFill>
                            <a:srgbClr val="FFFFFF"/>
                          </a:solidFill>
                          <a:latin typeface="Arial" panose="020B0604020202020204" pitchFamily="34" charset="0"/>
                          <a:cs typeface="Arial" panose="020B0604020202020204" pitchFamily="34" charset="0"/>
                        </a:rPr>
                        <a:t>(n = 51)</a:t>
                      </a:r>
                      <a:endParaRPr lang="en-US" sz="1100" b="1" dirty="0">
                        <a:solidFill>
                          <a:srgbClr val="FFFFFF"/>
                        </a:solidFill>
                        <a:latin typeface="Arial" panose="020B0604020202020204" pitchFamily="34" charset="0"/>
                        <a:cs typeface="Arial" panose="020B0604020202020204" pitchFamily="34" charset="0"/>
                      </a:endParaRPr>
                    </a:p>
                  </a:txBody>
                  <a:tcPr marL="68580" marR="68580" marT="34290" marB="34290" anchor="ctr">
                    <a:lnT w="9525"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005C9E"/>
                    </a:solidFill>
                  </a:tcPr>
                </a:tc>
                <a:tc>
                  <a:txBody>
                    <a:bodyPr/>
                    <a:lstStyle/>
                    <a:p>
                      <a:pPr algn="ctr">
                        <a:lnSpc>
                          <a:spcPct val="100000"/>
                        </a:lnSpc>
                      </a:pPr>
                      <a:r>
                        <a:rPr lang="en-US" sz="1400" b="1" dirty="0">
                          <a:solidFill>
                            <a:srgbClr val="FFFFFF"/>
                          </a:solidFill>
                          <a:latin typeface="Arial" panose="020B0604020202020204" pitchFamily="34" charset="0"/>
                          <a:cs typeface="Arial" panose="020B0604020202020204" pitchFamily="34" charset="0"/>
                        </a:rPr>
                        <a:t>SOF-VEL + RBV</a:t>
                      </a:r>
                    </a:p>
                    <a:p>
                      <a:pPr algn="ctr">
                        <a:lnSpc>
                          <a:spcPct val="100000"/>
                        </a:lnSpc>
                      </a:pPr>
                      <a:r>
                        <a:rPr lang="en-US" sz="1100" b="0" dirty="0">
                          <a:solidFill>
                            <a:srgbClr val="FFFFFF"/>
                          </a:solidFill>
                          <a:latin typeface="Arial" panose="020B0604020202020204" pitchFamily="34" charset="0"/>
                          <a:cs typeface="Arial" panose="020B0604020202020204" pitchFamily="34" charset="0"/>
                        </a:rPr>
                        <a:t>(n</a:t>
                      </a:r>
                      <a:r>
                        <a:rPr lang="en-US" sz="1100" b="0" baseline="0" dirty="0">
                          <a:solidFill>
                            <a:srgbClr val="FFFFFF"/>
                          </a:solidFill>
                          <a:latin typeface="Arial" panose="020B0604020202020204" pitchFamily="34" charset="0"/>
                          <a:cs typeface="Arial" panose="020B0604020202020204" pitchFamily="34" charset="0"/>
                        </a:rPr>
                        <a:t> </a:t>
                      </a:r>
                      <a:r>
                        <a:rPr lang="en-US" sz="1100" b="0" dirty="0">
                          <a:solidFill>
                            <a:srgbClr val="FFFFFF"/>
                          </a:solidFill>
                          <a:latin typeface="Arial" panose="020B0604020202020204" pitchFamily="34" charset="0"/>
                          <a:cs typeface="Arial" panose="020B0604020202020204" pitchFamily="34" charset="0"/>
                        </a:rPr>
                        <a:t>= 51)</a:t>
                      </a:r>
                      <a:endParaRPr lang="en-US" sz="1100" b="1" dirty="0">
                        <a:solidFill>
                          <a:srgbClr val="FFFFFF"/>
                        </a:solidFill>
                        <a:latin typeface="Arial" panose="020B0604020202020204" pitchFamily="34" charset="0"/>
                        <a:cs typeface="Arial" panose="020B0604020202020204" pitchFamily="34" charset="0"/>
                      </a:endParaRPr>
                    </a:p>
                  </a:txBody>
                  <a:tcPr marL="68580" marR="68580" marT="34290" marB="3429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71796B"/>
                    </a:solidFill>
                  </a:tcPr>
                </a:tc>
                <a:extLst>
                  <a:ext uri="{0D108BD9-81ED-4DB2-BD59-A6C34878D82A}">
                    <a16:rowId xmlns:a16="http://schemas.microsoft.com/office/drawing/2014/main" val="10000"/>
                  </a:ext>
                </a:extLst>
              </a:tr>
              <a:tr h="265321">
                <a:tc>
                  <a:txBody>
                    <a:bodyPr/>
                    <a:lstStyle/>
                    <a:p>
                      <a:pPr marL="91440">
                        <a:lnSpc>
                          <a:spcPts val="1600"/>
                        </a:lnSpc>
                      </a:pPr>
                      <a:r>
                        <a:rPr lang="en-US" sz="1200" dirty="0">
                          <a:latin typeface="Arial" panose="020B0604020202020204" pitchFamily="34" charset="0"/>
                          <a:cs typeface="Arial" panose="020B0604020202020204" pitchFamily="34" charset="0"/>
                        </a:rPr>
                        <a:t>Any AE</a:t>
                      </a:r>
                    </a:p>
                  </a:txBody>
                  <a:tcPr marL="68580" marR="68580" marT="34290" marB="34290" anchor="ctr">
                    <a:lnL w="9525" cap="flat" cmpd="sng" algn="ctr">
                      <a:solidFill>
                        <a:schemeClr val="bg1">
                          <a:lumMod val="75000"/>
                        </a:schemeClr>
                      </a:solidFill>
                      <a:prstDash val="solid"/>
                      <a:round/>
                      <a:headEnd type="none" w="med" len="med"/>
                      <a:tailEnd type="none" w="med" len="med"/>
                    </a:lnL>
                    <a:lnT w="57150" cap="flat" cmpd="sng" algn="ctr">
                      <a:solidFill>
                        <a:srgbClr val="FFFFFF"/>
                      </a:solidFill>
                      <a:prstDash val="solid"/>
                      <a:round/>
                      <a:headEnd type="none" w="med" len="med"/>
                      <a:tailEnd type="none" w="med" len="med"/>
                    </a:lnT>
                    <a:solidFill>
                      <a:srgbClr val="CDD3DD"/>
                    </a:solidFill>
                  </a:tcPr>
                </a:tc>
                <a:tc>
                  <a:txBody>
                    <a:bodyPr/>
                    <a:lstStyle/>
                    <a:p>
                      <a:pPr algn="ctr">
                        <a:lnSpc>
                          <a:spcPts val="1600"/>
                        </a:lnSpc>
                      </a:pPr>
                      <a:r>
                        <a:rPr lang="en-US" sz="1200" dirty="0">
                          <a:latin typeface="Arial" panose="020B0604020202020204" pitchFamily="34" charset="0"/>
                          <a:cs typeface="Arial" panose="020B0604020202020204" pitchFamily="34" charset="0"/>
                        </a:rPr>
                        <a:t>35 (69)</a:t>
                      </a:r>
                    </a:p>
                  </a:txBody>
                  <a:tcPr marL="68580" marR="68580" marT="34290" marB="34290" anchor="ctr">
                    <a:lnT w="57150" cap="flat" cmpd="sng" algn="ctr">
                      <a:solidFill>
                        <a:srgbClr val="FFFFFF"/>
                      </a:solidFill>
                      <a:prstDash val="solid"/>
                      <a:round/>
                      <a:headEnd type="none" w="med" len="med"/>
                      <a:tailEnd type="none" w="med" len="med"/>
                    </a:lnT>
                  </a:tcPr>
                </a:tc>
                <a:tc>
                  <a:txBody>
                    <a:bodyPr/>
                    <a:lstStyle/>
                    <a:p>
                      <a:pPr algn="ctr">
                        <a:lnSpc>
                          <a:spcPts val="1600"/>
                        </a:lnSpc>
                      </a:pPr>
                      <a:r>
                        <a:rPr lang="en-US" sz="1200" dirty="0">
                          <a:latin typeface="Arial" panose="020B0604020202020204" pitchFamily="34" charset="0"/>
                          <a:cs typeface="Arial" panose="020B0604020202020204" pitchFamily="34" charset="0"/>
                        </a:rPr>
                        <a:t>44 (86)</a:t>
                      </a:r>
                    </a:p>
                  </a:txBody>
                  <a:tcPr marL="68580" marR="68580" marT="34290" marB="34290" anchor="ctr">
                    <a:lnR w="9525" cap="flat" cmpd="sng" algn="ctr">
                      <a:solidFill>
                        <a:schemeClr val="bg1">
                          <a:lumMod val="75000"/>
                        </a:schemeClr>
                      </a:solidFill>
                      <a:prstDash val="solid"/>
                      <a:round/>
                      <a:headEnd type="none" w="med" len="med"/>
                      <a:tailEnd type="none" w="med" len="med"/>
                    </a:lnR>
                    <a:lnT w="57150"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10001"/>
                  </a:ext>
                </a:extLst>
              </a:tr>
              <a:tr h="265321">
                <a:tc>
                  <a:txBody>
                    <a:bodyPr/>
                    <a:lstStyle/>
                    <a:p>
                      <a:pPr marL="91440">
                        <a:lnSpc>
                          <a:spcPts val="1600"/>
                        </a:lnSpc>
                      </a:pPr>
                      <a:r>
                        <a:rPr lang="en-US" sz="1200" dirty="0">
                          <a:latin typeface="Arial" panose="020B0604020202020204" pitchFamily="34" charset="0"/>
                          <a:cs typeface="Arial" panose="020B0604020202020204" pitchFamily="34" charset="0"/>
                        </a:rPr>
                        <a:t>Grade ≥3 AE</a:t>
                      </a:r>
                    </a:p>
                  </a:txBody>
                  <a:tcPr marL="68580" marR="68580" marT="34290" marB="34290" anchor="ctr">
                    <a:lnL w="9525" cap="flat" cmpd="sng" algn="ctr">
                      <a:solidFill>
                        <a:schemeClr val="bg1">
                          <a:lumMod val="75000"/>
                        </a:schemeClr>
                      </a:solidFill>
                      <a:prstDash val="solid"/>
                      <a:round/>
                      <a:headEnd type="none" w="med" len="med"/>
                      <a:tailEnd type="none" w="med" len="med"/>
                    </a:lnL>
                    <a:solidFill>
                      <a:srgbClr val="E8EAEF"/>
                    </a:solidFill>
                  </a:tcPr>
                </a:tc>
                <a:tc>
                  <a:txBody>
                    <a:bodyPr/>
                    <a:lstStyle/>
                    <a:p>
                      <a:pPr algn="ctr">
                        <a:lnSpc>
                          <a:spcPts val="1600"/>
                        </a:lnSpc>
                      </a:pPr>
                      <a:r>
                        <a:rPr lang="en-US" sz="1200" dirty="0">
                          <a:latin typeface="Arial" panose="020B0604020202020204" pitchFamily="34" charset="0"/>
                          <a:cs typeface="Arial" panose="020B0604020202020204" pitchFamily="34" charset="0"/>
                        </a:rPr>
                        <a:t>2 (4)</a:t>
                      </a:r>
                    </a:p>
                  </a:txBody>
                  <a:tcPr marL="68580" marR="68580" marT="34290" marB="34290" anchor="ctr"/>
                </a:tc>
                <a:tc>
                  <a:txBody>
                    <a:bodyPr/>
                    <a:lstStyle/>
                    <a:p>
                      <a:pPr algn="ctr">
                        <a:lnSpc>
                          <a:spcPts val="1600"/>
                        </a:lnSpc>
                      </a:pPr>
                      <a:r>
                        <a:rPr lang="en-US" sz="1200" dirty="0">
                          <a:latin typeface="Arial" panose="020B0604020202020204" pitchFamily="34" charset="0"/>
                          <a:cs typeface="Arial" panose="020B0604020202020204" pitchFamily="34" charset="0"/>
                        </a:rPr>
                        <a:t>5 (10)</a:t>
                      </a:r>
                    </a:p>
                  </a:txBody>
                  <a:tcPr marL="68580" marR="68580" marT="34290" marB="34290" anchor="ctr">
                    <a:lnR w="9525"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002"/>
                  </a:ext>
                </a:extLst>
              </a:tr>
              <a:tr h="265321">
                <a:tc>
                  <a:txBody>
                    <a:bodyPr/>
                    <a:lstStyle/>
                    <a:p>
                      <a:pPr marL="91440">
                        <a:lnSpc>
                          <a:spcPts val="1600"/>
                        </a:lnSpc>
                      </a:pPr>
                      <a:r>
                        <a:rPr lang="en-US" sz="1200" dirty="0">
                          <a:latin typeface="Arial" panose="020B0604020202020204" pitchFamily="34" charset="0"/>
                          <a:cs typeface="Arial" panose="020B0604020202020204" pitchFamily="34" charset="0"/>
                        </a:rPr>
                        <a:t>Serious AE</a:t>
                      </a:r>
                    </a:p>
                  </a:txBody>
                  <a:tcPr marL="68580" marR="68580" marT="34290" marB="34290" anchor="ctr">
                    <a:lnL w="9525" cap="flat" cmpd="sng" algn="ctr">
                      <a:solidFill>
                        <a:schemeClr val="bg1">
                          <a:lumMod val="75000"/>
                        </a:schemeClr>
                      </a:solidFill>
                      <a:prstDash val="solid"/>
                      <a:round/>
                      <a:headEnd type="none" w="med" len="med"/>
                      <a:tailEnd type="none" w="med" len="med"/>
                    </a:lnL>
                  </a:tcPr>
                </a:tc>
                <a:tc>
                  <a:txBody>
                    <a:bodyPr/>
                    <a:lstStyle/>
                    <a:p>
                      <a:pPr algn="ctr">
                        <a:lnSpc>
                          <a:spcPts val="1600"/>
                        </a:lnSpc>
                      </a:pPr>
                      <a:r>
                        <a:rPr lang="en-US" sz="1200" dirty="0">
                          <a:latin typeface="Arial" panose="020B0604020202020204" pitchFamily="34" charset="0"/>
                          <a:cs typeface="Arial" panose="020B0604020202020204" pitchFamily="34" charset="0"/>
                        </a:rPr>
                        <a:t>4 (8)</a:t>
                      </a:r>
                    </a:p>
                  </a:txBody>
                  <a:tcPr marL="68580" marR="68580" marT="34290" marB="34290" anchor="ctr"/>
                </a:tc>
                <a:tc>
                  <a:txBody>
                    <a:bodyPr/>
                    <a:lstStyle/>
                    <a:p>
                      <a:pPr algn="ctr">
                        <a:lnSpc>
                          <a:spcPts val="1600"/>
                        </a:lnSpc>
                      </a:pPr>
                      <a:r>
                        <a:rPr lang="en-US" sz="1200" dirty="0">
                          <a:latin typeface="Arial" panose="020B0604020202020204" pitchFamily="34" charset="0"/>
                          <a:cs typeface="Arial" panose="020B0604020202020204" pitchFamily="34" charset="0"/>
                        </a:rPr>
                        <a:t>7 (14)</a:t>
                      </a:r>
                    </a:p>
                  </a:txBody>
                  <a:tcPr marL="68580" marR="68580" marT="34290" marB="34290" anchor="ctr">
                    <a:lnR w="9525"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005"/>
                  </a:ext>
                </a:extLst>
              </a:tr>
              <a:tr h="940918">
                <a:tc>
                  <a:txBody>
                    <a:bodyPr/>
                    <a:lstStyle/>
                    <a:p>
                      <a:pPr marL="91440">
                        <a:lnSpc>
                          <a:spcPts val="1600"/>
                        </a:lnSpc>
                      </a:pPr>
                      <a:r>
                        <a:rPr lang="en-US" sz="1200" dirty="0">
                          <a:latin typeface="Arial" panose="020B0604020202020204" pitchFamily="34" charset="0"/>
                          <a:cs typeface="Arial" panose="020B0604020202020204" pitchFamily="34" charset="0"/>
                        </a:rPr>
                        <a:t>AE leading to</a:t>
                      </a:r>
                    </a:p>
                    <a:p>
                      <a:pPr marL="91440">
                        <a:lnSpc>
                          <a:spcPts val="1600"/>
                        </a:lnSpc>
                      </a:pPr>
                      <a:r>
                        <a:rPr lang="en-US" sz="1200" dirty="0">
                          <a:latin typeface="Arial" panose="020B0604020202020204" pitchFamily="34" charset="0"/>
                          <a:cs typeface="Arial" panose="020B0604020202020204" pitchFamily="34" charset="0"/>
                        </a:rPr>
                        <a:t>  Discontinuation of SOF-VEL</a:t>
                      </a:r>
                    </a:p>
                    <a:p>
                      <a:pPr marL="91440">
                        <a:lnSpc>
                          <a:spcPts val="1600"/>
                        </a:lnSpc>
                      </a:pPr>
                      <a:r>
                        <a:rPr lang="en-US" sz="1200" dirty="0">
                          <a:latin typeface="Arial" panose="020B0604020202020204" pitchFamily="34" charset="0"/>
                          <a:cs typeface="Arial" panose="020B0604020202020204" pitchFamily="34" charset="0"/>
                        </a:rPr>
                        <a:t>  Discontinuation of RBV</a:t>
                      </a:r>
                    </a:p>
                    <a:p>
                      <a:pPr marL="91440">
                        <a:lnSpc>
                          <a:spcPts val="1600"/>
                        </a:lnSpc>
                      </a:pPr>
                      <a:r>
                        <a:rPr lang="en-US" sz="1200" dirty="0">
                          <a:latin typeface="Arial" panose="020B0604020202020204" pitchFamily="34" charset="0"/>
                          <a:cs typeface="Arial" panose="020B0604020202020204" pitchFamily="34" charset="0"/>
                        </a:rPr>
                        <a:t>  Interruption of RBV</a:t>
                      </a:r>
                    </a:p>
                  </a:txBody>
                  <a:tcPr marL="68580" marR="68580" marT="34290" marB="34290" anchor="ctr">
                    <a:lnL w="9525" cap="flat" cmpd="sng" algn="ctr">
                      <a:solidFill>
                        <a:schemeClr val="bg1">
                          <a:lumMod val="75000"/>
                        </a:schemeClr>
                      </a:solidFill>
                      <a:prstDash val="solid"/>
                      <a:round/>
                      <a:headEnd type="none" w="med" len="med"/>
                      <a:tailEnd type="none" w="med" len="med"/>
                    </a:lnL>
                  </a:tcPr>
                </a:tc>
                <a:tc>
                  <a:txBody>
                    <a:bodyPr/>
                    <a:lstStyle/>
                    <a:p>
                      <a:pPr algn="ctr">
                        <a:lnSpc>
                          <a:spcPts val="1600"/>
                        </a:lnSpc>
                      </a:pPr>
                      <a:endParaRPr lang="en-US" sz="1200" dirty="0">
                        <a:latin typeface="Arial" panose="020B0604020202020204" pitchFamily="34" charset="0"/>
                        <a:cs typeface="Arial" panose="020B0604020202020204" pitchFamily="34" charset="0"/>
                      </a:endParaRPr>
                    </a:p>
                    <a:p>
                      <a:pPr algn="ctr">
                        <a:lnSpc>
                          <a:spcPts val="1600"/>
                        </a:lnSpc>
                      </a:pPr>
                      <a:r>
                        <a:rPr lang="en-US" sz="1200" dirty="0">
                          <a:latin typeface="Arial" panose="020B0604020202020204" pitchFamily="34" charset="0"/>
                          <a:cs typeface="Arial" panose="020B0604020202020204" pitchFamily="34" charset="0"/>
                        </a:rPr>
                        <a:t>0</a:t>
                      </a:r>
                    </a:p>
                    <a:p>
                      <a:pPr algn="ctr">
                        <a:lnSpc>
                          <a:spcPts val="1600"/>
                        </a:lnSpc>
                      </a:pPr>
                      <a:r>
                        <a:rPr lang="en-US" sz="1200" dirty="0">
                          <a:latin typeface="Arial" panose="020B0604020202020204" pitchFamily="34" charset="0"/>
                          <a:cs typeface="Arial" panose="020B0604020202020204" pitchFamily="34" charset="0"/>
                        </a:rPr>
                        <a:t>n/a</a:t>
                      </a:r>
                    </a:p>
                    <a:p>
                      <a:pPr algn="ctr">
                        <a:lnSpc>
                          <a:spcPts val="1600"/>
                        </a:lnSpc>
                      </a:pPr>
                      <a:r>
                        <a:rPr lang="en-US" sz="1200" dirty="0">
                          <a:latin typeface="Arial" panose="020B0604020202020204" pitchFamily="34" charset="0"/>
                          <a:cs typeface="Arial" panose="020B0604020202020204" pitchFamily="34" charset="0"/>
                        </a:rPr>
                        <a:t>n/a</a:t>
                      </a:r>
                    </a:p>
                  </a:txBody>
                  <a:tcPr marL="68580" marR="68580" marT="34290" marB="34290" anchor="ctr"/>
                </a:tc>
                <a:tc>
                  <a:txBody>
                    <a:bodyPr/>
                    <a:lstStyle/>
                    <a:p>
                      <a:pPr algn="ctr">
                        <a:lnSpc>
                          <a:spcPts val="1600"/>
                        </a:lnSpc>
                      </a:pPr>
                      <a:endParaRPr lang="en-US" sz="1200" dirty="0">
                        <a:latin typeface="Arial" panose="020B0604020202020204" pitchFamily="34" charset="0"/>
                        <a:cs typeface="Arial" panose="020B0604020202020204" pitchFamily="34" charset="0"/>
                      </a:endParaRPr>
                    </a:p>
                    <a:p>
                      <a:pPr algn="ctr">
                        <a:lnSpc>
                          <a:spcPts val="1600"/>
                        </a:lnSpc>
                      </a:pPr>
                      <a:r>
                        <a:rPr lang="en-US" sz="1200" dirty="0">
                          <a:latin typeface="Arial" panose="020B0604020202020204" pitchFamily="34" charset="0"/>
                          <a:cs typeface="Arial" panose="020B0604020202020204" pitchFamily="34" charset="0"/>
                        </a:rPr>
                        <a:t>2 (4)</a:t>
                      </a:r>
                    </a:p>
                    <a:p>
                      <a:pPr algn="ctr">
                        <a:lnSpc>
                          <a:spcPts val="1600"/>
                        </a:lnSpc>
                      </a:pPr>
                      <a:r>
                        <a:rPr lang="en-US" sz="1200" dirty="0">
                          <a:latin typeface="Arial" panose="020B0604020202020204" pitchFamily="34" charset="0"/>
                          <a:cs typeface="Arial" panose="020B0604020202020204" pitchFamily="34" charset="0"/>
                        </a:rPr>
                        <a:t>9 (18)</a:t>
                      </a:r>
                    </a:p>
                    <a:p>
                      <a:pPr algn="ctr">
                        <a:lnSpc>
                          <a:spcPts val="1600"/>
                        </a:lnSpc>
                      </a:pPr>
                      <a:r>
                        <a:rPr lang="en-US" sz="1200" dirty="0">
                          <a:latin typeface="Arial" panose="020B0604020202020204" pitchFamily="34" charset="0"/>
                          <a:cs typeface="Arial" panose="020B0604020202020204" pitchFamily="34" charset="0"/>
                        </a:rPr>
                        <a:t>18 (35)</a:t>
                      </a:r>
                    </a:p>
                  </a:txBody>
                  <a:tcPr marL="68580" marR="68580" marT="34290" marB="34290" anchor="ctr">
                    <a:lnR w="9525"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006"/>
                  </a:ext>
                </a:extLst>
              </a:tr>
              <a:tr h="265321">
                <a:tc>
                  <a:txBody>
                    <a:bodyPr/>
                    <a:lstStyle/>
                    <a:p>
                      <a:pPr marL="91440">
                        <a:lnSpc>
                          <a:spcPts val="1600"/>
                        </a:lnSpc>
                      </a:pPr>
                      <a:r>
                        <a:rPr lang="en-US" sz="1200" dirty="0">
                          <a:latin typeface="Arial" panose="020B0604020202020204" pitchFamily="34" charset="0"/>
                          <a:cs typeface="Arial" panose="020B0604020202020204" pitchFamily="34" charset="0"/>
                        </a:rPr>
                        <a:t>Deaths</a:t>
                      </a:r>
                    </a:p>
                  </a:txBody>
                  <a:tcPr marL="68580" marR="68580" marT="34290" marB="34290" anchor="ctr">
                    <a:lnL w="9525" cap="flat" cmpd="sng" algn="ctr">
                      <a:solidFill>
                        <a:schemeClr val="bg1">
                          <a:lumMod val="75000"/>
                        </a:schemeClr>
                      </a:solidFill>
                      <a:prstDash val="solid"/>
                      <a:round/>
                      <a:headEnd type="none" w="med" len="med"/>
                      <a:tailEnd type="none" w="med" len="med"/>
                    </a:lnL>
                  </a:tcPr>
                </a:tc>
                <a:tc>
                  <a:txBody>
                    <a:bodyPr/>
                    <a:lstStyle/>
                    <a:p>
                      <a:pPr algn="ctr">
                        <a:lnSpc>
                          <a:spcPts val="1600"/>
                        </a:lnSpc>
                      </a:pPr>
                      <a:r>
                        <a:rPr lang="en-US" sz="1200" dirty="0">
                          <a:latin typeface="Arial" panose="020B0604020202020204" pitchFamily="34" charset="0"/>
                          <a:cs typeface="Arial" panose="020B0604020202020204" pitchFamily="34" charset="0"/>
                        </a:rPr>
                        <a:t>0</a:t>
                      </a:r>
                    </a:p>
                  </a:txBody>
                  <a:tcPr marL="68580" marR="68580" marT="34290" marB="34290" anchor="ctr"/>
                </a:tc>
                <a:tc>
                  <a:txBody>
                    <a:bodyPr/>
                    <a:lstStyle/>
                    <a:p>
                      <a:pPr algn="ctr">
                        <a:lnSpc>
                          <a:spcPts val="1600"/>
                        </a:lnSpc>
                      </a:pPr>
                      <a:r>
                        <a:rPr lang="en-US" sz="1200" dirty="0">
                          <a:latin typeface="Arial" panose="020B0604020202020204" pitchFamily="34" charset="0"/>
                          <a:cs typeface="Arial" panose="020B0604020202020204" pitchFamily="34" charset="0"/>
                        </a:rPr>
                        <a:t>3 (6)</a:t>
                      </a:r>
                    </a:p>
                  </a:txBody>
                  <a:tcPr marL="68580" marR="68580" marT="34290" marB="34290" anchor="ctr">
                    <a:lnR w="9525"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007"/>
                  </a:ext>
                </a:extLst>
              </a:tr>
              <a:tr h="940918">
                <a:tc>
                  <a:txBody>
                    <a:bodyPr/>
                    <a:lstStyle/>
                    <a:p>
                      <a:pPr marL="91440">
                        <a:lnSpc>
                          <a:spcPts val="1600"/>
                        </a:lnSpc>
                      </a:pPr>
                      <a:r>
                        <a:rPr lang="en-US" sz="1200" baseline="0" dirty="0">
                          <a:latin typeface="Arial" panose="020B0604020202020204" pitchFamily="34" charset="0"/>
                          <a:cs typeface="Arial" panose="020B0604020202020204" pitchFamily="34" charset="0"/>
                        </a:rPr>
                        <a:t>Common AE in </a:t>
                      </a:r>
                      <a:r>
                        <a:rPr lang="en-US" sz="1200" dirty="0">
                          <a:latin typeface="Arial" panose="020B0604020202020204" pitchFamily="34" charset="0"/>
                          <a:cs typeface="Arial" panose="020B0604020202020204" pitchFamily="34" charset="0"/>
                        </a:rPr>
                        <a:t>≥</a:t>
                      </a:r>
                      <a:r>
                        <a:rPr lang="en-US" sz="1200" baseline="0" dirty="0">
                          <a:latin typeface="Arial" panose="020B0604020202020204" pitchFamily="34" charset="0"/>
                          <a:cs typeface="Arial" panose="020B0604020202020204" pitchFamily="34" charset="0"/>
                        </a:rPr>
                        <a:t>10% in either group</a:t>
                      </a:r>
                    </a:p>
                    <a:p>
                      <a:pPr marL="91440">
                        <a:lnSpc>
                          <a:spcPts val="1600"/>
                        </a:lnSpc>
                      </a:pPr>
                      <a:r>
                        <a:rPr lang="en-US" sz="1200" baseline="0" dirty="0">
                          <a:latin typeface="Arial" panose="020B0604020202020204" pitchFamily="34" charset="0"/>
                          <a:cs typeface="Arial" panose="020B0604020202020204" pitchFamily="34" charset="0"/>
                        </a:rPr>
                        <a:t>  Anemia</a:t>
                      </a:r>
                    </a:p>
                    <a:p>
                      <a:pPr marL="91440">
                        <a:lnSpc>
                          <a:spcPts val="1600"/>
                        </a:lnSpc>
                      </a:pPr>
                      <a:r>
                        <a:rPr lang="en-US" sz="1200" baseline="0" dirty="0">
                          <a:latin typeface="Arial" panose="020B0604020202020204" pitchFamily="34" charset="0"/>
                          <a:cs typeface="Arial" panose="020B0604020202020204" pitchFamily="34" charset="0"/>
                        </a:rPr>
                        <a:t>  Nasopharyngitis</a:t>
                      </a:r>
                    </a:p>
                    <a:p>
                      <a:pPr marL="91440">
                        <a:lnSpc>
                          <a:spcPts val="1600"/>
                        </a:lnSpc>
                      </a:pPr>
                      <a:r>
                        <a:rPr lang="en-US" sz="1200" baseline="0" dirty="0">
                          <a:latin typeface="Arial" panose="020B0604020202020204" pitchFamily="34" charset="0"/>
                          <a:cs typeface="Arial" panose="020B0604020202020204" pitchFamily="34" charset="0"/>
                        </a:rPr>
                        <a:t>  Diarrhea</a:t>
                      </a:r>
                    </a:p>
                  </a:txBody>
                  <a:tcPr marL="68580" marR="68580" marT="34290" marB="34290" anchor="ctr">
                    <a:lnL w="9525" cap="flat" cmpd="sng" algn="ctr">
                      <a:solidFill>
                        <a:schemeClr val="bg1">
                          <a:lumMod val="75000"/>
                        </a:schemeClr>
                      </a:solidFill>
                      <a:prstDash val="solid"/>
                      <a:round/>
                      <a:headEnd type="none" w="med" len="med"/>
                      <a:tailEnd type="none" w="med" len="med"/>
                    </a:lnL>
                    <a:lnB w="6350" cap="flat" cmpd="sng" algn="ctr">
                      <a:solidFill>
                        <a:schemeClr val="bg1">
                          <a:lumMod val="75000"/>
                        </a:schemeClr>
                      </a:solidFill>
                      <a:prstDash val="solid"/>
                      <a:round/>
                      <a:headEnd type="none" w="med" len="med"/>
                      <a:tailEnd type="none" w="med" len="med"/>
                    </a:lnB>
                  </a:tcPr>
                </a:tc>
                <a:tc>
                  <a:txBody>
                    <a:bodyPr/>
                    <a:lstStyle/>
                    <a:p>
                      <a:pPr algn="ctr">
                        <a:lnSpc>
                          <a:spcPts val="1600"/>
                        </a:lnSpc>
                      </a:pPr>
                      <a:endParaRPr lang="en-US" sz="1200" dirty="0">
                        <a:latin typeface="Arial" panose="020B0604020202020204" pitchFamily="34" charset="0"/>
                        <a:cs typeface="Arial" panose="020B0604020202020204" pitchFamily="34" charset="0"/>
                      </a:endParaRPr>
                    </a:p>
                    <a:p>
                      <a:pPr algn="ctr">
                        <a:lnSpc>
                          <a:spcPts val="1600"/>
                        </a:lnSpc>
                      </a:pPr>
                      <a:r>
                        <a:rPr lang="en-US" sz="1200" dirty="0">
                          <a:latin typeface="Arial" panose="020B0604020202020204" pitchFamily="34" charset="0"/>
                          <a:cs typeface="Arial" panose="020B0604020202020204" pitchFamily="34" charset="0"/>
                        </a:rPr>
                        <a:t>0</a:t>
                      </a:r>
                    </a:p>
                    <a:p>
                      <a:pPr algn="ctr">
                        <a:lnSpc>
                          <a:spcPts val="1600"/>
                        </a:lnSpc>
                      </a:pPr>
                      <a:r>
                        <a:rPr lang="en-US" sz="1200" dirty="0">
                          <a:latin typeface="Arial" panose="020B0604020202020204" pitchFamily="34" charset="0"/>
                          <a:cs typeface="Arial" panose="020B0604020202020204" pitchFamily="34" charset="0"/>
                        </a:rPr>
                        <a:t>7 (14)</a:t>
                      </a:r>
                    </a:p>
                    <a:p>
                      <a:pPr algn="ctr">
                        <a:lnSpc>
                          <a:spcPts val="1600"/>
                        </a:lnSpc>
                      </a:pPr>
                      <a:r>
                        <a:rPr lang="en-US" sz="1200" dirty="0">
                          <a:latin typeface="Arial" panose="020B0604020202020204" pitchFamily="34" charset="0"/>
                          <a:cs typeface="Arial" panose="020B0604020202020204" pitchFamily="34" charset="0"/>
                        </a:rPr>
                        <a:t>0</a:t>
                      </a:r>
                    </a:p>
                  </a:txBody>
                  <a:tcPr marL="68580" marR="68580" marT="34290" marB="34290" anchor="ctr">
                    <a:lnB w="6350" cap="flat" cmpd="sng" algn="ctr">
                      <a:solidFill>
                        <a:schemeClr val="bg1">
                          <a:lumMod val="75000"/>
                        </a:schemeClr>
                      </a:solidFill>
                      <a:prstDash val="solid"/>
                      <a:round/>
                      <a:headEnd type="none" w="med" len="med"/>
                      <a:tailEnd type="none" w="med" len="med"/>
                    </a:lnB>
                  </a:tcPr>
                </a:tc>
                <a:tc>
                  <a:txBody>
                    <a:bodyPr/>
                    <a:lstStyle/>
                    <a:p>
                      <a:pPr algn="ctr">
                        <a:lnSpc>
                          <a:spcPts val="1600"/>
                        </a:lnSpc>
                      </a:pPr>
                      <a:endParaRPr lang="en-US" sz="1200" dirty="0">
                        <a:latin typeface="Arial" panose="020B0604020202020204" pitchFamily="34" charset="0"/>
                        <a:cs typeface="Arial" panose="020B0604020202020204" pitchFamily="34" charset="0"/>
                      </a:endParaRPr>
                    </a:p>
                    <a:p>
                      <a:pPr algn="ctr">
                        <a:lnSpc>
                          <a:spcPts val="1600"/>
                        </a:lnSpc>
                      </a:pPr>
                      <a:r>
                        <a:rPr lang="en-US" sz="1200" dirty="0">
                          <a:latin typeface="Arial" panose="020B0604020202020204" pitchFamily="34" charset="0"/>
                          <a:cs typeface="Arial" panose="020B0604020202020204" pitchFamily="34" charset="0"/>
                        </a:rPr>
                        <a:t>20 (39)</a:t>
                      </a:r>
                    </a:p>
                    <a:p>
                      <a:pPr algn="ctr">
                        <a:lnSpc>
                          <a:spcPts val="1600"/>
                        </a:lnSpc>
                      </a:pPr>
                      <a:r>
                        <a:rPr lang="en-US" sz="1200" dirty="0">
                          <a:latin typeface="Arial" panose="020B0604020202020204" pitchFamily="34" charset="0"/>
                          <a:cs typeface="Arial" panose="020B0604020202020204" pitchFamily="34" charset="0"/>
                        </a:rPr>
                        <a:t>3 (6)</a:t>
                      </a:r>
                    </a:p>
                    <a:p>
                      <a:pPr algn="ctr">
                        <a:lnSpc>
                          <a:spcPts val="1600"/>
                        </a:lnSpc>
                      </a:pPr>
                      <a:r>
                        <a:rPr lang="en-US" sz="1200" dirty="0">
                          <a:latin typeface="Arial" panose="020B0604020202020204" pitchFamily="34" charset="0"/>
                          <a:cs typeface="Arial" panose="020B0604020202020204" pitchFamily="34" charset="0"/>
                        </a:rPr>
                        <a:t>7 (14)</a:t>
                      </a:r>
                    </a:p>
                  </a:txBody>
                  <a:tcPr marL="68580" marR="68580" marT="34290" marB="34290" anchor="ctr">
                    <a:lnR w="9525"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261231">
                <a:tc gridSpan="3">
                  <a:txBody>
                    <a:bodyPr/>
                    <a:lstStyle/>
                    <a:p>
                      <a:pPr marL="91440" marR="0" lvl="0" indent="0" algn="l" defTabSz="914400" rtl="0" eaLnBrk="1" fontAlgn="auto" latinLnBrk="0" hangingPunct="1">
                        <a:lnSpc>
                          <a:spcPts val="1600"/>
                        </a:lnSpc>
                        <a:spcBef>
                          <a:spcPts val="0"/>
                        </a:spcBef>
                        <a:spcAft>
                          <a:spcPts val="0"/>
                        </a:spcAft>
                        <a:buClrTx/>
                        <a:buSzTx/>
                        <a:buFontTx/>
                        <a:buNone/>
                        <a:tabLst/>
                        <a:defRPr/>
                      </a:pPr>
                      <a:r>
                        <a:rPr lang="en-US" sz="1050" b="1" baseline="0" dirty="0">
                          <a:latin typeface="Arial" panose="020B0604020202020204" pitchFamily="34" charset="0"/>
                          <a:cs typeface="Arial" panose="020B0604020202020204" pitchFamily="34" charset="0"/>
                        </a:rPr>
                        <a:t>Abbreviations: </a:t>
                      </a:r>
                      <a:r>
                        <a:rPr lang="en-US" sz="1050" baseline="0" dirty="0">
                          <a:latin typeface="Arial" panose="020B0604020202020204" pitchFamily="34" charset="0"/>
                          <a:cs typeface="Arial" panose="020B0604020202020204" pitchFamily="34" charset="0"/>
                        </a:rPr>
                        <a:t>SOF-VEL, sofosbuvir-velpatasvir; RBV, ribavirin</a:t>
                      </a:r>
                    </a:p>
                  </a:txBody>
                  <a:tcPr marL="68580" marR="68580" marT="34290" marB="3429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7F6000">
                        <a:alpha val="10000"/>
                      </a:srgbClr>
                    </a:solidFill>
                  </a:tcPr>
                </a:tc>
                <a:tc hMerge="1">
                  <a:txBody>
                    <a:bodyPr/>
                    <a:lstStyle/>
                    <a:p>
                      <a:pPr algn="ctr">
                        <a:lnSpc>
                          <a:spcPts val="2200"/>
                        </a:lnSpc>
                      </a:pPr>
                      <a:endParaRPr lang="en-US" sz="1600" dirty="0"/>
                    </a:p>
                  </a:txBody>
                  <a:tcPr anchor="ctr"/>
                </a:tc>
                <a:tc hMerge="1">
                  <a:txBody>
                    <a:bodyPr/>
                    <a:lstStyle/>
                    <a:p>
                      <a:pPr marL="0" marR="0" indent="0" algn="ctr" defTabSz="914400" rtl="0" eaLnBrk="1" fontAlgn="auto" latinLnBrk="0" hangingPunct="1">
                        <a:lnSpc>
                          <a:spcPts val="2200"/>
                        </a:lnSpc>
                        <a:spcBef>
                          <a:spcPts val="0"/>
                        </a:spcBef>
                        <a:spcAft>
                          <a:spcPts val="0"/>
                        </a:spcAft>
                        <a:buClrTx/>
                        <a:buSzTx/>
                        <a:buFontTx/>
                        <a:buNone/>
                        <a:tabLst/>
                        <a:defRPr/>
                      </a:pPr>
                      <a:endParaRPr lang="en-US" sz="1600" dirty="0"/>
                    </a:p>
                  </a:txBody>
                  <a:tcPr anchor="ctr">
                    <a:lnR w="12700" cap="flat" cmpd="sng" algn="ctr">
                      <a:solidFill>
                        <a:srgbClr val="BFBFBF"/>
                      </a:solidFill>
                      <a:prstDash val="solid"/>
                      <a:round/>
                      <a:headEnd type="none" w="med" len="med"/>
                      <a:tailEnd type="none" w="med" len="med"/>
                    </a:lnR>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75275761"/>
      </p:ext>
    </p:extLst>
  </p:cSld>
  <p:clrMapOvr>
    <a:masterClrMapping/>
  </p:clrMapOvr>
  <p:transition spd="slow"/>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Sofosbuvir-Velpatasvir +/- Ribavirin for Decompensated Cirrhosis</a:t>
            </a:r>
            <a:br>
              <a:rPr lang="en-US" sz="2000" dirty="0"/>
            </a:br>
            <a:r>
              <a:rPr lang="en-US" sz="2000" dirty="0"/>
              <a:t>Laboratory Abnormalities</a:t>
            </a:r>
          </a:p>
        </p:txBody>
      </p:sp>
      <p:sp>
        <p:nvSpPr>
          <p:cNvPr id="36" name="Content Placeholder 6"/>
          <p:cNvSpPr>
            <a:spLocks noGrp="1"/>
          </p:cNvSpPr>
          <p:nvPr>
            <p:ph type="body" sz="quarter" idx="14"/>
          </p:nvPr>
        </p:nvSpPr>
        <p:spPr/>
        <p:txBody>
          <a:bodyPr/>
          <a:lstStyle/>
          <a:p>
            <a:pPr lvl="0">
              <a:spcBef>
                <a:spcPct val="30000"/>
              </a:spcBef>
              <a:defRPr/>
            </a:pPr>
            <a:r>
              <a:rPr lang="en-US" dirty="0"/>
              <a:t>Source: Takehara T, et al. J Gastroenterol. 2019;54:87-95.</a:t>
            </a:r>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graphicFrame>
        <p:nvGraphicFramePr>
          <p:cNvPr id="5" name="Content Placeholder 2"/>
          <p:cNvGraphicFramePr>
            <a:graphicFrameLocks/>
          </p:cNvGraphicFramePr>
          <p:nvPr>
            <p:extLst>
              <p:ext uri="{D42A27DB-BD31-4B8C-83A1-F6EECF244321}">
                <p14:modId xmlns:p14="http://schemas.microsoft.com/office/powerpoint/2010/main" val="3058415643"/>
              </p:ext>
            </p:extLst>
          </p:nvPr>
        </p:nvGraphicFramePr>
        <p:xfrm>
          <a:off x="457200" y="1014378"/>
          <a:ext cx="8229600" cy="3657601"/>
        </p:xfrm>
        <a:graphic>
          <a:graphicData uri="http://schemas.openxmlformats.org/drawingml/2006/table">
            <a:tbl>
              <a:tblPr firstRow="1" bandRow="1">
                <a:tableStyleId>{5C22544A-7EE6-4342-B048-85BDC9FD1C3A}</a:tableStyleId>
              </a:tblPr>
              <a:tblGrid>
                <a:gridCol w="3981796">
                  <a:extLst>
                    <a:ext uri="{9D8B030D-6E8A-4147-A177-3AD203B41FA5}">
                      <a16:colId xmlns:a16="http://schemas.microsoft.com/office/drawing/2014/main" val="20000"/>
                    </a:ext>
                  </a:extLst>
                </a:gridCol>
                <a:gridCol w="2038004">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tblGrid>
              <a:tr h="745650">
                <a:tc>
                  <a:txBody>
                    <a:bodyPr/>
                    <a:lstStyle/>
                    <a:p>
                      <a:pPr marL="91440">
                        <a:lnSpc>
                          <a:spcPts val="1800"/>
                        </a:lnSpc>
                      </a:pPr>
                      <a:r>
                        <a:rPr lang="en-US" sz="1400" dirty="0">
                          <a:latin typeface="Arial" panose="020B0604020202020204" pitchFamily="34" charset="0"/>
                          <a:cs typeface="Arial" panose="020B0604020202020204" pitchFamily="34" charset="0"/>
                        </a:rPr>
                        <a:t>Lab abnormalities*, n (%)</a:t>
                      </a:r>
                    </a:p>
                  </a:txBody>
                  <a:tcPr marL="68580" marR="68580" marT="34290" marB="34290" anchor="ct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44444"/>
                    </a:solidFill>
                  </a:tcPr>
                </a:tc>
                <a:tc>
                  <a:txBody>
                    <a:bodyPr/>
                    <a:lstStyle/>
                    <a:p>
                      <a:pPr algn="ctr">
                        <a:lnSpc>
                          <a:spcPts val="1800"/>
                        </a:lnSpc>
                      </a:pPr>
                      <a:r>
                        <a:rPr lang="en-US" sz="1400" b="1" dirty="0">
                          <a:solidFill>
                            <a:srgbClr val="FFFFFF"/>
                          </a:solidFill>
                          <a:latin typeface="Arial" panose="020B0604020202020204" pitchFamily="34" charset="0"/>
                          <a:cs typeface="Arial" panose="020B0604020202020204" pitchFamily="34" charset="0"/>
                        </a:rPr>
                        <a:t>SOF-VEL</a:t>
                      </a:r>
                      <a:br>
                        <a:rPr lang="en-US" sz="1200" b="0" dirty="0">
                          <a:solidFill>
                            <a:srgbClr val="FFFFFF"/>
                          </a:solidFill>
                          <a:latin typeface="Arial" panose="020B0604020202020204" pitchFamily="34" charset="0"/>
                          <a:cs typeface="Arial" panose="020B0604020202020204" pitchFamily="34" charset="0"/>
                        </a:rPr>
                      </a:br>
                      <a:r>
                        <a:rPr lang="en-US" sz="1100" b="0" dirty="0">
                          <a:solidFill>
                            <a:srgbClr val="FFFFFF"/>
                          </a:solidFill>
                          <a:latin typeface="Arial" panose="020B0604020202020204" pitchFamily="34" charset="0"/>
                          <a:cs typeface="Arial" panose="020B0604020202020204" pitchFamily="34" charset="0"/>
                        </a:rPr>
                        <a:t>(n = 51)</a:t>
                      </a:r>
                      <a:endParaRPr lang="en-US" sz="1100" b="1" dirty="0">
                        <a:solidFill>
                          <a:srgbClr val="FFFFFF"/>
                        </a:solidFill>
                        <a:latin typeface="Arial" panose="020B0604020202020204" pitchFamily="34" charset="0"/>
                        <a:cs typeface="Arial" panose="020B0604020202020204" pitchFamily="34" charset="0"/>
                      </a:endParaRPr>
                    </a:p>
                  </a:txBody>
                  <a:tcPr marL="68580" marR="68580" marT="34290" marB="34290" anchor="ctr">
                    <a:lnT w="9525"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005C9E"/>
                    </a:solidFill>
                  </a:tcPr>
                </a:tc>
                <a:tc>
                  <a:txBody>
                    <a:bodyPr/>
                    <a:lstStyle/>
                    <a:p>
                      <a:pPr algn="ctr">
                        <a:lnSpc>
                          <a:spcPts val="1800"/>
                        </a:lnSpc>
                      </a:pPr>
                      <a:r>
                        <a:rPr lang="en-US" sz="1400" b="1" dirty="0">
                          <a:solidFill>
                            <a:srgbClr val="FFFFFF"/>
                          </a:solidFill>
                          <a:latin typeface="Arial" panose="020B0604020202020204" pitchFamily="34" charset="0"/>
                          <a:cs typeface="Arial" panose="020B0604020202020204" pitchFamily="34" charset="0"/>
                        </a:rPr>
                        <a:t>SOF-VEL + RBV</a:t>
                      </a:r>
                    </a:p>
                    <a:p>
                      <a:pPr algn="ctr">
                        <a:lnSpc>
                          <a:spcPts val="1800"/>
                        </a:lnSpc>
                      </a:pPr>
                      <a:r>
                        <a:rPr lang="en-US" sz="1100" b="0" dirty="0">
                          <a:solidFill>
                            <a:srgbClr val="FFFFFF"/>
                          </a:solidFill>
                          <a:latin typeface="Arial" panose="020B0604020202020204" pitchFamily="34" charset="0"/>
                          <a:cs typeface="Arial" panose="020B0604020202020204" pitchFamily="34" charset="0"/>
                        </a:rPr>
                        <a:t>(n</a:t>
                      </a:r>
                      <a:r>
                        <a:rPr lang="en-US" sz="1100" b="0" baseline="0" dirty="0">
                          <a:solidFill>
                            <a:srgbClr val="FFFFFF"/>
                          </a:solidFill>
                          <a:latin typeface="Arial" panose="020B0604020202020204" pitchFamily="34" charset="0"/>
                          <a:cs typeface="Arial" panose="020B0604020202020204" pitchFamily="34" charset="0"/>
                        </a:rPr>
                        <a:t> </a:t>
                      </a:r>
                      <a:r>
                        <a:rPr lang="en-US" sz="1100" b="0" dirty="0">
                          <a:solidFill>
                            <a:srgbClr val="FFFFFF"/>
                          </a:solidFill>
                          <a:latin typeface="Arial" panose="020B0604020202020204" pitchFamily="34" charset="0"/>
                          <a:cs typeface="Arial" panose="020B0604020202020204" pitchFamily="34" charset="0"/>
                        </a:rPr>
                        <a:t>= 51)</a:t>
                      </a:r>
                      <a:endParaRPr lang="en-US" sz="1100" b="1" dirty="0">
                        <a:solidFill>
                          <a:srgbClr val="FFFFFF"/>
                        </a:solidFill>
                        <a:latin typeface="Arial" panose="020B0604020202020204" pitchFamily="34" charset="0"/>
                        <a:cs typeface="Arial" panose="020B0604020202020204" pitchFamily="34" charset="0"/>
                      </a:endParaRPr>
                    </a:p>
                  </a:txBody>
                  <a:tcPr marL="68580" marR="68580" marT="34290" marB="3429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71796B"/>
                    </a:solidFill>
                  </a:tcPr>
                </a:tc>
                <a:extLst>
                  <a:ext uri="{0D108BD9-81ED-4DB2-BD59-A6C34878D82A}">
                    <a16:rowId xmlns:a16="http://schemas.microsoft.com/office/drawing/2014/main" val="10000"/>
                  </a:ext>
                </a:extLst>
              </a:tr>
              <a:tr h="486719">
                <a:tc>
                  <a:txBody>
                    <a:bodyPr/>
                    <a:lstStyle/>
                    <a:p>
                      <a:pPr marL="91440">
                        <a:lnSpc>
                          <a:spcPts val="2200"/>
                        </a:lnSpc>
                      </a:pPr>
                      <a:r>
                        <a:rPr lang="en-US" sz="1400" dirty="0">
                          <a:latin typeface="Arial" panose="020B0604020202020204" pitchFamily="34" charset="0"/>
                          <a:cs typeface="Arial" panose="020B0604020202020204" pitchFamily="34" charset="0"/>
                        </a:rPr>
                        <a:t>Hemoglobin &lt;10 g/dl</a:t>
                      </a:r>
                    </a:p>
                  </a:txBody>
                  <a:tcPr marL="68580" marR="68580" marT="34290" marB="34290" anchor="ctr">
                    <a:lnL w="9525" cap="flat" cmpd="sng" algn="ctr">
                      <a:solidFill>
                        <a:schemeClr val="bg1">
                          <a:lumMod val="75000"/>
                        </a:schemeClr>
                      </a:solidFill>
                      <a:prstDash val="solid"/>
                      <a:round/>
                      <a:headEnd type="none" w="med" len="med"/>
                      <a:tailEnd type="none" w="med" len="med"/>
                    </a:lnL>
                    <a:lnT w="57150" cap="flat" cmpd="sng" algn="ctr">
                      <a:solidFill>
                        <a:srgbClr val="FFFFFF"/>
                      </a:solidFill>
                      <a:prstDash val="solid"/>
                      <a:round/>
                      <a:headEnd type="none" w="med" len="med"/>
                      <a:tailEnd type="none" w="med" len="med"/>
                    </a:lnT>
                    <a:solidFill>
                      <a:srgbClr val="CDD3DD"/>
                    </a:solidFill>
                  </a:tcPr>
                </a:tc>
                <a:tc>
                  <a:txBody>
                    <a:bodyPr/>
                    <a:lstStyle/>
                    <a:p>
                      <a:pPr algn="ctr">
                        <a:lnSpc>
                          <a:spcPts val="2200"/>
                        </a:lnSpc>
                      </a:pPr>
                      <a:r>
                        <a:rPr lang="en-US" sz="1400" dirty="0">
                          <a:latin typeface="Arial" panose="020B0604020202020204" pitchFamily="34" charset="0"/>
                          <a:cs typeface="Arial" panose="020B0604020202020204" pitchFamily="34" charset="0"/>
                        </a:rPr>
                        <a:t>2 (4)</a:t>
                      </a:r>
                    </a:p>
                  </a:txBody>
                  <a:tcPr marL="68580" marR="68580" marT="34290" marB="34290" anchor="ctr">
                    <a:lnT w="57150" cap="flat" cmpd="sng" algn="ctr">
                      <a:solidFill>
                        <a:srgbClr val="FFFFFF"/>
                      </a:solidFill>
                      <a:prstDash val="solid"/>
                      <a:round/>
                      <a:headEnd type="none" w="med" len="med"/>
                      <a:tailEnd type="none" w="med" len="med"/>
                    </a:lnT>
                  </a:tcPr>
                </a:tc>
                <a:tc>
                  <a:txBody>
                    <a:bodyPr/>
                    <a:lstStyle/>
                    <a:p>
                      <a:pPr algn="ctr">
                        <a:lnSpc>
                          <a:spcPts val="2200"/>
                        </a:lnSpc>
                      </a:pPr>
                      <a:r>
                        <a:rPr lang="en-US" sz="1400" dirty="0">
                          <a:latin typeface="Arial" panose="020B0604020202020204" pitchFamily="34" charset="0"/>
                          <a:cs typeface="Arial" panose="020B0604020202020204" pitchFamily="34" charset="0"/>
                        </a:rPr>
                        <a:t>7 (14)</a:t>
                      </a:r>
                    </a:p>
                  </a:txBody>
                  <a:tcPr marL="68580" marR="68580" marT="34290" marB="34290" anchor="ctr">
                    <a:lnR w="9525" cap="flat" cmpd="sng" algn="ctr">
                      <a:solidFill>
                        <a:schemeClr val="bg1">
                          <a:lumMod val="75000"/>
                        </a:schemeClr>
                      </a:solidFill>
                      <a:prstDash val="solid"/>
                      <a:round/>
                      <a:headEnd type="none" w="med" len="med"/>
                      <a:tailEnd type="none" w="med" len="med"/>
                    </a:lnR>
                    <a:lnT w="57150"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10001"/>
                  </a:ext>
                </a:extLst>
              </a:tr>
              <a:tr h="486719">
                <a:tc>
                  <a:txBody>
                    <a:bodyPr/>
                    <a:lstStyle/>
                    <a:p>
                      <a:pPr marL="91440">
                        <a:lnSpc>
                          <a:spcPts val="2200"/>
                        </a:lnSpc>
                      </a:pPr>
                      <a:r>
                        <a:rPr lang="en-US" sz="1400" dirty="0">
                          <a:latin typeface="Arial" panose="020B0604020202020204" pitchFamily="34" charset="0"/>
                          <a:cs typeface="Arial" panose="020B0604020202020204" pitchFamily="34" charset="0"/>
                        </a:rPr>
                        <a:t>Lymphocytes &lt;500 cells/mm</a:t>
                      </a:r>
                      <a:r>
                        <a:rPr lang="en-US" sz="1400" baseline="30000" dirty="0">
                          <a:latin typeface="Arial" panose="020B0604020202020204" pitchFamily="34" charset="0"/>
                          <a:cs typeface="Arial" panose="020B0604020202020204" pitchFamily="34" charset="0"/>
                        </a:rPr>
                        <a:t>3</a:t>
                      </a:r>
                      <a:endParaRPr lang="en-US" sz="1400" dirty="0">
                        <a:latin typeface="Arial" panose="020B0604020202020204" pitchFamily="34" charset="0"/>
                        <a:cs typeface="Arial" panose="020B0604020202020204" pitchFamily="34" charset="0"/>
                      </a:endParaRPr>
                    </a:p>
                  </a:txBody>
                  <a:tcPr marL="68580" marR="68580" marT="34290" marB="34290" anchor="ctr">
                    <a:lnL w="9525" cap="flat" cmpd="sng" algn="ctr">
                      <a:solidFill>
                        <a:schemeClr val="bg1">
                          <a:lumMod val="75000"/>
                        </a:schemeClr>
                      </a:solidFill>
                      <a:prstDash val="solid"/>
                      <a:round/>
                      <a:headEnd type="none" w="med" len="med"/>
                      <a:tailEnd type="none" w="med" len="med"/>
                    </a:lnL>
                    <a:solidFill>
                      <a:srgbClr val="E8EAEF"/>
                    </a:solidFill>
                  </a:tcPr>
                </a:tc>
                <a:tc>
                  <a:txBody>
                    <a:bodyPr/>
                    <a:lstStyle/>
                    <a:p>
                      <a:pPr algn="ctr">
                        <a:lnSpc>
                          <a:spcPts val="2200"/>
                        </a:lnSpc>
                      </a:pPr>
                      <a:r>
                        <a:rPr lang="en-US" sz="1400" dirty="0">
                          <a:latin typeface="Arial" panose="020B0604020202020204" pitchFamily="34" charset="0"/>
                          <a:cs typeface="Arial" panose="020B0604020202020204" pitchFamily="34" charset="0"/>
                        </a:rPr>
                        <a:t>0</a:t>
                      </a:r>
                    </a:p>
                  </a:txBody>
                  <a:tcPr marL="68580" marR="68580" marT="34290" marB="34290" anchor="ctr"/>
                </a:tc>
                <a:tc>
                  <a:txBody>
                    <a:bodyPr/>
                    <a:lstStyle/>
                    <a:p>
                      <a:pPr algn="ctr">
                        <a:lnSpc>
                          <a:spcPts val="2200"/>
                        </a:lnSpc>
                      </a:pPr>
                      <a:r>
                        <a:rPr lang="en-US" sz="1400" dirty="0">
                          <a:latin typeface="Arial" panose="020B0604020202020204" pitchFamily="34" charset="0"/>
                          <a:cs typeface="Arial" panose="020B0604020202020204" pitchFamily="34" charset="0"/>
                        </a:rPr>
                        <a:t>5 (10)</a:t>
                      </a:r>
                    </a:p>
                  </a:txBody>
                  <a:tcPr marL="68580" marR="68580" marT="34290" marB="34290" anchor="ctr">
                    <a:lnR w="9525"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002"/>
                  </a:ext>
                </a:extLst>
              </a:tr>
              <a:tr h="486719">
                <a:tc>
                  <a:txBody>
                    <a:bodyPr/>
                    <a:lstStyle/>
                    <a:p>
                      <a:pPr marL="91440">
                        <a:lnSpc>
                          <a:spcPts val="2200"/>
                        </a:lnSpc>
                      </a:pPr>
                      <a:r>
                        <a:rPr lang="en-US" sz="1400" dirty="0">
                          <a:latin typeface="Arial" panose="020B0604020202020204" pitchFamily="34" charset="0"/>
                          <a:cs typeface="Arial" panose="020B0604020202020204" pitchFamily="34" charset="0"/>
                        </a:rPr>
                        <a:t>Platelets 25,000 to 50,000 cells/mm</a:t>
                      </a:r>
                      <a:r>
                        <a:rPr lang="en-US" sz="1400" baseline="30000" dirty="0">
                          <a:latin typeface="Arial" panose="020B0604020202020204" pitchFamily="34" charset="0"/>
                          <a:cs typeface="Arial" panose="020B0604020202020204" pitchFamily="34" charset="0"/>
                        </a:rPr>
                        <a:t>3</a:t>
                      </a:r>
                      <a:endParaRPr lang="en-US" sz="1400" dirty="0">
                        <a:latin typeface="Arial" panose="020B0604020202020204" pitchFamily="34" charset="0"/>
                        <a:cs typeface="Arial" panose="020B0604020202020204" pitchFamily="34" charset="0"/>
                      </a:endParaRPr>
                    </a:p>
                  </a:txBody>
                  <a:tcPr marL="68580" marR="68580" marT="34290" marB="34290" anchor="ctr">
                    <a:lnL w="9525" cap="flat" cmpd="sng" algn="ctr">
                      <a:solidFill>
                        <a:schemeClr val="bg1">
                          <a:lumMod val="75000"/>
                        </a:schemeClr>
                      </a:solidFill>
                      <a:prstDash val="solid"/>
                      <a:round/>
                      <a:headEnd type="none" w="med" len="med"/>
                      <a:tailEnd type="none" w="med" len="med"/>
                    </a:lnL>
                  </a:tcPr>
                </a:tc>
                <a:tc>
                  <a:txBody>
                    <a:bodyPr/>
                    <a:lstStyle/>
                    <a:p>
                      <a:pPr algn="ctr">
                        <a:lnSpc>
                          <a:spcPts val="2200"/>
                        </a:lnSpc>
                      </a:pPr>
                      <a:r>
                        <a:rPr lang="en-US" sz="1400" dirty="0">
                          <a:latin typeface="Arial" panose="020B0604020202020204" pitchFamily="34" charset="0"/>
                          <a:cs typeface="Arial" panose="020B0604020202020204" pitchFamily="34" charset="0"/>
                        </a:rPr>
                        <a:t>1 (2)</a:t>
                      </a:r>
                    </a:p>
                  </a:txBody>
                  <a:tcPr marL="68580" marR="68580" marT="34290" marB="34290" anchor="ctr"/>
                </a:tc>
                <a:tc>
                  <a:txBody>
                    <a:bodyPr/>
                    <a:lstStyle/>
                    <a:p>
                      <a:pPr algn="ctr">
                        <a:lnSpc>
                          <a:spcPts val="2200"/>
                        </a:lnSpc>
                      </a:pPr>
                      <a:r>
                        <a:rPr lang="en-US" sz="1400" dirty="0">
                          <a:latin typeface="Arial" panose="020B0604020202020204" pitchFamily="34" charset="0"/>
                          <a:cs typeface="Arial" panose="020B0604020202020204" pitchFamily="34" charset="0"/>
                        </a:rPr>
                        <a:t>6 (12)</a:t>
                      </a:r>
                    </a:p>
                  </a:txBody>
                  <a:tcPr marL="68580" marR="68580" marT="34290" marB="34290" anchor="ctr">
                    <a:lnR w="9525"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005"/>
                  </a:ext>
                </a:extLst>
              </a:tr>
              <a:tr h="486719">
                <a:tc>
                  <a:txBody>
                    <a:bodyPr/>
                    <a:lstStyle/>
                    <a:p>
                      <a:pPr marL="91440">
                        <a:lnSpc>
                          <a:spcPts val="2200"/>
                        </a:lnSpc>
                      </a:pPr>
                      <a:r>
                        <a:rPr lang="en-US" sz="1400" dirty="0">
                          <a:latin typeface="Arial" panose="020B0604020202020204" pitchFamily="34" charset="0"/>
                          <a:cs typeface="Arial" panose="020B0604020202020204" pitchFamily="34" charset="0"/>
                        </a:rPr>
                        <a:t>Hyperglycemia &gt;250-500 mg/dL</a:t>
                      </a:r>
                    </a:p>
                  </a:txBody>
                  <a:tcPr marL="68580" marR="68580" marT="34290" marB="34290" anchor="ctr">
                    <a:lnL w="9525" cap="flat" cmpd="sng" algn="ctr">
                      <a:solidFill>
                        <a:schemeClr val="bg1">
                          <a:lumMod val="75000"/>
                        </a:schemeClr>
                      </a:solidFill>
                      <a:prstDash val="solid"/>
                      <a:round/>
                      <a:headEnd type="none" w="med" len="med"/>
                      <a:tailEnd type="none" w="med" len="med"/>
                    </a:lnL>
                  </a:tcPr>
                </a:tc>
                <a:tc>
                  <a:txBody>
                    <a:bodyPr/>
                    <a:lstStyle/>
                    <a:p>
                      <a:pPr algn="ctr">
                        <a:lnSpc>
                          <a:spcPts val="2200"/>
                        </a:lnSpc>
                      </a:pPr>
                      <a:r>
                        <a:rPr lang="en-US" sz="1400" dirty="0">
                          <a:latin typeface="Arial" panose="020B0604020202020204" pitchFamily="34" charset="0"/>
                          <a:cs typeface="Arial" panose="020B0604020202020204" pitchFamily="34" charset="0"/>
                        </a:rPr>
                        <a:t>5 (10)</a:t>
                      </a:r>
                    </a:p>
                  </a:txBody>
                  <a:tcPr marL="68580" marR="68580" marT="34290" marB="34290" anchor="ctr"/>
                </a:tc>
                <a:tc>
                  <a:txBody>
                    <a:bodyPr/>
                    <a:lstStyle/>
                    <a:p>
                      <a:pPr algn="ctr">
                        <a:lnSpc>
                          <a:spcPts val="2200"/>
                        </a:lnSpc>
                      </a:pPr>
                      <a:r>
                        <a:rPr lang="en-US" sz="1400" dirty="0">
                          <a:latin typeface="Arial" panose="020B0604020202020204" pitchFamily="34" charset="0"/>
                          <a:cs typeface="Arial" panose="020B0604020202020204" pitchFamily="34" charset="0"/>
                        </a:rPr>
                        <a:t>9 (18)</a:t>
                      </a:r>
                    </a:p>
                  </a:txBody>
                  <a:tcPr marL="68580" marR="68580" marT="34290" marB="34290" anchor="ctr">
                    <a:lnR w="9525"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006"/>
                  </a:ext>
                </a:extLst>
              </a:tr>
              <a:tr h="486719">
                <a:tc>
                  <a:txBody>
                    <a:bodyPr/>
                    <a:lstStyle/>
                    <a:p>
                      <a:pPr marL="91440">
                        <a:lnSpc>
                          <a:spcPts val="2200"/>
                        </a:lnSpc>
                      </a:pPr>
                      <a:r>
                        <a:rPr lang="en-US" sz="1400" dirty="0">
                          <a:latin typeface="Arial" panose="020B0604020202020204" pitchFamily="34" charset="0"/>
                          <a:cs typeface="Arial" panose="020B0604020202020204" pitchFamily="34" charset="0"/>
                        </a:rPr>
                        <a:t>Total bilirubin &gt;2.5 x ULN</a:t>
                      </a:r>
                    </a:p>
                  </a:txBody>
                  <a:tcPr marL="68580" marR="68580" marT="34290" marB="34290" anchor="ctr">
                    <a:lnL w="9525" cap="flat" cmpd="sng" algn="ctr">
                      <a:solidFill>
                        <a:schemeClr val="bg1">
                          <a:lumMod val="75000"/>
                        </a:schemeClr>
                      </a:solidFill>
                      <a:prstDash val="solid"/>
                      <a:round/>
                      <a:headEnd type="none" w="med" len="med"/>
                      <a:tailEnd type="none" w="med" len="med"/>
                    </a:lnL>
                    <a:lnB w="6350" cap="flat" cmpd="sng" algn="ctr">
                      <a:solidFill>
                        <a:schemeClr val="bg1">
                          <a:lumMod val="75000"/>
                        </a:schemeClr>
                      </a:solidFill>
                      <a:prstDash val="solid"/>
                      <a:round/>
                      <a:headEnd type="none" w="med" len="med"/>
                      <a:tailEnd type="none" w="med" len="med"/>
                    </a:lnB>
                  </a:tcPr>
                </a:tc>
                <a:tc>
                  <a:txBody>
                    <a:bodyPr/>
                    <a:lstStyle/>
                    <a:p>
                      <a:pPr algn="ctr">
                        <a:lnSpc>
                          <a:spcPts val="2200"/>
                        </a:lnSpc>
                      </a:pPr>
                      <a:r>
                        <a:rPr lang="en-US" sz="1400" dirty="0">
                          <a:latin typeface="Arial" panose="020B0604020202020204" pitchFamily="34" charset="0"/>
                          <a:cs typeface="Arial" panose="020B0604020202020204" pitchFamily="34" charset="0"/>
                        </a:rPr>
                        <a:t>6 (12)</a:t>
                      </a:r>
                    </a:p>
                  </a:txBody>
                  <a:tcPr marL="68580" marR="68580" marT="34290" marB="34290" anchor="ctr">
                    <a:lnB w="6350" cap="flat" cmpd="sng" algn="ctr">
                      <a:solidFill>
                        <a:schemeClr val="bg1">
                          <a:lumMod val="75000"/>
                        </a:schemeClr>
                      </a:solidFill>
                      <a:prstDash val="solid"/>
                      <a:round/>
                      <a:headEnd type="none" w="med" len="med"/>
                      <a:tailEnd type="none" w="med" len="med"/>
                    </a:lnB>
                  </a:tcPr>
                </a:tc>
                <a:tc>
                  <a:txBody>
                    <a:bodyPr/>
                    <a:lstStyle/>
                    <a:p>
                      <a:pPr algn="ctr">
                        <a:lnSpc>
                          <a:spcPts val="2200"/>
                        </a:lnSpc>
                      </a:pPr>
                      <a:r>
                        <a:rPr lang="en-US" sz="1400" dirty="0">
                          <a:latin typeface="Arial" panose="020B0604020202020204" pitchFamily="34" charset="0"/>
                          <a:cs typeface="Arial" panose="020B0604020202020204" pitchFamily="34" charset="0"/>
                        </a:rPr>
                        <a:t>12 (24)</a:t>
                      </a:r>
                    </a:p>
                  </a:txBody>
                  <a:tcPr marL="68580" marR="68580" marT="34290" marB="34290" anchor="ctr">
                    <a:lnR w="9525"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478356">
                <a:tc gridSpan="3">
                  <a:txBody>
                    <a:bodyPr/>
                    <a:lstStyle/>
                    <a:p>
                      <a:pPr marL="91440">
                        <a:lnSpc>
                          <a:spcPts val="1600"/>
                        </a:lnSpc>
                      </a:pPr>
                      <a:r>
                        <a:rPr lang="en-US" sz="1050" baseline="0" dirty="0">
                          <a:latin typeface="Arial" panose="020B0604020202020204" pitchFamily="34" charset="0"/>
                          <a:cs typeface="Arial" panose="020B0604020202020204" pitchFamily="34" charset="0"/>
                        </a:rPr>
                        <a:t>*Occurring ≥10% in either group. ULN, upper limit of normal</a:t>
                      </a:r>
                    </a:p>
                  </a:txBody>
                  <a:tcPr marL="4572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7F6000">
                        <a:alpha val="9945"/>
                      </a:srgbClr>
                    </a:solidFill>
                  </a:tcPr>
                </a:tc>
                <a:tc hMerge="1">
                  <a:txBody>
                    <a:bodyPr/>
                    <a:lstStyle/>
                    <a:p>
                      <a:pPr algn="ctr">
                        <a:lnSpc>
                          <a:spcPts val="2200"/>
                        </a:lnSpc>
                      </a:pPr>
                      <a:endParaRPr lang="en-US" sz="1600" dirty="0"/>
                    </a:p>
                  </a:txBody>
                  <a:tcPr anchor="ctr"/>
                </a:tc>
                <a:tc hMerge="1">
                  <a:txBody>
                    <a:bodyPr/>
                    <a:lstStyle/>
                    <a:p>
                      <a:pPr algn="ctr">
                        <a:lnSpc>
                          <a:spcPts val="2200"/>
                        </a:lnSpc>
                      </a:pPr>
                      <a:endParaRPr lang="en-US" sz="1600" dirty="0"/>
                    </a:p>
                  </a:txBody>
                  <a:tcPr anchor="ctr">
                    <a:lnR w="12700" cap="flat" cmpd="sng" algn="ctr">
                      <a:solidFill>
                        <a:srgbClr val="BFBFBF"/>
                      </a:solidFill>
                      <a:prstDash val="solid"/>
                      <a:round/>
                      <a:headEnd type="none" w="med" len="med"/>
                      <a:tailEnd type="none" w="med" len="med"/>
                    </a:lnR>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795193793"/>
      </p:ext>
    </p:extLst>
  </p:cSld>
  <p:clrMapOvr>
    <a:masterClrMapping/>
  </p:clrMapOvr>
  <p:transition spd="slow"/>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000" dirty="0"/>
              <a:t>Sofosbuvir-Velpatasvir +/- Ribavirin for Decompensated Cirrhosis</a:t>
            </a:r>
            <a:br>
              <a:rPr lang="en-US" sz="2000" dirty="0"/>
            </a:br>
            <a:r>
              <a:rPr lang="en-US" sz="2000" dirty="0"/>
              <a:t>Conclusion</a:t>
            </a:r>
          </a:p>
        </p:txBody>
      </p:sp>
      <p:sp>
        <p:nvSpPr>
          <p:cNvPr id="2" name="Content Placeholder 1"/>
          <p:cNvSpPr>
            <a:spLocks noGrp="1"/>
          </p:cNvSpPr>
          <p:nvPr>
            <p:ph type="body" sz="quarter" idx="14"/>
          </p:nvPr>
        </p:nvSpPr>
        <p:spPr/>
        <p:txBody>
          <a:bodyPr/>
          <a:lstStyle/>
          <a:p>
            <a:pPr lvl="0">
              <a:spcBef>
                <a:spcPct val="30000"/>
              </a:spcBef>
              <a:defRPr/>
            </a:pPr>
            <a:r>
              <a:rPr lang="en-US" dirty="0"/>
              <a:t>Source: Takehara T, et al. J Gastroenterol. 2019;54:87-95.</a:t>
            </a:r>
          </a:p>
        </p:txBody>
      </p:sp>
      <p:sp>
        <p:nvSpPr>
          <p:cNvPr id="3" name="Content Placeholder 2">
            <a:extLst>
              <a:ext uri="{FF2B5EF4-FFF2-40B4-BE49-F238E27FC236}">
                <a16:creationId xmlns:a16="http://schemas.microsoft.com/office/drawing/2014/main" id="{366A1C9C-7EBB-F149-8625-6B3EE60C28B3}"/>
              </a:ext>
            </a:extLst>
          </p:cNvPr>
          <p:cNvSpPr>
            <a:spLocks noGrp="1"/>
          </p:cNvSpPr>
          <p:nvPr>
            <p:ph sz="half" idx="2"/>
          </p:nvPr>
        </p:nvSpPr>
        <p:spPr>
          <a:xfrm>
            <a:off x="0" y="1974712"/>
            <a:ext cx="9144000" cy="1218895"/>
          </a:xfrm>
        </p:spPr>
        <p:txBody>
          <a:bodyPr/>
          <a:lstStyle/>
          <a:p>
            <a:r>
              <a:rPr lang="en-US" b="1" dirty="0">
                <a:solidFill>
                  <a:srgbClr val="C00000"/>
                </a:solidFill>
              </a:rPr>
              <a:t>Conclusion</a:t>
            </a:r>
            <a:r>
              <a:rPr lang="en-US" dirty="0">
                <a:solidFill>
                  <a:schemeClr val="tx1"/>
                </a:solidFill>
              </a:rPr>
              <a:t>: </a:t>
            </a:r>
            <a:r>
              <a:rPr lang="en-US" dirty="0"/>
              <a:t>“Sofosbuvir-velpatasvir for 12 weeks provides a highly effective and well-tolerated therapy for Japanese patients with HCV and decompensated cirrhosis. Ribavirin did not improve efficacy but increased toxicity.”</a:t>
            </a:r>
          </a:p>
        </p:txBody>
      </p:sp>
    </p:spTree>
    <p:extLst>
      <p:ext uri="{BB962C8B-B14F-4D97-AF65-F5344CB8AC3E}">
        <p14:creationId xmlns:p14="http://schemas.microsoft.com/office/powerpoint/2010/main" val="31750626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400" dirty="0"/>
              <a:t>Sofosbuvir-</a:t>
            </a:r>
            <a:r>
              <a:rPr lang="en-US" sz="2400" dirty="0" err="1"/>
              <a:t>Velpatasvir</a:t>
            </a:r>
            <a:r>
              <a:rPr lang="en-US" sz="2400" dirty="0"/>
              <a:t> in Persons with Renal Disease</a:t>
            </a:r>
          </a:p>
        </p:txBody>
      </p:sp>
      <p:sp>
        <p:nvSpPr>
          <p:cNvPr id="8" name="Rectangle 7">
            <a:extLst>
              <a:ext uri="{FF2B5EF4-FFF2-40B4-BE49-F238E27FC236}">
                <a16:creationId xmlns:a16="http://schemas.microsoft.com/office/drawing/2014/main" id="{D264DA59-350C-2D41-99DD-A0D9FF4B65C5}"/>
              </a:ext>
            </a:extLst>
          </p:cNvPr>
          <p:cNvSpPr/>
          <p:nvPr/>
        </p:nvSpPr>
        <p:spPr>
          <a:xfrm>
            <a:off x="0" y="1371601"/>
            <a:ext cx="9144000" cy="278891"/>
          </a:xfrm>
          <a:prstGeom prst="rect">
            <a:avLst/>
          </a:prstGeom>
          <a:solidFill>
            <a:srgbClr val="BABB0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9" name="Rectangle 8">
            <a:extLst>
              <a:ext uri="{FF2B5EF4-FFF2-40B4-BE49-F238E27FC236}">
                <a16:creationId xmlns:a16="http://schemas.microsoft.com/office/drawing/2014/main" id="{16E9EC7B-0230-5F42-888C-7B6C22250E6C}"/>
              </a:ext>
            </a:extLst>
          </p:cNvPr>
          <p:cNvSpPr/>
          <p:nvPr/>
        </p:nvSpPr>
        <p:spPr>
          <a:xfrm>
            <a:off x="0" y="3494656"/>
            <a:ext cx="9144000" cy="278891"/>
          </a:xfrm>
          <a:prstGeom prst="rect">
            <a:avLst/>
          </a:prstGeom>
          <a:solidFill>
            <a:srgbClr val="BABB0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latin typeface="Arial"/>
              <a:cs typeface="Arial"/>
            </a:endParaRPr>
          </a:p>
        </p:txBody>
      </p:sp>
    </p:spTree>
    <p:extLst>
      <p:ext uri="{BB962C8B-B14F-4D97-AF65-F5344CB8AC3E}">
        <p14:creationId xmlns:p14="http://schemas.microsoft.com/office/powerpoint/2010/main" val="1083994546"/>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Sofosbuvir-Velpatasvir in HCV Genotype 1, 2, 4, 5, or 6</a:t>
            </a:r>
            <a:br>
              <a:rPr lang="en-US" sz="2000" dirty="0"/>
            </a:br>
            <a:r>
              <a:rPr lang="en-US" sz="2000" dirty="0"/>
              <a:t>ASTRAL-1: Results</a:t>
            </a:r>
          </a:p>
        </p:txBody>
      </p:sp>
      <p:sp>
        <p:nvSpPr>
          <p:cNvPr id="8" name="Text Placeholder 7"/>
          <p:cNvSpPr>
            <a:spLocks noGrp="1"/>
          </p:cNvSpPr>
          <p:nvPr>
            <p:ph type="body" idx="10"/>
          </p:nvPr>
        </p:nvSpPr>
        <p:spPr/>
        <p:txBody>
          <a:bodyPr/>
          <a:lstStyle/>
          <a:p>
            <a:r>
              <a:rPr lang="en-US" dirty="0"/>
              <a:t>ASTRAL-1: SVR12 Results by Genotype</a:t>
            </a:r>
          </a:p>
        </p:txBody>
      </p:sp>
      <p:sp>
        <p:nvSpPr>
          <p:cNvPr id="7" name="Content Placeholder 6"/>
          <p:cNvSpPr>
            <a:spLocks noGrp="1"/>
          </p:cNvSpPr>
          <p:nvPr>
            <p:ph type="body" sz="quarter" idx="14"/>
          </p:nvPr>
        </p:nvSpPr>
        <p:spPr/>
        <p:txBody>
          <a:bodyPr/>
          <a:lstStyle/>
          <a:p>
            <a:r>
              <a:rPr lang="en-US" dirty="0"/>
              <a:t>Source: Feld JJ, et al. N Engl J Med. </a:t>
            </a:r>
            <a:r>
              <a:rPr lang="is-IS"/>
              <a:t>2015</a:t>
            </a:r>
            <a:r>
              <a:rPr lang="en-US" dirty="0"/>
              <a:t>;373:2599-607.</a:t>
            </a:r>
          </a:p>
        </p:txBody>
      </p:sp>
      <p:grpSp>
        <p:nvGrpSpPr>
          <p:cNvPr id="9" name="Group 8"/>
          <p:cNvGrpSpPr/>
          <p:nvPr/>
        </p:nvGrpSpPr>
        <p:grpSpPr>
          <a:xfrm>
            <a:off x="461010" y="1597962"/>
            <a:ext cx="8229600" cy="3108960"/>
            <a:chOff x="-938420" y="1925421"/>
            <a:chExt cx="10972800" cy="4145279"/>
          </a:xfrm>
        </p:grpSpPr>
        <p:graphicFrame>
          <p:nvGraphicFramePr>
            <p:cNvPr id="34" name="Chart 33"/>
            <p:cNvGraphicFramePr>
              <a:graphicFrameLocks/>
            </p:cNvGraphicFramePr>
            <p:nvPr>
              <p:extLst>
                <p:ext uri="{D42A27DB-BD31-4B8C-83A1-F6EECF244321}">
                  <p14:modId xmlns:p14="http://schemas.microsoft.com/office/powerpoint/2010/main" val="2982457464"/>
                </p:ext>
              </p:extLst>
            </p:nvPr>
          </p:nvGraphicFramePr>
          <p:xfrm>
            <a:off x="-938420" y="1925421"/>
            <a:ext cx="10972800" cy="4145279"/>
          </p:xfrm>
          <a:graphic>
            <a:graphicData uri="http://schemas.openxmlformats.org/drawingml/2006/chart">
              <c:chart xmlns:c="http://schemas.openxmlformats.org/drawingml/2006/chart" xmlns:r="http://schemas.openxmlformats.org/officeDocument/2006/relationships" r:id="rId2"/>
            </a:graphicData>
          </a:graphic>
        </p:graphicFrame>
        <p:sp>
          <p:nvSpPr>
            <p:cNvPr id="36" name="TextBox 35"/>
            <p:cNvSpPr txBox="1"/>
            <p:nvPr/>
          </p:nvSpPr>
          <p:spPr>
            <a:xfrm>
              <a:off x="543672" y="4958159"/>
              <a:ext cx="898109" cy="338555"/>
            </a:xfrm>
            <a:prstGeom prst="rect">
              <a:avLst/>
            </a:prstGeom>
          </p:spPr>
          <p:txBody>
            <a:bodyPr wrap="non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618/624</a:t>
              </a:r>
            </a:p>
          </p:txBody>
        </p:sp>
        <p:sp>
          <p:nvSpPr>
            <p:cNvPr id="37" name="TextBox 1"/>
            <p:cNvSpPr txBox="1"/>
            <p:nvPr/>
          </p:nvSpPr>
          <p:spPr>
            <a:xfrm>
              <a:off x="1911837" y="4958159"/>
              <a:ext cx="898109" cy="338555"/>
            </a:xfrm>
            <a:prstGeom prst="rect">
              <a:avLst/>
            </a:prstGeom>
          </p:spPr>
          <p:txBody>
            <a:bodyPr wrap="non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206/210</a:t>
              </a:r>
            </a:p>
          </p:txBody>
        </p:sp>
        <p:sp>
          <p:nvSpPr>
            <p:cNvPr id="38" name="TextBox 1"/>
            <p:cNvSpPr txBox="1"/>
            <p:nvPr/>
          </p:nvSpPr>
          <p:spPr>
            <a:xfrm>
              <a:off x="3257093" y="4958159"/>
              <a:ext cx="898108" cy="338555"/>
            </a:xfrm>
            <a:prstGeom prst="rect">
              <a:avLst/>
            </a:prstGeom>
          </p:spPr>
          <p:txBody>
            <a:bodyPr wrap="non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117/118</a:t>
              </a:r>
            </a:p>
          </p:txBody>
        </p:sp>
        <p:sp>
          <p:nvSpPr>
            <p:cNvPr id="39" name="TextBox 1"/>
            <p:cNvSpPr txBox="1"/>
            <p:nvPr/>
          </p:nvSpPr>
          <p:spPr>
            <a:xfrm>
              <a:off x="4615684" y="4958159"/>
              <a:ext cx="898109" cy="338555"/>
            </a:xfrm>
            <a:prstGeom prst="rect">
              <a:avLst/>
            </a:prstGeom>
          </p:spPr>
          <p:txBody>
            <a:bodyPr wrap="non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104/104</a:t>
              </a:r>
            </a:p>
          </p:txBody>
        </p:sp>
        <p:sp>
          <p:nvSpPr>
            <p:cNvPr id="40" name="TextBox 1"/>
            <p:cNvSpPr txBox="1"/>
            <p:nvPr/>
          </p:nvSpPr>
          <p:spPr>
            <a:xfrm>
              <a:off x="5971293" y="4958159"/>
              <a:ext cx="898108" cy="338555"/>
            </a:xfrm>
            <a:prstGeom prst="rect">
              <a:avLst/>
            </a:prstGeom>
          </p:spPr>
          <p:txBody>
            <a:bodyPr wrap="non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116/116</a:t>
              </a:r>
            </a:p>
          </p:txBody>
        </p:sp>
        <p:sp>
          <p:nvSpPr>
            <p:cNvPr id="41" name="TextBox 1"/>
            <p:cNvSpPr txBox="1"/>
            <p:nvPr/>
          </p:nvSpPr>
          <p:spPr>
            <a:xfrm>
              <a:off x="7455997" y="4958159"/>
              <a:ext cx="697199" cy="338555"/>
            </a:xfrm>
            <a:prstGeom prst="rect">
              <a:avLst/>
            </a:prstGeom>
          </p:spPr>
          <p:txBody>
            <a:bodyPr wrap="non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34/35</a:t>
              </a:r>
            </a:p>
          </p:txBody>
        </p:sp>
        <p:sp>
          <p:nvSpPr>
            <p:cNvPr id="42" name="TextBox 1"/>
            <p:cNvSpPr txBox="1"/>
            <p:nvPr/>
          </p:nvSpPr>
          <p:spPr>
            <a:xfrm>
              <a:off x="8822655" y="4958159"/>
              <a:ext cx="697199" cy="338555"/>
            </a:xfrm>
            <a:prstGeom prst="rect">
              <a:avLst/>
            </a:prstGeom>
          </p:spPr>
          <p:txBody>
            <a:bodyPr wrap="non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41/41</a:t>
              </a:r>
            </a:p>
          </p:txBody>
        </p:sp>
      </p:grpSp>
      <p:sp>
        <p:nvSpPr>
          <p:cNvPr id="14" name="Rectangle 13">
            <a:extLst>
              <a:ext uri="{FF2B5EF4-FFF2-40B4-BE49-F238E27FC236}">
                <a16:creationId xmlns:a16="http://schemas.microsoft.com/office/drawing/2014/main" id="{71CDA48B-C3D1-504E-BEE0-101063CA7CCD}"/>
              </a:ext>
            </a:extLst>
          </p:cNvPr>
          <p:cNvSpPr/>
          <p:nvPr/>
        </p:nvSpPr>
        <p:spPr>
          <a:xfrm>
            <a:off x="1393145" y="1990438"/>
            <a:ext cx="1035366"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50" dirty="0">
                <a:solidFill>
                  <a:srgbClr val="FFFFFF"/>
                </a:solidFill>
                <a:latin typeface="Arial" panose="020B0604020202020204" pitchFamily="34" charset="0"/>
                <a:cs typeface="Arial" panose="020B0604020202020204" pitchFamily="34" charset="0"/>
              </a:rPr>
              <a:t>(95% CI, 98-&gt;99)</a:t>
            </a:r>
          </a:p>
        </p:txBody>
      </p:sp>
      <p:sp>
        <p:nvSpPr>
          <p:cNvPr id="15" name="Rectangle 14">
            <a:extLst>
              <a:ext uri="{FF2B5EF4-FFF2-40B4-BE49-F238E27FC236}">
                <a16:creationId xmlns:a16="http://schemas.microsoft.com/office/drawing/2014/main" id="{FC0E1711-6961-8459-3072-CC4A3FD07387}"/>
              </a:ext>
            </a:extLst>
          </p:cNvPr>
          <p:cNvSpPr/>
          <p:nvPr/>
        </p:nvSpPr>
        <p:spPr>
          <a:xfrm>
            <a:off x="2414329" y="1989979"/>
            <a:ext cx="1035366"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50" dirty="0">
                <a:solidFill>
                  <a:srgbClr val="FFFFFF"/>
                </a:solidFill>
                <a:latin typeface="Arial" panose="020B0604020202020204" pitchFamily="34" charset="0"/>
                <a:cs typeface="Arial" panose="020B0604020202020204" pitchFamily="34" charset="0"/>
              </a:rPr>
              <a:t>(95% CI, 95-&gt;99)</a:t>
            </a:r>
          </a:p>
        </p:txBody>
      </p:sp>
      <p:sp>
        <p:nvSpPr>
          <p:cNvPr id="16" name="Rectangle 15">
            <a:extLst>
              <a:ext uri="{FF2B5EF4-FFF2-40B4-BE49-F238E27FC236}">
                <a16:creationId xmlns:a16="http://schemas.microsoft.com/office/drawing/2014/main" id="{D52911F6-E19C-0F69-076F-24F4C5329AF4}"/>
              </a:ext>
            </a:extLst>
          </p:cNvPr>
          <p:cNvSpPr/>
          <p:nvPr/>
        </p:nvSpPr>
        <p:spPr>
          <a:xfrm>
            <a:off x="3434248" y="1980606"/>
            <a:ext cx="1035366"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50" dirty="0">
                <a:solidFill>
                  <a:srgbClr val="FFFFFF"/>
                </a:solidFill>
                <a:latin typeface="Arial" panose="020B0604020202020204" pitchFamily="34" charset="0"/>
                <a:cs typeface="Arial" panose="020B0604020202020204" pitchFamily="34" charset="0"/>
              </a:rPr>
              <a:t>(95% CI, 95-100)</a:t>
            </a:r>
          </a:p>
        </p:txBody>
      </p:sp>
      <p:sp>
        <p:nvSpPr>
          <p:cNvPr id="17" name="Rectangle 16">
            <a:extLst>
              <a:ext uri="{FF2B5EF4-FFF2-40B4-BE49-F238E27FC236}">
                <a16:creationId xmlns:a16="http://schemas.microsoft.com/office/drawing/2014/main" id="{44F0AAE4-55AB-81B0-0164-B9D339C85225}"/>
              </a:ext>
            </a:extLst>
          </p:cNvPr>
          <p:cNvSpPr/>
          <p:nvPr/>
        </p:nvSpPr>
        <p:spPr>
          <a:xfrm>
            <a:off x="4465360" y="1960483"/>
            <a:ext cx="1035366"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50" dirty="0">
                <a:solidFill>
                  <a:srgbClr val="FFFFFF"/>
                </a:solidFill>
                <a:latin typeface="Arial" panose="020B0604020202020204" pitchFamily="34" charset="0"/>
                <a:cs typeface="Arial" panose="020B0604020202020204" pitchFamily="34" charset="0"/>
              </a:rPr>
              <a:t>(95% CI, 97-100)</a:t>
            </a:r>
          </a:p>
        </p:txBody>
      </p:sp>
      <p:sp>
        <p:nvSpPr>
          <p:cNvPr id="18" name="Rectangle 17">
            <a:extLst>
              <a:ext uri="{FF2B5EF4-FFF2-40B4-BE49-F238E27FC236}">
                <a16:creationId xmlns:a16="http://schemas.microsoft.com/office/drawing/2014/main" id="{469C6EC4-AE5C-331A-E031-55C49C07B65D}"/>
              </a:ext>
            </a:extLst>
          </p:cNvPr>
          <p:cNvSpPr/>
          <p:nvPr/>
        </p:nvSpPr>
        <p:spPr>
          <a:xfrm>
            <a:off x="5475351" y="1957622"/>
            <a:ext cx="1035366"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50" dirty="0">
                <a:solidFill>
                  <a:srgbClr val="FFFFFF"/>
                </a:solidFill>
                <a:latin typeface="Arial" panose="020B0604020202020204" pitchFamily="34" charset="0"/>
                <a:cs typeface="Arial" panose="020B0604020202020204" pitchFamily="34" charset="0"/>
              </a:rPr>
              <a:t>(95% CI, 97-100)</a:t>
            </a:r>
          </a:p>
        </p:txBody>
      </p:sp>
      <p:sp>
        <p:nvSpPr>
          <p:cNvPr id="24" name="Rectangle 23">
            <a:extLst>
              <a:ext uri="{FF2B5EF4-FFF2-40B4-BE49-F238E27FC236}">
                <a16:creationId xmlns:a16="http://schemas.microsoft.com/office/drawing/2014/main" id="{A035C693-2959-0D91-9629-1CBD99F917B2}"/>
              </a:ext>
            </a:extLst>
          </p:cNvPr>
          <p:cNvSpPr/>
          <p:nvPr/>
        </p:nvSpPr>
        <p:spPr>
          <a:xfrm>
            <a:off x="6500589" y="2026446"/>
            <a:ext cx="1035366"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50" dirty="0">
                <a:solidFill>
                  <a:srgbClr val="FFFFFF"/>
                </a:solidFill>
                <a:latin typeface="Arial" panose="020B0604020202020204" pitchFamily="34" charset="0"/>
                <a:cs typeface="Arial" panose="020B0604020202020204" pitchFamily="34" charset="0"/>
              </a:rPr>
              <a:t>(95% CI, 85-&gt;99)</a:t>
            </a:r>
          </a:p>
        </p:txBody>
      </p:sp>
      <p:sp>
        <p:nvSpPr>
          <p:cNvPr id="25" name="Rectangle 24">
            <a:extLst>
              <a:ext uri="{FF2B5EF4-FFF2-40B4-BE49-F238E27FC236}">
                <a16:creationId xmlns:a16="http://schemas.microsoft.com/office/drawing/2014/main" id="{71C3CB5D-FC7E-3B40-A3BF-38C487F25EC3}"/>
              </a:ext>
            </a:extLst>
          </p:cNvPr>
          <p:cNvSpPr/>
          <p:nvPr/>
        </p:nvSpPr>
        <p:spPr>
          <a:xfrm>
            <a:off x="7515452" y="1960236"/>
            <a:ext cx="1035366"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50" dirty="0">
                <a:solidFill>
                  <a:srgbClr val="FFFFFF"/>
                </a:solidFill>
                <a:latin typeface="Arial" panose="020B0604020202020204" pitchFamily="34" charset="0"/>
                <a:cs typeface="Arial" panose="020B0604020202020204" pitchFamily="34" charset="0"/>
              </a:rPr>
              <a:t>(95% CI, 91-100)</a:t>
            </a:r>
          </a:p>
        </p:txBody>
      </p:sp>
    </p:spTree>
    <p:extLst>
      <p:ext uri="{BB962C8B-B14F-4D97-AF65-F5344CB8AC3E}">
        <p14:creationId xmlns:p14="http://schemas.microsoft.com/office/powerpoint/2010/main" val="2613797608"/>
      </p:ext>
    </p:extLst>
  </p:cSld>
  <p:clrMapOvr>
    <a:masterClrMapping/>
  </p:clrMapOvr>
  <p:transition spd="slow"/>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nSpc>
                <a:spcPts val="2625"/>
              </a:lnSpc>
              <a:spcBef>
                <a:spcPts val="450"/>
              </a:spcBef>
            </a:pPr>
            <a:r>
              <a:rPr lang="en-US" sz="1800" dirty="0">
                <a:solidFill>
                  <a:srgbClr val="001D48"/>
                </a:solidFill>
              </a:rPr>
              <a:t>Sofosbuvir-Velpatasvir in End-Stage Renal Disease on Dialysis</a:t>
            </a:r>
            <a:endParaRPr lang="en-US" sz="1500" dirty="0">
              <a:solidFill>
                <a:srgbClr val="001D48"/>
              </a:solidFill>
            </a:endParaRPr>
          </a:p>
        </p:txBody>
      </p:sp>
      <p:sp>
        <p:nvSpPr>
          <p:cNvPr id="2" name="Text Placeholder 1">
            <a:extLst>
              <a:ext uri="{FF2B5EF4-FFF2-40B4-BE49-F238E27FC236}">
                <a16:creationId xmlns:a16="http://schemas.microsoft.com/office/drawing/2014/main" id="{56D2CC12-A531-0D41-BF9B-22185BEDA096}"/>
              </a:ext>
            </a:extLst>
          </p:cNvPr>
          <p:cNvSpPr>
            <a:spLocks noGrp="1"/>
          </p:cNvSpPr>
          <p:nvPr>
            <p:ph type="body" sz="quarter" idx="15"/>
          </p:nvPr>
        </p:nvSpPr>
        <p:spPr/>
        <p:txBody>
          <a:bodyPr/>
          <a:lstStyle/>
          <a:p>
            <a:r>
              <a:rPr lang="en-US" dirty="0"/>
              <a:t>Source: Borgia SM, et al. J Hepatol. 2019;71:660-5.</a:t>
            </a:r>
          </a:p>
        </p:txBody>
      </p:sp>
      <p:sp>
        <p:nvSpPr>
          <p:cNvPr id="5" name="Text Placeholder 4">
            <a:extLst>
              <a:ext uri="{FF2B5EF4-FFF2-40B4-BE49-F238E27FC236}">
                <a16:creationId xmlns:a16="http://schemas.microsoft.com/office/drawing/2014/main" id="{6A36FE9B-A3FB-A348-892C-807A13458004}"/>
              </a:ext>
            </a:extLst>
          </p:cNvPr>
          <p:cNvSpPr>
            <a:spLocks noGrp="1"/>
          </p:cNvSpPr>
          <p:nvPr>
            <p:ph type="body" idx="1"/>
          </p:nvPr>
        </p:nvSpPr>
        <p:spPr/>
        <p:txBody>
          <a:bodyPr/>
          <a:lstStyle/>
          <a:p>
            <a:r>
              <a:rPr lang="en-US" dirty="0">
                <a:latin typeface="Arial"/>
                <a:cs typeface="Arial"/>
              </a:rPr>
              <a:t>Treatment Naïve and Treatment Experienced, Phase 2</a:t>
            </a:r>
          </a:p>
        </p:txBody>
      </p:sp>
    </p:spTree>
    <p:extLst>
      <p:ext uri="{BB962C8B-B14F-4D97-AF65-F5344CB8AC3E}">
        <p14:creationId xmlns:p14="http://schemas.microsoft.com/office/powerpoint/2010/main" val="4064748471"/>
      </p:ext>
    </p:extLst>
  </p:cSld>
  <p:clrMapOvr>
    <a:masterClrMapping/>
  </p:clrMapOvr>
  <p:transition spd="slow"/>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Sofosbuvir-Velpatasvir in Patients with ESRD on Dialysis</a:t>
            </a:r>
            <a:br>
              <a:rPr lang="en-US" sz="2000" dirty="0"/>
            </a:br>
            <a:r>
              <a:rPr lang="en-US" sz="2000" dirty="0"/>
              <a:t>Study Features</a:t>
            </a:r>
          </a:p>
        </p:txBody>
      </p:sp>
      <p:sp>
        <p:nvSpPr>
          <p:cNvPr id="6" name="Content Placeholder 5"/>
          <p:cNvSpPr>
            <a:spLocks noGrp="1"/>
          </p:cNvSpPr>
          <p:nvPr>
            <p:ph type="body" sz="quarter" idx="14"/>
          </p:nvPr>
        </p:nvSpPr>
        <p:spPr/>
        <p:txBody>
          <a:bodyPr/>
          <a:lstStyle/>
          <a:p>
            <a:pPr lvl="0">
              <a:spcBef>
                <a:spcPct val="30000"/>
              </a:spcBef>
              <a:defRPr/>
            </a:pPr>
            <a:r>
              <a:rPr lang="en-US" dirty="0"/>
              <a:t>Source: Borgia SM, et al. J Hepatol. 2019;71:660-5.</a:t>
            </a:r>
          </a:p>
        </p:txBody>
      </p:sp>
      <p:sp>
        <p:nvSpPr>
          <p:cNvPr id="3" name="Content Placeholder 2">
            <a:extLst>
              <a:ext uri="{FF2B5EF4-FFF2-40B4-BE49-F238E27FC236}">
                <a16:creationId xmlns:a16="http://schemas.microsoft.com/office/drawing/2014/main" id="{1937010C-BF5D-2C4F-BB86-79D409283128}"/>
              </a:ext>
            </a:extLst>
          </p:cNvPr>
          <p:cNvSpPr>
            <a:spLocks noGrp="1"/>
          </p:cNvSpPr>
          <p:nvPr>
            <p:ph sz="half" idx="2"/>
          </p:nvPr>
        </p:nvSpPr>
        <p:spPr>
          <a:xfrm>
            <a:off x="457200" y="1081088"/>
            <a:ext cx="8229600" cy="3354726"/>
          </a:xfrm>
        </p:spPr>
        <p:txBody>
          <a:bodyPr>
            <a:normAutofit/>
          </a:bodyPr>
          <a:lstStyle/>
          <a:p>
            <a:pPr>
              <a:lnSpc>
                <a:spcPts val="1900"/>
              </a:lnSpc>
            </a:pPr>
            <a:r>
              <a:rPr lang="en-US" sz="1500" b="1" dirty="0"/>
              <a:t>Design</a:t>
            </a:r>
            <a:r>
              <a:rPr lang="en-US" sz="1500" dirty="0"/>
              <a:t>: Single-arm, open-label, multicenter, phase 2 trial of sofosbuvir-velpatasvir for 12 weeks in end-stage renal disease patients on dialysis</a:t>
            </a:r>
          </a:p>
          <a:p>
            <a:pPr>
              <a:lnSpc>
                <a:spcPts val="1900"/>
              </a:lnSpc>
            </a:pPr>
            <a:r>
              <a:rPr lang="en-US" sz="1500" b="1" dirty="0"/>
              <a:t>Setting</a:t>
            </a:r>
            <a:r>
              <a:rPr lang="en-US" sz="1500" dirty="0"/>
              <a:t>: 22 sites in Canada, United Kingdom, Spain, Israel, New Zealand, and Australia</a:t>
            </a:r>
          </a:p>
          <a:p>
            <a:pPr>
              <a:lnSpc>
                <a:spcPts val="1900"/>
              </a:lnSpc>
            </a:pPr>
            <a:r>
              <a:rPr lang="en-US" sz="1500" b="1" dirty="0"/>
              <a:t>Entry Criteria</a:t>
            </a:r>
          </a:p>
          <a:p>
            <a:pPr lvl="1">
              <a:lnSpc>
                <a:spcPts val="1900"/>
              </a:lnSpc>
            </a:pPr>
            <a:r>
              <a:rPr lang="en-US" sz="1500" dirty="0"/>
              <a:t>Chronic HCV GT 1-6</a:t>
            </a:r>
          </a:p>
          <a:p>
            <a:pPr lvl="1">
              <a:lnSpc>
                <a:spcPts val="1900"/>
              </a:lnSpc>
            </a:pPr>
            <a:r>
              <a:rPr lang="en-US" sz="1500" dirty="0"/>
              <a:t>Age ≥18 years </a:t>
            </a:r>
          </a:p>
          <a:p>
            <a:pPr lvl="1">
              <a:lnSpc>
                <a:spcPts val="1900"/>
              </a:lnSpc>
            </a:pPr>
            <a:r>
              <a:rPr lang="en-US" sz="1500" dirty="0"/>
              <a:t>End-stage renal disease on peritoneal or hemodialysis</a:t>
            </a:r>
          </a:p>
          <a:p>
            <a:pPr lvl="1">
              <a:lnSpc>
                <a:spcPts val="1900"/>
              </a:lnSpc>
            </a:pPr>
            <a:r>
              <a:rPr lang="en-US" sz="1500" dirty="0"/>
              <a:t>HIV coinfection allowed if stable on antiretroviral therapy x ≥8 weeks</a:t>
            </a:r>
          </a:p>
          <a:p>
            <a:pPr lvl="1">
              <a:lnSpc>
                <a:spcPts val="1900"/>
              </a:lnSpc>
            </a:pPr>
            <a:r>
              <a:rPr lang="en-US" sz="1500" dirty="0"/>
              <a:t>Prior treatment failure allowed (but no prior NS5A or NS5B)</a:t>
            </a:r>
          </a:p>
          <a:p>
            <a:pPr lvl="1">
              <a:lnSpc>
                <a:spcPts val="1900"/>
              </a:lnSpc>
            </a:pPr>
            <a:r>
              <a:rPr lang="en-US" sz="1500" dirty="0"/>
              <a:t>Patients with compensated cirrhosis allowed</a:t>
            </a:r>
          </a:p>
          <a:p>
            <a:pPr>
              <a:lnSpc>
                <a:spcPts val="1900"/>
              </a:lnSpc>
            </a:pPr>
            <a:r>
              <a:rPr lang="en-US" sz="1500" b="1" dirty="0">
                <a:solidFill>
                  <a:schemeClr val="tx1"/>
                </a:solidFill>
              </a:rPr>
              <a:t>Primary End Point</a:t>
            </a:r>
            <a:r>
              <a:rPr lang="en-US" sz="1500" dirty="0">
                <a:solidFill>
                  <a:schemeClr val="tx1"/>
                </a:solidFill>
              </a:rPr>
              <a:t>: SVR12</a:t>
            </a:r>
          </a:p>
          <a:p>
            <a:endParaRPr lang="en-US" sz="1500" dirty="0"/>
          </a:p>
        </p:txBody>
      </p:sp>
    </p:spTree>
    <p:extLst>
      <p:ext uri="{BB962C8B-B14F-4D97-AF65-F5344CB8AC3E}">
        <p14:creationId xmlns:p14="http://schemas.microsoft.com/office/powerpoint/2010/main" val="737217147"/>
      </p:ext>
    </p:extLst>
  </p:cSld>
  <p:clrMapOvr>
    <a:masterClrMapping/>
  </p:clrMapOvr>
  <p:transition spd="slow"/>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08603F3-DAB7-0B46-AD40-0F12536CE442}"/>
              </a:ext>
            </a:extLst>
          </p:cNvPr>
          <p:cNvSpPr/>
          <p:nvPr/>
        </p:nvSpPr>
        <p:spPr>
          <a:xfrm>
            <a:off x="1138416" y="1130505"/>
            <a:ext cx="6871718" cy="308037"/>
          </a:xfrm>
          <a:prstGeom prst="rect">
            <a:avLst/>
          </a:prstGeom>
          <a:gradFill>
            <a:gsLst>
              <a:gs pos="85000">
                <a:srgbClr val="ECECEC"/>
              </a:gs>
              <a:gs pos="0">
                <a:schemeClr val="bg1"/>
              </a:gs>
              <a:gs pos="15000">
                <a:schemeClr val="bg1">
                  <a:lumMod val="85000"/>
                </a:schemeClr>
              </a:gs>
              <a:gs pos="100000">
                <a:schemeClr val="bg1"/>
              </a:gs>
            </a:gsLst>
            <a:lin ang="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000000"/>
              </a:solidFill>
              <a:latin typeface="Arial"/>
              <a:cs typeface="Arial"/>
            </a:endParaRPr>
          </a:p>
        </p:txBody>
      </p:sp>
      <p:sp>
        <p:nvSpPr>
          <p:cNvPr id="2" name="Title 1"/>
          <p:cNvSpPr>
            <a:spLocks noGrp="1"/>
          </p:cNvSpPr>
          <p:nvPr>
            <p:ph type="title"/>
          </p:nvPr>
        </p:nvSpPr>
        <p:spPr/>
        <p:txBody>
          <a:bodyPr>
            <a:normAutofit/>
          </a:bodyPr>
          <a:lstStyle/>
          <a:p>
            <a:r>
              <a:rPr lang="en-US" sz="2000" dirty="0"/>
              <a:t>Sofosbuvir-Velpatasvir in Patients with ESRD on Dialysis</a:t>
            </a:r>
            <a:br>
              <a:rPr lang="en-US" sz="2000" dirty="0"/>
            </a:br>
            <a:r>
              <a:rPr lang="en-US" sz="2000" dirty="0"/>
              <a:t>Study Design</a:t>
            </a:r>
          </a:p>
        </p:txBody>
      </p:sp>
      <p:sp>
        <p:nvSpPr>
          <p:cNvPr id="6" name="Content Placeholder 5"/>
          <p:cNvSpPr>
            <a:spLocks noGrp="1"/>
          </p:cNvSpPr>
          <p:nvPr>
            <p:ph type="body" sz="quarter" idx="14"/>
          </p:nvPr>
        </p:nvSpPr>
        <p:spPr/>
        <p:txBody>
          <a:bodyPr/>
          <a:lstStyle/>
          <a:p>
            <a:pPr lvl="0">
              <a:spcBef>
                <a:spcPct val="30000"/>
              </a:spcBef>
              <a:defRPr/>
            </a:pPr>
            <a:r>
              <a:rPr lang="en-US" dirty="0"/>
              <a:t>Source: Borgia SM, et al. J Hepatol. 2019;71:660-5.</a:t>
            </a:r>
          </a:p>
        </p:txBody>
      </p:sp>
      <p:sp>
        <p:nvSpPr>
          <p:cNvPr id="5" name="Rectangle 4"/>
          <p:cNvSpPr/>
          <p:nvPr/>
        </p:nvSpPr>
        <p:spPr>
          <a:xfrm>
            <a:off x="1216241" y="2000250"/>
            <a:ext cx="2064415" cy="1016562"/>
          </a:xfrm>
          <a:prstGeom prst="rect">
            <a:avLst/>
          </a:prstGeom>
          <a:solidFill>
            <a:srgbClr val="5957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ts val="1575"/>
              </a:lnSpc>
              <a:spcBef>
                <a:spcPts val="300"/>
              </a:spcBef>
            </a:pPr>
            <a:r>
              <a:rPr lang="en-US" sz="1200" b="1" dirty="0">
                <a:solidFill>
                  <a:srgbClr val="FFFFFF"/>
                </a:solidFill>
                <a:latin typeface="Arial"/>
                <a:cs typeface="Arial"/>
              </a:rPr>
              <a:t>ESRD on dialysis</a:t>
            </a:r>
          </a:p>
          <a:p>
            <a:pPr>
              <a:lnSpc>
                <a:spcPts val="1575"/>
              </a:lnSpc>
              <a:spcBef>
                <a:spcPts val="300"/>
              </a:spcBef>
            </a:pPr>
            <a:r>
              <a:rPr lang="en-US" sz="1200" b="1" dirty="0">
                <a:solidFill>
                  <a:srgbClr val="FFFFFF"/>
                </a:solidFill>
                <a:latin typeface="Arial"/>
                <a:cs typeface="Arial"/>
              </a:rPr>
              <a:t>Treatment-naïve or Treatment-experienced</a:t>
            </a:r>
          </a:p>
          <a:p>
            <a:pPr>
              <a:lnSpc>
                <a:spcPts val="1575"/>
              </a:lnSpc>
              <a:spcBef>
                <a:spcPts val="300"/>
              </a:spcBef>
            </a:pPr>
            <a:r>
              <a:rPr lang="en-US" sz="1200" b="1" dirty="0">
                <a:solidFill>
                  <a:srgbClr val="FFFFFF"/>
                </a:solidFill>
                <a:latin typeface="Arial"/>
                <a:cs typeface="Arial"/>
              </a:rPr>
              <a:t>GT 1, 2, 3, 4, or 6</a:t>
            </a:r>
          </a:p>
        </p:txBody>
      </p:sp>
      <p:sp>
        <p:nvSpPr>
          <p:cNvPr id="7" name="Rectangle 6"/>
          <p:cNvSpPr/>
          <p:nvPr/>
        </p:nvSpPr>
        <p:spPr>
          <a:xfrm>
            <a:off x="3227034" y="2328627"/>
            <a:ext cx="628650"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rPr>
              <a:t> </a:t>
            </a:r>
            <a:r>
              <a:rPr lang="en-US" sz="1050" dirty="0">
                <a:solidFill>
                  <a:srgbClr val="000000"/>
                </a:solidFill>
                <a:latin typeface="Arial" panose="020B0604020202020204" pitchFamily="34" charset="0"/>
                <a:cs typeface="Arial" panose="020B0604020202020204" pitchFamily="34" charset="0"/>
              </a:rPr>
              <a:t>n = 59</a:t>
            </a:r>
          </a:p>
        </p:txBody>
      </p:sp>
      <p:sp>
        <p:nvSpPr>
          <p:cNvPr id="8" name="Rectangle 5"/>
          <p:cNvSpPr>
            <a:spLocks noChangeArrowheads="1"/>
          </p:cNvSpPr>
          <p:nvPr/>
        </p:nvSpPr>
        <p:spPr bwMode="auto">
          <a:xfrm>
            <a:off x="3860224" y="2200711"/>
            <a:ext cx="1799084" cy="542489"/>
          </a:xfrm>
          <a:prstGeom prst="rect">
            <a:avLst/>
          </a:prstGeom>
          <a:solidFill>
            <a:srgbClr val="0070C0">
              <a:alpha val="20000"/>
            </a:srgbClr>
          </a:solidFill>
          <a:ln w="9525" cmpd="sng">
            <a:solidFill>
              <a:srgbClr val="000000"/>
            </a:solidFill>
            <a:miter lim="800000"/>
            <a:headEnd/>
            <a:tailEnd/>
          </a:ln>
          <a:effectLst/>
        </p:spPr>
        <p:txBody>
          <a:bodyPr wrap="none" anchor="ctr"/>
          <a:lstStyle/>
          <a:p>
            <a:pPr algn="ctr"/>
            <a:r>
              <a:rPr lang="en-US" sz="1200" b="1" dirty="0">
                <a:latin typeface="Arial"/>
                <a:cs typeface="Arial"/>
              </a:rPr>
              <a:t>Sofosbuvir-Velpatasvir</a:t>
            </a:r>
          </a:p>
        </p:txBody>
      </p:sp>
      <p:cxnSp>
        <p:nvCxnSpPr>
          <p:cNvPr id="9" name="Straight Connector 8"/>
          <p:cNvCxnSpPr/>
          <p:nvPr/>
        </p:nvCxnSpPr>
        <p:spPr>
          <a:xfrm>
            <a:off x="5657850" y="2485427"/>
            <a:ext cx="1803654" cy="0"/>
          </a:xfrm>
          <a:prstGeom prst="line">
            <a:avLst/>
          </a:prstGeom>
          <a:ln w="9525" cmpd="sng">
            <a:solidFill>
              <a:schemeClr val="tx1"/>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2431935" y="1058442"/>
            <a:ext cx="628650" cy="29947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Week</a:t>
            </a:r>
          </a:p>
        </p:txBody>
      </p:sp>
      <p:sp>
        <p:nvSpPr>
          <p:cNvPr id="12" name="Rectangle 11"/>
          <p:cNvSpPr/>
          <p:nvPr/>
        </p:nvSpPr>
        <p:spPr>
          <a:xfrm>
            <a:off x="3657600"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0</a:t>
            </a:r>
          </a:p>
        </p:txBody>
      </p:sp>
      <p:sp>
        <p:nvSpPr>
          <p:cNvPr id="13" name="Rectangle 12"/>
          <p:cNvSpPr/>
          <p:nvPr/>
        </p:nvSpPr>
        <p:spPr>
          <a:xfrm>
            <a:off x="7248906"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24</a:t>
            </a:r>
          </a:p>
        </p:txBody>
      </p:sp>
      <p:cxnSp>
        <p:nvCxnSpPr>
          <p:cNvPr id="14" name="Straight Connector 13"/>
          <p:cNvCxnSpPr/>
          <p:nvPr/>
        </p:nvCxnSpPr>
        <p:spPr>
          <a:xfrm flipV="1">
            <a:off x="1138416" y="1387638"/>
            <a:ext cx="6871718" cy="8604"/>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860224" y="1328205"/>
            <a:ext cx="0" cy="65723"/>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7460674" y="1328205"/>
            <a:ext cx="0" cy="68279"/>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429250"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12</a:t>
            </a:r>
          </a:p>
        </p:txBody>
      </p:sp>
      <p:cxnSp>
        <p:nvCxnSpPr>
          <p:cNvPr id="18" name="Straight Connector 17"/>
          <p:cNvCxnSpPr/>
          <p:nvPr/>
        </p:nvCxnSpPr>
        <p:spPr>
          <a:xfrm flipV="1">
            <a:off x="5657850" y="1328205"/>
            <a:ext cx="0" cy="68279"/>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241" y="2333472"/>
            <a:ext cx="735518" cy="304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000000"/>
                </a:solidFill>
                <a:latin typeface="Arial"/>
                <a:cs typeface="Arial"/>
              </a:rPr>
              <a:t>SVR12</a:t>
            </a:r>
          </a:p>
        </p:txBody>
      </p:sp>
      <p:sp>
        <p:nvSpPr>
          <p:cNvPr id="20" name="Rectangle 25"/>
          <p:cNvSpPr>
            <a:spLocks noChangeArrowheads="1"/>
          </p:cNvSpPr>
          <p:nvPr/>
        </p:nvSpPr>
        <p:spPr bwMode="auto">
          <a:xfrm>
            <a:off x="1137788" y="3657600"/>
            <a:ext cx="6871716" cy="512046"/>
          </a:xfrm>
          <a:prstGeom prst="rect">
            <a:avLst/>
          </a:prstGeom>
          <a:solidFill>
            <a:schemeClr val="bg1">
              <a:lumMod val="95000"/>
            </a:schemeClr>
          </a:solidFill>
          <a:ln w="9525" cap="flat" cmpd="sng" algn="ctr">
            <a:solidFill>
              <a:schemeClr val="bg1">
                <a:lumMod val="65000"/>
              </a:schemeClr>
            </a:solidFill>
            <a:prstDash val="solid"/>
            <a:miter lim="800000"/>
            <a:headEnd type="none" w="med" len="med"/>
            <a:tailEnd type="none" w="med" len="med"/>
          </a:ln>
          <a:effectLst/>
        </p:spPr>
        <p:txBody>
          <a:bodyPr lIns="342900" tIns="34073" rIns="69365" bIns="68580" anchor="ctr">
            <a:prstTxWarp prst="textNoShape">
              <a:avLst/>
            </a:prstTxWarp>
          </a:bodyPr>
          <a:lstStyle/>
          <a:p>
            <a:pPr defTabSz="701279">
              <a:lnSpc>
                <a:spcPts val="1350"/>
              </a:lnSpc>
              <a:spcBef>
                <a:spcPts val="600"/>
              </a:spcBef>
            </a:pPr>
            <a:r>
              <a:rPr lang="en-US" sz="1050" b="1" dirty="0">
                <a:solidFill>
                  <a:srgbClr val="000000"/>
                </a:solidFill>
                <a:latin typeface="Arial" pitchFamily="22" charset="0"/>
              </a:rPr>
              <a:t>Abbreviations: </a:t>
            </a:r>
            <a:r>
              <a:rPr lang="en-US" sz="1050" dirty="0">
                <a:solidFill>
                  <a:srgbClr val="000000"/>
                </a:solidFill>
                <a:latin typeface="Arial" pitchFamily="22" charset="0"/>
              </a:rPr>
              <a:t>ESRD, end-stage renal disease</a:t>
            </a:r>
            <a:endParaRPr lang="en-US" sz="1050" b="1" dirty="0">
              <a:solidFill>
                <a:srgbClr val="000000"/>
              </a:solidFill>
              <a:latin typeface="Arial" pitchFamily="22" charset="0"/>
            </a:endParaRPr>
          </a:p>
          <a:p>
            <a:pPr defTabSz="701279">
              <a:lnSpc>
                <a:spcPts val="1350"/>
              </a:lnSpc>
              <a:spcBef>
                <a:spcPts val="600"/>
              </a:spcBef>
            </a:pPr>
            <a:r>
              <a:rPr lang="en-US" sz="1050" b="1" dirty="0">
                <a:solidFill>
                  <a:srgbClr val="000000"/>
                </a:solidFill>
                <a:latin typeface="Arial" pitchFamily="22" charset="0"/>
              </a:rPr>
              <a:t>Drug Dosing</a:t>
            </a:r>
            <a:r>
              <a:rPr lang="en-US" sz="1050" dirty="0">
                <a:solidFill>
                  <a:srgbClr val="000000"/>
                </a:solidFill>
                <a:latin typeface="Arial"/>
                <a:cs typeface="Arial"/>
              </a:rPr>
              <a:t>: Sofosbuvir-velpatasvir</a:t>
            </a:r>
            <a:r>
              <a:rPr lang="en-US" sz="1050" dirty="0">
                <a:solidFill>
                  <a:srgbClr val="000000"/>
                </a:solidFill>
                <a:latin typeface="Arial" pitchFamily="22" charset="0"/>
              </a:rPr>
              <a:t> (400/100 mg): fixed-dose combination; one pill once daily</a:t>
            </a:r>
          </a:p>
        </p:txBody>
      </p:sp>
    </p:spTree>
    <p:extLst>
      <p:ext uri="{BB962C8B-B14F-4D97-AF65-F5344CB8AC3E}">
        <p14:creationId xmlns:p14="http://schemas.microsoft.com/office/powerpoint/2010/main" val="2308718078"/>
      </p:ext>
    </p:extLst>
  </p:cSld>
  <p:clrMapOvr>
    <a:masterClrMapping/>
  </p:clrMapOvr>
  <p:transition spd="slow"/>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t>Sofosbuvir-Velpatasvir in Patients with ESRD on Dialysis</a:t>
            </a:r>
            <a:br>
              <a:rPr lang="en-US" sz="1800" dirty="0"/>
            </a:br>
            <a:r>
              <a:rPr lang="en-US" sz="1800" dirty="0"/>
              <a:t>Study Participants</a:t>
            </a:r>
          </a:p>
        </p:txBody>
      </p:sp>
      <p:sp>
        <p:nvSpPr>
          <p:cNvPr id="6" name="Content Placeholder 5"/>
          <p:cNvSpPr>
            <a:spLocks noGrp="1"/>
          </p:cNvSpPr>
          <p:nvPr>
            <p:ph type="body" sz="quarter" idx="14"/>
          </p:nvPr>
        </p:nvSpPr>
        <p:spPr/>
        <p:txBody>
          <a:bodyPr/>
          <a:lstStyle/>
          <a:p>
            <a:pPr lvl="0">
              <a:spcBef>
                <a:spcPct val="30000"/>
              </a:spcBef>
              <a:defRPr/>
            </a:pPr>
            <a:r>
              <a:rPr lang="en-US" dirty="0"/>
              <a:t>Source: Borgia SM, et al. J Hepatol. 2019;71:660-5.</a:t>
            </a:r>
          </a:p>
        </p:txBody>
      </p:sp>
      <p:graphicFrame>
        <p:nvGraphicFramePr>
          <p:cNvPr id="21" name="Content Placeholder 5"/>
          <p:cNvGraphicFramePr>
            <a:graphicFrameLocks/>
          </p:cNvGraphicFramePr>
          <p:nvPr>
            <p:extLst>
              <p:ext uri="{D42A27DB-BD31-4B8C-83A1-F6EECF244321}">
                <p14:modId xmlns:p14="http://schemas.microsoft.com/office/powerpoint/2010/main" val="3975700908"/>
              </p:ext>
            </p:extLst>
          </p:nvPr>
        </p:nvGraphicFramePr>
        <p:xfrm>
          <a:off x="457200" y="1018300"/>
          <a:ext cx="8229600" cy="3660126"/>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79473">
                <a:tc>
                  <a:txBody>
                    <a:bodyPr/>
                    <a:lstStyle/>
                    <a:p>
                      <a:pPr>
                        <a:lnSpc>
                          <a:spcPts val="2100"/>
                        </a:lnSpc>
                      </a:pPr>
                      <a:r>
                        <a:rPr lang="en-US" sz="1400" dirty="0">
                          <a:latin typeface="Arial" panose="020B0604020202020204" pitchFamily="34" charset="0"/>
                          <a:cs typeface="Arial" panose="020B0604020202020204" pitchFamily="34" charset="0"/>
                        </a:rPr>
                        <a:t>Baseline</a:t>
                      </a:r>
                      <a:r>
                        <a:rPr lang="en-US" sz="1400" baseline="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Characteristic</a:t>
                      </a:r>
                    </a:p>
                  </a:txBody>
                  <a:tcPr marL="68580" marR="68580" marT="34290" marB="34290" anchor="ctr">
                    <a:lnL w="9525" cap="flat" cmpd="sng" algn="ctr">
                      <a:solidFill>
                        <a:prstClr val="white">
                          <a:lumMod val="75000"/>
                        </a:prstClr>
                      </a:solidFill>
                      <a:prstDash val="solid"/>
                      <a:round/>
                      <a:headEnd type="none" w="med" len="med"/>
                      <a:tailEnd type="none" w="med" len="med"/>
                    </a:lnL>
                    <a:lnT w="9525" cap="flat" cmpd="sng" algn="ctr">
                      <a:solidFill>
                        <a:prstClr val="white">
                          <a:lumMod val="75000"/>
                        </a:prstClr>
                      </a:solidFill>
                      <a:prstDash val="solid"/>
                      <a:round/>
                      <a:headEnd type="none" w="med" len="med"/>
                      <a:tailEnd type="none" w="med" len="med"/>
                    </a:lnT>
                    <a:solidFill>
                      <a:srgbClr val="303030"/>
                    </a:solidFill>
                  </a:tcPr>
                </a:tc>
                <a:tc>
                  <a:txBody>
                    <a:bodyPr/>
                    <a:lstStyle/>
                    <a:p>
                      <a:pPr algn="ctr">
                        <a:lnSpc>
                          <a:spcPct val="100000"/>
                        </a:lnSpc>
                      </a:pPr>
                      <a:r>
                        <a:rPr lang="en-US" sz="1400" baseline="0" dirty="0">
                          <a:latin typeface="Arial" panose="020B0604020202020204" pitchFamily="34" charset="0"/>
                          <a:cs typeface="Arial" panose="020B0604020202020204" pitchFamily="34" charset="0"/>
                        </a:rPr>
                        <a:t>Sofosbuvir-Velpatasvir </a:t>
                      </a:r>
                      <a:br>
                        <a:rPr lang="en-US" sz="1400" baseline="0" dirty="0">
                          <a:latin typeface="Arial" panose="020B0604020202020204" pitchFamily="34" charset="0"/>
                          <a:cs typeface="Arial" panose="020B0604020202020204" pitchFamily="34" charset="0"/>
                        </a:rPr>
                      </a:br>
                      <a:r>
                        <a:rPr lang="en-US" sz="1100" b="0" dirty="0">
                          <a:solidFill>
                            <a:srgbClr val="FFFFFF"/>
                          </a:solidFill>
                          <a:latin typeface="Arial" panose="020B0604020202020204" pitchFamily="34" charset="0"/>
                          <a:cs typeface="Arial" panose="020B0604020202020204" pitchFamily="34" charset="0"/>
                        </a:rPr>
                        <a:t>(n = </a:t>
                      </a:r>
                      <a:r>
                        <a:rPr lang="en-US" sz="1100" b="0" baseline="0" dirty="0">
                          <a:latin typeface="Arial" panose="020B0604020202020204" pitchFamily="34" charset="0"/>
                          <a:cs typeface="Arial" panose="020B0604020202020204" pitchFamily="34" charset="0"/>
                        </a:rPr>
                        <a:t>59)</a:t>
                      </a:r>
                      <a:endParaRPr lang="en-US" sz="1100" b="0" dirty="0">
                        <a:latin typeface="Arial" panose="020B0604020202020204" pitchFamily="34" charset="0"/>
                        <a:cs typeface="Arial" panose="020B0604020202020204" pitchFamily="34" charset="0"/>
                      </a:endParaRPr>
                    </a:p>
                  </a:txBody>
                  <a:tcPr marL="68580" marR="68580" marT="34290" marB="34290" anchor="ctr">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solidFill>
                      <a:srgbClr val="005C9E"/>
                    </a:solidFill>
                  </a:tcPr>
                </a:tc>
                <a:extLst>
                  <a:ext uri="{0D108BD9-81ED-4DB2-BD59-A6C34878D82A}">
                    <a16:rowId xmlns:a16="http://schemas.microsoft.com/office/drawing/2014/main" val="10000"/>
                  </a:ext>
                </a:extLst>
              </a:tr>
              <a:tr h="255146">
                <a:tc>
                  <a:txBody>
                    <a:bodyPr/>
                    <a:lstStyle/>
                    <a:p>
                      <a:pPr>
                        <a:lnSpc>
                          <a:spcPts val="1600"/>
                        </a:lnSpc>
                      </a:pPr>
                      <a:r>
                        <a:rPr lang="en-US" sz="1200" dirty="0">
                          <a:latin typeface="Arial" panose="020B0604020202020204" pitchFamily="34" charset="0"/>
                          <a:cs typeface="Arial" panose="020B0604020202020204" pitchFamily="34" charset="0"/>
                        </a:rPr>
                        <a:t>Age</a:t>
                      </a:r>
                      <a:r>
                        <a:rPr lang="en-US" sz="1200" baseline="0" dirty="0">
                          <a:latin typeface="Arial" panose="020B0604020202020204" pitchFamily="34" charset="0"/>
                          <a:cs typeface="Arial" panose="020B0604020202020204" pitchFamily="34" charset="0"/>
                        </a:rPr>
                        <a:t>, mean, years (range)</a:t>
                      </a:r>
                      <a:endParaRPr lang="en-US" sz="1200" dirty="0">
                        <a:latin typeface="Arial" panose="020B0604020202020204" pitchFamily="34" charset="0"/>
                        <a:cs typeface="Arial" panose="020B0604020202020204" pitchFamily="34" charset="0"/>
                      </a:endParaRPr>
                    </a:p>
                  </a:txBody>
                  <a:tcPr marL="68580" marR="68580" marT="34290" marB="34290" anchor="ctr">
                    <a:lnL w="9525" cap="flat" cmpd="sng" algn="ctr">
                      <a:solidFill>
                        <a:prstClr val="white">
                          <a:lumMod val="75000"/>
                        </a:prstClr>
                      </a:solidFill>
                      <a:prstDash val="solid"/>
                      <a:round/>
                      <a:headEnd type="none" w="med" len="med"/>
                      <a:tailEnd type="none" w="med" len="med"/>
                    </a:lnL>
                  </a:tcPr>
                </a:tc>
                <a:tc>
                  <a:txBody>
                    <a:bodyPr/>
                    <a:lstStyle/>
                    <a:p>
                      <a:pPr algn="ctr">
                        <a:lnSpc>
                          <a:spcPts val="1600"/>
                        </a:lnSpc>
                      </a:pPr>
                      <a:r>
                        <a:rPr lang="en-US" sz="1200" dirty="0">
                          <a:latin typeface="Arial" panose="020B0604020202020204" pitchFamily="34" charset="0"/>
                          <a:cs typeface="Arial" panose="020B0604020202020204" pitchFamily="34" charset="0"/>
                        </a:rPr>
                        <a:t>60 (33-91)</a:t>
                      </a:r>
                    </a:p>
                  </a:txBody>
                  <a:tcPr marL="68580" marR="68580" marT="34290" marB="34290" anchor="ctr">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1"/>
                  </a:ext>
                </a:extLst>
              </a:tr>
              <a:tr h="255146">
                <a:tc>
                  <a:txBody>
                    <a:bodyPr/>
                    <a:lstStyle/>
                    <a:p>
                      <a:pPr>
                        <a:lnSpc>
                          <a:spcPts val="1600"/>
                        </a:lnSpc>
                      </a:pPr>
                      <a:r>
                        <a:rPr lang="en-US" sz="1200" dirty="0">
                          <a:latin typeface="Arial" panose="020B0604020202020204" pitchFamily="34" charset="0"/>
                          <a:cs typeface="Arial" panose="020B0604020202020204" pitchFamily="34" charset="0"/>
                        </a:rPr>
                        <a:t>Male,</a:t>
                      </a:r>
                      <a:r>
                        <a:rPr lang="en-US" sz="1200" baseline="0" dirty="0">
                          <a:latin typeface="Arial" panose="020B0604020202020204" pitchFamily="34" charset="0"/>
                          <a:cs typeface="Arial" panose="020B0604020202020204" pitchFamily="34" charset="0"/>
                        </a:rPr>
                        <a:t> n (%)</a:t>
                      </a:r>
                      <a:endParaRPr lang="en-US" sz="1200" dirty="0">
                        <a:latin typeface="Arial" panose="020B0604020202020204" pitchFamily="34" charset="0"/>
                        <a:cs typeface="Arial" panose="020B0604020202020204" pitchFamily="34" charset="0"/>
                      </a:endParaRPr>
                    </a:p>
                  </a:txBody>
                  <a:tcPr marL="68580" marR="68580" marT="34290" marB="34290" anchor="ctr">
                    <a:lnL w="9525" cap="flat" cmpd="sng" algn="ctr">
                      <a:solidFill>
                        <a:prstClr val="white">
                          <a:lumMod val="75000"/>
                        </a:prstClr>
                      </a:solidFill>
                      <a:prstDash val="solid"/>
                      <a:round/>
                      <a:headEnd type="none" w="med" len="med"/>
                      <a:tailEnd type="none" w="med" len="med"/>
                    </a:lnL>
                  </a:tcPr>
                </a:tc>
                <a:tc>
                  <a:txBody>
                    <a:bodyPr/>
                    <a:lstStyle/>
                    <a:p>
                      <a:pPr algn="ctr">
                        <a:lnSpc>
                          <a:spcPts val="1600"/>
                        </a:lnSpc>
                      </a:pPr>
                      <a:r>
                        <a:rPr lang="en-US" sz="1200" dirty="0">
                          <a:latin typeface="Arial" panose="020B0604020202020204" pitchFamily="34" charset="0"/>
                          <a:cs typeface="Arial" panose="020B0604020202020204" pitchFamily="34" charset="0"/>
                        </a:rPr>
                        <a:t>35 (59)</a:t>
                      </a:r>
                    </a:p>
                  </a:txBody>
                  <a:tcPr marL="68580" marR="68580" marT="34290" marB="34290" anchor="ctr">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2"/>
                  </a:ext>
                </a:extLst>
              </a:tr>
              <a:tr h="267615">
                <a:tc>
                  <a:txBody>
                    <a:bodyPr/>
                    <a:lstStyle/>
                    <a:p>
                      <a:pPr>
                        <a:lnSpc>
                          <a:spcPts val="1600"/>
                        </a:lnSpc>
                      </a:pPr>
                      <a:r>
                        <a:rPr lang="en-US" sz="1200" dirty="0">
                          <a:latin typeface="Arial" panose="020B0604020202020204" pitchFamily="34" charset="0"/>
                          <a:cs typeface="Arial" panose="020B0604020202020204" pitchFamily="34" charset="0"/>
                        </a:rPr>
                        <a:t>Black race, n (%)</a:t>
                      </a:r>
                    </a:p>
                  </a:txBody>
                  <a:tcPr marL="68580" marR="68580" marT="34290" marB="34290" anchor="ctr">
                    <a:lnL w="9525" cap="flat" cmpd="sng" algn="ctr">
                      <a:solidFill>
                        <a:prstClr val="white">
                          <a:lumMod val="75000"/>
                        </a:prstClr>
                      </a:solidFill>
                      <a:prstDash val="solid"/>
                      <a:round/>
                      <a:headEnd type="none" w="med" len="med"/>
                      <a:tailEnd type="none" w="med" len="med"/>
                    </a:lnL>
                  </a:tcPr>
                </a:tc>
                <a:tc>
                  <a:txBody>
                    <a:bodyPr/>
                    <a:lstStyle/>
                    <a:p>
                      <a:pPr algn="ctr">
                        <a:lnSpc>
                          <a:spcPts val="1600"/>
                        </a:lnSpc>
                      </a:pPr>
                      <a:r>
                        <a:rPr lang="en-US" sz="1200" dirty="0">
                          <a:latin typeface="Arial" panose="020B0604020202020204" pitchFamily="34" charset="0"/>
                          <a:cs typeface="Arial" panose="020B0604020202020204" pitchFamily="34" charset="0"/>
                        </a:rPr>
                        <a:t>6 (10)</a:t>
                      </a:r>
                    </a:p>
                  </a:txBody>
                  <a:tcPr marL="68580" marR="68580" marT="34290" marB="34290" anchor="ctr">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3"/>
                  </a:ext>
                </a:extLst>
              </a:tr>
              <a:tr h="1376782">
                <a:tc>
                  <a:txBody>
                    <a:bodyPr/>
                    <a:lstStyle/>
                    <a:p>
                      <a:pPr>
                        <a:lnSpc>
                          <a:spcPts val="1600"/>
                        </a:lnSpc>
                      </a:pPr>
                      <a:r>
                        <a:rPr lang="en-US" sz="1200" dirty="0">
                          <a:latin typeface="Arial" panose="020B0604020202020204" pitchFamily="34" charset="0"/>
                          <a:cs typeface="Arial" panose="020B0604020202020204" pitchFamily="34" charset="0"/>
                        </a:rPr>
                        <a:t>HCV</a:t>
                      </a:r>
                      <a:r>
                        <a:rPr lang="en-US" sz="1200" baseline="0" dirty="0">
                          <a:latin typeface="Arial" panose="020B0604020202020204" pitchFamily="34" charset="0"/>
                          <a:cs typeface="Arial" panose="020B0604020202020204" pitchFamily="34" charset="0"/>
                        </a:rPr>
                        <a:t> genotype</a:t>
                      </a:r>
                      <a:r>
                        <a:rPr lang="en-US" sz="1200" dirty="0">
                          <a:latin typeface="Arial" panose="020B0604020202020204" pitchFamily="34" charset="0"/>
                          <a:cs typeface="Arial" panose="020B0604020202020204" pitchFamily="34" charset="0"/>
                        </a:rPr>
                        <a:t>, n (%)</a:t>
                      </a:r>
                    </a:p>
                    <a:p>
                      <a:pPr>
                        <a:lnSpc>
                          <a:spcPts val="1600"/>
                        </a:lnSpc>
                      </a:pPr>
                      <a:r>
                        <a:rPr lang="en-US" sz="1200" dirty="0">
                          <a:latin typeface="Arial" panose="020B0604020202020204" pitchFamily="34" charset="0"/>
                          <a:cs typeface="Arial" panose="020B0604020202020204" pitchFamily="34" charset="0"/>
                        </a:rPr>
                        <a:t>  1a / 1b / other</a:t>
                      </a:r>
                    </a:p>
                    <a:p>
                      <a:pPr>
                        <a:lnSpc>
                          <a:spcPts val="1600"/>
                        </a:lnSpc>
                      </a:pPr>
                      <a:r>
                        <a:rPr lang="en-US" sz="1200" dirty="0">
                          <a:latin typeface="Arial" panose="020B0604020202020204" pitchFamily="34" charset="0"/>
                          <a:cs typeface="Arial" panose="020B0604020202020204" pitchFamily="34" charset="0"/>
                        </a:rPr>
                        <a:t>  2</a:t>
                      </a:r>
                    </a:p>
                    <a:p>
                      <a:pPr>
                        <a:lnSpc>
                          <a:spcPts val="1600"/>
                        </a:lnSpc>
                      </a:pPr>
                      <a:r>
                        <a:rPr lang="en-US" sz="1200" dirty="0">
                          <a:latin typeface="Arial" panose="020B0604020202020204" pitchFamily="34" charset="0"/>
                          <a:cs typeface="Arial" panose="020B0604020202020204" pitchFamily="34" charset="0"/>
                        </a:rPr>
                        <a:t>  3</a:t>
                      </a:r>
                    </a:p>
                    <a:p>
                      <a:pPr>
                        <a:lnSpc>
                          <a:spcPts val="1600"/>
                        </a:lnSpc>
                      </a:pPr>
                      <a:r>
                        <a:rPr lang="en-US" sz="1200" dirty="0">
                          <a:latin typeface="Arial" panose="020B0604020202020204" pitchFamily="34" charset="0"/>
                          <a:cs typeface="Arial" panose="020B0604020202020204" pitchFamily="34" charset="0"/>
                        </a:rPr>
                        <a:t>  4</a:t>
                      </a:r>
                    </a:p>
                    <a:p>
                      <a:pPr>
                        <a:lnSpc>
                          <a:spcPts val="1600"/>
                        </a:lnSpc>
                      </a:pPr>
                      <a:r>
                        <a:rPr lang="en-US" sz="1200" dirty="0">
                          <a:latin typeface="Arial" panose="020B0604020202020204" pitchFamily="34" charset="0"/>
                          <a:cs typeface="Arial" panose="020B0604020202020204" pitchFamily="34" charset="0"/>
                        </a:rPr>
                        <a:t>  6</a:t>
                      </a:r>
                    </a:p>
                  </a:txBody>
                  <a:tcPr marL="68580" marR="68580" marT="34290" marB="34290" anchor="ctr">
                    <a:lnL w="9525" cap="flat" cmpd="sng" algn="ctr">
                      <a:solidFill>
                        <a:prstClr val="white">
                          <a:lumMod val="75000"/>
                        </a:prstClr>
                      </a:solidFill>
                      <a:prstDash val="solid"/>
                      <a:round/>
                      <a:headEnd type="none" w="med" len="med"/>
                      <a:tailEnd type="none" w="med" len="med"/>
                    </a:lnL>
                  </a:tcPr>
                </a:tc>
                <a:tc>
                  <a:txBody>
                    <a:bodyPr/>
                    <a:lstStyle/>
                    <a:p>
                      <a:pPr algn="ctr">
                        <a:lnSpc>
                          <a:spcPts val="1600"/>
                        </a:lnSpc>
                      </a:pPr>
                      <a:endParaRPr lang="en-US" sz="1200" dirty="0">
                        <a:latin typeface="Arial" panose="020B0604020202020204" pitchFamily="34" charset="0"/>
                        <a:cs typeface="Arial" panose="020B0604020202020204" pitchFamily="34" charset="0"/>
                      </a:endParaRPr>
                    </a:p>
                    <a:p>
                      <a:pPr algn="ctr">
                        <a:lnSpc>
                          <a:spcPts val="1600"/>
                        </a:lnSpc>
                      </a:pPr>
                      <a:r>
                        <a:rPr lang="en-US" sz="1200" dirty="0">
                          <a:latin typeface="Arial" panose="020B0604020202020204" pitchFamily="34" charset="0"/>
                          <a:cs typeface="Arial" panose="020B0604020202020204" pitchFamily="34" charset="0"/>
                        </a:rPr>
                        <a:t>15 (25) / 11 (19) / 1 (2)</a:t>
                      </a:r>
                    </a:p>
                    <a:p>
                      <a:pPr algn="ctr">
                        <a:lnSpc>
                          <a:spcPts val="1600"/>
                        </a:lnSpc>
                      </a:pPr>
                      <a:r>
                        <a:rPr lang="en-US" sz="1200" dirty="0">
                          <a:latin typeface="Arial" panose="020B0604020202020204" pitchFamily="34" charset="0"/>
                          <a:cs typeface="Arial" panose="020B0604020202020204" pitchFamily="34" charset="0"/>
                        </a:rPr>
                        <a:t>7 (12)</a:t>
                      </a:r>
                    </a:p>
                    <a:p>
                      <a:pPr algn="ctr">
                        <a:lnSpc>
                          <a:spcPts val="1600"/>
                        </a:lnSpc>
                      </a:pPr>
                      <a:r>
                        <a:rPr lang="en-US" sz="1200" dirty="0">
                          <a:latin typeface="Arial" panose="020B0604020202020204" pitchFamily="34" charset="0"/>
                          <a:cs typeface="Arial" panose="020B0604020202020204" pitchFamily="34" charset="0"/>
                        </a:rPr>
                        <a:t>19 (32)</a:t>
                      </a:r>
                    </a:p>
                    <a:p>
                      <a:pPr algn="ctr">
                        <a:lnSpc>
                          <a:spcPts val="1600"/>
                        </a:lnSpc>
                      </a:pPr>
                      <a:r>
                        <a:rPr lang="en-US" sz="1200" dirty="0">
                          <a:latin typeface="Arial" panose="020B0604020202020204" pitchFamily="34" charset="0"/>
                          <a:cs typeface="Arial" panose="020B0604020202020204" pitchFamily="34" charset="0"/>
                        </a:rPr>
                        <a:t>4 (7)</a:t>
                      </a:r>
                    </a:p>
                    <a:p>
                      <a:pPr algn="ctr">
                        <a:lnSpc>
                          <a:spcPts val="1600"/>
                        </a:lnSpc>
                      </a:pPr>
                      <a:r>
                        <a:rPr lang="en-US" sz="1200" dirty="0">
                          <a:latin typeface="Arial" panose="020B0604020202020204" pitchFamily="34" charset="0"/>
                          <a:cs typeface="Arial" panose="020B0604020202020204" pitchFamily="34" charset="0"/>
                        </a:rPr>
                        <a:t>2 (3)</a:t>
                      </a:r>
                    </a:p>
                  </a:txBody>
                  <a:tcPr marL="68580" marR="68580" marT="34290" marB="34290" anchor="ctr">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4"/>
                  </a:ext>
                </a:extLst>
              </a:tr>
              <a:tr h="258001">
                <a:tc>
                  <a:txBody>
                    <a:bodyPr/>
                    <a:lstStyle/>
                    <a:p>
                      <a:pPr>
                        <a:lnSpc>
                          <a:spcPts val="1600"/>
                        </a:lnSpc>
                      </a:pPr>
                      <a:r>
                        <a:rPr lang="en-US" sz="1200" dirty="0">
                          <a:latin typeface="Arial" panose="020B0604020202020204" pitchFamily="34" charset="0"/>
                          <a:cs typeface="Arial" panose="020B0604020202020204" pitchFamily="34" charset="0"/>
                        </a:rPr>
                        <a:t>Body mass index,</a:t>
                      </a:r>
                      <a:r>
                        <a:rPr lang="en-US" sz="1200" baseline="0" dirty="0">
                          <a:latin typeface="Arial" panose="020B0604020202020204" pitchFamily="34" charset="0"/>
                          <a:cs typeface="Arial" panose="020B0604020202020204" pitchFamily="34" charset="0"/>
                        </a:rPr>
                        <a:t> mean kg/m</a:t>
                      </a:r>
                      <a:r>
                        <a:rPr lang="en-US" sz="1200" baseline="30000" dirty="0">
                          <a:latin typeface="Arial" panose="020B0604020202020204" pitchFamily="34" charset="0"/>
                          <a:cs typeface="Arial" panose="020B0604020202020204" pitchFamily="34" charset="0"/>
                        </a:rPr>
                        <a:t>2</a:t>
                      </a:r>
                      <a:r>
                        <a:rPr lang="en-US" sz="1200" baseline="0" dirty="0">
                          <a:latin typeface="Arial" panose="020B0604020202020204" pitchFamily="34" charset="0"/>
                          <a:cs typeface="Arial" panose="020B0604020202020204" pitchFamily="34" charset="0"/>
                        </a:rPr>
                        <a:t> (SD)</a:t>
                      </a:r>
                      <a:endParaRPr lang="en-US" sz="1200" dirty="0">
                        <a:latin typeface="Arial" panose="020B0604020202020204" pitchFamily="34" charset="0"/>
                        <a:cs typeface="Arial" panose="020B0604020202020204" pitchFamily="34" charset="0"/>
                      </a:endParaRPr>
                    </a:p>
                  </a:txBody>
                  <a:tcPr marL="68580" marR="68580" marT="34290" marB="34290" anchor="ctr">
                    <a:lnL w="9525" cap="flat" cmpd="sng" algn="ctr">
                      <a:solidFill>
                        <a:prstClr val="white">
                          <a:lumMod val="75000"/>
                        </a:prstClr>
                      </a:solidFill>
                      <a:prstDash val="solid"/>
                      <a:round/>
                      <a:headEnd type="none" w="med" len="med"/>
                      <a:tailEnd type="none" w="med" len="med"/>
                    </a:lnL>
                  </a:tcPr>
                </a:tc>
                <a:tc>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26 (17-39)</a:t>
                      </a:r>
                    </a:p>
                  </a:txBody>
                  <a:tcPr marL="68580" marR="68580" marT="34290" marB="34290" anchor="ctr">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5"/>
                  </a:ext>
                </a:extLst>
              </a:tr>
              <a:tr h="255146">
                <a:tc>
                  <a:txBody>
                    <a:bodyPr/>
                    <a:lstStyle/>
                    <a:p>
                      <a:pPr>
                        <a:lnSpc>
                          <a:spcPts val="1600"/>
                        </a:lnSpc>
                      </a:pPr>
                      <a:r>
                        <a:rPr lang="en-US" sz="1200" dirty="0">
                          <a:latin typeface="Arial" panose="020B0604020202020204" pitchFamily="34" charset="0"/>
                          <a:cs typeface="Arial" panose="020B0604020202020204" pitchFamily="34" charset="0"/>
                        </a:rPr>
                        <a:t>Mean HCV RNA, log</a:t>
                      </a:r>
                      <a:r>
                        <a:rPr lang="en-US" sz="1200" baseline="-25000" dirty="0">
                          <a:latin typeface="Arial" panose="020B0604020202020204" pitchFamily="34" charset="0"/>
                          <a:cs typeface="Arial" panose="020B0604020202020204" pitchFamily="34" charset="0"/>
                        </a:rPr>
                        <a:t>10</a:t>
                      </a:r>
                      <a:r>
                        <a:rPr lang="en-US" sz="1200" dirty="0">
                          <a:latin typeface="Arial" panose="020B0604020202020204" pitchFamily="34" charset="0"/>
                          <a:cs typeface="Arial" panose="020B0604020202020204" pitchFamily="34" charset="0"/>
                        </a:rPr>
                        <a:t> IU/mL</a:t>
                      </a:r>
                      <a:r>
                        <a:rPr lang="en-US" sz="1200" baseline="0" dirty="0">
                          <a:latin typeface="Arial" panose="020B0604020202020204" pitchFamily="34" charset="0"/>
                          <a:cs typeface="Arial" panose="020B0604020202020204" pitchFamily="34" charset="0"/>
                        </a:rPr>
                        <a:t> (range)</a:t>
                      </a:r>
                      <a:endParaRPr lang="en-US" sz="1200" dirty="0">
                        <a:latin typeface="Arial" panose="020B0604020202020204" pitchFamily="34" charset="0"/>
                        <a:cs typeface="Arial" panose="020B0604020202020204" pitchFamily="34" charset="0"/>
                      </a:endParaRPr>
                    </a:p>
                  </a:txBody>
                  <a:tcPr marL="68580" marR="68580" marT="34290" marB="34290" anchor="ctr">
                    <a:lnL w="9525" cap="flat" cmpd="sng" algn="ctr">
                      <a:solidFill>
                        <a:prstClr val="white">
                          <a:lumMod val="75000"/>
                        </a:prstClr>
                      </a:solidFill>
                      <a:prstDash val="solid"/>
                      <a:round/>
                      <a:headEnd type="none" w="med" len="med"/>
                      <a:tailEnd type="none" w="med" len="med"/>
                    </a:lnL>
                  </a:tcPr>
                </a:tc>
                <a:tc>
                  <a:txBody>
                    <a:bodyPr/>
                    <a:lstStyle/>
                    <a:p>
                      <a:pPr algn="ctr">
                        <a:lnSpc>
                          <a:spcPts val="1600"/>
                        </a:lnSpc>
                      </a:pPr>
                      <a:r>
                        <a:rPr lang="en-US" sz="1200" dirty="0">
                          <a:latin typeface="Arial" panose="020B0604020202020204" pitchFamily="34" charset="0"/>
                          <a:cs typeface="Arial" panose="020B0604020202020204" pitchFamily="34" charset="0"/>
                        </a:rPr>
                        <a:t>5.8 (3.1-7.7)</a:t>
                      </a:r>
                    </a:p>
                  </a:txBody>
                  <a:tcPr marL="68580" marR="68580" marT="34290" marB="34290" anchor="ctr">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6"/>
                  </a:ext>
                </a:extLst>
              </a:tr>
              <a:tr h="255146">
                <a:tc>
                  <a:txBody>
                    <a:bodyPr/>
                    <a:lstStyle/>
                    <a:p>
                      <a:pPr>
                        <a:lnSpc>
                          <a:spcPts val="1600"/>
                        </a:lnSpc>
                      </a:pPr>
                      <a:r>
                        <a:rPr lang="en-US" sz="1200" dirty="0">
                          <a:latin typeface="Arial" panose="020B0604020202020204" pitchFamily="34" charset="0"/>
                          <a:cs typeface="Arial" panose="020B0604020202020204" pitchFamily="34" charset="0"/>
                        </a:rPr>
                        <a:t>Cirrhosis,</a:t>
                      </a:r>
                      <a:r>
                        <a:rPr lang="en-US" sz="1200" baseline="0" dirty="0">
                          <a:latin typeface="Arial" panose="020B0604020202020204" pitchFamily="34" charset="0"/>
                          <a:cs typeface="Arial" panose="020B0604020202020204" pitchFamily="34" charset="0"/>
                        </a:rPr>
                        <a:t> n (%)</a:t>
                      </a:r>
                      <a:endParaRPr lang="en-US" sz="1200" dirty="0">
                        <a:latin typeface="Arial" panose="020B0604020202020204" pitchFamily="34" charset="0"/>
                        <a:cs typeface="Arial" panose="020B0604020202020204" pitchFamily="34" charset="0"/>
                      </a:endParaRPr>
                    </a:p>
                  </a:txBody>
                  <a:tcPr marL="68580" marR="68580" marT="34290" marB="34290" anchor="ctr">
                    <a:lnL w="9525" cap="flat" cmpd="sng" algn="ctr">
                      <a:solidFill>
                        <a:prstClr val="white">
                          <a:lumMod val="75000"/>
                        </a:prstClr>
                      </a:solidFill>
                      <a:prstDash val="solid"/>
                      <a:round/>
                      <a:headEnd type="none" w="med" len="med"/>
                      <a:tailEnd type="none" w="med" len="med"/>
                    </a:lnL>
                  </a:tcPr>
                </a:tc>
                <a:tc>
                  <a:txBody>
                    <a:bodyPr/>
                    <a:lstStyle/>
                    <a:p>
                      <a:pPr algn="ctr">
                        <a:lnSpc>
                          <a:spcPts val="1600"/>
                        </a:lnSpc>
                      </a:pPr>
                      <a:r>
                        <a:rPr lang="en-US" sz="1200" dirty="0">
                          <a:latin typeface="Arial" panose="020B0604020202020204" pitchFamily="34" charset="0"/>
                          <a:cs typeface="Arial" panose="020B0604020202020204" pitchFamily="34" charset="0"/>
                        </a:rPr>
                        <a:t>17 (29)</a:t>
                      </a:r>
                    </a:p>
                  </a:txBody>
                  <a:tcPr marL="68580" marR="68580" marT="34290" marB="34290" anchor="ctr">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7"/>
                  </a:ext>
                </a:extLst>
              </a:tr>
              <a:tr h="255146">
                <a:tc>
                  <a:txBody>
                    <a:bodyPr/>
                    <a:lstStyle/>
                    <a:p>
                      <a:pPr>
                        <a:lnSpc>
                          <a:spcPts val="1600"/>
                        </a:lnSpc>
                      </a:pPr>
                      <a:r>
                        <a:rPr lang="en-US" sz="1200" dirty="0">
                          <a:latin typeface="Arial" panose="020B0604020202020204" pitchFamily="34" charset="0"/>
                          <a:cs typeface="Arial" panose="020B0604020202020204" pitchFamily="34" charset="0"/>
                        </a:rPr>
                        <a:t>Treatment experienced, n (%)</a:t>
                      </a:r>
                    </a:p>
                  </a:txBody>
                  <a:tcPr marL="68580" marR="68580" marT="34290" marB="34290" anchor="ctr">
                    <a:lnL w="9525" cap="flat" cmpd="sng" algn="ctr">
                      <a:solidFill>
                        <a:prstClr val="white">
                          <a:lumMod val="75000"/>
                        </a:prstClr>
                      </a:solidFill>
                      <a:prstDash val="solid"/>
                      <a:round/>
                      <a:headEnd type="none" w="med" len="med"/>
                      <a:tailEnd type="none" w="med" len="med"/>
                    </a:lnL>
                    <a:lnB w="9525" cap="flat" cmpd="sng" algn="ctr">
                      <a:solidFill>
                        <a:prstClr val="white">
                          <a:lumMod val="75000"/>
                        </a:prstClr>
                      </a:solidFill>
                      <a:prstDash val="solid"/>
                      <a:round/>
                      <a:headEnd type="none" w="med" len="med"/>
                      <a:tailEnd type="none" w="med" len="med"/>
                    </a:lnB>
                  </a:tcPr>
                </a:tc>
                <a:tc>
                  <a:txBody>
                    <a:bodyPr/>
                    <a:lstStyle/>
                    <a:p>
                      <a:pPr algn="ctr">
                        <a:lnSpc>
                          <a:spcPts val="1600"/>
                        </a:lnSpc>
                      </a:pPr>
                      <a:r>
                        <a:rPr lang="en-US" sz="1200" dirty="0">
                          <a:latin typeface="Arial" panose="020B0604020202020204" pitchFamily="34" charset="0"/>
                          <a:cs typeface="Arial" panose="020B0604020202020204" pitchFamily="34" charset="0"/>
                        </a:rPr>
                        <a:t>13 (22)</a:t>
                      </a:r>
                    </a:p>
                  </a:txBody>
                  <a:tcPr marL="68580" marR="68580" marT="34290" marB="34290" anchor="ctr">
                    <a:lnR w="9525" cap="flat" cmpd="sng" algn="ctr">
                      <a:solidFill>
                        <a:prstClr val="white">
                          <a:lumMod val="75000"/>
                        </a:prstClr>
                      </a:solidFill>
                      <a:prstDash val="solid"/>
                      <a:round/>
                      <a:headEnd type="none" w="med" len="med"/>
                      <a:tailEnd type="none" w="med" len="med"/>
                    </a:lnR>
                    <a:lnB w="9525"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296566392"/>
      </p:ext>
    </p:extLst>
  </p:cSld>
  <p:clrMapOvr>
    <a:masterClrMapping/>
  </p:clrMapOvr>
  <p:transition spd="slow"/>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Sofosbuvir-Velpatasvir in Patients with ESRD on Dialysis</a:t>
            </a:r>
            <a:br>
              <a:rPr lang="en-US" sz="2000" dirty="0"/>
            </a:br>
            <a:r>
              <a:rPr lang="en-US" sz="2000" dirty="0"/>
              <a:t>Study Participants</a:t>
            </a:r>
          </a:p>
        </p:txBody>
      </p:sp>
      <p:sp>
        <p:nvSpPr>
          <p:cNvPr id="6" name="Content Placeholder 5"/>
          <p:cNvSpPr>
            <a:spLocks noGrp="1"/>
          </p:cNvSpPr>
          <p:nvPr>
            <p:ph type="body" sz="quarter" idx="14"/>
          </p:nvPr>
        </p:nvSpPr>
        <p:spPr/>
        <p:txBody>
          <a:bodyPr/>
          <a:lstStyle/>
          <a:p>
            <a:pPr lvl="0">
              <a:spcBef>
                <a:spcPct val="30000"/>
              </a:spcBef>
              <a:defRPr/>
            </a:pPr>
            <a:r>
              <a:rPr lang="en-US" dirty="0"/>
              <a:t>Source: Borgia SM, et al. J Hepatol. 2019;71:660-5.</a:t>
            </a:r>
          </a:p>
        </p:txBody>
      </p:sp>
      <p:graphicFrame>
        <p:nvGraphicFramePr>
          <p:cNvPr id="4" name="Content Placeholder 5"/>
          <p:cNvGraphicFramePr>
            <a:graphicFrameLocks/>
          </p:cNvGraphicFramePr>
          <p:nvPr>
            <p:extLst>
              <p:ext uri="{D42A27DB-BD31-4B8C-83A1-F6EECF244321}">
                <p14:modId xmlns:p14="http://schemas.microsoft.com/office/powerpoint/2010/main" val="2987158246"/>
              </p:ext>
            </p:extLst>
          </p:nvPr>
        </p:nvGraphicFramePr>
        <p:xfrm>
          <a:off x="457200" y="1020848"/>
          <a:ext cx="8229600" cy="3657599"/>
        </p:xfrm>
        <a:graphic>
          <a:graphicData uri="http://schemas.openxmlformats.org/drawingml/2006/table">
            <a:tbl>
              <a:tblPr firstRow="1" bandRow="1">
                <a:tableStyleId>{5C22544A-7EE6-4342-B048-85BDC9FD1C3A}</a:tableStyleId>
              </a:tblPr>
              <a:tblGrid>
                <a:gridCol w="4567057">
                  <a:extLst>
                    <a:ext uri="{9D8B030D-6E8A-4147-A177-3AD203B41FA5}">
                      <a16:colId xmlns:a16="http://schemas.microsoft.com/office/drawing/2014/main" val="20000"/>
                    </a:ext>
                  </a:extLst>
                </a:gridCol>
                <a:gridCol w="3662543">
                  <a:extLst>
                    <a:ext uri="{9D8B030D-6E8A-4147-A177-3AD203B41FA5}">
                      <a16:colId xmlns:a16="http://schemas.microsoft.com/office/drawing/2014/main" val="20001"/>
                    </a:ext>
                  </a:extLst>
                </a:gridCol>
              </a:tblGrid>
              <a:tr h="481040">
                <a:tc>
                  <a:txBody>
                    <a:bodyPr/>
                    <a:lstStyle/>
                    <a:p>
                      <a:r>
                        <a:rPr lang="en-US" sz="1400" dirty="0">
                          <a:latin typeface="Arial" panose="020B0604020202020204" pitchFamily="34" charset="0"/>
                          <a:cs typeface="Arial" panose="020B0604020202020204" pitchFamily="34" charset="0"/>
                        </a:rPr>
                        <a:t>Other Characteristics</a:t>
                      </a:r>
                    </a:p>
                  </a:txBody>
                  <a:tcPr marL="68580" marR="68580" marT="34290" marB="34290" anchor="ct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solidFill>
                      <a:srgbClr val="303030"/>
                    </a:solidFill>
                  </a:tcPr>
                </a:tc>
                <a:tc>
                  <a:txBody>
                    <a:bodyPr/>
                    <a:lstStyle/>
                    <a:p>
                      <a:pPr algn="ctr"/>
                      <a:r>
                        <a:rPr lang="en-US" sz="1400" baseline="0" dirty="0">
                          <a:latin typeface="Arial" panose="020B0604020202020204" pitchFamily="34" charset="0"/>
                          <a:cs typeface="Arial" panose="020B0604020202020204" pitchFamily="34" charset="0"/>
                        </a:rPr>
                        <a:t>Sofosbuvir-Velpatasvir</a:t>
                      </a:r>
                      <a:r>
                        <a:rPr lang="en-US" sz="1200" baseline="0" dirty="0">
                          <a:latin typeface="Arial" panose="020B0604020202020204" pitchFamily="34" charset="0"/>
                          <a:cs typeface="Arial" panose="020B0604020202020204" pitchFamily="34" charset="0"/>
                        </a:rPr>
                        <a:t> </a:t>
                      </a:r>
                      <a:br>
                        <a:rPr lang="en-US" sz="1200" baseline="0" dirty="0">
                          <a:latin typeface="Arial" panose="020B0604020202020204" pitchFamily="34" charset="0"/>
                          <a:cs typeface="Arial" panose="020B0604020202020204" pitchFamily="34" charset="0"/>
                        </a:rPr>
                      </a:br>
                      <a:r>
                        <a:rPr lang="en-US" sz="1100" b="0" dirty="0">
                          <a:solidFill>
                            <a:srgbClr val="FFFFFF"/>
                          </a:solidFill>
                          <a:latin typeface="Arial" panose="020B0604020202020204" pitchFamily="34" charset="0"/>
                          <a:cs typeface="Arial" panose="020B0604020202020204" pitchFamily="34" charset="0"/>
                        </a:rPr>
                        <a:t>(n = </a:t>
                      </a:r>
                      <a:r>
                        <a:rPr lang="en-US" sz="1100" b="0" baseline="0" dirty="0">
                          <a:latin typeface="Arial" panose="020B0604020202020204" pitchFamily="34" charset="0"/>
                          <a:cs typeface="Arial" panose="020B0604020202020204" pitchFamily="34" charset="0"/>
                        </a:rPr>
                        <a:t>59)</a:t>
                      </a:r>
                      <a:endParaRPr lang="en-US" sz="1100" b="0" dirty="0">
                        <a:latin typeface="Arial" panose="020B0604020202020204" pitchFamily="34" charset="0"/>
                        <a:cs typeface="Arial" panose="020B0604020202020204" pitchFamily="34" charset="0"/>
                      </a:endParaRPr>
                    </a:p>
                  </a:txBody>
                  <a:tcPr marL="68580" marR="68580" marT="34290" marB="3429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solidFill>
                      <a:srgbClr val="005C9E"/>
                    </a:solidFill>
                  </a:tcPr>
                </a:tc>
                <a:extLst>
                  <a:ext uri="{0D108BD9-81ED-4DB2-BD59-A6C34878D82A}">
                    <a16:rowId xmlns:a16="http://schemas.microsoft.com/office/drawing/2014/main" val="10000"/>
                  </a:ext>
                </a:extLst>
              </a:tr>
              <a:tr h="968261">
                <a:tc>
                  <a:txBody>
                    <a:bodyPr/>
                    <a:lstStyle/>
                    <a:p>
                      <a:pPr>
                        <a:lnSpc>
                          <a:spcPts val="2200"/>
                        </a:lnSpc>
                        <a:spcBef>
                          <a:spcPts val="300"/>
                        </a:spcBef>
                      </a:pPr>
                      <a:r>
                        <a:rPr lang="en-US" sz="1200" dirty="0">
                          <a:latin typeface="Arial" panose="020B0604020202020204" pitchFamily="34" charset="0"/>
                          <a:cs typeface="Arial" panose="020B0604020202020204" pitchFamily="34" charset="0"/>
                        </a:rPr>
                        <a:t>Prior HCV treatment experience, n/N (%)</a:t>
                      </a:r>
                    </a:p>
                    <a:p>
                      <a:pPr>
                        <a:lnSpc>
                          <a:spcPts val="2200"/>
                        </a:lnSpc>
                        <a:spcBef>
                          <a:spcPts val="300"/>
                        </a:spcBef>
                      </a:pPr>
                      <a:r>
                        <a:rPr lang="en-US" sz="1200" dirty="0">
                          <a:latin typeface="Arial" panose="020B0604020202020204" pitchFamily="34" charset="0"/>
                          <a:cs typeface="Arial" panose="020B0604020202020204" pitchFamily="34" charset="0"/>
                        </a:rPr>
                        <a:t>  Peg-IFN + ribavirin</a:t>
                      </a:r>
                    </a:p>
                    <a:p>
                      <a:pPr>
                        <a:lnSpc>
                          <a:spcPts val="2200"/>
                        </a:lnSpc>
                        <a:spcBef>
                          <a:spcPts val="300"/>
                        </a:spcBef>
                      </a:pPr>
                      <a:r>
                        <a:rPr lang="en-US" sz="1200" dirty="0">
                          <a:latin typeface="Arial" panose="020B0604020202020204" pitchFamily="34" charset="0"/>
                          <a:cs typeface="Arial" panose="020B0604020202020204" pitchFamily="34" charset="0"/>
                        </a:rPr>
                        <a:t>  Other</a:t>
                      </a:r>
                    </a:p>
                  </a:txBody>
                  <a:tcPr marL="68580" marR="68580" marT="34290" marB="34290" anchor="ctr">
                    <a:lnL w="9525" cap="flat" cmpd="sng" algn="ctr">
                      <a:solidFill>
                        <a:schemeClr val="bg1">
                          <a:lumMod val="75000"/>
                        </a:schemeClr>
                      </a:solidFill>
                      <a:prstDash val="solid"/>
                      <a:round/>
                      <a:headEnd type="none" w="med" len="med"/>
                      <a:tailEnd type="none" w="med" len="med"/>
                    </a:lnL>
                  </a:tcPr>
                </a:tc>
                <a:tc>
                  <a:txBody>
                    <a:bodyPr/>
                    <a:lstStyle/>
                    <a:p>
                      <a:pPr algn="ctr">
                        <a:lnSpc>
                          <a:spcPts val="2200"/>
                        </a:lnSpc>
                        <a:spcBef>
                          <a:spcPts val="300"/>
                        </a:spcBef>
                      </a:pPr>
                      <a:endParaRPr lang="en-US" sz="1200" dirty="0">
                        <a:latin typeface="Arial" panose="020B0604020202020204" pitchFamily="34" charset="0"/>
                        <a:cs typeface="Arial" panose="020B0604020202020204" pitchFamily="34" charset="0"/>
                      </a:endParaRPr>
                    </a:p>
                    <a:p>
                      <a:pPr algn="ctr">
                        <a:lnSpc>
                          <a:spcPts val="2200"/>
                        </a:lnSpc>
                        <a:spcBef>
                          <a:spcPts val="300"/>
                        </a:spcBef>
                      </a:pPr>
                      <a:r>
                        <a:rPr lang="en-US" sz="1200" dirty="0">
                          <a:latin typeface="Arial" panose="020B0604020202020204" pitchFamily="34" charset="0"/>
                          <a:cs typeface="Arial" panose="020B0604020202020204" pitchFamily="34" charset="0"/>
                        </a:rPr>
                        <a:t>6/13 (46)</a:t>
                      </a:r>
                    </a:p>
                    <a:p>
                      <a:pPr algn="ctr">
                        <a:lnSpc>
                          <a:spcPts val="2200"/>
                        </a:lnSpc>
                        <a:spcBef>
                          <a:spcPts val="300"/>
                        </a:spcBef>
                      </a:pPr>
                      <a:r>
                        <a:rPr lang="en-US" sz="1200" dirty="0">
                          <a:latin typeface="Arial" panose="020B0604020202020204" pitchFamily="34" charset="0"/>
                          <a:cs typeface="Arial" panose="020B0604020202020204" pitchFamily="34" charset="0"/>
                        </a:rPr>
                        <a:t>7 (13) (54)</a:t>
                      </a:r>
                    </a:p>
                  </a:txBody>
                  <a:tcPr marL="68580" marR="68580" marT="34290" marB="34290" anchor="ctr">
                    <a:lnR w="9525"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002"/>
                  </a:ext>
                </a:extLst>
              </a:tr>
              <a:tr h="968261">
                <a:tc>
                  <a:txBody>
                    <a:bodyPr/>
                    <a:lstStyle/>
                    <a:p>
                      <a:pPr>
                        <a:lnSpc>
                          <a:spcPts val="2200"/>
                        </a:lnSpc>
                        <a:spcBef>
                          <a:spcPts val="300"/>
                        </a:spcBef>
                      </a:pPr>
                      <a:r>
                        <a:rPr lang="en-US" sz="1200" dirty="0">
                          <a:latin typeface="Arial" panose="020B0604020202020204" pitchFamily="34" charset="0"/>
                          <a:cs typeface="Arial" panose="020B0604020202020204" pitchFamily="34" charset="0"/>
                        </a:rPr>
                        <a:t>Type of dialysis, n (%)</a:t>
                      </a:r>
                    </a:p>
                    <a:p>
                      <a:pPr>
                        <a:lnSpc>
                          <a:spcPts val="2200"/>
                        </a:lnSpc>
                        <a:spcBef>
                          <a:spcPts val="300"/>
                        </a:spcBef>
                      </a:pPr>
                      <a:r>
                        <a:rPr lang="en-US" sz="1200" dirty="0">
                          <a:latin typeface="Arial" panose="020B0604020202020204" pitchFamily="34" charset="0"/>
                          <a:cs typeface="Arial" panose="020B0604020202020204" pitchFamily="34" charset="0"/>
                        </a:rPr>
                        <a:t>  Hemodialysis</a:t>
                      </a:r>
                    </a:p>
                    <a:p>
                      <a:pPr>
                        <a:lnSpc>
                          <a:spcPts val="2200"/>
                        </a:lnSpc>
                        <a:spcBef>
                          <a:spcPts val="300"/>
                        </a:spcBef>
                      </a:pPr>
                      <a:r>
                        <a:rPr lang="en-US" sz="1200" dirty="0">
                          <a:latin typeface="Arial" panose="020B0604020202020204" pitchFamily="34" charset="0"/>
                          <a:cs typeface="Arial" panose="020B0604020202020204" pitchFamily="34" charset="0"/>
                        </a:rPr>
                        <a:t>  Peritoneal dialysis</a:t>
                      </a:r>
                    </a:p>
                  </a:txBody>
                  <a:tcPr marL="68580" marR="68580" marT="34290" marB="34290" anchor="ctr">
                    <a:lnL w="9525" cap="flat" cmpd="sng" algn="ctr">
                      <a:solidFill>
                        <a:schemeClr val="bg1">
                          <a:lumMod val="75000"/>
                        </a:schemeClr>
                      </a:solidFill>
                      <a:prstDash val="solid"/>
                      <a:round/>
                      <a:headEnd type="none" w="med" len="med"/>
                      <a:tailEnd type="none" w="med" len="med"/>
                    </a:lnL>
                    <a:lnB w="6350" cap="flat" cmpd="sng" algn="ctr">
                      <a:solidFill>
                        <a:srgbClr val="8A703B"/>
                      </a:solidFill>
                      <a:prstDash val="solid"/>
                      <a:round/>
                      <a:headEnd type="none" w="med" len="med"/>
                      <a:tailEnd type="none" w="med" len="med"/>
                    </a:lnB>
                  </a:tcPr>
                </a:tc>
                <a:tc>
                  <a:txBody>
                    <a:bodyPr/>
                    <a:lstStyle/>
                    <a:p>
                      <a:pPr algn="ctr">
                        <a:lnSpc>
                          <a:spcPts val="2200"/>
                        </a:lnSpc>
                        <a:spcBef>
                          <a:spcPts val="300"/>
                        </a:spcBef>
                      </a:pPr>
                      <a:endParaRPr lang="en-US" sz="1200" dirty="0">
                        <a:latin typeface="Arial" panose="020B0604020202020204" pitchFamily="34" charset="0"/>
                        <a:cs typeface="Arial" panose="020B0604020202020204" pitchFamily="34" charset="0"/>
                      </a:endParaRPr>
                    </a:p>
                    <a:p>
                      <a:pPr algn="ctr">
                        <a:lnSpc>
                          <a:spcPts val="2200"/>
                        </a:lnSpc>
                        <a:spcBef>
                          <a:spcPts val="300"/>
                        </a:spcBef>
                      </a:pPr>
                      <a:r>
                        <a:rPr lang="en-US" sz="1200" dirty="0">
                          <a:latin typeface="Arial" panose="020B0604020202020204" pitchFamily="34" charset="0"/>
                          <a:cs typeface="Arial" panose="020B0604020202020204" pitchFamily="34" charset="0"/>
                        </a:rPr>
                        <a:t>54 (92)</a:t>
                      </a:r>
                    </a:p>
                    <a:p>
                      <a:pPr algn="ctr">
                        <a:lnSpc>
                          <a:spcPts val="2200"/>
                        </a:lnSpc>
                        <a:spcBef>
                          <a:spcPts val="300"/>
                        </a:spcBef>
                      </a:pPr>
                      <a:r>
                        <a:rPr lang="en-US" sz="1200" dirty="0">
                          <a:latin typeface="Arial" panose="020B0604020202020204" pitchFamily="34" charset="0"/>
                          <a:cs typeface="Arial" panose="020B0604020202020204" pitchFamily="34" charset="0"/>
                        </a:rPr>
                        <a:t>5 (9)</a:t>
                      </a:r>
                    </a:p>
                  </a:txBody>
                  <a:tcPr marL="68580" marR="68580" marT="34290" marB="34290" anchor="ctr">
                    <a:lnR w="9525" cap="flat" cmpd="sng" algn="ctr">
                      <a:solidFill>
                        <a:schemeClr val="bg1">
                          <a:lumMod val="75000"/>
                        </a:schemeClr>
                      </a:solidFill>
                      <a:prstDash val="solid"/>
                      <a:round/>
                      <a:headEnd type="none" w="med" len="med"/>
                      <a:tailEnd type="none" w="med" len="med"/>
                    </a:lnR>
                    <a:lnB w="6350" cap="flat" cmpd="sng" algn="ctr">
                      <a:solidFill>
                        <a:srgbClr val="8A703B"/>
                      </a:solidFill>
                      <a:prstDash val="solid"/>
                      <a:round/>
                      <a:headEnd type="none" w="med" len="med"/>
                      <a:tailEnd type="none" w="med" len="med"/>
                    </a:lnB>
                  </a:tcPr>
                </a:tc>
                <a:extLst>
                  <a:ext uri="{0D108BD9-81ED-4DB2-BD59-A6C34878D82A}">
                    <a16:rowId xmlns:a16="http://schemas.microsoft.com/office/drawing/2014/main" val="10003"/>
                  </a:ext>
                </a:extLst>
              </a:tr>
              <a:tr h="439877">
                <a:tc>
                  <a:txBody>
                    <a:bodyPr/>
                    <a:lstStyle/>
                    <a:p>
                      <a:pPr>
                        <a:lnSpc>
                          <a:spcPts val="2200"/>
                        </a:lnSpc>
                        <a:spcBef>
                          <a:spcPts val="300"/>
                        </a:spcBef>
                      </a:pPr>
                      <a:r>
                        <a:rPr lang="en-US" sz="1200" dirty="0">
                          <a:latin typeface="Arial" panose="020B0604020202020204" pitchFamily="34" charset="0"/>
                          <a:cs typeface="Arial" panose="020B0604020202020204" pitchFamily="34" charset="0"/>
                        </a:rPr>
                        <a:t>Mean duration of dialysis, years (range)</a:t>
                      </a:r>
                    </a:p>
                  </a:txBody>
                  <a:tcPr marL="68580" marR="68580" marT="34290" marB="34290" anchor="ctr">
                    <a:lnL w="9525" cap="flat" cmpd="sng" algn="ctr">
                      <a:solidFill>
                        <a:schemeClr val="bg1">
                          <a:lumMod val="75000"/>
                        </a:schemeClr>
                      </a:solidFill>
                      <a:prstDash val="solid"/>
                      <a:round/>
                      <a:headEnd type="none" w="med" len="med"/>
                      <a:tailEnd type="none" w="med" len="med"/>
                    </a:lnL>
                    <a:lnT w="6350" cap="flat" cmpd="sng" algn="ctr">
                      <a:solidFill>
                        <a:srgbClr val="8A703B"/>
                      </a:solidFill>
                      <a:prstDash val="solid"/>
                      <a:round/>
                      <a:headEnd type="none" w="med" len="med"/>
                      <a:tailEnd type="none" w="med" len="med"/>
                    </a:lnT>
                    <a:lnB w="6350" cap="flat" cmpd="sng" algn="ctr">
                      <a:solidFill>
                        <a:srgbClr val="8A703B"/>
                      </a:solidFill>
                      <a:prstDash val="solid"/>
                      <a:round/>
                      <a:headEnd type="none" w="med" len="med"/>
                      <a:tailEnd type="none" w="med" len="med"/>
                    </a:lnB>
                  </a:tcPr>
                </a:tc>
                <a:tc>
                  <a:txBody>
                    <a:bodyPr/>
                    <a:lstStyle/>
                    <a:p>
                      <a:pPr algn="ctr">
                        <a:lnSpc>
                          <a:spcPts val="2200"/>
                        </a:lnSpc>
                        <a:spcBef>
                          <a:spcPts val="300"/>
                        </a:spcBef>
                      </a:pPr>
                      <a:r>
                        <a:rPr lang="en-US" sz="1200" dirty="0">
                          <a:latin typeface="Arial" panose="020B0604020202020204" pitchFamily="34" charset="0"/>
                          <a:cs typeface="Arial" panose="020B0604020202020204" pitchFamily="34" charset="0"/>
                        </a:rPr>
                        <a:t>7 (0-40)</a:t>
                      </a:r>
                    </a:p>
                  </a:txBody>
                  <a:tcPr marL="68580" marR="68580" marT="34290" marB="34290" anchor="ctr">
                    <a:lnR w="9525" cap="flat" cmpd="sng" algn="ctr">
                      <a:solidFill>
                        <a:schemeClr val="bg1">
                          <a:lumMod val="75000"/>
                        </a:schemeClr>
                      </a:solidFill>
                      <a:prstDash val="solid"/>
                      <a:round/>
                      <a:headEnd type="none" w="med" len="med"/>
                      <a:tailEnd type="none" w="med" len="med"/>
                    </a:lnR>
                    <a:lnT w="6350" cap="flat" cmpd="sng" algn="ctr">
                      <a:solidFill>
                        <a:srgbClr val="8A703B"/>
                      </a:solidFill>
                      <a:prstDash val="solid"/>
                      <a:round/>
                      <a:headEnd type="none" w="med" len="med"/>
                      <a:tailEnd type="none" w="med" len="med"/>
                    </a:lnT>
                    <a:lnB w="6350" cap="flat" cmpd="sng" algn="ctr">
                      <a:solidFill>
                        <a:srgbClr val="8A703B"/>
                      </a:solidFill>
                      <a:prstDash val="solid"/>
                      <a:round/>
                      <a:headEnd type="none" w="med" len="med"/>
                      <a:tailEnd type="none" w="med" len="med"/>
                    </a:lnB>
                  </a:tcPr>
                </a:tc>
                <a:extLst>
                  <a:ext uri="{0D108BD9-81ED-4DB2-BD59-A6C34878D82A}">
                    <a16:rowId xmlns:a16="http://schemas.microsoft.com/office/drawing/2014/main" val="2152219183"/>
                  </a:ext>
                </a:extLst>
              </a:tr>
              <a:tr h="439877">
                <a:tc>
                  <a:txBody>
                    <a:bodyPr/>
                    <a:lstStyle/>
                    <a:p>
                      <a:pPr>
                        <a:lnSpc>
                          <a:spcPts val="2200"/>
                        </a:lnSpc>
                        <a:spcBef>
                          <a:spcPts val="300"/>
                        </a:spcBef>
                      </a:pPr>
                      <a:r>
                        <a:rPr lang="en-US" sz="1200" dirty="0">
                          <a:latin typeface="Arial" panose="020B0604020202020204" pitchFamily="34" charset="0"/>
                          <a:cs typeface="Arial" panose="020B0604020202020204" pitchFamily="34" charset="0"/>
                        </a:rPr>
                        <a:t>Prior renal transplant, n (%)</a:t>
                      </a:r>
                    </a:p>
                  </a:txBody>
                  <a:tcPr marL="68580" marR="68580" marT="34290" marB="34290" anchor="ctr">
                    <a:lnL w="9525" cap="flat" cmpd="sng" algn="ctr">
                      <a:solidFill>
                        <a:schemeClr val="bg1">
                          <a:lumMod val="75000"/>
                        </a:schemeClr>
                      </a:solidFill>
                      <a:prstDash val="solid"/>
                      <a:round/>
                      <a:headEnd type="none" w="med" len="med"/>
                      <a:tailEnd type="none" w="med" len="med"/>
                    </a:lnL>
                    <a:lnT w="6350" cap="flat" cmpd="sng" algn="ctr">
                      <a:solidFill>
                        <a:srgbClr val="8A703B"/>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lnSpc>
                          <a:spcPts val="2200"/>
                        </a:lnSpc>
                        <a:spcBef>
                          <a:spcPts val="300"/>
                        </a:spcBef>
                      </a:pPr>
                      <a:r>
                        <a:rPr lang="en-US" sz="1200" dirty="0">
                          <a:latin typeface="Arial" panose="020B0604020202020204" pitchFamily="34" charset="0"/>
                          <a:cs typeface="Arial" panose="020B0604020202020204" pitchFamily="34" charset="0"/>
                        </a:rPr>
                        <a:t>19 (32)</a:t>
                      </a:r>
                    </a:p>
                  </a:txBody>
                  <a:tcPr marL="68580" marR="68580" marT="34290" marB="34290" anchor="ctr">
                    <a:lnR w="9525" cap="flat" cmpd="sng" algn="ctr">
                      <a:solidFill>
                        <a:schemeClr val="bg1">
                          <a:lumMod val="75000"/>
                        </a:schemeClr>
                      </a:solidFill>
                      <a:prstDash val="solid"/>
                      <a:round/>
                      <a:headEnd type="none" w="med" len="med"/>
                      <a:tailEnd type="none" w="med" len="med"/>
                    </a:lnR>
                    <a:lnT w="6350" cap="flat" cmpd="sng" algn="ctr">
                      <a:solidFill>
                        <a:srgbClr val="8A703B"/>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271151853"/>
                  </a:ext>
                </a:extLst>
              </a:tr>
              <a:tr h="360283">
                <a:tc gridSpan="2">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en-US" sz="1050" b="1" i="0" dirty="0">
                          <a:latin typeface="Arial" panose="020B0604020202020204" pitchFamily="34" charset="0"/>
                          <a:cs typeface="Arial" panose="020B0604020202020204" pitchFamily="34" charset="0"/>
                        </a:rPr>
                        <a:t>Abbreviations</a:t>
                      </a:r>
                      <a:r>
                        <a:rPr lang="en-US" sz="1050" i="0" dirty="0">
                          <a:latin typeface="Arial" panose="020B0604020202020204" pitchFamily="34" charset="0"/>
                          <a:cs typeface="Arial" panose="020B0604020202020204" pitchFamily="34" charset="0"/>
                        </a:rPr>
                        <a:t>: Peg-IFN, pegylated interferon</a:t>
                      </a:r>
                      <a:endParaRPr lang="en-US" sz="1050" dirty="0">
                        <a:latin typeface="Arial" panose="020B0604020202020204" pitchFamily="34" charset="0"/>
                        <a:cs typeface="Arial" panose="020B0604020202020204" pitchFamily="34" charset="0"/>
                      </a:endParaRPr>
                    </a:p>
                  </a:txBody>
                  <a:tcPr marL="68580" marR="68580" marT="68580" marB="6858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7F6000">
                        <a:alpha val="10000"/>
                      </a:srgbClr>
                    </a:solidFill>
                  </a:tcPr>
                </a:tc>
                <a:tc hMerge="1">
                  <a:txBody>
                    <a:bodyPr/>
                    <a:lstStyle/>
                    <a:p>
                      <a:pPr algn="ctr">
                        <a:lnSpc>
                          <a:spcPct val="100000"/>
                        </a:lnSpc>
                        <a:spcBef>
                          <a:spcPts val="300"/>
                        </a:spcBef>
                      </a:pPr>
                      <a:endParaRPr lang="en-US" sz="1400" dirty="0"/>
                    </a:p>
                  </a:txBody>
                  <a:tcPr>
                    <a:lnR w="9525" cap="flat" cmpd="sng" algn="ctr">
                      <a:solidFill>
                        <a:prstClr val="white">
                          <a:lumMod val="75000"/>
                        </a:prstClr>
                      </a:solidFill>
                      <a:prstDash val="solid"/>
                      <a:round/>
                      <a:headEnd type="none" w="med" len="med"/>
                      <a:tailEnd type="none" w="med" len="med"/>
                    </a:lnR>
                    <a:lnB w="9525"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61086778"/>
      </p:ext>
    </p:extLst>
  </p:cSld>
  <p:clrMapOvr>
    <a:masterClrMapping/>
  </p:clrMapOvr>
  <p:transition spd="slow"/>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Sofosbuvir-Velpatasvir in Patients with ESRD on Dialysis</a:t>
            </a:r>
            <a:br>
              <a:rPr lang="en-US" sz="2000" dirty="0"/>
            </a:br>
            <a:r>
              <a:rPr lang="en-US" sz="2000" dirty="0"/>
              <a:t>Results: ITT Analysis</a:t>
            </a:r>
          </a:p>
        </p:txBody>
      </p:sp>
      <p:sp>
        <p:nvSpPr>
          <p:cNvPr id="7" name="Content Placeholder 6"/>
          <p:cNvSpPr>
            <a:spLocks noGrp="1"/>
          </p:cNvSpPr>
          <p:nvPr>
            <p:ph type="body" sz="quarter" idx="14"/>
          </p:nvPr>
        </p:nvSpPr>
        <p:spPr/>
        <p:txBody>
          <a:bodyPr/>
          <a:lstStyle/>
          <a:p>
            <a:pPr>
              <a:spcBef>
                <a:spcPct val="30000"/>
              </a:spcBef>
              <a:defRPr/>
            </a:pPr>
            <a:r>
              <a:rPr lang="en-US" dirty="0"/>
              <a:t>Source: Borgia SM, et al. J Hepatol. 2019;71:660-5.</a:t>
            </a:r>
          </a:p>
        </p:txBody>
      </p:sp>
      <p:graphicFrame>
        <p:nvGraphicFramePr>
          <p:cNvPr id="8" name="Chart 7"/>
          <p:cNvGraphicFramePr>
            <a:graphicFrameLocks/>
          </p:cNvGraphicFramePr>
          <p:nvPr>
            <p:extLst>
              <p:ext uri="{D42A27DB-BD31-4B8C-83A1-F6EECF244321}">
                <p14:modId xmlns:p14="http://schemas.microsoft.com/office/powerpoint/2010/main" val="3018690473"/>
              </p:ext>
            </p:extLst>
          </p:nvPr>
        </p:nvGraphicFramePr>
        <p:xfrm>
          <a:off x="457200" y="1126672"/>
          <a:ext cx="82296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4498412" y="4158256"/>
            <a:ext cx="1040167" cy="253916"/>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dirty="0">
                <a:solidFill>
                  <a:srgbClr val="FFFFFF"/>
                </a:solidFill>
                <a:latin typeface="Arial" panose="020B0604020202020204" pitchFamily="34" charset="0"/>
                <a:cs typeface="Arial" panose="020B0604020202020204" pitchFamily="34" charset="0"/>
              </a:rPr>
              <a:t>56/59</a:t>
            </a:r>
          </a:p>
        </p:txBody>
      </p:sp>
      <p:sp>
        <p:nvSpPr>
          <p:cNvPr id="6" name="Rectangle 5">
            <a:extLst>
              <a:ext uri="{FF2B5EF4-FFF2-40B4-BE49-F238E27FC236}">
                <a16:creationId xmlns:a16="http://schemas.microsoft.com/office/drawing/2014/main" id="{A391424B-B19F-3D5F-6C7E-2E327A6111B5}"/>
              </a:ext>
            </a:extLst>
          </p:cNvPr>
          <p:cNvSpPr/>
          <p:nvPr/>
        </p:nvSpPr>
        <p:spPr>
          <a:xfrm>
            <a:off x="4456558" y="1763666"/>
            <a:ext cx="1207122"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(95% CI, 86-99)</a:t>
            </a:r>
          </a:p>
        </p:txBody>
      </p:sp>
    </p:spTree>
    <p:extLst>
      <p:ext uri="{BB962C8B-B14F-4D97-AF65-F5344CB8AC3E}">
        <p14:creationId xmlns:p14="http://schemas.microsoft.com/office/powerpoint/2010/main" val="2465504599"/>
      </p:ext>
    </p:extLst>
  </p:cSld>
  <p:clrMapOvr>
    <a:masterClrMapping/>
  </p:clrMapOvr>
  <p:transition spd="slow"/>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171450"/>
            <a:ext cx="8229600" cy="742950"/>
          </a:xfrm>
        </p:spPr>
        <p:txBody>
          <a:bodyPr>
            <a:normAutofit/>
          </a:bodyPr>
          <a:lstStyle/>
          <a:p>
            <a:r>
              <a:rPr lang="en-US" sz="2000" dirty="0"/>
              <a:t>Sofosbuvir-Velpatasvir in Patients with ESRD on Dialysis</a:t>
            </a:r>
            <a:br>
              <a:rPr lang="en-US" sz="2000" dirty="0"/>
            </a:br>
            <a:r>
              <a:rPr lang="en-US" sz="2000" dirty="0"/>
              <a:t>Results: ITT Analysis</a:t>
            </a:r>
          </a:p>
        </p:txBody>
      </p:sp>
      <p:sp>
        <p:nvSpPr>
          <p:cNvPr id="7" name="Content Placeholder 6"/>
          <p:cNvSpPr>
            <a:spLocks noGrp="1"/>
          </p:cNvSpPr>
          <p:nvPr>
            <p:ph type="body" sz="quarter" idx="14"/>
          </p:nvPr>
        </p:nvSpPr>
        <p:spPr/>
        <p:txBody>
          <a:bodyPr/>
          <a:lstStyle/>
          <a:p>
            <a:pPr>
              <a:spcBef>
                <a:spcPct val="30000"/>
              </a:spcBef>
              <a:defRPr/>
            </a:pPr>
            <a:r>
              <a:rPr lang="en-US" dirty="0"/>
              <a:t>Source: Borgia SM, et al. J Hepatol. 2019;71:660-5.</a:t>
            </a:r>
          </a:p>
        </p:txBody>
      </p:sp>
      <p:graphicFrame>
        <p:nvGraphicFramePr>
          <p:cNvPr id="8" name="Chart 7"/>
          <p:cNvGraphicFramePr>
            <a:graphicFrameLocks/>
          </p:cNvGraphicFramePr>
          <p:nvPr>
            <p:extLst>
              <p:ext uri="{D42A27DB-BD31-4B8C-83A1-F6EECF244321}">
                <p14:modId xmlns:p14="http://schemas.microsoft.com/office/powerpoint/2010/main" val="563631633"/>
              </p:ext>
            </p:extLst>
          </p:nvPr>
        </p:nvGraphicFramePr>
        <p:xfrm>
          <a:off x="457200" y="1126672"/>
          <a:ext cx="82296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4163627" y="4122753"/>
            <a:ext cx="1757779" cy="253916"/>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dirty="0">
                <a:solidFill>
                  <a:srgbClr val="FFFFFF"/>
                </a:solidFill>
                <a:latin typeface="Arial" panose="020B0604020202020204" pitchFamily="34" charset="0"/>
                <a:cs typeface="Arial" panose="020B0604020202020204" pitchFamily="34" charset="0"/>
              </a:rPr>
              <a:t>56/59</a:t>
            </a:r>
          </a:p>
        </p:txBody>
      </p:sp>
      <p:sp>
        <p:nvSpPr>
          <p:cNvPr id="11" name="Line Callout 1 10">
            <a:extLst>
              <a:ext uri="{FF2B5EF4-FFF2-40B4-BE49-F238E27FC236}">
                <a16:creationId xmlns:a16="http://schemas.microsoft.com/office/drawing/2014/main" id="{8523048E-B96A-B74C-9374-C35396083A16}"/>
              </a:ext>
            </a:extLst>
          </p:cNvPr>
          <p:cNvSpPr/>
          <p:nvPr/>
        </p:nvSpPr>
        <p:spPr>
          <a:xfrm>
            <a:off x="4040734" y="2658872"/>
            <a:ext cx="1985820" cy="477424"/>
          </a:xfrm>
          <a:prstGeom prst="borderCallout1">
            <a:avLst>
              <a:gd name="adj1" fmla="val 306401"/>
              <a:gd name="adj2" fmla="val 50389"/>
              <a:gd name="adj3" fmla="val 102765"/>
              <a:gd name="adj4" fmla="val 51403"/>
            </a:avLst>
          </a:prstGeom>
          <a:solidFill>
            <a:srgbClr val="D9D9D9"/>
          </a:solidFill>
          <a:ln w="12700" cmpd="sng">
            <a:solidFill>
              <a:srgbClr val="FFFFFF"/>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sz="900" dirty="0">
                <a:latin typeface="Arial" panose="020B0604020202020204" pitchFamily="34" charset="0"/>
                <a:cs typeface="Arial" panose="020B0604020202020204" pitchFamily="34" charset="0"/>
              </a:rPr>
              <a:t>2 virologic failure (relapse)</a:t>
            </a:r>
          </a:p>
          <a:p>
            <a:r>
              <a:rPr lang="en-US" sz="900" dirty="0">
                <a:latin typeface="Arial" panose="020B0604020202020204" pitchFamily="34" charset="0"/>
                <a:cs typeface="Arial" panose="020B0604020202020204" pitchFamily="34" charset="0"/>
              </a:rPr>
              <a:t>1 death from suicide before SVR12</a:t>
            </a:r>
          </a:p>
        </p:txBody>
      </p:sp>
    </p:spTree>
    <p:extLst>
      <p:ext uri="{BB962C8B-B14F-4D97-AF65-F5344CB8AC3E}">
        <p14:creationId xmlns:p14="http://schemas.microsoft.com/office/powerpoint/2010/main" val="676235802"/>
      </p:ext>
    </p:extLst>
  </p:cSld>
  <p:clrMapOvr>
    <a:masterClrMapping/>
  </p:clrMapOvr>
  <p:transition spd="slow"/>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Sofosbuvir-Velpatasvir in Patients with ESRD on Dialysis</a:t>
            </a:r>
            <a:br>
              <a:rPr lang="en-US" sz="2000" dirty="0"/>
            </a:br>
            <a:r>
              <a:rPr lang="en-US" sz="2000" dirty="0"/>
              <a:t>Results: Adverse Events</a:t>
            </a:r>
          </a:p>
        </p:txBody>
      </p:sp>
      <p:sp>
        <p:nvSpPr>
          <p:cNvPr id="6" name="Content Placeholder 5"/>
          <p:cNvSpPr>
            <a:spLocks noGrp="1"/>
          </p:cNvSpPr>
          <p:nvPr>
            <p:ph type="body" sz="quarter" idx="14"/>
          </p:nvPr>
        </p:nvSpPr>
        <p:spPr/>
        <p:txBody>
          <a:bodyPr/>
          <a:lstStyle/>
          <a:p>
            <a:pPr lvl="0">
              <a:spcBef>
                <a:spcPct val="30000"/>
              </a:spcBef>
              <a:defRPr/>
            </a:pPr>
            <a:r>
              <a:rPr lang="en-US" dirty="0"/>
              <a:t>Source: Borgia SM, et al. J Hepatol. 2019;71:660-5.</a:t>
            </a:r>
          </a:p>
        </p:txBody>
      </p:sp>
      <p:graphicFrame>
        <p:nvGraphicFramePr>
          <p:cNvPr id="21" name="Content Placeholder 5"/>
          <p:cNvGraphicFramePr>
            <a:graphicFrameLocks/>
          </p:cNvGraphicFramePr>
          <p:nvPr>
            <p:extLst>
              <p:ext uri="{D42A27DB-BD31-4B8C-83A1-F6EECF244321}">
                <p14:modId xmlns:p14="http://schemas.microsoft.com/office/powerpoint/2010/main" val="194125967"/>
              </p:ext>
            </p:extLst>
          </p:nvPr>
        </p:nvGraphicFramePr>
        <p:xfrm>
          <a:off x="457200" y="1013554"/>
          <a:ext cx="8229600" cy="366115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46028">
                <a:tc>
                  <a:txBody>
                    <a:bodyPr/>
                    <a:lstStyle/>
                    <a:p>
                      <a:pPr>
                        <a:lnSpc>
                          <a:spcPts val="2100"/>
                        </a:lnSpc>
                      </a:pPr>
                      <a:r>
                        <a:rPr lang="en-US" sz="1400" dirty="0">
                          <a:latin typeface="Arial" panose="020B0604020202020204" pitchFamily="34" charset="0"/>
                          <a:cs typeface="Arial" panose="020B0604020202020204" pitchFamily="34" charset="0"/>
                        </a:rPr>
                        <a:t>Adverse Events (AEs), n (%)</a:t>
                      </a:r>
                    </a:p>
                  </a:txBody>
                  <a:tcPr marL="68580" marR="68580" marT="34290" marB="34290" anchor="ct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solidFill>
                      <a:srgbClr val="303030"/>
                    </a:solidFill>
                  </a:tcPr>
                </a:tc>
                <a:tc>
                  <a:txBody>
                    <a:bodyPr/>
                    <a:lstStyle/>
                    <a:p>
                      <a:pPr algn="ctr">
                        <a:lnSpc>
                          <a:spcPct val="100000"/>
                        </a:lnSpc>
                      </a:pPr>
                      <a:r>
                        <a:rPr lang="en-US" sz="1400" baseline="0" dirty="0">
                          <a:latin typeface="Arial" panose="020B0604020202020204" pitchFamily="34" charset="0"/>
                          <a:cs typeface="Arial" panose="020B0604020202020204" pitchFamily="34" charset="0"/>
                        </a:rPr>
                        <a:t>Sofosbuvir-Velpatasvir</a:t>
                      </a:r>
                      <a:r>
                        <a:rPr lang="en-US" sz="1200" baseline="0" dirty="0">
                          <a:latin typeface="Arial" panose="020B0604020202020204" pitchFamily="34" charset="0"/>
                          <a:cs typeface="Arial" panose="020B0604020202020204" pitchFamily="34" charset="0"/>
                        </a:rPr>
                        <a:t> </a:t>
                      </a:r>
                      <a:br>
                        <a:rPr lang="en-US" sz="1200" baseline="0" dirty="0">
                          <a:latin typeface="Arial" panose="020B0604020202020204" pitchFamily="34" charset="0"/>
                          <a:cs typeface="Arial" panose="020B0604020202020204" pitchFamily="34" charset="0"/>
                        </a:rPr>
                      </a:br>
                      <a:r>
                        <a:rPr lang="en-US" sz="1100" b="0" dirty="0">
                          <a:solidFill>
                            <a:srgbClr val="FFFFFF"/>
                          </a:solidFill>
                          <a:latin typeface="Arial" panose="020B0604020202020204" pitchFamily="34" charset="0"/>
                          <a:cs typeface="Arial" panose="020B0604020202020204" pitchFamily="34" charset="0"/>
                        </a:rPr>
                        <a:t>(n = </a:t>
                      </a:r>
                      <a:r>
                        <a:rPr lang="en-US" sz="1100" b="0" baseline="0" dirty="0">
                          <a:latin typeface="Arial" panose="020B0604020202020204" pitchFamily="34" charset="0"/>
                          <a:cs typeface="Arial" panose="020B0604020202020204" pitchFamily="34" charset="0"/>
                        </a:rPr>
                        <a:t>59)</a:t>
                      </a:r>
                      <a:endParaRPr lang="en-US" sz="1100" b="0" dirty="0">
                        <a:latin typeface="Arial" panose="020B0604020202020204" pitchFamily="34" charset="0"/>
                        <a:cs typeface="Arial" panose="020B0604020202020204" pitchFamily="34" charset="0"/>
                      </a:endParaRPr>
                    </a:p>
                  </a:txBody>
                  <a:tcPr marL="68580" marR="68580" marT="34290" marB="3429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solidFill>
                      <a:srgbClr val="005C9E"/>
                    </a:solidFill>
                  </a:tcPr>
                </a:tc>
                <a:extLst>
                  <a:ext uri="{0D108BD9-81ED-4DB2-BD59-A6C34878D82A}">
                    <a16:rowId xmlns:a16="http://schemas.microsoft.com/office/drawing/2014/main" val="10000"/>
                  </a:ext>
                </a:extLst>
              </a:tr>
              <a:tr h="274822">
                <a:tc>
                  <a:txBody>
                    <a:bodyPr/>
                    <a:lstStyle/>
                    <a:p>
                      <a:pPr>
                        <a:lnSpc>
                          <a:spcPts val="1800"/>
                        </a:lnSpc>
                      </a:pPr>
                      <a:r>
                        <a:rPr lang="en-US" sz="1200" dirty="0">
                          <a:latin typeface="Arial" panose="020B0604020202020204" pitchFamily="34" charset="0"/>
                          <a:cs typeface="Arial" panose="020B0604020202020204" pitchFamily="34" charset="0"/>
                        </a:rPr>
                        <a:t>Any adverse event</a:t>
                      </a:r>
                    </a:p>
                  </a:txBody>
                  <a:tcPr marL="68580" marR="68580" marT="34290" marB="34290" anchor="ctr">
                    <a:lnL w="9525" cap="flat" cmpd="sng" algn="ctr">
                      <a:solidFill>
                        <a:schemeClr val="bg1">
                          <a:lumMod val="75000"/>
                        </a:schemeClr>
                      </a:solidFill>
                      <a:prstDash val="solid"/>
                      <a:round/>
                      <a:headEnd type="none" w="med" len="med"/>
                      <a:tailEnd type="none" w="med" len="med"/>
                    </a:lnL>
                  </a:tcPr>
                </a:tc>
                <a:tc>
                  <a:txBody>
                    <a:bodyPr/>
                    <a:lstStyle/>
                    <a:p>
                      <a:pPr algn="ctr">
                        <a:lnSpc>
                          <a:spcPts val="1800"/>
                        </a:lnSpc>
                      </a:pPr>
                      <a:r>
                        <a:rPr lang="en-US" sz="1200" dirty="0">
                          <a:latin typeface="Arial" panose="020B0604020202020204" pitchFamily="34" charset="0"/>
                          <a:cs typeface="Arial" panose="020B0604020202020204" pitchFamily="34" charset="0"/>
                        </a:rPr>
                        <a:t>47 (80)</a:t>
                      </a:r>
                    </a:p>
                  </a:txBody>
                  <a:tcPr marL="68580" marR="68580" marT="34290" marB="34290" anchor="ctr">
                    <a:lnR w="9525"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001"/>
                  </a:ext>
                </a:extLst>
              </a:tr>
              <a:tr h="274822">
                <a:tc>
                  <a:txBody>
                    <a:bodyPr/>
                    <a:lstStyle/>
                    <a:p>
                      <a:pPr>
                        <a:lnSpc>
                          <a:spcPts val="1800"/>
                        </a:lnSpc>
                      </a:pPr>
                      <a:r>
                        <a:rPr lang="en-US" sz="1200" dirty="0">
                          <a:latin typeface="Arial" panose="020B0604020202020204" pitchFamily="34" charset="0"/>
                          <a:cs typeface="Arial" panose="020B0604020202020204" pitchFamily="34" charset="0"/>
                        </a:rPr>
                        <a:t>Grade 3 AEs</a:t>
                      </a:r>
                    </a:p>
                  </a:txBody>
                  <a:tcPr marL="68580" marR="68580" marT="34290" marB="34290" anchor="ctr">
                    <a:lnL w="9525" cap="flat" cmpd="sng" algn="ctr">
                      <a:solidFill>
                        <a:schemeClr val="bg1">
                          <a:lumMod val="75000"/>
                        </a:schemeClr>
                      </a:solidFill>
                      <a:prstDash val="solid"/>
                      <a:round/>
                      <a:headEnd type="none" w="med" len="med"/>
                      <a:tailEnd type="none" w="med" len="med"/>
                    </a:lnL>
                  </a:tcPr>
                </a:tc>
                <a:tc>
                  <a:txBody>
                    <a:bodyPr/>
                    <a:lstStyle/>
                    <a:p>
                      <a:pPr algn="ctr">
                        <a:lnSpc>
                          <a:spcPts val="1800"/>
                        </a:lnSpc>
                      </a:pPr>
                      <a:r>
                        <a:rPr lang="en-US" sz="1200" dirty="0">
                          <a:latin typeface="Arial" panose="020B0604020202020204" pitchFamily="34" charset="0"/>
                          <a:cs typeface="Arial" panose="020B0604020202020204" pitchFamily="34" charset="0"/>
                        </a:rPr>
                        <a:t>7 (12)</a:t>
                      </a:r>
                    </a:p>
                  </a:txBody>
                  <a:tcPr marL="68580" marR="68580" marT="34290" marB="34290" anchor="ctr">
                    <a:lnR w="9525"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002"/>
                  </a:ext>
                </a:extLst>
              </a:tr>
              <a:tr h="316085">
                <a:tc>
                  <a:txBody>
                    <a:bodyPr/>
                    <a:lstStyle/>
                    <a:p>
                      <a:pPr>
                        <a:lnSpc>
                          <a:spcPts val="1800"/>
                        </a:lnSpc>
                      </a:pPr>
                      <a:r>
                        <a:rPr lang="en-US" sz="1200" dirty="0">
                          <a:latin typeface="Arial" panose="020B0604020202020204" pitchFamily="34" charset="0"/>
                          <a:cs typeface="Arial" panose="020B0604020202020204" pitchFamily="34" charset="0"/>
                        </a:rPr>
                        <a:t>Serious AEs</a:t>
                      </a:r>
                    </a:p>
                  </a:txBody>
                  <a:tcPr marL="68580" marR="68580" marT="34290" marB="34290" anchor="ctr">
                    <a:lnL w="9525" cap="flat" cmpd="sng" algn="ctr">
                      <a:solidFill>
                        <a:schemeClr val="bg1">
                          <a:lumMod val="75000"/>
                        </a:schemeClr>
                      </a:solidFill>
                      <a:prstDash val="solid"/>
                      <a:round/>
                      <a:headEnd type="none" w="med" len="med"/>
                      <a:tailEnd type="none" w="med" len="med"/>
                    </a:lnL>
                  </a:tcPr>
                </a:tc>
                <a:tc>
                  <a:txBody>
                    <a:bodyPr/>
                    <a:lstStyle/>
                    <a:p>
                      <a:pPr algn="ctr">
                        <a:lnSpc>
                          <a:spcPts val="1800"/>
                        </a:lnSpc>
                      </a:pPr>
                      <a:r>
                        <a:rPr lang="en-US" sz="1200" dirty="0">
                          <a:latin typeface="Arial" panose="020B0604020202020204" pitchFamily="34" charset="0"/>
                          <a:cs typeface="Arial" panose="020B0604020202020204" pitchFamily="34" charset="0"/>
                        </a:rPr>
                        <a:t>11 (19)</a:t>
                      </a:r>
                    </a:p>
                  </a:txBody>
                  <a:tcPr marL="68580" marR="68580" marT="34290" marB="34290" anchor="ctr">
                    <a:lnR w="9525"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003"/>
                  </a:ext>
                </a:extLst>
              </a:tr>
              <a:tr h="316085">
                <a:tc>
                  <a:txBody>
                    <a:bodyPr/>
                    <a:lstStyle/>
                    <a:p>
                      <a:pPr>
                        <a:lnSpc>
                          <a:spcPts val="1800"/>
                        </a:lnSpc>
                      </a:pPr>
                      <a:r>
                        <a:rPr lang="en-US" sz="1200" dirty="0">
                          <a:latin typeface="Arial" panose="020B0604020202020204" pitchFamily="34" charset="0"/>
                          <a:cs typeface="Arial" panose="020B0604020202020204" pitchFamily="34" charset="0"/>
                        </a:rPr>
                        <a:t>AE leading to SOF-VEL discontinuation</a:t>
                      </a:r>
                    </a:p>
                  </a:txBody>
                  <a:tcPr marL="68580" marR="68580" marT="34290" marB="34290" anchor="ctr">
                    <a:lnL w="9525" cap="flat" cmpd="sng" algn="ctr">
                      <a:solidFill>
                        <a:schemeClr val="bg1">
                          <a:lumMod val="75000"/>
                        </a:schemeClr>
                      </a:solidFill>
                      <a:prstDash val="solid"/>
                      <a:round/>
                      <a:headEnd type="none" w="med" len="med"/>
                      <a:tailEnd type="none" w="med" len="med"/>
                    </a:lnL>
                  </a:tcPr>
                </a:tc>
                <a:tc>
                  <a:txBody>
                    <a:bodyPr/>
                    <a:lstStyle/>
                    <a:p>
                      <a:pPr algn="ctr">
                        <a:lnSpc>
                          <a:spcPts val="1800"/>
                        </a:lnSpc>
                      </a:pPr>
                      <a:r>
                        <a:rPr lang="en-US" sz="1200" dirty="0">
                          <a:latin typeface="Arial" panose="020B0604020202020204" pitchFamily="34" charset="0"/>
                          <a:cs typeface="Arial" panose="020B0604020202020204" pitchFamily="34" charset="0"/>
                        </a:rPr>
                        <a:t>0</a:t>
                      </a:r>
                    </a:p>
                  </a:txBody>
                  <a:tcPr marL="68580" marR="68580" marT="34290" marB="34290" anchor="ctr">
                    <a:lnR w="9525"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2576530720"/>
                  </a:ext>
                </a:extLst>
              </a:tr>
              <a:tr h="316085">
                <a:tc>
                  <a:txBody>
                    <a:bodyPr/>
                    <a:lstStyle/>
                    <a:p>
                      <a:pPr>
                        <a:lnSpc>
                          <a:spcPts val="1800"/>
                        </a:lnSpc>
                      </a:pPr>
                      <a:r>
                        <a:rPr lang="en-US" sz="1200" dirty="0">
                          <a:latin typeface="Arial" panose="020B0604020202020204" pitchFamily="34" charset="0"/>
                          <a:cs typeface="Arial" panose="020B0604020202020204" pitchFamily="34" charset="0"/>
                        </a:rPr>
                        <a:t>Deaths</a:t>
                      </a:r>
                    </a:p>
                  </a:txBody>
                  <a:tcPr marL="68580" marR="68580" marT="34290" marB="34290" anchor="ctr">
                    <a:lnL w="9525" cap="flat" cmpd="sng" algn="ctr">
                      <a:solidFill>
                        <a:schemeClr val="bg1">
                          <a:lumMod val="75000"/>
                        </a:schemeClr>
                      </a:solidFill>
                      <a:prstDash val="solid"/>
                      <a:round/>
                      <a:headEnd type="none" w="med" len="med"/>
                      <a:tailEnd type="none" w="med" len="med"/>
                    </a:lnL>
                  </a:tcPr>
                </a:tc>
                <a:tc>
                  <a:txBody>
                    <a:bodyPr/>
                    <a:lstStyle/>
                    <a:p>
                      <a:pPr algn="ctr">
                        <a:lnSpc>
                          <a:spcPts val="1800"/>
                        </a:lnSpc>
                      </a:pPr>
                      <a:r>
                        <a:rPr lang="en-US" sz="1200" dirty="0">
                          <a:latin typeface="Arial" panose="020B0604020202020204" pitchFamily="34" charset="0"/>
                          <a:cs typeface="Arial" panose="020B0604020202020204" pitchFamily="34" charset="0"/>
                        </a:rPr>
                        <a:t>2 (3)</a:t>
                      </a:r>
                    </a:p>
                  </a:txBody>
                  <a:tcPr marL="68580" marR="68580" marT="34290" marB="34290" anchor="ctr">
                    <a:lnR w="9525"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62334498"/>
                  </a:ext>
                </a:extLst>
              </a:tr>
              <a:tr h="1441143">
                <a:tc>
                  <a:txBody>
                    <a:bodyPr/>
                    <a:lstStyle/>
                    <a:p>
                      <a:pPr>
                        <a:lnSpc>
                          <a:spcPts val="1800"/>
                        </a:lnSpc>
                      </a:pPr>
                      <a:r>
                        <a:rPr lang="en-US" sz="1200" dirty="0">
                          <a:latin typeface="Arial" panose="020B0604020202020204" pitchFamily="34" charset="0"/>
                          <a:cs typeface="Arial" panose="020B0604020202020204" pitchFamily="34" charset="0"/>
                        </a:rPr>
                        <a:t>AEs occurring in ≥10% patients</a:t>
                      </a:r>
                    </a:p>
                    <a:p>
                      <a:pPr>
                        <a:lnSpc>
                          <a:spcPts val="1800"/>
                        </a:lnSpc>
                      </a:pPr>
                      <a:r>
                        <a:rPr lang="en-US" sz="1200" dirty="0">
                          <a:latin typeface="Arial" panose="020B0604020202020204" pitchFamily="34" charset="0"/>
                          <a:cs typeface="Arial" panose="020B0604020202020204" pitchFamily="34" charset="0"/>
                        </a:rPr>
                        <a:t>  Headache</a:t>
                      </a:r>
                    </a:p>
                    <a:p>
                      <a:pPr>
                        <a:lnSpc>
                          <a:spcPts val="1800"/>
                        </a:lnSpc>
                      </a:pPr>
                      <a:r>
                        <a:rPr lang="en-US" sz="1200" dirty="0">
                          <a:latin typeface="Arial" panose="020B0604020202020204" pitchFamily="34" charset="0"/>
                          <a:cs typeface="Arial" panose="020B0604020202020204" pitchFamily="34" charset="0"/>
                        </a:rPr>
                        <a:t>  Fatigue</a:t>
                      </a:r>
                    </a:p>
                    <a:p>
                      <a:pPr>
                        <a:lnSpc>
                          <a:spcPts val="1800"/>
                        </a:lnSpc>
                      </a:pPr>
                      <a:r>
                        <a:rPr lang="en-US" sz="1200" dirty="0">
                          <a:latin typeface="Arial" panose="020B0604020202020204" pitchFamily="34" charset="0"/>
                          <a:cs typeface="Arial" panose="020B0604020202020204" pitchFamily="34" charset="0"/>
                        </a:rPr>
                        <a:t>  Nausea</a:t>
                      </a:r>
                    </a:p>
                    <a:p>
                      <a:pPr>
                        <a:lnSpc>
                          <a:spcPts val="1800"/>
                        </a:lnSpc>
                      </a:pPr>
                      <a:r>
                        <a:rPr lang="en-US" sz="1200" dirty="0">
                          <a:latin typeface="Arial" panose="020B0604020202020204" pitchFamily="34" charset="0"/>
                          <a:cs typeface="Arial" panose="020B0604020202020204" pitchFamily="34" charset="0"/>
                        </a:rPr>
                        <a:t>  Vomiting</a:t>
                      </a:r>
                    </a:p>
                    <a:p>
                      <a:pPr>
                        <a:lnSpc>
                          <a:spcPts val="1800"/>
                        </a:lnSpc>
                      </a:pPr>
                      <a:r>
                        <a:rPr lang="en-US" sz="1200" dirty="0">
                          <a:latin typeface="Arial" panose="020B0604020202020204" pitchFamily="34" charset="0"/>
                          <a:cs typeface="Arial" panose="020B0604020202020204" pitchFamily="34" charset="0"/>
                        </a:rPr>
                        <a:t>  Insomnia</a:t>
                      </a:r>
                    </a:p>
                  </a:txBody>
                  <a:tcPr marL="68580" marR="68580" marT="34290" marB="34290" anchor="ctr">
                    <a:lnL w="9525" cap="flat" cmpd="sng" algn="ctr">
                      <a:solidFill>
                        <a:schemeClr val="bg1">
                          <a:lumMod val="75000"/>
                        </a:schemeClr>
                      </a:solidFill>
                      <a:prstDash val="solid"/>
                      <a:round/>
                      <a:headEnd type="none" w="med" len="med"/>
                      <a:tailEnd type="none" w="med" len="med"/>
                    </a:lnL>
                    <a:lnB w="6350" cap="flat" cmpd="sng" algn="ctr">
                      <a:solidFill>
                        <a:schemeClr val="bg1">
                          <a:lumMod val="75000"/>
                        </a:schemeClr>
                      </a:solidFill>
                      <a:prstDash val="solid"/>
                      <a:round/>
                      <a:headEnd type="none" w="med" len="med"/>
                      <a:tailEnd type="none" w="med" len="med"/>
                    </a:lnB>
                  </a:tcPr>
                </a:tc>
                <a:tc>
                  <a:txBody>
                    <a:bodyPr/>
                    <a:lstStyle/>
                    <a:p>
                      <a:pPr algn="ctr">
                        <a:lnSpc>
                          <a:spcPts val="1800"/>
                        </a:lnSpc>
                      </a:pPr>
                      <a:endParaRPr lang="en-US" sz="1200" dirty="0">
                        <a:latin typeface="Arial" panose="020B0604020202020204" pitchFamily="34" charset="0"/>
                        <a:cs typeface="Arial" panose="020B0604020202020204" pitchFamily="34" charset="0"/>
                      </a:endParaRPr>
                    </a:p>
                    <a:p>
                      <a:pPr algn="ctr">
                        <a:lnSpc>
                          <a:spcPts val="1800"/>
                        </a:lnSpc>
                      </a:pPr>
                      <a:r>
                        <a:rPr lang="en-US" sz="1200" dirty="0">
                          <a:latin typeface="Arial" panose="020B0604020202020204" pitchFamily="34" charset="0"/>
                          <a:cs typeface="Arial" panose="020B0604020202020204" pitchFamily="34" charset="0"/>
                        </a:rPr>
                        <a:t>10 (17)</a:t>
                      </a:r>
                    </a:p>
                    <a:p>
                      <a:pPr algn="ctr">
                        <a:lnSpc>
                          <a:spcPts val="1800"/>
                        </a:lnSpc>
                      </a:pPr>
                      <a:r>
                        <a:rPr lang="en-US" sz="1200" dirty="0">
                          <a:latin typeface="Arial" panose="020B0604020202020204" pitchFamily="34" charset="0"/>
                          <a:cs typeface="Arial" panose="020B0604020202020204" pitchFamily="34" charset="0"/>
                        </a:rPr>
                        <a:t>8 (14)</a:t>
                      </a:r>
                    </a:p>
                    <a:p>
                      <a:pPr algn="ctr">
                        <a:lnSpc>
                          <a:spcPts val="1800"/>
                        </a:lnSpc>
                      </a:pPr>
                      <a:r>
                        <a:rPr lang="en-US" sz="1200" dirty="0">
                          <a:latin typeface="Arial" panose="020B0604020202020204" pitchFamily="34" charset="0"/>
                          <a:cs typeface="Arial" panose="020B0604020202020204" pitchFamily="34" charset="0"/>
                        </a:rPr>
                        <a:t>8 (14)</a:t>
                      </a:r>
                    </a:p>
                    <a:p>
                      <a:pPr algn="ctr">
                        <a:lnSpc>
                          <a:spcPts val="1800"/>
                        </a:lnSpc>
                      </a:pPr>
                      <a:r>
                        <a:rPr lang="en-US" sz="1200" dirty="0">
                          <a:latin typeface="Arial" panose="020B0604020202020204" pitchFamily="34" charset="0"/>
                          <a:cs typeface="Arial" panose="020B0604020202020204" pitchFamily="34" charset="0"/>
                        </a:rPr>
                        <a:t>8 (14)</a:t>
                      </a:r>
                    </a:p>
                    <a:p>
                      <a:pPr algn="ctr">
                        <a:lnSpc>
                          <a:spcPts val="1800"/>
                        </a:lnSpc>
                      </a:pPr>
                      <a:r>
                        <a:rPr lang="en-US" sz="1200" dirty="0">
                          <a:latin typeface="Arial" panose="020B0604020202020204" pitchFamily="34" charset="0"/>
                          <a:cs typeface="Arial" panose="020B0604020202020204" pitchFamily="34" charset="0"/>
                        </a:rPr>
                        <a:t>6 (10)</a:t>
                      </a:r>
                    </a:p>
                  </a:txBody>
                  <a:tcPr marL="68580" marR="68580" marT="34290" marB="34290" anchor="ctr">
                    <a:lnR w="9525"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294475208"/>
                  </a:ext>
                </a:extLst>
              </a:tr>
              <a:tr h="272528">
                <a:tc gridSpan="2">
                  <a:txBody>
                    <a:bodyPr/>
                    <a:lstStyle/>
                    <a:p>
                      <a:pPr>
                        <a:lnSpc>
                          <a:spcPts val="1800"/>
                        </a:lnSpc>
                      </a:pPr>
                      <a:r>
                        <a:rPr lang="en-US" sz="1050" b="1" dirty="0">
                          <a:latin typeface="Arial" panose="020B0604020202020204" pitchFamily="34" charset="0"/>
                          <a:cs typeface="Arial" panose="020B0604020202020204" pitchFamily="34" charset="0"/>
                        </a:rPr>
                        <a:t>Abbreviations</a:t>
                      </a:r>
                      <a:r>
                        <a:rPr lang="en-US" sz="1050" dirty="0">
                          <a:latin typeface="Arial" panose="020B0604020202020204" pitchFamily="34" charset="0"/>
                          <a:cs typeface="Arial" panose="020B0604020202020204" pitchFamily="34" charset="0"/>
                        </a:rPr>
                        <a:t>: SOF-VEL, sofosbuvir-velpatasvir</a:t>
                      </a:r>
                    </a:p>
                  </a:txBody>
                  <a:tcPr marL="68580" marR="68580" marT="34290" marB="3429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7F6000">
                        <a:alpha val="10000"/>
                      </a:srgbClr>
                    </a:solidFill>
                  </a:tcPr>
                </a:tc>
                <a:tc hMerge="1">
                  <a:txBody>
                    <a:bodyPr/>
                    <a:lstStyle/>
                    <a:p>
                      <a:pPr algn="ctr">
                        <a:lnSpc>
                          <a:spcPts val="2100"/>
                        </a:lnSpc>
                      </a:pPr>
                      <a:endParaRPr lang="en-US" sz="1600" dirty="0"/>
                    </a:p>
                  </a:txBody>
                  <a:tcPr anchor="ctr">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791891201"/>
                  </a:ext>
                </a:extLst>
              </a:tr>
            </a:tbl>
          </a:graphicData>
        </a:graphic>
      </p:graphicFrame>
    </p:spTree>
    <p:extLst>
      <p:ext uri="{BB962C8B-B14F-4D97-AF65-F5344CB8AC3E}">
        <p14:creationId xmlns:p14="http://schemas.microsoft.com/office/powerpoint/2010/main" val="4056683744"/>
      </p:ext>
    </p:extLst>
  </p:cSld>
  <p:clrMapOvr>
    <a:masterClrMapping/>
  </p:clrMapOvr>
  <p:transition spd="slow"/>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Sofosbuvir-Velpatasvir in Patients with ESRD on Dialysis</a:t>
            </a:r>
            <a:br>
              <a:rPr lang="en-US" sz="2000" dirty="0"/>
            </a:br>
            <a:r>
              <a:rPr lang="en-US" sz="2000" dirty="0"/>
              <a:t>Results: Laboratory Abnormalities</a:t>
            </a:r>
          </a:p>
        </p:txBody>
      </p:sp>
      <p:sp>
        <p:nvSpPr>
          <p:cNvPr id="6" name="Content Placeholder 5"/>
          <p:cNvSpPr>
            <a:spLocks noGrp="1"/>
          </p:cNvSpPr>
          <p:nvPr>
            <p:ph type="body" sz="quarter" idx="14"/>
          </p:nvPr>
        </p:nvSpPr>
        <p:spPr/>
        <p:txBody>
          <a:bodyPr/>
          <a:lstStyle/>
          <a:p>
            <a:pPr lvl="0">
              <a:spcBef>
                <a:spcPct val="30000"/>
              </a:spcBef>
              <a:defRPr/>
            </a:pPr>
            <a:r>
              <a:rPr lang="en-US" dirty="0"/>
              <a:t>Source: Borgia SM, et al. J Hepatol. 2019;71:660-5.</a:t>
            </a:r>
          </a:p>
        </p:txBody>
      </p:sp>
      <p:graphicFrame>
        <p:nvGraphicFramePr>
          <p:cNvPr id="21" name="Content Placeholder 5"/>
          <p:cNvGraphicFramePr>
            <a:graphicFrameLocks/>
          </p:cNvGraphicFramePr>
          <p:nvPr>
            <p:extLst>
              <p:ext uri="{D42A27DB-BD31-4B8C-83A1-F6EECF244321}">
                <p14:modId xmlns:p14="http://schemas.microsoft.com/office/powerpoint/2010/main" val="1092629223"/>
              </p:ext>
            </p:extLst>
          </p:nvPr>
        </p:nvGraphicFramePr>
        <p:xfrm>
          <a:off x="457200" y="1022432"/>
          <a:ext cx="8229600" cy="36576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21330">
                <a:tc>
                  <a:txBody>
                    <a:bodyPr/>
                    <a:lstStyle/>
                    <a:p>
                      <a:pPr>
                        <a:lnSpc>
                          <a:spcPts val="2100"/>
                        </a:lnSpc>
                      </a:pPr>
                      <a:r>
                        <a:rPr lang="en-US" sz="1400" dirty="0">
                          <a:latin typeface="Arial" panose="020B0604020202020204" pitchFamily="34" charset="0"/>
                          <a:cs typeface="Arial" panose="020B0604020202020204" pitchFamily="34" charset="0"/>
                        </a:rPr>
                        <a:t>Grade 3-4 Lab Abnormalities, n (%)</a:t>
                      </a:r>
                    </a:p>
                  </a:txBody>
                  <a:tcPr marL="68580" marR="68580" marT="34290" marB="34290" anchor="ctr">
                    <a:lnL w="9525" cap="flat" cmpd="sng" algn="ctr">
                      <a:solidFill>
                        <a:prstClr val="white">
                          <a:lumMod val="75000"/>
                        </a:prstClr>
                      </a:solidFill>
                      <a:prstDash val="solid"/>
                      <a:round/>
                      <a:headEnd type="none" w="med" len="med"/>
                      <a:tailEnd type="none" w="med" len="med"/>
                    </a:lnL>
                    <a:lnT w="9525" cap="flat" cmpd="sng" algn="ctr">
                      <a:solidFill>
                        <a:prstClr val="white">
                          <a:lumMod val="75000"/>
                        </a:prstClr>
                      </a:solidFill>
                      <a:prstDash val="solid"/>
                      <a:round/>
                      <a:headEnd type="none" w="med" len="med"/>
                      <a:tailEnd type="none" w="med" len="med"/>
                    </a:lnT>
                    <a:solidFill>
                      <a:srgbClr val="303030"/>
                    </a:solidFill>
                  </a:tcPr>
                </a:tc>
                <a:tc>
                  <a:txBody>
                    <a:bodyPr/>
                    <a:lstStyle/>
                    <a:p>
                      <a:pPr algn="ctr">
                        <a:lnSpc>
                          <a:spcPct val="100000"/>
                        </a:lnSpc>
                      </a:pPr>
                      <a:r>
                        <a:rPr lang="en-US" sz="1400" baseline="0" dirty="0">
                          <a:latin typeface="Arial" panose="020B0604020202020204" pitchFamily="34" charset="0"/>
                          <a:cs typeface="Arial" panose="020B0604020202020204" pitchFamily="34" charset="0"/>
                        </a:rPr>
                        <a:t>Sofosbuvir-Velpatasvir </a:t>
                      </a:r>
                      <a:br>
                        <a:rPr lang="en-US" sz="1400" baseline="0" dirty="0">
                          <a:latin typeface="Arial" panose="020B0604020202020204" pitchFamily="34" charset="0"/>
                          <a:cs typeface="Arial" panose="020B0604020202020204" pitchFamily="34" charset="0"/>
                        </a:rPr>
                      </a:br>
                      <a:r>
                        <a:rPr lang="en-US" sz="1100" b="0" dirty="0">
                          <a:solidFill>
                            <a:srgbClr val="FFFFFF"/>
                          </a:solidFill>
                          <a:latin typeface="Arial" panose="020B0604020202020204" pitchFamily="34" charset="0"/>
                          <a:cs typeface="Arial" panose="020B0604020202020204" pitchFamily="34" charset="0"/>
                        </a:rPr>
                        <a:t>(n = </a:t>
                      </a:r>
                      <a:r>
                        <a:rPr lang="en-US" sz="1100" b="0" baseline="0" dirty="0">
                          <a:latin typeface="Arial" panose="020B0604020202020204" pitchFamily="34" charset="0"/>
                          <a:cs typeface="Arial" panose="020B0604020202020204" pitchFamily="34" charset="0"/>
                        </a:rPr>
                        <a:t>59)</a:t>
                      </a:r>
                      <a:endParaRPr lang="en-US" sz="1100" b="0" dirty="0">
                        <a:latin typeface="Arial" panose="020B0604020202020204" pitchFamily="34" charset="0"/>
                        <a:cs typeface="Arial" panose="020B0604020202020204" pitchFamily="34" charset="0"/>
                      </a:endParaRPr>
                    </a:p>
                  </a:txBody>
                  <a:tcPr marL="68580" marR="68580" marT="34290" marB="34290" anchor="ctr">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solidFill>
                      <a:srgbClr val="005C9E"/>
                    </a:solidFill>
                  </a:tcPr>
                </a:tc>
                <a:extLst>
                  <a:ext uri="{0D108BD9-81ED-4DB2-BD59-A6C34878D82A}">
                    <a16:rowId xmlns:a16="http://schemas.microsoft.com/office/drawing/2014/main" val="10000"/>
                  </a:ext>
                </a:extLst>
              </a:tr>
              <a:tr h="902973">
                <a:tc>
                  <a:txBody>
                    <a:bodyPr/>
                    <a:lstStyle/>
                    <a:p>
                      <a:pPr>
                        <a:lnSpc>
                          <a:spcPts val="2100"/>
                        </a:lnSpc>
                      </a:pPr>
                      <a:r>
                        <a:rPr lang="en-US" sz="1200" dirty="0">
                          <a:latin typeface="Arial" panose="020B0604020202020204" pitchFamily="34" charset="0"/>
                          <a:cs typeface="Arial" panose="020B0604020202020204" pitchFamily="34" charset="0"/>
                        </a:rPr>
                        <a:t>Creatinine</a:t>
                      </a:r>
                    </a:p>
                    <a:p>
                      <a:pPr>
                        <a:lnSpc>
                          <a:spcPts val="2100"/>
                        </a:lnSpc>
                      </a:pPr>
                      <a:r>
                        <a:rPr lang="en-US" sz="1200" dirty="0">
                          <a:latin typeface="Arial" panose="020B0604020202020204" pitchFamily="34" charset="0"/>
                          <a:cs typeface="Arial" panose="020B0604020202020204" pitchFamily="34" charset="0"/>
                        </a:rPr>
                        <a:t>  Grade 3</a:t>
                      </a:r>
                    </a:p>
                    <a:p>
                      <a:pPr>
                        <a:lnSpc>
                          <a:spcPts val="2100"/>
                        </a:lnSpc>
                      </a:pPr>
                      <a:r>
                        <a:rPr lang="en-US" sz="1200" dirty="0">
                          <a:latin typeface="Arial" panose="020B0604020202020204" pitchFamily="34" charset="0"/>
                          <a:cs typeface="Arial" panose="020B0604020202020204" pitchFamily="34" charset="0"/>
                        </a:rPr>
                        <a:t>  Grade 4</a:t>
                      </a:r>
                    </a:p>
                  </a:txBody>
                  <a:tcPr marL="68580" marR="68580" marT="34290" marB="34290" anchor="ctr">
                    <a:lnL w="9525" cap="flat" cmpd="sng" algn="ctr">
                      <a:solidFill>
                        <a:prstClr val="white">
                          <a:lumMod val="75000"/>
                        </a:prstClr>
                      </a:solidFill>
                      <a:prstDash val="solid"/>
                      <a:round/>
                      <a:headEnd type="none" w="med" len="med"/>
                      <a:tailEnd type="none" w="med" len="med"/>
                    </a:lnL>
                  </a:tcPr>
                </a:tc>
                <a:tc>
                  <a:txBody>
                    <a:bodyPr/>
                    <a:lstStyle/>
                    <a:p>
                      <a:pPr algn="ctr">
                        <a:lnSpc>
                          <a:spcPts val="2100"/>
                        </a:lnSpc>
                      </a:pPr>
                      <a:endParaRPr lang="en-US" sz="1200" dirty="0">
                        <a:latin typeface="Arial" panose="020B0604020202020204" pitchFamily="34" charset="0"/>
                        <a:cs typeface="Arial" panose="020B0604020202020204" pitchFamily="34" charset="0"/>
                      </a:endParaRPr>
                    </a:p>
                    <a:p>
                      <a:pPr algn="ctr">
                        <a:lnSpc>
                          <a:spcPts val="2100"/>
                        </a:lnSpc>
                      </a:pPr>
                      <a:r>
                        <a:rPr lang="en-US" sz="1200" dirty="0">
                          <a:latin typeface="Arial" panose="020B0604020202020204" pitchFamily="34" charset="0"/>
                          <a:cs typeface="Arial" panose="020B0604020202020204" pitchFamily="34" charset="0"/>
                        </a:rPr>
                        <a:t>1 (2)</a:t>
                      </a:r>
                    </a:p>
                    <a:p>
                      <a:pPr algn="ctr">
                        <a:lnSpc>
                          <a:spcPts val="2100"/>
                        </a:lnSpc>
                      </a:pPr>
                      <a:r>
                        <a:rPr lang="en-US" sz="1200" dirty="0">
                          <a:latin typeface="Arial" panose="020B0604020202020204" pitchFamily="34" charset="0"/>
                          <a:cs typeface="Arial" panose="020B0604020202020204" pitchFamily="34" charset="0"/>
                        </a:rPr>
                        <a:t>14 (24)</a:t>
                      </a:r>
                    </a:p>
                  </a:txBody>
                  <a:tcPr marL="68580" marR="68580" marT="34290" marB="34290" anchor="ctr">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1"/>
                  </a:ext>
                </a:extLst>
              </a:tr>
              <a:tr h="615162">
                <a:tc>
                  <a:txBody>
                    <a:bodyPr/>
                    <a:lstStyle/>
                    <a:p>
                      <a:pPr>
                        <a:lnSpc>
                          <a:spcPts val="2100"/>
                        </a:lnSpc>
                      </a:pPr>
                      <a:r>
                        <a:rPr lang="en-US" sz="1200" dirty="0">
                          <a:latin typeface="Arial" panose="020B0604020202020204" pitchFamily="34" charset="0"/>
                          <a:cs typeface="Arial" panose="020B0604020202020204" pitchFamily="34" charset="0"/>
                        </a:rPr>
                        <a:t>Hyperglycemia</a:t>
                      </a:r>
                    </a:p>
                    <a:p>
                      <a:pPr>
                        <a:lnSpc>
                          <a:spcPts val="2100"/>
                        </a:lnSpc>
                      </a:pPr>
                      <a:r>
                        <a:rPr lang="en-US" sz="1200" dirty="0">
                          <a:latin typeface="Arial" panose="020B0604020202020204" pitchFamily="34" charset="0"/>
                          <a:cs typeface="Arial" panose="020B0604020202020204" pitchFamily="34" charset="0"/>
                        </a:rPr>
                        <a:t>  Grade 3</a:t>
                      </a:r>
                    </a:p>
                  </a:txBody>
                  <a:tcPr marL="68580" marR="68580" marT="34290" marB="34290" anchor="ctr">
                    <a:lnL w="9525" cap="flat" cmpd="sng" algn="ctr">
                      <a:solidFill>
                        <a:prstClr val="white">
                          <a:lumMod val="75000"/>
                        </a:prstClr>
                      </a:solidFill>
                      <a:prstDash val="solid"/>
                      <a:round/>
                      <a:headEnd type="none" w="med" len="med"/>
                      <a:tailEnd type="none" w="med" len="med"/>
                    </a:lnL>
                  </a:tcPr>
                </a:tc>
                <a:tc>
                  <a:txBody>
                    <a:bodyPr/>
                    <a:lstStyle/>
                    <a:p>
                      <a:pPr algn="ctr">
                        <a:lnSpc>
                          <a:spcPts val="2100"/>
                        </a:lnSpc>
                      </a:pPr>
                      <a:endParaRPr lang="en-US" sz="1200" dirty="0">
                        <a:latin typeface="Arial" panose="020B0604020202020204" pitchFamily="34" charset="0"/>
                        <a:cs typeface="Arial" panose="020B0604020202020204" pitchFamily="34" charset="0"/>
                      </a:endParaRPr>
                    </a:p>
                    <a:p>
                      <a:pPr algn="ctr">
                        <a:lnSpc>
                          <a:spcPts val="2100"/>
                        </a:lnSpc>
                      </a:pPr>
                      <a:r>
                        <a:rPr lang="en-US" sz="1200" dirty="0">
                          <a:latin typeface="Arial" panose="020B0604020202020204" pitchFamily="34" charset="0"/>
                          <a:cs typeface="Arial" panose="020B0604020202020204" pitchFamily="34" charset="0"/>
                        </a:rPr>
                        <a:t>5 (9)</a:t>
                      </a:r>
                    </a:p>
                  </a:txBody>
                  <a:tcPr marL="68580" marR="68580" marT="34290" marB="34290" anchor="ctr">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2"/>
                  </a:ext>
                </a:extLst>
              </a:tr>
              <a:tr h="615162">
                <a:tc>
                  <a:txBody>
                    <a:bodyPr/>
                    <a:lstStyle/>
                    <a:p>
                      <a:pPr>
                        <a:lnSpc>
                          <a:spcPts val="2100"/>
                        </a:lnSpc>
                      </a:pPr>
                      <a:r>
                        <a:rPr lang="en-US" sz="1200" dirty="0">
                          <a:latin typeface="Arial" panose="020B0604020202020204" pitchFamily="34" charset="0"/>
                          <a:cs typeface="Arial" panose="020B0604020202020204" pitchFamily="34" charset="0"/>
                        </a:rPr>
                        <a:t>Hemoglobin</a:t>
                      </a:r>
                    </a:p>
                    <a:p>
                      <a:pPr>
                        <a:lnSpc>
                          <a:spcPts val="2100"/>
                        </a:lnSpc>
                      </a:pPr>
                      <a:r>
                        <a:rPr lang="en-US" sz="1200" dirty="0">
                          <a:latin typeface="Arial" panose="020B0604020202020204" pitchFamily="34" charset="0"/>
                          <a:cs typeface="Arial" panose="020B0604020202020204" pitchFamily="34" charset="0"/>
                        </a:rPr>
                        <a:t>  Grade 3</a:t>
                      </a:r>
                    </a:p>
                  </a:txBody>
                  <a:tcPr marL="68580" marR="68580" marT="34290" marB="34290" anchor="ctr">
                    <a:lnL w="9525" cap="flat" cmpd="sng" algn="ctr">
                      <a:solidFill>
                        <a:prstClr val="white">
                          <a:lumMod val="75000"/>
                        </a:prstClr>
                      </a:solidFill>
                      <a:prstDash val="solid"/>
                      <a:round/>
                      <a:headEnd type="none" w="med" len="med"/>
                      <a:tailEnd type="none" w="med" len="med"/>
                    </a:lnL>
                  </a:tcPr>
                </a:tc>
                <a:tc>
                  <a:txBody>
                    <a:bodyPr/>
                    <a:lstStyle/>
                    <a:p>
                      <a:pPr algn="ctr">
                        <a:lnSpc>
                          <a:spcPts val="2100"/>
                        </a:lnSpc>
                      </a:pPr>
                      <a:endParaRPr lang="en-US" sz="1200" dirty="0">
                        <a:latin typeface="Arial" panose="020B0604020202020204" pitchFamily="34" charset="0"/>
                        <a:cs typeface="Arial" panose="020B0604020202020204" pitchFamily="34" charset="0"/>
                      </a:endParaRPr>
                    </a:p>
                    <a:p>
                      <a:pPr algn="ctr">
                        <a:lnSpc>
                          <a:spcPts val="2100"/>
                        </a:lnSpc>
                      </a:pPr>
                      <a:r>
                        <a:rPr lang="en-US" sz="1200" dirty="0">
                          <a:latin typeface="Arial" panose="020B0604020202020204" pitchFamily="34" charset="0"/>
                          <a:cs typeface="Arial" panose="020B0604020202020204" pitchFamily="34" charset="0"/>
                        </a:rPr>
                        <a:t>4 (7)</a:t>
                      </a:r>
                    </a:p>
                  </a:txBody>
                  <a:tcPr marL="68580" marR="68580" marT="34290" marB="34290" anchor="ctr">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3"/>
                  </a:ext>
                </a:extLst>
              </a:tr>
              <a:tr h="902973">
                <a:tc>
                  <a:txBody>
                    <a:bodyPr/>
                    <a:lstStyle/>
                    <a:p>
                      <a:pPr>
                        <a:lnSpc>
                          <a:spcPts val="2100"/>
                        </a:lnSpc>
                      </a:pPr>
                      <a:r>
                        <a:rPr lang="en-US" sz="1200" dirty="0">
                          <a:latin typeface="Arial" panose="020B0604020202020204" pitchFamily="34" charset="0"/>
                          <a:cs typeface="Arial" panose="020B0604020202020204" pitchFamily="34" charset="0"/>
                        </a:rPr>
                        <a:t>Hyperkalemia</a:t>
                      </a:r>
                    </a:p>
                    <a:p>
                      <a:pPr>
                        <a:lnSpc>
                          <a:spcPts val="2100"/>
                        </a:lnSpc>
                      </a:pPr>
                      <a:r>
                        <a:rPr lang="en-US" sz="1200" dirty="0">
                          <a:latin typeface="Arial" panose="020B0604020202020204" pitchFamily="34" charset="0"/>
                          <a:cs typeface="Arial" panose="020B0604020202020204" pitchFamily="34" charset="0"/>
                        </a:rPr>
                        <a:t>  Grade 3</a:t>
                      </a:r>
                    </a:p>
                    <a:p>
                      <a:pPr>
                        <a:lnSpc>
                          <a:spcPts val="2100"/>
                        </a:lnSpc>
                      </a:pPr>
                      <a:r>
                        <a:rPr lang="en-US" sz="1200" dirty="0">
                          <a:latin typeface="Arial" panose="020B0604020202020204" pitchFamily="34" charset="0"/>
                          <a:cs typeface="Arial" panose="020B0604020202020204" pitchFamily="34" charset="0"/>
                        </a:rPr>
                        <a:t>  Grade 4</a:t>
                      </a:r>
                    </a:p>
                  </a:txBody>
                  <a:tcPr marL="68580" marR="68580" marT="34290" marB="34290" anchor="ctr">
                    <a:lnL w="9525" cap="flat" cmpd="sng" algn="ctr">
                      <a:solidFill>
                        <a:prstClr val="white">
                          <a:lumMod val="75000"/>
                        </a:prstClr>
                      </a:solidFill>
                      <a:prstDash val="solid"/>
                      <a:round/>
                      <a:headEnd type="none" w="med" len="med"/>
                      <a:tailEnd type="none" w="med" len="med"/>
                    </a:lnL>
                    <a:lnB w="6350" cap="flat" cmpd="sng" algn="ctr">
                      <a:solidFill>
                        <a:schemeClr val="bg1">
                          <a:lumMod val="75000"/>
                        </a:schemeClr>
                      </a:solidFill>
                      <a:prstDash val="solid"/>
                      <a:round/>
                      <a:headEnd type="none" w="med" len="med"/>
                      <a:tailEnd type="none" w="med" len="med"/>
                    </a:lnB>
                  </a:tcPr>
                </a:tc>
                <a:tc>
                  <a:txBody>
                    <a:bodyPr/>
                    <a:lstStyle/>
                    <a:p>
                      <a:pPr algn="ctr">
                        <a:lnSpc>
                          <a:spcPts val="2100"/>
                        </a:lnSpc>
                      </a:pPr>
                      <a:endParaRPr lang="en-US" sz="1200" dirty="0">
                        <a:latin typeface="Arial" panose="020B0604020202020204" pitchFamily="34" charset="0"/>
                        <a:cs typeface="Arial" panose="020B0604020202020204" pitchFamily="34" charset="0"/>
                      </a:endParaRPr>
                    </a:p>
                    <a:p>
                      <a:pPr algn="ctr">
                        <a:lnSpc>
                          <a:spcPts val="2100"/>
                        </a:lnSpc>
                      </a:pPr>
                      <a:r>
                        <a:rPr lang="en-US" sz="1200" dirty="0">
                          <a:latin typeface="Arial" panose="020B0604020202020204" pitchFamily="34" charset="0"/>
                          <a:cs typeface="Arial" panose="020B0604020202020204" pitchFamily="34" charset="0"/>
                        </a:rPr>
                        <a:t>2 (3)</a:t>
                      </a:r>
                    </a:p>
                    <a:p>
                      <a:pPr algn="ctr">
                        <a:lnSpc>
                          <a:spcPts val="2100"/>
                        </a:lnSpc>
                      </a:pPr>
                      <a:r>
                        <a:rPr lang="en-US" sz="1200" dirty="0">
                          <a:latin typeface="Arial" panose="020B0604020202020204" pitchFamily="34" charset="0"/>
                          <a:cs typeface="Arial" panose="020B0604020202020204" pitchFamily="34" charset="0"/>
                        </a:rPr>
                        <a:t>1 (2)</a:t>
                      </a:r>
                    </a:p>
                  </a:txBody>
                  <a:tcPr marL="68580" marR="68580" marT="34290" marB="34290" anchor="ctr">
                    <a:lnR w="9525" cap="flat" cmpd="sng" algn="ctr">
                      <a:solidFill>
                        <a:prstClr val="white">
                          <a:lumMod val="75000"/>
                        </a:prst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576530720"/>
                  </a:ext>
                </a:extLst>
              </a:tr>
            </a:tbl>
          </a:graphicData>
        </a:graphic>
      </p:graphicFrame>
    </p:spTree>
    <p:extLst>
      <p:ext uri="{BB962C8B-B14F-4D97-AF65-F5344CB8AC3E}">
        <p14:creationId xmlns:p14="http://schemas.microsoft.com/office/powerpoint/2010/main" val="3301762216"/>
      </p:ext>
    </p:extLst>
  </p:cSld>
  <p:clrMapOvr>
    <a:masterClrMapping/>
  </p:clrMapOvr>
  <p:transition spd="slow"/>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000" dirty="0"/>
              <a:t>Sofosbuvir-Velpatasvir in Patients with ESRD on Dialysis</a:t>
            </a:r>
            <a:br>
              <a:rPr lang="en-US" sz="2000" dirty="0"/>
            </a:br>
            <a:r>
              <a:rPr lang="en-US" sz="2000" dirty="0"/>
              <a:t>Conclusions</a:t>
            </a:r>
          </a:p>
        </p:txBody>
      </p:sp>
      <p:sp>
        <p:nvSpPr>
          <p:cNvPr id="2" name="Content Placeholder 1"/>
          <p:cNvSpPr>
            <a:spLocks noGrp="1"/>
          </p:cNvSpPr>
          <p:nvPr>
            <p:ph type="body" sz="quarter" idx="14"/>
          </p:nvPr>
        </p:nvSpPr>
        <p:spPr/>
        <p:txBody>
          <a:bodyPr/>
          <a:lstStyle/>
          <a:p>
            <a:pPr lvl="0">
              <a:spcBef>
                <a:spcPct val="30000"/>
              </a:spcBef>
              <a:defRPr/>
            </a:pPr>
            <a:r>
              <a:rPr lang="en-US" dirty="0"/>
              <a:t>Source: Borgia SM, et al. J Hepatol. 2019;71:660-5.</a:t>
            </a:r>
          </a:p>
        </p:txBody>
      </p:sp>
      <p:sp>
        <p:nvSpPr>
          <p:cNvPr id="3" name="Content Placeholder 2">
            <a:extLst>
              <a:ext uri="{FF2B5EF4-FFF2-40B4-BE49-F238E27FC236}">
                <a16:creationId xmlns:a16="http://schemas.microsoft.com/office/drawing/2014/main" id="{D01ABA25-DDA6-544A-BA8E-B8945D921ABC}"/>
              </a:ext>
            </a:extLst>
          </p:cNvPr>
          <p:cNvSpPr>
            <a:spLocks noGrp="1"/>
          </p:cNvSpPr>
          <p:nvPr>
            <p:ph sz="half" idx="2"/>
          </p:nvPr>
        </p:nvSpPr>
        <p:spPr>
          <a:xfrm>
            <a:off x="0" y="2145630"/>
            <a:ext cx="9144000" cy="899547"/>
          </a:xfrm>
        </p:spPr>
        <p:txBody>
          <a:bodyPr/>
          <a:lstStyle/>
          <a:p>
            <a:r>
              <a:rPr lang="en-US" b="1" dirty="0">
                <a:solidFill>
                  <a:srgbClr val="C00000"/>
                </a:solidFill>
              </a:rPr>
              <a:t>Conclusions</a:t>
            </a:r>
            <a:r>
              <a:rPr lang="en-US" dirty="0">
                <a:solidFill>
                  <a:schemeClr val="tx1"/>
                </a:solidFill>
              </a:rPr>
              <a:t>: </a:t>
            </a:r>
            <a:r>
              <a:rPr lang="en-US" dirty="0"/>
              <a:t>“Treatment with sofosbuvir/velpatasvir for 12 weeks was safe and effective in patients with ESRD undergoing dialysis.”</a:t>
            </a:r>
          </a:p>
        </p:txBody>
      </p:sp>
    </p:spTree>
    <p:extLst>
      <p:ext uri="{BB962C8B-B14F-4D97-AF65-F5344CB8AC3E}">
        <p14:creationId xmlns:p14="http://schemas.microsoft.com/office/powerpoint/2010/main" val="5304705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Sofosbuvir-Velpatasvir in HCV Genotype 1, 2, 4, 5, or 6</a:t>
            </a:r>
            <a:br>
              <a:rPr lang="en-US" sz="2000" dirty="0"/>
            </a:br>
            <a:r>
              <a:rPr lang="en-US" sz="2000" dirty="0"/>
              <a:t>ASTRAL-1: Results</a:t>
            </a:r>
          </a:p>
        </p:txBody>
      </p:sp>
      <p:sp>
        <p:nvSpPr>
          <p:cNvPr id="8" name="Text Placeholder 7"/>
          <p:cNvSpPr>
            <a:spLocks noGrp="1"/>
          </p:cNvSpPr>
          <p:nvPr>
            <p:ph type="body" idx="10"/>
          </p:nvPr>
        </p:nvSpPr>
        <p:spPr/>
        <p:txBody>
          <a:bodyPr/>
          <a:lstStyle/>
          <a:p>
            <a:r>
              <a:rPr lang="en-US" dirty="0"/>
              <a:t>ASTRAL-1: SVR12 Results by HCV Genotype</a:t>
            </a:r>
          </a:p>
        </p:txBody>
      </p:sp>
      <p:sp>
        <p:nvSpPr>
          <p:cNvPr id="7" name="Content Placeholder 6"/>
          <p:cNvSpPr>
            <a:spLocks noGrp="1"/>
          </p:cNvSpPr>
          <p:nvPr>
            <p:ph type="body" sz="quarter" idx="14"/>
          </p:nvPr>
        </p:nvSpPr>
        <p:spPr/>
        <p:txBody>
          <a:bodyPr/>
          <a:lstStyle/>
          <a:p>
            <a:r>
              <a:rPr lang="en-US" dirty="0"/>
              <a:t>Source: Feld JJ, et al. N Engl J Med. </a:t>
            </a:r>
            <a:r>
              <a:rPr lang="is-IS"/>
              <a:t>2015</a:t>
            </a:r>
            <a:r>
              <a:rPr lang="en-US" dirty="0"/>
              <a:t>;373:2599-607.</a:t>
            </a:r>
          </a:p>
        </p:txBody>
      </p:sp>
      <p:grpSp>
        <p:nvGrpSpPr>
          <p:cNvPr id="9" name="Group 8"/>
          <p:cNvGrpSpPr/>
          <p:nvPr/>
        </p:nvGrpSpPr>
        <p:grpSpPr>
          <a:xfrm>
            <a:off x="461010" y="1582196"/>
            <a:ext cx="8229600" cy="3108960"/>
            <a:chOff x="303640" y="1925421"/>
            <a:chExt cx="8503920" cy="4389106"/>
          </a:xfrm>
        </p:grpSpPr>
        <p:graphicFrame>
          <p:nvGraphicFramePr>
            <p:cNvPr id="34" name="Chart 33"/>
            <p:cNvGraphicFramePr>
              <a:graphicFrameLocks/>
            </p:cNvGraphicFramePr>
            <p:nvPr>
              <p:extLst>
                <p:ext uri="{D42A27DB-BD31-4B8C-83A1-F6EECF244321}">
                  <p14:modId xmlns:p14="http://schemas.microsoft.com/office/powerpoint/2010/main" val="1922488018"/>
                </p:ext>
              </p:extLst>
            </p:nvPr>
          </p:nvGraphicFramePr>
          <p:xfrm>
            <a:off x="303640" y="1925421"/>
            <a:ext cx="8503920" cy="4389106"/>
          </p:xfrm>
          <a:graphic>
            <a:graphicData uri="http://schemas.openxmlformats.org/drawingml/2006/chart">
              <c:chart xmlns:c="http://schemas.openxmlformats.org/drawingml/2006/chart" xmlns:r="http://schemas.openxmlformats.org/officeDocument/2006/relationships" r:id="rId2"/>
            </a:graphicData>
          </a:graphic>
        </p:graphicFrame>
        <p:sp>
          <p:nvSpPr>
            <p:cNvPr id="36" name="TextBox 35"/>
            <p:cNvSpPr txBox="1"/>
            <p:nvPr/>
          </p:nvSpPr>
          <p:spPr>
            <a:xfrm>
              <a:off x="1360417" y="5221654"/>
              <a:ext cx="898109" cy="338555"/>
            </a:xfrm>
            <a:prstGeom prst="rect">
              <a:avLst/>
            </a:prstGeom>
          </p:spPr>
          <p:txBody>
            <a:bodyPr wrap="non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618/624</a:t>
              </a:r>
            </a:p>
          </p:txBody>
        </p:sp>
        <p:sp>
          <p:nvSpPr>
            <p:cNvPr id="37" name="TextBox 1"/>
            <p:cNvSpPr txBox="1"/>
            <p:nvPr/>
          </p:nvSpPr>
          <p:spPr>
            <a:xfrm>
              <a:off x="2413127" y="5221654"/>
              <a:ext cx="898109" cy="338555"/>
            </a:xfrm>
            <a:prstGeom prst="rect">
              <a:avLst/>
            </a:prstGeom>
          </p:spPr>
          <p:txBody>
            <a:bodyPr wrap="non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206/210</a:t>
              </a:r>
            </a:p>
          </p:txBody>
        </p:sp>
        <p:sp>
          <p:nvSpPr>
            <p:cNvPr id="38" name="TextBox 1"/>
            <p:cNvSpPr txBox="1"/>
            <p:nvPr/>
          </p:nvSpPr>
          <p:spPr>
            <a:xfrm>
              <a:off x="3462096" y="5221654"/>
              <a:ext cx="898109" cy="338555"/>
            </a:xfrm>
            <a:prstGeom prst="rect">
              <a:avLst/>
            </a:prstGeom>
          </p:spPr>
          <p:txBody>
            <a:bodyPr wrap="non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117/118</a:t>
              </a:r>
            </a:p>
          </p:txBody>
        </p:sp>
        <p:sp>
          <p:nvSpPr>
            <p:cNvPr id="39" name="TextBox 1"/>
            <p:cNvSpPr txBox="1"/>
            <p:nvPr/>
          </p:nvSpPr>
          <p:spPr>
            <a:xfrm>
              <a:off x="4507247" y="5221654"/>
              <a:ext cx="898109" cy="338555"/>
            </a:xfrm>
            <a:prstGeom prst="rect">
              <a:avLst/>
            </a:prstGeom>
          </p:spPr>
          <p:txBody>
            <a:bodyPr wrap="non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104/104</a:t>
              </a:r>
            </a:p>
          </p:txBody>
        </p:sp>
        <p:sp>
          <p:nvSpPr>
            <p:cNvPr id="40" name="TextBox 1"/>
            <p:cNvSpPr txBox="1"/>
            <p:nvPr/>
          </p:nvSpPr>
          <p:spPr>
            <a:xfrm>
              <a:off x="5561521" y="5221654"/>
              <a:ext cx="898109" cy="338555"/>
            </a:xfrm>
            <a:prstGeom prst="rect">
              <a:avLst/>
            </a:prstGeom>
          </p:spPr>
          <p:txBody>
            <a:bodyPr wrap="non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116/116</a:t>
              </a:r>
            </a:p>
          </p:txBody>
        </p:sp>
        <p:sp>
          <p:nvSpPr>
            <p:cNvPr id="41" name="TextBox 1"/>
            <p:cNvSpPr txBox="1"/>
            <p:nvPr/>
          </p:nvSpPr>
          <p:spPr>
            <a:xfrm>
              <a:off x="6726292" y="5221654"/>
              <a:ext cx="697200" cy="338555"/>
            </a:xfrm>
            <a:prstGeom prst="rect">
              <a:avLst/>
            </a:prstGeom>
          </p:spPr>
          <p:txBody>
            <a:bodyPr wrap="non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34/35</a:t>
              </a:r>
            </a:p>
          </p:txBody>
        </p:sp>
        <p:sp>
          <p:nvSpPr>
            <p:cNvPr id="42" name="TextBox 1"/>
            <p:cNvSpPr txBox="1"/>
            <p:nvPr/>
          </p:nvSpPr>
          <p:spPr>
            <a:xfrm>
              <a:off x="7782332" y="5221654"/>
              <a:ext cx="697200" cy="338555"/>
            </a:xfrm>
            <a:prstGeom prst="rect">
              <a:avLst/>
            </a:prstGeom>
          </p:spPr>
          <p:txBody>
            <a:bodyPr wrap="non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41/41</a:t>
              </a:r>
            </a:p>
          </p:txBody>
        </p:sp>
      </p:grpSp>
      <p:sp>
        <p:nvSpPr>
          <p:cNvPr id="14" name="Line Callout 1 13">
            <a:extLst>
              <a:ext uri="{FF2B5EF4-FFF2-40B4-BE49-F238E27FC236}">
                <a16:creationId xmlns:a16="http://schemas.microsoft.com/office/drawing/2014/main" id="{41771302-465B-B947-A61D-2C5795E9F704}"/>
              </a:ext>
            </a:extLst>
          </p:cNvPr>
          <p:cNvSpPr/>
          <p:nvPr/>
        </p:nvSpPr>
        <p:spPr>
          <a:xfrm>
            <a:off x="3342716" y="2595190"/>
            <a:ext cx="1256414" cy="583782"/>
          </a:xfrm>
          <a:prstGeom prst="borderCallout1">
            <a:avLst>
              <a:gd name="adj1" fmla="val 201330"/>
              <a:gd name="adj2" fmla="val 48788"/>
              <a:gd name="adj3" fmla="val 103948"/>
              <a:gd name="adj4" fmla="val 49356"/>
            </a:avLst>
          </a:prstGeom>
          <a:solidFill>
            <a:srgbClr val="D9D9D9"/>
          </a:solidFill>
          <a:ln w="12700" cmpd="sng">
            <a:solidFill>
              <a:srgbClr val="FFFFFF"/>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sz="900" dirty="0">
                <a:latin typeface="Arial" panose="020B0604020202020204" pitchFamily="34" charset="0"/>
                <a:cs typeface="Arial" panose="020B0604020202020204" pitchFamily="34" charset="0"/>
              </a:rPr>
              <a:t>1 Relapse</a:t>
            </a:r>
          </a:p>
          <a:p>
            <a:r>
              <a:rPr lang="en-US" sz="900" dirty="0">
                <a:latin typeface="Arial" panose="020B0604020202020204" pitchFamily="34" charset="0"/>
                <a:cs typeface="Arial" panose="020B0604020202020204" pitchFamily="34" charset="0"/>
              </a:rPr>
              <a:t>2 Lost to follow-up</a:t>
            </a:r>
          </a:p>
          <a:p>
            <a:r>
              <a:rPr lang="en-US" sz="900" dirty="0">
                <a:latin typeface="Arial" panose="020B0604020202020204" pitchFamily="34" charset="0"/>
                <a:cs typeface="Arial" panose="020B0604020202020204" pitchFamily="34" charset="0"/>
              </a:rPr>
              <a:t>1 Withdrew consent</a:t>
            </a:r>
          </a:p>
        </p:txBody>
      </p:sp>
      <p:sp>
        <p:nvSpPr>
          <p:cNvPr id="15" name="Line Callout 1 14">
            <a:extLst>
              <a:ext uri="{FF2B5EF4-FFF2-40B4-BE49-F238E27FC236}">
                <a16:creationId xmlns:a16="http://schemas.microsoft.com/office/drawing/2014/main" id="{9FD71AE4-FAE5-9749-B472-FCF61258C6A3}"/>
              </a:ext>
            </a:extLst>
          </p:cNvPr>
          <p:cNvSpPr/>
          <p:nvPr/>
        </p:nvSpPr>
        <p:spPr>
          <a:xfrm>
            <a:off x="4607512" y="3221416"/>
            <a:ext cx="751332" cy="252660"/>
          </a:xfrm>
          <a:prstGeom prst="borderCallout1">
            <a:avLst>
              <a:gd name="adj1" fmla="val 234417"/>
              <a:gd name="adj2" fmla="val 49162"/>
              <a:gd name="adj3" fmla="val 100906"/>
              <a:gd name="adj4" fmla="val 49485"/>
            </a:avLst>
          </a:prstGeom>
          <a:solidFill>
            <a:schemeClr val="bg1">
              <a:lumMod val="85000"/>
            </a:schemeClr>
          </a:solidFill>
          <a:ln w="12700" cmpd="sng">
            <a:solidFill>
              <a:srgbClr val="FFFFFF"/>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900" dirty="0">
                <a:latin typeface="Arial" panose="020B0604020202020204" pitchFamily="34" charset="0"/>
                <a:cs typeface="Arial" panose="020B0604020202020204" pitchFamily="34" charset="0"/>
              </a:rPr>
              <a:t>1 Relapse</a:t>
            </a:r>
          </a:p>
        </p:txBody>
      </p:sp>
      <p:sp>
        <p:nvSpPr>
          <p:cNvPr id="16" name="Line Callout 1 15">
            <a:extLst>
              <a:ext uri="{FF2B5EF4-FFF2-40B4-BE49-F238E27FC236}">
                <a16:creationId xmlns:a16="http://schemas.microsoft.com/office/drawing/2014/main" id="{B9A557A3-A2A4-2F49-90F0-FDCBDEDB668C}"/>
              </a:ext>
            </a:extLst>
          </p:cNvPr>
          <p:cNvSpPr/>
          <p:nvPr/>
        </p:nvSpPr>
        <p:spPr>
          <a:xfrm>
            <a:off x="7617045" y="3310555"/>
            <a:ext cx="898420" cy="233168"/>
          </a:xfrm>
          <a:prstGeom prst="borderCallout1">
            <a:avLst>
              <a:gd name="adj1" fmla="val 213539"/>
              <a:gd name="adj2" fmla="val 46767"/>
              <a:gd name="adj3" fmla="val 103889"/>
              <a:gd name="adj4" fmla="val 47090"/>
            </a:avLst>
          </a:prstGeom>
          <a:solidFill>
            <a:schemeClr val="bg1">
              <a:lumMod val="85000"/>
            </a:schemeClr>
          </a:solidFill>
          <a:ln w="12700" cmpd="sng">
            <a:solidFill>
              <a:srgbClr val="FFFFFF"/>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900" dirty="0">
                <a:latin typeface="Arial" panose="020B0604020202020204" pitchFamily="34" charset="0"/>
                <a:cs typeface="Arial" panose="020B0604020202020204" pitchFamily="34" charset="0"/>
              </a:rPr>
              <a:t>1 Death</a:t>
            </a:r>
          </a:p>
        </p:txBody>
      </p:sp>
    </p:spTree>
    <p:extLst>
      <p:ext uri="{BB962C8B-B14F-4D97-AF65-F5344CB8AC3E}">
        <p14:creationId xmlns:p14="http://schemas.microsoft.com/office/powerpoint/2010/main" val="4031688576"/>
      </p:ext>
    </p:extLst>
  </p:cSld>
  <p:clrMapOvr>
    <a:masterClrMapping/>
  </p:clrMapOvr>
  <p:transition spd="slow"/>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E465F-675A-9A4E-A3D1-9F2F2E7C6E0B}"/>
              </a:ext>
            </a:extLst>
          </p:cNvPr>
          <p:cNvSpPr>
            <a:spLocks noGrp="1"/>
          </p:cNvSpPr>
          <p:nvPr>
            <p:ph type="title"/>
          </p:nvPr>
        </p:nvSpPr>
        <p:spPr/>
        <p:txBody>
          <a:bodyPr>
            <a:normAutofit/>
          </a:bodyPr>
          <a:lstStyle/>
          <a:p>
            <a:r>
              <a:rPr lang="en-US" sz="1800" dirty="0"/>
              <a:t>Sofosbuvir-</a:t>
            </a:r>
            <a:r>
              <a:rPr lang="en-US" sz="1800" dirty="0" err="1"/>
              <a:t>Velpatasvir</a:t>
            </a:r>
            <a:r>
              <a:rPr lang="en-US" sz="1800" dirty="0"/>
              <a:t> with Minimal Monitoring +/- HCV/HIV Coinfection</a:t>
            </a:r>
            <a:br>
              <a:rPr lang="en-US" sz="2400" dirty="0"/>
            </a:br>
            <a:r>
              <a:rPr lang="en-US" sz="2400" dirty="0"/>
              <a:t>ACTG A5360 (MINMON)</a:t>
            </a:r>
          </a:p>
        </p:txBody>
      </p:sp>
      <p:sp>
        <p:nvSpPr>
          <p:cNvPr id="3" name="Text Placeholder 2">
            <a:extLst>
              <a:ext uri="{FF2B5EF4-FFF2-40B4-BE49-F238E27FC236}">
                <a16:creationId xmlns:a16="http://schemas.microsoft.com/office/drawing/2014/main" id="{C149A99B-172D-4FD0-573E-59C08C6EC1FC}"/>
              </a:ext>
            </a:extLst>
          </p:cNvPr>
          <p:cNvSpPr>
            <a:spLocks noGrp="1"/>
          </p:cNvSpPr>
          <p:nvPr>
            <p:ph type="body" idx="1"/>
          </p:nvPr>
        </p:nvSpPr>
        <p:spPr/>
        <p:txBody>
          <a:bodyPr/>
          <a:lstStyle/>
          <a:p>
            <a:r>
              <a:rPr lang="en-US" dirty="0">
                <a:latin typeface="Arial"/>
                <a:cs typeface="Arial"/>
              </a:rPr>
              <a:t>Treatment Naïve, Phase 4</a:t>
            </a:r>
          </a:p>
        </p:txBody>
      </p:sp>
      <p:sp>
        <p:nvSpPr>
          <p:cNvPr id="6" name="Text Placeholder 1">
            <a:extLst>
              <a:ext uri="{FF2B5EF4-FFF2-40B4-BE49-F238E27FC236}">
                <a16:creationId xmlns:a16="http://schemas.microsoft.com/office/drawing/2014/main" id="{4AD7F7D5-CCE2-9D7C-BF96-61E6695250E4}"/>
              </a:ext>
            </a:extLst>
          </p:cNvPr>
          <p:cNvSpPr>
            <a:spLocks noGrp="1"/>
          </p:cNvSpPr>
          <p:nvPr>
            <p:ph type="body" sz="quarter" idx="15"/>
          </p:nvPr>
        </p:nvSpPr>
        <p:spPr/>
        <p:txBody>
          <a:bodyPr/>
          <a:lstStyle/>
          <a:p>
            <a:r>
              <a:rPr lang="en-US" dirty="0"/>
              <a:t>Source: Solomon SS, et al. Lancet Gastroenterol Hepatol. 2022;7:307-17. </a:t>
            </a:r>
          </a:p>
        </p:txBody>
      </p:sp>
    </p:spTree>
    <p:extLst>
      <p:ext uri="{BB962C8B-B14F-4D97-AF65-F5344CB8AC3E}">
        <p14:creationId xmlns:p14="http://schemas.microsoft.com/office/powerpoint/2010/main" val="2290941800"/>
      </p:ext>
    </p:extLst>
  </p:cSld>
  <p:clrMapOvr>
    <a:masterClrMapping/>
  </p:clrMapOvr>
  <p:transition spd="slow"/>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5E19A-A3AF-284C-AD6B-C4663E5215B1}"/>
              </a:ext>
            </a:extLst>
          </p:cNvPr>
          <p:cNvSpPr>
            <a:spLocks noGrp="1"/>
          </p:cNvSpPr>
          <p:nvPr>
            <p:ph type="title"/>
          </p:nvPr>
        </p:nvSpPr>
        <p:spPr/>
        <p:txBody>
          <a:bodyPr>
            <a:normAutofit/>
          </a:bodyPr>
          <a:lstStyle/>
          <a:p>
            <a:r>
              <a:rPr lang="en-US" sz="2000" dirty="0"/>
              <a:t>Sofosbuvir-</a:t>
            </a:r>
            <a:r>
              <a:rPr lang="en-US" sz="2000" dirty="0" err="1"/>
              <a:t>Velpatasvir</a:t>
            </a:r>
            <a:r>
              <a:rPr lang="en-US" sz="2000" dirty="0"/>
              <a:t> with Minimal Monitoring +/- HIV Coinfection</a:t>
            </a:r>
            <a:br>
              <a:rPr lang="en-US" sz="2000" dirty="0"/>
            </a:br>
            <a:r>
              <a:rPr lang="en-US" sz="2000" dirty="0"/>
              <a:t>ACTG A5360 (MINMON): Study Overview</a:t>
            </a:r>
          </a:p>
        </p:txBody>
      </p:sp>
      <p:sp>
        <p:nvSpPr>
          <p:cNvPr id="3" name="Content Placeholder 2">
            <a:extLst>
              <a:ext uri="{FF2B5EF4-FFF2-40B4-BE49-F238E27FC236}">
                <a16:creationId xmlns:a16="http://schemas.microsoft.com/office/drawing/2014/main" id="{3A111280-0EB4-A74B-A3F0-34BCC87143A8}"/>
              </a:ext>
            </a:extLst>
          </p:cNvPr>
          <p:cNvSpPr>
            <a:spLocks noGrp="1"/>
          </p:cNvSpPr>
          <p:nvPr>
            <p:ph sz="half" idx="2"/>
          </p:nvPr>
        </p:nvSpPr>
        <p:spPr>
          <a:prstGeom prst="rect">
            <a:avLst/>
          </a:prstGeom>
        </p:spPr>
        <p:txBody>
          <a:bodyPr>
            <a:normAutofit fontScale="85000" lnSpcReduction="10000"/>
          </a:bodyPr>
          <a:lstStyle/>
          <a:p>
            <a:pPr>
              <a:lnSpc>
                <a:spcPts val="1900"/>
              </a:lnSpc>
            </a:pPr>
            <a:r>
              <a:rPr lang="en-US" b="1" dirty="0"/>
              <a:t>Design</a:t>
            </a:r>
            <a:r>
              <a:rPr lang="en-US" dirty="0"/>
              <a:t>: Phase 4 open-label single-arm trial to examine the safety and efficacy of a  minimal monitoring approach to HCV care delivery using 12 weeks of sofosbuvir-</a:t>
            </a:r>
            <a:r>
              <a:rPr lang="en-US" dirty="0" err="1"/>
              <a:t>velpatasvir</a:t>
            </a:r>
            <a:r>
              <a:rPr lang="en-US" dirty="0"/>
              <a:t> in treatment-naïve patients</a:t>
            </a:r>
          </a:p>
          <a:p>
            <a:pPr>
              <a:lnSpc>
                <a:spcPts val="1900"/>
              </a:lnSpc>
            </a:pPr>
            <a:r>
              <a:rPr lang="en-US" b="1" dirty="0"/>
              <a:t>Setting</a:t>
            </a:r>
            <a:r>
              <a:rPr lang="en-US" dirty="0"/>
              <a:t>: Multiple sites in Brazil, South Africa, Thailand, Uganda &amp; United States</a:t>
            </a:r>
          </a:p>
          <a:p>
            <a:pPr>
              <a:lnSpc>
                <a:spcPts val="1900"/>
              </a:lnSpc>
            </a:pPr>
            <a:r>
              <a:rPr lang="en-US" b="1" dirty="0"/>
              <a:t>Entry criteria</a:t>
            </a:r>
            <a:r>
              <a:rPr lang="en-US" dirty="0"/>
              <a:t>:</a:t>
            </a:r>
          </a:p>
          <a:p>
            <a:pPr lvl="1">
              <a:lnSpc>
                <a:spcPts val="1900"/>
              </a:lnSpc>
            </a:pPr>
            <a:r>
              <a:rPr lang="en-US" dirty="0"/>
              <a:t>Chronic HCV infection as determined by HCV RNA &gt;1000 IU/ml</a:t>
            </a:r>
          </a:p>
          <a:p>
            <a:pPr lvl="1">
              <a:lnSpc>
                <a:spcPts val="1900"/>
              </a:lnSpc>
              <a:spcBef>
                <a:spcPts val="0"/>
              </a:spcBef>
            </a:pPr>
            <a:r>
              <a:rPr lang="en-US" dirty="0"/>
              <a:t>Treatment-naïve</a:t>
            </a:r>
          </a:p>
          <a:p>
            <a:pPr lvl="1">
              <a:lnSpc>
                <a:spcPts val="1900"/>
              </a:lnSpc>
              <a:spcBef>
                <a:spcPts val="0"/>
              </a:spcBef>
            </a:pPr>
            <a:r>
              <a:rPr lang="en-US" dirty="0"/>
              <a:t>Age 18 or older</a:t>
            </a:r>
          </a:p>
          <a:p>
            <a:pPr lvl="1">
              <a:lnSpc>
                <a:spcPts val="1900"/>
              </a:lnSpc>
              <a:spcBef>
                <a:spcPts val="0"/>
              </a:spcBef>
            </a:pPr>
            <a:r>
              <a:rPr lang="en-US" dirty="0"/>
              <a:t>HIV coinfection permitted</a:t>
            </a:r>
          </a:p>
          <a:p>
            <a:pPr lvl="1">
              <a:lnSpc>
                <a:spcPts val="1900"/>
              </a:lnSpc>
              <a:spcBef>
                <a:spcPts val="0"/>
              </a:spcBef>
            </a:pPr>
            <a:r>
              <a:rPr lang="en-US" dirty="0"/>
              <a:t>Compensated cirrhosis permitted (FIB-4 ≥3.25, capped at ≤20% participants)</a:t>
            </a:r>
          </a:p>
          <a:p>
            <a:pPr lvl="1">
              <a:lnSpc>
                <a:spcPts val="1900"/>
              </a:lnSpc>
              <a:spcBef>
                <a:spcPts val="0"/>
              </a:spcBef>
            </a:pPr>
            <a:r>
              <a:rPr lang="en-US" dirty="0"/>
              <a:t>Absence of coinfection with HBV</a:t>
            </a:r>
          </a:p>
          <a:p>
            <a:pPr>
              <a:lnSpc>
                <a:spcPts val="1900"/>
              </a:lnSpc>
            </a:pPr>
            <a:r>
              <a:rPr lang="en-US" b="1" dirty="0"/>
              <a:t>Primary End-point</a:t>
            </a:r>
            <a:r>
              <a:rPr lang="en-US" dirty="0"/>
              <a:t>: SVR ≥22 weeks post-treatment initiation</a:t>
            </a:r>
          </a:p>
        </p:txBody>
      </p:sp>
      <p:sp>
        <p:nvSpPr>
          <p:cNvPr id="4" name="Content Placeholder 3">
            <a:extLst>
              <a:ext uri="{FF2B5EF4-FFF2-40B4-BE49-F238E27FC236}">
                <a16:creationId xmlns:a16="http://schemas.microsoft.com/office/drawing/2014/main" id="{ED8F0CF6-8991-D44A-A6C5-B337BB21B30C}"/>
              </a:ext>
            </a:extLst>
          </p:cNvPr>
          <p:cNvSpPr>
            <a:spLocks noGrp="1"/>
          </p:cNvSpPr>
          <p:nvPr>
            <p:ph type="body" sz="quarter" idx="14"/>
          </p:nvPr>
        </p:nvSpPr>
        <p:spPr/>
        <p:txBody>
          <a:bodyPr/>
          <a:lstStyle/>
          <a:p>
            <a:r>
              <a:rPr lang="en-US" dirty="0"/>
              <a:t>Source: Solomon SS, et al. Lancet Gastroenterol Hepatol. 2022;7:307-17. </a:t>
            </a:r>
          </a:p>
        </p:txBody>
      </p:sp>
    </p:spTree>
    <p:extLst>
      <p:ext uri="{BB962C8B-B14F-4D97-AF65-F5344CB8AC3E}">
        <p14:creationId xmlns:p14="http://schemas.microsoft.com/office/powerpoint/2010/main" val="3943026556"/>
      </p:ext>
    </p:extLst>
  </p:cSld>
  <p:clrMapOvr>
    <a:masterClrMapping/>
  </p:clrMapOvr>
  <p:transition spd="slow"/>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8CF6D5-18B8-A6E5-82C4-0EA3A10F5426}"/>
              </a:ext>
            </a:extLst>
          </p:cNvPr>
          <p:cNvSpPr/>
          <p:nvPr/>
        </p:nvSpPr>
        <p:spPr>
          <a:xfrm>
            <a:off x="360000" y="3821748"/>
            <a:ext cx="2040337" cy="876128"/>
          </a:xfrm>
          <a:prstGeom prst="rect">
            <a:avLst/>
          </a:prstGeom>
          <a:solidFill>
            <a:srgbClr val="005C9E">
              <a:alpha val="10000"/>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1" name="Straight Connector 50">
            <a:extLst>
              <a:ext uri="{FF2B5EF4-FFF2-40B4-BE49-F238E27FC236}">
                <a16:creationId xmlns:a16="http://schemas.microsoft.com/office/drawing/2014/main" id="{666993C4-9D8F-CB17-CF10-DC78CEE916C4}"/>
              </a:ext>
            </a:extLst>
          </p:cNvPr>
          <p:cNvCxnSpPr>
            <a:cxnSpLocks/>
          </p:cNvCxnSpPr>
          <p:nvPr/>
        </p:nvCxnSpPr>
        <p:spPr>
          <a:xfrm flipV="1">
            <a:off x="5669455" y="3861026"/>
            <a:ext cx="2834640"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677D98B-43FB-9192-C95E-2FC42928DC02}"/>
              </a:ext>
            </a:extLst>
          </p:cNvPr>
          <p:cNvSpPr>
            <a:spLocks noGrp="1"/>
          </p:cNvSpPr>
          <p:nvPr>
            <p:ph type="title"/>
          </p:nvPr>
        </p:nvSpPr>
        <p:spPr/>
        <p:txBody>
          <a:bodyPr>
            <a:normAutofit fontScale="90000"/>
          </a:bodyPr>
          <a:lstStyle/>
          <a:p>
            <a:r>
              <a:rPr lang="en-US" dirty="0"/>
              <a:t>Sofosbuvir-</a:t>
            </a:r>
            <a:r>
              <a:rPr lang="en-US" dirty="0" err="1"/>
              <a:t>Velpatasvir</a:t>
            </a:r>
            <a:r>
              <a:rPr lang="en-US" dirty="0"/>
              <a:t> with Minimal Monitoring +/- HIV Coinfection</a:t>
            </a:r>
            <a:br>
              <a:rPr lang="en-US" dirty="0"/>
            </a:br>
            <a:r>
              <a:rPr lang="en-US" dirty="0"/>
              <a:t>ACTG A5360 (MINMON):</a:t>
            </a:r>
          </a:p>
        </p:txBody>
      </p:sp>
      <p:sp>
        <p:nvSpPr>
          <p:cNvPr id="7" name="Content Placeholder 6">
            <a:extLst>
              <a:ext uri="{FF2B5EF4-FFF2-40B4-BE49-F238E27FC236}">
                <a16:creationId xmlns:a16="http://schemas.microsoft.com/office/drawing/2014/main" id="{785724F1-74B0-7789-6440-6C147AD8E4F9}"/>
              </a:ext>
            </a:extLst>
          </p:cNvPr>
          <p:cNvSpPr>
            <a:spLocks noGrp="1"/>
          </p:cNvSpPr>
          <p:nvPr>
            <p:ph sz="half" idx="2"/>
          </p:nvPr>
        </p:nvSpPr>
        <p:spPr>
          <a:xfrm>
            <a:off x="5526142" y="1050621"/>
            <a:ext cx="3205482" cy="1420314"/>
          </a:xfrm>
          <a:solidFill>
            <a:schemeClr val="bg1">
              <a:lumMod val="95000"/>
            </a:schemeClr>
          </a:solidFill>
        </p:spPr>
        <p:txBody>
          <a:bodyPr>
            <a:normAutofit/>
          </a:bodyPr>
          <a:lstStyle/>
          <a:p>
            <a:pPr>
              <a:lnSpc>
                <a:spcPts val="1600"/>
              </a:lnSpc>
            </a:pPr>
            <a:r>
              <a:rPr lang="en-US" sz="1200" dirty="0"/>
              <a:t>No pre-treatment genotyping</a:t>
            </a:r>
          </a:p>
          <a:p>
            <a:pPr>
              <a:lnSpc>
                <a:spcPts val="1600"/>
              </a:lnSpc>
            </a:pPr>
            <a:r>
              <a:rPr lang="en-US" sz="1200" dirty="0"/>
              <a:t>Cirrhosis determination based on Fib-4</a:t>
            </a:r>
          </a:p>
          <a:p>
            <a:pPr>
              <a:lnSpc>
                <a:spcPts val="1600"/>
              </a:lnSpc>
            </a:pPr>
            <a:r>
              <a:rPr lang="en-US" sz="1200" dirty="0"/>
              <a:t>All treatment medication provided at entry</a:t>
            </a:r>
          </a:p>
          <a:p>
            <a:pPr>
              <a:lnSpc>
                <a:spcPts val="1600"/>
              </a:lnSpc>
            </a:pPr>
            <a:r>
              <a:rPr lang="en-US" sz="1200" dirty="0"/>
              <a:t>No scheduled on treatment visits/labs</a:t>
            </a:r>
          </a:p>
          <a:p>
            <a:pPr>
              <a:lnSpc>
                <a:spcPts val="1600"/>
              </a:lnSpc>
            </a:pPr>
            <a:r>
              <a:rPr lang="en-US" sz="1200" dirty="0"/>
              <a:t>Remote contact at weeks 4 and 22</a:t>
            </a:r>
          </a:p>
        </p:txBody>
      </p:sp>
      <p:sp>
        <p:nvSpPr>
          <p:cNvPr id="8" name="Text Placeholder 7">
            <a:extLst>
              <a:ext uri="{FF2B5EF4-FFF2-40B4-BE49-F238E27FC236}">
                <a16:creationId xmlns:a16="http://schemas.microsoft.com/office/drawing/2014/main" id="{61B1BBC7-A2F8-B4E1-B511-3C154AF89209}"/>
              </a:ext>
            </a:extLst>
          </p:cNvPr>
          <p:cNvSpPr>
            <a:spLocks noGrp="1"/>
          </p:cNvSpPr>
          <p:nvPr>
            <p:ph type="body" sz="quarter" idx="14"/>
          </p:nvPr>
        </p:nvSpPr>
        <p:spPr/>
        <p:txBody>
          <a:bodyPr/>
          <a:lstStyle/>
          <a:p>
            <a:r>
              <a:rPr lang="en-US" dirty="0"/>
              <a:t>Source: Solomon SS, et al. Lancet Gastroenterol Hepatol. 2022;7:307-17. </a:t>
            </a:r>
          </a:p>
        </p:txBody>
      </p:sp>
      <p:sp>
        <p:nvSpPr>
          <p:cNvPr id="15" name="TextBox 14">
            <a:extLst>
              <a:ext uri="{FF2B5EF4-FFF2-40B4-BE49-F238E27FC236}">
                <a16:creationId xmlns:a16="http://schemas.microsoft.com/office/drawing/2014/main" id="{7A6D038A-6CB7-25B9-12D1-92694E3ED250}"/>
              </a:ext>
            </a:extLst>
          </p:cNvPr>
          <p:cNvSpPr txBox="1"/>
          <p:nvPr/>
        </p:nvSpPr>
        <p:spPr>
          <a:xfrm>
            <a:off x="2614987" y="3965608"/>
            <a:ext cx="347240" cy="307777"/>
          </a:xfrm>
          <a:prstGeom prst="rect">
            <a:avLst/>
          </a:prstGeom>
          <a:noFill/>
        </p:spPr>
        <p:txBody>
          <a:bodyPr wrap="square" rtlCol="0">
            <a:spAutoFit/>
          </a:bodyPr>
          <a:lstStyle/>
          <a:p>
            <a:pPr algn="ctr"/>
            <a:r>
              <a:rPr lang="en-US" sz="1400" dirty="0">
                <a:latin typeface="Arial"/>
                <a:cs typeface="Arial"/>
              </a:rPr>
              <a:t>0</a:t>
            </a:r>
          </a:p>
        </p:txBody>
      </p:sp>
      <p:sp>
        <p:nvSpPr>
          <p:cNvPr id="17" name="TextBox 16">
            <a:extLst>
              <a:ext uri="{FF2B5EF4-FFF2-40B4-BE49-F238E27FC236}">
                <a16:creationId xmlns:a16="http://schemas.microsoft.com/office/drawing/2014/main" id="{E398E679-9E80-7162-8CD9-CF0DDBACF945}"/>
              </a:ext>
            </a:extLst>
          </p:cNvPr>
          <p:cNvSpPr txBox="1"/>
          <p:nvPr/>
        </p:nvSpPr>
        <p:spPr>
          <a:xfrm>
            <a:off x="3304180" y="3965608"/>
            <a:ext cx="857068" cy="307777"/>
          </a:xfrm>
          <a:prstGeom prst="rect">
            <a:avLst/>
          </a:prstGeom>
          <a:noFill/>
        </p:spPr>
        <p:txBody>
          <a:bodyPr wrap="square" rtlCol="0">
            <a:spAutoFit/>
          </a:bodyPr>
          <a:lstStyle/>
          <a:p>
            <a:pPr algn="ctr"/>
            <a:r>
              <a:rPr lang="en-US" sz="1400" dirty="0">
                <a:latin typeface="Arial"/>
                <a:cs typeface="Arial"/>
              </a:rPr>
              <a:t>4 </a:t>
            </a:r>
          </a:p>
        </p:txBody>
      </p:sp>
      <p:sp>
        <p:nvSpPr>
          <p:cNvPr id="24" name="TextBox 23">
            <a:extLst>
              <a:ext uri="{FF2B5EF4-FFF2-40B4-BE49-F238E27FC236}">
                <a16:creationId xmlns:a16="http://schemas.microsoft.com/office/drawing/2014/main" id="{6A3F0BA0-0DCB-F444-6759-A6AFC6D4631D}"/>
              </a:ext>
            </a:extLst>
          </p:cNvPr>
          <p:cNvSpPr txBox="1"/>
          <p:nvPr/>
        </p:nvSpPr>
        <p:spPr>
          <a:xfrm>
            <a:off x="4268695" y="3965608"/>
            <a:ext cx="857068" cy="307777"/>
          </a:xfrm>
          <a:prstGeom prst="rect">
            <a:avLst/>
          </a:prstGeom>
          <a:noFill/>
        </p:spPr>
        <p:txBody>
          <a:bodyPr wrap="square" rtlCol="0">
            <a:spAutoFit/>
          </a:bodyPr>
          <a:lstStyle/>
          <a:p>
            <a:pPr algn="ctr"/>
            <a:r>
              <a:rPr lang="en-US" sz="1400" dirty="0">
                <a:latin typeface="Arial"/>
                <a:cs typeface="Arial"/>
              </a:rPr>
              <a:t>8 </a:t>
            </a:r>
          </a:p>
        </p:txBody>
      </p:sp>
      <p:sp>
        <p:nvSpPr>
          <p:cNvPr id="25" name="TextBox 24">
            <a:extLst>
              <a:ext uri="{FF2B5EF4-FFF2-40B4-BE49-F238E27FC236}">
                <a16:creationId xmlns:a16="http://schemas.microsoft.com/office/drawing/2014/main" id="{8362F748-3C63-F428-6B04-333EA4B52A96}"/>
              </a:ext>
            </a:extLst>
          </p:cNvPr>
          <p:cNvSpPr txBox="1"/>
          <p:nvPr/>
        </p:nvSpPr>
        <p:spPr>
          <a:xfrm>
            <a:off x="5217890" y="3965608"/>
            <a:ext cx="857068" cy="307777"/>
          </a:xfrm>
          <a:prstGeom prst="rect">
            <a:avLst/>
          </a:prstGeom>
          <a:noFill/>
        </p:spPr>
        <p:txBody>
          <a:bodyPr wrap="square" rtlCol="0">
            <a:spAutoFit/>
          </a:bodyPr>
          <a:lstStyle/>
          <a:p>
            <a:pPr algn="ctr"/>
            <a:r>
              <a:rPr lang="en-US" sz="1400" dirty="0">
                <a:latin typeface="Arial"/>
                <a:cs typeface="Arial"/>
              </a:rPr>
              <a:t>12 </a:t>
            </a:r>
          </a:p>
        </p:txBody>
      </p:sp>
      <p:sp>
        <p:nvSpPr>
          <p:cNvPr id="26" name="TextBox 25">
            <a:extLst>
              <a:ext uri="{FF2B5EF4-FFF2-40B4-BE49-F238E27FC236}">
                <a16:creationId xmlns:a16="http://schemas.microsoft.com/office/drawing/2014/main" id="{2476718F-0885-B83A-95F3-CF26486E3DA8}"/>
              </a:ext>
            </a:extLst>
          </p:cNvPr>
          <p:cNvSpPr txBox="1"/>
          <p:nvPr/>
        </p:nvSpPr>
        <p:spPr>
          <a:xfrm>
            <a:off x="6180548" y="3965608"/>
            <a:ext cx="857068" cy="307777"/>
          </a:xfrm>
          <a:prstGeom prst="rect">
            <a:avLst/>
          </a:prstGeom>
          <a:noFill/>
        </p:spPr>
        <p:txBody>
          <a:bodyPr wrap="square" rtlCol="0">
            <a:spAutoFit/>
          </a:bodyPr>
          <a:lstStyle/>
          <a:p>
            <a:pPr algn="ctr"/>
            <a:r>
              <a:rPr lang="en-US" sz="1400" dirty="0">
                <a:latin typeface="Arial"/>
                <a:cs typeface="Arial"/>
              </a:rPr>
              <a:t>16 </a:t>
            </a:r>
          </a:p>
        </p:txBody>
      </p:sp>
      <p:sp>
        <p:nvSpPr>
          <p:cNvPr id="27" name="TextBox 26">
            <a:extLst>
              <a:ext uri="{FF2B5EF4-FFF2-40B4-BE49-F238E27FC236}">
                <a16:creationId xmlns:a16="http://schemas.microsoft.com/office/drawing/2014/main" id="{9D5E46E3-7230-5ADB-71B7-6D090E327E32}"/>
              </a:ext>
            </a:extLst>
          </p:cNvPr>
          <p:cNvSpPr txBox="1"/>
          <p:nvPr/>
        </p:nvSpPr>
        <p:spPr>
          <a:xfrm>
            <a:off x="7122666" y="3965608"/>
            <a:ext cx="857068" cy="307777"/>
          </a:xfrm>
          <a:prstGeom prst="rect">
            <a:avLst/>
          </a:prstGeom>
          <a:noFill/>
        </p:spPr>
        <p:txBody>
          <a:bodyPr wrap="square" rtlCol="0">
            <a:spAutoFit/>
          </a:bodyPr>
          <a:lstStyle/>
          <a:p>
            <a:pPr algn="ctr"/>
            <a:r>
              <a:rPr lang="en-US" sz="1400" dirty="0">
                <a:latin typeface="Arial"/>
                <a:cs typeface="Arial"/>
              </a:rPr>
              <a:t>20 </a:t>
            </a:r>
          </a:p>
        </p:txBody>
      </p:sp>
      <p:sp>
        <p:nvSpPr>
          <p:cNvPr id="29" name="TextBox 28">
            <a:extLst>
              <a:ext uri="{FF2B5EF4-FFF2-40B4-BE49-F238E27FC236}">
                <a16:creationId xmlns:a16="http://schemas.microsoft.com/office/drawing/2014/main" id="{34394C5E-51E6-A90A-291B-7CDE9494A1C2}"/>
              </a:ext>
            </a:extLst>
          </p:cNvPr>
          <p:cNvSpPr txBox="1"/>
          <p:nvPr/>
        </p:nvSpPr>
        <p:spPr>
          <a:xfrm>
            <a:off x="5102976" y="4448088"/>
            <a:ext cx="758557" cy="338554"/>
          </a:xfrm>
          <a:prstGeom prst="rect">
            <a:avLst/>
          </a:prstGeom>
          <a:noFill/>
        </p:spPr>
        <p:txBody>
          <a:bodyPr wrap="square" rtlCol="0">
            <a:spAutoFit/>
          </a:bodyPr>
          <a:lstStyle/>
          <a:p>
            <a:pPr algn="ctr"/>
            <a:r>
              <a:rPr lang="en-US" sz="1600" dirty="0">
                <a:latin typeface="Arial"/>
                <a:cs typeface="Arial"/>
              </a:rPr>
              <a:t>Week </a:t>
            </a:r>
          </a:p>
        </p:txBody>
      </p:sp>
      <p:cxnSp>
        <p:nvCxnSpPr>
          <p:cNvPr id="31" name="Straight Connector 30">
            <a:extLst>
              <a:ext uri="{FF2B5EF4-FFF2-40B4-BE49-F238E27FC236}">
                <a16:creationId xmlns:a16="http://schemas.microsoft.com/office/drawing/2014/main" id="{A3B4E31C-D4A6-4A64-61C0-8F7DCD0EB793}"/>
              </a:ext>
            </a:extLst>
          </p:cNvPr>
          <p:cNvCxnSpPr>
            <a:cxnSpLocks/>
            <a:endCxn id="35" idx="2"/>
          </p:cNvCxnSpPr>
          <p:nvPr/>
        </p:nvCxnSpPr>
        <p:spPr>
          <a:xfrm>
            <a:off x="2794280" y="3861026"/>
            <a:ext cx="2834640" cy="1184"/>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5B56A904-7966-BE52-C32D-335C740580F9}"/>
              </a:ext>
            </a:extLst>
          </p:cNvPr>
          <p:cNvSpPr/>
          <p:nvPr/>
        </p:nvSpPr>
        <p:spPr>
          <a:xfrm>
            <a:off x="2748552" y="3825634"/>
            <a:ext cx="73152" cy="73152"/>
          </a:xfrm>
          <a:prstGeom prst="ellipse">
            <a:avLst/>
          </a:prstGeom>
          <a:solidFill>
            <a:schemeClr val="bg1">
              <a:lumMod val="7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9F675A-91BE-06BC-EC50-74FD32BADE6F}"/>
              </a:ext>
            </a:extLst>
          </p:cNvPr>
          <p:cNvSpPr/>
          <p:nvPr/>
        </p:nvSpPr>
        <p:spPr>
          <a:xfrm>
            <a:off x="3700306" y="3825634"/>
            <a:ext cx="73152" cy="73152"/>
          </a:xfrm>
          <a:prstGeom prst="ellipse">
            <a:avLst/>
          </a:prstGeom>
          <a:solidFill>
            <a:srgbClr val="FFC000"/>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543FDD3-6238-1028-B41A-FD4B79EAA123}"/>
              </a:ext>
            </a:extLst>
          </p:cNvPr>
          <p:cNvSpPr/>
          <p:nvPr/>
        </p:nvSpPr>
        <p:spPr>
          <a:xfrm>
            <a:off x="5603814" y="3825634"/>
            <a:ext cx="73152" cy="73152"/>
          </a:xfrm>
          <a:prstGeom prst="ellipse">
            <a:avLst/>
          </a:prstGeom>
          <a:solidFill>
            <a:schemeClr val="bg1">
              <a:lumMod val="7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D221D38-66FA-B8F4-6D32-4EF439D3B752}"/>
              </a:ext>
            </a:extLst>
          </p:cNvPr>
          <p:cNvSpPr/>
          <p:nvPr/>
        </p:nvSpPr>
        <p:spPr>
          <a:xfrm>
            <a:off x="6555568" y="3825634"/>
            <a:ext cx="73152" cy="73152"/>
          </a:xfrm>
          <a:prstGeom prst="ellipse">
            <a:avLst/>
          </a:prstGeom>
          <a:solidFill>
            <a:schemeClr val="bg1">
              <a:lumMod val="7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17E4A6D7-30E6-7EEC-629D-D06869118D9F}"/>
              </a:ext>
            </a:extLst>
          </p:cNvPr>
          <p:cNvSpPr/>
          <p:nvPr/>
        </p:nvSpPr>
        <p:spPr>
          <a:xfrm>
            <a:off x="4652060" y="3825634"/>
            <a:ext cx="73152" cy="73152"/>
          </a:xfrm>
          <a:prstGeom prst="ellipse">
            <a:avLst/>
          </a:prstGeom>
          <a:solidFill>
            <a:schemeClr val="bg1">
              <a:lumMod val="7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9BC2224-2600-CBF8-0090-C4BA53EABAA1}"/>
              </a:ext>
            </a:extLst>
          </p:cNvPr>
          <p:cNvSpPr/>
          <p:nvPr/>
        </p:nvSpPr>
        <p:spPr>
          <a:xfrm>
            <a:off x="7507322" y="3825634"/>
            <a:ext cx="73152" cy="73152"/>
          </a:xfrm>
          <a:prstGeom prst="ellipse">
            <a:avLst/>
          </a:prstGeom>
          <a:solidFill>
            <a:schemeClr val="bg1">
              <a:lumMod val="7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D0A38223-3C88-212E-D32B-A302891660CF}"/>
              </a:ext>
            </a:extLst>
          </p:cNvPr>
          <p:cNvSpPr/>
          <p:nvPr/>
        </p:nvSpPr>
        <p:spPr>
          <a:xfrm>
            <a:off x="8459078" y="3825634"/>
            <a:ext cx="73152" cy="73152"/>
          </a:xfrm>
          <a:prstGeom prst="ellipse">
            <a:avLst/>
          </a:prstGeom>
          <a:solidFill>
            <a:schemeClr val="bg1">
              <a:lumMod val="7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6C5457A4-267F-90FA-411B-BF3B429331BB}"/>
              </a:ext>
            </a:extLst>
          </p:cNvPr>
          <p:cNvSpPr txBox="1"/>
          <p:nvPr/>
        </p:nvSpPr>
        <p:spPr>
          <a:xfrm>
            <a:off x="7649644" y="3965608"/>
            <a:ext cx="857068" cy="307777"/>
          </a:xfrm>
          <a:prstGeom prst="rect">
            <a:avLst/>
          </a:prstGeom>
          <a:noFill/>
        </p:spPr>
        <p:txBody>
          <a:bodyPr wrap="square" rtlCol="0">
            <a:spAutoFit/>
          </a:bodyPr>
          <a:lstStyle/>
          <a:p>
            <a:pPr algn="ctr"/>
            <a:r>
              <a:rPr lang="en-US" sz="1400" dirty="0">
                <a:latin typeface="Arial"/>
                <a:cs typeface="Arial"/>
              </a:rPr>
              <a:t>22 </a:t>
            </a:r>
          </a:p>
        </p:txBody>
      </p:sp>
      <p:sp>
        <p:nvSpPr>
          <p:cNvPr id="53" name="TextBox 52">
            <a:extLst>
              <a:ext uri="{FF2B5EF4-FFF2-40B4-BE49-F238E27FC236}">
                <a16:creationId xmlns:a16="http://schemas.microsoft.com/office/drawing/2014/main" id="{AE6F41DB-6560-56AB-0FDC-1BFE79DD850A}"/>
              </a:ext>
            </a:extLst>
          </p:cNvPr>
          <p:cNvSpPr txBox="1"/>
          <p:nvPr/>
        </p:nvSpPr>
        <p:spPr>
          <a:xfrm>
            <a:off x="8087932" y="3965608"/>
            <a:ext cx="857068" cy="307777"/>
          </a:xfrm>
          <a:prstGeom prst="rect">
            <a:avLst/>
          </a:prstGeom>
          <a:noFill/>
        </p:spPr>
        <p:txBody>
          <a:bodyPr wrap="square" rtlCol="0">
            <a:spAutoFit/>
          </a:bodyPr>
          <a:lstStyle/>
          <a:p>
            <a:pPr algn="ctr"/>
            <a:r>
              <a:rPr lang="en-US" sz="1400" dirty="0">
                <a:latin typeface="Arial"/>
                <a:cs typeface="Arial"/>
              </a:rPr>
              <a:t>24 </a:t>
            </a:r>
          </a:p>
        </p:txBody>
      </p:sp>
      <p:pic>
        <p:nvPicPr>
          <p:cNvPr id="54" name="Picture 53">
            <a:extLst>
              <a:ext uri="{FF2B5EF4-FFF2-40B4-BE49-F238E27FC236}">
                <a16:creationId xmlns:a16="http://schemas.microsoft.com/office/drawing/2014/main" id="{0D453AB6-8E35-E90F-16CE-AC52E0A141CA}"/>
              </a:ext>
            </a:extLst>
          </p:cNvPr>
          <p:cNvPicPr>
            <a:picLocks noChangeAspect="1"/>
          </p:cNvPicPr>
          <p:nvPr/>
        </p:nvPicPr>
        <p:blipFill>
          <a:blip r:embed="rId3"/>
          <a:stretch>
            <a:fillRect/>
          </a:stretch>
        </p:blipFill>
        <p:spPr>
          <a:xfrm>
            <a:off x="7878861" y="3191327"/>
            <a:ext cx="345838" cy="460133"/>
          </a:xfrm>
          <a:prstGeom prst="rect">
            <a:avLst/>
          </a:prstGeom>
          <a:noFill/>
        </p:spPr>
      </p:pic>
      <p:sp>
        <p:nvSpPr>
          <p:cNvPr id="56" name="Pentagon 55">
            <a:extLst>
              <a:ext uri="{FF2B5EF4-FFF2-40B4-BE49-F238E27FC236}">
                <a16:creationId xmlns:a16="http://schemas.microsoft.com/office/drawing/2014/main" id="{305B1A19-102B-5803-36B6-0CA5AC3299C8}"/>
              </a:ext>
            </a:extLst>
          </p:cNvPr>
          <p:cNvSpPr/>
          <p:nvPr/>
        </p:nvSpPr>
        <p:spPr>
          <a:xfrm rot="5400000">
            <a:off x="8330547" y="2906663"/>
            <a:ext cx="307777" cy="401053"/>
          </a:xfrm>
          <a:prstGeom prst="homePlate">
            <a:avLst/>
          </a:prstGeom>
          <a:solidFill>
            <a:srgbClr val="92D050"/>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C0C0328D-750D-B005-FD51-776CFCF3EAC5}"/>
              </a:ext>
            </a:extLst>
          </p:cNvPr>
          <p:cNvSpPr txBox="1"/>
          <p:nvPr/>
        </p:nvSpPr>
        <p:spPr>
          <a:xfrm>
            <a:off x="8169906" y="2645639"/>
            <a:ext cx="629062" cy="307777"/>
          </a:xfrm>
          <a:prstGeom prst="rect">
            <a:avLst/>
          </a:prstGeom>
          <a:noFill/>
        </p:spPr>
        <p:txBody>
          <a:bodyPr wrap="square" rtlCol="0">
            <a:spAutoFit/>
          </a:bodyPr>
          <a:lstStyle/>
          <a:p>
            <a:pPr algn="ctr"/>
            <a:r>
              <a:rPr lang="en-US" sz="1400" dirty="0">
                <a:latin typeface="Arial"/>
                <a:cs typeface="Arial"/>
              </a:rPr>
              <a:t>SVR </a:t>
            </a:r>
          </a:p>
        </p:txBody>
      </p:sp>
      <p:sp>
        <p:nvSpPr>
          <p:cNvPr id="58" name="Oval 57">
            <a:extLst>
              <a:ext uri="{FF2B5EF4-FFF2-40B4-BE49-F238E27FC236}">
                <a16:creationId xmlns:a16="http://schemas.microsoft.com/office/drawing/2014/main" id="{C06E3CF6-6535-D363-FF6B-2A92B9FA9B39}"/>
              </a:ext>
            </a:extLst>
          </p:cNvPr>
          <p:cNvSpPr/>
          <p:nvPr/>
        </p:nvSpPr>
        <p:spPr>
          <a:xfrm>
            <a:off x="8010792" y="3825634"/>
            <a:ext cx="73152" cy="73152"/>
          </a:xfrm>
          <a:prstGeom prst="ellipse">
            <a:avLst/>
          </a:prstGeom>
          <a:solidFill>
            <a:srgbClr val="FFC000"/>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98C41208-E747-B019-B3F4-BEB1F5B0A125}"/>
              </a:ext>
            </a:extLst>
          </p:cNvPr>
          <p:cNvCxnSpPr/>
          <p:nvPr/>
        </p:nvCxnSpPr>
        <p:spPr>
          <a:xfrm>
            <a:off x="3736798" y="3599322"/>
            <a:ext cx="0" cy="215181"/>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pic>
        <p:nvPicPr>
          <p:cNvPr id="55" name="Picture 54">
            <a:extLst>
              <a:ext uri="{FF2B5EF4-FFF2-40B4-BE49-F238E27FC236}">
                <a16:creationId xmlns:a16="http://schemas.microsoft.com/office/drawing/2014/main" id="{56C6B3F0-B755-5224-EFEA-584530B50BAD}"/>
              </a:ext>
            </a:extLst>
          </p:cNvPr>
          <p:cNvPicPr>
            <a:picLocks noChangeAspect="1"/>
          </p:cNvPicPr>
          <p:nvPr/>
        </p:nvPicPr>
        <p:blipFill>
          <a:blip r:embed="rId3"/>
          <a:stretch>
            <a:fillRect/>
          </a:stretch>
        </p:blipFill>
        <p:spPr>
          <a:xfrm>
            <a:off x="3573129" y="3191327"/>
            <a:ext cx="345838" cy="460133"/>
          </a:xfrm>
          <a:prstGeom prst="rect">
            <a:avLst/>
          </a:prstGeom>
          <a:noFill/>
        </p:spPr>
      </p:pic>
      <p:cxnSp>
        <p:nvCxnSpPr>
          <p:cNvPr id="61" name="Straight Connector 60">
            <a:extLst>
              <a:ext uri="{FF2B5EF4-FFF2-40B4-BE49-F238E27FC236}">
                <a16:creationId xmlns:a16="http://schemas.microsoft.com/office/drawing/2014/main" id="{725CF5D7-AAAB-AB59-AB5A-4302B651B20A}"/>
              </a:ext>
            </a:extLst>
          </p:cNvPr>
          <p:cNvCxnSpPr/>
          <p:nvPr/>
        </p:nvCxnSpPr>
        <p:spPr>
          <a:xfrm>
            <a:off x="8049108" y="3599322"/>
            <a:ext cx="0" cy="215181"/>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62" name="Rectangle 5">
            <a:extLst>
              <a:ext uri="{FF2B5EF4-FFF2-40B4-BE49-F238E27FC236}">
                <a16:creationId xmlns:a16="http://schemas.microsoft.com/office/drawing/2014/main" id="{6F28C03C-BF73-9A86-A5EF-8DECF6139845}"/>
              </a:ext>
            </a:extLst>
          </p:cNvPr>
          <p:cNvSpPr>
            <a:spLocks noChangeArrowheads="1"/>
          </p:cNvSpPr>
          <p:nvPr/>
        </p:nvSpPr>
        <p:spPr bwMode="auto">
          <a:xfrm>
            <a:off x="2794281" y="2773515"/>
            <a:ext cx="2809533" cy="358198"/>
          </a:xfrm>
          <a:prstGeom prst="rect">
            <a:avLst/>
          </a:prstGeom>
          <a:solidFill>
            <a:srgbClr val="005C9E">
              <a:alpha val="15000"/>
            </a:srgbClr>
          </a:solidFill>
          <a:ln w="12700" cmpd="sng">
            <a:solidFill>
              <a:srgbClr val="000000"/>
            </a:solidFill>
            <a:miter lim="800000"/>
            <a:headEnd/>
            <a:tailEnd/>
          </a:ln>
          <a:effectLst/>
        </p:spPr>
        <p:txBody>
          <a:bodyPr wrap="none" anchor="ctr"/>
          <a:lstStyle/>
          <a:p>
            <a:pPr algn="ctr"/>
            <a:r>
              <a:rPr lang="en-US" sz="1200" b="1" dirty="0">
                <a:solidFill>
                  <a:srgbClr val="000000"/>
                </a:solidFill>
                <a:latin typeface="Arial"/>
                <a:cs typeface="Arial"/>
              </a:rPr>
              <a:t>Sofosbuvir-</a:t>
            </a:r>
            <a:r>
              <a:rPr lang="en-US" sz="1200" b="1" dirty="0" err="1">
                <a:solidFill>
                  <a:srgbClr val="000000"/>
                </a:solidFill>
                <a:latin typeface="Arial"/>
                <a:cs typeface="Arial"/>
              </a:rPr>
              <a:t>Velpatasvir</a:t>
            </a:r>
            <a:r>
              <a:rPr lang="en-US" sz="1200" b="1" dirty="0">
                <a:solidFill>
                  <a:srgbClr val="000000"/>
                </a:solidFill>
                <a:latin typeface="Arial"/>
                <a:cs typeface="Arial"/>
              </a:rPr>
              <a:t> (SOF-VEL)</a:t>
            </a:r>
            <a:endParaRPr lang="en-US" sz="1200" dirty="0">
              <a:solidFill>
                <a:srgbClr val="000000"/>
              </a:solidFill>
              <a:latin typeface="Arial"/>
              <a:cs typeface="Arial"/>
            </a:endParaRPr>
          </a:p>
        </p:txBody>
      </p:sp>
      <p:pic>
        <p:nvPicPr>
          <p:cNvPr id="63" name="Picture 62">
            <a:extLst>
              <a:ext uri="{FF2B5EF4-FFF2-40B4-BE49-F238E27FC236}">
                <a16:creationId xmlns:a16="http://schemas.microsoft.com/office/drawing/2014/main" id="{73C69D73-6A86-D37C-C148-10FB74BAA1FE}"/>
              </a:ext>
            </a:extLst>
          </p:cNvPr>
          <p:cNvPicPr>
            <a:picLocks noChangeAspect="1"/>
          </p:cNvPicPr>
          <p:nvPr/>
        </p:nvPicPr>
        <p:blipFill>
          <a:blip r:embed="rId4"/>
          <a:stretch>
            <a:fillRect/>
          </a:stretch>
        </p:blipFill>
        <p:spPr>
          <a:xfrm rot="16723697">
            <a:off x="733744" y="1093616"/>
            <a:ext cx="614464" cy="1331337"/>
          </a:xfrm>
          <a:prstGeom prst="rect">
            <a:avLst/>
          </a:prstGeom>
        </p:spPr>
      </p:pic>
      <p:sp>
        <p:nvSpPr>
          <p:cNvPr id="64" name="TextBox 63">
            <a:extLst>
              <a:ext uri="{FF2B5EF4-FFF2-40B4-BE49-F238E27FC236}">
                <a16:creationId xmlns:a16="http://schemas.microsoft.com/office/drawing/2014/main" id="{12BBF2E6-F58A-5A87-1F1C-A8A5538BC0B7}"/>
              </a:ext>
            </a:extLst>
          </p:cNvPr>
          <p:cNvSpPr txBox="1"/>
          <p:nvPr/>
        </p:nvSpPr>
        <p:spPr>
          <a:xfrm>
            <a:off x="324989" y="1130136"/>
            <a:ext cx="1406111" cy="307777"/>
          </a:xfrm>
          <a:prstGeom prst="rect">
            <a:avLst/>
          </a:prstGeom>
          <a:noFill/>
        </p:spPr>
        <p:txBody>
          <a:bodyPr wrap="square" rtlCol="0">
            <a:spAutoFit/>
          </a:bodyPr>
          <a:lstStyle/>
          <a:p>
            <a:pPr algn="ctr"/>
            <a:r>
              <a:rPr lang="en-US" sz="1400" dirty="0">
                <a:latin typeface="Arial"/>
                <a:cs typeface="Arial"/>
              </a:rPr>
              <a:t>No Genotype </a:t>
            </a:r>
          </a:p>
        </p:txBody>
      </p:sp>
      <p:sp>
        <p:nvSpPr>
          <p:cNvPr id="65" name="TextBox 64">
            <a:extLst>
              <a:ext uri="{FF2B5EF4-FFF2-40B4-BE49-F238E27FC236}">
                <a16:creationId xmlns:a16="http://schemas.microsoft.com/office/drawing/2014/main" id="{84EF94C1-2C48-176C-77D5-93C958555CDC}"/>
              </a:ext>
            </a:extLst>
          </p:cNvPr>
          <p:cNvSpPr txBox="1"/>
          <p:nvPr/>
        </p:nvSpPr>
        <p:spPr>
          <a:xfrm>
            <a:off x="360000" y="1359948"/>
            <a:ext cx="1550895" cy="830997"/>
          </a:xfrm>
          <a:prstGeom prst="rect">
            <a:avLst/>
          </a:prstGeom>
          <a:noFill/>
        </p:spPr>
        <p:txBody>
          <a:bodyPr wrap="square" rtlCol="0">
            <a:spAutoFit/>
          </a:bodyPr>
          <a:lstStyle/>
          <a:p>
            <a:pPr algn="ctr"/>
            <a:r>
              <a:rPr lang="en-US" sz="4800" dirty="0">
                <a:solidFill>
                  <a:srgbClr val="C00000"/>
                </a:solidFill>
                <a:latin typeface="Arial"/>
                <a:cs typeface="Arial"/>
              </a:rPr>
              <a:t>X</a:t>
            </a:r>
          </a:p>
        </p:txBody>
      </p:sp>
      <p:pic>
        <p:nvPicPr>
          <p:cNvPr id="37" name="Picture 36">
            <a:extLst>
              <a:ext uri="{FF2B5EF4-FFF2-40B4-BE49-F238E27FC236}">
                <a16:creationId xmlns:a16="http://schemas.microsoft.com/office/drawing/2014/main" id="{E06066EB-6979-0BF2-FD62-7DD2AA08C495}"/>
              </a:ext>
            </a:extLst>
          </p:cNvPr>
          <p:cNvPicPr>
            <a:picLocks noChangeAspect="1"/>
          </p:cNvPicPr>
          <p:nvPr/>
        </p:nvPicPr>
        <p:blipFill>
          <a:blip r:embed="rId5"/>
          <a:stretch>
            <a:fillRect/>
          </a:stretch>
        </p:blipFill>
        <p:spPr>
          <a:xfrm>
            <a:off x="1141417" y="3892016"/>
            <a:ext cx="477502" cy="477502"/>
          </a:xfrm>
          <a:prstGeom prst="rect">
            <a:avLst/>
          </a:prstGeom>
        </p:spPr>
      </p:pic>
      <p:pic>
        <p:nvPicPr>
          <p:cNvPr id="40" name="Picture 39">
            <a:extLst>
              <a:ext uri="{FF2B5EF4-FFF2-40B4-BE49-F238E27FC236}">
                <a16:creationId xmlns:a16="http://schemas.microsoft.com/office/drawing/2014/main" id="{06D12D6B-558A-B306-FB0F-8E245668E13B}"/>
              </a:ext>
            </a:extLst>
          </p:cNvPr>
          <p:cNvPicPr>
            <a:picLocks noChangeAspect="1"/>
          </p:cNvPicPr>
          <p:nvPr/>
        </p:nvPicPr>
        <p:blipFill>
          <a:blip r:embed="rId5"/>
          <a:stretch>
            <a:fillRect/>
          </a:stretch>
        </p:blipFill>
        <p:spPr>
          <a:xfrm>
            <a:off x="1551145" y="3980608"/>
            <a:ext cx="477502" cy="477502"/>
          </a:xfrm>
          <a:prstGeom prst="rect">
            <a:avLst/>
          </a:prstGeom>
        </p:spPr>
      </p:pic>
      <p:pic>
        <p:nvPicPr>
          <p:cNvPr id="42" name="Picture 41">
            <a:extLst>
              <a:ext uri="{FF2B5EF4-FFF2-40B4-BE49-F238E27FC236}">
                <a16:creationId xmlns:a16="http://schemas.microsoft.com/office/drawing/2014/main" id="{6D2422CC-9EFF-C0EF-D74B-CB1A27B8B4A1}"/>
              </a:ext>
            </a:extLst>
          </p:cNvPr>
          <p:cNvPicPr>
            <a:picLocks noChangeAspect="1"/>
          </p:cNvPicPr>
          <p:nvPr/>
        </p:nvPicPr>
        <p:blipFill>
          <a:blip r:embed="rId5"/>
          <a:stretch>
            <a:fillRect/>
          </a:stretch>
        </p:blipFill>
        <p:spPr>
          <a:xfrm>
            <a:off x="716822" y="3940252"/>
            <a:ext cx="477502" cy="477502"/>
          </a:xfrm>
          <a:prstGeom prst="rect">
            <a:avLst/>
          </a:prstGeom>
        </p:spPr>
      </p:pic>
      <p:sp>
        <p:nvSpPr>
          <p:cNvPr id="43" name="TextBox 42">
            <a:extLst>
              <a:ext uri="{FF2B5EF4-FFF2-40B4-BE49-F238E27FC236}">
                <a16:creationId xmlns:a16="http://schemas.microsoft.com/office/drawing/2014/main" id="{C5D2F8AF-FC6C-8A49-CE47-86B3120DC470}"/>
              </a:ext>
            </a:extLst>
          </p:cNvPr>
          <p:cNvSpPr txBox="1"/>
          <p:nvPr/>
        </p:nvSpPr>
        <p:spPr>
          <a:xfrm>
            <a:off x="323849" y="3524560"/>
            <a:ext cx="2160486" cy="307777"/>
          </a:xfrm>
          <a:prstGeom prst="rect">
            <a:avLst/>
          </a:prstGeom>
          <a:noFill/>
        </p:spPr>
        <p:txBody>
          <a:bodyPr wrap="square" rtlCol="0">
            <a:spAutoFit/>
          </a:bodyPr>
          <a:lstStyle/>
          <a:p>
            <a:pPr algn="ctr"/>
            <a:r>
              <a:rPr lang="en-US" sz="1400" dirty="0">
                <a:latin typeface="Arial"/>
                <a:cs typeface="Arial"/>
              </a:rPr>
              <a:t>All pills provided at Entry</a:t>
            </a:r>
          </a:p>
        </p:txBody>
      </p:sp>
      <p:pic>
        <p:nvPicPr>
          <p:cNvPr id="48" name="Picture 47" descr="Liver_Hepatitis.jpg">
            <a:extLst>
              <a:ext uri="{FF2B5EF4-FFF2-40B4-BE49-F238E27FC236}">
                <a16:creationId xmlns:a16="http://schemas.microsoft.com/office/drawing/2014/main" id="{12C27EA0-F2EA-83F0-F3EC-8289E54F00A3}"/>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88208" y1="68523" x2="88208" y2="68523"/>
                      </a14:backgroundRemoval>
                    </a14:imgEffect>
                  </a14:imgLayer>
                </a14:imgProps>
              </a:ext>
              <a:ext uri="{28A0092B-C50C-407E-A947-70E740481C1C}">
                <a14:useLocalDpi xmlns:a14="http://schemas.microsoft.com/office/drawing/2010/main"/>
              </a:ext>
            </a:extLst>
          </a:blip>
          <a:stretch>
            <a:fillRect/>
          </a:stretch>
        </p:blipFill>
        <p:spPr>
          <a:xfrm>
            <a:off x="500417" y="2665268"/>
            <a:ext cx="981911" cy="637624"/>
          </a:xfrm>
          <a:prstGeom prst="rect">
            <a:avLst/>
          </a:prstGeom>
        </p:spPr>
      </p:pic>
      <p:sp>
        <p:nvSpPr>
          <p:cNvPr id="50" name="TextBox 49">
            <a:extLst>
              <a:ext uri="{FF2B5EF4-FFF2-40B4-BE49-F238E27FC236}">
                <a16:creationId xmlns:a16="http://schemas.microsoft.com/office/drawing/2014/main" id="{39C2B74A-06EB-A777-92DB-0160FBE81BDA}"/>
              </a:ext>
            </a:extLst>
          </p:cNvPr>
          <p:cNvSpPr txBox="1"/>
          <p:nvPr/>
        </p:nvSpPr>
        <p:spPr>
          <a:xfrm>
            <a:off x="288989" y="2351244"/>
            <a:ext cx="2231011" cy="307777"/>
          </a:xfrm>
          <a:prstGeom prst="rect">
            <a:avLst/>
          </a:prstGeom>
          <a:noFill/>
        </p:spPr>
        <p:txBody>
          <a:bodyPr wrap="square" rtlCol="0">
            <a:spAutoFit/>
          </a:bodyPr>
          <a:lstStyle/>
          <a:p>
            <a:pPr algn="ctr"/>
            <a:r>
              <a:rPr lang="en-US" sz="1400" dirty="0">
                <a:latin typeface="Arial"/>
                <a:cs typeface="Arial"/>
              </a:rPr>
              <a:t>Cirrhosis Status by Fib-4</a:t>
            </a:r>
          </a:p>
        </p:txBody>
      </p:sp>
      <p:pic>
        <p:nvPicPr>
          <p:cNvPr id="10" name="Picture 9">
            <a:extLst>
              <a:ext uri="{FF2B5EF4-FFF2-40B4-BE49-F238E27FC236}">
                <a16:creationId xmlns:a16="http://schemas.microsoft.com/office/drawing/2014/main" id="{196E1D45-80FB-3D1A-F98C-6E8D6E9E9027}"/>
              </a:ext>
            </a:extLst>
          </p:cNvPr>
          <p:cNvPicPr>
            <a:picLocks noChangeAspect="1"/>
          </p:cNvPicPr>
          <p:nvPr/>
        </p:nvPicPr>
        <p:blipFill>
          <a:blip r:embed="rId8"/>
          <a:stretch>
            <a:fillRect/>
          </a:stretch>
        </p:blipFill>
        <p:spPr>
          <a:xfrm flipH="1">
            <a:off x="1656515" y="2608509"/>
            <a:ext cx="141653" cy="725579"/>
          </a:xfrm>
          <a:prstGeom prst="rect">
            <a:avLst/>
          </a:prstGeom>
        </p:spPr>
      </p:pic>
      <p:pic>
        <p:nvPicPr>
          <p:cNvPr id="52" name="Picture 51">
            <a:extLst>
              <a:ext uri="{FF2B5EF4-FFF2-40B4-BE49-F238E27FC236}">
                <a16:creationId xmlns:a16="http://schemas.microsoft.com/office/drawing/2014/main" id="{8298EA5D-EBEB-4B08-016A-1FAF482A853F}"/>
              </a:ext>
            </a:extLst>
          </p:cNvPr>
          <p:cNvPicPr>
            <a:picLocks noChangeAspect="1"/>
          </p:cNvPicPr>
          <p:nvPr/>
        </p:nvPicPr>
        <p:blipFill>
          <a:blip r:embed="rId8"/>
          <a:stretch>
            <a:fillRect/>
          </a:stretch>
        </p:blipFill>
        <p:spPr>
          <a:xfrm flipH="1">
            <a:off x="8451198" y="3252112"/>
            <a:ext cx="110153" cy="564229"/>
          </a:xfrm>
          <a:prstGeom prst="rect">
            <a:avLst/>
          </a:prstGeom>
        </p:spPr>
      </p:pic>
      <p:sp>
        <p:nvSpPr>
          <p:cNvPr id="45" name="TextBox 44">
            <a:extLst>
              <a:ext uri="{FF2B5EF4-FFF2-40B4-BE49-F238E27FC236}">
                <a16:creationId xmlns:a16="http://schemas.microsoft.com/office/drawing/2014/main" id="{4EC7D201-F5A6-1344-6048-CBC166D8F06B}"/>
              </a:ext>
            </a:extLst>
          </p:cNvPr>
          <p:cNvSpPr txBox="1"/>
          <p:nvPr/>
        </p:nvSpPr>
        <p:spPr>
          <a:xfrm>
            <a:off x="372272" y="4447785"/>
            <a:ext cx="1991914" cy="261610"/>
          </a:xfrm>
          <a:prstGeom prst="rect">
            <a:avLst/>
          </a:prstGeom>
          <a:noFill/>
        </p:spPr>
        <p:txBody>
          <a:bodyPr wrap="square" rtlCol="0">
            <a:spAutoFit/>
          </a:bodyPr>
          <a:lstStyle/>
          <a:p>
            <a:pPr algn="ctr"/>
            <a:r>
              <a:rPr lang="en-US" sz="1100" dirty="0">
                <a:latin typeface="Arial"/>
                <a:cs typeface="Arial"/>
              </a:rPr>
              <a:t>Sofosbuvir-</a:t>
            </a:r>
            <a:r>
              <a:rPr lang="en-US" sz="1100" dirty="0" err="1">
                <a:latin typeface="Arial"/>
                <a:cs typeface="Arial"/>
              </a:rPr>
              <a:t>Velpatasvir</a:t>
            </a:r>
            <a:endParaRPr lang="en-US" sz="1100" dirty="0">
              <a:latin typeface="Arial"/>
              <a:cs typeface="Arial"/>
            </a:endParaRPr>
          </a:p>
        </p:txBody>
      </p:sp>
      <p:sp>
        <p:nvSpPr>
          <p:cNvPr id="3" name="Rectangle 2">
            <a:extLst>
              <a:ext uri="{FF2B5EF4-FFF2-40B4-BE49-F238E27FC236}">
                <a16:creationId xmlns:a16="http://schemas.microsoft.com/office/drawing/2014/main" id="{06EF81B8-350B-58AB-0794-244946E28E57}"/>
              </a:ext>
            </a:extLst>
          </p:cNvPr>
          <p:cNvSpPr/>
          <p:nvPr/>
        </p:nvSpPr>
        <p:spPr>
          <a:xfrm>
            <a:off x="858496" y="4186339"/>
            <a:ext cx="192024" cy="1097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F80E1D-007C-E4B4-D5E3-02661161A105}"/>
              </a:ext>
            </a:extLst>
          </p:cNvPr>
          <p:cNvSpPr/>
          <p:nvPr/>
        </p:nvSpPr>
        <p:spPr>
          <a:xfrm>
            <a:off x="1281246" y="4139642"/>
            <a:ext cx="192024" cy="10058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62C8EFE-2DB3-3547-0013-B1F1567DA077}"/>
              </a:ext>
            </a:extLst>
          </p:cNvPr>
          <p:cNvSpPr/>
          <p:nvPr/>
        </p:nvSpPr>
        <p:spPr>
          <a:xfrm>
            <a:off x="1690592" y="4228760"/>
            <a:ext cx="198635" cy="9974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1829760"/>
      </p:ext>
    </p:extLst>
  </p:cSld>
  <p:clrMapOvr>
    <a:masterClrMapping/>
  </p:clrMapOvr>
  <p:transition spd="slow"/>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Sofosbuvir-</a:t>
            </a:r>
            <a:r>
              <a:rPr lang="en-US" sz="2000" dirty="0" err="1"/>
              <a:t>Velpatasvir</a:t>
            </a:r>
            <a:r>
              <a:rPr lang="en-US" sz="2000" dirty="0"/>
              <a:t> with Minimal Monitoring +/- HIV Coinfection</a:t>
            </a:r>
            <a:br>
              <a:rPr lang="en-US" sz="2000" dirty="0"/>
            </a:br>
            <a:r>
              <a:rPr lang="en-US" sz="2000" dirty="0"/>
              <a:t>ACTG A5360 (MINMON): Trial Design</a:t>
            </a:r>
            <a:endParaRPr lang="en-US" dirty="0"/>
          </a:p>
        </p:txBody>
      </p:sp>
      <p:sp>
        <p:nvSpPr>
          <p:cNvPr id="4" name="Content Placeholder 3"/>
          <p:cNvSpPr>
            <a:spLocks noGrp="1"/>
          </p:cNvSpPr>
          <p:nvPr>
            <p:ph type="body" sz="quarter" idx="14"/>
          </p:nvPr>
        </p:nvSpPr>
        <p:spPr/>
        <p:txBody>
          <a:bodyPr/>
          <a:lstStyle/>
          <a:p>
            <a:r>
              <a:rPr lang="en-US" dirty="0"/>
              <a:t>Source: Solomon SS, et al. Lancet Gastroenterol Hepatol. 2022;7:307-17. </a:t>
            </a:r>
          </a:p>
        </p:txBody>
      </p:sp>
      <p:sp>
        <p:nvSpPr>
          <p:cNvPr id="59" name="Rectangle 5"/>
          <p:cNvSpPr>
            <a:spLocks noChangeArrowheads="1"/>
          </p:cNvSpPr>
          <p:nvPr/>
        </p:nvSpPr>
        <p:spPr bwMode="auto">
          <a:xfrm>
            <a:off x="3445754" y="1899580"/>
            <a:ext cx="2273893" cy="576787"/>
          </a:xfrm>
          <a:prstGeom prst="rect">
            <a:avLst/>
          </a:prstGeom>
          <a:solidFill>
            <a:srgbClr val="005C9E">
              <a:alpha val="15000"/>
            </a:srgbClr>
          </a:solidFill>
          <a:ln w="12700" cmpd="sng">
            <a:solidFill>
              <a:srgbClr val="000000"/>
            </a:solidFill>
            <a:miter lim="800000"/>
            <a:headEnd/>
            <a:tailEnd/>
          </a:ln>
          <a:effectLst/>
        </p:spPr>
        <p:txBody>
          <a:bodyPr wrap="none" anchor="ctr"/>
          <a:lstStyle/>
          <a:p>
            <a:pPr algn="ctr"/>
            <a:r>
              <a:rPr lang="en-US" sz="1200" b="1" dirty="0">
                <a:solidFill>
                  <a:srgbClr val="000000"/>
                </a:solidFill>
                <a:latin typeface="Arial"/>
                <a:cs typeface="Arial"/>
              </a:rPr>
              <a:t>Sofosbuvir-</a:t>
            </a:r>
            <a:r>
              <a:rPr lang="en-US" sz="1200" b="1" dirty="0" err="1">
                <a:solidFill>
                  <a:srgbClr val="000000"/>
                </a:solidFill>
                <a:latin typeface="Arial"/>
                <a:cs typeface="Arial"/>
              </a:rPr>
              <a:t>Velpatasvir</a:t>
            </a:r>
            <a:endParaRPr lang="en-US" sz="1200" dirty="0">
              <a:solidFill>
                <a:srgbClr val="000000"/>
              </a:solidFill>
              <a:latin typeface="Arial"/>
              <a:cs typeface="Arial"/>
            </a:endParaRPr>
          </a:p>
        </p:txBody>
      </p:sp>
      <p:cxnSp>
        <p:nvCxnSpPr>
          <p:cNvPr id="7" name="Straight Connector 6"/>
          <p:cNvCxnSpPr/>
          <p:nvPr/>
        </p:nvCxnSpPr>
        <p:spPr>
          <a:xfrm>
            <a:off x="5715314" y="2196487"/>
            <a:ext cx="2288286"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Rectangle 25"/>
          <p:cNvSpPr>
            <a:spLocks noChangeArrowheads="1"/>
          </p:cNvSpPr>
          <p:nvPr/>
        </p:nvSpPr>
        <p:spPr bwMode="auto">
          <a:xfrm>
            <a:off x="1662626" y="3936560"/>
            <a:ext cx="5988070" cy="810125"/>
          </a:xfrm>
          <a:prstGeom prst="rect">
            <a:avLst/>
          </a:prstGeom>
          <a:solidFill>
            <a:schemeClr val="bg1">
              <a:lumMod val="95000"/>
            </a:schemeClr>
          </a:solidFill>
          <a:ln w="12700" cap="flat" cmpd="sng" algn="ctr">
            <a:noFill/>
            <a:prstDash val="sysDash"/>
            <a:miter lim="800000"/>
            <a:headEnd type="none" w="med" len="med"/>
            <a:tailEnd type="none" w="med" len="med"/>
          </a:ln>
          <a:effectLst/>
        </p:spPr>
        <p:txBody>
          <a:bodyPr lIns="91440" tIns="34073" rIns="69365" bIns="34073" anchor="ctr">
            <a:prstTxWarp prst="textNoShape">
              <a:avLst/>
            </a:prstTxWarp>
          </a:bodyPr>
          <a:lstStyle/>
          <a:p>
            <a:pPr defTabSz="701279">
              <a:lnSpc>
                <a:spcPts val="1350"/>
              </a:lnSpc>
              <a:spcBef>
                <a:spcPts val="30"/>
              </a:spcBef>
            </a:pPr>
            <a:r>
              <a:rPr lang="en-US" sz="1050" b="1" dirty="0">
                <a:solidFill>
                  <a:srgbClr val="000000"/>
                </a:solidFill>
                <a:latin typeface="Arial" pitchFamily="22" charset="0"/>
              </a:rPr>
              <a:t>Drug Dosing</a:t>
            </a:r>
            <a:br>
              <a:rPr lang="en-US" sz="1050" dirty="0">
                <a:solidFill>
                  <a:srgbClr val="000000"/>
                </a:solidFill>
                <a:latin typeface="Arial" pitchFamily="22" charset="0"/>
              </a:rPr>
            </a:br>
            <a:r>
              <a:rPr lang="en-US" sz="1050" dirty="0">
                <a:solidFill>
                  <a:srgbClr val="000000"/>
                </a:solidFill>
                <a:latin typeface="Arial" pitchFamily="22" charset="0"/>
              </a:rPr>
              <a:t>Sofosbuvir-</a:t>
            </a:r>
            <a:r>
              <a:rPr lang="en-US" sz="1050" dirty="0" err="1">
                <a:solidFill>
                  <a:srgbClr val="000000"/>
                </a:solidFill>
                <a:latin typeface="Arial" pitchFamily="22" charset="0"/>
              </a:rPr>
              <a:t>velpatasvir</a:t>
            </a:r>
            <a:r>
              <a:rPr lang="en-US" sz="1050" dirty="0">
                <a:solidFill>
                  <a:srgbClr val="000000"/>
                </a:solidFill>
                <a:latin typeface="Arial" pitchFamily="22" charset="0"/>
              </a:rPr>
              <a:t>: 400/100 mg once daily</a:t>
            </a:r>
          </a:p>
          <a:p>
            <a:pPr defTabSz="701279">
              <a:lnSpc>
                <a:spcPts val="1350"/>
              </a:lnSpc>
              <a:spcBef>
                <a:spcPts val="30"/>
              </a:spcBef>
            </a:pPr>
            <a:r>
              <a:rPr lang="en-US" sz="1050" dirty="0">
                <a:solidFill>
                  <a:srgbClr val="000000"/>
                </a:solidFill>
                <a:latin typeface="Arial" pitchFamily="22" charset="0"/>
              </a:rPr>
              <a:t>*Final analytic set was n = 399 since one study participant never started SOF-VEL</a:t>
            </a:r>
          </a:p>
          <a:p>
            <a:pPr defTabSz="701279">
              <a:lnSpc>
                <a:spcPts val="1350"/>
              </a:lnSpc>
              <a:spcBef>
                <a:spcPts val="30"/>
              </a:spcBef>
            </a:pPr>
            <a:r>
              <a:rPr lang="en-US" sz="1050" dirty="0">
                <a:solidFill>
                  <a:srgbClr val="000000"/>
                </a:solidFill>
                <a:latin typeface="Arial" pitchFamily="22" charset="0"/>
              </a:rPr>
              <a:t>**SVR ascertainment permitted out to week 76 of study</a:t>
            </a:r>
          </a:p>
        </p:txBody>
      </p:sp>
      <p:grpSp>
        <p:nvGrpSpPr>
          <p:cNvPr id="15" name="Group 14"/>
          <p:cNvGrpSpPr/>
          <p:nvPr/>
        </p:nvGrpSpPr>
        <p:grpSpPr>
          <a:xfrm>
            <a:off x="1907978" y="1213872"/>
            <a:ext cx="7000672" cy="393114"/>
            <a:chOff x="-267182" y="1362488"/>
            <a:chExt cx="9297724" cy="524152"/>
          </a:xfrm>
        </p:grpSpPr>
        <p:sp>
          <p:nvSpPr>
            <p:cNvPr id="16" name="Rectangle 15"/>
            <p:cNvSpPr/>
            <p:nvPr/>
          </p:nvSpPr>
          <p:spPr>
            <a:xfrm>
              <a:off x="-267182" y="1387124"/>
              <a:ext cx="9297724" cy="499516"/>
            </a:xfrm>
            <a:prstGeom prst="rect">
              <a:avLst/>
            </a:prstGeom>
            <a:gradFill flip="none" rotWithShape="1">
              <a:gsLst>
                <a:gs pos="5000">
                  <a:schemeClr val="bg1"/>
                </a:gs>
                <a:gs pos="19000">
                  <a:schemeClr val="bg1">
                    <a:lumMod val="85000"/>
                  </a:schemeClr>
                </a:gs>
                <a:gs pos="80000">
                  <a:schemeClr val="bg1">
                    <a:lumMod val="85000"/>
                  </a:schemeClr>
                </a:gs>
                <a:gs pos="95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000000"/>
                </a:solidFill>
                <a:latin typeface="Arial"/>
                <a:cs typeface="Arial"/>
              </a:endParaRPr>
            </a:p>
          </p:txBody>
        </p:sp>
        <p:sp>
          <p:nvSpPr>
            <p:cNvPr id="20" name="Rectangle 19"/>
            <p:cNvSpPr/>
            <p:nvPr/>
          </p:nvSpPr>
          <p:spPr>
            <a:xfrm>
              <a:off x="1511808"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0</a:t>
              </a:r>
            </a:p>
          </p:txBody>
        </p:sp>
        <p:cxnSp>
          <p:nvCxnSpPr>
            <p:cNvPr id="22" name="Straight Connector 21"/>
            <p:cNvCxnSpPr>
              <a:cxnSpLocks/>
            </p:cNvCxnSpPr>
            <p:nvPr/>
          </p:nvCxnSpPr>
          <p:spPr>
            <a:xfrm>
              <a:off x="609600" y="1850184"/>
              <a:ext cx="8112392" cy="0"/>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783069" y="1770940"/>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7825312"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502564"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12</a:t>
              </a:r>
            </a:p>
          </p:txBody>
        </p:sp>
        <p:cxnSp>
          <p:nvCxnSpPr>
            <p:cNvPr id="28" name="Straight Connector 27"/>
            <p:cNvCxnSpPr/>
            <p:nvPr/>
          </p:nvCxnSpPr>
          <p:spPr>
            <a:xfrm flipV="1">
              <a:off x="4784586"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7531608"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22</a:t>
              </a:r>
            </a:p>
          </p:txBody>
        </p:sp>
      </p:grpSp>
      <p:sp>
        <p:nvSpPr>
          <p:cNvPr id="37" name="Rectangle 36"/>
          <p:cNvSpPr/>
          <p:nvPr/>
        </p:nvSpPr>
        <p:spPr>
          <a:xfrm>
            <a:off x="2564955" y="1278404"/>
            <a:ext cx="628650" cy="2720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rPr>
              <a:t>Week</a:t>
            </a:r>
          </a:p>
        </p:txBody>
      </p:sp>
      <p:sp>
        <p:nvSpPr>
          <p:cNvPr id="17" name="Rectangle 16"/>
          <p:cNvSpPr/>
          <p:nvPr/>
        </p:nvSpPr>
        <p:spPr>
          <a:xfrm>
            <a:off x="7650696" y="1948219"/>
            <a:ext cx="781050" cy="5165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000000"/>
                </a:solidFill>
                <a:latin typeface="Arial"/>
                <a:cs typeface="Arial"/>
              </a:rPr>
              <a:t>SVR10 or later**</a:t>
            </a:r>
          </a:p>
        </p:txBody>
      </p:sp>
      <p:sp>
        <p:nvSpPr>
          <p:cNvPr id="21" name="Rectangle 20">
            <a:extLst>
              <a:ext uri="{FF2B5EF4-FFF2-40B4-BE49-F238E27FC236}">
                <a16:creationId xmlns:a16="http://schemas.microsoft.com/office/drawing/2014/main" id="{AE8D14A9-DAE7-5640-A9C5-60366C938ED8}"/>
              </a:ext>
            </a:extLst>
          </p:cNvPr>
          <p:cNvSpPr/>
          <p:nvPr/>
        </p:nvSpPr>
        <p:spPr>
          <a:xfrm>
            <a:off x="242920" y="1899579"/>
            <a:ext cx="1052730" cy="576072"/>
          </a:xfrm>
          <a:prstGeom prst="rect">
            <a:avLst/>
          </a:prstGeom>
          <a:solidFill>
            <a:schemeClr val="accent5">
              <a:lumMod val="20000"/>
              <a:lumOff val="80000"/>
            </a:schemeClr>
          </a:solid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r>
              <a:rPr lang="en-US" sz="1050" b="1" dirty="0">
                <a:solidFill>
                  <a:srgbClr val="000000"/>
                </a:solidFill>
              </a:rPr>
              <a:t>Screened</a:t>
            </a:r>
            <a:r>
              <a:rPr lang="en-US" sz="1050" dirty="0">
                <a:solidFill>
                  <a:srgbClr val="000000"/>
                </a:solidFill>
              </a:rPr>
              <a:t> </a:t>
            </a:r>
            <a:br>
              <a:rPr lang="en-US" sz="1050" dirty="0">
                <a:solidFill>
                  <a:srgbClr val="000000"/>
                </a:solidFill>
              </a:rPr>
            </a:br>
            <a:r>
              <a:rPr lang="en-US" sz="1050" dirty="0">
                <a:solidFill>
                  <a:srgbClr val="000000"/>
                </a:solidFill>
              </a:rPr>
              <a:t>n = 508</a:t>
            </a:r>
          </a:p>
        </p:txBody>
      </p:sp>
      <p:sp>
        <p:nvSpPr>
          <p:cNvPr id="25" name="Rectangle 24">
            <a:extLst>
              <a:ext uri="{FF2B5EF4-FFF2-40B4-BE49-F238E27FC236}">
                <a16:creationId xmlns:a16="http://schemas.microsoft.com/office/drawing/2014/main" id="{4AA27FCF-C361-714C-89E5-6960BD134B3A}"/>
              </a:ext>
            </a:extLst>
          </p:cNvPr>
          <p:cNvSpPr/>
          <p:nvPr/>
        </p:nvSpPr>
        <p:spPr>
          <a:xfrm>
            <a:off x="1678376" y="2577642"/>
            <a:ext cx="1697928" cy="1170943"/>
          </a:xfrm>
          <a:prstGeom prst="rect">
            <a:avLst/>
          </a:prstGeom>
          <a:solidFill>
            <a:srgbClr val="C00000">
              <a:alpha val="5000"/>
            </a:srgbClr>
          </a:solidFill>
          <a:ln w="6350">
            <a:prstDash val="sysDash"/>
          </a:ln>
        </p:spPr>
        <p:style>
          <a:lnRef idx="2">
            <a:schemeClr val="accent6"/>
          </a:lnRef>
          <a:fillRef idx="1">
            <a:schemeClr val="lt1"/>
          </a:fillRef>
          <a:effectRef idx="0">
            <a:schemeClr val="accent6"/>
          </a:effectRef>
          <a:fontRef idx="minor">
            <a:schemeClr val="dk1"/>
          </a:fontRef>
        </p:style>
        <p:txBody>
          <a:bodyPr rtlCol="0" anchor="ctr"/>
          <a:lstStyle/>
          <a:p>
            <a:r>
              <a:rPr lang="en-US" sz="1050" b="1" dirty="0">
                <a:solidFill>
                  <a:srgbClr val="000000"/>
                </a:solidFill>
              </a:rPr>
              <a:t>Screen Failures </a:t>
            </a:r>
            <a:br>
              <a:rPr lang="en-US" sz="1050" b="1" dirty="0">
                <a:solidFill>
                  <a:srgbClr val="000000"/>
                </a:solidFill>
              </a:rPr>
            </a:br>
            <a:r>
              <a:rPr lang="en-US" sz="1050" dirty="0">
                <a:solidFill>
                  <a:srgbClr val="000000"/>
                </a:solidFill>
              </a:rPr>
              <a:t>(n =108)</a:t>
            </a:r>
          </a:p>
          <a:p>
            <a:pPr marL="24448"/>
            <a:r>
              <a:rPr lang="en-US" sz="1050" dirty="0">
                <a:solidFill>
                  <a:srgbClr val="000000"/>
                </a:solidFill>
              </a:rPr>
              <a:t>Ineligible ( n= 72)</a:t>
            </a:r>
          </a:p>
          <a:p>
            <a:pPr marL="24448"/>
            <a:r>
              <a:rPr lang="en-US" sz="1050" dirty="0">
                <a:solidFill>
                  <a:srgbClr val="000000"/>
                </a:solidFill>
              </a:rPr>
              <a:t>Never returned (n = 31)</a:t>
            </a:r>
          </a:p>
          <a:p>
            <a:pPr marL="24448"/>
            <a:r>
              <a:rPr lang="en-US" sz="1050" dirty="0">
                <a:solidFill>
                  <a:srgbClr val="000000"/>
                </a:solidFill>
              </a:rPr>
              <a:t>Declined (n = 1)</a:t>
            </a:r>
          </a:p>
          <a:p>
            <a:pPr marL="24448"/>
            <a:r>
              <a:rPr lang="en-US" sz="1050" dirty="0">
                <a:solidFill>
                  <a:srgbClr val="000000"/>
                </a:solidFill>
              </a:rPr>
              <a:t>Enrollment closed (n = 2)</a:t>
            </a:r>
          </a:p>
          <a:p>
            <a:pPr marL="24448"/>
            <a:r>
              <a:rPr lang="en-US" sz="1050" dirty="0">
                <a:solidFill>
                  <a:srgbClr val="000000"/>
                </a:solidFill>
              </a:rPr>
              <a:t>Other (n=2)</a:t>
            </a:r>
          </a:p>
        </p:txBody>
      </p:sp>
      <p:sp>
        <p:nvSpPr>
          <p:cNvPr id="26" name="Rectangle 25">
            <a:extLst>
              <a:ext uri="{FF2B5EF4-FFF2-40B4-BE49-F238E27FC236}">
                <a16:creationId xmlns:a16="http://schemas.microsoft.com/office/drawing/2014/main" id="{64EBE573-4107-5959-9536-527765DDB329}"/>
              </a:ext>
            </a:extLst>
          </p:cNvPr>
          <p:cNvSpPr/>
          <p:nvPr/>
        </p:nvSpPr>
        <p:spPr>
          <a:xfrm>
            <a:off x="1689086" y="1899580"/>
            <a:ext cx="1687218" cy="576072"/>
          </a:xfrm>
          <a:prstGeom prst="rect">
            <a:avLst/>
          </a:prstGeom>
          <a:solidFill>
            <a:srgbClr val="5AB0CA">
              <a:alpha val="22000"/>
            </a:srgbClr>
          </a:solid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r>
              <a:rPr lang="en-US" sz="1050" b="1" dirty="0">
                <a:solidFill>
                  <a:srgbClr val="000000"/>
                </a:solidFill>
              </a:rPr>
              <a:t>Eligible</a:t>
            </a:r>
            <a:br>
              <a:rPr lang="en-US" sz="1050" dirty="0">
                <a:solidFill>
                  <a:srgbClr val="000000"/>
                </a:solidFill>
              </a:rPr>
            </a:br>
            <a:r>
              <a:rPr lang="en-US" sz="1050" dirty="0">
                <a:solidFill>
                  <a:srgbClr val="000000"/>
                </a:solidFill>
              </a:rPr>
              <a:t>n = 400*</a:t>
            </a:r>
          </a:p>
        </p:txBody>
      </p:sp>
      <p:sp>
        <p:nvSpPr>
          <p:cNvPr id="8" name="Right Arrow 7">
            <a:extLst>
              <a:ext uri="{FF2B5EF4-FFF2-40B4-BE49-F238E27FC236}">
                <a16:creationId xmlns:a16="http://schemas.microsoft.com/office/drawing/2014/main" id="{AA8E24AC-BB10-DD6F-37F0-E879D61874BE}"/>
              </a:ext>
            </a:extLst>
          </p:cNvPr>
          <p:cNvSpPr/>
          <p:nvPr/>
        </p:nvSpPr>
        <p:spPr>
          <a:xfrm>
            <a:off x="1352657" y="2139607"/>
            <a:ext cx="279422" cy="137160"/>
          </a:xfrm>
          <a:prstGeom prst="rightArrow">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Bent Arrow 8">
            <a:extLst>
              <a:ext uri="{FF2B5EF4-FFF2-40B4-BE49-F238E27FC236}">
                <a16:creationId xmlns:a16="http://schemas.microsoft.com/office/drawing/2014/main" id="{DAE36EBF-0DF0-6084-1851-9EF8C4BDA144}"/>
              </a:ext>
            </a:extLst>
          </p:cNvPr>
          <p:cNvSpPr/>
          <p:nvPr/>
        </p:nvSpPr>
        <p:spPr>
          <a:xfrm flipV="1">
            <a:off x="740779" y="2514600"/>
            <a:ext cx="763929" cy="691504"/>
          </a:xfrm>
          <a:prstGeom prst="bentArrow">
            <a:avLst>
              <a:gd name="adj1" fmla="val 10447"/>
              <a:gd name="adj2" fmla="val 15298"/>
              <a:gd name="adj3" fmla="val 15251"/>
              <a:gd name="adj4" fmla="val 43750"/>
            </a:avLst>
          </a:prstGeom>
          <a:solidFill>
            <a:srgbClr val="C00000">
              <a:alpha val="64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Right Arrow 30">
            <a:extLst>
              <a:ext uri="{FF2B5EF4-FFF2-40B4-BE49-F238E27FC236}">
                <a16:creationId xmlns:a16="http://schemas.microsoft.com/office/drawing/2014/main" id="{D69CCEA9-5409-69B5-24D7-A4A68B7B8E4F}"/>
              </a:ext>
            </a:extLst>
          </p:cNvPr>
          <p:cNvSpPr/>
          <p:nvPr/>
        </p:nvSpPr>
        <p:spPr>
          <a:xfrm>
            <a:off x="3308778" y="2139607"/>
            <a:ext cx="279422" cy="137160"/>
          </a:xfrm>
          <a:prstGeom prst="rightArrow">
            <a:avLst/>
          </a:pr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0133210"/>
      </p:ext>
    </p:extLst>
  </p:cSld>
  <p:clrMapOvr>
    <a:masterClrMapping/>
  </p:clrMapOvr>
  <p:transition spd="slow"/>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a:t>Sofosbuvir-</a:t>
            </a:r>
            <a:r>
              <a:rPr lang="en-US" sz="2000" dirty="0" err="1"/>
              <a:t>Velpatasvir</a:t>
            </a:r>
            <a:r>
              <a:rPr lang="en-US" sz="2000" dirty="0"/>
              <a:t> with Minimal Monitoring +/- HIV Coinfection</a:t>
            </a:r>
            <a:br>
              <a:rPr lang="en-US" sz="2000" dirty="0"/>
            </a:br>
            <a:r>
              <a:rPr lang="en-US" sz="2000" dirty="0"/>
              <a:t>ACTG A5360 (MINMON): Study Population</a:t>
            </a:r>
          </a:p>
        </p:txBody>
      </p:sp>
      <p:sp>
        <p:nvSpPr>
          <p:cNvPr id="2" name="Content Placeholder 1"/>
          <p:cNvSpPr>
            <a:spLocks noGrp="1"/>
          </p:cNvSpPr>
          <p:nvPr>
            <p:ph type="body" sz="quarter" idx="14"/>
          </p:nvPr>
        </p:nvSpPr>
        <p:spPr/>
        <p:txBody>
          <a:bodyPr/>
          <a:lstStyle/>
          <a:p>
            <a:r>
              <a:rPr lang="en-US" dirty="0"/>
              <a:t>Source: Solomon SS, et al. Lancet Gastroenterol Hepatol. 2022;7:307-17. </a:t>
            </a:r>
          </a:p>
        </p:txBody>
      </p:sp>
      <p:graphicFrame>
        <p:nvGraphicFramePr>
          <p:cNvPr id="7" name="Content Placeholder 2"/>
          <p:cNvGraphicFramePr>
            <a:graphicFrameLocks/>
          </p:cNvGraphicFramePr>
          <p:nvPr>
            <p:extLst>
              <p:ext uri="{D42A27DB-BD31-4B8C-83A1-F6EECF244321}">
                <p14:modId xmlns:p14="http://schemas.microsoft.com/office/powerpoint/2010/main" val="2564750600"/>
              </p:ext>
            </p:extLst>
          </p:nvPr>
        </p:nvGraphicFramePr>
        <p:xfrm>
          <a:off x="892741" y="1013626"/>
          <a:ext cx="7315200" cy="3525245"/>
        </p:xfrm>
        <a:graphic>
          <a:graphicData uri="http://schemas.openxmlformats.org/drawingml/2006/table">
            <a:tbl>
              <a:tblPr firstRow="1" bandRow="1">
                <a:tableStyleId>{5C22544A-7EE6-4342-B048-85BDC9FD1C3A}</a:tableStyleId>
              </a:tblPr>
              <a:tblGrid>
                <a:gridCol w="4340740">
                  <a:extLst>
                    <a:ext uri="{9D8B030D-6E8A-4147-A177-3AD203B41FA5}">
                      <a16:colId xmlns:a16="http://schemas.microsoft.com/office/drawing/2014/main" val="20000"/>
                    </a:ext>
                  </a:extLst>
                </a:gridCol>
                <a:gridCol w="2974460">
                  <a:extLst>
                    <a:ext uri="{9D8B030D-6E8A-4147-A177-3AD203B41FA5}">
                      <a16:colId xmlns:a16="http://schemas.microsoft.com/office/drawing/2014/main" val="20001"/>
                    </a:ext>
                  </a:extLst>
                </a:gridCol>
              </a:tblGrid>
              <a:tr h="436919">
                <a:tc>
                  <a:txBody>
                    <a:bodyPr/>
                    <a:lstStyle/>
                    <a:p>
                      <a:pPr>
                        <a:lnSpc>
                          <a:spcPct val="100000"/>
                        </a:lnSpc>
                      </a:pPr>
                      <a:r>
                        <a:rPr lang="en-US" sz="1200" dirty="0">
                          <a:latin typeface="Arial" panose="020B0604020202020204" pitchFamily="34" charset="0"/>
                          <a:cs typeface="Arial" panose="020B0604020202020204" pitchFamily="34" charset="0"/>
                        </a:rPr>
                        <a:t>Baseline Characteristic</a:t>
                      </a:r>
                    </a:p>
                  </a:txBody>
                  <a:tcPr marL="68580" marR="68580" marT="34290" marB="34290" anchor="ctr">
                    <a:lnL w="9525" cap="flat" cmpd="sng" algn="ctr">
                      <a:solidFill>
                        <a:prstClr val="white">
                          <a:lumMod val="75000"/>
                        </a:prstClr>
                      </a:solidFill>
                      <a:prstDash val="solid"/>
                      <a:round/>
                      <a:headEnd type="none" w="med" len="med"/>
                      <a:tailEnd type="none" w="med" len="med"/>
                    </a:lnL>
                    <a:lnT w="9525" cap="flat" cmpd="sng" algn="ctr">
                      <a:solidFill>
                        <a:prstClr val="white">
                          <a:lumMod val="75000"/>
                        </a:prst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44444"/>
                    </a:solidFill>
                  </a:tcPr>
                </a:tc>
                <a:tc>
                  <a:txBody>
                    <a:bodyPr/>
                    <a:lstStyle/>
                    <a:p>
                      <a:pPr algn="ctr">
                        <a:lnSpc>
                          <a:spcPct val="100000"/>
                        </a:lnSpc>
                      </a:pPr>
                      <a:r>
                        <a:rPr lang="en-US" sz="1200" b="1" dirty="0">
                          <a:solidFill>
                            <a:srgbClr val="FFFFFF"/>
                          </a:solidFill>
                          <a:latin typeface="Arial" panose="020B0604020202020204" pitchFamily="34" charset="0"/>
                          <a:cs typeface="Arial" panose="020B0604020202020204" pitchFamily="34" charset="0"/>
                        </a:rPr>
                        <a:t>Sofosbuvir-</a:t>
                      </a:r>
                      <a:r>
                        <a:rPr lang="en-US" sz="1200" b="1" dirty="0" err="1">
                          <a:solidFill>
                            <a:srgbClr val="FFFFFF"/>
                          </a:solidFill>
                          <a:latin typeface="Arial" panose="020B0604020202020204" pitchFamily="34" charset="0"/>
                          <a:cs typeface="Arial" panose="020B0604020202020204" pitchFamily="34" charset="0"/>
                        </a:rPr>
                        <a:t>Velpatasvir</a:t>
                      </a:r>
                      <a:endParaRPr lang="en-US" sz="1200" b="0" dirty="0">
                        <a:solidFill>
                          <a:srgbClr val="FFFFFF"/>
                        </a:solidFill>
                        <a:latin typeface="Arial" panose="020B0604020202020204" pitchFamily="34" charset="0"/>
                        <a:cs typeface="Arial" panose="020B0604020202020204" pitchFamily="34" charset="0"/>
                      </a:endParaRPr>
                    </a:p>
                    <a:p>
                      <a:pPr algn="ctr">
                        <a:lnSpc>
                          <a:spcPct val="100000"/>
                        </a:lnSpc>
                      </a:pPr>
                      <a:r>
                        <a:rPr lang="en-US" sz="1200" b="0" dirty="0">
                          <a:solidFill>
                            <a:srgbClr val="FFFFFF"/>
                          </a:solidFill>
                          <a:latin typeface="Arial" panose="020B0604020202020204" pitchFamily="34" charset="0"/>
                          <a:cs typeface="Arial" panose="020B0604020202020204" pitchFamily="34" charset="0"/>
                        </a:rPr>
                        <a:t>(n = 399)</a:t>
                      </a:r>
                      <a:endParaRPr lang="en-US" sz="1200" b="1" dirty="0">
                        <a:solidFill>
                          <a:srgbClr val="FFFFFF"/>
                        </a:solidFill>
                        <a:latin typeface="Arial" panose="020B0604020202020204" pitchFamily="34" charset="0"/>
                        <a:cs typeface="Arial" panose="020B0604020202020204" pitchFamily="34" charset="0"/>
                      </a:endParaRPr>
                    </a:p>
                  </a:txBody>
                  <a:tcPr marL="68580" marR="68580" marT="34290" marB="34290" anchor="ctr">
                    <a:lnT w="9525" cap="flat" cmpd="sng" algn="ctr">
                      <a:solidFill>
                        <a:prstClr val="white">
                          <a:lumMod val="75000"/>
                        </a:prst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005C9E"/>
                    </a:solidFill>
                  </a:tcPr>
                </a:tc>
                <a:extLst>
                  <a:ext uri="{0D108BD9-81ED-4DB2-BD59-A6C34878D82A}">
                    <a16:rowId xmlns:a16="http://schemas.microsoft.com/office/drawing/2014/main" val="10000"/>
                  </a:ext>
                </a:extLst>
              </a:tr>
              <a:tr h="245997">
                <a:tc>
                  <a:txBody>
                    <a:bodyPr/>
                    <a:lstStyle/>
                    <a:p>
                      <a:pPr>
                        <a:lnSpc>
                          <a:spcPct val="100000"/>
                        </a:lnSpc>
                      </a:pPr>
                      <a:r>
                        <a:rPr lang="en-US" sz="1200" dirty="0">
                          <a:latin typeface="Arial" panose="020B0604020202020204" pitchFamily="34" charset="0"/>
                          <a:cs typeface="Arial" panose="020B0604020202020204" pitchFamily="34" charset="0"/>
                        </a:rPr>
                        <a:t>Age, median (range)</a:t>
                      </a:r>
                    </a:p>
                  </a:txBody>
                  <a:tcPr marL="68580" marR="68580" marT="34290" marB="34290" anchor="ctr">
                    <a:lnL w="9525" cap="flat" cmpd="sng" algn="ctr">
                      <a:solidFill>
                        <a:prstClr val="white">
                          <a:lumMod val="75000"/>
                        </a:prstClr>
                      </a:solidFill>
                      <a:prstDash val="solid"/>
                      <a:round/>
                      <a:headEnd type="none" w="med" len="med"/>
                      <a:tailEnd type="none" w="med" len="med"/>
                    </a:lnL>
                    <a:lnT w="57150" cap="flat" cmpd="sng" algn="ctr">
                      <a:solidFill>
                        <a:srgbClr val="FFFFFF"/>
                      </a:solidFill>
                      <a:prstDash val="solid"/>
                      <a:round/>
                      <a:headEnd type="none" w="med" len="med"/>
                      <a:tailEnd type="none" w="med" len="med"/>
                    </a:lnT>
                    <a:solidFill>
                      <a:srgbClr val="CDD3DD"/>
                    </a:solidFill>
                  </a:tcPr>
                </a:tc>
                <a:tc>
                  <a:txBody>
                    <a:bodyPr/>
                    <a:lstStyle/>
                    <a:p>
                      <a:pPr algn="ctr">
                        <a:lnSpc>
                          <a:spcPct val="100000"/>
                        </a:lnSpc>
                      </a:pPr>
                      <a:r>
                        <a:rPr lang="en-US" sz="1200" baseline="0" dirty="0">
                          <a:latin typeface="Arial" panose="020B0604020202020204" pitchFamily="34" charset="0"/>
                          <a:cs typeface="Arial" panose="020B0604020202020204" pitchFamily="34" charset="0"/>
                        </a:rPr>
                        <a:t>47 (20-82)</a:t>
                      </a:r>
                      <a:endParaRPr lang="en-US" sz="1200" dirty="0">
                        <a:latin typeface="Arial" panose="020B0604020202020204" pitchFamily="34" charset="0"/>
                        <a:cs typeface="Arial" panose="020B0604020202020204" pitchFamily="34" charset="0"/>
                      </a:endParaRPr>
                    </a:p>
                  </a:txBody>
                  <a:tcPr marL="68580" marR="68580" marT="34290" marB="34290" anchor="ctr">
                    <a:lnT w="57150"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10001"/>
                  </a:ext>
                </a:extLst>
              </a:tr>
              <a:tr h="245997">
                <a:tc>
                  <a:txBody>
                    <a:bodyPr/>
                    <a:lstStyle/>
                    <a:p>
                      <a:pPr>
                        <a:lnSpc>
                          <a:spcPct val="100000"/>
                        </a:lnSpc>
                      </a:pPr>
                      <a:r>
                        <a:rPr lang="en-US" sz="1200" dirty="0">
                          <a:latin typeface="Arial" panose="020B0604020202020204" pitchFamily="34" charset="0"/>
                          <a:cs typeface="Arial" panose="020B0604020202020204" pitchFamily="34" charset="0"/>
                        </a:rPr>
                        <a:t>Female sex at birth, n (%)</a:t>
                      </a:r>
                    </a:p>
                  </a:txBody>
                  <a:tcPr marL="68580" marR="68580" marT="34290" marB="34290" anchor="ctr">
                    <a:lnL w="9525" cap="flat" cmpd="sng" algn="ctr">
                      <a:solidFill>
                        <a:prstClr val="white">
                          <a:lumMod val="75000"/>
                        </a:prstClr>
                      </a:solidFill>
                      <a:prstDash val="solid"/>
                      <a:round/>
                      <a:headEnd type="none" w="med" len="med"/>
                      <a:tailEnd type="none" w="med" len="med"/>
                    </a:lnL>
                    <a:solidFill>
                      <a:srgbClr val="E8EAEF"/>
                    </a:solidFill>
                  </a:tcPr>
                </a:tc>
                <a:tc>
                  <a:txBody>
                    <a:bodyPr/>
                    <a:lstStyle/>
                    <a:p>
                      <a:pPr algn="ctr">
                        <a:lnSpc>
                          <a:spcPct val="100000"/>
                        </a:lnSpc>
                      </a:pPr>
                      <a:r>
                        <a:rPr lang="en-US" sz="1200" dirty="0">
                          <a:latin typeface="Arial" panose="020B0604020202020204" pitchFamily="34" charset="0"/>
                          <a:cs typeface="Arial" panose="020B0604020202020204" pitchFamily="34" charset="0"/>
                        </a:rPr>
                        <a:t>139 (35)</a:t>
                      </a:r>
                    </a:p>
                  </a:txBody>
                  <a:tcPr marL="68580" marR="68580" marT="34290" marB="34290" anchor="ctr"/>
                </a:tc>
                <a:extLst>
                  <a:ext uri="{0D108BD9-81ED-4DB2-BD59-A6C34878D82A}">
                    <a16:rowId xmlns:a16="http://schemas.microsoft.com/office/drawing/2014/main" val="10002"/>
                  </a:ext>
                </a:extLst>
              </a:tr>
              <a:tr h="276514">
                <a:tc>
                  <a:txBody>
                    <a:bodyPr/>
                    <a:lstStyle/>
                    <a:p>
                      <a:pPr>
                        <a:lnSpc>
                          <a:spcPct val="100000"/>
                        </a:lnSpc>
                      </a:pPr>
                      <a:r>
                        <a:rPr lang="en-US" sz="1200" dirty="0">
                          <a:latin typeface="Arial" panose="020B0604020202020204" pitchFamily="34" charset="0"/>
                          <a:cs typeface="Arial" panose="020B0604020202020204" pitchFamily="34" charset="0"/>
                        </a:rPr>
                        <a:t>Identity across transgender spectrum, n (%)</a:t>
                      </a:r>
                    </a:p>
                  </a:txBody>
                  <a:tcPr marL="68580" marR="68580" marT="34290" marB="34290" anchor="ctr">
                    <a:lnL w="9525" cap="flat" cmpd="sng" algn="ctr">
                      <a:solidFill>
                        <a:prstClr val="white">
                          <a:lumMod val="75000"/>
                        </a:prstClr>
                      </a:solidFill>
                      <a:prstDash val="solid"/>
                      <a:round/>
                      <a:headEnd type="none" w="med" len="med"/>
                      <a:tailEnd type="none" w="med" len="med"/>
                    </a:lnL>
                  </a:tcPr>
                </a:tc>
                <a:tc>
                  <a:txBody>
                    <a:bodyPr/>
                    <a:lstStyle/>
                    <a:p>
                      <a:pPr algn="ctr">
                        <a:lnSpc>
                          <a:spcPct val="100000"/>
                        </a:lnSpc>
                      </a:pPr>
                      <a:r>
                        <a:rPr lang="en-US" sz="1200" dirty="0">
                          <a:latin typeface="Arial" panose="020B0604020202020204" pitchFamily="34" charset="0"/>
                          <a:cs typeface="Arial" panose="020B0604020202020204" pitchFamily="34" charset="0"/>
                        </a:rPr>
                        <a:t>22 (6)</a:t>
                      </a:r>
                    </a:p>
                  </a:txBody>
                  <a:tcPr marL="68580" marR="68580" marT="34290" marB="34290" anchor="ctr"/>
                </a:tc>
                <a:extLst>
                  <a:ext uri="{0D108BD9-81ED-4DB2-BD59-A6C34878D82A}">
                    <a16:rowId xmlns:a16="http://schemas.microsoft.com/office/drawing/2014/main" val="10003"/>
                  </a:ext>
                </a:extLst>
              </a:tr>
              <a:tr h="706698">
                <a:tc>
                  <a:txBody>
                    <a:bodyPr/>
                    <a:lstStyle/>
                    <a:p>
                      <a:pPr>
                        <a:lnSpc>
                          <a:spcPct val="100000"/>
                        </a:lnSpc>
                      </a:pPr>
                      <a:r>
                        <a:rPr lang="en-US" sz="1200" dirty="0">
                          <a:latin typeface="Arial" panose="020B0604020202020204" pitchFamily="34" charset="0"/>
                          <a:cs typeface="Arial" panose="020B0604020202020204" pitchFamily="34" charset="0"/>
                        </a:rPr>
                        <a:t>Race, n (%)</a:t>
                      </a:r>
                    </a:p>
                    <a:p>
                      <a:pPr marL="119063" indent="0">
                        <a:lnSpc>
                          <a:spcPct val="100000"/>
                        </a:lnSpc>
                      </a:pPr>
                      <a:r>
                        <a:rPr lang="en-US" sz="1200" dirty="0">
                          <a:latin typeface="Arial" panose="020B0604020202020204" pitchFamily="34" charset="0"/>
                          <a:cs typeface="Arial" panose="020B0604020202020204" pitchFamily="34" charset="0"/>
                        </a:rPr>
                        <a:t>White</a:t>
                      </a:r>
                    </a:p>
                    <a:p>
                      <a:pPr marL="119063" indent="0">
                        <a:lnSpc>
                          <a:spcPct val="100000"/>
                        </a:lnSpc>
                      </a:pPr>
                      <a:r>
                        <a:rPr lang="en-US" sz="1200" dirty="0">
                          <a:latin typeface="Arial" panose="020B0604020202020204" pitchFamily="34" charset="0"/>
                          <a:cs typeface="Arial" panose="020B0604020202020204" pitchFamily="34" charset="0"/>
                        </a:rPr>
                        <a:t>Black</a:t>
                      </a:r>
                    </a:p>
                    <a:p>
                      <a:pPr marL="119063" indent="0">
                        <a:lnSpc>
                          <a:spcPct val="100000"/>
                        </a:lnSpc>
                      </a:pPr>
                      <a:r>
                        <a:rPr lang="en-US" sz="1200" dirty="0">
                          <a:latin typeface="Arial" panose="020B0604020202020204" pitchFamily="34" charset="0"/>
                          <a:cs typeface="Arial" panose="020B0604020202020204" pitchFamily="34" charset="0"/>
                        </a:rPr>
                        <a:t>Asian</a:t>
                      </a:r>
                    </a:p>
                  </a:txBody>
                  <a:tcPr marL="68580" marR="68580" marT="34290" marB="34290" anchor="ctr">
                    <a:lnL w="9525" cap="flat" cmpd="sng" algn="ctr">
                      <a:solidFill>
                        <a:prstClr val="white">
                          <a:lumMod val="75000"/>
                        </a:prstClr>
                      </a:solidFill>
                      <a:prstDash val="solid"/>
                      <a:round/>
                      <a:headEnd type="none" w="med" len="med"/>
                      <a:tailEnd type="none" w="med" len="med"/>
                    </a:lnL>
                  </a:tcPr>
                </a:tc>
                <a:tc>
                  <a:txBody>
                    <a:bodyPr/>
                    <a:lstStyle/>
                    <a:p>
                      <a:pPr algn="ctr">
                        <a:lnSpc>
                          <a:spcPct val="100000"/>
                        </a:lnSpc>
                      </a:pPr>
                      <a:endParaRPr lang="en-US" sz="1200" dirty="0">
                        <a:latin typeface="Arial" panose="020B0604020202020204" pitchFamily="34" charset="0"/>
                        <a:cs typeface="Arial" panose="020B0604020202020204" pitchFamily="34" charset="0"/>
                      </a:endParaRPr>
                    </a:p>
                    <a:p>
                      <a:pPr algn="ctr">
                        <a:lnSpc>
                          <a:spcPct val="100000"/>
                        </a:lnSpc>
                      </a:pPr>
                      <a:r>
                        <a:rPr lang="en-US" sz="1200" dirty="0">
                          <a:latin typeface="Arial" panose="020B0604020202020204" pitchFamily="34" charset="0"/>
                          <a:cs typeface="Arial" panose="020B0604020202020204" pitchFamily="34" charset="0"/>
                        </a:rPr>
                        <a:t>166 (42)</a:t>
                      </a:r>
                    </a:p>
                    <a:p>
                      <a:pPr algn="ctr">
                        <a:lnSpc>
                          <a:spcPct val="100000"/>
                        </a:lnSpc>
                      </a:pPr>
                      <a:r>
                        <a:rPr lang="en-US" sz="1200" dirty="0">
                          <a:latin typeface="Arial" panose="020B0604020202020204" pitchFamily="34" charset="0"/>
                          <a:cs typeface="Arial" panose="020B0604020202020204" pitchFamily="34" charset="0"/>
                        </a:rPr>
                        <a:t>72 (18)</a:t>
                      </a:r>
                    </a:p>
                    <a:p>
                      <a:pPr algn="ctr">
                        <a:lnSpc>
                          <a:spcPct val="100000"/>
                        </a:lnSpc>
                      </a:pPr>
                      <a:r>
                        <a:rPr lang="en-US" sz="1200" dirty="0">
                          <a:latin typeface="Arial" panose="020B0604020202020204" pitchFamily="34" charset="0"/>
                          <a:cs typeface="Arial" panose="020B0604020202020204" pitchFamily="34" charset="0"/>
                        </a:rPr>
                        <a:t>113 (28)</a:t>
                      </a:r>
                    </a:p>
                  </a:txBody>
                  <a:tcPr marL="68580" marR="68580" marT="34290" marB="34290" anchor="ctr"/>
                </a:tc>
                <a:extLst>
                  <a:ext uri="{0D108BD9-81ED-4DB2-BD59-A6C34878D82A}">
                    <a16:rowId xmlns:a16="http://schemas.microsoft.com/office/drawing/2014/main" val="10004"/>
                  </a:ext>
                </a:extLst>
              </a:tr>
              <a:tr h="268613">
                <a:tc>
                  <a:txBody>
                    <a:bodyPr/>
                    <a:lstStyle/>
                    <a:p>
                      <a:pPr>
                        <a:lnSpc>
                          <a:spcPct val="100000"/>
                        </a:lnSpc>
                      </a:pPr>
                      <a:r>
                        <a:rPr lang="en-US" sz="1200" dirty="0">
                          <a:latin typeface="Arial" panose="020B0604020202020204" pitchFamily="34" charset="0"/>
                          <a:cs typeface="Arial" panose="020B0604020202020204" pitchFamily="34" charset="0"/>
                        </a:rPr>
                        <a:t>HCV RNA log</a:t>
                      </a:r>
                      <a:r>
                        <a:rPr lang="en-US" sz="1200" baseline="-25000" dirty="0">
                          <a:latin typeface="Arial" panose="020B0604020202020204" pitchFamily="34" charset="0"/>
                          <a:cs typeface="Arial" panose="020B0604020202020204" pitchFamily="34" charset="0"/>
                        </a:rPr>
                        <a:t>10</a:t>
                      </a:r>
                      <a:r>
                        <a:rPr lang="en-US" sz="1200" dirty="0">
                          <a:latin typeface="Arial" panose="020B0604020202020204" pitchFamily="34" charset="0"/>
                          <a:cs typeface="Arial" panose="020B0604020202020204" pitchFamily="34" charset="0"/>
                        </a:rPr>
                        <a:t> IU/mL, median (IQR)</a:t>
                      </a:r>
                    </a:p>
                  </a:txBody>
                  <a:tcPr marL="68580" marR="68580" marT="34290" marB="34290" anchor="ctr">
                    <a:lnL w="9525" cap="flat" cmpd="sng" algn="ctr">
                      <a:solidFill>
                        <a:prstClr val="white">
                          <a:lumMod val="75000"/>
                        </a:prstClr>
                      </a:solidFill>
                      <a:prstDash val="solid"/>
                      <a:round/>
                      <a:headEnd type="none" w="med" len="med"/>
                      <a:tailEnd type="none" w="med" len="med"/>
                    </a:lnL>
                  </a:tcPr>
                </a:tc>
                <a:tc>
                  <a:txBody>
                    <a:bodyPr/>
                    <a:lstStyle/>
                    <a:p>
                      <a:pPr algn="ctr">
                        <a:lnSpc>
                          <a:spcPct val="100000"/>
                        </a:lnSpc>
                      </a:pPr>
                      <a:r>
                        <a:rPr lang="en-US" sz="1200" dirty="0">
                          <a:latin typeface="Arial" panose="020B0604020202020204" pitchFamily="34" charset="0"/>
                          <a:cs typeface="Arial" panose="020B0604020202020204" pitchFamily="34" charset="0"/>
                        </a:rPr>
                        <a:t>6.1 (5.6 – 6.6)</a:t>
                      </a:r>
                    </a:p>
                  </a:txBody>
                  <a:tcPr marL="68580" marR="68580" marT="34290" marB="34290" anchor="ctr"/>
                </a:tc>
                <a:extLst>
                  <a:ext uri="{0D108BD9-81ED-4DB2-BD59-A6C34878D82A}">
                    <a16:rowId xmlns:a16="http://schemas.microsoft.com/office/drawing/2014/main" val="10005"/>
                  </a:ext>
                </a:extLst>
              </a:tr>
              <a:tr h="268613">
                <a:tc>
                  <a:txBody>
                    <a:bodyPr/>
                    <a:lstStyle/>
                    <a:p>
                      <a:pPr>
                        <a:lnSpc>
                          <a:spcPct val="100000"/>
                        </a:lnSpc>
                      </a:pPr>
                      <a:r>
                        <a:rPr lang="en-US" sz="1200" dirty="0">
                          <a:latin typeface="Arial" panose="020B0604020202020204" pitchFamily="34" charset="0"/>
                          <a:cs typeface="Arial" panose="020B0604020202020204" pitchFamily="34" charset="0"/>
                        </a:rPr>
                        <a:t>Current injection drug use, n (%)</a:t>
                      </a:r>
                    </a:p>
                  </a:txBody>
                  <a:tcPr marL="68580" marR="68580" marT="34290" marB="34290" anchor="ctr">
                    <a:lnL w="9525" cap="flat" cmpd="sng" algn="ctr">
                      <a:solidFill>
                        <a:prstClr val="white">
                          <a:lumMod val="75000"/>
                        </a:prstClr>
                      </a:solidFill>
                      <a:prstDash val="solid"/>
                      <a:round/>
                      <a:headEnd type="none" w="med" len="med"/>
                      <a:tailEnd type="none" w="med" len="med"/>
                    </a:lnL>
                  </a:tcPr>
                </a:tc>
                <a:tc>
                  <a:txBody>
                    <a:bodyPr/>
                    <a:lstStyle/>
                    <a:p>
                      <a:pPr algn="ctr">
                        <a:lnSpc>
                          <a:spcPct val="100000"/>
                        </a:lnSpc>
                      </a:pPr>
                      <a:r>
                        <a:rPr lang="en-US" sz="1200" dirty="0">
                          <a:latin typeface="Arial" panose="020B0604020202020204" pitchFamily="34" charset="0"/>
                          <a:cs typeface="Arial" panose="020B0604020202020204" pitchFamily="34" charset="0"/>
                        </a:rPr>
                        <a:t>12 (3)</a:t>
                      </a:r>
                    </a:p>
                  </a:txBody>
                  <a:tcPr marL="68580" marR="68580" marT="34290" marB="34290" anchor="ctr"/>
                </a:tc>
                <a:extLst>
                  <a:ext uri="{0D108BD9-81ED-4DB2-BD59-A6C34878D82A}">
                    <a16:rowId xmlns:a16="http://schemas.microsoft.com/office/drawing/2014/main" val="10006"/>
                  </a:ext>
                </a:extLst>
              </a:tr>
              <a:tr h="268613">
                <a:tc>
                  <a:txBody>
                    <a:bodyPr/>
                    <a:lstStyle/>
                    <a:p>
                      <a:pPr>
                        <a:lnSpc>
                          <a:spcPct val="100000"/>
                        </a:lnSpc>
                      </a:pPr>
                      <a:r>
                        <a:rPr lang="en-US" sz="1200" dirty="0">
                          <a:latin typeface="Arial" panose="020B0604020202020204" pitchFamily="34" charset="0"/>
                          <a:cs typeface="Arial" panose="020B0604020202020204" pitchFamily="34" charset="0"/>
                        </a:rPr>
                        <a:t>Current alcohol use, n (%)</a:t>
                      </a:r>
                    </a:p>
                  </a:txBody>
                  <a:tcPr marL="68580" marR="68580" marT="34290" marB="34290" anchor="ctr">
                    <a:lnL w="9525" cap="flat" cmpd="sng" algn="ctr">
                      <a:solidFill>
                        <a:prstClr val="white">
                          <a:lumMod val="75000"/>
                        </a:prstClr>
                      </a:solidFill>
                      <a:prstDash val="solid"/>
                      <a:round/>
                      <a:headEnd type="none" w="med" len="med"/>
                      <a:tailEnd type="none" w="med" len="med"/>
                    </a:lnL>
                  </a:tcPr>
                </a:tc>
                <a:tc>
                  <a:txBody>
                    <a:bodyPr/>
                    <a:lstStyle/>
                    <a:p>
                      <a:pPr algn="ctr">
                        <a:lnSpc>
                          <a:spcPct val="100000"/>
                        </a:lnSpc>
                      </a:pPr>
                      <a:r>
                        <a:rPr lang="en-US" sz="1200" dirty="0">
                          <a:latin typeface="Arial" panose="020B0604020202020204" pitchFamily="34" charset="0"/>
                          <a:cs typeface="Arial" panose="020B0604020202020204" pitchFamily="34" charset="0"/>
                        </a:rPr>
                        <a:t>161 (40%)</a:t>
                      </a:r>
                    </a:p>
                  </a:txBody>
                  <a:tcPr marL="68580" marR="68580" marT="34290" marB="34290" anchor="ctr"/>
                </a:tc>
                <a:extLst>
                  <a:ext uri="{0D108BD9-81ED-4DB2-BD59-A6C34878D82A}">
                    <a16:rowId xmlns:a16="http://schemas.microsoft.com/office/drawing/2014/main" val="3452358690"/>
                  </a:ext>
                </a:extLst>
              </a:tr>
              <a:tr h="268613">
                <a:tc>
                  <a:txBody>
                    <a:bodyPr/>
                    <a:lstStyle/>
                    <a:p>
                      <a:pPr>
                        <a:lnSpc>
                          <a:spcPct val="100000"/>
                        </a:lnSpc>
                      </a:pPr>
                      <a:r>
                        <a:rPr lang="en-US" sz="1200" dirty="0">
                          <a:latin typeface="Arial" panose="020B0604020202020204" pitchFamily="34" charset="0"/>
                          <a:cs typeface="Arial" panose="020B0604020202020204" pitchFamily="34" charset="0"/>
                        </a:rPr>
                        <a:t>Cirrhosis (by FIB-4 ≥3.25), n (%)</a:t>
                      </a:r>
                    </a:p>
                  </a:txBody>
                  <a:tcPr marL="68580" marR="68580" marT="34290" marB="34290" anchor="ctr">
                    <a:lnL w="9525" cap="flat" cmpd="sng" algn="ctr">
                      <a:solidFill>
                        <a:prstClr val="white">
                          <a:lumMod val="75000"/>
                        </a:prstClr>
                      </a:solidFill>
                      <a:prstDash val="solid"/>
                      <a:round/>
                      <a:headEnd type="none" w="med" len="med"/>
                      <a:tailEnd type="none" w="med" len="med"/>
                    </a:lnL>
                  </a:tcPr>
                </a:tc>
                <a:tc>
                  <a:txBody>
                    <a:bodyPr/>
                    <a:lstStyle/>
                    <a:p>
                      <a:pPr algn="ctr">
                        <a:lnSpc>
                          <a:spcPct val="100000"/>
                        </a:lnSpc>
                      </a:pPr>
                      <a:r>
                        <a:rPr lang="en-US" sz="1200" dirty="0">
                          <a:latin typeface="Arial" panose="020B0604020202020204" pitchFamily="34" charset="0"/>
                          <a:cs typeface="Arial" panose="020B0604020202020204" pitchFamily="34" charset="0"/>
                        </a:rPr>
                        <a:t>34 (9)</a:t>
                      </a:r>
                    </a:p>
                  </a:txBody>
                  <a:tcPr marL="68580" marR="68580" marT="34290" marB="34290" anchor="ctr"/>
                </a:tc>
                <a:extLst>
                  <a:ext uri="{0D108BD9-81ED-4DB2-BD59-A6C34878D82A}">
                    <a16:rowId xmlns:a16="http://schemas.microsoft.com/office/drawing/2014/main" val="10007"/>
                  </a:ext>
                </a:extLst>
              </a:tr>
              <a:tr h="268613">
                <a:tc>
                  <a:txBody>
                    <a:bodyPr/>
                    <a:lstStyle/>
                    <a:p>
                      <a:pPr>
                        <a:lnSpc>
                          <a:spcPct val="100000"/>
                        </a:lnSpc>
                      </a:pPr>
                      <a:r>
                        <a:rPr lang="en-US" sz="1200" dirty="0">
                          <a:latin typeface="Arial" panose="020B0604020202020204" pitchFamily="34" charset="0"/>
                          <a:cs typeface="Arial" panose="020B0604020202020204" pitchFamily="34" charset="0"/>
                        </a:rPr>
                        <a:t>HIV coinfection, n (%)</a:t>
                      </a:r>
                    </a:p>
                    <a:p>
                      <a:pPr>
                        <a:lnSpc>
                          <a:spcPct val="100000"/>
                        </a:lnSpc>
                      </a:pPr>
                      <a:r>
                        <a:rPr lang="en-US" sz="1200" dirty="0">
                          <a:latin typeface="Arial" panose="020B0604020202020204" pitchFamily="34" charset="0"/>
                          <a:cs typeface="Arial" panose="020B0604020202020204" pitchFamily="34" charset="0"/>
                        </a:rPr>
                        <a:t>  Suppressed on antiretroviral therapy, n (% of HIV/HCV)</a:t>
                      </a:r>
                    </a:p>
                  </a:txBody>
                  <a:tcPr marL="68580" marR="68580" marT="34290" marB="34290" anchor="ctr">
                    <a:lnL w="9525" cap="flat" cmpd="sng" algn="ctr">
                      <a:solidFill>
                        <a:prstClr val="white">
                          <a:lumMod val="75000"/>
                        </a:prstClr>
                      </a:solidFill>
                      <a:prstDash val="solid"/>
                      <a:round/>
                      <a:headEnd type="none" w="med" len="med"/>
                      <a:tailEnd type="none" w="med" len="med"/>
                    </a:lnL>
                    <a:lnB w="9525" cap="flat" cmpd="sng" algn="ctr">
                      <a:solidFill>
                        <a:prstClr val="white">
                          <a:lumMod val="75000"/>
                        </a:prstClr>
                      </a:solidFill>
                      <a:prstDash val="solid"/>
                      <a:round/>
                      <a:headEnd type="none" w="med" len="med"/>
                      <a:tailEnd type="none" w="med" len="med"/>
                    </a:lnB>
                  </a:tcPr>
                </a:tc>
                <a:tc>
                  <a:txBody>
                    <a:bodyPr/>
                    <a:lstStyle/>
                    <a:p>
                      <a:pPr algn="ctr">
                        <a:lnSpc>
                          <a:spcPct val="100000"/>
                        </a:lnSpc>
                      </a:pPr>
                      <a:r>
                        <a:rPr lang="en-US" sz="1200" dirty="0">
                          <a:latin typeface="Arial" panose="020B0604020202020204" pitchFamily="34" charset="0"/>
                          <a:cs typeface="Arial" panose="020B0604020202020204" pitchFamily="34" charset="0"/>
                        </a:rPr>
                        <a:t>166 (42)</a:t>
                      </a:r>
                    </a:p>
                    <a:p>
                      <a:pPr algn="ctr">
                        <a:lnSpc>
                          <a:spcPct val="100000"/>
                        </a:lnSpc>
                      </a:pPr>
                      <a:r>
                        <a:rPr lang="en-US" sz="1200" dirty="0">
                          <a:latin typeface="Arial" panose="020B0604020202020204" pitchFamily="34" charset="0"/>
                          <a:cs typeface="Arial" panose="020B0604020202020204" pitchFamily="34" charset="0"/>
                        </a:rPr>
                        <a:t>164 (99)</a:t>
                      </a:r>
                    </a:p>
                  </a:txBody>
                  <a:tcPr marL="68580" marR="68580" marT="34290" marB="34290" anchor="ctr">
                    <a:lnB w="9525"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4033408070"/>
                  </a:ext>
                </a:extLst>
              </a:tr>
            </a:tbl>
          </a:graphicData>
        </a:graphic>
      </p:graphicFrame>
      <p:sp>
        <p:nvSpPr>
          <p:cNvPr id="4" name="TextBox 3">
            <a:extLst>
              <a:ext uri="{FF2B5EF4-FFF2-40B4-BE49-F238E27FC236}">
                <a16:creationId xmlns:a16="http://schemas.microsoft.com/office/drawing/2014/main" id="{6EC92E76-384B-944F-9812-0D3D2A9AA383}"/>
              </a:ext>
            </a:extLst>
          </p:cNvPr>
          <p:cNvSpPr txBox="1"/>
          <p:nvPr/>
        </p:nvSpPr>
        <p:spPr>
          <a:xfrm>
            <a:off x="779019" y="4569322"/>
            <a:ext cx="3411511"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IQR, interquartile range; FIB-4, Fibrosis-4 index</a:t>
            </a:r>
          </a:p>
        </p:txBody>
      </p:sp>
    </p:spTree>
    <p:extLst>
      <p:ext uri="{BB962C8B-B14F-4D97-AF65-F5344CB8AC3E}">
        <p14:creationId xmlns:p14="http://schemas.microsoft.com/office/powerpoint/2010/main" val="3444364930"/>
      </p:ext>
    </p:extLst>
  </p:cSld>
  <p:clrMapOvr>
    <a:masterClrMapping/>
  </p:clrMapOvr>
  <p:transition spd="slow"/>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97337F-05DD-704D-AE22-AC22F3257986}"/>
              </a:ext>
            </a:extLst>
          </p:cNvPr>
          <p:cNvSpPr>
            <a:spLocks noGrp="1"/>
          </p:cNvSpPr>
          <p:nvPr>
            <p:ph type="title"/>
          </p:nvPr>
        </p:nvSpPr>
        <p:spPr/>
        <p:txBody>
          <a:bodyPr>
            <a:normAutofit/>
          </a:bodyPr>
          <a:lstStyle/>
          <a:p>
            <a:r>
              <a:rPr lang="en-US" sz="2000" dirty="0"/>
              <a:t>Sofosbuvir-</a:t>
            </a:r>
            <a:r>
              <a:rPr lang="en-US" sz="2000" dirty="0" err="1"/>
              <a:t>Velpatasvir</a:t>
            </a:r>
            <a:r>
              <a:rPr lang="en-US" sz="2000" dirty="0"/>
              <a:t> with Minimal Monitoring +/- HIV Coinfection</a:t>
            </a:r>
            <a:br>
              <a:rPr lang="en-US" sz="2000" dirty="0"/>
            </a:br>
            <a:r>
              <a:rPr lang="en-US" sz="2000" dirty="0"/>
              <a:t>ACTG A5360 (MINMON): Results, Overall and by HIV Status</a:t>
            </a:r>
          </a:p>
        </p:txBody>
      </p:sp>
      <p:sp>
        <p:nvSpPr>
          <p:cNvPr id="2" name="Content Placeholder 1">
            <a:extLst>
              <a:ext uri="{FF2B5EF4-FFF2-40B4-BE49-F238E27FC236}">
                <a16:creationId xmlns:a16="http://schemas.microsoft.com/office/drawing/2014/main" id="{6BDA22E6-373B-0242-AC4C-3716A5FBAD87}"/>
              </a:ext>
            </a:extLst>
          </p:cNvPr>
          <p:cNvSpPr>
            <a:spLocks noGrp="1"/>
          </p:cNvSpPr>
          <p:nvPr>
            <p:ph type="body" sz="quarter" idx="14"/>
          </p:nvPr>
        </p:nvSpPr>
        <p:spPr/>
        <p:txBody>
          <a:bodyPr/>
          <a:lstStyle/>
          <a:p>
            <a:r>
              <a:rPr lang="en-US" dirty="0"/>
              <a:t>Source: Solomon SS, et al. Lancet Gastroenterol Hepatol. 2022;7:307-17. </a:t>
            </a:r>
          </a:p>
        </p:txBody>
      </p:sp>
      <p:graphicFrame>
        <p:nvGraphicFramePr>
          <p:cNvPr id="6" name="Object 2">
            <a:extLst>
              <a:ext uri="{FF2B5EF4-FFF2-40B4-BE49-F238E27FC236}">
                <a16:creationId xmlns:a16="http://schemas.microsoft.com/office/drawing/2014/main" id="{92328BB2-3CB9-6649-8081-C85CE4B8D60E}"/>
              </a:ext>
            </a:extLst>
          </p:cNvPr>
          <p:cNvGraphicFramePr>
            <a:graphicFrameLocks/>
          </p:cNvGraphicFramePr>
          <p:nvPr>
            <p:extLst>
              <p:ext uri="{D42A27DB-BD31-4B8C-83A1-F6EECF244321}">
                <p14:modId xmlns:p14="http://schemas.microsoft.com/office/powerpoint/2010/main" val="1417176439"/>
              </p:ext>
            </p:extLst>
          </p:nvPr>
        </p:nvGraphicFramePr>
        <p:xfrm>
          <a:off x="479366" y="1096244"/>
          <a:ext cx="8229600" cy="347472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3AE9F12E-DB09-4E42-AD06-EAED8C41E2ED}"/>
              </a:ext>
            </a:extLst>
          </p:cNvPr>
          <p:cNvSpPr/>
          <p:nvPr/>
        </p:nvSpPr>
        <p:spPr>
          <a:xfrm>
            <a:off x="2122173" y="3856753"/>
            <a:ext cx="91440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rgbClr val="FFFFFF"/>
                </a:solidFill>
                <a:latin typeface="Arial" panose="020B0604020202020204" pitchFamily="34" charset="0"/>
                <a:cs typeface="Arial" panose="020B0604020202020204" pitchFamily="34" charset="0"/>
              </a:rPr>
              <a:t>379/399</a:t>
            </a:r>
          </a:p>
        </p:txBody>
      </p:sp>
      <p:sp>
        <p:nvSpPr>
          <p:cNvPr id="8" name="Rectangle 7">
            <a:extLst>
              <a:ext uri="{FF2B5EF4-FFF2-40B4-BE49-F238E27FC236}">
                <a16:creationId xmlns:a16="http://schemas.microsoft.com/office/drawing/2014/main" id="{624AF4D0-930C-4045-BD8A-46654DC25380}"/>
              </a:ext>
            </a:extLst>
          </p:cNvPr>
          <p:cNvSpPr/>
          <p:nvPr/>
        </p:nvSpPr>
        <p:spPr>
          <a:xfrm>
            <a:off x="4529297" y="3856753"/>
            <a:ext cx="91440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rgbClr val="FFFFFF"/>
                </a:solidFill>
                <a:latin typeface="Arial" panose="020B0604020202020204" pitchFamily="34" charset="0"/>
                <a:cs typeface="Arial" panose="020B0604020202020204" pitchFamily="34" charset="0"/>
              </a:rPr>
              <a:t>222/233</a:t>
            </a:r>
          </a:p>
        </p:txBody>
      </p:sp>
      <p:sp>
        <p:nvSpPr>
          <p:cNvPr id="9" name="Rectangle 8">
            <a:extLst>
              <a:ext uri="{FF2B5EF4-FFF2-40B4-BE49-F238E27FC236}">
                <a16:creationId xmlns:a16="http://schemas.microsoft.com/office/drawing/2014/main" id="{572FA55C-D430-EE42-847B-D81536E3D97D}"/>
              </a:ext>
            </a:extLst>
          </p:cNvPr>
          <p:cNvSpPr/>
          <p:nvPr/>
        </p:nvSpPr>
        <p:spPr>
          <a:xfrm>
            <a:off x="6891673" y="3856753"/>
            <a:ext cx="91440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rgbClr val="FFFFFF"/>
                </a:solidFill>
                <a:latin typeface="Arial" panose="020B0604020202020204" pitchFamily="34" charset="0"/>
                <a:cs typeface="Arial" panose="020B0604020202020204" pitchFamily="34" charset="0"/>
              </a:rPr>
              <a:t>157/166</a:t>
            </a:r>
          </a:p>
        </p:txBody>
      </p:sp>
      <p:sp>
        <p:nvSpPr>
          <p:cNvPr id="11" name="Rectangle 10">
            <a:extLst>
              <a:ext uri="{FF2B5EF4-FFF2-40B4-BE49-F238E27FC236}">
                <a16:creationId xmlns:a16="http://schemas.microsoft.com/office/drawing/2014/main" id="{790C9C6A-8B72-0AEF-FF2F-B5A44618A9E8}"/>
              </a:ext>
            </a:extLst>
          </p:cNvPr>
          <p:cNvSpPr/>
          <p:nvPr/>
        </p:nvSpPr>
        <p:spPr>
          <a:xfrm>
            <a:off x="1987914" y="1682286"/>
            <a:ext cx="1255995"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(95% CI, 92-97)</a:t>
            </a:r>
          </a:p>
        </p:txBody>
      </p:sp>
      <p:sp>
        <p:nvSpPr>
          <p:cNvPr id="12" name="Rectangle 11">
            <a:extLst>
              <a:ext uri="{FF2B5EF4-FFF2-40B4-BE49-F238E27FC236}">
                <a16:creationId xmlns:a16="http://schemas.microsoft.com/office/drawing/2014/main" id="{3BA082B8-D63E-B067-07D6-D6B136D4B004}"/>
              </a:ext>
            </a:extLst>
          </p:cNvPr>
          <p:cNvSpPr/>
          <p:nvPr/>
        </p:nvSpPr>
        <p:spPr>
          <a:xfrm>
            <a:off x="4325130" y="1672558"/>
            <a:ext cx="1340852" cy="29121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(95% CI, 92-97)</a:t>
            </a:r>
          </a:p>
        </p:txBody>
      </p:sp>
      <p:sp>
        <p:nvSpPr>
          <p:cNvPr id="13" name="Rectangle 12">
            <a:extLst>
              <a:ext uri="{FF2B5EF4-FFF2-40B4-BE49-F238E27FC236}">
                <a16:creationId xmlns:a16="http://schemas.microsoft.com/office/drawing/2014/main" id="{BFDCF20D-A153-9E55-B3D3-9FAC4F6EAD28}"/>
              </a:ext>
            </a:extLst>
          </p:cNvPr>
          <p:cNvSpPr/>
          <p:nvPr/>
        </p:nvSpPr>
        <p:spPr>
          <a:xfrm>
            <a:off x="6709866" y="1672126"/>
            <a:ext cx="1340852" cy="29121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(95% CI, 90-97)</a:t>
            </a:r>
          </a:p>
        </p:txBody>
      </p:sp>
    </p:spTree>
    <p:extLst>
      <p:ext uri="{BB962C8B-B14F-4D97-AF65-F5344CB8AC3E}">
        <p14:creationId xmlns:p14="http://schemas.microsoft.com/office/powerpoint/2010/main" val="3674553031"/>
      </p:ext>
    </p:extLst>
  </p:cSld>
  <p:clrMapOvr>
    <a:masterClrMapping/>
  </p:clrMapOvr>
  <p:transition spd="slow"/>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97337F-05DD-704D-AE22-AC22F3257986}"/>
              </a:ext>
            </a:extLst>
          </p:cNvPr>
          <p:cNvSpPr>
            <a:spLocks noGrp="1"/>
          </p:cNvSpPr>
          <p:nvPr>
            <p:ph type="title"/>
          </p:nvPr>
        </p:nvSpPr>
        <p:spPr/>
        <p:txBody>
          <a:bodyPr>
            <a:normAutofit/>
          </a:bodyPr>
          <a:lstStyle/>
          <a:p>
            <a:r>
              <a:rPr lang="en-US" sz="2000" dirty="0"/>
              <a:t>Sofosbuvir-</a:t>
            </a:r>
            <a:r>
              <a:rPr lang="en-US" sz="2000" dirty="0" err="1"/>
              <a:t>Velpatasvir</a:t>
            </a:r>
            <a:r>
              <a:rPr lang="en-US" sz="2000" dirty="0"/>
              <a:t> with Minimal Monitoring +/- HIV Coinfection</a:t>
            </a:r>
            <a:br>
              <a:rPr lang="en-US" sz="2000" dirty="0"/>
            </a:br>
            <a:r>
              <a:rPr lang="en-US" sz="2000" dirty="0"/>
              <a:t>ACTG A5360 (MINMON): Results by Cirrhosis Status</a:t>
            </a:r>
          </a:p>
        </p:txBody>
      </p:sp>
      <p:sp>
        <p:nvSpPr>
          <p:cNvPr id="2" name="Content Placeholder 1">
            <a:extLst>
              <a:ext uri="{FF2B5EF4-FFF2-40B4-BE49-F238E27FC236}">
                <a16:creationId xmlns:a16="http://schemas.microsoft.com/office/drawing/2014/main" id="{6BDA22E6-373B-0242-AC4C-3716A5FBAD87}"/>
              </a:ext>
            </a:extLst>
          </p:cNvPr>
          <p:cNvSpPr>
            <a:spLocks noGrp="1"/>
          </p:cNvSpPr>
          <p:nvPr>
            <p:ph type="body" sz="quarter" idx="14"/>
          </p:nvPr>
        </p:nvSpPr>
        <p:spPr/>
        <p:txBody>
          <a:bodyPr/>
          <a:lstStyle/>
          <a:p>
            <a:r>
              <a:rPr lang="en-US" dirty="0"/>
              <a:t>Source: Solomon SS, et al. Lancet Gastroenterol Hepatol. 2022;7:307-17. </a:t>
            </a:r>
          </a:p>
        </p:txBody>
      </p:sp>
      <p:graphicFrame>
        <p:nvGraphicFramePr>
          <p:cNvPr id="10" name="Chart 9">
            <a:extLst>
              <a:ext uri="{FF2B5EF4-FFF2-40B4-BE49-F238E27FC236}">
                <a16:creationId xmlns:a16="http://schemas.microsoft.com/office/drawing/2014/main" id="{D8C64C6F-0678-A74A-81FF-5557CECA6256}"/>
              </a:ext>
            </a:extLst>
          </p:cNvPr>
          <p:cNvGraphicFramePr>
            <a:graphicFrameLocks/>
          </p:cNvGraphicFramePr>
          <p:nvPr>
            <p:extLst>
              <p:ext uri="{D42A27DB-BD31-4B8C-83A1-F6EECF244321}">
                <p14:modId xmlns:p14="http://schemas.microsoft.com/office/powerpoint/2010/main" val="2888635717"/>
              </p:ext>
            </p:extLst>
          </p:nvPr>
        </p:nvGraphicFramePr>
        <p:xfrm>
          <a:off x="457728" y="1088965"/>
          <a:ext cx="8229600" cy="347472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69A1F3E9-CD92-B64A-AE63-4EFEB8E50F4F}"/>
              </a:ext>
            </a:extLst>
          </p:cNvPr>
          <p:cNvSpPr/>
          <p:nvPr/>
        </p:nvSpPr>
        <p:spPr>
          <a:xfrm>
            <a:off x="2770243" y="3682187"/>
            <a:ext cx="91440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rgbClr val="FFFFFF"/>
                </a:solidFill>
                <a:latin typeface="Arial" panose="020B0604020202020204" pitchFamily="34" charset="0"/>
                <a:cs typeface="Arial" panose="020B0604020202020204" pitchFamily="34" charset="0"/>
              </a:rPr>
              <a:t>30/34</a:t>
            </a:r>
          </a:p>
        </p:txBody>
      </p:sp>
      <p:sp>
        <p:nvSpPr>
          <p:cNvPr id="12" name="Rectangle 11">
            <a:extLst>
              <a:ext uri="{FF2B5EF4-FFF2-40B4-BE49-F238E27FC236}">
                <a16:creationId xmlns:a16="http://schemas.microsoft.com/office/drawing/2014/main" id="{EFA9816A-1F8E-1F4D-940D-CAC1D97C7953}"/>
              </a:ext>
            </a:extLst>
          </p:cNvPr>
          <p:cNvSpPr/>
          <p:nvPr/>
        </p:nvSpPr>
        <p:spPr>
          <a:xfrm>
            <a:off x="6232315" y="3673530"/>
            <a:ext cx="91440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rgbClr val="FFFFFF"/>
                </a:solidFill>
                <a:latin typeface="Arial" panose="020B0604020202020204" pitchFamily="34" charset="0"/>
                <a:cs typeface="Arial" panose="020B0604020202020204" pitchFamily="34" charset="0"/>
              </a:rPr>
              <a:t>349/365</a:t>
            </a:r>
          </a:p>
        </p:txBody>
      </p:sp>
      <p:sp>
        <p:nvSpPr>
          <p:cNvPr id="13" name="Rectangle 12">
            <a:extLst>
              <a:ext uri="{FF2B5EF4-FFF2-40B4-BE49-F238E27FC236}">
                <a16:creationId xmlns:a16="http://schemas.microsoft.com/office/drawing/2014/main" id="{B9C13CC1-72E8-8C97-92AB-59067A4FED0F}"/>
              </a:ext>
            </a:extLst>
          </p:cNvPr>
          <p:cNvSpPr/>
          <p:nvPr/>
        </p:nvSpPr>
        <p:spPr>
          <a:xfrm>
            <a:off x="6091262" y="1703304"/>
            <a:ext cx="1138133"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(95% CI, 93-97)</a:t>
            </a:r>
          </a:p>
        </p:txBody>
      </p:sp>
      <p:sp>
        <p:nvSpPr>
          <p:cNvPr id="15" name="Rectangle 14">
            <a:extLst>
              <a:ext uri="{FF2B5EF4-FFF2-40B4-BE49-F238E27FC236}">
                <a16:creationId xmlns:a16="http://schemas.microsoft.com/office/drawing/2014/main" id="{41DE9EE8-BEF9-8A5C-4349-13F29B435983}"/>
              </a:ext>
            </a:extLst>
          </p:cNvPr>
          <p:cNvSpPr/>
          <p:nvPr/>
        </p:nvSpPr>
        <p:spPr>
          <a:xfrm>
            <a:off x="2497870" y="1937508"/>
            <a:ext cx="1402922" cy="2857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(95% CI, 73-95)</a:t>
            </a:r>
          </a:p>
        </p:txBody>
      </p:sp>
    </p:spTree>
    <p:extLst>
      <p:ext uri="{BB962C8B-B14F-4D97-AF65-F5344CB8AC3E}">
        <p14:creationId xmlns:p14="http://schemas.microsoft.com/office/powerpoint/2010/main" val="1944150271"/>
      </p:ext>
    </p:extLst>
  </p:cSld>
  <p:clrMapOvr>
    <a:masterClrMapping/>
  </p:clrMapOvr>
  <p:transition spd="slow"/>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97337F-05DD-704D-AE22-AC22F3257986}"/>
              </a:ext>
            </a:extLst>
          </p:cNvPr>
          <p:cNvSpPr>
            <a:spLocks noGrp="1"/>
          </p:cNvSpPr>
          <p:nvPr>
            <p:ph type="title"/>
          </p:nvPr>
        </p:nvSpPr>
        <p:spPr/>
        <p:txBody>
          <a:bodyPr>
            <a:normAutofit/>
          </a:bodyPr>
          <a:lstStyle/>
          <a:p>
            <a:r>
              <a:rPr lang="en-US" sz="2000" dirty="0"/>
              <a:t>Sofosbuvir-</a:t>
            </a:r>
            <a:r>
              <a:rPr lang="en-US" sz="2000" dirty="0" err="1"/>
              <a:t>Velpatasvir</a:t>
            </a:r>
            <a:r>
              <a:rPr lang="en-US" sz="2000" dirty="0"/>
              <a:t> with Minimal Monitoring +/- HIV Coinfection</a:t>
            </a:r>
            <a:br>
              <a:rPr lang="en-US" sz="2000" dirty="0"/>
            </a:br>
            <a:r>
              <a:rPr lang="en-US" sz="2000" dirty="0"/>
              <a:t>ACTG A5360 (MINMON): Results by Injection Drug Use Status</a:t>
            </a:r>
          </a:p>
        </p:txBody>
      </p:sp>
      <p:sp>
        <p:nvSpPr>
          <p:cNvPr id="2" name="Content Placeholder 1">
            <a:extLst>
              <a:ext uri="{FF2B5EF4-FFF2-40B4-BE49-F238E27FC236}">
                <a16:creationId xmlns:a16="http://schemas.microsoft.com/office/drawing/2014/main" id="{6BDA22E6-373B-0242-AC4C-3716A5FBAD87}"/>
              </a:ext>
            </a:extLst>
          </p:cNvPr>
          <p:cNvSpPr>
            <a:spLocks noGrp="1"/>
          </p:cNvSpPr>
          <p:nvPr>
            <p:ph type="body" sz="quarter" idx="14"/>
          </p:nvPr>
        </p:nvSpPr>
        <p:spPr/>
        <p:txBody>
          <a:bodyPr/>
          <a:lstStyle/>
          <a:p>
            <a:r>
              <a:rPr lang="en-US" dirty="0"/>
              <a:t>Source: Solomon SS, et al. Lancet Gastroenterol Hepatol. 2022;7:307-17. </a:t>
            </a:r>
          </a:p>
        </p:txBody>
      </p:sp>
      <p:graphicFrame>
        <p:nvGraphicFramePr>
          <p:cNvPr id="10" name="Chart 9">
            <a:extLst>
              <a:ext uri="{FF2B5EF4-FFF2-40B4-BE49-F238E27FC236}">
                <a16:creationId xmlns:a16="http://schemas.microsoft.com/office/drawing/2014/main" id="{846026C8-D336-2C4E-A0B6-A41DA34964B2}"/>
              </a:ext>
            </a:extLst>
          </p:cNvPr>
          <p:cNvGraphicFramePr>
            <a:graphicFrameLocks/>
          </p:cNvGraphicFramePr>
          <p:nvPr>
            <p:extLst>
              <p:ext uri="{D42A27DB-BD31-4B8C-83A1-F6EECF244321}">
                <p14:modId xmlns:p14="http://schemas.microsoft.com/office/powerpoint/2010/main" val="1224370977"/>
              </p:ext>
            </p:extLst>
          </p:nvPr>
        </p:nvGraphicFramePr>
        <p:xfrm>
          <a:off x="467151" y="1106870"/>
          <a:ext cx="8229600" cy="356616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3A465C68-B5B0-3543-B9BA-2190C8CCFFB8}"/>
              </a:ext>
            </a:extLst>
          </p:cNvPr>
          <p:cNvSpPr/>
          <p:nvPr/>
        </p:nvSpPr>
        <p:spPr>
          <a:xfrm>
            <a:off x="2113053" y="3641608"/>
            <a:ext cx="91440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rgbClr val="FFFFFF"/>
                </a:solidFill>
                <a:latin typeface="Arial" panose="020B0604020202020204" pitchFamily="34" charset="0"/>
                <a:cs typeface="Arial" panose="020B0604020202020204" pitchFamily="34" charset="0"/>
              </a:rPr>
              <a:t>11/12</a:t>
            </a:r>
          </a:p>
        </p:txBody>
      </p:sp>
      <p:sp>
        <p:nvSpPr>
          <p:cNvPr id="12" name="Rectangle 11">
            <a:extLst>
              <a:ext uri="{FF2B5EF4-FFF2-40B4-BE49-F238E27FC236}">
                <a16:creationId xmlns:a16="http://schemas.microsoft.com/office/drawing/2014/main" id="{3876BF28-4C4B-344C-8996-19FD4CCC79F9}"/>
              </a:ext>
            </a:extLst>
          </p:cNvPr>
          <p:cNvSpPr/>
          <p:nvPr/>
        </p:nvSpPr>
        <p:spPr>
          <a:xfrm>
            <a:off x="4543401" y="3613189"/>
            <a:ext cx="91440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rgbClr val="FFFFFF"/>
                </a:solidFill>
                <a:latin typeface="Arial" panose="020B0604020202020204" pitchFamily="34" charset="0"/>
                <a:cs typeface="Arial" panose="020B0604020202020204" pitchFamily="34" charset="0"/>
              </a:rPr>
              <a:t>116/124</a:t>
            </a:r>
          </a:p>
        </p:txBody>
      </p:sp>
      <p:sp>
        <p:nvSpPr>
          <p:cNvPr id="13" name="Rectangle 12">
            <a:extLst>
              <a:ext uri="{FF2B5EF4-FFF2-40B4-BE49-F238E27FC236}">
                <a16:creationId xmlns:a16="http://schemas.microsoft.com/office/drawing/2014/main" id="{7E693CE1-57BA-5C45-B606-0E03CD0055BC}"/>
              </a:ext>
            </a:extLst>
          </p:cNvPr>
          <p:cNvSpPr/>
          <p:nvPr/>
        </p:nvSpPr>
        <p:spPr>
          <a:xfrm>
            <a:off x="6896525" y="3609483"/>
            <a:ext cx="91440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rgbClr val="FFFFFF"/>
                </a:solidFill>
                <a:latin typeface="Arial" panose="020B0604020202020204" pitchFamily="34" charset="0"/>
                <a:cs typeface="Arial" panose="020B0604020202020204" pitchFamily="34" charset="0"/>
              </a:rPr>
              <a:t>252/263</a:t>
            </a:r>
          </a:p>
        </p:txBody>
      </p:sp>
      <p:sp>
        <p:nvSpPr>
          <p:cNvPr id="14" name="Rectangle 13">
            <a:extLst>
              <a:ext uri="{FF2B5EF4-FFF2-40B4-BE49-F238E27FC236}">
                <a16:creationId xmlns:a16="http://schemas.microsoft.com/office/drawing/2014/main" id="{30D48148-FDA7-4B8B-2354-B62B7B9590E5}"/>
              </a:ext>
            </a:extLst>
          </p:cNvPr>
          <p:cNvSpPr/>
          <p:nvPr/>
        </p:nvSpPr>
        <p:spPr>
          <a:xfrm>
            <a:off x="6762922" y="1632343"/>
            <a:ext cx="1181606" cy="28893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(95% CI, 92-98)</a:t>
            </a:r>
          </a:p>
        </p:txBody>
      </p:sp>
      <p:sp>
        <p:nvSpPr>
          <p:cNvPr id="15" name="Rectangle 14">
            <a:extLst>
              <a:ext uri="{FF2B5EF4-FFF2-40B4-BE49-F238E27FC236}">
                <a16:creationId xmlns:a16="http://schemas.microsoft.com/office/drawing/2014/main" id="{39C9F189-6BE2-FE0F-9975-7679D01EC944}"/>
              </a:ext>
            </a:extLst>
          </p:cNvPr>
          <p:cNvSpPr/>
          <p:nvPr/>
        </p:nvSpPr>
        <p:spPr>
          <a:xfrm>
            <a:off x="4390342" y="1678232"/>
            <a:ext cx="1181606" cy="28893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(95% CI, 93-98)</a:t>
            </a:r>
          </a:p>
        </p:txBody>
      </p:sp>
      <p:sp>
        <p:nvSpPr>
          <p:cNvPr id="16" name="Rectangle 15">
            <a:extLst>
              <a:ext uri="{FF2B5EF4-FFF2-40B4-BE49-F238E27FC236}">
                <a16:creationId xmlns:a16="http://schemas.microsoft.com/office/drawing/2014/main" id="{15328DFC-F93E-26A8-74E5-FA4957955C23}"/>
              </a:ext>
            </a:extLst>
          </p:cNvPr>
          <p:cNvSpPr/>
          <p:nvPr/>
        </p:nvSpPr>
        <p:spPr>
          <a:xfrm>
            <a:off x="2015166" y="1660231"/>
            <a:ext cx="1181606" cy="28893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(95% CI, 85-98)</a:t>
            </a:r>
          </a:p>
        </p:txBody>
      </p:sp>
    </p:spTree>
    <p:extLst>
      <p:ext uri="{BB962C8B-B14F-4D97-AF65-F5344CB8AC3E}">
        <p14:creationId xmlns:p14="http://schemas.microsoft.com/office/powerpoint/2010/main" val="3226735313"/>
      </p:ext>
    </p:extLst>
  </p:cSld>
  <p:clrMapOvr>
    <a:masterClrMapping/>
  </p:clrMapOvr>
  <p:transition spd="slow"/>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97337F-05DD-704D-AE22-AC22F3257986}"/>
              </a:ext>
            </a:extLst>
          </p:cNvPr>
          <p:cNvSpPr>
            <a:spLocks noGrp="1"/>
          </p:cNvSpPr>
          <p:nvPr>
            <p:ph type="title"/>
          </p:nvPr>
        </p:nvSpPr>
        <p:spPr/>
        <p:txBody>
          <a:bodyPr>
            <a:normAutofit/>
          </a:bodyPr>
          <a:lstStyle/>
          <a:p>
            <a:r>
              <a:rPr lang="en-US" sz="2000" dirty="0"/>
              <a:t>Sofosbuvir-</a:t>
            </a:r>
            <a:r>
              <a:rPr lang="en-US" sz="2000" dirty="0" err="1"/>
              <a:t>Velpatasvir</a:t>
            </a:r>
            <a:r>
              <a:rPr lang="en-US" sz="2000" dirty="0"/>
              <a:t> with Minimal Monitoring +/- HIV Coinfection</a:t>
            </a:r>
            <a:br>
              <a:rPr lang="en-US" sz="2000" dirty="0"/>
            </a:br>
            <a:r>
              <a:rPr lang="en-US" sz="2000" dirty="0"/>
              <a:t>ACTG A5360 (MINMON): Results by Age</a:t>
            </a:r>
          </a:p>
        </p:txBody>
      </p:sp>
      <p:sp>
        <p:nvSpPr>
          <p:cNvPr id="2" name="Content Placeholder 1">
            <a:extLst>
              <a:ext uri="{FF2B5EF4-FFF2-40B4-BE49-F238E27FC236}">
                <a16:creationId xmlns:a16="http://schemas.microsoft.com/office/drawing/2014/main" id="{6BDA22E6-373B-0242-AC4C-3716A5FBAD87}"/>
              </a:ext>
            </a:extLst>
          </p:cNvPr>
          <p:cNvSpPr>
            <a:spLocks noGrp="1"/>
          </p:cNvSpPr>
          <p:nvPr>
            <p:ph type="body" sz="quarter" idx="14"/>
          </p:nvPr>
        </p:nvSpPr>
        <p:spPr/>
        <p:txBody>
          <a:bodyPr/>
          <a:lstStyle/>
          <a:p>
            <a:r>
              <a:rPr lang="en-US" dirty="0"/>
              <a:t>Source: Solomon SS, et al. Lancet Gastroenterol Hepatol. 2022;7:307-17. </a:t>
            </a:r>
          </a:p>
        </p:txBody>
      </p:sp>
      <p:graphicFrame>
        <p:nvGraphicFramePr>
          <p:cNvPr id="10" name="Chart 9">
            <a:extLst>
              <a:ext uri="{FF2B5EF4-FFF2-40B4-BE49-F238E27FC236}">
                <a16:creationId xmlns:a16="http://schemas.microsoft.com/office/drawing/2014/main" id="{846026C8-D336-2C4E-A0B6-A41DA34964B2}"/>
              </a:ext>
            </a:extLst>
          </p:cNvPr>
          <p:cNvGraphicFramePr>
            <a:graphicFrameLocks/>
          </p:cNvGraphicFramePr>
          <p:nvPr>
            <p:extLst>
              <p:ext uri="{D42A27DB-BD31-4B8C-83A1-F6EECF244321}">
                <p14:modId xmlns:p14="http://schemas.microsoft.com/office/powerpoint/2010/main" val="1649650432"/>
              </p:ext>
            </p:extLst>
          </p:nvPr>
        </p:nvGraphicFramePr>
        <p:xfrm>
          <a:off x="457427" y="1158240"/>
          <a:ext cx="8229600" cy="347472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00B3C3DE-0EC7-F941-8D29-08C319CAFC04}"/>
              </a:ext>
            </a:extLst>
          </p:cNvPr>
          <p:cNvSpPr/>
          <p:nvPr/>
        </p:nvSpPr>
        <p:spPr>
          <a:xfrm>
            <a:off x="2158412" y="3544331"/>
            <a:ext cx="91440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rgbClr val="FFFFFF"/>
                </a:solidFill>
                <a:latin typeface="Arial" panose="020B0604020202020204" pitchFamily="34" charset="0"/>
                <a:cs typeface="Arial" panose="020B0604020202020204" pitchFamily="34" charset="0"/>
              </a:rPr>
              <a:t>28/33</a:t>
            </a:r>
          </a:p>
        </p:txBody>
      </p:sp>
      <p:sp>
        <p:nvSpPr>
          <p:cNvPr id="12" name="Rectangle 11">
            <a:extLst>
              <a:ext uri="{FF2B5EF4-FFF2-40B4-BE49-F238E27FC236}">
                <a16:creationId xmlns:a16="http://schemas.microsoft.com/office/drawing/2014/main" id="{9B33233A-FA82-DE4E-B576-CB3E3B28B77D}"/>
              </a:ext>
            </a:extLst>
          </p:cNvPr>
          <p:cNvSpPr/>
          <p:nvPr/>
        </p:nvSpPr>
        <p:spPr>
          <a:xfrm>
            <a:off x="4544017" y="3515912"/>
            <a:ext cx="91440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rgbClr val="FFFFFF"/>
                </a:solidFill>
                <a:latin typeface="Arial" panose="020B0604020202020204" pitchFamily="34" charset="0"/>
                <a:cs typeface="Arial" panose="020B0604020202020204" pitchFamily="34" charset="0"/>
              </a:rPr>
              <a:t>280/292</a:t>
            </a:r>
          </a:p>
        </p:txBody>
      </p:sp>
      <p:sp>
        <p:nvSpPr>
          <p:cNvPr id="14" name="Rectangle 13">
            <a:extLst>
              <a:ext uri="{FF2B5EF4-FFF2-40B4-BE49-F238E27FC236}">
                <a16:creationId xmlns:a16="http://schemas.microsoft.com/office/drawing/2014/main" id="{167337C1-68EE-71EB-688F-C1F7C96F44B4}"/>
              </a:ext>
            </a:extLst>
          </p:cNvPr>
          <p:cNvSpPr/>
          <p:nvPr/>
        </p:nvSpPr>
        <p:spPr>
          <a:xfrm>
            <a:off x="6921623" y="3512206"/>
            <a:ext cx="91440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rgbClr val="FFFFFF"/>
                </a:solidFill>
                <a:latin typeface="Arial" panose="020B0604020202020204" pitchFamily="34" charset="0"/>
                <a:cs typeface="Arial" panose="020B0604020202020204" pitchFamily="34" charset="0"/>
              </a:rPr>
              <a:t>71/74</a:t>
            </a:r>
          </a:p>
        </p:txBody>
      </p:sp>
      <p:sp>
        <p:nvSpPr>
          <p:cNvPr id="15" name="Rectangle 14">
            <a:extLst>
              <a:ext uri="{FF2B5EF4-FFF2-40B4-BE49-F238E27FC236}">
                <a16:creationId xmlns:a16="http://schemas.microsoft.com/office/drawing/2014/main" id="{4C644DE3-9DAF-AC7D-403D-702E9A649033}"/>
              </a:ext>
            </a:extLst>
          </p:cNvPr>
          <p:cNvSpPr/>
          <p:nvPr/>
        </p:nvSpPr>
        <p:spPr>
          <a:xfrm>
            <a:off x="6738180" y="1682581"/>
            <a:ext cx="1219462" cy="2988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(95% CI, 89-99)</a:t>
            </a:r>
          </a:p>
        </p:txBody>
      </p:sp>
      <p:sp>
        <p:nvSpPr>
          <p:cNvPr id="16" name="Rectangle 15">
            <a:extLst>
              <a:ext uri="{FF2B5EF4-FFF2-40B4-BE49-F238E27FC236}">
                <a16:creationId xmlns:a16="http://schemas.microsoft.com/office/drawing/2014/main" id="{75753438-5DAD-DF44-8DF6-5FAEF4597980}"/>
              </a:ext>
            </a:extLst>
          </p:cNvPr>
          <p:cNvSpPr/>
          <p:nvPr/>
        </p:nvSpPr>
        <p:spPr>
          <a:xfrm>
            <a:off x="4366184" y="1672855"/>
            <a:ext cx="1219462" cy="2988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(95% CI, 93-98)</a:t>
            </a:r>
          </a:p>
        </p:txBody>
      </p:sp>
      <p:sp>
        <p:nvSpPr>
          <p:cNvPr id="17" name="Rectangle 16">
            <a:extLst>
              <a:ext uri="{FF2B5EF4-FFF2-40B4-BE49-F238E27FC236}">
                <a16:creationId xmlns:a16="http://schemas.microsoft.com/office/drawing/2014/main" id="{DC50E603-3FCC-AA61-E56A-BB4CFEA907C2}"/>
              </a:ext>
            </a:extLst>
          </p:cNvPr>
          <p:cNvSpPr/>
          <p:nvPr/>
        </p:nvSpPr>
        <p:spPr>
          <a:xfrm>
            <a:off x="1985406" y="1965825"/>
            <a:ext cx="1219380" cy="2988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(95% CI, 69-93)</a:t>
            </a:r>
          </a:p>
        </p:txBody>
      </p:sp>
    </p:spTree>
    <p:extLst>
      <p:ext uri="{BB962C8B-B14F-4D97-AF65-F5344CB8AC3E}">
        <p14:creationId xmlns:p14="http://schemas.microsoft.com/office/powerpoint/2010/main" val="1412357066"/>
      </p:ext>
    </p:extLst>
  </p:cSld>
  <p:clrMapOvr>
    <a:masterClrMapping/>
  </p:clrMapOvr>
  <p:transition spd="slow"/>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97337F-05DD-704D-AE22-AC22F3257986}"/>
              </a:ext>
            </a:extLst>
          </p:cNvPr>
          <p:cNvSpPr>
            <a:spLocks noGrp="1"/>
          </p:cNvSpPr>
          <p:nvPr>
            <p:ph type="title"/>
          </p:nvPr>
        </p:nvSpPr>
        <p:spPr/>
        <p:txBody>
          <a:bodyPr>
            <a:normAutofit fontScale="90000"/>
          </a:bodyPr>
          <a:lstStyle/>
          <a:p>
            <a:r>
              <a:rPr lang="en-US" dirty="0"/>
              <a:t>MINMON Study: Sofosbuvir-</a:t>
            </a:r>
            <a:r>
              <a:rPr lang="en-US" dirty="0" err="1"/>
              <a:t>velpatasvir</a:t>
            </a:r>
            <a:r>
              <a:rPr lang="en-US" dirty="0"/>
              <a:t> with minimal monitoring</a:t>
            </a:r>
            <a:br>
              <a:rPr lang="en-US" dirty="0"/>
            </a:br>
            <a:r>
              <a:rPr lang="en-US" dirty="0"/>
              <a:t>Results by HCV Genotype</a:t>
            </a:r>
          </a:p>
        </p:txBody>
      </p:sp>
      <p:sp>
        <p:nvSpPr>
          <p:cNvPr id="2" name="Content Placeholder 1">
            <a:extLst>
              <a:ext uri="{FF2B5EF4-FFF2-40B4-BE49-F238E27FC236}">
                <a16:creationId xmlns:a16="http://schemas.microsoft.com/office/drawing/2014/main" id="{6BDA22E6-373B-0242-AC4C-3716A5FBAD87}"/>
              </a:ext>
            </a:extLst>
          </p:cNvPr>
          <p:cNvSpPr>
            <a:spLocks noGrp="1"/>
          </p:cNvSpPr>
          <p:nvPr>
            <p:ph type="body" sz="quarter" idx="14"/>
          </p:nvPr>
        </p:nvSpPr>
        <p:spPr/>
        <p:txBody>
          <a:bodyPr/>
          <a:lstStyle/>
          <a:p>
            <a:r>
              <a:rPr lang="en-US" dirty="0"/>
              <a:t>Source: Solomon SS, et al. Lancet Gastroenterol Hepatol. 2022;7:307-17. </a:t>
            </a:r>
          </a:p>
        </p:txBody>
      </p:sp>
      <p:graphicFrame>
        <p:nvGraphicFramePr>
          <p:cNvPr id="15" name="Chart 14">
            <a:extLst>
              <a:ext uri="{FF2B5EF4-FFF2-40B4-BE49-F238E27FC236}">
                <a16:creationId xmlns:a16="http://schemas.microsoft.com/office/drawing/2014/main" id="{93163EA4-6502-7B37-ED36-B66359FFD640}"/>
              </a:ext>
            </a:extLst>
          </p:cNvPr>
          <p:cNvGraphicFramePr>
            <a:graphicFrameLocks/>
          </p:cNvGraphicFramePr>
          <p:nvPr>
            <p:extLst>
              <p:ext uri="{D42A27DB-BD31-4B8C-83A1-F6EECF244321}">
                <p14:modId xmlns:p14="http://schemas.microsoft.com/office/powerpoint/2010/main" val="2827380702"/>
              </p:ext>
            </p:extLst>
          </p:nvPr>
        </p:nvGraphicFramePr>
        <p:xfrm>
          <a:off x="470811" y="1376042"/>
          <a:ext cx="8229600" cy="310896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444C39E-8545-7B22-6446-C553B3373F93}"/>
              </a:ext>
            </a:extLst>
          </p:cNvPr>
          <p:cNvSpPr/>
          <p:nvPr/>
        </p:nvSpPr>
        <p:spPr>
          <a:xfrm>
            <a:off x="1611852" y="1920062"/>
            <a:ext cx="1035366"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rgbClr val="FFFFFF"/>
                </a:solidFill>
                <a:latin typeface="Arial" panose="020B0604020202020204" pitchFamily="34" charset="0"/>
                <a:cs typeface="Arial" panose="020B0604020202020204" pitchFamily="34" charset="0"/>
              </a:rPr>
              <a:t>(95% CI, 89-97)</a:t>
            </a:r>
          </a:p>
        </p:txBody>
      </p:sp>
      <p:sp>
        <p:nvSpPr>
          <p:cNvPr id="17" name="Rectangle 16">
            <a:extLst>
              <a:ext uri="{FF2B5EF4-FFF2-40B4-BE49-F238E27FC236}">
                <a16:creationId xmlns:a16="http://schemas.microsoft.com/office/drawing/2014/main" id="{180B838C-D24E-024A-8510-7C2A9A33DFCD}"/>
              </a:ext>
            </a:extLst>
          </p:cNvPr>
          <p:cNvSpPr/>
          <p:nvPr/>
        </p:nvSpPr>
        <p:spPr>
          <a:xfrm>
            <a:off x="3049852" y="1833225"/>
            <a:ext cx="1035366"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rgbClr val="FFFFFF"/>
                </a:solidFill>
                <a:latin typeface="Arial" panose="020B0604020202020204" pitchFamily="34" charset="0"/>
                <a:cs typeface="Arial" panose="020B0604020202020204" pitchFamily="34" charset="0"/>
              </a:rPr>
              <a:t>(95% CI, 90-99)</a:t>
            </a:r>
          </a:p>
        </p:txBody>
      </p:sp>
      <p:sp>
        <p:nvSpPr>
          <p:cNvPr id="18" name="Rectangle 17">
            <a:extLst>
              <a:ext uri="{FF2B5EF4-FFF2-40B4-BE49-F238E27FC236}">
                <a16:creationId xmlns:a16="http://schemas.microsoft.com/office/drawing/2014/main" id="{B3AB4E3D-6886-E2D3-EE89-BFC2C2C01312}"/>
              </a:ext>
            </a:extLst>
          </p:cNvPr>
          <p:cNvSpPr/>
          <p:nvPr/>
        </p:nvSpPr>
        <p:spPr>
          <a:xfrm>
            <a:off x="4438159" y="1772459"/>
            <a:ext cx="1081101"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rgbClr val="FFFFFF"/>
                </a:solidFill>
                <a:latin typeface="Arial" panose="020B0604020202020204" pitchFamily="34" charset="0"/>
                <a:cs typeface="Arial" panose="020B0604020202020204" pitchFamily="34" charset="0"/>
              </a:rPr>
              <a:t>(95% CI, 87-100)</a:t>
            </a:r>
          </a:p>
        </p:txBody>
      </p:sp>
      <p:sp>
        <p:nvSpPr>
          <p:cNvPr id="19" name="Rectangle 18">
            <a:extLst>
              <a:ext uri="{FF2B5EF4-FFF2-40B4-BE49-F238E27FC236}">
                <a16:creationId xmlns:a16="http://schemas.microsoft.com/office/drawing/2014/main" id="{9B230AAD-C29D-024C-02D4-D833F46F5EC9}"/>
              </a:ext>
            </a:extLst>
          </p:cNvPr>
          <p:cNvSpPr/>
          <p:nvPr/>
        </p:nvSpPr>
        <p:spPr>
          <a:xfrm>
            <a:off x="5864067" y="2024310"/>
            <a:ext cx="1081101"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rgbClr val="FFFFFF"/>
                </a:solidFill>
                <a:latin typeface="Arial" panose="020B0604020202020204" pitchFamily="34" charset="0"/>
                <a:cs typeface="Arial" panose="020B0604020202020204" pitchFamily="34" charset="0"/>
              </a:rPr>
              <a:t>(95% CI, 83-96)</a:t>
            </a:r>
          </a:p>
        </p:txBody>
      </p:sp>
      <p:sp>
        <p:nvSpPr>
          <p:cNvPr id="20" name="Rectangle 19">
            <a:extLst>
              <a:ext uri="{FF2B5EF4-FFF2-40B4-BE49-F238E27FC236}">
                <a16:creationId xmlns:a16="http://schemas.microsoft.com/office/drawing/2014/main" id="{712FB628-CF1D-C7C2-0C66-24E04E85F599}"/>
              </a:ext>
            </a:extLst>
          </p:cNvPr>
          <p:cNvSpPr/>
          <p:nvPr/>
        </p:nvSpPr>
        <p:spPr>
          <a:xfrm>
            <a:off x="7312287" y="1783165"/>
            <a:ext cx="1081101"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rgbClr val="FFFFFF"/>
                </a:solidFill>
                <a:latin typeface="Arial" panose="020B0604020202020204" pitchFamily="34" charset="0"/>
                <a:cs typeface="Arial" panose="020B0604020202020204" pitchFamily="34" charset="0"/>
              </a:rPr>
              <a:t>(95% CI, 87-100)</a:t>
            </a:r>
          </a:p>
        </p:txBody>
      </p:sp>
      <p:sp>
        <p:nvSpPr>
          <p:cNvPr id="21" name="Rectangle 20">
            <a:extLst>
              <a:ext uri="{FF2B5EF4-FFF2-40B4-BE49-F238E27FC236}">
                <a16:creationId xmlns:a16="http://schemas.microsoft.com/office/drawing/2014/main" id="{494DF96B-84A0-6D73-1170-5E4CEAFB9415}"/>
              </a:ext>
            </a:extLst>
          </p:cNvPr>
          <p:cNvSpPr/>
          <p:nvPr/>
        </p:nvSpPr>
        <p:spPr>
          <a:xfrm>
            <a:off x="1662611" y="3784060"/>
            <a:ext cx="914391" cy="37106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rgbClr val="FFFFFF"/>
                </a:solidFill>
              </a:rPr>
              <a:t>166/177</a:t>
            </a:r>
          </a:p>
        </p:txBody>
      </p:sp>
      <p:sp>
        <p:nvSpPr>
          <p:cNvPr id="22" name="Rectangle 21">
            <a:extLst>
              <a:ext uri="{FF2B5EF4-FFF2-40B4-BE49-F238E27FC236}">
                <a16:creationId xmlns:a16="http://schemas.microsoft.com/office/drawing/2014/main" id="{50B2A399-AE13-28DA-5E87-3C4631048712}"/>
              </a:ext>
            </a:extLst>
          </p:cNvPr>
          <p:cNvSpPr/>
          <p:nvPr/>
        </p:nvSpPr>
        <p:spPr>
          <a:xfrm>
            <a:off x="3100611" y="3784061"/>
            <a:ext cx="914391" cy="3710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rgbClr val="FFFFFF"/>
                </a:solidFill>
              </a:rPr>
              <a:t>70/72</a:t>
            </a:r>
          </a:p>
        </p:txBody>
      </p:sp>
      <p:sp>
        <p:nvSpPr>
          <p:cNvPr id="23" name="Rectangle 22">
            <a:extLst>
              <a:ext uri="{FF2B5EF4-FFF2-40B4-BE49-F238E27FC236}">
                <a16:creationId xmlns:a16="http://schemas.microsoft.com/office/drawing/2014/main" id="{2178D3D6-BC79-9093-0201-3B02EB316A29}"/>
              </a:ext>
            </a:extLst>
          </p:cNvPr>
          <p:cNvSpPr/>
          <p:nvPr/>
        </p:nvSpPr>
        <p:spPr>
          <a:xfrm>
            <a:off x="4548339" y="3784060"/>
            <a:ext cx="914391" cy="37106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rgbClr val="FFFFFF"/>
                </a:solidFill>
              </a:rPr>
              <a:t>26/26</a:t>
            </a:r>
          </a:p>
        </p:txBody>
      </p:sp>
      <p:sp>
        <p:nvSpPr>
          <p:cNvPr id="24" name="Rectangle 23">
            <a:extLst>
              <a:ext uri="{FF2B5EF4-FFF2-40B4-BE49-F238E27FC236}">
                <a16:creationId xmlns:a16="http://schemas.microsoft.com/office/drawing/2014/main" id="{83F2ED2C-D848-204C-1D9E-9579002D7B6A}"/>
              </a:ext>
            </a:extLst>
          </p:cNvPr>
          <p:cNvSpPr/>
          <p:nvPr/>
        </p:nvSpPr>
        <p:spPr>
          <a:xfrm>
            <a:off x="5966877" y="3784060"/>
            <a:ext cx="914391" cy="37106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rgbClr val="FFFFFF"/>
                </a:solidFill>
              </a:rPr>
              <a:t>73/80</a:t>
            </a:r>
          </a:p>
        </p:txBody>
      </p:sp>
      <p:sp>
        <p:nvSpPr>
          <p:cNvPr id="25" name="Rectangle 24">
            <a:extLst>
              <a:ext uri="{FF2B5EF4-FFF2-40B4-BE49-F238E27FC236}">
                <a16:creationId xmlns:a16="http://schemas.microsoft.com/office/drawing/2014/main" id="{3F77F4FA-8EF7-CB13-4DD5-B5DE4FFE953C}"/>
              </a:ext>
            </a:extLst>
          </p:cNvPr>
          <p:cNvSpPr/>
          <p:nvPr/>
        </p:nvSpPr>
        <p:spPr>
          <a:xfrm>
            <a:off x="7414605" y="3784060"/>
            <a:ext cx="914473" cy="37106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rgbClr val="FFFFFF"/>
                </a:solidFill>
              </a:rPr>
              <a:t>26/26</a:t>
            </a:r>
          </a:p>
        </p:txBody>
      </p:sp>
    </p:spTree>
    <p:extLst>
      <p:ext uri="{BB962C8B-B14F-4D97-AF65-F5344CB8AC3E}">
        <p14:creationId xmlns:p14="http://schemas.microsoft.com/office/powerpoint/2010/main" val="3990341501"/>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Sofosbuvir-Velpatasvir in HCV Genotype 1, 2, 4, 5, or 6</a:t>
            </a:r>
            <a:br>
              <a:rPr lang="en-US" sz="2000" dirty="0"/>
            </a:br>
            <a:r>
              <a:rPr lang="en-US" sz="2000" dirty="0"/>
              <a:t>ASTRAL-1: Results</a:t>
            </a:r>
          </a:p>
        </p:txBody>
      </p:sp>
      <p:sp>
        <p:nvSpPr>
          <p:cNvPr id="2" name="Text Placeholder 1"/>
          <p:cNvSpPr>
            <a:spLocks noGrp="1"/>
          </p:cNvSpPr>
          <p:nvPr>
            <p:ph type="body" idx="10"/>
          </p:nvPr>
        </p:nvSpPr>
        <p:spPr/>
        <p:txBody>
          <a:bodyPr/>
          <a:lstStyle/>
          <a:p>
            <a:r>
              <a:rPr lang="en-US" dirty="0"/>
              <a:t>ASTRAL-1: SVR12 Results by Cirrhosis Status and Treatment Experience</a:t>
            </a:r>
          </a:p>
        </p:txBody>
      </p:sp>
      <p:sp>
        <p:nvSpPr>
          <p:cNvPr id="7" name="Content Placeholder 6"/>
          <p:cNvSpPr>
            <a:spLocks noGrp="1"/>
          </p:cNvSpPr>
          <p:nvPr>
            <p:ph type="body" sz="quarter" idx="14"/>
          </p:nvPr>
        </p:nvSpPr>
        <p:spPr/>
        <p:txBody>
          <a:bodyPr/>
          <a:lstStyle/>
          <a:p>
            <a:r>
              <a:rPr lang="en-US" dirty="0"/>
              <a:t>Source: Feld JJ, et al. N Engl J Med. </a:t>
            </a:r>
            <a:r>
              <a:rPr lang="is-IS"/>
              <a:t>2015</a:t>
            </a:r>
            <a:r>
              <a:rPr lang="en-US" dirty="0"/>
              <a:t>;373:2599-607.</a:t>
            </a:r>
          </a:p>
        </p:txBody>
      </p:sp>
      <p:graphicFrame>
        <p:nvGraphicFramePr>
          <p:cNvPr id="16" name="Chart 15"/>
          <p:cNvGraphicFramePr>
            <a:graphicFrameLocks/>
          </p:cNvGraphicFramePr>
          <p:nvPr>
            <p:extLst>
              <p:ext uri="{D42A27DB-BD31-4B8C-83A1-F6EECF244321}">
                <p14:modId xmlns:p14="http://schemas.microsoft.com/office/powerpoint/2010/main" val="365889205"/>
              </p:ext>
            </p:extLst>
          </p:nvPr>
        </p:nvGraphicFramePr>
        <p:xfrm>
          <a:off x="457200" y="1583595"/>
          <a:ext cx="8229600" cy="3108960"/>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p:cNvSpPr txBox="1"/>
          <p:nvPr/>
        </p:nvSpPr>
        <p:spPr>
          <a:xfrm>
            <a:off x="1674209" y="3724735"/>
            <a:ext cx="873682" cy="253916"/>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eaLnBrk="1" fontAlgn="auto" hangingPunct="1">
              <a:spcBef>
                <a:spcPts val="0"/>
              </a:spcBef>
              <a:spcAft>
                <a:spcPts val="0"/>
              </a:spcAft>
              <a:defRPr/>
            </a:pPr>
            <a:r>
              <a:rPr lang="en-US" sz="1050" kern="0" dirty="0">
                <a:solidFill>
                  <a:schemeClr val="bg1"/>
                </a:solidFill>
                <a:latin typeface="Arial"/>
              </a:rPr>
              <a:t>618/624</a:t>
            </a:r>
          </a:p>
        </p:txBody>
      </p:sp>
      <p:sp>
        <p:nvSpPr>
          <p:cNvPr id="19" name="TextBox 1"/>
          <p:cNvSpPr txBox="1"/>
          <p:nvPr/>
        </p:nvSpPr>
        <p:spPr>
          <a:xfrm>
            <a:off x="3177090" y="3724735"/>
            <a:ext cx="699516" cy="253916"/>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eaLnBrk="1" fontAlgn="auto" hangingPunct="1">
              <a:spcBef>
                <a:spcPts val="0"/>
              </a:spcBef>
              <a:spcAft>
                <a:spcPts val="0"/>
              </a:spcAft>
              <a:defRPr/>
            </a:pPr>
            <a:r>
              <a:rPr lang="en-US" sz="1050" kern="0" dirty="0">
                <a:solidFill>
                  <a:schemeClr val="bg1"/>
                </a:solidFill>
                <a:latin typeface="Arial"/>
              </a:rPr>
              <a:t>496/501</a:t>
            </a:r>
          </a:p>
        </p:txBody>
      </p:sp>
      <p:sp>
        <p:nvSpPr>
          <p:cNvPr id="20" name="TextBox 1"/>
          <p:cNvSpPr txBox="1"/>
          <p:nvPr/>
        </p:nvSpPr>
        <p:spPr>
          <a:xfrm>
            <a:off x="4581524" y="3724735"/>
            <a:ext cx="789465" cy="253916"/>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eaLnBrk="1" fontAlgn="auto" hangingPunct="1">
              <a:spcBef>
                <a:spcPts val="0"/>
              </a:spcBef>
              <a:spcAft>
                <a:spcPts val="0"/>
              </a:spcAft>
              <a:defRPr/>
            </a:pPr>
            <a:r>
              <a:rPr lang="en-US" sz="1050" kern="0" dirty="0">
                <a:solidFill>
                  <a:schemeClr val="bg1"/>
                </a:solidFill>
                <a:latin typeface="Arial"/>
              </a:rPr>
              <a:t>120/121</a:t>
            </a:r>
          </a:p>
        </p:txBody>
      </p:sp>
      <p:sp>
        <p:nvSpPr>
          <p:cNvPr id="21" name="TextBox 1"/>
          <p:cNvSpPr txBox="1"/>
          <p:nvPr/>
        </p:nvSpPr>
        <p:spPr>
          <a:xfrm>
            <a:off x="6013496" y="3724735"/>
            <a:ext cx="769044" cy="253916"/>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eaLnBrk="1" fontAlgn="auto" hangingPunct="1">
              <a:spcBef>
                <a:spcPts val="0"/>
              </a:spcBef>
              <a:spcAft>
                <a:spcPts val="0"/>
              </a:spcAft>
              <a:defRPr/>
            </a:pPr>
            <a:r>
              <a:rPr lang="en-US" sz="1050" kern="0" dirty="0">
                <a:solidFill>
                  <a:schemeClr val="bg1"/>
                </a:solidFill>
                <a:latin typeface="Arial"/>
              </a:rPr>
              <a:t>418/423</a:t>
            </a:r>
          </a:p>
        </p:txBody>
      </p:sp>
      <p:sp>
        <p:nvSpPr>
          <p:cNvPr id="22" name="TextBox 1"/>
          <p:cNvSpPr txBox="1"/>
          <p:nvPr/>
        </p:nvSpPr>
        <p:spPr>
          <a:xfrm>
            <a:off x="7445466" y="3724735"/>
            <a:ext cx="784133" cy="253916"/>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eaLnBrk="1" fontAlgn="auto" hangingPunct="1">
              <a:spcBef>
                <a:spcPts val="0"/>
              </a:spcBef>
              <a:spcAft>
                <a:spcPts val="0"/>
              </a:spcAft>
              <a:defRPr/>
            </a:pPr>
            <a:r>
              <a:rPr lang="en-US" sz="1050" kern="0" dirty="0">
                <a:solidFill>
                  <a:schemeClr val="bg1"/>
                </a:solidFill>
                <a:latin typeface="Arial"/>
              </a:rPr>
              <a:t>200/201</a:t>
            </a:r>
          </a:p>
        </p:txBody>
      </p:sp>
    </p:spTree>
    <p:extLst>
      <p:ext uri="{BB962C8B-B14F-4D97-AF65-F5344CB8AC3E}">
        <p14:creationId xmlns:p14="http://schemas.microsoft.com/office/powerpoint/2010/main" val="2890170390"/>
      </p:ext>
    </p:extLst>
  </p:cSld>
  <p:clrMapOvr>
    <a:masterClrMapping/>
  </p:clrMapOvr>
  <p:transition spd="slow"/>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05B69-40F8-BE4C-A2F3-68F8FC203CDB}"/>
              </a:ext>
            </a:extLst>
          </p:cNvPr>
          <p:cNvSpPr>
            <a:spLocks noGrp="1"/>
          </p:cNvSpPr>
          <p:nvPr>
            <p:ph type="title"/>
          </p:nvPr>
        </p:nvSpPr>
        <p:spPr/>
        <p:txBody>
          <a:bodyPr>
            <a:normAutofit fontScale="90000"/>
          </a:bodyPr>
          <a:lstStyle/>
          <a:p>
            <a:r>
              <a:rPr lang="en-US" dirty="0"/>
              <a:t>MINMON Study: Sofosbuvir-</a:t>
            </a:r>
            <a:r>
              <a:rPr lang="en-US" dirty="0" err="1"/>
              <a:t>velpatasvir</a:t>
            </a:r>
            <a:r>
              <a:rPr lang="en-US" dirty="0"/>
              <a:t> with minimal monitoring</a:t>
            </a:r>
            <a:br>
              <a:rPr lang="en-US" dirty="0"/>
            </a:br>
            <a:r>
              <a:rPr lang="en-US" dirty="0"/>
              <a:t>Study events</a:t>
            </a:r>
          </a:p>
        </p:txBody>
      </p:sp>
      <p:sp>
        <p:nvSpPr>
          <p:cNvPr id="4" name="Content Placeholder 3">
            <a:extLst>
              <a:ext uri="{FF2B5EF4-FFF2-40B4-BE49-F238E27FC236}">
                <a16:creationId xmlns:a16="http://schemas.microsoft.com/office/drawing/2014/main" id="{BCF7370B-FE81-5D4A-9F99-776D39ABE65E}"/>
              </a:ext>
            </a:extLst>
          </p:cNvPr>
          <p:cNvSpPr>
            <a:spLocks noGrp="1"/>
          </p:cNvSpPr>
          <p:nvPr>
            <p:ph sz="half" idx="2"/>
          </p:nvPr>
        </p:nvSpPr>
        <p:spPr/>
        <p:txBody>
          <a:bodyPr>
            <a:normAutofit/>
          </a:bodyPr>
          <a:lstStyle/>
          <a:p>
            <a:r>
              <a:rPr lang="en-US" sz="2000" dirty="0"/>
              <a:t>15 (3.8%) participants with following events:</a:t>
            </a:r>
          </a:p>
          <a:p>
            <a:pPr lvl="1"/>
            <a:r>
              <a:rPr lang="en-US" sz="1600" dirty="0"/>
              <a:t>n=3 adverse events (AE)</a:t>
            </a:r>
          </a:p>
          <a:p>
            <a:pPr lvl="1"/>
            <a:r>
              <a:rPr lang="en-US" sz="1600" dirty="0"/>
              <a:t>n=8 abnormal lab values at baseline</a:t>
            </a:r>
          </a:p>
          <a:p>
            <a:pPr lvl="1"/>
            <a:r>
              <a:rPr lang="en-US" sz="1600" dirty="0"/>
              <a:t>n=6 non-AE clinical events</a:t>
            </a:r>
          </a:p>
          <a:p>
            <a:r>
              <a:rPr lang="en-US" sz="2000" dirty="0"/>
              <a:t>3 participants reported losing medications</a:t>
            </a:r>
          </a:p>
          <a:p>
            <a:pPr lvl="1"/>
            <a:r>
              <a:rPr lang="en-US" sz="1600" dirty="0"/>
              <a:t>1 after 14 days on study</a:t>
            </a:r>
          </a:p>
          <a:p>
            <a:pPr lvl="1"/>
            <a:r>
              <a:rPr lang="en-US" sz="1600" dirty="0"/>
              <a:t>2 received replacement (interruption: 4 and 7 days)</a:t>
            </a:r>
          </a:p>
          <a:p>
            <a:r>
              <a:rPr lang="en-US" sz="2000" dirty="0"/>
              <a:t>2 participants reported premature discontinuation</a:t>
            </a:r>
          </a:p>
          <a:p>
            <a:pPr lvl="1"/>
            <a:r>
              <a:rPr lang="en-US" sz="1600" dirty="0"/>
              <a:t>One loss of medications, one due to AE</a:t>
            </a:r>
          </a:p>
        </p:txBody>
      </p:sp>
      <p:sp>
        <p:nvSpPr>
          <p:cNvPr id="3" name="Content Placeholder 2">
            <a:extLst>
              <a:ext uri="{FF2B5EF4-FFF2-40B4-BE49-F238E27FC236}">
                <a16:creationId xmlns:a16="http://schemas.microsoft.com/office/drawing/2014/main" id="{3F74D60A-B94A-F44F-A4DD-FD3363A5EDFC}"/>
              </a:ext>
            </a:extLst>
          </p:cNvPr>
          <p:cNvSpPr>
            <a:spLocks noGrp="1"/>
          </p:cNvSpPr>
          <p:nvPr>
            <p:ph type="body" sz="quarter" idx="14"/>
          </p:nvPr>
        </p:nvSpPr>
        <p:spPr/>
        <p:txBody>
          <a:bodyPr/>
          <a:lstStyle/>
          <a:p>
            <a:r>
              <a:rPr lang="en-US" dirty="0"/>
              <a:t>Source: Solomon SS, et al. Lancet Gastroenterol Hepatol. 2022;7:307-17. </a:t>
            </a:r>
          </a:p>
        </p:txBody>
      </p:sp>
    </p:spTree>
    <p:extLst>
      <p:ext uri="{BB962C8B-B14F-4D97-AF65-F5344CB8AC3E}">
        <p14:creationId xmlns:p14="http://schemas.microsoft.com/office/powerpoint/2010/main" val="4141671584"/>
      </p:ext>
    </p:extLst>
  </p:cSld>
  <p:clrMapOvr>
    <a:masterClrMapping/>
  </p:clrMapOvr>
  <p:transition spd="slow"/>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000" dirty="0"/>
              <a:t>Sofosbuvir-</a:t>
            </a:r>
            <a:r>
              <a:rPr lang="en-US" sz="2000" dirty="0" err="1"/>
              <a:t>Velpatasvir</a:t>
            </a:r>
            <a:r>
              <a:rPr lang="en-US" sz="2000" dirty="0"/>
              <a:t> with Minimal Monitoring +/- HIV Coinfection</a:t>
            </a:r>
            <a:br>
              <a:rPr lang="en-US" sz="2000" dirty="0"/>
            </a:br>
            <a:r>
              <a:rPr lang="en-US" sz="2000" dirty="0"/>
              <a:t>ACTG A5360 (MINMON): Conclusions</a:t>
            </a:r>
          </a:p>
        </p:txBody>
      </p:sp>
      <p:sp>
        <p:nvSpPr>
          <p:cNvPr id="2" name="Content Placeholder 1"/>
          <p:cNvSpPr>
            <a:spLocks noGrp="1"/>
          </p:cNvSpPr>
          <p:nvPr>
            <p:ph type="body" sz="quarter" idx="14"/>
          </p:nvPr>
        </p:nvSpPr>
        <p:spPr/>
        <p:txBody>
          <a:bodyPr/>
          <a:lstStyle/>
          <a:p>
            <a:r>
              <a:rPr lang="en-US" dirty="0"/>
              <a:t>Source: Solomon SS, et al. Lancet Gastroenterol Hepatol. 2022;7:307-17. </a:t>
            </a:r>
          </a:p>
        </p:txBody>
      </p:sp>
      <p:sp>
        <p:nvSpPr>
          <p:cNvPr id="3" name="Content Placeholder 2">
            <a:extLst>
              <a:ext uri="{FF2B5EF4-FFF2-40B4-BE49-F238E27FC236}">
                <a16:creationId xmlns:a16="http://schemas.microsoft.com/office/drawing/2014/main" id="{D01ABA25-DDA6-544A-BA8E-B8945D921ABC}"/>
              </a:ext>
            </a:extLst>
          </p:cNvPr>
          <p:cNvSpPr>
            <a:spLocks noGrp="1"/>
          </p:cNvSpPr>
          <p:nvPr>
            <p:ph sz="half" idx="2"/>
          </p:nvPr>
        </p:nvSpPr>
        <p:spPr>
          <a:xfrm>
            <a:off x="0" y="1883051"/>
            <a:ext cx="9144000" cy="1398902"/>
          </a:xfrm>
        </p:spPr>
        <p:txBody>
          <a:bodyPr>
            <a:normAutofit/>
          </a:bodyPr>
          <a:lstStyle/>
          <a:p>
            <a:r>
              <a:rPr lang="en-US" b="1" dirty="0">
                <a:solidFill>
                  <a:srgbClr val="C00000"/>
                </a:solidFill>
              </a:rPr>
              <a:t>Interpretation</a:t>
            </a:r>
            <a:r>
              <a:rPr lang="en-US" dirty="0">
                <a:solidFill>
                  <a:schemeClr val="tx1"/>
                </a:solidFill>
              </a:rPr>
              <a:t>: </a:t>
            </a:r>
            <a:r>
              <a:rPr lang="en-US" dirty="0"/>
              <a:t>“In this diverse global population of people with HCV, the MINMON approach with sofosbuvir–</a:t>
            </a:r>
            <a:r>
              <a:rPr lang="en-US" dirty="0" err="1"/>
              <a:t>velpatasvir</a:t>
            </a:r>
            <a:r>
              <a:rPr lang="en-US" dirty="0"/>
              <a:t> treatment was safe and achieved SVR comparable to standard monitoring observed in real-world data. Coupled with innovative case finding strategies, this strategy could be crucial to the global HCV elimination agenda.”</a:t>
            </a:r>
          </a:p>
        </p:txBody>
      </p:sp>
    </p:spTree>
    <p:extLst>
      <p:ext uri="{BB962C8B-B14F-4D97-AF65-F5344CB8AC3E}">
        <p14:creationId xmlns:p14="http://schemas.microsoft.com/office/powerpoint/2010/main" val="838377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6837769"/>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Sofosbuvir-Velpatasvir in HCV Genotype 1, 2, 4, 5, or 6</a:t>
            </a:r>
            <a:br>
              <a:rPr lang="en-US" sz="2000" dirty="0"/>
            </a:br>
            <a:r>
              <a:rPr lang="en-US" sz="2000" dirty="0"/>
              <a:t>ASTRAL-1: Resistance</a:t>
            </a:r>
          </a:p>
        </p:txBody>
      </p:sp>
      <p:sp>
        <p:nvSpPr>
          <p:cNvPr id="7" name="Content Placeholder 6"/>
          <p:cNvSpPr>
            <a:spLocks noGrp="1"/>
          </p:cNvSpPr>
          <p:nvPr>
            <p:ph type="body" sz="quarter" idx="14"/>
          </p:nvPr>
        </p:nvSpPr>
        <p:spPr/>
        <p:txBody>
          <a:bodyPr/>
          <a:lstStyle/>
          <a:p>
            <a:r>
              <a:rPr lang="en-US" dirty="0"/>
              <a:t>Source: Feld JJ, et al. N Engl J Med. </a:t>
            </a:r>
            <a:r>
              <a:rPr lang="is-IS"/>
              <a:t>2015</a:t>
            </a:r>
            <a:r>
              <a:rPr lang="en-US" dirty="0"/>
              <a:t>;373:2599-607.</a:t>
            </a:r>
          </a:p>
        </p:txBody>
      </p:sp>
      <p:sp>
        <p:nvSpPr>
          <p:cNvPr id="10" name="Slide Number Placeholder 3"/>
          <p:cNvSpPr txBox="1">
            <a:spLocks/>
          </p:cNvSpPr>
          <p:nvPr/>
        </p:nvSpPr>
        <p:spPr>
          <a:xfrm>
            <a:off x="7529512" y="5017294"/>
            <a:ext cx="185738" cy="126206"/>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a:lstStyle>
          <a:p>
            <a:pPr>
              <a:defRPr/>
            </a:pPr>
            <a:fld id="{4F1D4BA5-5302-4CB5-AC6D-38B3FFDBB930}" type="slidenum">
              <a:rPr lang="en-US" sz="600"/>
              <a:pPr>
                <a:defRPr/>
              </a:pPr>
              <a:t>14</a:t>
            </a:fld>
            <a:endParaRPr lang="en-US" sz="600" dirty="0"/>
          </a:p>
        </p:txBody>
      </p:sp>
      <p:graphicFrame>
        <p:nvGraphicFramePr>
          <p:cNvPr id="55" name="Chart 3"/>
          <p:cNvGraphicFramePr>
            <a:graphicFrameLocks/>
          </p:cNvGraphicFramePr>
          <p:nvPr>
            <p:extLst>
              <p:ext uri="{D42A27DB-BD31-4B8C-83A1-F6EECF244321}">
                <p14:modId xmlns:p14="http://schemas.microsoft.com/office/powerpoint/2010/main" val="2191380021"/>
              </p:ext>
            </p:extLst>
          </p:nvPr>
        </p:nvGraphicFramePr>
        <p:xfrm>
          <a:off x="481347" y="1649402"/>
          <a:ext cx="36576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8" name="Chart 37">
            <a:extLst>
              <a:ext uri="{FF2B5EF4-FFF2-40B4-BE49-F238E27FC236}">
                <a16:creationId xmlns:a16="http://schemas.microsoft.com/office/drawing/2014/main" id="{7DD3A5CE-B648-214E-9BC1-0E7C76C81A91}"/>
              </a:ext>
            </a:extLst>
          </p:cNvPr>
          <p:cNvGraphicFramePr>
            <a:graphicFrameLocks/>
          </p:cNvGraphicFramePr>
          <p:nvPr>
            <p:extLst>
              <p:ext uri="{D42A27DB-BD31-4B8C-83A1-F6EECF244321}">
                <p14:modId xmlns:p14="http://schemas.microsoft.com/office/powerpoint/2010/main" val="4036453461"/>
              </p:ext>
            </p:extLst>
          </p:nvPr>
        </p:nvGraphicFramePr>
        <p:xfrm>
          <a:off x="4789169" y="1794509"/>
          <a:ext cx="3943001"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40" name="TextBox 1">
            <a:extLst>
              <a:ext uri="{FF2B5EF4-FFF2-40B4-BE49-F238E27FC236}">
                <a16:creationId xmlns:a16="http://schemas.microsoft.com/office/drawing/2014/main" id="{3D1F37E4-A58E-3A4F-9354-03869D40EDB8}"/>
              </a:ext>
            </a:extLst>
          </p:cNvPr>
          <p:cNvSpPr txBox="1"/>
          <p:nvPr/>
        </p:nvSpPr>
        <p:spPr>
          <a:xfrm>
            <a:off x="5922550" y="3929717"/>
            <a:ext cx="699516" cy="253916"/>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eaLnBrk="1" fontAlgn="auto" hangingPunct="1">
              <a:spcBef>
                <a:spcPts val="0"/>
              </a:spcBef>
              <a:spcAft>
                <a:spcPts val="0"/>
              </a:spcAft>
              <a:defRPr/>
            </a:pPr>
            <a:r>
              <a:rPr lang="en-US" sz="1050" kern="0" dirty="0">
                <a:solidFill>
                  <a:schemeClr val="bg1"/>
                </a:solidFill>
                <a:latin typeface="Arial"/>
              </a:rPr>
              <a:t>359/359</a:t>
            </a:r>
          </a:p>
        </p:txBody>
      </p:sp>
      <p:sp>
        <p:nvSpPr>
          <p:cNvPr id="41" name="TextBox 1">
            <a:extLst>
              <a:ext uri="{FF2B5EF4-FFF2-40B4-BE49-F238E27FC236}">
                <a16:creationId xmlns:a16="http://schemas.microsoft.com/office/drawing/2014/main" id="{6DF5714E-5067-0647-B1A3-0A618C427EBB}"/>
              </a:ext>
            </a:extLst>
          </p:cNvPr>
          <p:cNvSpPr txBox="1"/>
          <p:nvPr/>
        </p:nvSpPr>
        <p:spPr>
          <a:xfrm>
            <a:off x="7529512" y="3929717"/>
            <a:ext cx="699516" cy="253916"/>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eaLnBrk="1" fontAlgn="auto" hangingPunct="1">
              <a:spcBef>
                <a:spcPts val="0"/>
              </a:spcBef>
              <a:spcAft>
                <a:spcPts val="0"/>
              </a:spcAft>
              <a:defRPr/>
            </a:pPr>
            <a:r>
              <a:rPr lang="en-US" sz="1050" kern="0" dirty="0">
                <a:solidFill>
                  <a:schemeClr val="bg1"/>
                </a:solidFill>
                <a:latin typeface="Arial"/>
              </a:rPr>
              <a:t>255/257</a:t>
            </a:r>
          </a:p>
        </p:txBody>
      </p:sp>
      <p:sp>
        <p:nvSpPr>
          <p:cNvPr id="42" name="TextBox 1">
            <a:extLst>
              <a:ext uri="{FF2B5EF4-FFF2-40B4-BE49-F238E27FC236}">
                <a16:creationId xmlns:a16="http://schemas.microsoft.com/office/drawing/2014/main" id="{61AFD5DB-4DCB-9F41-BC81-1282993597EF}"/>
              </a:ext>
            </a:extLst>
          </p:cNvPr>
          <p:cNvSpPr txBox="1"/>
          <p:nvPr/>
        </p:nvSpPr>
        <p:spPr>
          <a:xfrm>
            <a:off x="1172202" y="3039151"/>
            <a:ext cx="766010" cy="253916"/>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eaLnBrk="1" fontAlgn="auto" hangingPunct="1">
              <a:spcBef>
                <a:spcPts val="0"/>
              </a:spcBef>
              <a:spcAft>
                <a:spcPts val="0"/>
              </a:spcAft>
              <a:defRPr/>
            </a:pPr>
            <a:r>
              <a:rPr lang="en-US" sz="1050" kern="0" dirty="0">
                <a:latin typeface="Arial"/>
              </a:rPr>
              <a:t>(n = 359)</a:t>
            </a:r>
          </a:p>
        </p:txBody>
      </p:sp>
      <p:sp>
        <p:nvSpPr>
          <p:cNvPr id="43" name="TextBox 1">
            <a:extLst>
              <a:ext uri="{FF2B5EF4-FFF2-40B4-BE49-F238E27FC236}">
                <a16:creationId xmlns:a16="http://schemas.microsoft.com/office/drawing/2014/main" id="{4E526FE3-5F85-B947-8DFD-ED1FB449684A}"/>
              </a:ext>
            </a:extLst>
          </p:cNvPr>
          <p:cNvSpPr txBox="1"/>
          <p:nvPr/>
        </p:nvSpPr>
        <p:spPr>
          <a:xfrm>
            <a:off x="2357504" y="3103007"/>
            <a:ext cx="699516" cy="230832"/>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eaLnBrk="1" fontAlgn="auto" hangingPunct="1">
              <a:spcBef>
                <a:spcPts val="0"/>
              </a:spcBef>
              <a:spcAft>
                <a:spcPts val="0"/>
              </a:spcAft>
              <a:defRPr/>
            </a:pPr>
            <a:r>
              <a:rPr lang="en-US" sz="900" kern="0" dirty="0">
                <a:latin typeface="Arial"/>
              </a:rPr>
              <a:t>(n = 257)</a:t>
            </a:r>
          </a:p>
        </p:txBody>
      </p:sp>
      <p:sp>
        <p:nvSpPr>
          <p:cNvPr id="3" name="Striped Right Arrow 2">
            <a:extLst>
              <a:ext uri="{FF2B5EF4-FFF2-40B4-BE49-F238E27FC236}">
                <a16:creationId xmlns:a16="http://schemas.microsoft.com/office/drawing/2014/main" id="{6995BC8C-30B8-0843-9D50-0CC0B5B084A2}"/>
              </a:ext>
            </a:extLst>
          </p:cNvPr>
          <p:cNvSpPr/>
          <p:nvPr/>
        </p:nvSpPr>
        <p:spPr>
          <a:xfrm>
            <a:off x="3395076" y="2934415"/>
            <a:ext cx="1312491" cy="337185"/>
          </a:xfrm>
          <a:prstGeom prst="striped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7" name="Rectangle 46">
            <a:extLst>
              <a:ext uri="{FF2B5EF4-FFF2-40B4-BE49-F238E27FC236}">
                <a16:creationId xmlns:a16="http://schemas.microsoft.com/office/drawing/2014/main" id="{056598FA-7D25-1E4D-92A8-36E4C576B529}"/>
              </a:ext>
            </a:extLst>
          </p:cNvPr>
          <p:cNvSpPr/>
          <p:nvPr/>
        </p:nvSpPr>
        <p:spPr>
          <a:xfrm>
            <a:off x="643364" y="1085373"/>
            <a:ext cx="3495583" cy="274320"/>
          </a:xfrm>
          <a:prstGeom prst="rect">
            <a:avLst/>
          </a:prstGeom>
          <a:solidFill>
            <a:schemeClr val="tx1">
              <a:lumMod val="75000"/>
              <a:lumOff val="2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latin typeface="Arial" panose="020B0604020202020204" pitchFamily="34" charset="0"/>
                <a:cs typeface="Arial" panose="020B0604020202020204" pitchFamily="34" charset="0"/>
              </a:rPr>
              <a:t>Baseline Resistance-Associated Variants (RAVs)</a:t>
            </a:r>
          </a:p>
        </p:txBody>
      </p:sp>
      <p:sp>
        <p:nvSpPr>
          <p:cNvPr id="48" name="Rectangle 47">
            <a:extLst>
              <a:ext uri="{FF2B5EF4-FFF2-40B4-BE49-F238E27FC236}">
                <a16:creationId xmlns:a16="http://schemas.microsoft.com/office/drawing/2014/main" id="{E5107EBF-3CB9-BE4A-9C42-4BDA95C21414}"/>
              </a:ext>
            </a:extLst>
          </p:cNvPr>
          <p:cNvSpPr/>
          <p:nvPr/>
        </p:nvSpPr>
        <p:spPr>
          <a:xfrm>
            <a:off x="4858187" y="1085373"/>
            <a:ext cx="3873984" cy="270447"/>
          </a:xfrm>
          <a:prstGeom prst="rect">
            <a:avLst/>
          </a:prstGeom>
          <a:solidFill>
            <a:schemeClr val="tx1">
              <a:lumMod val="75000"/>
              <a:lumOff val="2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latin typeface="Arial" panose="020B0604020202020204" pitchFamily="34" charset="0"/>
                <a:cs typeface="Arial" panose="020B0604020202020204" pitchFamily="34" charset="0"/>
              </a:rPr>
              <a:t>Response to Treatment (SVR12)</a:t>
            </a:r>
          </a:p>
        </p:txBody>
      </p:sp>
    </p:spTree>
    <p:extLst>
      <p:ext uri="{BB962C8B-B14F-4D97-AF65-F5344CB8AC3E}">
        <p14:creationId xmlns:p14="http://schemas.microsoft.com/office/powerpoint/2010/main" val="1904593439"/>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Sofosbuvir-Velpatasvir in HCV Genotype 1, 2, 4, 5, or 6</a:t>
            </a:r>
            <a:br>
              <a:rPr lang="en-US" sz="2000" dirty="0"/>
            </a:br>
            <a:r>
              <a:rPr lang="en-US" sz="2000" dirty="0"/>
              <a:t>ASTRAL-1: Adverse Events</a:t>
            </a:r>
          </a:p>
        </p:txBody>
      </p:sp>
      <p:sp>
        <p:nvSpPr>
          <p:cNvPr id="2" name="Content Placeholder 1"/>
          <p:cNvSpPr>
            <a:spLocks noGrp="1"/>
          </p:cNvSpPr>
          <p:nvPr>
            <p:ph type="body" sz="quarter" idx="14"/>
          </p:nvPr>
        </p:nvSpPr>
        <p:spPr/>
        <p:txBody>
          <a:bodyPr/>
          <a:lstStyle/>
          <a:p>
            <a:r>
              <a:rPr lang="en-US" dirty="0"/>
              <a:t>Source: Feld JJ, et al. N Engl J Med. </a:t>
            </a:r>
            <a:r>
              <a:rPr lang="is-IS"/>
              <a:t>2015</a:t>
            </a:r>
            <a:r>
              <a:rPr lang="en-US" dirty="0"/>
              <a:t>;373:2599-607.</a:t>
            </a:r>
          </a:p>
        </p:txBody>
      </p:sp>
      <p:graphicFrame>
        <p:nvGraphicFramePr>
          <p:cNvPr id="4" name="Table 3"/>
          <p:cNvGraphicFramePr>
            <a:graphicFrameLocks noGrp="1"/>
          </p:cNvGraphicFramePr>
          <p:nvPr>
            <p:extLst>
              <p:ext uri="{D42A27DB-BD31-4B8C-83A1-F6EECF244321}">
                <p14:modId xmlns:p14="http://schemas.microsoft.com/office/powerpoint/2010/main" val="510570333"/>
              </p:ext>
            </p:extLst>
          </p:nvPr>
        </p:nvGraphicFramePr>
        <p:xfrm>
          <a:off x="457200" y="1003176"/>
          <a:ext cx="8225160" cy="3657592"/>
        </p:xfrm>
        <a:graphic>
          <a:graphicData uri="http://schemas.openxmlformats.org/drawingml/2006/table">
            <a:tbl>
              <a:tblPr firstRow="1" bandRow="1"/>
              <a:tblGrid>
                <a:gridCol w="2753882">
                  <a:extLst>
                    <a:ext uri="{9D8B030D-6E8A-4147-A177-3AD203B41FA5}">
                      <a16:colId xmlns:a16="http://schemas.microsoft.com/office/drawing/2014/main" val="1556050667"/>
                    </a:ext>
                  </a:extLst>
                </a:gridCol>
                <a:gridCol w="2734422">
                  <a:extLst>
                    <a:ext uri="{9D8B030D-6E8A-4147-A177-3AD203B41FA5}">
                      <a16:colId xmlns:a16="http://schemas.microsoft.com/office/drawing/2014/main" val="2456505514"/>
                    </a:ext>
                  </a:extLst>
                </a:gridCol>
                <a:gridCol w="2736856">
                  <a:extLst>
                    <a:ext uri="{9D8B030D-6E8A-4147-A177-3AD203B41FA5}">
                      <a16:colId xmlns:a16="http://schemas.microsoft.com/office/drawing/2014/main" val="369935004"/>
                    </a:ext>
                  </a:extLst>
                </a:gridCol>
              </a:tblGrid>
              <a:tr h="443722">
                <a:tc>
                  <a:txBody>
                    <a:bodyPr/>
                    <a:lstStyle/>
                    <a:p>
                      <a:pPr algn="l" rtl="0" fontAlgn="ctr"/>
                      <a:r>
                        <a:rPr lang="en-US" sz="1400" b="1" i="0" u="none" strike="noStrike" dirty="0">
                          <a:solidFill>
                            <a:srgbClr val="FFFFFF"/>
                          </a:solidFill>
                          <a:effectLst/>
                          <a:latin typeface="Arial" panose="020B0604020202020204" pitchFamily="34" charset="0"/>
                        </a:rPr>
                        <a:t>Adverse Event (AE), n (%)</a:t>
                      </a:r>
                    </a:p>
                  </a:txBody>
                  <a:tcPr marR="7899" marT="7899" marB="9144" anchor="ctr">
                    <a:lnL w="9525"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62626"/>
                    </a:solidFill>
                  </a:tcPr>
                </a:tc>
                <a:tc>
                  <a:txBody>
                    <a:bodyPr/>
                    <a:lstStyle/>
                    <a:p>
                      <a:pPr algn="ctr" rtl="0" fontAlgn="ctr"/>
                      <a:r>
                        <a:rPr lang="en-US" sz="1400" b="1" i="0" u="none" strike="noStrike" dirty="0">
                          <a:solidFill>
                            <a:srgbClr val="FFFFFF"/>
                          </a:solidFill>
                          <a:effectLst/>
                          <a:latin typeface="Arial" panose="020B0604020202020204" pitchFamily="34" charset="0"/>
                        </a:rPr>
                        <a:t>Sofosbuvir-</a:t>
                      </a:r>
                      <a:r>
                        <a:rPr lang="en-US" sz="1400" b="1" i="0" u="none" strike="noStrike" dirty="0" err="1">
                          <a:solidFill>
                            <a:srgbClr val="FFFFFF"/>
                          </a:solidFill>
                          <a:effectLst/>
                          <a:latin typeface="Arial" panose="020B0604020202020204" pitchFamily="34" charset="0"/>
                        </a:rPr>
                        <a:t>Velpatasvir</a:t>
                      </a:r>
                      <a:endParaRPr lang="en-US" sz="1400" b="1" i="0" u="none" strike="noStrike" dirty="0">
                        <a:solidFill>
                          <a:srgbClr val="FFFFFF"/>
                        </a:solidFill>
                        <a:effectLst/>
                        <a:latin typeface="Arial" panose="020B0604020202020204" pitchFamily="34" charset="0"/>
                      </a:endParaRPr>
                    </a:p>
                    <a:p>
                      <a:pPr algn="ctr" rtl="0" fontAlgn="ctr"/>
                      <a:r>
                        <a:rPr lang="en-US" sz="1050" b="0" i="0" u="none" strike="noStrike" dirty="0">
                          <a:solidFill>
                            <a:srgbClr val="FFFFFF"/>
                          </a:solidFill>
                          <a:effectLst/>
                          <a:latin typeface="Arial" panose="020B0604020202020204" pitchFamily="34" charset="0"/>
                        </a:rPr>
                        <a:t>(n = 624)</a:t>
                      </a:r>
                    </a:p>
                  </a:txBody>
                  <a:tcPr marL="7899" marR="7899" marT="7899"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5B9D"/>
                    </a:solidFill>
                  </a:tcPr>
                </a:tc>
                <a:tc>
                  <a:txBody>
                    <a:bodyPr/>
                    <a:lstStyle/>
                    <a:p>
                      <a:pPr algn="ctr" rtl="0" fontAlgn="ctr"/>
                      <a:r>
                        <a:rPr lang="en-US" sz="1400" b="1" i="0" u="none" strike="noStrike" dirty="0">
                          <a:solidFill>
                            <a:srgbClr val="FFFFFF"/>
                          </a:solidFill>
                          <a:effectLst/>
                          <a:latin typeface="Arial" panose="020B0604020202020204" pitchFamily="34" charset="0"/>
                        </a:rPr>
                        <a:t>Placebo</a:t>
                      </a:r>
                    </a:p>
                    <a:p>
                      <a:pPr algn="ctr" rtl="0" fontAlgn="ctr"/>
                      <a:r>
                        <a:rPr lang="en-US" sz="1050" b="0" i="0" u="none" strike="noStrike" dirty="0">
                          <a:solidFill>
                            <a:srgbClr val="FFFFFF"/>
                          </a:solidFill>
                          <a:effectLst/>
                          <a:latin typeface="Arial" panose="020B0604020202020204" pitchFamily="34" charset="0"/>
                        </a:rPr>
                        <a:t>(n = 116)</a:t>
                      </a:r>
                    </a:p>
                  </a:txBody>
                  <a:tcPr marL="7899" marR="7899" marT="7899" marB="0" anchor="ctr">
                    <a:lnL w="1905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3365235267"/>
                  </a:ext>
                </a:extLst>
              </a:tr>
              <a:tr h="232216">
                <a:tc>
                  <a:txBody>
                    <a:bodyPr/>
                    <a:lstStyle/>
                    <a:p>
                      <a:pPr algn="l" rtl="0" fontAlgn="ctr"/>
                      <a:r>
                        <a:rPr lang="en-US" sz="1200" b="0" i="0" u="none" strike="noStrike" dirty="0">
                          <a:solidFill>
                            <a:srgbClr val="000000"/>
                          </a:solidFill>
                          <a:effectLst/>
                          <a:latin typeface="Arial" panose="020B0604020202020204" pitchFamily="34" charset="0"/>
                        </a:rPr>
                        <a:t>Discontinuation due to AE</a:t>
                      </a:r>
                    </a:p>
                  </a:txBody>
                  <a:tcPr marR="7899" marT="7899" marB="9144" anchor="ctr">
                    <a:lnL w="9525"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1 (&lt;1)</a:t>
                      </a:r>
                    </a:p>
                  </a:txBody>
                  <a:tcPr marL="7899" marR="7899" marT="7899"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2 (2)</a:t>
                      </a:r>
                    </a:p>
                  </a:txBody>
                  <a:tcPr marL="7899" marR="7899" marT="7899" marB="0" anchor="ctr">
                    <a:lnL w="1905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3DD"/>
                    </a:solidFill>
                  </a:tcPr>
                </a:tc>
                <a:extLst>
                  <a:ext uri="{0D108BD9-81ED-4DB2-BD59-A6C34878D82A}">
                    <a16:rowId xmlns:a16="http://schemas.microsoft.com/office/drawing/2014/main" val="3462851322"/>
                  </a:ext>
                </a:extLst>
              </a:tr>
              <a:tr h="232216">
                <a:tc>
                  <a:txBody>
                    <a:bodyPr/>
                    <a:lstStyle/>
                    <a:p>
                      <a:pPr marL="0" algn="l" rtl="0" fontAlgn="ctr"/>
                      <a:r>
                        <a:rPr lang="en-US" sz="1200" b="0" i="0" u="none" strike="noStrike" dirty="0">
                          <a:solidFill>
                            <a:srgbClr val="000000"/>
                          </a:solidFill>
                          <a:effectLst/>
                          <a:latin typeface="Arial" panose="020B0604020202020204" pitchFamily="34" charset="0"/>
                        </a:rPr>
                        <a:t>Serious AEs</a:t>
                      </a:r>
                    </a:p>
                  </a:txBody>
                  <a:tcPr marR="7899" marT="7899" marB="9144" anchor="ctr">
                    <a:lnL w="9525"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15 (2)</a:t>
                      </a:r>
                    </a:p>
                  </a:txBody>
                  <a:tcPr marL="7899" marR="7899" marT="7899"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0</a:t>
                      </a:r>
                    </a:p>
                  </a:txBody>
                  <a:tcPr marL="7899" marR="7899" marT="7899" marB="0" anchor="ctr">
                    <a:lnL w="1905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EF"/>
                    </a:solidFill>
                  </a:tcPr>
                </a:tc>
                <a:extLst>
                  <a:ext uri="{0D108BD9-81ED-4DB2-BD59-A6C34878D82A}">
                    <a16:rowId xmlns:a16="http://schemas.microsoft.com/office/drawing/2014/main" val="3475815051"/>
                  </a:ext>
                </a:extLst>
              </a:tr>
              <a:tr h="232216">
                <a:tc>
                  <a:txBody>
                    <a:bodyPr/>
                    <a:lstStyle/>
                    <a:p>
                      <a:pPr algn="l" rtl="0" fontAlgn="ctr"/>
                      <a:r>
                        <a:rPr lang="en-US" sz="1200" b="0" i="0" u="none" strike="noStrike" dirty="0">
                          <a:solidFill>
                            <a:srgbClr val="000000"/>
                          </a:solidFill>
                          <a:effectLst/>
                          <a:latin typeface="Arial" panose="020B0604020202020204" pitchFamily="34" charset="0"/>
                        </a:rPr>
                        <a:t>Deaths</a:t>
                      </a:r>
                    </a:p>
                  </a:txBody>
                  <a:tcPr marR="7899" marT="7899" marB="9144" anchor="ctr">
                    <a:lnL w="9525"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1</a:t>
                      </a:r>
                      <a:r>
                        <a:rPr lang="en-US" sz="1200" b="0" i="0" u="none" strike="noStrike" baseline="30000" dirty="0">
                          <a:solidFill>
                            <a:srgbClr val="000000"/>
                          </a:solidFill>
                          <a:effectLst/>
                          <a:latin typeface="Arial" panose="020B0604020202020204" pitchFamily="34" charset="0"/>
                        </a:rPr>
                        <a:t>§</a:t>
                      </a:r>
                      <a:r>
                        <a:rPr lang="en-US" sz="1200" b="0" i="0" u="none" strike="noStrike" dirty="0">
                          <a:solidFill>
                            <a:srgbClr val="000000"/>
                          </a:solidFill>
                          <a:effectLst/>
                          <a:latin typeface="Arial" panose="020B0604020202020204" pitchFamily="34" charset="0"/>
                        </a:rPr>
                        <a:t> (&lt;1)</a:t>
                      </a:r>
                    </a:p>
                  </a:txBody>
                  <a:tcPr marL="7899" marR="7899" marT="7899"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0</a:t>
                      </a:r>
                    </a:p>
                  </a:txBody>
                  <a:tcPr marL="7899" marR="7899" marT="7899" marB="0" anchor="ctr">
                    <a:lnL w="1905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3DD"/>
                    </a:solidFill>
                  </a:tcPr>
                </a:tc>
                <a:extLst>
                  <a:ext uri="{0D108BD9-81ED-4DB2-BD59-A6C34878D82A}">
                    <a16:rowId xmlns:a16="http://schemas.microsoft.com/office/drawing/2014/main" val="1516619468"/>
                  </a:ext>
                </a:extLst>
              </a:tr>
              <a:tr h="232216">
                <a:tc>
                  <a:txBody>
                    <a:bodyPr/>
                    <a:lstStyle/>
                    <a:p>
                      <a:pPr algn="l" rtl="0" fontAlgn="ctr"/>
                      <a:r>
                        <a:rPr lang="en-US" sz="1200" b="0" i="0" u="none" strike="noStrike" dirty="0">
                          <a:solidFill>
                            <a:srgbClr val="000000"/>
                          </a:solidFill>
                          <a:effectLst/>
                          <a:latin typeface="Arial" panose="020B0604020202020204" pitchFamily="34" charset="0"/>
                        </a:rPr>
                        <a:t>Any AE in ≥10% of patients</a:t>
                      </a:r>
                    </a:p>
                  </a:txBody>
                  <a:tcPr marR="7899" marT="7899" marB="9144" anchor="ctr">
                    <a:lnL w="9525"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 </a:t>
                      </a:r>
                    </a:p>
                  </a:txBody>
                  <a:tcPr marL="7899" marR="7899" marT="7899"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 </a:t>
                      </a:r>
                    </a:p>
                  </a:txBody>
                  <a:tcPr marL="7899" marR="7899" marT="7899" marB="0" anchor="ctr">
                    <a:lnL w="1905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8EAEF"/>
                    </a:solidFill>
                  </a:tcPr>
                </a:tc>
                <a:extLst>
                  <a:ext uri="{0D108BD9-81ED-4DB2-BD59-A6C34878D82A}">
                    <a16:rowId xmlns:a16="http://schemas.microsoft.com/office/drawing/2014/main" val="64278454"/>
                  </a:ext>
                </a:extLst>
              </a:tr>
              <a:tr h="232216">
                <a:tc>
                  <a:txBody>
                    <a:bodyPr/>
                    <a:lstStyle/>
                    <a:p>
                      <a:pPr marL="91440" algn="l" rtl="0" fontAlgn="ctr"/>
                      <a:r>
                        <a:rPr lang="en-US" sz="1200" b="0" i="0" u="none" strike="noStrike" dirty="0">
                          <a:solidFill>
                            <a:srgbClr val="000000"/>
                          </a:solidFill>
                          <a:effectLst/>
                          <a:latin typeface="Arial" panose="020B0604020202020204" pitchFamily="34" charset="0"/>
                        </a:rPr>
                        <a:t>Headache</a:t>
                      </a:r>
                    </a:p>
                  </a:txBody>
                  <a:tcPr marR="7899" marT="7899" marB="9144" anchor="ctr">
                    <a:lnL w="9525"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182 (29)</a:t>
                      </a:r>
                    </a:p>
                  </a:txBody>
                  <a:tcPr marL="7899" marR="7899" marT="7899"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33 (28)</a:t>
                      </a:r>
                    </a:p>
                  </a:txBody>
                  <a:tcPr marL="7899" marR="7899" marT="7899" marB="0" anchor="ctr">
                    <a:lnL w="1905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a:noFill/>
                    </a:lnT>
                    <a:lnB>
                      <a:noFill/>
                    </a:lnB>
                    <a:solidFill>
                      <a:srgbClr val="E8EAEF"/>
                    </a:solidFill>
                  </a:tcPr>
                </a:tc>
                <a:extLst>
                  <a:ext uri="{0D108BD9-81ED-4DB2-BD59-A6C34878D82A}">
                    <a16:rowId xmlns:a16="http://schemas.microsoft.com/office/drawing/2014/main" val="1797559642"/>
                  </a:ext>
                </a:extLst>
              </a:tr>
              <a:tr h="232216">
                <a:tc>
                  <a:txBody>
                    <a:bodyPr/>
                    <a:lstStyle/>
                    <a:p>
                      <a:pPr marL="91440" algn="l" rtl="0" fontAlgn="ctr"/>
                      <a:r>
                        <a:rPr lang="en-US" sz="1200" b="0" i="0" u="none" strike="noStrike" dirty="0">
                          <a:solidFill>
                            <a:srgbClr val="000000"/>
                          </a:solidFill>
                          <a:effectLst/>
                          <a:latin typeface="Arial" panose="020B0604020202020204" pitchFamily="34" charset="0"/>
                        </a:rPr>
                        <a:t>Fatigue</a:t>
                      </a:r>
                    </a:p>
                  </a:txBody>
                  <a:tcPr marR="7899" marT="7899" marB="9144" anchor="ctr">
                    <a:lnL w="9525"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126 (20)</a:t>
                      </a:r>
                    </a:p>
                  </a:txBody>
                  <a:tcPr marL="7899" marR="7899" marT="7899"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23 (20)</a:t>
                      </a:r>
                    </a:p>
                  </a:txBody>
                  <a:tcPr marL="7899" marR="7899" marT="7899" marB="0" anchor="ctr">
                    <a:lnL w="1905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a:noFill/>
                    </a:lnT>
                    <a:lnB>
                      <a:noFill/>
                    </a:lnB>
                    <a:solidFill>
                      <a:srgbClr val="E8EAEF"/>
                    </a:solidFill>
                  </a:tcPr>
                </a:tc>
                <a:extLst>
                  <a:ext uri="{0D108BD9-81ED-4DB2-BD59-A6C34878D82A}">
                    <a16:rowId xmlns:a16="http://schemas.microsoft.com/office/drawing/2014/main" val="1286639851"/>
                  </a:ext>
                </a:extLst>
              </a:tr>
              <a:tr h="232216">
                <a:tc>
                  <a:txBody>
                    <a:bodyPr/>
                    <a:lstStyle/>
                    <a:p>
                      <a:pPr marL="91440" algn="l" rtl="0" fontAlgn="ctr"/>
                      <a:r>
                        <a:rPr lang="en-US" sz="1200" b="0" i="0" u="none" strike="noStrike" dirty="0">
                          <a:solidFill>
                            <a:srgbClr val="000000"/>
                          </a:solidFill>
                          <a:effectLst/>
                          <a:latin typeface="Arial" panose="020B0604020202020204" pitchFamily="34" charset="0"/>
                        </a:rPr>
                        <a:t>Nasopharyngitis</a:t>
                      </a:r>
                    </a:p>
                  </a:txBody>
                  <a:tcPr marR="7899" marT="7899" marB="9144" anchor="ctr">
                    <a:lnL w="9525"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79 (13)</a:t>
                      </a:r>
                    </a:p>
                  </a:txBody>
                  <a:tcPr marL="7899" marR="7899" marT="7899"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12 (10)</a:t>
                      </a:r>
                    </a:p>
                  </a:txBody>
                  <a:tcPr marL="7899" marR="7899" marT="7899" marB="0" anchor="ctr">
                    <a:lnL w="1905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a:noFill/>
                    </a:lnT>
                    <a:lnB>
                      <a:noFill/>
                    </a:lnB>
                    <a:solidFill>
                      <a:srgbClr val="E8EAEF"/>
                    </a:solidFill>
                  </a:tcPr>
                </a:tc>
                <a:extLst>
                  <a:ext uri="{0D108BD9-81ED-4DB2-BD59-A6C34878D82A}">
                    <a16:rowId xmlns:a16="http://schemas.microsoft.com/office/drawing/2014/main" val="2242619758"/>
                  </a:ext>
                </a:extLst>
              </a:tr>
              <a:tr h="232216">
                <a:tc>
                  <a:txBody>
                    <a:bodyPr/>
                    <a:lstStyle/>
                    <a:p>
                      <a:pPr marL="91440" algn="l" rtl="0" fontAlgn="ctr"/>
                      <a:r>
                        <a:rPr lang="en-US" sz="1200" b="0" i="0" u="none" strike="noStrike" dirty="0">
                          <a:solidFill>
                            <a:srgbClr val="000000"/>
                          </a:solidFill>
                          <a:effectLst/>
                          <a:latin typeface="Arial" panose="020B0604020202020204" pitchFamily="34" charset="0"/>
                        </a:rPr>
                        <a:t>Nausea</a:t>
                      </a:r>
                    </a:p>
                  </a:txBody>
                  <a:tcPr marR="7899" marT="7899" marB="9144" anchor="ctr">
                    <a:lnL w="9525"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75 (12)</a:t>
                      </a:r>
                    </a:p>
                  </a:txBody>
                  <a:tcPr marL="7899" marR="7899" marT="7899"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13 (11)</a:t>
                      </a:r>
                    </a:p>
                  </a:txBody>
                  <a:tcPr marL="7899" marR="7899" marT="7899" marB="0" anchor="ctr">
                    <a:lnL w="1905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8EAEF"/>
                    </a:solidFill>
                  </a:tcPr>
                </a:tc>
                <a:extLst>
                  <a:ext uri="{0D108BD9-81ED-4DB2-BD59-A6C34878D82A}">
                    <a16:rowId xmlns:a16="http://schemas.microsoft.com/office/drawing/2014/main" val="838080091"/>
                  </a:ext>
                </a:extLst>
              </a:tr>
              <a:tr h="232216">
                <a:tc>
                  <a:txBody>
                    <a:bodyPr/>
                    <a:lstStyle/>
                    <a:p>
                      <a:pPr algn="l" rtl="0" fontAlgn="ctr"/>
                      <a:r>
                        <a:rPr lang="en-US" sz="1200" b="0" i="0" u="none" strike="noStrike" dirty="0">
                          <a:solidFill>
                            <a:srgbClr val="000000"/>
                          </a:solidFill>
                          <a:effectLst/>
                          <a:latin typeface="Arial" panose="020B0604020202020204" pitchFamily="34" charset="0"/>
                        </a:rPr>
                        <a:t>Laboratory AEs</a:t>
                      </a:r>
                    </a:p>
                  </a:txBody>
                  <a:tcPr marR="7899" marT="7899" marB="9144" anchor="ctr">
                    <a:lnL w="9525"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 </a:t>
                      </a:r>
                    </a:p>
                  </a:txBody>
                  <a:tcPr marL="7899" marR="7899" marT="7899"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 </a:t>
                      </a:r>
                    </a:p>
                  </a:txBody>
                  <a:tcPr marL="7899" marR="7899" marT="7899" marB="0" anchor="ctr">
                    <a:lnL w="1905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DD3DD"/>
                    </a:solidFill>
                  </a:tcPr>
                </a:tc>
                <a:extLst>
                  <a:ext uri="{0D108BD9-81ED-4DB2-BD59-A6C34878D82A}">
                    <a16:rowId xmlns:a16="http://schemas.microsoft.com/office/drawing/2014/main" val="1449672569"/>
                  </a:ext>
                </a:extLst>
              </a:tr>
              <a:tr h="232216">
                <a:tc>
                  <a:txBody>
                    <a:bodyPr/>
                    <a:lstStyle/>
                    <a:p>
                      <a:pPr marL="91440" algn="l" rtl="0" fontAlgn="ctr"/>
                      <a:r>
                        <a:rPr lang="en-US" sz="1200" b="0" i="0" u="none" strike="noStrike" dirty="0">
                          <a:solidFill>
                            <a:srgbClr val="000000"/>
                          </a:solidFill>
                          <a:effectLst/>
                          <a:latin typeface="Arial" panose="020B0604020202020204" pitchFamily="34" charset="0"/>
                        </a:rPr>
                        <a:t>Hemoglobin &lt;10 g/dL</a:t>
                      </a:r>
                    </a:p>
                  </a:txBody>
                  <a:tcPr marR="7899" marT="7899" marB="9144" anchor="ctr">
                    <a:lnL w="9525"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2 (&lt;1)</a:t>
                      </a:r>
                    </a:p>
                  </a:txBody>
                  <a:tcPr marL="7899" marR="7899" marT="7899"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0</a:t>
                      </a:r>
                    </a:p>
                  </a:txBody>
                  <a:tcPr marL="7899" marR="7899" marT="7899" marB="0" anchor="ctr">
                    <a:lnL w="1905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a:noFill/>
                    </a:lnT>
                    <a:lnB>
                      <a:noFill/>
                    </a:lnB>
                    <a:solidFill>
                      <a:srgbClr val="CDD3DD"/>
                    </a:solidFill>
                  </a:tcPr>
                </a:tc>
                <a:extLst>
                  <a:ext uri="{0D108BD9-81ED-4DB2-BD59-A6C34878D82A}">
                    <a16:rowId xmlns:a16="http://schemas.microsoft.com/office/drawing/2014/main" val="74079822"/>
                  </a:ext>
                </a:extLst>
              </a:tr>
              <a:tr h="232216">
                <a:tc>
                  <a:txBody>
                    <a:bodyPr/>
                    <a:lstStyle/>
                    <a:p>
                      <a:pPr marL="91440" algn="l" rtl="0" fontAlgn="ctr"/>
                      <a:r>
                        <a:rPr lang="en-US" sz="1200" b="0" i="0" u="none" strike="noStrike" dirty="0">
                          <a:solidFill>
                            <a:srgbClr val="000000"/>
                          </a:solidFill>
                          <a:effectLst/>
                          <a:latin typeface="Arial" panose="020B0604020202020204" pitchFamily="34" charset="0"/>
                        </a:rPr>
                        <a:t>Lymphocyte count 350 to &lt;500/mm</a:t>
                      </a:r>
                      <a:r>
                        <a:rPr lang="en-US" sz="1200" b="0" i="0" u="none" strike="noStrike" baseline="30000" dirty="0">
                          <a:solidFill>
                            <a:srgbClr val="000000"/>
                          </a:solidFill>
                          <a:effectLst/>
                          <a:latin typeface="Arial" panose="020B0604020202020204" pitchFamily="34" charset="0"/>
                        </a:rPr>
                        <a:t>3</a:t>
                      </a:r>
                      <a:endParaRPr lang="en-US" sz="1200" b="0" i="0" u="none" strike="noStrike" dirty="0">
                        <a:solidFill>
                          <a:srgbClr val="000000"/>
                        </a:solidFill>
                        <a:effectLst/>
                        <a:latin typeface="Arial" panose="020B0604020202020204" pitchFamily="34" charset="0"/>
                      </a:endParaRPr>
                    </a:p>
                  </a:txBody>
                  <a:tcPr marR="7899" marT="7899" marB="9144" anchor="ctr">
                    <a:lnL w="9525"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3 (&lt;1)</a:t>
                      </a:r>
                    </a:p>
                  </a:txBody>
                  <a:tcPr marL="7899" marR="7899" marT="7899"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0</a:t>
                      </a:r>
                    </a:p>
                  </a:txBody>
                  <a:tcPr marL="7899" marR="7899" marT="7899" marB="0" anchor="ctr">
                    <a:lnL w="1905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a:noFill/>
                    </a:lnT>
                    <a:lnB>
                      <a:noFill/>
                    </a:lnB>
                    <a:solidFill>
                      <a:srgbClr val="CDD3DD"/>
                    </a:solidFill>
                  </a:tcPr>
                </a:tc>
                <a:extLst>
                  <a:ext uri="{0D108BD9-81ED-4DB2-BD59-A6C34878D82A}">
                    <a16:rowId xmlns:a16="http://schemas.microsoft.com/office/drawing/2014/main" val="3789281827"/>
                  </a:ext>
                </a:extLst>
              </a:tr>
              <a:tr h="232216">
                <a:tc>
                  <a:txBody>
                    <a:bodyPr/>
                    <a:lstStyle/>
                    <a:p>
                      <a:pPr marL="91440" algn="l" rtl="0" fontAlgn="ctr"/>
                      <a:r>
                        <a:rPr lang="en-US" sz="1200" b="0" i="0" u="none" strike="noStrike" dirty="0">
                          <a:solidFill>
                            <a:srgbClr val="000000"/>
                          </a:solidFill>
                          <a:effectLst/>
                          <a:latin typeface="Arial" panose="020B0604020202020204" pitchFamily="34" charset="0"/>
                        </a:rPr>
                        <a:t>Neutrophil count 500 to &lt;750/mm</a:t>
                      </a:r>
                      <a:r>
                        <a:rPr lang="en-US" sz="1200" b="0" i="0" u="none" strike="noStrike" baseline="30000" dirty="0">
                          <a:solidFill>
                            <a:srgbClr val="000000"/>
                          </a:solidFill>
                          <a:effectLst/>
                          <a:latin typeface="Arial" panose="020B0604020202020204" pitchFamily="34" charset="0"/>
                        </a:rPr>
                        <a:t>3</a:t>
                      </a:r>
                      <a:endParaRPr lang="en-US" sz="1200" b="0" i="0" u="none" strike="noStrike" dirty="0">
                        <a:solidFill>
                          <a:srgbClr val="000000"/>
                        </a:solidFill>
                        <a:effectLst/>
                        <a:latin typeface="Arial" panose="020B0604020202020204" pitchFamily="34" charset="0"/>
                      </a:endParaRPr>
                    </a:p>
                  </a:txBody>
                  <a:tcPr marR="7899" marT="7899" marB="9144" anchor="ctr">
                    <a:lnL w="9525"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4 (1)</a:t>
                      </a:r>
                    </a:p>
                  </a:txBody>
                  <a:tcPr marL="7899" marR="7899" marT="7899"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0</a:t>
                      </a:r>
                    </a:p>
                  </a:txBody>
                  <a:tcPr marL="7899" marR="7899" marT="7899" marB="0" anchor="ctr">
                    <a:lnL w="1905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a:noFill/>
                    </a:lnT>
                    <a:lnB>
                      <a:noFill/>
                    </a:lnB>
                    <a:solidFill>
                      <a:srgbClr val="CDD3DD"/>
                    </a:solidFill>
                  </a:tcPr>
                </a:tc>
                <a:extLst>
                  <a:ext uri="{0D108BD9-81ED-4DB2-BD59-A6C34878D82A}">
                    <a16:rowId xmlns:a16="http://schemas.microsoft.com/office/drawing/2014/main" val="811024629"/>
                  </a:ext>
                </a:extLst>
              </a:tr>
              <a:tr h="232216">
                <a:tc>
                  <a:txBody>
                    <a:bodyPr/>
                    <a:lstStyle/>
                    <a:p>
                      <a:pPr marL="91440" algn="l" rtl="0" fontAlgn="ctr"/>
                      <a:r>
                        <a:rPr lang="en-US" sz="1200" b="0" i="0" u="none" strike="noStrike" dirty="0">
                          <a:solidFill>
                            <a:srgbClr val="000000"/>
                          </a:solidFill>
                          <a:effectLst/>
                          <a:latin typeface="Arial" panose="020B0604020202020204" pitchFamily="34" charset="0"/>
                          <a:cs typeface="Arial" panose="020B0604020202020204" pitchFamily="34" charset="0"/>
                        </a:rPr>
                        <a:t>Platelet count 25K to &lt;50K/mm</a:t>
                      </a:r>
                      <a:r>
                        <a:rPr lang="en-US" sz="1200" b="0" i="0" u="none" strike="noStrike" baseline="30000" dirty="0">
                          <a:solidFill>
                            <a:srgbClr val="000000"/>
                          </a:solidFill>
                          <a:effectLst/>
                          <a:latin typeface="Arial" panose="020B0604020202020204" pitchFamily="34" charset="0"/>
                          <a:cs typeface="Arial" panose="020B0604020202020204" pitchFamily="34" charset="0"/>
                        </a:rPr>
                        <a:t>3</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R="7899" marT="7899" marB="9144" anchor="ctr">
                    <a:lnL w="9525"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5C4B27"/>
                      </a:solidFill>
                      <a:prstDash val="solid"/>
                      <a:round/>
                      <a:headEnd type="none" w="med" len="med"/>
                      <a:tailEnd type="none" w="med" len="med"/>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cs typeface="Arial" panose="020B0604020202020204" pitchFamily="34" charset="0"/>
                        </a:rPr>
                        <a:t>1 (&lt;1)</a:t>
                      </a:r>
                    </a:p>
                  </a:txBody>
                  <a:tcPr marL="7899" marR="7899" marT="7899"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6350" cap="flat" cmpd="sng" algn="ctr">
                      <a:solidFill>
                        <a:srgbClr val="7F6000"/>
                      </a:solidFill>
                      <a:prstDash val="solid"/>
                      <a:round/>
                      <a:headEnd type="none" w="med" len="med"/>
                      <a:tailEnd type="none" w="med" len="med"/>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cs typeface="Arial" panose="020B0604020202020204" pitchFamily="34" charset="0"/>
                        </a:rPr>
                        <a:t>0</a:t>
                      </a:r>
                    </a:p>
                  </a:txBody>
                  <a:tcPr marL="7899" marR="7899" marT="7899" marB="0" anchor="ctr">
                    <a:lnL w="1905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a:noFill/>
                    </a:lnT>
                    <a:lnB w="6350" cap="flat" cmpd="sng" algn="ctr">
                      <a:solidFill>
                        <a:srgbClr val="7F6000"/>
                      </a:solidFill>
                      <a:prstDash val="solid"/>
                      <a:round/>
                      <a:headEnd type="none" w="med" len="med"/>
                      <a:tailEnd type="none" w="med" len="med"/>
                    </a:lnB>
                    <a:solidFill>
                      <a:srgbClr val="CDD3DD"/>
                    </a:solidFill>
                  </a:tcPr>
                </a:tc>
                <a:extLst>
                  <a:ext uri="{0D108BD9-81ED-4DB2-BD59-A6C34878D82A}">
                    <a16:rowId xmlns:a16="http://schemas.microsoft.com/office/drawing/2014/main" val="3421648090"/>
                  </a:ext>
                </a:extLst>
              </a:tr>
              <a:tr h="195062">
                <a:tc gridSpan="3">
                  <a:txBody>
                    <a:bodyPr/>
                    <a:lstStyle/>
                    <a:p>
                      <a:pPr algn="l" fontAlgn="b"/>
                      <a:r>
                        <a:rPr lang="en-US" sz="1000" b="0" i="0" u="none" strike="noStrike" baseline="30000" dirty="0">
                          <a:solidFill>
                            <a:srgbClr val="000000"/>
                          </a:solidFill>
                          <a:effectLst/>
                          <a:latin typeface="Arial" panose="020B0604020202020204" pitchFamily="34" charset="0"/>
                          <a:cs typeface="Arial" panose="020B0604020202020204" pitchFamily="34" charset="0"/>
                        </a:rPr>
                        <a:t>§</a:t>
                      </a:r>
                      <a:r>
                        <a:rPr lang="en-US" sz="1000" b="0" i="0" u="none" strike="noStrike" dirty="0">
                          <a:solidFill>
                            <a:srgbClr val="000000"/>
                          </a:solidFill>
                          <a:effectLst/>
                          <a:latin typeface="Arial" panose="020B0604020202020204" pitchFamily="34" charset="0"/>
                          <a:cs typeface="Arial" panose="020B0604020202020204" pitchFamily="34" charset="0"/>
                        </a:rPr>
                        <a:t>This death was not considered to be study-related.</a:t>
                      </a:r>
                    </a:p>
                  </a:txBody>
                  <a:tcPr marR="7899" marT="7899" marB="9144"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6350" cap="flat" cmpd="sng" algn="ctr">
                      <a:solidFill>
                        <a:srgbClr val="5C4B27"/>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7F6000">
                        <a:alpha val="10000"/>
                      </a:srgb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07648419"/>
                  </a:ext>
                </a:extLst>
              </a:tr>
            </a:tbl>
          </a:graphicData>
        </a:graphic>
      </p:graphicFrame>
    </p:spTree>
    <p:extLst>
      <p:ext uri="{BB962C8B-B14F-4D97-AF65-F5344CB8AC3E}">
        <p14:creationId xmlns:p14="http://schemas.microsoft.com/office/powerpoint/2010/main" val="974890980"/>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000" dirty="0"/>
              <a:t>Sofosbuvir-Velpatasvir in HCV Genotype 1, 2, 4, 5, or 6</a:t>
            </a:r>
            <a:br>
              <a:rPr lang="en-US" sz="2000" dirty="0"/>
            </a:br>
            <a:r>
              <a:rPr lang="en-US" sz="2000" dirty="0"/>
              <a:t>ASTRAL-1: Conclusion</a:t>
            </a:r>
          </a:p>
        </p:txBody>
      </p:sp>
      <p:sp>
        <p:nvSpPr>
          <p:cNvPr id="2" name="Content Placeholder 1"/>
          <p:cNvSpPr>
            <a:spLocks noGrp="1"/>
          </p:cNvSpPr>
          <p:nvPr>
            <p:ph type="body" sz="quarter" idx="14"/>
          </p:nvPr>
        </p:nvSpPr>
        <p:spPr/>
        <p:txBody>
          <a:bodyPr/>
          <a:lstStyle/>
          <a:p>
            <a:r>
              <a:rPr lang="en-US" dirty="0"/>
              <a:t>Source: Feld JJ, et al. N Engl J Med. </a:t>
            </a:r>
            <a:r>
              <a:rPr lang="is-IS"/>
              <a:t>2015</a:t>
            </a:r>
            <a:r>
              <a:rPr lang="en-US" dirty="0"/>
              <a:t>;373:2599-607.</a:t>
            </a:r>
          </a:p>
        </p:txBody>
      </p:sp>
      <p:sp>
        <p:nvSpPr>
          <p:cNvPr id="5" name="Content Placeholder 4">
            <a:extLst>
              <a:ext uri="{FF2B5EF4-FFF2-40B4-BE49-F238E27FC236}">
                <a16:creationId xmlns:a16="http://schemas.microsoft.com/office/drawing/2014/main" id="{19B0C8AC-DFA9-6341-94F0-98FBC6C44577}"/>
              </a:ext>
            </a:extLst>
          </p:cNvPr>
          <p:cNvSpPr>
            <a:spLocks noGrp="1"/>
          </p:cNvSpPr>
          <p:nvPr>
            <p:ph sz="half" idx="2"/>
          </p:nvPr>
        </p:nvSpPr>
        <p:spPr>
          <a:xfrm>
            <a:off x="0" y="1978569"/>
            <a:ext cx="9144000" cy="1232524"/>
          </a:xfrm>
        </p:spPr>
        <p:txBody>
          <a:bodyPr/>
          <a:lstStyle/>
          <a:p>
            <a:r>
              <a:rPr lang="en-US" b="1" dirty="0">
                <a:solidFill>
                  <a:srgbClr val="C00000"/>
                </a:solidFill>
                <a:latin typeface="Arial"/>
                <a:cs typeface="Arial"/>
              </a:rPr>
              <a:t>Conclusions</a:t>
            </a:r>
            <a:r>
              <a:rPr lang="en-US" dirty="0">
                <a:solidFill>
                  <a:schemeClr val="tx1"/>
                </a:solidFill>
                <a:latin typeface="Arial"/>
                <a:cs typeface="Arial"/>
              </a:rPr>
              <a:t>: </a:t>
            </a:r>
            <a:r>
              <a:rPr lang="en-US" dirty="0">
                <a:latin typeface="Arial"/>
                <a:cs typeface="Arial"/>
              </a:rPr>
              <a:t>“</a:t>
            </a:r>
            <a:r>
              <a:rPr lang="en-US" dirty="0">
                <a:cs typeface="Arial"/>
              </a:rPr>
              <a:t>Once-daily sofosbuvir–velpatasvir for 12 weeks provided high rates of sustained virologic response among both previously treated and untreated patients infected with HCV genotype 1, 2, 4, 5, or 6, including those with compensated cirrhosis.” </a:t>
            </a:r>
            <a:endParaRPr lang="en-US" dirty="0">
              <a:latin typeface="Arial"/>
              <a:cs typeface="Arial"/>
            </a:endParaRPr>
          </a:p>
        </p:txBody>
      </p:sp>
    </p:spTree>
    <p:extLst>
      <p:ext uri="{BB962C8B-B14F-4D97-AF65-F5344CB8AC3E}">
        <p14:creationId xmlns:p14="http://schemas.microsoft.com/office/powerpoint/2010/main" val="14448364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nSpc>
                <a:spcPts val="2625"/>
              </a:lnSpc>
              <a:spcBef>
                <a:spcPts val="450"/>
              </a:spcBef>
            </a:pPr>
            <a:r>
              <a:rPr lang="en-US" sz="1800" dirty="0">
                <a:solidFill>
                  <a:srgbClr val="001D48"/>
                </a:solidFill>
              </a:rPr>
              <a:t>Sofosbuvir-Velpatasvir in Genotype 2</a:t>
            </a:r>
            <a:br>
              <a:rPr lang="en-US" dirty="0">
                <a:solidFill>
                  <a:srgbClr val="001D48"/>
                </a:solidFill>
              </a:rPr>
            </a:br>
            <a:r>
              <a:rPr lang="en-US" sz="2400" dirty="0">
                <a:solidFill>
                  <a:srgbClr val="001D48"/>
                </a:solidFill>
              </a:rPr>
              <a:t>ASTRAL-2*</a:t>
            </a:r>
          </a:p>
        </p:txBody>
      </p:sp>
      <p:sp>
        <p:nvSpPr>
          <p:cNvPr id="4" name="Text Placeholder 3">
            <a:extLst>
              <a:ext uri="{FF2B5EF4-FFF2-40B4-BE49-F238E27FC236}">
                <a16:creationId xmlns:a16="http://schemas.microsoft.com/office/drawing/2014/main" id="{3636EB83-9D65-5F4B-A431-4C2F2C32C370}"/>
              </a:ext>
            </a:extLst>
          </p:cNvPr>
          <p:cNvSpPr>
            <a:spLocks noGrp="1"/>
          </p:cNvSpPr>
          <p:nvPr>
            <p:ph type="body" sz="quarter" idx="15"/>
          </p:nvPr>
        </p:nvSpPr>
        <p:spPr/>
        <p:txBody>
          <a:bodyPr/>
          <a:lstStyle/>
          <a:p>
            <a:r>
              <a:rPr lang="en-US" dirty="0"/>
              <a:t>Source: Foster GR, et al. N Engl J Med. </a:t>
            </a:r>
            <a:r>
              <a:rPr lang="is-IS"/>
              <a:t>2015</a:t>
            </a:r>
            <a:r>
              <a:rPr lang="en-US" dirty="0"/>
              <a:t>;373:2608-17.</a:t>
            </a:r>
          </a:p>
        </p:txBody>
      </p:sp>
      <p:sp>
        <p:nvSpPr>
          <p:cNvPr id="2" name="TextBox 1"/>
          <p:cNvSpPr txBox="1"/>
          <p:nvPr/>
        </p:nvSpPr>
        <p:spPr>
          <a:xfrm>
            <a:off x="370549" y="3492368"/>
            <a:ext cx="4743450" cy="276999"/>
          </a:xfrm>
          <a:prstGeom prst="rect">
            <a:avLst/>
          </a:prstGeom>
          <a:noFill/>
        </p:spPr>
        <p:txBody>
          <a:bodyPr wrap="square" rtlCol="0">
            <a:spAutoFit/>
          </a:bodyPr>
          <a:lstStyle/>
          <a:p>
            <a:r>
              <a:rPr lang="en-US" sz="1200" dirty="0">
                <a:latin typeface="Arial"/>
                <a:cs typeface="Arial"/>
              </a:rPr>
              <a:t>*Published in tandem with ASTRAL-3 Trial</a:t>
            </a:r>
          </a:p>
        </p:txBody>
      </p:sp>
      <p:sp>
        <p:nvSpPr>
          <p:cNvPr id="8" name="Text Placeholder 7">
            <a:extLst>
              <a:ext uri="{FF2B5EF4-FFF2-40B4-BE49-F238E27FC236}">
                <a16:creationId xmlns:a16="http://schemas.microsoft.com/office/drawing/2014/main" id="{A1872A79-D8A3-8D4C-9A5E-FC414E9B2A20}"/>
              </a:ext>
            </a:extLst>
          </p:cNvPr>
          <p:cNvSpPr>
            <a:spLocks noGrp="1"/>
          </p:cNvSpPr>
          <p:nvPr>
            <p:ph type="body" idx="1"/>
          </p:nvPr>
        </p:nvSpPr>
        <p:spPr/>
        <p:txBody>
          <a:bodyPr/>
          <a:lstStyle/>
          <a:p>
            <a:r>
              <a:rPr lang="en-US" dirty="0">
                <a:latin typeface="Arial"/>
                <a:cs typeface="Arial"/>
              </a:rPr>
              <a:t>Treatment Naïve and Treatment Experienced, Phase 3</a:t>
            </a:r>
          </a:p>
        </p:txBody>
      </p:sp>
    </p:spTree>
    <p:extLst>
      <p:ext uri="{BB962C8B-B14F-4D97-AF65-F5344CB8AC3E}">
        <p14:creationId xmlns:p14="http://schemas.microsoft.com/office/powerpoint/2010/main" val="4151855548"/>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Sofosbuvir-Velpatasvir in HCV Genotype 2</a:t>
            </a:r>
            <a:br>
              <a:rPr lang="en-US" sz="2000" dirty="0"/>
            </a:br>
            <a:r>
              <a:rPr lang="en-US" sz="2000" dirty="0"/>
              <a:t>ASTRAL-2: Study Features</a:t>
            </a:r>
          </a:p>
        </p:txBody>
      </p:sp>
      <p:sp>
        <p:nvSpPr>
          <p:cNvPr id="6" name="Content Placeholder 5"/>
          <p:cNvSpPr>
            <a:spLocks noGrp="1"/>
          </p:cNvSpPr>
          <p:nvPr>
            <p:ph type="body" sz="quarter" idx="14"/>
          </p:nvPr>
        </p:nvSpPr>
        <p:spPr/>
        <p:txBody>
          <a:bodyPr/>
          <a:lstStyle/>
          <a:p>
            <a:r>
              <a:rPr lang="en-US" dirty="0"/>
              <a:t>Source: Foster GR, et al. N Engl J Med. </a:t>
            </a:r>
            <a:r>
              <a:rPr lang="is-IS"/>
              <a:t>2015</a:t>
            </a:r>
            <a:r>
              <a:rPr lang="en-US" dirty="0"/>
              <a:t>;373:2608-17.</a:t>
            </a:r>
          </a:p>
        </p:txBody>
      </p:sp>
      <p:sp>
        <p:nvSpPr>
          <p:cNvPr id="3" name="Content Placeholder 2">
            <a:extLst>
              <a:ext uri="{FF2B5EF4-FFF2-40B4-BE49-F238E27FC236}">
                <a16:creationId xmlns:a16="http://schemas.microsoft.com/office/drawing/2014/main" id="{F44C134C-166E-5148-B4D8-5A80BB913302}"/>
              </a:ext>
            </a:extLst>
          </p:cNvPr>
          <p:cNvSpPr>
            <a:spLocks noGrp="1"/>
          </p:cNvSpPr>
          <p:nvPr>
            <p:ph sz="half" idx="2"/>
          </p:nvPr>
        </p:nvSpPr>
        <p:spPr>
          <a:xfrm>
            <a:off x="323850" y="1184225"/>
            <a:ext cx="8515350" cy="3154096"/>
          </a:xfrm>
        </p:spPr>
        <p:txBody>
          <a:bodyPr>
            <a:normAutofit/>
          </a:bodyPr>
          <a:lstStyle/>
          <a:p>
            <a:pPr>
              <a:lnSpc>
                <a:spcPts val="1900"/>
              </a:lnSpc>
            </a:pPr>
            <a:r>
              <a:rPr lang="en-US" sz="1500" b="1" dirty="0"/>
              <a:t>Design</a:t>
            </a:r>
            <a:r>
              <a:rPr lang="en-US" sz="1500" dirty="0"/>
              <a:t>: Randomized, placebo-controlled, open-label, phase 3 trial using a fixed-dose combination of sofosbuvir-velpatasvir for 12 weeks compared with sofosbuvir plus ribavirin in treatment-naïve and treatment-experienced patients with GT 2 chronic HCV</a:t>
            </a:r>
          </a:p>
          <a:p>
            <a:pPr>
              <a:lnSpc>
                <a:spcPts val="1900"/>
              </a:lnSpc>
            </a:pPr>
            <a:r>
              <a:rPr lang="en-US" sz="1500" b="1" dirty="0"/>
              <a:t>Setting</a:t>
            </a:r>
            <a:r>
              <a:rPr lang="en-US" sz="1500" dirty="0"/>
              <a:t>: 51 sites in United States</a:t>
            </a:r>
          </a:p>
          <a:p>
            <a:r>
              <a:rPr lang="en-US" sz="1500" b="1" dirty="0"/>
              <a:t>Entry Criteria</a:t>
            </a:r>
          </a:p>
          <a:p>
            <a:pPr lvl="1">
              <a:lnSpc>
                <a:spcPts val="1900"/>
              </a:lnSpc>
              <a:spcBef>
                <a:spcPts val="300"/>
              </a:spcBef>
            </a:pPr>
            <a:r>
              <a:rPr lang="en-US" sz="1500" dirty="0"/>
              <a:t>Chronic HCV GT 2 </a:t>
            </a:r>
          </a:p>
          <a:p>
            <a:pPr lvl="1">
              <a:lnSpc>
                <a:spcPts val="1900"/>
              </a:lnSpc>
            </a:pPr>
            <a:r>
              <a:rPr lang="en-US" sz="1500" dirty="0"/>
              <a:t>HCV RNA ≥10,000 IU/mL at screening</a:t>
            </a:r>
          </a:p>
          <a:p>
            <a:pPr lvl="1">
              <a:lnSpc>
                <a:spcPts val="1900"/>
              </a:lnSpc>
            </a:pPr>
            <a:r>
              <a:rPr lang="en-US" sz="1500" dirty="0"/>
              <a:t>Prior treatment failure with interferon allowed (but no prior NS5A or NS5B)</a:t>
            </a:r>
          </a:p>
          <a:p>
            <a:pPr lvl="1">
              <a:lnSpc>
                <a:spcPts val="1900"/>
              </a:lnSpc>
            </a:pPr>
            <a:r>
              <a:rPr lang="en-US" sz="1500" dirty="0"/>
              <a:t>Patients with compensated cirrhosis allowed</a:t>
            </a:r>
          </a:p>
          <a:p>
            <a:r>
              <a:rPr lang="en-US" sz="1500" b="1" dirty="0">
                <a:solidFill>
                  <a:schemeClr val="tx1"/>
                </a:solidFill>
              </a:rPr>
              <a:t>Primary End Point</a:t>
            </a:r>
            <a:r>
              <a:rPr lang="en-US" sz="1500" dirty="0">
                <a:solidFill>
                  <a:schemeClr val="tx1"/>
                </a:solidFill>
              </a:rPr>
              <a:t>: SVR12</a:t>
            </a:r>
          </a:p>
        </p:txBody>
      </p:sp>
    </p:spTree>
    <p:extLst>
      <p:ext uri="{BB962C8B-B14F-4D97-AF65-F5344CB8AC3E}">
        <p14:creationId xmlns:p14="http://schemas.microsoft.com/office/powerpoint/2010/main" val="629387616"/>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a:spLocks noGrp="1"/>
          </p:cNvSpPr>
          <p:nvPr>
            <p:ph type="title"/>
          </p:nvPr>
        </p:nvSpPr>
        <p:spPr/>
        <p:txBody>
          <a:bodyPr>
            <a:normAutofit/>
          </a:bodyPr>
          <a:lstStyle/>
          <a:p>
            <a:r>
              <a:rPr lang="en-US" sz="2000" dirty="0"/>
              <a:t>Sofosbuvir-Velpatasvir in HCV Genotype 2</a:t>
            </a:r>
            <a:br>
              <a:rPr lang="en-US" sz="2000" dirty="0"/>
            </a:br>
            <a:r>
              <a:rPr lang="en-US" sz="2000" dirty="0"/>
              <a:t>ASTRAL-2: Study Design</a:t>
            </a:r>
          </a:p>
        </p:txBody>
      </p:sp>
      <p:sp>
        <p:nvSpPr>
          <p:cNvPr id="7" name="Content Placeholder 6"/>
          <p:cNvSpPr>
            <a:spLocks noGrp="1"/>
          </p:cNvSpPr>
          <p:nvPr>
            <p:ph type="body" sz="quarter" idx="14"/>
          </p:nvPr>
        </p:nvSpPr>
        <p:spPr/>
        <p:txBody>
          <a:bodyPr/>
          <a:lstStyle/>
          <a:p>
            <a:r>
              <a:rPr lang="en-US" dirty="0"/>
              <a:t>Source: Foster GR, et al. N Engl J Med. </a:t>
            </a:r>
            <a:r>
              <a:rPr lang="is-IS"/>
              <a:t>2015</a:t>
            </a:r>
            <a:r>
              <a:rPr lang="en-US" dirty="0"/>
              <a:t>;373:2608-17.</a:t>
            </a:r>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sp>
        <p:nvSpPr>
          <p:cNvPr id="32" name="Rectangle 25"/>
          <p:cNvSpPr>
            <a:spLocks noChangeArrowheads="1"/>
          </p:cNvSpPr>
          <p:nvPr/>
        </p:nvSpPr>
        <p:spPr bwMode="auto">
          <a:xfrm>
            <a:off x="1073535" y="3354409"/>
            <a:ext cx="6936599" cy="325074"/>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lIns="342900" tIns="34073" rIns="69365" bIns="68580" anchor="ctr">
            <a:prstTxWarp prst="textNoShape">
              <a:avLst/>
            </a:prstTxWarp>
          </a:bodyPr>
          <a:lstStyle/>
          <a:p>
            <a:pPr defTabSz="701279">
              <a:lnSpc>
                <a:spcPts val="1350"/>
              </a:lnSpc>
              <a:spcBef>
                <a:spcPts val="600"/>
              </a:spcBef>
            </a:pPr>
            <a:r>
              <a:rPr lang="en-US" sz="1050" dirty="0">
                <a:solidFill>
                  <a:srgbClr val="000000"/>
                </a:solidFill>
                <a:latin typeface="Arial" pitchFamily="22" charset="0"/>
              </a:rPr>
              <a:t>*Randomization stratified by treatment experience and cirrhosis status.</a:t>
            </a:r>
          </a:p>
        </p:txBody>
      </p:sp>
      <p:sp>
        <p:nvSpPr>
          <p:cNvPr id="30" name="Rectangle 25"/>
          <p:cNvSpPr>
            <a:spLocks noChangeArrowheads="1"/>
          </p:cNvSpPr>
          <p:nvPr/>
        </p:nvSpPr>
        <p:spPr bwMode="auto">
          <a:xfrm>
            <a:off x="1074967" y="3826445"/>
            <a:ext cx="6936599" cy="754380"/>
          </a:xfrm>
          <a:prstGeom prst="rect">
            <a:avLst/>
          </a:prstGeom>
          <a:solidFill>
            <a:schemeClr val="bg1">
              <a:lumMod val="95000"/>
            </a:schemeClr>
          </a:solidFill>
          <a:ln w="9525" cap="flat" cmpd="sng" algn="ctr">
            <a:solidFill>
              <a:schemeClr val="bg1">
                <a:lumMod val="65000"/>
              </a:schemeClr>
            </a:solidFill>
            <a:prstDash val="solid"/>
            <a:miter lim="800000"/>
            <a:headEnd type="none" w="med" len="med"/>
            <a:tailEnd type="none" w="med" len="med"/>
          </a:ln>
          <a:effectLst/>
        </p:spPr>
        <p:txBody>
          <a:bodyPr lIns="342900" tIns="34073" rIns="69365" bIns="68580" anchor="ctr">
            <a:prstTxWarp prst="textNoShape">
              <a:avLst/>
            </a:prstTxWarp>
          </a:bodyPr>
          <a:lstStyle/>
          <a:p>
            <a:pPr defTabSz="701279">
              <a:lnSpc>
                <a:spcPts val="1350"/>
              </a:lnSpc>
              <a:spcBef>
                <a:spcPts val="600"/>
              </a:spcBef>
            </a:pPr>
            <a:r>
              <a:rPr lang="en-US" sz="1050" b="1" dirty="0">
                <a:solidFill>
                  <a:srgbClr val="000000"/>
                </a:solidFill>
                <a:latin typeface="Arial" pitchFamily="22" charset="0"/>
              </a:rPr>
              <a:t>Drug Dosing</a:t>
            </a:r>
            <a:br>
              <a:rPr lang="en-US" sz="1050" dirty="0">
                <a:solidFill>
                  <a:srgbClr val="000000"/>
                </a:solidFill>
                <a:latin typeface="Arial" pitchFamily="22" charset="0"/>
              </a:rPr>
            </a:br>
            <a:r>
              <a:rPr lang="en-US" sz="1050" dirty="0">
                <a:solidFill>
                  <a:srgbClr val="000000"/>
                </a:solidFill>
                <a:latin typeface="Arial"/>
                <a:cs typeface="Arial"/>
              </a:rPr>
              <a:t>Sofosbuvir-velpatasvir</a:t>
            </a:r>
            <a:r>
              <a:rPr lang="en-US" sz="1050" dirty="0">
                <a:solidFill>
                  <a:srgbClr val="000000"/>
                </a:solidFill>
                <a:latin typeface="Arial" pitchFamily="22" charset="0"/>
              </a:rPr>
              <a:t> (400/100 mg): fixed-dose combination; one pill once daily</a:t>
            </a:r>
            <a:br>
              <a:rPr lang="en-US" sz="1050" dirty="0">
                <a:solidFill>
                  <a:srgbClr val="000000"/>
                </a:solidFill>
                <a:latin typeface="Arial" pitchFamily="22" charset="0"/>
              </a:rPr>
            </a:br>
            <a:r>
              <a:rPr lang="en-US" sz="1050" dirty="0">
                <a:solidFill>
                  <a:srgbClr val="000000"/>
                </a:solidFill>
                <a:latin typeface="Arial" pitchFamily="22" charset="0"/>
              </a:rPr>
              <a:t>Sofosbuvir: 400 mg once daily</a:t>
            </a:r>
            <a:br>
              <a:rPr lang="en-US" sz="1050" dirty="0">
                <a:solidFill>
                  <a:srgbClr val="000000"/>
                </a:solidFill>
                <a:latin typeface="Arial" pitchFamily="22" charset="0"/>
              </a:rPr>
            </a:br>
            <a:r>
              <a:rPr lang="en-US" sz="1050" dirty="0">
                <a:solidFill>
                  <a:srgbClr val="000000"/>
                </a:solidFill>
                <a:latin typeface="Arial" pitchFamily="22" charset="0"/>
              </a:rPr>
              <a:t>Ribavirin (weight-based and divided bid): 1000 mg/day if &lt;75 kg or 1200 mg/day if ≥75 kg</a:t>
            </a:r>
          </a:p>
        </p:txBody>
      </p:sp>
      <p:cxnSp>
        <p:nvCxnSpPr>
          <p:cNvPr id="31" name="Straight Connector 30"/>
          <p:cNvCxnSpPr>
            <a:cxnSpLocks/>
            <a:stCxn id="35" idx="3"/>
          </p:cNvCxnSpPr>
          <p:nvPr/>
        </p:nvCxnSpPr>
        <p:spPr>
          <a:xfrm flipV="1">
            <a:off x="5080667" y="2024276"/>
            <a:ext cx="1995899" cy="2943"/>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5" name="Rectangle 5"/>
          <p:cNvSpPr>
            <a:spLocks noChangeArrowheads="1"/>
          </p:cNvSpPr>
          <p:nvPr/>
        </p:nvSpPr>
        <p:spPr bwMode="auto">
          <a:xfrm>
            <a:off x="3028672" y="1790264"/>
            <a:ext cx="2051995" cy="473910"/>
          </a:xfrm>
          <a:prstGeom prst="rect">
            <a:avLst/>
          </a:prstGeom>
          <a:solidFill>
            <a:srgbClr val="005B9D">
              <a:alpha val="20113"/>
            </a:srgbClr>
          </a:solidFill>
          <a:ln w="9525" cmpd="sng">
            <a:solidFill>
              <a:srgbClr val="000000"/>
            </a:solidFill>
            <a:miter lim="800000"/>
            <a:headEnd/>
            <a:tailEnd/>
          </a:ln>
          <a:effectLst/>
        </p:spPr>
        <p:txBody>
          <a:bodyPr wrap="square" lIns="0" rIns="0" anchor="ctr"/>
          <a:lstStyle/>
          <a:p>
            <a:pPr marL="34290" algn="ctr"/>
            <a:r>
              <a:rPr lang="en-US" sz="1100" b="1" dirty="0">
                <a:latin typeface="Arial"/>
                <a:cs typeface="Arial"/>
              </a:rPr>
              <a:t>Sofosbuvir-</a:t>
            </a:r>
            <a:r>
              <a:rPr lang="en-US" sz="1100" b="1" dirty="0" err="1">
                <a:latin typeface="Arial"/>
                <a:cs typeface="Arial"/>
              </a:rPr>
              <a:t>Velpatasvir</a:t>
            </a:r>
            <a:br>
              <a:rPr lang="en-US" sz="1100" b="1" dirty="0">
                <a:latin typeface="Arial"/>
                <a:cs typeface="Arial"/>
              </a:rPr>
            </a:br>
            <a:r>
              <a:rPr lang="en-US" sz="1100" dirty="0">
                <a:latin typeface="Arial"/>
                <a:cs typeface="Arial"/>
              </a:rPr>
              <a:t>(</a:t>
            </a:r>
            <a:r>
              <a:rPr lang="en-US" sz="1100" dirty="0">
                <a:solidFill>
                  <a:srgbClr val="000000"/>
                </a:solidFill>
                <a:latin typeface="Arial" panose="020B0604020202020204" pitchFamily="34" charset="0"/>
                <a:cs typeface="Arial" panose="020B0604020202020204" pitchFamily="34" charset="0"/>
              </a:rPr>
              <a:t>n = 134)</a:t>
            </a:r>
          </a:p>
        </p:txBody>
      </p:sp>
      <p:sp>
        <p:nvSpPr>
          <p:cNvPr id="41" name="Rectangle 40"/>
          <p:cNvSpPr/>
          <p:nvPr/>
        </p:nvSpPr>
        <p:spPr>
          <a:xfrm>
            <a:off x="6696771" y="1880825"/>
            <a:ext cx="869575" cy="304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000000"/>
                </a:solidFill>
                <a:latin typeface="Arial"/>
                <a:cs typeface="Arial"/>
              </a:rPr>
              <a:t>SVR12</a:t>
            </a:r>
          </a:p>
        </p:txBody>
      </p:sp>
      <p:sp>
        <p:nvSpPr>
          <p:cNvPr id="42" name="Rectangle 41"/>
          <p:cNvSpPr/>
          <p:nvPr/>
        </p:nvSpPr>
        <p:spPr>
          <a:xfrm>
            <a:off x="1067436" y="1782342"/>
            <a:ext cx="1849741" cy="1259584"/>
          </a:xfrm>
          <a:prstGeom prst="rect">
            <a:avLst/>
          </a:prstGeom>
          <a:solidFill>
            <a:srgbClr val="59574E"/>
          </a:solidFill>
          <a:ln>
            <a:noFill/>
          </a:ln>
          <a:effectLst/>
        </p:spPr>
        <p:style>
          <a:lnRef idx="1">
            <a:schemeClr val="accent1"/>
          </a:lnRef>
          <a:fillRef idx="3">
            <a:schemeClr val="accent1"/>
          </a:fillRef>
          <a:effectRef idx="2">
            <a:schemeClr val="accent1"/>
          </a:effectRef>
          <a:fontRef idx="minor">
            <a:schemeClr val="lt1"/>
          </a:fontRef>
        </p:style>
        <p:txBody>
          <a:bodyPr lIns="68580" rtlCol="0" anchor="ctr"/>
          <a:lstStyle/>
          <a:p>
            <a:pPr algn="ctr">
              <a:lnSpc>
                <a:spcPts val="1500"/>
              </a:lnSpc>
            </a:pPr>
            <a:r>
              <a:rPr lang="en-US" sz="1200" b="1" dirty="0">
                <a:solidFill>
                  <a:srgbClr val="FFFFFF"/>
                </a:solidFill>
                <a:latin typeface="Arial" panose="020B0604020202020204" pitchFamily="34" charset="0"/>
                <a:cs typeface="Arial" panose="020B0604020202020204" pitchFamily="34" charset="0"/>
              </a:rPr>
              <a:t>Treatment-naïve or</a:t>
            </a:r>
            <a:br>
              <a:rPr lang="en-US" sz="1200" b="1" dirty="0">
                <a:solidFill>
                  <a:srgbClr val="FFFFFF"/>
                </a:solidFill>
                <a:latin typeface="Arial" panose="020B0604020202020204" pitchFamily="34" charset="0"/>
                <a:cs typeface="Arial" panose="020B0604020202020204" pitchFamily="34" charset="0"/>
              </a:rPr>
            </a:br>
            <a:r>
              <a:rPr lang="en-US" sz="1200" b="1" dirty="0">
                <a:solidFill>
                  <a:srgbClr val="FFFFFF"/>
                </a:solidFill>
                <a:latin typeface="Arial" panose="020B0604020202020204" pitchFamily="34" charset="0"/>
                <a:cs typeface="Arial" panose="020B0604020202020204" pitchFamily="34" charset="0"/>
              </a:rPr>
              <a:t>Treatment-experienced GT 2</a:t>
            </a:r>
            <a:endParaRPr lang="en-US" sz="1200" b="1" i="1" dirty="0">
              <a:solidFill>
                <a:srgbClr val="FFFFFF"/>
              </a:solidFill>
              <a:latin typeface="Arial" panose="020B0604020202020204" pitchFamily="34" charset="0"/>
              <a:cs typeface="Arial" panose="020B0604020202020204" pitchFamily="34" charset="0"/>
            </a:endParaRPr>
          </a:p>
          <a:p>
            <a:pPr algn="ctr">
              <a:lnSpc>
                <a:spcPts val="1500"/>
              </a:lnSpc>
            </a:pPr>
            <a:r>
              <a:rPr lang="en-US" sz="1100" dirty="0">
                <a:solidFill>
                  <a:srgbClr val="FFFFFF"/>
                </a:solidFill>
                <a:latin typeface="Arial" panose="020B0604020202020204" pitchFamily="34" charset="0"/>
                <a:cs typeface="Arial" panose="020B0604020202020204" pitchFamily="34" charset="0"/>
              </a:rPr>
              <a:t>(n = 266)</a:t>
            </a:r>
          </a:p>
        </p:txBody>
      </p:sp>
      <p:cxnSp>
        <p:nvCxnSpPr>
          <p:cNvPr id="44" name="Straight Connector 43"/>
          <p:cNvCxnSpPr>
            <a:cxnSpLocks/>
            <a:stCxn id="46" idx="3"/>
          </p:cNvCxnSpPr>
          <p:nvPr/>
        </p:nvCxnSpPr>
        <p:spPr>
          <a:xfrm flipV="1">
            <a:off x="5080667" y="2795335"/>
            <a:ext cx="2006188" cy="1461"/>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6" name="Rectangle 5"/>
          <p:cNvSpPr>
            <a:spLocks noChangeArrowheads="1"/>
          </p:cNvSpPr>
          <p:nvPr/>
        </p:nvSpPr>
        <p:spPr bwMode="auto">
          <a:xfrm>
            <a:off x="3028673" y="2559841"/>
            <a:ext cx="2051994" cy="473910"/>
          </a:xfrm>
          <a:prstGeom prst="rect">
            <a:avLst/>
          </a:prstGeom>
          <a:solidFill>
            <a:srgbClr val="7A9342">
              <a:alpha val="20000"/>
            </a:srgbClr>
          </a:solidFill>
          <a:ln w="9525" cmpd="sng">
            <a:solidFill>
              <a:schemeClr val="tx1"/>
            </a:solidFill>
            <a:miter lim="800000"/>
            <a:headEnd/>
            <a:tailEnd/>
          </a:ln>
          <a:effectLst/>
        </p:spPr>
        <p:txBody>
          <a:bodyPr wrap="none" lIns="0" rIns="0" anchor="ctr"/>
          <a:lstStyle/>
          <a:p>
            <a:pPr marL="34290" algn="ctr"/>
            <a:r>
              <a:rPr lang="en-US" sz="1100" b="1" dirty="0">
                <a:latin typeface="Arial"/>
                <a:cs typeface="Arial"/>
              </a:rPr>
              <a:t>Sofosbuvir + Ribavirin</a:t>
            </a:r>
            <a:br>
              <a:rPr lang="en-US" sz="1100" b="1" dirty="0">
                <a:latin typeface="Arial"/>
                <a:cs typeface="Arial"/>
              </a:rPr>
            </a:br>
            <a:r>
              <a:rPr lang="en-US" sz="1100" dirty="0">
                <a:latin typeface="Arial"/>
                <a:cs typeface="Arial"/>
              </a:rPr>
              <a:t>(n = 132)</a:t>
            </a:r>
          </a:p>
        </p:txBody>
      </p:sp>
      <p:sp>
        <p:nvSpPr>
          <p:cNvPr id="48" name="Rectangle 47"/>
          <p:cNvSpPr/>
          <p:nvPr/>
        </p:nvSpPr>
        <p:spPr>
          <a:xfrm>
            <a:off x="6707058" y="2643380"/>
            <a:ext cx="869575" cy="30403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000000"/>
                </a:solidFill>
                <a:latin typeface="Arial"/>
                <a:cs typeface="Arial"/>
              </a:rPr>
              <a:t>SVR12</a:t>
            </a:r>
          </a:p>
        </p:txBody>
      </p:sp>
      <p:sp>
        <p:nvSpPr>
          <p:cNvPr id="66" name="Rectangle 65"/>
          <p:cNvSpPr/>
          <p:nvPr/>
        </p:nvSpPr>
        <p:spPr>
          <a:xfrm>
            <a:off x="2268228" y="1871003"/>
            <a:ext cx="702947"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solidFill>
                <a:srgbClr val="000000"/>
              </a:solidFill>
              <a:latin typeface="Arial" panose="020B06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id="{DECCEB57-4AAB-2D4B-ADE5-FF7497343769}"/>
              </a:ext>
            </a:extLst>
          </p:cNvPr>
          <p:cNvGrpSpPr/>
          <p:nvPr/>
        </p:nvGrpSpPr>
        <p:grpSpPr>
          <a:xfrm>
            <a:off x="1138416" y="1021866"/>
            <a:ext cx="6871718" cy="386328"/>
            <a:chOff x="1138416" y="1021866"/>
            <a:chExt cx="6871718" cy="386328"/>
          </a:xfrm>
        </p:grpSpPr>
        <p:sp>
          <p:nvSpPr>
            <p:cNvPr id="27" name="Rectangle 26">
              <a:extLst>
                <a:ext uri="{FF2B5EF4-FFF2-40B4-BE49-F238E27FC236}">
                  <a16:creationId xmlns:a16="http://schemas.microsoft.com/office/drawing/2014/main" id="{0326BF8F-F8CE-3D4F-8BF1-A95883A11C0F}"/>
                </a:ext>
              </a:extLst>
            </p:cNvPr>
            <p:cNvSpPr/>
            <p:nvPr/>
          </p:nvSpPr>
          <p:spPr>
            <a:xfrm>
              <a:off x="1138416" y="1085901"/>
              <a:ext cx="6871718" cy="308037"/>
            </a:xfrm>
            <a:prstGeom prst="rect">
              <a:avLst/>
            </a:prstGeom>
            <a:gradFill>
              <a:gsLst>
                <a:gs pos="85000">
                  <a:srgbClr val="ECECEC"/>
                </a:gs>
                <a:gs pos="0">
                  <a:schemeClr val="bg1"/>
                </a:gs>
                <a:gs pos="15000">
                  <a:schemeClr val="bg1">
                    <a:lumMod val="85000"/>
                  </a:schemeClr>
                </a:gs>
                <a:gs pos="100000">
                  <a:schemeClr val="bg1"/>
                </a:gs>
              </a:gsLst>
              <a:lin ang="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000000"/>
                </a:solidFill>
                <a:latin typeface="Arial"/>
                <a:cs typeface="Arial"/>
              </a:endParaRPr>
            </a:p>
          </p:txBody>
        </p:sp>
        <p:cxnSp>
          <p:nvCxnSpPr>
            <p:cNvPr id="28" name="Straight Connector 27">
              <a:extLst>
                <a:ext uri="{FF2B5EF4-FFF2-40B4-BE49-F238E27FC236}">
                  <a16:creationId xmlns:a16="http://schemas.microsoft.com/office/drawing/2014/main" id="{EDC13C5F-7ADE-B543-B407-7D1D0B1303D2}"/>
                </a:ext>
              </a:extLst>
            </p:cNvPr>
            <p:cNvCxnSpPr/>
            <p:nvPr/>
          </p:nvCxnSpPr>
          <p:spPr>
            <a:xfrm flipV="1">
              <a:off x="1138416" y="1387638"/>
              <a:ext cx="6871718" cy="8604"/>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E301FCE8-BCFC-E043-B271-1A89B88AEC83}"/>
                </a:ext>
              </a:extLst>
            </p:cNvPr>
            <p:cNvGrpSpPr/>
            <p:nvPr/>
          </p:nvGrpSpPr>
          <p:grpSpPr>
            <a:xfrm>
              <a:off x="1857714" y="1021866"/>
              <a:ext cx="5481256" cy="386328"/>
              <a:chOff x="1857714" y="1021866"/>
              <a:chExt cx="5481256" cy="386328"/>
            </a:xfrm>
          </p:grpSpPr>
          <p:sp>
            <p:nvSpPr>
              <p:cNvPr id="47" name="Rectangle 46">
                <a:extLst>
                  <a:ext uri="{FF2B5EF4-FFF2-40B4-BE49-F238E27FC236}">
                    <a16:creationId xmlns:a16="http://schemas.microsoft.com/office/drawing/2014/main" id="{D1544903-7DA0-1A46-BDF4-B01681ED4123}"/>
                  </a:ext>
                </a:extLst>
              </p:cNvPr>
              <p:cNvSpPr/>
              <p:nvPr/>
            </p:nvSpPr>
            <p:spPr>
              <a:xfrm>
                <a:off x="1857714" y="1079958"/>
                <a:ext cx="628650" cy="29947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rPr>
                  <a:t>Week</a:t>
                </a:r>
              </a:p>
            </p:txBody>
          </p:sp>
          <p:grpSp>
            <p:nvGrpSpPr>
              <p:cNvPr id="49" name="Group 48">
                <a:extLst>
                  <a:ext uri="{FF2B5EF4-FFF2-40B4-BE49-F238E27FC236}">
                    <a16:creationId xmlns:a16="http://schemas.microsoft.com/office/drawing/2014/main" id="{C3FEE6A1-4D69-ED4D-934B-8DE3B2156D28}"/>
                  </a:ext>
                </a:extLst>
              </p:cNvPr>
              <p:cNvGrpSpPr/>
              <p:nvPr/>
            </p:nvGrpSpPr>
            <p:grpSpPr>
              <a:xfrm>
                <a:off x="2825227" y="1021866"/>
                <a:ext cx="4513743" cy="386328"/>
                <a:chOff x="2825227" y="1021866"/>
                <a:chExt cx="4513743" cy="386328"/>
              </a:xfrm>
            </p:grpSpPr>
            <p:sp>
              <p:nvSpPr>
                <p:cNvPr id="50" name="Rectangle 49">
                  <a:extLst>
                    <a:ext uri="{FF2B5EF4-FFF2-40B4-BE49-F238E27FC236}">
                      <a16:creationId xmlns:a16="http://schemas.microsoft.com/office/drawing/2014/main" id="{BA7D1F97-6FA9-2F4E-A5F8-B3931272FC99}"/>
                    </a:ext>
                  </a:extLst>
                </p:cNvPr>
                <p:cNvSpPr/>
                <p:nvPr/>
              </p:nvSpPr>
              <p:spPr>
                <a:xfrm>
                  <a:off x="2825227"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0</a:t>
                  </a:r>
                </a:p>
              </p:txBody>
            </p:sp>
            <p:sp>
              <p:nvSpPr>
                <p:cNvPr id="51" name="Rectangle 50">
                  <a:extLst>
                    <a:ext uri="{FF2B5EF4-FFF2-40B4-BE49-F238E27FC236}">
                      <a16:creationId xmlns:a16="http://schemas.microsoft.com/office/drawing/2014/main" id="{FE37AB60-057B-CE4E-BF81-D22F90B0E017}"/>
                    </a:ext>
                  </a:extLst>
                </p:cNvPr>
                <p:cNvSpPr/>
                <p:nvPr/>
              </p:nvSpPr>
              <p:spPr>
                <a:xfrm>
                  <a:off x="6929776"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24</a:t>
                  </a:r>
                </a:p>
              </p:txBody>
            </p:sp>
            <p:sp>
              <p:nvSpPr>
                <p:cNvPr id="52" name="Rectangle 51">
                  <a:extLst>
                    <a:ext uri="{FF2B5EF4-FFF2-40B4-BE49-F238E27FC236}">
                      <a16:creationId xmlns:a16="http://schemas.microsoft.com/office/drawing/2014/main" id="{33569513-DC72-BF43-8211-F79BAF180D87}"/>
                    </a:ext>
                  </a:extLst>
                </p:cNvPr>
                <p:cNvSpPr/>
                <p:nvPr/>
              </p:nvSpPr>
              <p:spPr>
                <a:xfrm>
                  <a:off x="4193410"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8</a:t>
                  </a:r>
                </a:p>
              </p:txBody>
            </p:sp>
            <p:sp>
              <p:nvSpPr>
                <p:cNvPr id="53" name="Rectangle 52">
                  <a:extLst>
                    <a:ext uri="{FF2B5EF4-FFF2-40B4-BE49-F238E27FC236}">
                      <a16:creationId xmlns:a16="http://schemas.microsoft.com/office/drawing/2014/main" id="{043D606C-2F3D-9747-B736-7902AD312AE6}"/>
                    </a:ext>
                  </a:extLst>
                </p:cNvPr>
                <p:cNvSpPr/>
                <p:nvPr/>
              </p:nvSpPr>
              <p:spPr>
                <a:xfrm>
                  <a:off x="4877501"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12</a:t>
                  </a:r>
                </a:p>
              </p:txBody>
            </p:sp>
            <p:sp>
              <p:nvSpPr>
                <p:cNvPr id="54" name="Rectangle 53">
                  <a:extLst>
                    <a:ext uri="{FF2B5EF4-FFF2-40B4-BE49-F238E27FC236}">
                      <a16:creationId xmlns:a16="http://schemas.microsoft.com/office/drawing/2014/main" id="{E14E6DD9-4C10-6845-8360-58449C5B2F4B}"/>
                    </a:ext>
                  </a:extLst>
                </p:cNvPr>
                <p:cNvSpPr/>
                <p:nvPr/>
              </p:nvSpPr>
              <p:spPr>
                <a:xfrm>
                  <a:off x="6245683"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20</a:t>
                  </a:r>
                </a:p>
              </p:txBody>
            </p:sp>
            <p:sp>
              <p:nvSpPr>
                <p:cNvPr id="55" name="Rectangle 54">
                  <a:extLst>
                    <a:ext uri="{FF2B5EF4-FFF2-40B4-BE49-F238E27FC236}">
                      <a16:creationId xmlns:a16="http://schemas.microsoft.com/office/drawing/2014/main" id="{3AFF8025-8031-7E49-A594-5C95F825BB53}"/>
                    </a:ext>
                  </a:extLst>
                </p:cNvPr>
                <p:cNvSpPr/>
                <p:nvPr/>
              </p:nvSpPr>
              <p:spPr>
                <a:xfrm>
                  <a:off x="3509318"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4</a:t>
                  </a:r>
                </a:p>
              </p:txBody>
            </p:sp>
            <p:sp>
              <p:nvSpPr>
                <p:cNvPr id="56" name="Rectangle 55">
                  <a:extLst>
                    <a:ext uri="{FF2B5EF4-FFF2-40B4-BE49-F238E27FC236}">
                      <a16:creationId xmlns:a16="http://schemas.microsoft.com/office/drawing/2014/main" id="{65BA668A-A130-C549-84FC-AF4CCC5AECA7}"/>
                    </a:ext>
                  </a:extLst>
                </p:cNvPr>
                <p:cNvSpPr/>
                <p:nvPr/>
              </p:nvSpPr>
              <p:spPr>
                <a:xfrm>
                  <a:off x="5561592"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16</a:t>
                  </a:r>
                </a:p>
              </p:txBody>
            </p:sp>
          </p:grpSp>
        </p:grpSp>
        <p:grpSp>
          <p:nvGrpSpPr>
            <p:cNvPr id="34" name="Group 33">
              <a:extLst>
                <a:ext uri="{FF2B5EF4-FFF2-40B4-BE49-F238E27FC236}">
                  <a16:creationId xmlns:a16="http://schemas.microsoft.com/office/drawing/2014/main" id="{1F787C9A-8328-4D47-ACA7-36BA128D1A70}"/>
                </a:ext>
              </a:extLst>
            </p:cNvPr>
            <p:cNvGrpSpPr/>
            <p:nvPr/>
          </p:nvGrpSpPr>
          <p:grpSpPr>
            <a:xfrm>
              <a:off x="3028672" y="1328205"/>
              <a:ext cx="4105701" cy="65723"/>
              <a:chOff x="3028672" y="1328205"/>
              <a:chExt cx="4105701" cy="65723"/>
            </a:xfrm>
          </p:grpSpPr>
          <p:cxnSp>
            <p:nvCxnSpPr>
              <p:cNvPr id="36" name="Straight Connector 35">
                <a:extLst>
                  <a:ext uri="{FF2B5EF4-FFF2-40B4-BE49-F238E27FC236}">
                    <a16:creationId xmlns:a16="http://schemas.microsoft.com/office/drawing/2014/main" id="{15A62E8C-1369-C049-A061-C9527556719D}"/>
                  </a:ext>
                </a:extLst>
              </p:cNvPr>
              <p:cNvCxnSpPr/>
              <p:nvPr/>
            </p:nvCxnSpPr>
            <p:spPr>
              <a:xfrm flipV="1">
                <a:off x="3028672" y="1328205"/>
                <a:ext cx="0" cy="65723"/>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FA1EFB6-7516-9640-892C-BE2E6F2F514B}"/>
                  </a:ext>
                </a:extLst>
              </p:cNvPr>
              <p:cNvCxnSpPr/>
              <p:nvPr/>
            </p:nvCxnSpPr>
            <p:spPr>
              <a:xfrm flipV="1">
                <a:off x="4396669"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38FB84-866E-6F4F-8183-8F41F12A03C7}"/>
                  </a:ext>
                </a:extLst>
              </p:cNvPr>
              <p:cNvCxnSpPr/>
              <p:nvPr/>
            </p:nvCxnSpPr>
            <p:spPr>
              <a:xfrm flipV="1">
                <a:off x="7134373"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FCE4AED-7DC6-9449-AB82-ABC5B16ECDA0}"/>
                  </a:ext>
                </a:extLst>
              </p:cNvPr>
              <p:cNvCxnSpPr/>
              <p:nvPr/>
            </p:nvCxnSpPr>
            <p:spPr>
              <a:xfrm flipV="1">
                <a:off x="5080667"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DE3ADC0-948C-1844-9617-FD0982FF6670}"/>
                  </a:ext>
                </a:extLst>
              </p:cNvPr>
              <p:cNvCxnSpPr/>
              <p:nvPr/>
            </p:nvCxnSpPr>
            <p:spPr>
              <a:xfrm flipH="1" flipV="1">
                <a:off x="6448663" y="1328205"/>
                <a:ext cx="171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8439244-B8C2-0C49-BC7B-CF319359839F}"/>
                  </a:ext>
                </a:extLst>
              </p:cNvPr>
              <p:cNvCxnSpPr/>
              <p:nvPr/>
            </p:nvCxnSpPr>
            <p:spPr>
              <a:xfrm flipV="1">
                <a:off x="5764665"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B510628-09DC-9147-A5FB-F6352DE449E1}"/>
                  </a:ext>
                </a:extLst>
              </p:cNvPr>
              <p:cNvCxnSpPr/>
              <p:nvPr/>
            </p:nvCxnSpPr>
            <p:spPr>
              <a:xfrm flipV="1">
                <a:off x="3712670" y="1328205"/>
                <a:ext cx="0" cy="65723"/>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07580769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800" dirty="0"/>
              <a:t>Sofosbuvir-Velpatasvir (</a:t>
            </a:r>
            <a:r>
              <a:rPr lang="en-US" sz="1800" i="1" dirty="0"/>
              <a:t>Epclusa</a:t>
            </a:r>
            <a:r>
              <a:rPr lang="en-US" sz="1800" dirty="0"/>
              <a:t>)</a:t>
            </a:r>
            <a:br>
              <a:rPr lang="en-US" sz="1800" dirty="0"/>
            </a:br>
            <a:r>
              <a:rPr lang="en-US" dirty="0"/>
              <a:t>Background and Dosing</a:t>
            </a:r>
          </a:p>
        </p:txBody>
      </p:sp>
    </p:spTree>
    <p:extLst>
      <p:ext uri="{BB962C8B-B14F-4D97-AF65-F5344CB8AC3E}">
        <p14:creationId xmlns:p14="http://schemas.microsoft.com/office/powerpoint/2010/main" val="2253217354"/>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a:t>Sofosbuvir-Velpatasvir in HCV Genotype 2</a:t>
            </a:r>
            <a:br>
              <a:rPr lang="en-US" sz="2000" dirty="0"/>
            </a:br>
            <a:r>
              <a:rPr lang="en-US" sz="2000" dirty="0"/>
              <a:t>ASTRAL-2: Baseline Characteristics</a:t>
            </a:r>
          </a:p>
        </p:txBody>
      </p:sp>
      <p:sp>
        <p:nvSpPr>
          <p:cNvPr id="2" name="Content Placeholder 1"/>
          <p:cNvSpPr>
            <a:spLocks noGrp="1"/>
          </p:cNvSpPr>
          <p:nvPr>
            <p:ph type="body" sz="quarter" idx="14"/>
          </p:nvPr>
        </p:nvSpPr>
        <p:spPr/>
        <p:txBody>
          <a:bodyPr/>
          <a:lstStyle/>
          <a:p>
            <a:r>
              <a:rPr lang="en-US" dirty="0"/>
              <a:t>Source: Foster GR, et al. N Engl J Med. </a:t>
            </a:r>
            <a:r>
              <a:rPr lang="is-IS"/>
              <a:t>2015</a:t>
            </a:r>
            <a:r>
              <a:rPr lang="en-US" dirty="0"/>
              <a:t>;373:2608-17.</a:t>
            </a:r>
          </a:p>
        </p:txBody>
      </p:sp>
      <p:graphicFrame>
        <p:nvGraphicFramePr>
          <p:cNvPr id="7" name="Content Placeholder 2"/>
          <p:cNvGraphicFramePr>
            <a:graphicFrameLocks/>
          </p:cNvGraphicFramePr>
          <p:nvPr>
            <p:extLst>
              <p:ext uri="{D42A27DB-BD31-4B8C-83A1-F6EECF244321}">
                <p14:modId xmlns:p14="http://schemas.microsoft.com/office/powerpoint/2010/main" val="3728490342"/>
              </p:ext>
            </p:extLst>
          </p:nvPr>
        </p:nvGraphicFramePr>
        <p:xfrm>
          <a:off x="457200" y="1041462"/>
          <a:ext cx="8225160" cy="3652820"/>
        </p:xfrm>
        <a:graphic>
          <a:graphicData uri="http://schemas.openxmlformats.org/drawingml/2006/table">
            <a:tbl>
              <a:tblPr firstRow="1" bandRow="1">
                <a:tableStyleId>{5C22544A-7EE6-4342-B048-85BDC9FD1C3A}</a:tableStyleId>
              </a:tblPr>
              <a:tblGrid>
                <a:gridCol w="3307872">
                  <a:extLst>
                    <a:ext uri="{9D8B030D-6E8A-4147-A177-3AD203B41FA5}">
                      <a16:colId xmlns:a16="http://schemas.microsoft.com/office/drawing/2014/main" val="20000"/>
                    </a:ext>
                  </a:extLst>
                </a:gridCol>
                <a:gridCol w="2458644">
                  <a:extLst>
                    <a:ext uri="{9D8B030D-6E8A-4147-A177-3AD203B41FA5}">
                      <a16:colId xmlns:a16="http://schemas.microsoft.com/office/drawing/2014/main" val="20001"/>
                    </a:ext>
                  </a:extLst>
                </a:gridCol>
                <a:gridCol w="2458644">
                  <a:extLst>
                    <a:ext uri="{9D8B030D-6E8A-4147-A177-3AD203B41FA5}">
                      <a16:colId xmlns:a16="http://schemas.microsoft.com/office/drawing/2014/main" val="20002"/>
                    </a:ext>
                  </a:extLst>
                </a:gridCol>
              </a:tblGrid>
              <a:tr h="439266">
                <a:tc>
                  <a:txBody>
                    <a:bodyPr/>
                    <a:lstStyle/>
                    <a:p>
                      <a:pPr>
                        <a:lnSpc>
                          <a:spcPct val="100000"/>
                        </a:lnSpc>
                      </a:pPr>
                      <a:r>
                        <a:rPr lang="en-US" sz="1400" dirty="0">
                          <a:latin typeface="Arial" panose="020B0604020202020204" pitchFamily="34" charset="0"/>
                          <a:cs typeface="Arial" panose="020B0604020202020204" pitchFamily="34" charset="0"/>
                        </a:rPr>
                        <a:t>Baseline Characteristics</a:t>
                      </a:r>
                    </a:p>
                  </a:txBody>
                  <a:tcPr marL="68580" marR="68580" marT="34290" marB="34290" anchor="ctr">
                    <a:lnL w="9525" cap="flat" cmpd="sng" algn="ctr">
                      <a:solidFill>
                        <a:prstClr val="white">
                          <a:lumMod val="85000"/>
                        </a:prstClr>
                      </a:solidFill>
                      <a:prstDash val="solid"/>
                      <a:round/>
                      <a:headEnd type="none" w="med" len="med"/>
                      <a:tailEnd type="none" w="med" len="med"/>
                    </a:lnL>
                    <a:lnT w="9525" cap="flat" cmpd="sng" algn="ctr">
                      <a:solidFill>
                        <a:prstClr val="white">
                          <a:lumMod val="85000"/>
                        </a:prst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44444"/>
                    </a:solidFill>
                  </a:tcPr>
                </a:tc>
                <a:tc>
                  <a:txBody>
                    <a:bodyPr/>
                    <a:lstStyle/>
                    <a:p>
                      <a:pPr algn="ctr">
                        <a:lnSpc>
                          <a:spcPct val="100000"/>
                        </a:lnSpc>
                      </a:pPr>
                      <a:r>
                        <a:rPr lang="en-US" sz="1400" b="1" dirty="0">
                          <a:solidFill>
                            <a:srgbClr val="FFFFFF"/>
                          </a:solidFill>
                          <a:latin typeface="Arial" panose="020B0604020202020204" pitchFamily="34" charset="0"/>
                          <a:cs typeface="Arial" panose="020B0604020202020204" pitchFamily="34" charset="0"/>
                        </a:rPr>
                        <a:t>Sofosbuvir-Velpatasvir</a:t>
                      </a:r>
                      <a:endParaRPr lang="en-US" sz="1400" b="0" dirty="0">
                        <a:solidFill>
                          <a:srgbClr val="FFFFFF"/>
                        </a:solidFill>
                        <a:latin typeface="Arial" panose="020B0604020202020204" pitchFamily="34" charset="0"/>
                        <a:cs typeface="Arial" panose="020B0604020202020204" pitchFamily="34" charset="0"/>
                      </a:endParaRPr>
                    </a:p>
                    <a:p>
                      <a:pPr algn="ctr">
                        <a:lnSpc>
                          <a:spcPct val="100000"/>
                        </a:lnSpc>
                      </a:pPr>
                      <a:r>
                        <a:rPr lang="en-US" sz="1100" b="0" dirty="0">
                          <a:solidFill>
                            <a:srgbClr val="FFFFFF"/>
                          </a:solidFill>
                          <a:latin typeface="Arial" panose="020B0604020202020204" pitchFamily="34" charset="0"/>
                          <a:cs typeface="Arial" panose="020B0604020202020204" pitchFamily="34" charset="0"/>
                        </a:rPr>
                        <a:t>(n = 134)</a:t>
                      </a:r>
                      <a:endParaRPr lang="en-US" sz="1100" b="1" dirty="0">
                        <a:solidFill>
                          <a:srgbClr val="FFFFFF"/>
                        </a:solidFill>
                        <a:latin typeface="Arial" panose="020B0604020202020204" pitchFamily="34" charset="0"/>
                        <a:cs typeface="Arial" panose="020B0604020202020204" pitchFamily="34" charset="0"/>
                      </a:endParaRPr>
                    </a:p>
                  </a:txBody>
                  <a:tcPr marL="68580" marR="68580" marT="34290" marB="34290" anchor="ctr">
                    <a:lnT w="9525" cap="flat" cmpd="sng" algn="ctr">
                      <a:solidFill>
                        <a:prstClr val="white">
                          <a:lumMod val="85000"/>
                        </a:prst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005B9D"/>
                    </a:solidFill>
                  </a:tcPr>
                </a:tc>
                <a:tc>
                  <a:txBody>
                    <a:bodyPr/>
                    <a:lstStyle/>
                    <a:p>
                      <a:pPr algn="ctr">
                        <a:lnSpc>
                          <a:spcPct val="100000"/>
                        </a:lnSpc>
                      </a:pPr>
                      <a:r>
                        <a:rPr lang="en-US" sz="1400" b="1" dirty="0">
                          <a:solidFill>
                            <a:srgbClr val="FFFFFF"/>
                          </a:solidFill>
                          <a:latin typeface="Arial" panose="020B0604020202020204" pitchFamily="34" charset="0"/>
                          <a:cs typeface="Arial" panose="020B0604020202020204" pitchFamily="34" charset="0"/>
                        </a:rPr>
                        <a:t>Sofosbuvir + Ribavirin</a:t>
                      </a:r>
                    </a:p>
                    <a:p>
                      <a:pPr algn="ctr">
                        <a:lnSpc>
                          <a:spcPct val="100000"/>
                        </a:lnSpc>
                      </a:pPr>
                      <a:r>
                        <a:rPr lang="en-US" sz="1100" b="0" dirty="0">
                          <a:solidFill>
                            <a:srgbClr val="FFFFFF"/>
                          </a:solidFill>
                          <a:latin typeface="Arial" panose="020B0604020202020204" pitchFamily="34" charset="0"/>
                          <a:cs typeface="Arial" panose="020B0604020202020204" pitchFamily="34" charset="0"/>
                        </a:rPr>
                        <a:t>(n = 132)</a:t>
                      </a:r>
                      <a:endParaRPr lang="en-US" sz="1100" b="1" dirty="0">
                        <a:solidFill>
                          <a:srgbClr val="FFFFFF"/>
                        </a:solidFill>
                        <a:latin typeface="Arial" panose="020B0604020202020204" pitchFamily="34" charset="0"/>
                        <a:cs typeface="Arial" panose="020B0604020202020204" pitchFamily="34" charset="0"/>
                      </a:endParaRPr>
                    </a:p>
                  </a:txBody>
                  <a:tcPr marL="68580" marR="68580" marT="34290" marB="34290" anchor="ctr">
                    <a:lnR w="9525" cap="flat" cmpd="sng" algn="ctr">
                      <a:solidFill>
                        <a:prstClr val="white">
                          <a:lumMod val="85000"/>
                        </a:prstClr>
                      </a:solidFill>
                      <a:prstDash val="solid"/>
                      <a:round/>
                      <a:headEnd type="none" w="med" len="med"/>
                      <a:tailEnd type="none" w="med" len="med"/>
                    </a:lnR>
                    <a:lnT w="9525" cap="flat" cmpd="sng" algn="ctr">
                      <a:solidFill>
                        <a:prstClr val="white">
                          <a:lumMod val="85000"/>
                        </a:prst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7A9342"/>
                    </a:solidFill>
                  </a:tcPr>
                </a:tc>
                <a:extLst>
                  <a:ext uri="{0D108BD9-81ED-4DB2-BD59-A6C34878D82A}">
                    <a16:rowId xmlns:a16="http://schemas.microsoft.com/office/drawing/2014/main" val="10000"/>
                  </a:ext>
                </a:extLst>
              </a:tr>
              <a:tr h="245691">
                <a:tc>
                  <a:txBody>
                    <a:bodyPr/>
                    <a:lstStyle/>
                    <a:p>
                      <a:pPr>
                        <a:lnSpc>
                          <a:spcPct val="100000"/>
                        </a:lnSpc>
                      </a:pPr>
                      <a:r>
                        <a:rPr lang="en-US" sz="1200" dirty="0">
                          <a:latin typeface="Arial" panose="020B0604020202020204" pitchFamily="34" charset="0"/>
                          <a:cs typeface="Arial" panose="020B0604020202020204" pitchFamily="34" charset="0"/>
                        </a:rPr>
                        <a:t>Age, mean (range)</a:t>
                      </a:r>
                    </a:p>
                  </a:txBody>
                  <a:tcPr marL="68580" marR="68580" marT="34290" marB="34290" anchor="ctr">
                    <a:lnL w="9525" cap="flat" cmpd="sng" algn="ctr">
                      <a:solidFill>
                        <a:prstClr val="white">
                          <a:lumMod val="85000"/>
                        </a:prstClr>
                      </a:solidFill>
                      <a:prstDash val="solid"/>
                      <a:round/>
                      <a:headEnd type="none" w="med" len="med"/>
                      <a:tailEnd type="none" w="med" len="med"/>
                    </a:lnL>
                    <a:lnT w="57150" cap="flat" cmpd="sng" algn="ctr">
                      <a:solidFill>
                        <a:srgbClr val="FFFFFF"/>
                      </a:solidFill>
                      <a:prstDash val="solid"/>
                      <a:round/>
                      <a:headEnd type="none" w="med" len="med"/>
                      <a:tailEnd type="none" w="med" len="med"/>
                    </a:lnT>
                    <a:solidFill>
                      <a:srgbClr val="CDD3DD"/>
                    </a:solidFill>
                  </a:tcPr>
                </a:tc>
                <a:tc>
                  <a:txBody>
                    <a:bodyPr/>
                    <a:lstStyle/>
                    <a:p>
                      <a:pPr algn="ctr">
                        <a:lnSpc>
                          <a:spcPct val="100000"/>
                        </a:lnSpc>
                      </a:pPr>
                      <a:r>
                        <a:rPr lang="en-US" sz="1200" dirty="0">
                          <a:latin typeface="Arial" panose="020B0604020202020204" pitchFamily="34" charset="0"/>
                          <a:cs typeface="Arial" panose="020B0604020202020204" pitchFamily="34" charset="0"/>
                        </a:rPr>
                        <a:t>57 (26-81)</a:t>
                      </a:r>
                    </a:p>
                  </a:txBody>
                  <a:tcPr marL="68580" marR="68580" marT="34290" marB="34290" anchor="ctr">
                    <a:lnT w="57150" cap="flat" cmpd="sng" algn="ctr">
                      <a:solidFill>
                        <a:srgbClr val="FFFFFF"/>
                      </a:solidFill>
                      <a:prstDash val="solid"/>
                      <a:round/>
                      <a:headEnd type="none" w="med" len="med"/>
                      <a:tailEnd type="none" w="med" len="med"/>
                    </a:lnT>
                  </a:tcPr>
                </a:tc>
                <a:tc>
                  <a:txBody>
                    <a:bodyPr/>
                    <a:lstStyle/>
                    <a:p>
                      <a:pPr algn="ctr">
                        <a:lnSpc>
                          <a:spcPct val="100000"/>
                        </a:lnSpc>
                      </a:pPr>
                      <a:r>
                        <a:rPr lang="en-US" sz="1200" dirty="0">
                          <a:latin typeface="Arial" panose="020B0604020202020204" pitchFamily="34" charset="0"/>
                          <a:cs typeface="Arial" panose="020B0604020202020204" pitchFamily="34" charset="0"/>
                        </a:rPr>
                        <a:t>57 (23-76)</a:t>
                      </a:r>
                    </a:p>
                  </a:txBody>
                  <a:tcPr marL="68580" marR="68580" marT="34290" marB="34290" anchor="ctr">
                    <a:lnR w="9525" cap="flat" cmpd="sng" algn="ctr">
                      <a:solidFill>
                        <a:prstClr val="white">
                          <a:lumMod val="85000"/>
                        </a:prstClr>
                      </a:solidFill>
                      <a:prstDash val="solid"/>
                      <a:round/>
                      <a:headEnd type="none" w="med" len="med"/>
                      <a:tailEnd type="none" w="med" len="med"/>
                    </a:lnR>
                    <a:lnT w="57150"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10001"/>
                  </a:ext>
                </a:extLst>
              </a:tr>
              <a:tr h="245691">
                <a:tc>
                  <a:txBody>
                    <a:bodyPr/>
                    <a:lstStyle/>
                    <a:p>
                      <a:pPr>
                        <a:lnSpc>
                          <a:spcPct val="100000"/>
                        </a:lnSpc>
                      </a:pPr>
                      <a:r>
                        <a:rPr lang="en-US" sz="1200" dirty="0">
                          <a:latin typeface="Arial" panose="020B0604020202020204" pitchFamily="34" charset="0"/>
                          <a:cs typeface="Arial" panose="020B0604020202020204" pitchFamily="34" charset="0"/>
                        </a:rPr>
                        <a:t>Male, n (%)</a:t>
                      </a:r>
                    </a:p>
                  </a:txBody>
                  <a:tcPr marL="68580" marR="68580" marT="34290" marB="34290" anchor="ctr">
                    <a:lnL w="9525" cap="flat" cmpd="sng" algn="ctr">
                      <a:solidFill>
                        <a:prstClr val="white">
                          <a:lumMod val="85000"/>
                        </a:prstClr>
                      </a:solidFill>
                      <a:prstDash val="solid"/>
                      <a:round/>
                      <a:headEnd type="none" w="med" len="med"/>
                      <a:tailEnd type="none" w="med" len="med"/>
                    </a:lnL>
                    <a:solidFill>
                      <a:srgbClr val="E8EAEF"/>
                    </a:solidFill>
                  </a:tcPr>
                </a:tc>
                <a:tc>
                  <a:txBody>
                    <a:bodyPr/>
                    <a:lstStyle/>
                    <a:p>
                      <a:pPr algn="ctr">
                        <a:lnSpc>
                          <a:spcPct val="100000"/>
                        </a:lnSpc>
                      </a:pPr>
                      <a:r>
                        <a:rPr lang="en-US" sz="1200" dirty="0">
                          <a:latin typeface="Arial" panose="020B0604020202020204" pitchFamily="34" charset="0"/>
                          <a:cs typeface="Arial" panose="020B0604020202020204" pitchFamily="34" charset="0"/>
                        </a:rPr>
                        <a:t>86 (64)</a:t>
                      </a:r>
                    </a:p>
                  </a:txBody>
                  <a:tcPr marL="68580" marR="68580" marT="34290" marB="34290" anchor="ctr"/>
                </a:tc>
                <a:tc>
                  <a:txBody>
                    <a:bodyPr/>
                    <a:lstStyle/>
                    <a:p>
                      <a:pPr algn="ctr">
                        <a:lnSpc>
                          <a:spcPct val="100000"/>
                        </a:lnSpc>
                      </a:pPr>
                      <a:r>
                        <a:rPr lang="en-US" sz="1200" dirty="0">
                          <a:latin typeface="Arial" panose="020B0604020202020204" pitchFamily="34" charset="0"/>
                          <a:cs typeface="Arial" panose="020B0604020202020204" pitchFamily="34" charset="0"/>
                        </a:rPr>
                        <a:t>72 (55)</a:t>
                      </a:r>
                    </a:p>
                  </a:txBody>
                  <a:tcPr marL="68580" marR="68580" marT="34290" marB="34290" anchor="ctr">
                    <a:lnR w="9525" cap="flat" cmpd="sng" algn="ctr">
                      <a:solidFill>
                        <a:prstClr val="white">
                          <a:lumMod val="85000"/>
                        </a:prstClr>
                      </a:solidFill>
                      <a:prstDash val="solid"/>
                      <a:round/>
                      <a:headEnd type="none" w="med" len="med"/>
                      <a:tailEnd type="none" w="med" len="med"/>
                    </a:lnR>
                  </a:tcPr>
                </a:tc>
                <a:extLst>
                  <a:ext uri="{0D108BD9-81ED-4DB2-BD59-A6C34878D82A}">
                    <a16:rowId xmlns:a16="http://schemas.microsoft.com/office/drawing/2014/main" val="10002"/>
                  </a:ext>
                </a:extLst>
              </a:tr>
              <a:tr h="781744">
                <a:tc>
                  <a:txBody>
                    <a:bodyPr/>
                    <a:lstStyle/>
                    <a:p>
                      <a:pPr>
                        <a:lnSpc>
                          <a:spcPct val="100000"/>
                        </a:lnSpc>
                      </a:pPr>
                      <a:r>
                        <a:rPr lang="en-US" sz="1200" dirty="0">
                          <a:latin typeface="Arial" panose="020B0604020202020204" pitchFamily="34" charset="0"/>
                          <a:cs typeface="Arial" panose="020B0604020202020204" pitchFamily="34" charset="0"/>
                        </a:rPr>
                        <a:t>Race, n (%)</a:t>
                      </a:r>
                    </a:p>
                    <a:p>
                      <a:pPr marL="119063" indent="0">
                        <a:lnSpc>
                          <a:spcPct val="100000"/>
                        </a:lnSpc>
                      </a:pPr>
                      <a:r>
                        <a:rPr lang="en-US" sz="1200" dirty="0">
                          <a:latin typeface="Arial" panose="020B0604020202020204" pitchFamily="34" charset="0"/>
                          <a:cs typeface="Arial" panose="020B0604020202020204" pitchFamily="34" charset="0"/>
                        </a:rPr>
                        <a:t>White</a:t>
                      </a:r>
                    </a:p>
                    <a:p>
                      <a:pPr marL="119063" indent="0">
                        <a:lnSpc>
                          <a:spcPct val="100000"/>
                        </a:lnSpc>
                      </a:pPr>
                      <a:r>
                        <a:rPr lang="en-US" sz="1200" dirty="0">
                          <a:latin typeface="Arial" panose="020B0604020202020204" pitchFamily="34" charset="0"/>
                          <a:cs typeface="Arial" panose="020B0604020202020204" pitchFamily="34" charset="0"/>
                        </a:rPr>
                        <a:t>Black</a:t>
                      </a:r>
                    </a:p>
                    <a:p>
                      <a:pPr marL="119063" indent="0">
                        <a:lnSpc>
                          <a:spcPct val="100000"/>
                        </a:lnSpc>
                      </a:pPr>
                      <a:r>
                        <a:rPr lang="en-US" sz="1200" dirty="0">
                          <a:latin typeface="Arial" panose="020B0604020202020204" pitchFamily="34" charset="0"/>
                          <a:cs typeface="Arial" panose="020B0604020202020204" pitchFamily="34" charset="0"/>
                        </a:rPr>
                        <a:t>Asian</a:t>
                      </a:r>
                    </a:p>
                  </a:txBody>
                  <a:tcPr marL="68580" marR="68580" marT="34290" marB="34290" anchor="ctr">
                    <a:lnL w="9525" cap="flat" cmpd="sng" algn="ctr">
                      <a:solidFill>
                        <a:prstClr val="white">
                          <a:lumMod val="85000"/>
                        </a:prstClr>
                      </a:solidFill>
                      <a:prstDash val="solid"/>
                      <a:round/>
                      <a:headEnd type="none" w="med" len="med"/>
                      <a:tailEnd type="none" w="med" len="med"/>
                    </a:lnL>
                  </a:tcPr>
                </a:tc>
                <a:tc>
                  <a:txBody>
                    <a:bodyPr/>
                    <a:lstStyle/>
                    <a:p>
                      <a:pPr algn="ctr">
                        <a:lnSpc>
                          <a:spcPct val="100000"/>
                        </a:lnSpc>
                      </a:pPr>
                      <a:endParaRPr lang="en-US" sz="1200" dirty="0">
                        <a:latin typeface="Arial" panose="020B0604020202020204" pitchFamily="34" charset="0"/>
                        <a:cs typeface="Arial" panose="020B0604020202020204" pitchFamily="34" charset="0"/>
                      </a:endParaRPr>
                    </a:p>
                    <a:p>
                      <a:pPr algn="ctr">
                        <a:lnSpc>
                          <a:spcPct val="100000"/>
                        </a:lnSpc>
                      </a:pPr>
                      <a:r>
                        <a:rPr lang="en-US" sz="1200" dirty="0">
                          <a:latin typeface="Arial" panose="020B0604020202020204" pitchFamily="34" charset="0"/>
                          <a:cs typeface="Arial" panose="020B0604020202020204" pitchFamily="34" charset="0"/>
                        </a:rPr>
                        <a:t>124 (93)</a:t>
                      </a:r>
                    </a:p>
                    <a:p>
                      <a:pPr algn="ctr">
                        <a:lnSpc>
                          <a:spcPct val="100000"/>
                        </a:lnSpc>
                      </a:pPr>
                      <a:r>
                        <a:rPr lang="en-US" sz="1200" dirty="0">
                          <a:latin typeface="Arial" panose="020B0604020202020204" pitchFamily="34" charset="0"/>
                          <a:cs typeface="Arial" panose="020B0604020202020204" pitchFamily="34" charset="0"/>
                        </a:rPr>
                        <a:t>6 (4)</a:t>
                      </a:r>
                    </a:p>
                    <a:p>
                      <a:pPr algn="ctr">
                        <a:lnSpc>
                          <a:spcPct val="100000"/>
                        </a:lnSpc>
                      </a:pPr>
                      <a:r>
                        <a:rPr lang="en-US" sz="1200" dirty="0">
                          <a:latin typeface="Arial" panose="020B0604020202020204" pitchFamily="34" charset="0"/>
                          <a:cs typeface="Arial" panose="020B0604020202020204" pitchFamily="34" charset="0"/>
                        </a:rPr>
                        <a:t>1 (1)</a:t>
                      </a:r>
                    </a:p>
                  </a:txBody>
                  <a:tcPr marL="68580" marR="68580" marT="34290" marB="34290" anchor="ctr"/>
                </a:tc>
                <a:tc>
                  <a:txBody>
                    <a:bodyPr/>
                    <a:lstStyle/>
                    <a:p>
                      <a:pPr algn="ctr">
                        <a:lnSpc>
                          <a:spcPct val="100000"/>
                        </a:lnSpc>
                      </a:pPr>
                      <a:endParaRPr lang="en-US" sz="1200" dirty="0">
                        <a:latin typeface="Arial" panose="020B0604020202020204" pitchFamily="34" charset="0"/>
                        <a:cs typeface="Arial" panose="020B0604020202020204" pitchFamily="34" charset="0"/>
                      </a:endParaRPr>
                    </a:p>
                    <a:p>
                      <a:pPr algn="ctr">
                        <a:lnSpc>
                          <a:spcPct val="100000"/>
                        </a:lnSpc>
                      </a:pPr>
                      <a:r>
                        <a:rPr lang="en-US" sz="1200" dirty="0">
                          <a:latin typeface="Arial" panose="020B0604020202020204" pitchFamily="34" charset="0"/>
                          <a:cs typeface="Arial" panose="020B0604020202020204" pitchFamily="34" charset="0"/>
                        </a:rPr>
                        <a:t>111 (84)</a:t>
                      </a:r>
                    </a:p>
                    <a:p>
                      <a:pPr algn="ctr">
                        <a:lnSpc>
                          <a:spcPct val="100000"/>
                        </a:lnSpc>
                      </a:pPr>
                      <a:r>
                        <a:rPr lang="en-US" sz="1200" dirty="0">
                          <a:latin typeface="Arial" panose="020B0604020202020204" pitchFamily="34" charset="0"/>
                          <a:cs typeface="Arial" panose="020B0604020202020204" pitchFamily="34" charset="0"/>
                        </a:rPr>
                        <a:t>12 (9)</a:t>
                      </a:r>
                    </a:p>
                    <a:p>
                      <a:pPr algn="ctr">
                        <a:lnSpc>
                          <a:spcPct val="100000"/>
                        </a:lnSpc>
                      </a:pPr>
                      <a:r>
                        <a:rPr lang="en-US" sz="1200" dirty="0">
                          <a:latin typeface="Arial" panose="020B0604020202020204" pitchFamily="34" charset="0"/>
                          <a:cs typeface="Arial" panose="020B0604020202020204" pitchFamily="34" charset="0"/>
                        </a:rPr>
                        <a:t>5 (4)</a:t>
                      </a:r>
                    </a:p>
                  </a:txBody>
                  <a:tcPr marL="68580" marR="68580" marT="34290" marB="34290" anchor="ctr">
                    <a:lnR w="9525" cap="flat" cmpd="sng" algn="ctr">
                      <a:solidFill>
                        <a:prstClr val="white">
                          <a:lumMod val="85000"/>
                        </a:prstClr>
                      </a:solidFill>
                      <a:prstDash val="solid"/>
                      <a:round/>
                      <a:headEnd type="none" w="med" len="med"/>
                      <a:tailEnd type="none" w="med" len="med"/>
                    </a:lnR>
                  </a:tcPr>
                </a:tc>
                <a:extLst>
                  <a:ext uri="{0D108BD9-81ED-4DB2-BD59-A6C34878D82A}">
                    <a16:rowId xmlns:a16="http://schemas.microsoft.com/office/drawing/2014/main" val="10003"/>
                  </a:ext>
                </a:extLst>
              </a:tr>
              <a:tr h="245691">
                <a:tc>
                  <a:txBody>
                    <a:bodyPr/>
                    <a:lstStyle/>
                    <a:p>
                      <a:pPr>
                        <a:lnSpc>
                          <a:spcPct val="100000"/>
                        </a:lnSpc>
                      </a:pPr>
                      <a:r>
                        <a:rPr lang="en-US" sz="1200" dirty="0">
                          <a:latin typeface="Arial" panose="020B0604020202020204" pitchFamily="34" charset="0"/>
                          <a:cs typeface="Arial" panose="020B0604020202020204" pitchFamily="34" charset="0"/>
                        </a:rPr>
                        <a:t>Body mass index, mean (range)</a:t>
                      </a:r>
                    </a:p>
                  </a:txBody>
                  <a:tcPr marL="68580" marR="68580" marT="34290" marB="34290" anchor="ctr">
                    <a:lnL w="9525" cap="flat" cmpd="sng" algn="ctr">
                      <a:solidFill>
                        <a:prstClr val="white">
                          <a:lumMod val="85000"/>
                        </a:prstClr>
                      </a:solidFill>
                      <a:prstDash val="solid"/>
                      <a:round/>
                      <a:headEnd type="none" w="med" len="med"/>
                      <a:tailEnd type="none" w="med" len="med"/>
                    </a:lnL>
                  </a:tcPr>
                </a:tc>
                <a:tc>
                  <a:txBody>
                    <a:bodyPr/>
                    <a:lstStyle/>
                    <a:p>
                      <a:pPr algn="ctr">
                        <a:lnSpc>
                          <a:spcPct val="100000"/>
                        </a:lnSpc>
                      </a:pPr>
                      <a:r>
                        <a:rPr lang="en-US" sz="1200" dirty="0">
                          <a:latin typeface="Arial" panose="020B0604020202020204" pitchFamily="34" charset="0"/>
                          <a:cs typeface="Arial" panose="020B0604020202020204" pitchFamily="34" charset="0"/>
                        </a:rPr>
                        <a:t>28 (17-45)</a:t>
                      </a:r>
                    </a:p>
                  </a:txBody>
                  <a:tcPr marL="68580" marR="68580" marT="34290" marB="34290" anchor="ctr"/>
                </a:tc>
                <a:tc>
                  <a:txBody>
                    <a:bodyPr/>
                    <a:lstStyle/>
                    <a:p>
                      <a:pPr algn="ctr">
                        <a:lnSpc>
                          <a:spcPct val="100000"/>
                        </a:lnSpc>
                      </a:pPr>
                      <a:r>
                        <a:rPr lang="en-US" sz="1200" dirty="0">
                          <a:latin typeface="Arial" panose="020B0604020202020204" pitchFamily="34" charset="0"/>
                          <a:cs typeface="Arial" panose="020B0604020202020204" pitchFamily="34" charset="0"/>
                        </a:rPr>
                        <a:t>29 (19-61)</a:t>
                      </a:r>
                    </a:p>
                  </a:txBody>
                  <a:tcPr marL="68580" marR="68580" marT="34290" marB="34290" anchor="ctr">
                    <a:lnR w="9525" cap="flat" cmpd="sng" algn="ctr">
                      <a:solidFill>
                        <a:prstClr val="white">
                          <a:lumMod val="85000"/>
                        </a:prstClr>
                      </a:solidFill>
                      <a:prstDash val="solid"/>
                      <a:round/>
                      <a:headEnd type="none" w="med" len="med"/>
                      <a:tailEnd type="none" w="med" len="med"/>
                    </a:lnR>
                  </a:tcPr>
                </a:tc>
                <a:extLst>
                  <a:ext uri="{0D108BD9-81ED-4DB2-BD59-A6C34878D82A}">
                    <a16:rowId xmlns:a16="http://schemas.microsoft.com/office/drawing/2014/main" val="10004"/>
                  </a:ext>
                </a:extLst>
              </a:tr>
              <a:tr h="257885">
                <a:tc>
                  <a:txBody>
                    <a:bodyPr/>
                    <a:lstStyle/>
                    <a:p>
                      <a:pPr>
                        <a:lnSpc>
                          <a:spcPct val="100000"/>
                        </a:lnSpc>
                      </a:pPr>
                      <a:r>
                        <a:rPr lang="en-US" sz="1200" dirty="0">
                          <a:latin typeface="Arial" panose="020B0604020202020204" pitchFamily="34" charset="0"/>
                          <a:cs typeface="Arial" panose="020B0604020202020204" pitchFamily="34" charset="0"/>
                        </a:rPr>
                        <a:t>HCV RNA </a:t>
                      </a:r>
                      <a:r>
                        <a:rPr lang="en-US" sz="1200" baseline="0" dirty="0">
                          <a:solidFill>
                            <a:schemeClr val="tx1"/>
                          </a:solidFill>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800,000 IU/mL, n (%)</a:t>
                      </a:r>
                    </a:p>
                  </a:txBody>
                  <a:tcPr marL="68580" marR="68580" marT="34290" marB="34290" anchor="ctr">
                    <a:lnL w="9525" cap="flat" cmpd="sng" algn="ctr">
                      <a:solidFill>
                        <a:prstClr val="white">
                          <a:lumMod val="85000"/>
                        </a:prstClr>
                      </a:solidFill>
                      <a:prstDash val="solid"/>
                      <a:round/>
                      <a:headEnd type="none" w="med" len="med"/>
                      <a:tailEnd type="none" w="med" len="med"/>
                    </a:lnL>
                  </a:tcPr>
                </a:tc>
                <a:tc>
                  <a:txBody>
                    <a:bodyPr/>
                    <a:lstStyle/>
                    <a:p>
                      <a:pPr algn="ctr">
                        <a:lnSpc>
                          <a:spcPct val="100000"/>
                        </a:lnSpc>
                      </a:pPr>
                      <a:r>
                        <a:rPr lang="en-US" sz="1200" dirty="0">
                          <a:latin typeface="Arial" panose="020B0604020202020204" pitchFamily="34" charset="0"/>
                          <a:cs typeface="Arial" panose="020B0604020202020204" pitchFamily="34" charset="0"/>
                        </a:rPr>
                        <a:t>111 (83)</a:t>
                      </a:r>
                    </a:p>
                  </a:txBody>
                  <a:tcPr marL="68580" marR="68580" marT="34290" marB="34290" anchor="ctr"/>
                </a:tc>
                <a:tc>
                  <a:txBody>
                    <a:bodyPr/>
                    <a:lstStyle/>
                    <a:p>
                      <a:pPr algn="ctr">
                        <a:lnSpc>
                          <a:spcPct val="100000"/>
                        </a:lnSpc>
                      </a:pPr>
                      <a:r>
                        <a:rPr lang="en-US" sz="1200" dirty="0">
                          <a:latin typeface="Arial" panose="020B0604020202020204" pitchFamily="34" charset="0"/>
                          <a:cs typeface="Arial" panose="020B0604020202020204" pitchFamily="34" charset="0"/>
                        </a:rPr>
                        <a:t>101 (77)</a:t>
                      </a:r>
                    </a:p>
                  </a:txBody>
                  <a:tcPr marL="68580" marR="68580" marT="34290" marB="34290" anchor="ctr">
                    <a:lnR w="9525" cap="flat" cmpd="sng" algn="ctr">
                      <a:solidFill>
                        <a:prstClr val="white">
                          <a:lumMod val="85000"/>
                        </a:prstClr>
                      </a:solidFill>
                      <a:prstDash val="solid"/>
                      <a:round/>
                      <a:headEnd type="none" w="med" len="med"/>
                      <a:tailEnd type="none" w="med" len="med"/>
                    </a:lnR>
                  </a:tcPr>
                </a:tc>
                <a:extLst>
                  <a:ext uri="{0D108BD9-81ED-4DB2-BD59-A6C34878D82A}">
                    <a16:rowId xmlns:a16="http://schemas.microsoft.com/office/drawing/2014/main" val="10005"/>
                  </a:ext>
                </a:extLst>
              </a:tr>
              <a:tr h="257885">
                <a:tc>
                  <a:txBody>
                    <a:bodyPr/>
                    <a:lstStyle/>
                    <a:p>
                      <a:pPr>
                        <a:lnSpc>
                          <a:spcPct val="100000"/>
                        </a:lnSpc>
                      </a:pPr>
                      <a:r>
                        <a:rPr lang="en-US" sz="1200" dirty="0">
                          <a:latin typeface="Arial" panose="020B0604020202020204" pitchFamily="34" charset="0"/>
                          <a:cs typeface="Arial" panose="020B0604020202020204" pitchFamily="34" charset="0"/>
                        </a:rPr>
                        <a:t>IL28B non-CC, n (%)</a:t>
                      </a:r>
                    </a:p>
                  </a:txBody>
                  <a:tcPr marL="68580" marR="68580" marT="34290" marB="34290" anchor="ctr">
                    <a:lnL w="9525" cap="flat" cmpd="sng" algn="ctr">
                      <a:solidFill>
                        <a:prstClr val="white">
                          <a:lumMod val="85000"/>
                        </a:prstClr>
                      </a:solidFill>
                      <a:prstDash val="solid"/>
                      <a:round/>
                      <a:headEnd type="none" w="med" len="med"/>
                      <a:tailEnd type="none" w="med" len="med"/>
                    </a:lnL>
                  </a:tcPr>
                </a:tc>
                <a:tc>
                  <a:txBody>
                    <a:bodyPr/>
                    <a:lstStyle/>
                    <a:p>
                      <a:pPr algn="ctr">
                        <a:lnSpc>
                          <a:spcPct val="100000"/>
                        </a:lnSpc>
                      </a:pPr>
                      <a:r>
                        <a:rPr lang="en-US" sz="1200" dirty="0">
                          <a:latin typeface="Arial" panose="020B0604020202020204" pitchFamily="34" charset="0"/>
                          <a:cs typeface="Arial" panose="020B0604020202020204" pitchFamily="34" charset="0"/>
                        </a:rPr>
                        <a:t>79 (59)</a:t>
                      </a:r>
                    </a:p>
                  </a:txBody>
                  <a:tcPr marL="68580" marR="68580" marT="34290" marB="34290" anchor="ctr"/>
                </a:tc>
                <a:tc>
                  <a:txBody>
                    <a:bodyPr/>
                    <a:lstStyle/>
                    <a:p>
                      <a:pPr algn="ctr">
                        <a:lnSpc>
                          <a:spcPct val="100000"/>
                        </a:lnSpc>
                      </a:pPr>
                      <a:r>
                        <a:rPr lang="en-US" sz="1200" dirty="0">
                          <a:latin typeface="Arial" panose="020B0604020202020204" pitchFamily="34" charset="0"/>
                          <a:cs typeface="Arial" panose="020B0604020202020204" pitchFamily="34" charset="0"/>
                        </a:rPr>
                        <a:t>86 (65)</a:t>
                      </a:r>
                    </a:p>
                  </a:txBody>
                  <a:tcPr marL="68580" marR="68580" marT="34290" marB="34290" anchor="ctr">
                    <a:lnR w="9525" cap="flat" cmpd="sng" algn="ctr">
                      <a:solidFill>
                        <a:prstClr val="white">
                          <a:lumMod val="85000"/>
                        </a:prstClr>
                      </a:solidFill>
                      <a:prstDash val="solid"/>
                      <a:round/>
                      <a:headEnd type="none" w="med" len="med"/>
                      <a:tailEnd type="none" w="med" len="med"/>
                    </a:lnR>
                  </a:tcPr>
                </a:tc>
                <a:extLst>
                  <a:ext uri="{0D108BD9-81ED-4DB2-BD59-A6C34878D82A}">
                    <a16:rowId xmlns:a16="http://schemas.microsoft.com/office/drawing/2014/main" val="10006"/>
                  </a:ext>
                </a:extLst>
              </a:tr>
              <a:tr h="257885">
                <a:tc>
                  <a:txBody>
                    <a:bodyPr/>
                    <a:lstStyle/>
                    <a:p>
                      <a:pPr>
                        <a:lnSpc>
                          <a:spcPct val="100000"/>
                        </a:lnSpc>
                      </a:pPr>
                      <a:r>
                        <a:rPr lang="en-US" sz="1200" dirty="0">
                          <a:latin typeface="Arial" panose="020B0604020202020204" pitchFamily="34" charset="0"/>
                          <a:cs typeface="Arial" panose="020B0604020202020204" pitchFamily="34" charset="0"/>
                        </a:rPr>
                        <a:t>Cirrhosis, n (%)</a:t>
                      </a:r>
                    </a:p>
                  </a:txBody>
                  <a:tcPr marL="68580" marR="68580" marT="34290" marB="34290" anchor="ctr">
                    <a:lnL w="9525" cap="flat" cmpd="sng" algn="ctr">
                      <a:solidFill>
                        <a:prstClr val="white">
                          <a:lumMod val="85000"/>
                        </a:prstClr>
                      </a:solidFill>
                      <a:prstDash val="solid"/>
                      <a:round/>
                      <a:headEnd type="none" w="med" len="med"/>
                      <a:tailEnd type="none" w="med" len="med"/>
                    </a:lnL>
                  </a:tcPr>
                </a:tc>
                <a:tc>
                  <a:txBody>
                    <a:bodyPr/>
                    <a:lstStyle/>
                    <a:p>
                      <a:pPr algn="ctr">
                        <a:lnSpc>
                          <a:spcPct val="100000"/>
                        </a:lnSpc>
                      </a:pPr>
                      <a:r>
                        <a:rPr lang="en-US" sz="1200" dirty="0">
                          <a:latin typeface="Arial" panose="020B0604020202020204" pitchFamily="34" charset="0"/>
                          <a:cs typeface="Arial" panose="020B0604020202020204" pitchFamily="34" charset="0"/>
                        </a:rPr>
                        <a:t>19 (14)</a:t>
                      </a:r>
                    </a:p>
                  </a:txBody>
                  <a:tcPr marL="68580" marR="68580" marT="34290" marB="34290" anchor="ctr"/>
                </a:tc>
                <a:tc>
                  <a:txBody>
                    <a:bodyPr/>
                    <a:lstStyle/>
                    <a:p>
                      <a:pPr algn="ctr">
                        <a:lnSpc>
                          <a:spcPct val="100000"/>
                        </a:lnSpc>
                      </a:pPr>
                      <a:r>
                        <a:rPr lang="en-US" sz="1200" dirty="0">
                          <a:latin typeface="Arial" panose="020B0604020202020204" pitchFamily="34" charset="0"/>
                          <a:cs typeface="Arial" panose="020B0604020202020204" pitchFamily="34" charset="0"/>
                        </a:rPr>
                        <a:t>19 (14)</a:t>
                      </a:r>
                    </a:p>
                  </a:txBody>
                  <a:tcPr marL="68580" marR="68580" marT="34290" marB="34290" anchor="ctr">
                    <a:lnR w="9525" cap="flat" cmpd="sng" algn="ctr">
                      <a:solidFill>
                        <a:prstClr val="white">
                          <a:lumMod val="85000"/>
                        </a:prstClr>
                      </a:solidFill>
                      <a:prstDash val="solid"/>
                      <a:round/>
                      <a:headEnd type="none" w="med" len="med"/>
                      <a:tailEnd type="none" w="med" len="med"/>
                    </a:lnR>
                  </a:tcPr>
                </a:tc>
                <a:extLst>
                  <a:ext uri="{0D108BD9-81ED-4DB2-BD59-A6C34878D82A}">
                    <a16:rowId xmlns:a16="http://schemas.microsoft.com/office/drawing/2014/main" val="10007"/>
                  </a:ext>
                </a:extLst>
              </a:tr>
              <a:tr h="257885">
                <a:tc>
                  <a:txBody>
                    <a:bodyPr/>
                    <a:lstStyle/>
                    <a:p>
                      <a:pPr>
                        <a:lnSpc>
                          <a:spcPct val="100000"/>
                        </a:lnSpc>
                      </a:pPr>
                      <a:r>
                        <a:rPr lang="en-US" sz="1200" dirty="0">
                          <a:latin typeface="Arial" panose="020B0604020202020204" pitchFamily="34" charset="0"/>
                          <a:cs typeface="Arial" panose="020B0604020202020204" pitchFamily="34" charset="0"/>
                        </a:rPr>
                        <a:t>Treatment-experienced,</a:t>
                      </a:r>
                      <a:r>
                        <a:rPr lang="en-US" sz="1200" baseline="0" dirty="0">
                          <a:latin typeface="Arial" panose="020B0604020202020204" pitchFamily="34" charset="0"/>
                          <a:cs typeface="Arial" panose="020B0604020202020204" pitchFamily="34" charset="0"/>
                        </a:rPr>
                        <a:t> n (%)</a:t>
                      </a:r>
                      <a:endParaRPr lang="en-US" sz="1200" dirty="0">
                        <a:latin typeface="Arial" panose="020B0604020202020204" pitchFamily="34" charset="0"/>
                        <a:cs typeface="Arial" panose="020B0604020202020204" pitchFamily="34" charset="0"/>
                      </a:endParaRPr>
                    </a:p>
                  </a:txBody>
                  <a:tcPr marL="68580" marR="68580" marT="34290" marB="34290" anchor="ctr">
                    <a:lnL w="9525" cap="flat" cmpd="sng" algn="ctr">
                      <a:solidFill>
                        <a:prstClr val="white">
                          <a:lumMod val="85000"/>
                        </a:prstClr>
                      </a:solidFill>
                      <a:prstDash val="solid"/>
                      <a:round/>
                      <a:headEnd type="none" w="med" len="med"/>
                      <a:tailEnd type="none" w="med" len="med"/>
                    </a:lnL>
                  </a:tcPr>
                </a:tc>
                <a:tc>
                  <a:txBody>
                    <a:bodyPr/>
                    <a:lstStyle/>
                    <a:p>
                      <a:pPr algn="ctr">
                        <a:lnSpc>
                          <a:spcPct val="100000"/>
                        </a:lnSpc>
                      </a:pPr>
                      <a:r>
                        <a:rPr lang="en-US" sz="1200" dirty="0">
                          <a:latin typeface="Arial" panose="020B0604020202020204" pitchFamily="34" charset="0"/>
                          <a:cs typeface="Arial" panose="020B0604020202020204" pitchFamily="34" charset="0"/>
                        </a:rPr>
                        <a:t>19 (14)</a:t>
                      </a:r>
                    </a:p>
                  </a:txBody>
                  <a:tcPr marL="68580" marR="68580" marT="34290" marB="34290" anchor="ctr"/>
                </a:tc>
                <a:tc>
                  <a:txBody>
                    <a:bodyPr/>
                    <a:lstStyle/>
                    <a:p>
                      <a:pPr algn="ctr">
                        <a:lnSpc>
                          <a:spcPct val="100000"/>
                        </a:lnSpc>
                      </a:pPr>
                      <a:r>
                        <a:rPr lang="en-US" sz="1200" dirty="0">
                          <a:latin typeface="Arial" panose="020B0604020202020204" pitchFamily="34" charset="0"/>
                          <a:cs typeface="Arial" panose="020B0604020202020204" pitchFamily="34" charset="0"/>
                        </a:rPr>
                        <a:t>20 (15)</a:t>
                      </a:r>
                    </a:p>
                  </a:txBody>
                  <a:tcPr marL="68580" marR="68580" marT="34290" marB="34290" anchor="ctr">
                    <a:lnR w="9525" cap="flat" cmpd="sng" algn="ctr">
                      <a:solidFill>
                        <a:prstClr val="white">
                          <a:lumMod val="85000"/>
                        </a:prstClr>
                      </a:solidFill>
                      <a:prstDash val="solid"/>
                      <a:round/>
                      <a:headEnd type="none" w="med" len="med"/>
                      <a:tailEnd type="none" w="med" len="med"/>
                    </a:lnR>
                  </a:tcPr>
                </a:tc>
                <a:extLst>
                  <a:ext uri="{0D108BD9-81ED-4DB2-BD59-A6C34878D82A}">
                    <a16:rowId xmlns:a16="http://schemas.microsoft.com/office/drawing/2014/main" val="10008"/>
                  </a:ext>
                </a:extLst>
              </a:tr>
              <a:tr h="603060">
                <a:tc>
                  <a:txBody>
                    <a:bodyPr/>
                    <a:lstStyle/>
                    <a:p>
                      <a:pPr>
                        <a:lnSpc>
                          <a:spcPct val="100000"/>
                        </a:lnSpc>
                      </a:pPr>
                      <a:r>
                        <a:rPr lang="en-US" sz="1200" dirty="0">
                          <a:latin typeface="Arial" panose="020B0604020202020204" pitchFamily="34" charset="0"/>
                          <a:cs typeface="Arial" panose="020B0604020202020204" pitchFamily="34" charset="0"/>
                        </a:rPr>
                        <a:t>Prior</a:t>
                      </a:r>
                      <a:r>
                        <a:rPr lang="en-US" sz="1200" baseline="0" dirty="0">
                          <a:latin typeface="Arial" panose="020B0604020202020204" pitchFamily="34" charset="0"/>
                          <a:cs typeface="Arial" panose="020B0604020202020204" pitchFamily="34" charset="0"/>
                        </a:rPr>
                        <a:t> response, n/total (%)</a:t>
                      </a:r>
                    </a:p>
                    <a:p>
                      <a:pPr>
                        <a:lnSpc>
                          <a:spcPct val="100000"/>
                        </a:lnSpc>
                      </a:pPr>
                      <a:r>
                        <a:rPr lang="en-US" sz="1200" baseline="0" dirty="0">
                          <a:latin typeface="Arial" panose="020B0604020202020204" pitchFamily="34" charset="0"/>
                          <a:cs typeface="Arial" panose="020B0604020202020204" pitchFamily="34" charset="0"/>
                        </a:rPr>
                        <a:t>   Non-response</a:t>
                      </a:r>
                    </a:p>
                    <a:p>
                      <a:pPr>
                        <a:lnSpc>
                          <a:spcPct val="100000"/>
                        </a:lnSpc>
                      </a:pPr>
                      <a:r>
                        <a:rPr lang="en-US" sz="1200" baseline="0" dirty="0">
                          <a:latin typeface="Arial" panose="020B0604020202020204" pitchFamily="34" charset="0"/>
                          <a:cs typeface="Arial" panose="020B0604020202020204" pitchFamily="34" charset="0"/>
                        </a:rPr>
                        <a:t>   Relapse or breakthrough</a:t>
                      </a:r>
                      <a:endParaRPr lang="en-US" sz="1200" dirty="0">
                        <a:latin typeface="Arial" panose="020B0604020202020204" pitchFamily="34" charset="0"/>
                        <a:cs typeface="Arial" panose="020B0604020202020204" pitchFamily="34" charset="0"/>
                      </a:endParaRPr>
                    </a:p>
                  </a:txBody>
                  <a:tcPr marL="68580" marR="68580" marT="34290" marB="34290" anchor="ctr">
                    <a:lnL w="9525" cap="flat" cmpd="sng" algn="ctr">
                      <a:solidFill>
                        <a:prstClr val="white">
                          <a:lumMod val="85000"/>
                        </a:prstClr>
                      </a:solidFill>
                      <a:prstDash val="solid"/>
                      <a:round/>
                      <a:headEnd type="none" w="med" len="med"/>
                      <a:tailEnd type="none" w="med" len="med"/>
                    </a:lnL>
                    <a:lnB w="9525" cap="flat" cmpd="sng" algn="ctr">
                      <a:solidFill>
                        <a:prstClr val="white">
                          <a:lumMod val="85000"/>
                        </a:prstClr>
                      </a:solidFill>
                      <a:prstDash val="solid"/>
                      <a:round/>
                      <a:headEnd type="none" w="med" len="med"/>
                      <a:tailEnd type="none" w="med" len="med"/>
                    </a:lnB>
                  </a:tcPr>
                </a:tc>
                <a:tc>
                  <a:txBody>
                    <a:bodyPr/>
                    <a:lstStyle/>
                    <a:p>
                      <a:pPr algn="ctr">
                        <a:lnSpc>
                          <a:spcPct val="100000"/>
                        </a:lnSpc>
                      </a:pPr>
                      <a:endParaRPr lang="en-US" sz="1200" dirty="0">
                        <a:latin typeface="Arial" panose="020B0604020202020204" pitchFamily="34" charset="0"/>
                        <a:cs typeface="Arial" panose="020B0604020202020204" pitchFamily="34" charset="0"/>
                      </a:endParaRPr>
                    </a:p>
                    <a:p>
                      <a:pPr algn="ctr">
                        <a:lnSpc>
                          <a:spcPct val="100000"/>
                        </a:lnSpc>
                      </a:pPr>
                      <a:r>
                        <a:rPr lang="en-US" sz="1200" dirty="0">
                          <a:latin typeface="Arial" panose="020B0604020202020204" pitchFamily="34" charset="0"/>
                          <a:cs typeface="Arial" panose="020B0604020202020204" pitchFamily="34" charset="0"/>
                        </a:rPr>
                        <a:t>3/19 (16)</a:t>
                      </a:r>
                    </a:p>
                    <a:p>
                      <a:pPr algn="ctr">
                        <a:lnSpc>
                          <a:spcPct val="100000"/>
                        </a:lnSpc>
                      </a:pPr>
                      <a:r>
                        <a:rPr lang="en-US" sz="1200" dirty="0">
                          <a:latin typeface="Arial" panose="020B0604020202020204" pitchFamily="34" charset="0"/>
                          <a:cs typeface="Arial" panose="020B0604020202020204" pitchFamily="34" charset="0"/>
                        </a:rPr>
                        <a:t>16/19 (84)</a:t>
                      </a:r>
                    </a:p>
                  </a:txBody>
                  <a:tcPr marL="68580" marR="68580" marT="34290" marB="34290" anchor="ctr">
                    <a:lnB w="9525" cap="flat" cmpd="sng" algn="ctr">
                      <a:solidFill>
                        <a:prstClr val="white">
                          <a:lumMod val="85000"/>
                        </a:prstClr>
                      </a:solidFill>
                      <a:prstDash val="solid"/>
                      <a:round/>
                      <a:headEnd type="none" w="med" len="med"/>
                      <a:tailEnd type="none" w="med" len="med"/>
                    </a:lnB>
                  </a:tcPr>
                </a:tc>
                <a:tc>
                  <a:txBody>
                    <a:bodyPr/>
                    <a:lstStyle/>
                    <a:p>
                      <a:pPr algn="ctr">
                        <a:lnSpc>
                          <a:spcPct val="100000"/>
                        </a:lnSpc>
                      </a:pPr>
                      <a:endParaRPr lang="en-US" sz="1200" dirty="0">
                        <a:latin typeface="Arial" panose="020B0604020202020204" pitchFamily="34" charset="0"/>
                        <a:cs typeface="Arial" panose="020B0604020202020204" pitchFamily="34" charset="0"/>
                      </a:endParaRPr>
                    </a:p>
                    <a:p>
                      <a:pPr algn="ctr">
                        <a:lnSpc>
                          <a:spcPct val="100000"/>
                        </a:lnSpc>
                      </a:pPr>
                      <a:r>
                        <a:rPr lang="en-US" sz="1200" dirty="0">
                          <a:latin typeface="Arial" panose="020B0604020202020204" pitchFamily="34" charset="0"/>
                          <a:cs typeface="Arial" panose="020B0604020202020204" pitchFamily="34" charset="0"/>
                        </a:rPr>
                        <a:t>3/20 (15)</a:t>
                      </a:r>
                    </a:p>
                    <a:p>
                      <a:pPr algn="ctr">
                        <a:lnSpc>
                          <a:spcPct val="100000"/>
                        </a:lnSpc>
                      </a:pPr>
                      <a:r>
                        <a:rPr lang="en-US" sz="1200" dirty="0">
                          <a:latin typeface="Arial" panose="020B0604020202020204" pitchFamily="34" charset="0"/>
                          <a:cs typeface="Arial" panose="020B0604020202020204" pitchFamily="34" charset="0"/>
                        </a:rPr>
                        <a:t>17/20 (85)</a:t>
                      </a:r>
                    </a:p>
                  </a:txBody>
                  <a:tcPr marL="68580" marR="68580" marT="34290" marB="34290" anchor="ctr">
                    <a:lnR w="9525" cap="flat" cmpd="sng" algn="ctr">
                      <a:solidFill>
                        <a:prstClr val="white">
                          <a:lumMod val="85000"/>
                        </a:prstClr>
                      </a:solidFill>
                      <a:prstDash val="solid"/>
                      <a:round/>
                      <a:headEnd type="none" w="med" len="med"/>
                      <a:tailEnd type="none" w="med" len="med"/>
                    </a:lnR>
                    <a:lnB w="9525" cap="flat" cmpd="sng" algn="ctr">
                      <a:solidFill>
                        <a:prstClr val="white">
                          <a:lumMod val="85000"/>
                        </a:prstClr>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842651198"/>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Sofosbuvir-Velpatasvir in HCV Genotype 2</a:t>
            </a:r>
            <a:br>
              <a:rPr lang="en-US" sz="2000" dirty="0"/>
            </a:br>
            <a:r>
              <a:rPr lang="en-US" sz="2000" dirty="0"/>
              <a:t>ASTRAL-2: Results</a:t>
            </a:r>
          </a:p>
        </p:txBody>
      </p:sp>
      <p:sp>
        <p:nvSpPr>
          <p:cNvPr id="7" name="Content Placeholder 6"/>
          <p:cNvSpPr>
            <a:spLocks noGrp="1"/>
          </p:cNvSpPr>
          <p:nvPr>
            <p:ph type="body" sz="quarter" idx="14"/>
          </p:nvPr>
        </p:nvSpPr>
        <p:spPr/>
        <p:txBody>
          <a:bodyPr/>
          <a:lstStyle/>
          <a:p>
            <a:r>
              <a:rPr lang="en-US" dirty="0"/>
              <a:t>Source: Foster GR, et al. N Engl J Med. </a:t>
            </a:r>
            <a:r>
              <a:rPr lang="is-IS"/>
              <a:t>2015</a:t>
            </a:r>
            <a:r>
              <a:rPr lang="en-US" dirty="0"/>
              <a:t>;373:2608-17.</a:t>
            </a:r>
          </a:p>
        </p:txBody>
      </p:sp>
      <p:sp>
        <p:nvSpPr>
          <p:cNvPr id="34" name="Rectangle 25"/>
          <p:cNvSpPr>
            <a:spLocks noChangeArrowheads="1"/>
          </p:cNvSpPr>
          <p:nvPr/>
        </p:nvSpPr>
        <p:spPr bwMode="auto">
          <a:xfrm>
            <a:off x="1139172" y="4457700"/>
            <a:ext cx="6871716" cy="249175"/>
          </a:xfrm>
          <a:prstGeom prst="rect">
            <a:avLst/>
          </a:prstGeom>
          <a:solidFill>
            <a:schemeClr val="bg1">
              <a:lumMod val="95000"/>
            </a:schemeClr>
          </a:solidFill>
          <a:ln w="12700">
            <a:noFill/>
            <a:miter lim="800000"/>
            <a:headEnd/>
            <a:tailEnd/>
          </a:ln>
        </p:spPr>
        <p:txBody>
          <a:bodyPr lIns="69365" tIns="34073" rIns="69365" bIns="34073" anchor="ctr">
            <a:prstTxWarp prst="textNoShape">
              <a:avLst/>
            </a:prstTxWarp>
          </a:bodyPr>
          <a:lstStyle/>
          <a:p>
            <a:pPr marL="205740" defTabSz="701279">
              <a:lnSpc>
                <a:spcPts val="1350"/>
              </a:lnSpc>
              <a:spcBef>
                <a:spcPct val="50000"/>
              </a:spcBef>
            </a:pPr>
            <a:r>
              <a:rPr lang="en-US" sz="1050" dirty="0">
                <a:latin typeface="Arial"/>
                <a:cs typeface="Arial"/>
              </a:rPr>
              <a:t>P=0.018 for superiority of Sofosbuvir-Velpatasvir compared with Sofosbuvir + Ribavirin</a:t>
            </a:r>
            <a:endParaRPr lang="en-US" sz="1050" dirty="0">
              <a:solidFill>
                <a:srgbClr val="000000"/>
              </a:solidFill>
              <a:latin typeface="Arial"/>
              <a:cs typeface="Arial"/>
            </a:endParaRPr>
          </a:p>
        </p:txBody>
      </p:sp>
      <p:graphicFrame>
        <p:nvGraphicFramePr>
          <p:cNvPr id="8" name="Chart 7"/>
          <p:cNvGraphicFramePr>
            <a:graphicFrameLocks/>
          </p:cNvGraphicFramePr>
          <p:nvPr>
            <p:extLst>
              <p:ext uri="{D42A27DB-BD31-4B8C-83A1-F6EECF244321}">
                <p14:modId xmlns:p14="http://schemas.microsoft.com/office/powerpoint/2010/main" val="2763549535"/>
              </p:ext>
            </p:extLst>
          </p:nvPr>
        </p:nvGraphicFramePr>
        <p:xfrm>
          <a:off x="457200" y="1126672"/>
          <a:ext cx="82296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2749869" y="3863450"/>
            <a:ext cx="1037087" cy="253916"/>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dirty="0">
                <a:solidFill>
                  <a:schemeClr val="bg1"/>
                </a:solidFill>
                <a:latin typeface="Arial" panose="020B0604020202020204" pitchFamily="34" charset="0"/>
                <a:cs typeface="Arial" panose="020B0604020202020204" pitchFamily="34" charset="0"/>
              </a:rPr>
              <a:t>133/134</a:t>
            </a:r>
          </a:p>
        </p:txBody>
      </p:sp>
      <p:sp>
        <p:nvSpPr>
          <p:cNvPr id="10" name="TextBox 9"/>
          <p:cNvSpPr txBox="1"/>
          <p:nvPr/>
        </p:nvSpPr>
        <p:spPr>
          <a:xfrm>
            <a:off x="6277809" y="3863451"/>
            <a:ext cx="1040167" cy="253916"/>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dirty="0">
                <a:solidFill>
                  <a:srgbClr val="FFFFFF"/>
                </a:solidFill>
                <a:latin typeface="Arial" panose="020B0604020202020204" pitchFamily="34" charset="0"/>
                <a:cs typeface="Arial" panose="020B0604020202020204" pitchFamily="34" charset="0"/>
              </a:rPr>
              <a:t>124/132</a:t>
            </a:r>
          </a:p>
        </p:txBody>
      </p:sp>
      <p:sp>
        <p:nvSpPr>
          <p:cNvPr id="11" name="Rectangle 10">
            <a:extLst>
              <a:ext uri="{FF2B5EF4-FFF2-40B4-BE49-F238E27FC236}">
                <a16:creationId xmlns:a16="http://schemas.microsoft.com/office/drawing/2014/main" id="{D4A03B19-921E-360D-6E33-CC01E591925E}"/>
              </a:ext>
            </a:extLst>
          </p:cNvPr>
          <p:cNvSpPr/>
          <p:nvPr/>
        </p:nvSpPr>
        <p:spPr>
          <a:xfrm>
            <a:off x="2705879" y="1542912"/>
            <a:ext cx="119431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(95% CI, 96-100)</a:t>
            </a:r>
          </a:p>
        </p:txBody>
      </p:sp>
      <p:sp>
        <p:nvSpPr>
          <p:cNvPr id="12" name="Rectangle 11">
            <a:extLst>
              <a:ext uri="{FF2B5EF4-FFF2-40B4-BE49-F238E27FC236}">
                <a16:creationId xmlns:a16="http://schemas.microsoft.com/office/drawing/2014/main" id="{BE0B98F4-0B2D-02FD-E545-5B502312DC3A}"/>
              </a:ext>
            </a:extLst>
          </p:cNvPr>
          <p:cNvSpPr/>
          <p:nvPr/>
        </p:nvSpPr>
        <p:spPr>
          <a:xfrm>
            <a:off x="6239398" y="1695620"/>
            <a:ext cx="1101770"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(95% CI, 88-97)</a:t>
            </a:r>
          </a:p>
        </p:txBody>
      </p:sp>
    </p:spTree>
    <p:extLst>
      <p:ext uri="{BB962C8B-B14F-4D97-AF65-F5344CB8AC3E}">
        <p14:creationId xmlns:p14="http://schemas.microsoft.com/office/powerpoint/2010/main" val="2522678560"/>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Sofosbuvir-Velpatasvir in HCV Genotype 2</a:t>
            </a:r>
            <a:br>
              <a:rPr lang="en-US" sz="2000" dirty="0"/>
            </a:br>
            <a:r>
              <a:rPr lang="en-US" sz="2000" dirty="0"/>
              <a:t>ASTRAL-2: Results</a:t>
            </a:r>
          </a:p>
        </p:txBody>
      </p:sp>
      <p:sp>
        <p:nvSpPr>
          <p:cNvPr id="7" name="Content Placeholder 6"/>
          <p:cNvSpPr>
            <a:spLocks noGrp="1"/>
          </p:cNvSpPr>
          <p:nvPr>
            <p:ph type="body" sz="quarter" idx="14"/>
          </p:nvPr>
        </p:nvSpPr>
        <p:spPr/>
        <p:txBody>
          <a:bodyPr/>
          <a:lstStyle/>
          <a:p>
            <a:r>
              <a:rPr lang="en-US" dirty="0">
                <a:latin typeface="Arial" panose="020B0604020202020204" pitchFamily="34" charset="0"/>
                <a:cs typeface="Arial" panose="020B0604020202020204" pitchFamily="34" charset="0"/>
              </a:rPr>
              <a:t>Source: Foster GR, et al. N Engl J Med. </a:t>
            </a:r>
            <a:r>
              <a:rPr lang="is-IS">
                <a:latin typeface="Arial" panose="020B0604020202020204" pitchFamily="34" charset="0"/>
                <a:cs typeface="Arial" panose="020B0604020202020204" pitchFamily="34" charset="0"/>
              </a:rPr>
              <a:t>2015</a:t>
            </a:r>
            <a:r>
              <a:rPr lang="en-US" dirty="0">
                <a:latin typeface="Arial" panose="020B0604020202020204" pitchFamily="34" charset="0"/>
                <a:cs typeface="Arial" panose="020B0604020202020204" pitchFamily="34" charset="0"/>
              </a:rPr>
              <a:t>;373:2608-17.</a:t>
            </a:r>
          </a:p>
        </p:txBody>
      </p:sp>
      <p:sp>
        <p:nvSpPr>
          <p:cNvPr id="34" name="Rectangle 25"/>
          <p:cNvSpPr>
            <a:spLocks noChangeArrowheads="1"/>
          </p:cNvSpPr>
          <p:nvPr/>
        </p:nvSpPr>
        <p:spPr bwMode="auto">
          <a:xfrm>
            <a:off x="1139172" y="4457700"/>
            <a:ext cx="6871716" cy="249175"/>
          </a:xfrm>
          <a:prstGeom prst="rect">
            <a:avLst/>
          </a:prstGeom>
          <a:solidFill>
            <a:schemeClr val="bg1">
              <a:lumMod val="95000"/>
            </a:schemeClr>
          </a:solidFill>
          <a:ln w="12700">
            <a:noFill/>
            <a:miter lim="800000"/>
            <a:headEnd/>
            <a:tailEnd/>
          </a:ln>
        </p:spPr>
        <p:txBody>
          <a:bodyPr lIns="69365" tIns="34073" rIns="69365" bIns="34073" anchor="ctr">
            <a:prstTxWarp prst="textNoShape">
              <a:avLst/>
            </a:prstTxWarp>
          </a:bodyPr>
          <a:lstStyle/>
          <a:p>
            <a:pPr marL="205740" defTabSz="701279">
              <a:lnSpc>
                <a:spcPts val="1350"/>
              </a:lnSpc>
              <a:spcBef>
                <a:spcPct val="50000"/>
              </a:spcBef>
            </a:pPr>
            <a:r>
              <a:rPr lang="en-US" sz="1050" dirty="0">
                <a:latin typeface="Arial" panose="020B0604020202020204" pitchFamily="34" charset="0"/>
                <a:cs typeface="Arial" panose="020B0604020202020204" pitchFamily="34" charset="0"/>
              </a:rPr>
              <a:t>P=0.018 for superiority of Sofosbuvir-Velpatasvir compared with Sofosbuvir + Ribavirin</a:t>
            </a:r>
            <a:endParaRPr lang="en-US" sz="1050" dirty="0">
              <a:solidFill>
                <a:srgbClr val="000000"/>
              </a:solidFill>
              <a:latin typeface="Arial" panose="020B0604020202020204" pitchFamily="34" charset="0"/>
              <a:cs typeface="Arial" panose="020B0604020202020204"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586852290"/>
              </p:ext>
            </p:extLst>
          </p:nvPr>
        </p:nvGraphicFramePr>
        <p:xfrm>
          <a:off x="457200" y="1126672"/>
          <a:ext cx="82296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2731249" y="3790801"/>
            <a:ext cx="1037087" cy="276999"/>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chemeClr val="bg1"/>
                </a:solidFill>
                <a:latin typeface="Arial" panose="020B0604020202020204" pitchFamily="34" charset="0"/>
                <a:cs typeface="Arial" panose="020B0604020202020204" pitchFamily="34" charset="0"/>
              </a:rPr>
              <a:t>133/134</a:t>
            </a:r>
          </a:p>
        </p:txBody>
      </p:sp>
      <p:sp>
        <p:nvSpPr>
          <p:cNvPr id="10" name="TextBox 9"/>
          <p:cNvSpPr txBox="1"/>
          <p:nvPr/>
        </p:nvSpPr>
        <p:spPr>
          <a:xfrm>
            <a:off x="6304442" y="3790800"/>
            <a:ext cx="1040167" cy="276999"/>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FFFFFF"/>
                </a:solidFill>
                <a:latin typeface="Arial" panose="020B0604020202020204" pitchFamily="34" charset="0"/>
                <a:cs typeface="Arial" panose="020B0604020202020204" pitchFamily="34" charset="0"/>
              </a:rPr>
              <a:t>124/132</a:t>
            </a:r>
          </a:p>
        </p:txBody>
      </p:sp>
      <p:sp>
        <p:nvSpPr>
          <p:cNvPr id="11" name="Line Callout 1 10">
            <a:extLst>
              <a:ext uri="{FF2B5EF4-FFF2-40B4-BE49-F238E27FC236}">
                <a16:creationId xmlns:a16="http://schemas.microsoft.com/office/drawing/2014/main" id="{7B3B8E91-AF70-3943-8A09-95301F3A15B0}"/>
              </a:ext>
            </a:extLst>
          </p:cNvPr>
          <p:cNvSpPr/>
          <p:nvPr/>
        </p:nvSpPr>
        <p:spPr>
          <a:xfrm>
            <a:off x="2627811" y="2720675"/>
            <a:ext cx="1297229" cy="408174"/>
          </a:xfrm>
          <a:prstGeom prst="borderCallout1">
            <a:avLst>
              <a:gd name="adj1" fmla="val 245275"/>
              <a:gd name="adj2" fmla="val 49495"/>
              <a:gd name="adj3" fmla="val 100906"/>
              <a:gd name="adj4" fmla="val 50062"/>
            </a:avLst>
          </a:prstGeom>
          <a:solidFill>
            <a:srgbClr val="D9D9D9"/>
          </a:solidFill>
          <a:ln w="12700" cmpd="sng">
            <a:solidFill>
              <a:srgbClr val="FFFFFF"/>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sz="900" dirty="0">
                <a:latin typeface="Arial" panose="020B0604020202020204" pitchFamily="34" charset="0"/>
                <a:cs typeface="Arial" panose="020B0604020202020204" pitchFamily="34" charset="0"/>
              </a:rPr>
              <a:t>1 discontinued due to adverse event</a:t>
            </a:r>
          </a:p>
        </p:txBody>
      </p:sp>
      <p:sp>
        <p:nvSpPr>
          <p:cNvPr id="12" name="Line Callout 1 11">
            <a:extLst>
              <a:ext uri="{FF2B5EF4-FFF2-40B4-BE49-F238E27FC236}">
                <a16:creationId xmlns:a16="http://schemas.microsoft.com/office/drawing/2014/main" id="{2386DC2C-CEF5-B047-9ABC-F679DE08F8AC}"/>
              </a:ext>
            </a:extLst>
          </p:cNvPr>
          <p:cNvSpPr/>
          <p:nvPr/>
        </p:nvSpPr>
        <p:spPr>
          <a:xfrm>
            <a:off x="6149276" y="2718201"/>
            <a:ext cx="1297229" cy="408174"/>
          </a:xfrm>
          <a:prstGeom prst="borderCallout1">
            <a:avLst>
              <a:gd name="adj1" fmla="val 245275"/>
              <a:gd name="adj2" fmla="val 49495"/>
              <a:gd name="adj3" fmla="val 100906"/>
              <a:gd name="adj4" fmla="val 50062"/>
            </a:avLst>
          </a:prstGeom>
          <a:solidFill>
            <a:srgbClr val="D9D9D9"/>
          </a:solidFill>
          <a:ln w="12700" cmpd="sng">
            <a:solidFill>
              <a:srgbClr val="FFFFFF"/>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sz="900" dirty="0">
                <a:latin typeface="Arial" panose="020B0604020202020204" pitchFamily="34" charset="0"/>
                <a:cs typeface="Arial" panose="020B0604020202020204" pitchFamily="34" charset="0"/>
              </a:rPr>
              <a:t>1 lost to follow-up</a:t>
            </a:r>
          </a:p>
          <a:p>
            <a:r>
              <a:rPr lang="en-US" sz="900" dirty="0">
                <a:latin typeface="Arial" panose="020B0604020202020204" pitchFamily="34" charset="0"/>
                <a:cs typeface="Arial" panose="020B0604020202020204" pitchFamily="34" charset="0"/>
              </a:rPr>
              <a:t>6 with virologic relapse</a:t>
            </a:r>
          </a:p>
        </p:txBody>
      </p:sp>
    </p:spTree>
    <p:extLst>
      <p:ext uri="{BB962C8B-B14F-4D97-AF65-F5344CB8AC3E}">
        <p14:creationId xmlns:p14="http://schemas.microsoft.com/office/powerpoint/2010/main" val="645427266"/>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Sofosbuvir-Velpatasvir in HCV Genotype 2</a:t>
            </a:r>
            <a:br>
              <a:rPr lang="en-US" sz="2000" dirty="0"/>
            </a:br>
            <a:r>
              <a:rPr lang="en-US" sz="2000" dirty="0"/>
              <a:t>ASTRAL-2: Results</a:t>
            </a:r>
          </a:p>
        </p:txBody>
      </p:sp>
      <p:sp>
        <p:nvSpPr>
          <p:cNvPr id="2" name="Text Placeholder 1"/>
          <p:cNvSpPr>
            <a:spLocks noGrp="1"/>
          </p:cNvSpPr>
          <p:nvPr>
            <p:ph type="body" idx="10"/>
          </p:nvPr>
        </p:nvSpPr>
        <p:spPr/>
        <p:txBody>
          <a:bodyPr/>
          <a:lstStyle/>
          <a:p>
            <a:r>
              <a:rPr lang="en-US" dirty="0"/>
              <a:t>SVR12 Results by Treatment Experience and Cirrhosis Status</a:t>
            </a:r>
          </a:p>
        </p:txBody>
      </p:sp>
      <p:sp>
        <p:nvSpPr>
          <p:cNvPr id="7" name="Content Placeholder 6"/>
          <p:cNvSpPr>
            <a:spLocks noGrp="1"/>
          </p:cNvSpPr>
          <p:nvPr>
            <p:ph type="body" sz="quarter" idx="14"/>
          </p:nvPr>
        </p:nvSpPr>
        <p:spPr/>
        <p:txBody>
          <a:bodyPr/>
          <a:lstStyle/>
          <a:p>
            <a:r>
              <a:rPr lang="en-US" dirty="0"/>
              <a:t>Source: Foster GR, et al. N Engl J Med. </a:t>
            </a:r>
            <a:r>
              <a:rPr lang="is-IS"/>
              <a:t>2015</a:t>
            </a:r>
            <a:r>
              <a:rPr lang="en-US" dirty="0"/>
              <a:t>;373:2608-17.</a:t>
            </a:r>
          </a:p>
        </p:txBody>
      </p:sp>
      <p:graphicFrame>
        <p:nvGraphicFramePr>
          <p:cNvPr id="25" name="Chart 24"/>
          <p:cNvGraphicFramePr>
            <a:graphicFrameLocks/>
          </p:cNvGraphicFramePr>
          <p:nvPr>
            <p:extLst>
              <p:ext uri="{D42A27DB-BD31-4B8C-83A1-F6EECF244321}">
                <p14:modId xmlns:p14="http://schemas.microsoft.com/office/powerpoint/2010/main" val="3997099008"/>
              </p:ext>
            </p:extLst>
          </p:nvPr>
        </p:nvGraphicFramePr>
        <p:xfrm>
          <a:off x="461010" y="1532361"/>
          <a:ext cx="8229600" cy="3108960"/>
        </p:xfrm>
        <a:graphic>
          <a:graphicData uri="http://schemas.openxmlformats.org/drawingml/2006/chart">
            <c:chart xmlns:c="http://schemas.openxmlformats.org/drawingml/2006/chart" xmlns:r="http://schemas.openxmlformats.org/officeDocument/2006/relationships" r:id="rId2"/>
          </a:graphicData>
        </a:graphic>
      </p:graphicFrame>
      <p:sp>
        <p:nvSpPr>
          <p:cNvPr id="26" name="TextBox 25"/>
          <p:cNvSpPr txBox="1"/>
          <p:nvPr/>
        </p:nvSpPr>
        <p:spPr>
          <a:xfrm>
            <a:off x="1662418" y="3793590"/>
            <a:ext cx="477059" cy="230832"/>
          </a:xfrm>
          <a:prstGeom prst="rect">
            <a:avLst/>
          </a:prstGeom>
        </p:spPr>
        <p:txBody>
          <a:bodyPr wrap="square" lIns="0" rIns="0"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dirty="0">
                <a:solidFill>
                  <a:schemeClr val="bg1"/>
                </a:solidFill>
              </a:rPr>
              <a:t>99/100</a:t>
            </a:r>
          </a:p>
        </p:txBody>
      </p:sp>
      <p:sp>
        <p:nvSpPr>
          <p:cNvPr id="27" name="TextBox 1"/>
          <p:cNvSpPr txBox="1"/>
          <p:nvPr/>
        </p:nvSpPr>
        <p:spPr>
          <a:xfrm>
            <a:off x="3502168" y="3793590"/>
            <a:ext cx="459632" cy="230832"/>
          </a:xfrm>
          <a:prstGeom prst="rect">
            <a:avLst/>
          </a:prstGeom>
        </p:spPr>
        <p:txBody>
          <a:bodyPr wrap="square" lIns="0" rIns="0"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dirty="0">
                <a:solidFill>
                  <a:schemeClr val="bg1"/>
                </a:solidFill>
              </a:rPr>
              <a:t>15/15</a:t>
            </a:r>
          </a:p>
        </p:txBody>
      </p:sp>
      <p:sp>
        <p:nvSpPr>
          <p:cNvPr id="28" name="TextBox 1"/>
          <p:cNvSpPr txBox="1"/>
          <p:nvPr/>
        </p:nvSpPr>
        <p:spPr>
          <a:xfrm>
            <a:off x="5288939" y="3793858"/>
            <a:ext cx="466928" cy="230832"/>
          </a:xfrm>
          <a:prstGeom prst="rect">
            <a:avLst/>
          </a:prstGeom>
        </p:spPr>
        <p:txBody>
          <a:bodyPr wrap="square" lIns="0" rIns="0"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dirty="0">
                <a:solidFill>
                  <a:schemeClr val="bg1"/>
                </a:solidFill>
              </a:rPr>
              <a:t>15/15</a:t>
            </a:r>
          </a:p>
        </p:txBody>
      </p:sp>
      <p:sp>
        <p:nvSpPr>
          <p:cNvPr id="29" name="TextBox 1"/>
          <p:cNvSpPr txBox="1"/>
          <p:nvPr/>
        </p:nvSpPr>
        <p:spPr>
          <a:xfrm>
            <a:off x="7103117" y="3791065"/>
            <a:ext cx="463280" cy="230832"/>
          </a:xfrm>
          <a:prstGeom prst="rect">
            <a:avLst/>
          </a:prstGeom>
        </p:spPr>
        <p:txBody>
          <a:bodyPr wrap="square" lIns="0" rIns="0"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dirty="0">
                <a:solidFill>
                  <a:schemeClr val="bg1"/>
                </a:solidFill>
              </a:rPr>
              <a:t>4/4</a:t>
            </a:r>
          </a:p>
        </p:txBody>
      </p:sp>
      <p:sp>
        <p:nvSpPr>
          <p:cNvPr id="30" name="TextBox 1"/>
          <p:cNvSpPr txBox="1"/>
          <p:nvPr/>
        </p:nvSpPr>
        <p:spPr>
          <a:xfrm>
            <a:off x="2336960" y="3793590"/>
            <a:ext cx="477059" cy="230832"/>
          </a:xfrm>
          <a:prstGeom prst="rect">
            <a:avLst/>
          </a:prstGeom>
        </p:spPr>
        <p:txBody>
          <a:bodyPr wrap="square" lIns="0" rIns="0"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dirty="0">
                <a:solidFill>
                  <a:schemeClr val="bg1"/>
                </a:solidFill>
              </a:rPr>
              <a:t>92/96</a:t>
            </a:r>
          </a:p>
        </p:txBody>
      </p:sp>
      <p:sp>
        <p:nvSpPr>
          <p:cNvPr id="31" name="TextBox 1"/>
          <p:cNvSpPr txBox="1"/>
          <p:nvPr/>
        </p:nvSpPr>
        <p:spPr>
          <a:xfrm>
            <a:off x="4158954" y="3793590"/>
            <a:ext cx="459632" cy="230832"/>
          </a:xfrm>
          <a:prstGeom prst="rect">
            <a:avLst/>
          </a:prstGeom>
        </p:spPr>
        <p:txBody>
          <a:bodyPr wrap="square" lIns="0" rIns="0"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dirty="0">
                <a:solidFill>
                  <a:schemeClr val="bg1"/>
                </a:solidFill>
              </a:rPr>
              <a:t>14/15</a:t>
            </a:r>
          </a:p>
        </p:txBody>
      </p:sp>
      <p:sp>
        <p:nvSpPr>
          <p:cNvPr id="32" name="TextBox 1"/>
          <p:cNvSpPr txBox="1"/>
          <p:nvPr/>
        </p:nvSpPr>
        <p:spPr>
          <a:xfrm>
            <a:off x="5951671" y="3791065"/>
            <a:ext cx="457349" cy="230832"/>
          </a:xfrm>
          <a:prstGeom prst="rect">
            <a:avLst/>
          </a:prstGeom>
        </p:spPr>
        <p:txBody>
          <a:bodyPr wrap="square" lIns="0" rIns="0"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dirty="0">
                <a:solidFill>
                  <a:schemeClr val="bg1"/>
                </a:solidFill>
              </a:rPr>
              <a:t>13/16</a:t>
            </a:r>
          </a:p>
        </p:txBody>
      </p:sp>
      <p:sp>
        <p:nvSpPr>
          <p:cNvPr id="33" name="TextBox 1"/>
          <p:cNvSpPr txBox="1"/>
          <p:nvPr/>
        </p:nvSpPr>
        <p:spPr>
          <a:xfrm>
            <a:off x="7777300" y="3791065"/>
            <a:ext cx="455984" cy="230832"/>
          </a:xfrm>
          <a:prstGeom prst="rect">
            <a:avLst/>
          </a:prstGeom>
        </p:spPr>
        <p:txBody>
          <a:bodyPr wrap="square" lIns="0" rIns="0"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dirty="0">
                <a:solidFill>
                  <a:schemeClr val="bg1"/>
                </a:solidFill>
              </a:rPr>
              <a:t>4/4</a:t>
            </a:r>
          </a:p>
        </p:txBody>
      </p:sp>
      <p:sp>
        <p:nvSpPr>
          <p:cNvPr id="34" name="Rectangle 25"/>
          <p:cNvSpPr>
            <a:spLocks noChangeArrowheads="1"/>
          </p:cNvSpPr>
          <p:nvPr/>
        </p:nvSpPr>
        <p:spPr bwMode="auto">
          <a:xfrm>
            <a:off x="2090148" y="4383540"/>
            <a:ext cx="2055581" cy="285750"/>
          </a:xfrm>
          <a:prstGeom prst="rect">
            <a:avLst/>
          </a:prstGeom>
          <a:noFill/>
          <a:ln w="12700">
            <a:noFill/>
            <a:miter lim="800000"/>
            <a:headEnd/>
            <a:tailEnd/>
          </a:ln>
        </p:spPr>
        <p:txBody>
          <a:bodyPr lIns="0" tIns="34073" rIns="0" bIns="34073" anchor="ctr">
            <a:prstTxWarp prst="textNoShape">
              <a:avLst/>
            </a:prstTxWarp>
          </a:bodyPr>
          <a:lstStyle/>
          <a:p>
            <a:pPr algn="ctr"/>
            <a:r>
              <a:rPr lang="en-US" sz="1400" b="1" dirty="0">
                <a:solidFill>
                  <a:srgbClr val="000000"/>
                </a:solidFill>
                <a:latin typeface="Arial" charset="0"/>
                <a:ea typeface="Arial" charset="0"/>
                <a:cs typeface="Arial" charset="0"/>
              </a:rPr>
              <a:t>Treatment Naïve </a:t>
            </a:r>
          </a:p>
        </p:txBody>
      </p:sp>
      <p:cxnSp>
        <p:nvCxnSpPr>
          <p:cNvPr id="48" name="Straight Connector 47"/>
          <p:cNvCxnSpPr/>
          <p:nvPr/>
        </p:nvCxnSpPr>
        <p:spPr>
          <a:xfrm>
            <a:off x="5255415" y="4379285"/>
            <a:ext cx="3080717" cy="0"/>
          </a:xfrm>
          <a:prstGeom prst="line">
            <a:avLst/>
          </a:prstGeom>
          <a:ln w="952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1544715" y="4388163"/>
            <a:ext cx="3146449" cy="0"/>
          </a:xfrm>
          <a:prstGeom prst="line">
            <a:avLst/>
          </a:prstGeom>
          <a:ln w="952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sp>
        <p:nvSpPr>
          <p:cNvPr id="50" name="Rectangle 25"/>
          <p:cNvSpPr>
            <a:spLocks noChangeArrowheads="1"/>
          </p:cNvSpPr>
          <p:nvPr/>
        </p:nvSpPr>
        <p:spPr bwMode="auto">
          <a:xfrm>
            <a:off x="5800850" y="4379285"/>
            <a:ext cx="2057400" cy="285750"/>
          </a:xfrm>
          <a:prstGeom prst="rect">
            <a:avLst/>
          </a:prstGeom>
          <a:noFill/>
          <a:ln w="12700">
            <a:noFill/>
            <a:miter lim="800000"/>
            <a:headEnd/>
            <a:tailEnd/>
          </a:ln>
        </p:spPr>
        <p:txBody>
          <a:bodyPr lIns="0" tIns="34073" rIns="0" bIns="34073" anchor="ctr">
            <a:prstTxWarp prst="textNoShape">
              <a:avLst/>
            </a:prstTxWarp>
          </a:bodyPr>
          <a:lstStyle/>
          <a:p>
            <a:pPr algn="ctr" defTabSz="701279">
              <a:spcBef>
                <a:spcPct val="50000"/>
              </a:spcBef>
            </a:pPr>
            <a:r>
              <a:rPr lang="en-US" sz="1400" b="1" dirty="0">
                <a:solidFill>
                  <a:srgbClr val="000000"/>
                </a:solidFill>
                <a:latin typeface="Arial" pitchFamily="22" charset="0"/>
              </a:rPr>
              <a:t>Treatment-Experienced</a:t>
            </a:r>
          </a:p>
        </p:txBody>
      </p:sp>
    </p:spTree>
    <p:extLst>
      <p:ext uri="{BB962C8B-B14F-4D97-AF65-F5344CB8AC3E}">
        <p14:creationId xmlns:p14="http://schemas.microsoft.com/office/powerpoint/2010/main" val="847816554"/>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Sofosbuvir-Velpatasvir in HCV Genotype 2</a:t>
            </a:r>
            <a:br>
              <a:rPr lang="en-US" sz="2000" dirty="0"/>
            </a:br>
            <a:r>
              <a:rPr lang="en-US" sz="2000" dirty="0"/>
              <a:t>ASTRAL-2: Adverse Events</a:t>
            </a:r>
          </a:p>
        </p:txBody>
      </p:sp>
      <p:sp>
        <p:nvSpPr>
          <p:cNvPr id="2" name="Content Placeholder 1"/>
          <p:cNvSpPr>
            <a:spLocks noGrp="1"/>
          </p:cNvSpPr>
          <p:nvPr>
            <p:ph type="body" sz="quarter" idx="14"/>
          </p:nvPr>
        </p:nvSpPr>
        <p:spPr/>
        <p:txBody>
          <a:bodyPr/>
          <a:lstStyle/>
          <a:p>
            <a:r>
              <a:rPr lang="en-US" dirty="0"/>
              <a:t>Source: Foster GR, et al. N Engl J Med. </a:t>
            </a:r>
            <a:r>
              <a:rPr lang="is-IS"/>
              <a:t>2015</a:t>
            </a:r>
            <a:r>
              <a:rPr lang="en-US" dirty="0"/>
              <a:t>;373:2608-17.</a:t>
            </a:r>
          </a:p>
        </p:txBody>
      </p:sp>
      <p:graphicFrame>
        <p:nvGraphicFramePr>
          <p:cNvPr id="5" name="Content Placeholder 6"/>
          <p:cNvGraphicFramePr>
            <a:graphicFrameLocks/>
          </p:cNvGraphicFramePr>
          <p:nvPr>
            <p:extLst>
              <p:ext uri="{D42A27DB-BD31-4B8C-83A1-F6EECF244321}">
                <p14:modId xmlns:p14="http://schemas.microsoft.com/office/powerpoint/2010/main" val="3723084632"/>
              </p:ext>
            </p:extLst>
          </p:nvPr>
        </p:nvGraphicFramePr>
        <p:xfrm>
          <a:off x="457200" y="1056443"/>
          <a:ext cx="7905164" cy="3657602"/>
        </p:xfrm>
        <a:graphic>
          <a:graphicData uri="http://schemas.openxmlformats.org/drawingml/2006/table">
            <a:tbl>
              <a:tblPr firstRow="1" bandRow="1">
                <a:tableStyleId>{5C22544A-7EE6-4342-B048-85BDC9FD1C3A}</a:tableStyleId>
              </a:tblPr>
              <a:tblGrid>
                <a:gridCol w="3291000">
                  <a:extLst>
                    <a:ext uri="{9D8B030D-6E8A-4147-A177-3AD203B41FA5}">
                      <a16:colId xmlns:a16="http://schemas.microsoft.com/office/drawing/2014/main" val="20000"/>
                    </a:ext>
                  </a:extLst>
                </a:gridCol>
                <a:gridCol w="2541841">
                  <a:extLst>
                    <a:ext uri="{9D8B030D-6E8A-4147-A177-3AD203B41FA5}">
                      <a16:colId xmlns:a16="http://schemas.microsoft.com/office/drawing/2014/main" val="20001"/>
                    </a:ext>
                  </a:extLst>
                </a:gridCol>
                <a:gridCol w="2072323">
                  <a:extLst>
                    <a:ext uri="{9D8B030D-6E8A-4147-A177-3AD203B41FA5}">
                      <a16:colId xmlns:a16="http://schemas.microsoft.com/office/drawing/2014/main" val="20002"/>
                    </a:ext>
                  </a:extLst>
                </a:gridCol>
              </a:tblGrid>
              <a:tr h="487319">
                <a:tc>
                  <a:txBody>
                    <a:bodyPr/>
                    <a:lstStyle/>
                    <a:p>
                      <a:r>
                        <a:rPr lang="en-US" sz="1400" dirty="0">
                          <a:latin typeface="Arial" panose="020B0604020202020204" pitchFamily="34" charset="0"/>
                          <a:cs typeface="Arial" panose="020B0604020202020204" pitchFamily="34" charset="0"/>
                        </a:rPr>
                        <a:t>Adverse</a:t>
                      </a:r>
                      <a:r>
                        <a:rPr lang="en-US" sz="1400" baseline="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Event (AE), n (%)</a:t>
                      </a:r>
                    </a:p>
                  </a:txBody>
                  <a:tcPr marL="68580" marR="68580" marT="34290" marB="34290" anchor="ctr">
                    <a:lnL w="9525" cap="flat" cmpd="sng" algn="ctr">
                      <a:solidFill>
                        <a:schemeClr val="bg1">
                          <a:lumMod val="75000"/>
                        </a:schemeClr>
                      </a:solidFill>
                      <a:prstDash val="solid"/>
                      <a:round/>
                      <a:headEnd type="none" w="med" len="med"/>
                      <a:tailEnd type="none" w="med" len="med"/>
                    </a:lnL>
                    <a:lnR w="28575" cap="flat" cmpd="sng" algn="ctr">
                      <a:solidFill>
                        <a:srgbClr val="FFFFFF"/>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tx1">
                        <a:lumMod val="85000"/>
                        <a:lumOff val="15000"/>
                      </a:schemeClr>
                    </a:solidFill>
                  </a:tcPr>
                </a:tc>
                <a:tc>
                  <a:txBody>
                    <a:bodyPr/>
                    <a:lstStyle/>
                    <a:p>
                      <a:pPr algn="ctr"/>
                      <a:r>
                        <a:rPr lang="en-US" sz="1400" b="1" baseline="0" dirty="0">
                          <a:solidFill>
                            <a:schemeClr val="bg1"/>
                          </a:solidFill>
                          <a:latin typeface="Arial" panose="020B0604020202020204" pitchFamily="34" charset="0"/>
                          <a:cs typeface="Arial" panose="020B0604020202020204" pitchFamily="34" charset="0"/>
                          <a:sym typeface="Wingdings" panose="05000000000000000000" pitchFamily="2" charset="2"/>
                        </a:rPr>
                        <a:t>Sofosbuvir-Velpatasvir</a:t>
                      </a:r>
                    </a:p>
                    <a:p>
                      <a:pPr algn="ctr"/>
                      <a:r>
                        <a:rPr lang="en-US" sz="1100" b="0" dirty="0">
                          <a:solidFill>
                            <a:srgbClr val="FFFFFF"/>
                          </a:solidFill>
                          <a:latin typeface="Arial" panose="020B0604020202020204" pitchFamily="34" charset="0"/>
                          <a:cs typeface="Arial" panose="020B0604020202020204" pitchFamily="34" charset="0"/>
                        </a:rPr>
                        <a:t>(n = </a:t>
                      </a:r>
                      <a:r>
                        <a:rPr lang="en-US" sz="1100" b="0" dirty="0">
                          <a:solidFill>
                            <a:schemeClr val="bg1"/>
                          </a:solidFill>
                          <a:latin typeface="Arial" panose="020B0604020202020204" pitchFamily="34" charset="0"/>
                          <a:cs typeface="Arial" panose="020B0604020202020204" pitchFamily="34" charset="0"/>
                        </a:rPr>
                        <a:t>134)</a:t>
                      </a:r>
                      <a:endParaRPr lang="en-US" sz="1100" dirty="0">
                        <a:solidFill>
                          <a:schemeClr val="bg1"/>
                        </a:solidFill>
                        <a:latin typeface="Arial" panose="020B0604020202020204" pitchFamily="34" charset="0"/>
                        <a:cs typeface="Arial" panose="020B0604020202020204" pitchFamily="34" charset="0"/>
                      </a:endParaRPr>
                    </a:p>
                  </a:txBody>
                  <a:tcPr marL="68580" marR="6858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005B9D"/>
                    </a:solidFill>
                  </a:tcPr>
                </a:tc>
                <a:tc>
                  <a:txBody>
                    <a:bodyPr/>
                    <a:lstStyle/>
                    <a:p>
                      <a:pPr algn="ctr"/>
                      <a:r>
                        <a:rPr lang="en-US" sz="1400" b="1" dirty="0">
                          <a:solidFill>
                            <a:srgbClr val="FFFFFF"/>
                          </a:solidFill>
                          <a:latin typeface="Arial" panose="020B0604020202020204" pitchFamily="34" charset="0"/>
                          <a:cs typeface="Arial" panose="020B0604020202020204" pitchFamily="34" charset="0"/>
                        </a:rPr>
                        <a:t>Sofosbuvir + Ribavirin</a:t>
                      </a:r>
                    </a:p>
                    <a:p>
                      <a:pPr algn="ctr"/>
                      <a:r>
                        <a:rPr lang="en-US" sz="1100" b="0" dirty="0">
                          <a:solidFill>
                            <a:srgbClr val="FFFFFF"/>
                          </a:solidFill>
                          <a:latin typeface="Arial" panose="020B0604020202020204" pitchFamily="34" charset="0"/>
                          <a:cs typeface="Arial" panose="020B0604020202020204" pitchFamily="34" charset="0"/>
                        </a:rPr>
                        <a:t>(n = 132)</a:t>
                      </a:r>
                      <a:endParaRPr lang="en-US" sz="1100" dirty="0">
                        <a:solidFill>
                          <a:srgbClr val="FFFFFF"/>
                        </a:solidFill>
                        <a:latin typeface="Arial" panose="020B0604020202020204" pitchFamily="34" charset="0"/>
                        <a:cs typeface="Arial" panose="020B0604020202020204" pitchFamily="34" charset="0"/>
                      </a:endParaRPr>
                    </a:p>
                  </a:txBody>
                  <a:tcPr marL="68580" marR="68580" marT="34290" marB="34290" anchor="ctr">
                    <a:lnL w="28575"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7A9342"/>
                    </a:solidFill>
                  </a:tcPr>
                </a:tc>
                <a:extLst>
                  <a:ext uri="{0D108BD9-81ED-4DB2-BD59-A6C34878D82A}">
                    <a16:rowId xmlns:a16="http://schemas.microsoft.com/office/drawing/2014/main" val="10000"/>
                  </a:ext>
                </a:extLst>
              </a:tr>
              <a:tr h="306761">
                <a:tc>
                  <a:txBody>
                    <a:bodyPr/>
                    <a:lstStyle/>
                    <a:p>
                      <a:r>
                        <a:rPr lang="en-US" sz="1200" dirty="0">
                          <a:latin typeface="Arial" panose="020B0604020202020204" pitchFamily="34" charset="0"/>
                          <a:cs typeface="Arial" panose="020B0604020202020204" pitchFamily="34" charset="0"/>
                        </a:rPr>
                        <a:t>Discontinuation</a:t>
                      </a:r>
                      <a:r>
                        <a:rPr lang="en-US" sz="1200" baseline="0" dirty="0">
                          <a:latin typeface="Arial" panose="020B0604020202020204" pitchFamily="34" charset="0"/>
                          <a:cs typeface="Arial" panose="020B0604020202020204" pitchFamily="34" charset="0"/>
                        </a:rPr>
                        <a:t> due to AE</a:t>
                      </a:r>
                      <a:endParaRPr lang="en-US" sz="1200" dirty="0">
                        <a:latin typeface="Arial" panose="020B0604020202020204" pitchFamily="34" charset="0"/>
                        <a:cs typeface="Arial" panose="020B0604020202020204" pitchFamily="34" charset="0"/>
                      </a:endParaRPr>
                    </a:p>
                  </a:txBody>
                  <a:tcPr marL="68580" marR="68580" marT="34290" marB="34290" anchor="ctr">
                    <a:lnL w="9525" cap="flat" cmpd="sng" algn="ctr">
                      <a:solidFill>
                        <a:schemeClr val="bg1">
                          <a:lumMod val="75000"/>
                        </a:schemeClr>
                      </a:solidFill>
                      <a:prstDash val="solid"/>
                      <a:round/>
                      <a:headEnd type="none" w="med" len="med"/>
                      <a:tailEnd type="none" w="med" len="med"/>
                    </a:lnL>
                    <a:lnR w="28575"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solidFill>
                      <a:srgbClr val="E8EAEF"/>
                    </a:solidFill>
                  </a:tcPr>
                </a:tc>
                <a:tc>
                  <a:txBody>
                    <a:bodyPr/>
                    <a:lstStyle/>
                    <a:p>
                      <a:pPr algn="ctr"/>
                      <a:r>
                        <a:rPr lang="en-US" sz="1200" dirty="0">
                          <a:latin typeface="Arial" panose="020B0604020202020204" pitchFamily="34" charset="0"/>
                          <a:cs typeface="Arial" panose="020B0604020202020204" pitchFamily="34" charset="0"/>
                        </a:rPr>
                        <a:t>1 (1)</a:t>
                      </a:r>
                    </a:p>
                  </a:txBody>
                  <a:tcPr marL="68580" marR="6858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tcPr>
                </a:tc>
                <a:tc>
                  <a:txBody>
                    <a:bodyPr/>
                    <a:lstStyle/>
                    <a:p>
                      <a:pPr algn="ctr"/>
                      <a:r>
                        <a:rPr lang="en-US" sz="1200" dirty="0">
                          <a:latin typeface="Arial" panose="020B0604020202020204" pitchFamily="34" charset="0"/>
                          <a:cs typeface="Arial" panose="020B0604020202020204" pitchFamily="34" charset="0"/>
                        </a:rPr>
                        <a:t>0</a:t>
                      </a:r>
                    </a:p>
                  </a:txBody>
                  <a:tcPr marL="68580" marR="68580" marT="34290" marB="34290" anchor="ctr">
                    <a:lnL w="28575"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57150"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10001"/>
                  </a:ext>
                </a:extLst>
              </a:tr>
              <a:tr h="306761">
                <a:tc>
                  <a:txBody>
                    <a:bodyPr/>
                    <a:lstStyle/>
                    <a:p>
                      <a:r>
                        <a:rPr lang="en-US" sz="1200" dirty="0">
                          <a:latin typeface="Arial" panose="020B0604020202020204" pitchFamily="34" charset="0"/>
                          <a:cs typeface="Arial" panose="020B0604020202020204" pitchFamily="34" charset="0"/>
                        </a:rPr>
                        <a:t>Serious AEs</a:t>
                      </a:r>
                    </a:p>
                  </a:txBody>
                  <a:tcPr marL="68580" marR="68580" marT="34290" marB="34290" anchor="ctr">
                    <a:lnL w="9525" cap="flat" cmpd="sng" algn="ctr">
                      <a:solidFill>
                        <a:schemeClr val="bg1">
                          <a:lumMod val="75000"/>
                        </a:schemeClr>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CDD3DD"/>
                    </a:solidFill>
                  </a:tcPr>
                </a:tc>
                <a:tc>
                  <a:txBody>
                    <a:bodyPr/>
                    <a:lstStyle/>
                    <a:p>
                      <a:pPr algn="ctr"/>
                      <a:r>
                        <a:rPr lang="en-US" sz="1200" dirty="0">
                          <a:latin typeface="Arial" panose="020B0604020202020204" pitchFamily="34" charset="0"/>
                          <a:cs typeface="Arial" panose="020B0604020202020204" pitchFamily="34" charset="0"/>
                        </a:rPr>
                        <a:t>2 (1)</a:t>
                      </a:r>
                    </a:p>
                  </a:txBody>
                  <a:tcPr marL="68580" marR="6858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tcPr>
                </a:tc>
                <a:tc>
                  <a:txBody>
                    <a:bodyPr/>
                    <a:lstStyle/>
                    <a:p>
                      <a:pPr algn="ctr"/>
                      <a:r>
                        <a:rPr lang="en-US" sz="1200" dirty="0">
                          <a:latin typeface="Arial" panose="020B0604020202020204" pitchFamily="34" charset="0"/>
                          <a:cs typeface="Arial" panose="020B0604020202020204" pitchFamily="34" charset="0"/>
                        </a:rPr>
                        <a:t>2 (2)</a:t>
                      </a:r>
                    </a:p>
                  </a:txBody>
                  <a:tcPr marL="68580" marR="68580" marT="34290" marB="34290" anchor="ctr">
                    <a:lnL w="28575"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002"/>
                  </a:ext>
                </a:extLst>
              </a:tr>
              <a:tr h="306761">
                <a:tc>
                  <a:txBody>
                    <a:bodyPr/>
                    <a:lstStyle/>
                    <a:p>
                      <a:r>
                        <a:rPr lang="en-US" sz="1200" dirty="0">
                          <a:latin typeface="Arial" panose="020B0604020202020204" pitchFamily="34" charset="0"/>
                          <a:cs typeface="Arial" panose="020B0604020202020204" pitchFamily="34" charset="0"/>
                        </a:rPr>
                        <a:t>Deaths</a:t>
                      </a:r>
                    </a:p>
                  </a:txBody>
                  <a:tcPr marL="68580" marR="68580" marT="34290" marB="34290" anchor="ctr">
                    <a:lnL w="9525" cap="flat" cmpd="sng" algn="ctr">
                      <a:solidFill>
                        <a:schemeClr val="bg1">
                          <a:lumMod val="75000"/>
                        </a:schemeClr>
                      </a:solidFill>
                      <a:prstDash val="solid"/>
                      <a:round/>
                      <a:headEnd type="none" w="med" len="med"/>
                      <a:tailEnd type="none" w="med" len="med"/>
                    </a:lnL>
                    <a:lnR w="28575" cap="flat" cmpd="sng" algn="ctr">
                      <a:solidFill>
                        <a:srgbClr val="FFFFFF"/>
                      </a:solidFill>
                      <a:prstDash val="solid"/>
                      <a:round/>
                      <a:headEnd type="none" w="med" len="med"/>
                      <a:tailEnd type="none" w="med" len="med"/>
                    </a:lnR>
                  </a:tcPr>
                </a:tc>
                <a:tc>
                  <a:txBody>
                    <a:bodyPr/>
                    <a:lstStyle/>
                    <a:p>
                      <a:pPr algn="ctr"/>
                      <a:r>
                        <a:rPr lang="en-US" sz="1200" baseline="0" dirty="0">
                          <a:latin typeface="Arial" panose="020B0604020202020204" pitchFamily="34" charset="0"/>
                          <a:cs typeface="Arial" panose="020B0604020202020204" pitchFamily="34" charset="0"/>
                        </a:rPr>
                        <a:t>2</a:t>
                      </a:r>
                      <a:r>
                        <a:rPr lang="en-US" sz="1200" baseline="30000" dirty="0">
                          <a:latin typeface="Arial" panose="020B0604020202020204" pitchFamily="34" charset="0"/>
                          <a:cs typeface="Arial" panose="020B0604020202020204" pitchFamily="34" charset="0"/>
                        </a:rPr>
                        <a:t>§</a:t>
                      </a:r>
                      <a:r>
                        <a:rPr lang="en-US" sz="1200" baseline="0" dirty="0">
                          <a:latin typeface="Arial" panose="020B0604020202020204" pitchFamily="34" charset="0"/>
                          <a:cs typeface="Arial" panose="020B0604020202020204" pitchFamily="34" charset="0"/>
                        </a:rPr>
                        <a:t> (1)</a:t>
                      </a:r>
                    </a:p>
                  </a:txBody>
                  <a:tcPr marL="68580" marR="6858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tcPr>
                </a:tc>
                <a:tc>
                  <a:txBody>
                    <a:bodyPr/>
                    <a:lstStyle/>
                    <a:p>
                      <a:pPr algn="ctr"/>
                      <a:r>
                        <a:rPr lang="en-US" sz="1200" baseline="0" dirty="0">
                          <a:latin typeface="Arial" panose="020B0604020202020204" pitchFamily="34" charset="0"/>
                          <a:cs typeface="Arial" panose="020B0604020202020204" pitchFamily="34" charset="0"/>
                        </a:rPr>
                        <a:t>0</a:t>
                      </a:r>
                    </a:p>
                  </a:txBody>
                  <a:tcPr marL="68580" marR="68580" marT="34290" marB="34290" anchor="ctr">
                    <a:lnL w="28575"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003"/>
                  </a:ext>
                </a:extLst>
              </a:tr>
              <a:tr h="1071273">
                <a:tc>
                  <a:txBody>
                    <a:bodyPr/>
                    <a:lstStyle/>
                    <a:p>
                      <a:r>
                        <a:rPr lang="en-US" sz="1200" dirty="0">
                          <a:latin typeface="Arial" panose="020B0604020202020204" pitchFamily="34" charset="0"/>
                          <a:cs typeface="Arial" panose="020B0604020202020204" pitchFamily="34" charset="0"/>
                        </a:rPr>
                        <a:t>Any </a:t>
                      </a:r>
                      <a:r>
                        <a:rPr lang="en-US" sz="1200" baseline="0" dirty="0">
                          <a:latin typeface="Arial" panose="020B0604020202020204" pitchFamily="34" charset="0"/>
                          <a:cs typeface="Arial" panose="020B0604020202020204" pitchFamily="34" charset="0"/>
                        </a:rPr>
                        <a:t>AE in ≥10% of patients</a:t>
                      </a:r>
                    </a:p>
                    <a:p>
                      <a:pPr marL="230188" indent="0">
                        <a:tabLst>
                          <a:tab pos="230188" algn="l"/>
                        </a:tabLst>
                      </a:pPr>
                      <a:r>
                        <a:rPr lang="en-US" sz="1200" dirty="0">
                          <a:latin typeface="Arial" panose="020B0604020202020204" pitchFamily="34" charset="0"/>
                          <a:cs typeface="Arial" panose="020B0604020202020204" pitchFamily="34" charset="0"/>
                        </a:rPr>
                        <a:t>Fatigue</a:t>
                      </a:r>
                    </a:p>
                    <a:p>
                      <a:pPr marL="230188" indent="0">
                        <a:tabLst>
                          <a:tab pos="230188" algn="l"/>
                        </a:tabLst>
                      </a:pPr>
                      <a:r>
                        <a:rPr lang="en-US" sz="1200" dirty="0">
                          <a:latin typeface="Arial" panose="020B0604020202020204" pitchFamily="34" charset="0"/>
                          <a:cs typeface="Arial" panose="020B0604020202020204" pitchFamily="34" charset="0"/>
                        </a:rPr>
                        <a:t>Headache</a:t>
                      </a:r>
                    </a:p>
                    <a:p>
                      <a:pPr marL="230188" indent="0">
                        <a:tabLst>
                          <a:tab pos="230188" algn="l"/>
                        </a:tabLst>
                      </a:pPr>
                      <a:r>
                        <a:rPr lang="en-US" sz="1200" dirty="0">
                          <a:latin typeface="Arial" panose="020B0604020202020204" pitchFamily="34" charset="0"/>
                          <a:cs typeface="Arial" panose="020B0604020202020204" pitchFamily="34" charset="0"/>
                        </a:rPr>
                        <a:t>Nausea</a:t>
                      </a:r>
                    </a:p>
                    <a:p>
                      <a:pPr marL="230188" indent="0">
                        <a:tabLst>
                          <a:tab pos="230188" algn="l"/>
                        </a:tabLst>
                      </a:pPr>
                      <a:r>
                        <a:rPr lang="en-US" sz="1200" dirty="0">
                          <a:latin typeface="Arial" panose="020B0604020202020204" pitchFamily="34" charset="0"/>
                          <a:cs typeface="Arial" panose="020B0604020202020204" pitchFamily="34" charset="0"/>
                        </a:rPr>
                        <a:t>Insomnia</a:t>
                      </a:r>
                    </a:p>
                  </a:txBody>
                  <a:tcPr marL="68580" marR="68580" marT="34290" marB="34290" anchor="ctr">
                    <a:lnL w="9525" cap="flat" cmpd="sng" algn="ctr">
                      <a:solidFill>
                        <a:schemeClr val="bg1">
                          <a:lumMod val="75000"/>
                        </a:schemeClr>
                      </a:solidFill>
                      <a:prstDash val="solid"/>
                      <a:round/>
                      <a:headEnd type="none" w="med" len="med"/>
                      <a:tailEnd type="none" w="med" len="med"/>
                    </a:lnL>
                    <a:lnR w="28575" cap="flat" cmpd="sng" algn="ctr">
                      <a:solidFill>
                        <a:srgbClr val="FFFFFF"/>
                      </a:solidFill>
                      <a:prstDash val="solid"/>
                      <a:round/>
                      <a:headEnd type="none" w="med" len="med"/>
                      <a:tailEnd type="none" w="med" len="med"/>
                    </a:lnR>
                  </a:tcPr>
                </a:tc>
                <a:tc>
                  <a:txBody>
                    <a:bodyPr/>
                    <a:lstStyle/>
                    <a:p>
                      <a:pPr algn="ctr"/>
                      <a:endParaRPr lang="en-US" sz="12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20 (15)</a:t>
                      </a:r>
                    </a:p>
                    <a:p>
                      <a:pPr algn="ctr"/>
                      <a:r>
                        <a:rPr lang="en-US" sz="1200" dirty="0">
                          <a:latin typeface="Arial" panose="020B0604020202020204" pitchFamily="34" charset="0"/>
                          <a:cs typeface="Arial" panose="020B0604020202020204" pitchFamily="34" charset="0"/>
                        </a:rPr>
                        <a:t>24 (18)</a:t>
                      </a:r>
                    </a:p>
                    <a:p>
                      <a:pPr algn="ctr"/>
                      <a:r>
                        <a:rPr lang="en-US" sz="1200" dirty="0">
                          <a:latin typeface="Arial" panose="020B0604020202020204" pitchFamily="34" charset="0"/>
                          <a:cs typeface="Arial" panose="020B0604020202020204" pitchFamily="34" charset="0"/>
                        </a:rPr>
                        <a:t>14 (10)</a:t>
                      </a:r>
                    </a:p>
                    <a:p>
                      <a:pPr algn="ctr"/>
                      <a:r>
                        <a:rPr lang="en-US" sz="1200" dirty="0">
                          <a:latin typeface="Arial" panose="020B0604020202020204" pitchFamily="34" charset="0"/>
                          <a:cs typeface="Arial" panose="020B0604020202020204" pitchFamily="34" charset="0"/>
                        </a:rPr>
                        <a:t>6 (4)</a:t>
                      </a:r>
                    </a:p>
                  </a:txBody>
                  <a:tcPr marL="68580" marR="6858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tcPr>
                </a:tc>
                <a:tc>
                  <a:txBody>
                    <a:bodyPr/>
                    <a:lstStyle/>
                    <a:p>
                      <a:pPr algn="ctr"/>
                      <a:endParaRPr lang="en-US" sz="12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47 (36)</a:t>
                      </a:r>
                    </a:p>
                    <a:p>
                      <a:pPr algn="ctr"/>
                      <a:r>
                        <a:rPr lang="en-US" sz="1200" dirty="0">
                          <a:latin typeface="Arial" panose="020B0604020202020204" pitchFamily="34" charset="0"/>
                          <a:cs typeface="Arial" panose="020B0604020202020204" pitchFamily="34" charset="0"/>
                        </a:rPr>
                        <a:t>29 (22)</a:t>
                      </a:r>
                    </a:p>
                    <a:p>
                      <a:pPr algn="ctr"/>
                      <a:r>
                        <a:rPr lang="en-US" sz="1200" dirty="0">
                          <a:latin typeface="Arial" panose="020B0604020202020204" pitchFamily="34" charset="0"/>
                          <a:cs typeface="Arial" panose="020B0604020202020204" pitchFamily="34" charset="0"/>
                        </a:rPr>
                        <a:t>19 (14)</a:t>
                      </a:r>
                    </a:p>
                    <a:p>
                      <a:pPr algn="ctr"/>
                      <a:r>
                        <a:rPr lang="en-US" sz="1200" dirty="0">
                          <a:latin typeface="Arial" panose="020B0604020202020204" pitchFamily="34" charset="0"/>
                          <a:cs typeface="Arial" panose="020B0604020202020204" pitchFamily="34" charset="0"/>
                        </a:rPr>
                        <a:t>18 (14)</a:t>
                      </a:r>
                    </a:p>
                  </a:txBody>
                  <a:tcPr marL="68580" marR="68580" marT="34290" marB="34290" anchor="ctr">
                    <a:lnL w="28575"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004"/>
                  </a:ext>
                </a:extLst>
              </a:tr>
              <a:tr h="871966">
                <a:tc>
                  <a:txBody>
                    <a:bodyPr/>
                    <a:lstStyle/>
                    <a:p>
                      <a:pPr marL="0" indent="0">
                        <a:tabLst/>
                      </a:pPr>
                      <a:r>
                        <a:rPr lang="en-US" sz="1200" dirty="0">
                          <a:latin typeface="Arial" panose="020B0604020202020204" pitchFamily="34" charset="0"/>
                          <a:cs typeface="Arial" panose="020B0604020202020204" pitchFamily="34" charset="0"/>
                        </a:rPr>
                        <a:t>Laboratory AEs</a:t>
                      </a:r>
                    </a:p>
                    <a:p>
                      <a:pPr marL="230188" indent="0">
                        <a:tabLst/>
                      </a:pPr>
                      <a:r>
                        <a:rPr lang="en-US" sz="1200" baseline="0" dirty="0">
                          <a:latin typeface="Arial" panose="020B0604020202020204" pitchFamily="34" charset="0"/>
                          <a:cs typeface="Arial" panose="020B0604020202020204" pitchFamily="34" charset="0"/>
                        </a:rPr>
                        <a:t>Hemoglobin &lt;10 g/dl</a:t>
                      </a:r>
                    </a:p>
                    <a:p>
                      <a:pPr marL="230188" indent="0">
                        <a:tabLst/>
                      </a:pPr>
                      <a:r>
                        <a:rPr lang="en-US" sz="1200" baseline="0" dirty="0">
                          <a:latin typeface="Arial" panose="020B0604020202020204" pitchFamily="34" charset="0"/>
                          <a:cs typeface="Arial" panose="020B0604020202020204" pitchFamily="34" charset="0"/>
                        </a:rPr>
                        <a:t>Total bilirubin &gt;2.5 to 3 mg/dL</a:t>
                      </a:r>
                    </a:p>
                    <a:p>
                      <a:pPr marL="230188" indent="0">
                        <a:tabLst/>
                      </a:pPr>
                      <a:r>
                        <a:rPr lang="en-US" sz="1200" baseline="0" dirty="0">
                          <a:latin typeface="Arial" panose="020B0604020202020204" pitchFamily="34" charset="0"/>
                          <a:cs typeface="Arial" panose="020B0604020202020204" pitchFamily="34" charset="0"/>
                        </a:rPr>
                        <a:t>Platelet count 25K to &lt;50K/mm</a:t>
                      </a:r>
                      <a:r>
                        <a:rPr lang="en-US" sz="1200" baseline="30000" dirty="0">
                          <a:latin typeface="Arial" panose="020B0604020202020204" pitchFamily="34" charset="0"/>
                          <a:cs typeface="Arial" panose="020B0604020202020204" pitchFamily="34" charset="0"/>
                        </a:rPr>
                        <a:t>3</a:t>
                      </a:r>
                      <a:endParaRPr lang="en-US" sz="1200" baseline="0" dirty="0">
                        <a:latin typeface="Arial" panose="020B0604020202020204" pitchFamily="34" charset="0"/>
                        <a:cs typeface="Arial" panose="020B0604020202020204" pitchFamily="34" charset="0"/>
                      </a:endParaRPr>
                    </a:p>
                  </a:txBody>
                  <a:tcPr marL="68580" marR="68580" marT="34290" marB="34290" anchor="ctr">
                    <a:lnL w="9525" cap="flat" cmpd="sng" algn="ctr">
                      <a:solidFill>
                        <a:schemeClr val="bg1">
                          <a:lumMod val="75000"/>
                        </a:schemeClr>
                      </a:solidFill>
                      <a:prstDash val="solid"/>
                      <a:round/>
                      <a:headEnd type="none" w="med" len="med"/>
                      <a:tailEnd type="none" w="med" len="med"/>
                    </a:lnL>
                    <a:lnR w="28575" cap="flat" cmpd="sng" algn="ctr">
                      <a:solidFill>
                        <a:srgbClr val="FFFFFF"/>
                      </a:solidFill>
                      <a:prstDash val="solid"/>
                      <a:round/>
                      <a:headEnd type="none" w="med" len="med"/>
                      <a:tailEnd type="none" w="med" len="med"/>
                    </a:lnR>
                    <a:lnB w="6350" cap="flat" cmpd="sng" algn="ctr">
                      <a:solidFill>
                        <a:srgbClr val="7F6000"/>
                      </a:solidFill>
                      <a:prstDash val="solid"/>
                      <a:round/>
                      <a:headEnd type="none" w="med" len="med"/>
                      <a:tailEnd type="none" w="med" len="med"/>
                    </a:lnB>
                  </a:tcPr>
                </a:tc>
                <a:tc>
                  <a:txBody>
                    <a:bodyPr/>
                    <a:lstStyle/>
                    <a:p>
                      <a:pPr algn="ctr"/>
                      <a:endParaRPr lang="en-US" sz="12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0</a:t>
                      </a:r>
                    </a:p>
                    <a:p>
                      <a:pPr algn="ctr"/>
                      <a:r>
                        <a:rPr lang="en-US" sz="1200" dirty="0">
                          <a:latin typeface="Arial" panose="020B0604020202020204" pitchFamily="34" charset="0"/>
                          <a:cs typeface="Arial" panose="020B0604020202020204" pitchFamily="34" charset="0"/>
                        </a:rPr>
                        <a:t>0</a:t>
                      </a:r>
                    </a:p>
                    <a:p>
                      <a:pPr algn="ctr"/>
                      <a:r>
                        <a:rPr lang="en-US" sz="1200" dirty="0">
                          <a:latin typeface="Arial" panose="020B0604020202020204" pitchFamily="34" charset="0"/>
                          <a:cs typeface="Arial" panose="020B0604020202020204" pitchFamily="34" charset="0"/>
                        </a:rPr>
                        <a:t>0</a:t>
                      </a:r>
                    </a:p>
                  </a:txBody>
                  <a:tcPr marL="68580" marR="6858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B w="6350" cap="flat" cmpd="sng" algn="ctr">
                      <a:solidFill>
                        <a:srgbClr val="7F6000"/>
                      </a:solidFill>
                      <a:prstDash val="solid"/>
                      <a:round/>
                      <a:headEnd type="none" w="med" len="med"/>
                      <a:tailEnd type="none" w="med" len="med"/>
                    </a:lnB>
                  </a:tcPr>
                </a:tc>
                <a:tc>
                  <a:txBody>
                    <a:bodyPr/>
                    <a:lstStyle/>
                    <a:p>
                      <a:pPr algn="ctr"/>
                      <a:endParaRPr lang="en-US" sz="12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6 (5)</a:t>
                      </a:r>
                    </a:p>
                    <a:p>
                      <a:pPr algn="ctr"/>
                      <a:r>
                        <a:rPr lang="en-US" sz="1200" dirty="0">
                          <a:latin typeface="Arial" panose="020B0604020202020204" pitchFamily="34" charset="0"/>
                          <a:cs typeface="Arial" panose="020B0604020202020204" pitchFamily="34" charset="0"/>
                        </a:rPr>
                        <a:t>3 (2)</a:t>
                      </a:r>
                    </a:p>
                    <a:p>
                      <a:pPr algn="ctr"/>
                      <a:r>
                        <a:rPr lang="en-US" sz="1200" dirty="0">
                          <a:latin typeface="Arial" panose="020B0604020202020204" pitchFamily="34" charset="0"/>
                          <a:cs typeface="Arial" panose="020B0604020202020204" pitchFamily="34" charset="0"/>
                        </a:rPr>
                        <a:t>0</a:t>
                      </a:r>
                    </a:p>
                  </a:txBody>
                  <a:tcPr marL="68580" marR="68580" marT="34290" marB="34290" anchor="ctr">
                    <a:lnL w="28575"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B w="6350" cap="flat" cmpd="sng" algn="ctr">
                      <a:solidFill>
                        <a:srgbClr val="7F6000"/>
                      </a:solidFill>
                      <a:prstDash val="solid"/>
                      <a:round/>
                      <a:headEnd type="none" w="med" len="med"/>
                      <a:tailEnd type="none" w="med" len="med"/>
                    </a:lnB>
                  </a:tcPr>
                </a:tc>
                <a:extLst>
                  <a:ext uri="{0D108BD9-81ED-4DB2-BD59-A6C34878D82A}">
                    <a16:rowId xmlns:a16="http://schemas.microsoft.com/office/drawing/2014/main" val="10005"/>
                  </a:ext>
                </a:extLst>
              </a:tr>
              <a:tr h="306761">
                <a:tc gridSpan="3">
                  <a:txBody>
                    <a:bodyPr/>
                    <a:lstStyle/>
                    <a:p>
                      <a:pPr marL="230188" indent="0">
                        <a:tabLst/>
                      </a:pPr>
                      <a:r>
                        <a:rPr lang="en-US" sz="1050" baseline="30000" dirty="0">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rPr>
                        <a:t>Deaths were not considered to be study-related.</a:t>
                      </a:r>
                      <a:endParaRPr lang="en-US" sz="1050" baseline="0" dirty="0">
                        <a:latin typeface="Arial" panose="020B0604020202020204" pitchFamily="34" charset="0"/>
                        <a:cs typeface="Arial" panose="020B0604020202020204" pitchFamily="34" charset="0"/>
                      </a:endParaRPr>
                    </a:p>
                  </a:txBody>
                  <a:tcPr marL="68580" marR="68580" marT="34290" marB="3429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6350" cap="flat" cmpd="sng" algn="ctr">
                      <a:solidFill>
                        <a:srgbClr val="7F6000"/>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7F6000">
                        <a:alpha val="10000"/>
                      </a:srgbClr>
                    </a:solidFill>
                  </a:tcPr>
                </a:tc>
                <a:tc hMerge="1">
                  <a:txBody>
                    <a:bodyPr/>
                    <a:lstStyle/>
                    <a:p>
                      <a:pPr algn="ctr"/>
                      <a:endParaRPr lang="en-US" sz="1600" dirty="0"/>
                    </a:p>
                  </a:txBody>
                  <a:tcPr anchor="ctr">
                    <a:lnL w="28575"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B w="9525" cap="flat" cmpd="sng" algn="ctr">
                      <a:solidFill>
                        <a:srgbClr val="BFBFBF"/>
                      </a:solidFill>
                      <a:prstDash val="solid"/>
                      <a:round/>
                      <a:headEnd type="none" w="med" len="med"/>
                      <a:tailEnd type="none" w="med" len="med"/>
                    </a:lnB>
                  </a:tcPr>
                </a:tc>
                <a:tc hMerge="1">
                  <a:txBody>
                    <a:bodyPr/>
                    <a:lstStyle/>
                    <a:p>
                      <a:pPr algn="ctr"/>
                      <a:endParaRPr lang="en-US" sz="1600" dirty="0"/>
                    </a:p>
                  </a:txBody>
                  <a:tcPr anchor="ctr">
                    <a:lnL w="9525" cap="flat" cmpd="sng" algn="ctr">
                      <a:solidFill>
                        <a:prstClr val="white">
                          <a:lumMod val="75000"/>
                        </a:prstClr>
                      </a:solidFill>
                      <a:prstDash val="solid"/>
                      <a:round/>
                      <a:headEnd type="none" w="med" len="med"/>
                      <a:tailEnd type="none" w="med" len="med"/>
                    </a:lnL>
                    <a:lnR w="9525" cap="flat" cmpd="sng" algn="ctr">
                      <a:solidFill>
                        <a:srgbClr val="BFBFBF"/>
                      </a:solidFill>
                      <a:prstDash val="solid"/>
                      <a:round/>
                      <a:headEnd type="none" w="med" len="med"/>
                      <a:tailEnd type="none" w="med" len="med"/>
                    </a:lnR>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2509315"/>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000" dirty="0"/>
              <a:t>Sofosbuvir-Velpatasvir in HCV Genotype 2</a:t>
            </a:r>
            <a:br>
              <a:rPr lang="en-US" sz="2000" dirty="0"/>
            </a:br>
            <a:r>
              <a:rPr lang="en-US" sz="2000" dirty="0"/>
              <a:t>ASTRAL-2: Conclusions</a:t>
            </a:r>
          </a:p>
        </p:txBody>
      </p:sp>
      <p:sp>
        <p:nvSpPr>
          <p:cNvPr id="3" name="Text Placeholder 2">
            <a:extLst>
              <a:ext uri="{FF2B5EF4-FFF2-40B4-BE49-F238E27FC236}">
                <a16:creationId xmlns:a16="http://schemas.microsoft.com/office/drawing/2014/main" id="{C0C56802-FEFE-0648-BF8E-DFC051986053}"/>
              </a:ext>
            </a:extLst>
          </p:cNvPr>
          <p:cNvSpPr>
            <a:spLocks noGrp="1"/>
          </p:cNvSpPr>
          <p:nvPr>
            <p:ph type="body" sz="quarter" idx="14"/>
          </p:nvPr>
        </p:nvSpPr>
        <p:spPr/>
        <p:txBody>
          <a:bodyPr/>
          <a:lstStyle/>
          <a:p>
            <a:r>
              <a:rPr lang="en-US" dirty="0"/>
              <a:t>Source: Foster GR, et al. N Engl J Med. </a:t>
            </a:r>
            <a:r>
              <a:rPr lang="is-IS"/>
              <a:t>2015</a:t>
            </a:r>
            <a:r>
              <a:rPr lang="en-US" dirty="0"/>
              <a:t>;373:2608-17.</a:t>
            </a:r>
          </a:p>
        </p:txBody>
      </p:sp>
      <p:sp>
        <p:nvSpPr>
          <p:cNvPr id="2" name="Content Placeholder 1"/>
          <p:cNvSpPr>
            <a:spLocks noGrp="1"/>
          </p:cNvSpPr>
          <p:nvPr>
            <p:ph sz="half" idx="2"/>
          </p:nvPr>
        </p:nvSpPr>
        <p:spPr>
          <a:xfrm>
            <a:off x="0" y="1796241"/>
            <a:ext cx="9144000" cy="1574460"/>
          </a:xfrm>
        </p:spPr>
        <p:txBody>
          <a:bodyPr/>
          <a:lstStyle/>
          <a:p>
            <a:r>
              <a:rPr lang="en-US" b="1" dirty="0">
                <a:solidFill>
                  <a:srgbClr val="C00000"/>
                </a:solidFill>
                <a:latin typeface="Arial"/>
                <a:cs typeface="Arial"/>
              </a:rPr>
              <a:t>Conclusions</a:t>
            </a:r>
            <a:r>
              <a:rPr lang="en-US" dirty="0">
                <a:solidFill>
                  <a:schemeClr val="tx1"/>
                </a:solidFill>
                <a:latin typeface="Arial"/>
                <a:cs typeface="Arial"/>
              </a:rPr>
              <a:t>: </a:t>
            </a:r>
            <a:r>
              <a:rPr lang="en-US" dirty="0">
                <a:latin typeface="Arial"/>
                <a:cs typeface="Arial"/>
              </a:rPr>
              <a:t>“</a:t>
            </a:r>
            <a:r>
              <a:rPr lang="en-US" dirty="0">
                <a:cs typeface="Arial"/>
              </a:rPr>
              <a:t>Among patients with HCV genotype 2 [or 3] with or without previous treatment, including those with compensated cirrhosis, 12 weeks of treatment with sofosbuvir-velpatasvir resulted in rates of sustained virologic response that were superior to those with standard treatment with sofosbuvir-ribavirin.”</a:t>
            </a:r>
            <a:endParaRPr lang="en-US" dirty="0">
              <a:latin typeface="Arial"/>
              <a:cs typeface="Arial"/>
            </a:endParaRPr>
          </a:p>
        </p:txBody>
      </p:sp>
    </p:spTree>
    <p:extLst>
      <p:ext uri="{BB962C8B-B14F-4D97-AF65-F5344CB8AC3E}">
        <p14:creationId xmlns:p14="http://schemas.microsoft.com/office/powerpoint/2010/main" val="2860392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nSpc>
                <a:spcPts val="2625"/>
              </a:lnSpc>
              <a:spcBef>
                <a:spcPts val="450"/>
              </a:spcBef>
            </a:pPr>
            <a:r>
              <a:rPr lang="en-US" sz="1800" dirty="0">
                <a:solidFill>
                  <a:srgbClr val="001D48"/>
                </a:solidFill>
              </a:rPr>
              <a:t>Sofosbuvir-Velpatasvir in Genotype 3</a:t>
            </a:r>
            <a:br>
              <a:rPr lang="en-US" dirty="0">
                <a:solidFill>
                  <a:srgbClr val="001D48"/>
                </a:solidFill>
              </a:rPr>
            </a:br>
            <a:r>
              <a:rPr lang="en-US" sz="2400" dirty="0">
                <a:solidFill>
                  <a:srgbClr val="001D48"/>
                </a:solidFill>
              </a:rPr>
              <a:t>ASTRAL-3*</a:t>
            </a:r>
          </a:p>
        </p:txBody>
      </p:sp>
      <p:sp>
        <p:nvSpPr>
          <p:cNvPr id="2" name="Text Placeholder 1">
            <a:extLst>
              <a:ext uri="{FF2B5EF4-FFF2-40B4-BE49-F238E27FC236}">
                <a16:creationId xmlns:a16="http://schemas.microsoft.com/office/drawing/2014/main" id="{C72992A4-FD40-5B4A-9D28-60F0E06ABBD1}"/>
              </a:ext>
            </a:extLst>
          </p:cNvPr>
          <p:cNvSpPr>
            <a:spLocks noGrp="1"/>
          </p:cNvSpPr>
          <p:nvPr>
            <p:ph type="body" sz="quarter" idx="15"/>
          </p:nvPr>
        </p:nvSpPr>
        <p:spPr/>
        <p:txBody>
          <a:bodyPr/>
          <a:lstStyle/>
          <a:p>
            <a:r>
              <a:rPr lang="en-US" dirty="0"/>
              <a:t>Source: Foster GR, et al. N Engl J Med. </a:t>
            </a:r>
            <a:r>
              <a:rPr lang="is-IS"/>
              <a:t>2015</a:t>
            </a:r>
            <a:r>
              <a:rPr lang="en-US" dirty="0"/>
              <a:t>;373:2608-17.</a:t>
            </a:r>
          </a:p>
        </p:txBody>
      </p:sp>
      <p:sp>
        <p:nvSpPr>
          <p:cNvPr id="5" name="Text Placeholder 4">
            <a:extLst>
              <a:ext uri="{FF2B5EF4-FFF2-40B4-BE49-F238E27FC236}">
                <a16:creationId xmlns:a16="http://schemas.microsoft.com/office/drawing/2014/main" id="{F7D44680-7401-4D49-B65E-525A0C729940}"/>
              </a:ext>
            </a:extLst>
          </p:cNvPr>
          <p:cNvSpPr>
            <a:spLocks noGrp="1"/>
          </p:cNvSpPr>
          <p:nvPr>
            <p:ph type="body" idx="1"/>
          </p:nvPr>
        </p:nvSpPr>
        <p:spPr/>
        <p:txBody>
          <a:bodyPr/>
          <a:lstStyle/>
          <a:p>
            <a:r>
              <a:rPr lang="en-US" dirty="0">
                <a:latin typeface="Arial"/>
                <a:cs typeface="Arial"/>
              </a:rPr>
              <a:t>Treatment Naïve and Treatment Experienced, Phase 3</a:t>
            </a:r>
          </a:p>
        </p:txBody>
      </p:sp>
      <p:sp>
        <p:nvSpPr>
          <p:cNvPr id="8" name="TextBox 7"/>
          <p:cNvSpPr txBox="1"/>
          <p:nvPr/>
        </p:nvSpPr>
        <p:spPr>
          <a:xfrm>
            <a:off x="449377" y="3500250"/>
            <a:ext cx="4743450" cy="261610"/>
          </a:xfrm>
          <a:prstGeom prst="rect">
            <a:avLst/>
          </a:prstGeom>
          <a:noFill/>
        </p:spPr>
        <p:txBody>
          <a:bodyPr wrap="square" rtlCol="0">
            <a:spAutoFit/>
          </a:bodyPr>
          <a:lstStyle/>
          <a:p>
            <a:r>
              <a:rPr lang="en-US" sz="1100" dirty="0">
                <a:latin typeface="Arial"/>
                <a:cs typeface="Arial"/>
              </a:rPr>
              <a:t>*Published in tandem with ASTRAL-2 Trial</a:t>
            </a:r>
          </a:p>
        </p:txBody>
      </p:sp>
    </p:spTree>
    <p:extLst>
      <p:ext uri="{BB962C8B-B14F-4D97-AF65-F5344CB8AC3E}">
        <p14:creationId xmlns:p14="http://schemas.microsoft.com/office/powerpoint/2010/main" val="2976814578"/>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Sofosbuvir-Velpatasvir in HCV Genotype 3</a:t>
            </a:r>
            <a:br>
              <a:rPr lang="en-US" sz="2000" dirty="0"/>
            </a:br>
            <a:r>
              <a:rPr lang="en-US" sz="2000" dirty="0"/>
              <a:t>ASTRAL-3: Study Features</a:t>
            </a:r>
          </a:p>
        </p:txBody>
      </p:sp>
      <p:sp>
        <p:nvSpPr>
          <p:cNvPr id="6" name="Content Placeholder 5"/>
          <p:cNvSpPr>
            <a:spLocks noGrp="1"/>
          </p:cNvSpPr>
          <p:nvPr>
            <p:ph type="body" sz="quarter" idx="14"/>
          </p:nvPr>
        </p:nvSpPr>
        <p:spPr/>
        <p:txBody>
          <a:bodyPr/>
          <a:lstStyle/>
          <a:p>
            <a:r>
              <a:rPr lang="en-US" dirty="0"/>
              <a:t>Source: Foster GR, et al. N Engl J Med. </a:t>
            </a:r>
            <a:r>
              <a:rPr lang="is-IS"/>
              <a:t>2015</a:t>
            </a:r>
            <a:r>
              <a:rPr lang="en-US" dirty="0"/>
              <a:t>;373:2608-17.</a:t>
            </a:r>
          </a:p>
        </p:txBody>
      </p:sp>
      <p:sp>
        <p:nvSpPr>
          <p:cNvPr id="3" name="Content Placeholder 2">
            <a:extLst>
              <a:ext uri="{FF2B5EF4-FFF2-40B4-BE49-F238E27FC236}">
                <a16:creationId xmlns:a16="http://schemas.microsoft.com/office/drawing/2014/main" id="{18173CD1-09EE-3C4A-8530-4C8A296967A9}"/>
              </a:ext>
            </a:extLst>
          </p:cNvPr>
          <p:cNvSpPr>
            <a:spLocks noGrp="1"/>
          </p:cNvSpPr>
          <p:nvPr>
            <p:ph sz="half" idx="2"/>
          </p:nvPr>
        </p:nvSpPr>
        <p:spPr>
          <a:xfrm>
            <a:off x="323850" y="1184225"/>
            <a:ext cx="8515350" cy="3143410"/>
          </a:xfrm>
        </p:spPr>
        <p:txBody>
          <a:bodyPr>
            <a:normAutofit/>
          </a:bodyPr>
          <a:lstStyle/>
          <a:p>
            <a:pPr>
              <a:lnSpc>
                <a:spcPts val="1900"/>
              </a:lnSpc>
            </a:pPr>
            <a:r>
              <a:rPr lang="en-US" sz="1500" b="1" dirty="0"/>
              <a:t>Design</a:t>
            </a:r>
            <a:r>
              <a:rPr lang="en-US" sz="1500" dirty="0"/>
              <a:t>: Randomized, placebo-controlled, open-label, phase 3 trial using a fixed-dose combination of sofosbuvir-velpatasvir for 12 weeks (compared with sofosbuvir + ribavirin) in treatment-naïve and treatment-experienced patients with GT 3 chronic HCV</a:t>
            </a:r>
          </a:p>
          <a:p>
            <a:r>
              <a:rPr lang="en-US" sz="1500" b="1" dirty="0"/>
              <a:t>Setting</a:t>
            </a:r>
            <a:r>
              <a:rPr lang="en-US" sz="1500" dirty="0"/>
              <a:t>: 76 sites in US, Canada, Europe, </a:t>
            </a:r>
            <a:r>
              <a:rPr lang="en-US" sz="1500" dirty="0">
                <a:solidFill>
                  <a:schemeClr val="tx1"/>
                </a:solidFill>
              </a:rPr>
              <a:t>Australia, and New </a:t>
            </a:r>
            <a:r>
              <a:rPr lang="en-US" sz="1500" dirty="0"/>
              <a:t>Zealand</a:t>
            </a:r>
          </a:p>
          <a:p>
            <a:pPr>
              <a:lnSpc>
                <a:spcPts val="1900"/>
              </a:lnSpc>
            </a:pPr>
            <a:r>
              <a:rPr lang="en-US" sz="1500" b="1" dirty="0"/>
              <a:t>Entry Criteria</a:t>
            </a:r>
          </a:p>
          <a:p>
            <a:pPr lvl="1">
              <a:lnSpc>
                <a:spcPts val="1900"/>
              </a:lnSpc>
            </a:pPr>
            <a:r>
              <a:rPr lang="en-US" sz="1500" dirty="0"/>
              <a:t>Chronic HCV GT 3</a:t>
            </a:r>
          </a:p>
          <a:p>
            <a:pPr lvl="1">
              <a:lnSpc>
                <a:spcPts val="1900"/>
              </a:lnSpc>
            </a:pPr>
            <a:r>
              <a:rPr lang="en-US" sz="1500" dirty="0"/>
              <a:t>HCV RNA ≥10,000 IU/mL at screening</a:t>
            </a:r>
          </a:p>
          <a:p>
            <a:pPr lvl="1">
              <a:lnSpc>
                <a:spcPts val="1900"/>
              </a:lnSpc>
            </a:pPr>
            <a:r>
              <a:rPr lang="en-US" sz="1500" dirty="0"/>
              <a:t>Prior treatment failure with interferon allowed (but no prior NS5A or NS5B)</a:t>
            </a:r>
          </a:p>
          <a:p>
            <a:pPr lvl="1">
              <a:lnSpc>
                <a:spcPts val="1900"/>
              </a:lnSpc>
            </a:pPr>
            <a:r>
              <a:rPr lang="en-US" sz="1500" dirty="0"/>
              <a:t>Patients with compensated cirrhosis allowed</a:t>
            </a:r>
          </a:p>
          <a:p>
            <a:r>
              <a:rPr lang="en-US" sz="1500" b="1" dirty="0">
                <a:solidFill>
                  <a:schemeClr val="tx1"/>
                </a:solidFill>
              </a:rPr>
              <a:t>Primary End Point</a:t>
            </a:r>
            <a:r>
              <a:rPr lang="en-US" sz="1500" dirty="0">
                <a:solidFill>
                  <a:schemeClr val="tx1"/>
                </a:solidFill>
              </a:rPr>
              <a:t>: SVR12</a:t>
            </a:r>
          </a:p>
        </p:txBody>
      </p:sp>
    </p:spTree>
    <p:extLst>
      <p:ext uri="{BB962C8B-B14F-4D97-AF65-F5344CB8AC3E}">
        <p14:creationId xmlns:p14="http://schemas.microsoft.com/office/powerpoint/2010/main" val="3508540604"/>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C08603F3-DAB7-0B46-AD40-0F12536CE442}"/>
              </a:ext>
            </a:extLst>
          </p:cNvPr>
          <p:cNvSpPr/>
          <p:nvPr/>
        </p:nvSpPr>
        <p:spPr>
          <a:xfrm>
            <a:off x="1138416" y="1085901"/>
            <a:ext cx="6871718" cy="308037"/>
          </a:xfrm>
          <a:prstGeom prst="rect">
            <a:avLst/>
          </a:prstGeom>
          <a:gradFill>
            <a:gsLst>
              <a:gs pos="85000">
                <a:srgbClr val="ECECEC"/>
              </a:gs>
              <a:gs pos="0">
                <a:schemeClr val="bg1"/>
              </a:gs>
              <a:gs pos="15000">
                <a:schemeClr val="bg1">
                  <a:lumMod val="85000"/>
                </a:schemeClr>
              </a:gs>
              <a:gs pos="100000">
                <a:schemeClr val="bg1"/>
              </a:gs>
            </a:gsLst>
            <a:lin ang="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000000"/>
              </a:solidFill>
              <a:latin typeface="Arial"/>
              <a:cs typeface="Arial"/>
            </a:endParaRPr>
          </a:p>
        </p:txBody>
      </p:sp>
      <p:cxnSp>
        <p:nvCxnSpPr>
          <p:cNvPr id="25" name="Straight Connector 24"/>
          <p:cNvCxnSpPr/>
          <p:nvPr/>
        </p:nvCxnSpPr>
        <p:spPr>
          <a:xfrm>
            <a:off x="4782159" y="2062811"/>
            <a:ext cx="13716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itle 4">
            <a:extLst>
              <a:ext uri="{FF2B5EF4-FFF2-40B4-BE49-F238E27FC236}">
                <a16:creationId xmlns:a16="http://schemas.microsoft.com/office/drawing/2014/main" id="{D9C7F61C-267C-5F4A-A436-852897391704}"/>
              </a:ext>
            </a:extLst>
          </p:cNvPr>
          <p:cNvSpPr>
            <a:spLocks noGrp="1"/>
          </p:cNvSpPr>
          <p:nvPr>
            <p:ph type="title"/>
          </p:nvPr>
        </p:nvSpPr>
        <p:spPr/>
        <p:txBody>
          <a:bodyPr>
            <a:normAutofit/>
          </a:bodyPr>
          <a:lstStyle/>
          <a:p>
            <a:r>
              <a:rPr lang="en-US" sz="2000" dirty="0"/>
              <a:t>Sofosbuvir-Velpatasvir in HCV Genotype 3</a:t>
            </a:r>
            <a:br>
              <a:rPr lang="en-US" sz="2000" dirty="0"/>
            </a:br>
            <a:r>
              <a:rPr lang="en-US" sz="2000" dirty="0"/>
              <a:t>ASTRAL-3: Study Design</a:t>
            </a:r>
          </a:p>
        </p:txBody>
      </p:sp>
      <p:sp>
        <p:nvSpPr>
          <p:cNvPr id="7" name="Content Placeholder 6"/>
          <p:cNvSpPr>
            <a:spLocks noGrp="1"/>
          </p:cNvSpPr>
          <p:nvPr>
            <p:ph type="body" sz="quarter" idx="14"/>
          </p:nvPr>
        </p:nvSpPr>
        <p:spPr/>
        <p:txBody>
          <a:bodyPr/>
          <a:lstStyle/>
          <a:p>
            <a:r>
              <a:rPr lang="en-US" dirty="0"/>
              <a:t>Source: Foster GR, et al. N Engl J Med. </a:t>
            </a:r>
            <a:r>
              <a:rPr lang="is-IS"/>
              <a:t>2015</a:t>
            </a:r>
            <a:r>
              <a:rPr lang="en-US" dirty="0"/>
              <a:t>;373:2608-17.</a:t>
            </a:r>
          </a:p>
        </p:txBody>
      </p:sp>
      <p:sp>
        <p:nvSpPr>
          <p:cNvPr id="8" name="Title 1"/>
          <p:cNvSpPr txBox="1">
            <a:spLocks/>
          </p:cNvSpPr>
          <p:nvPr/>
        </p:nvSpPr>
        <p:spPr>
          <a:xfrm>
            <a:off x="1289957" y="-840922"/>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sp>
        <p:nvSpPr>
          <p:cNvPr id="26" name="Rectangle 5"/>
          <p:cNvSpPr>
            <a:spLocks noChangeArrowheads="1"/>
          </p:cNvSpPr>
          <p:nvPr/>
        </p:nvSpPr>
        <p:spPr bwMode="auto">
          <a:xfrm>
            <a:off x="3410559" y="1828800"/>
            <a:ext cx="1371600" cy="473910"/>
          </a:xfrm>
          <a:prstGeom prst="rect">
            <a:avLst/>
          </a:prstGeom>
          <a:solidFill>
            <a:srgbClr val="005B9D">
              <a:alpha val="19914"/>
            </a:srgbClr>
          </a:solidFill>
          <a:ln w="9525" cmpd="sng">
            <a:solidFill>
              <a:srgbClr val="000000"/>
            </a:solidFill>
            <a:miter lim="800000"/>
            <a:headEnd/>
            <a:tailEnd/>
          </a:ln>
          <a:effectLst/>
        </p:spPr>
        <p:txBody>
          <a:bodyPr wrap="none" lIns="0" rIns="0" anchor="ctr"/>
          <a:lstStyle/>
          <a:p>
            <a:pPr marL="34290" algn="ctr"/>
            <a:r>
              <a:rPr lang="en-US" sz="1200" b="1" dirty="0">
                <a:latin typeface="Arial"/>
                <a:cs typeface="Arial"/>
              </a:rPr>
              <a:t>SOF-VEL</a:t>
            </a:r>
            <a:br>
              <a:rPr lang="en-US" sz="1200" b="1" dirty="0">
                <a:latin typeface="Arial"/>
                <a:cs typeface="Arial"/>
              </a:rPr>
            </a:br>
            <a:r>
              <a:rPr lang="en-US" sz="1100" dirty="0">
                <a:latin typeface="Arial"/>
                <a:cs typeface="Arial"/>
              </a:rPr>
              <a:t>(n = 277)</a:t>
            </a:r>
          </a:p>
        </p:txBody>
      </p:sp>
      <p:sp>
        <p:nvSpPr>
          <p:cNvPr id="27" name="Rectangle 26"/>
          <p:cNvSpPr/>
          <p:nvPr/>
        </p:nvSpPr>
        <p:spPr>
          <a:xfrm>
            <a:off x="5756329" y="1919361"/>
            <a:ext cx="768249" cy="304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000000"/>
                </a:solidFill>
                <a:latin typeface="Arial"/>
                <a:cs typeface="Arial"/>
              </a:rPr>
              <a:t>SVR12</a:t>
            </a:r>
          </a:p>
        </p:txBody>
      </p:sp>
      <p:sp>
        <p:nvSpPr>
          <p:cNvPr id="37" name="Rectangle 36"/>
          <p:cNvSpPr/>
          <p:nvPr/>
        </p:nvSpPr>
        <p:spPr>
          <a:xfrm>
            <a:off x="1139888" y="1828800"/>
            <a:ext cx="2133804" cy="1259584"/>
          </a:xfrm>
          <a:prstGeom prst="rect">
            <a:avLst/>
          </a:prstGeom>
          <a:solidFill>
            <a:srgbClr val="5957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500"/>
              </a:lnSpc>
            </a:pPr>
            <a:r>
              <a:rPr lang="en-US" sz="1100" b="1" dirty="0">
                <a:solidFill>
                  <a:srgbClr val="FFFFFF"/>
                </a:solidFill>
                <a:latin typeface="Arial" panose="020B0604020202020204" pitchFamily="34" charset="0"/>
                <a:cs typeface="Arial" panose="020B0604020202020204" pitchFamily="34" charset="0"/>
              </a:rPr>
              <a:t>Treatment-naïve or Treatment-experienced </a:t>
            </a:r>
            <a:br>
              <a:rPr lang="en-US" sz="1100" b="1" dirty="0">
                <a:solidFill>
                  <a:srgbClr val="FFFFFF"/>
                </a:solidFill>
                <a:latin typeface="Arial" panose="020B0604020202020204" pitchFamily="34" charset="0"/>
                <a:cs typeface="Arial" panose="020B0604020202020204" pitchFamily="34" charset="0"/>
              </a:rPr>
            </a:br>
            <a:r>
              <a:rPr lang="en-US" sz="1100" b="1" dirty="0">
                <a:solidFill>
                  <a:srgbClr val="FFFFFF"/>
                </a:solidFill>
                <a:latin typeface="Arial" panose="020B0604020202020204" pitchFamily="34" charset="0"/>
                <a:cs typeface="Arial" panose="020B0604020202020204" pitchFamily="34" charset="0"/>
              </a:rPr>
              <a:t>GT 3</a:t>
            </a:r>
            <a:endParaRPr lang="en-US" sz="1100" b="1" i="1" dirty="0">
              <a:solidFill>
                <a:srgbClr val="FFFFFF"/>
              </a:solidFill>
              <a:latin typeface="Arial" panose="020B0604020202020204" pitchFamily="34" charset="0"/>
              <a:cs typeface="Arial" panose="020B0604020202020204" pitchFamily="34" charset="0"/>
            </a:endParaRPr>
          </a:p>
          <a:p>
            <a:pPr algn="ctr">
              <a:lnSpc>
                <a:spcPts val="1500"/>
              </a:lnSpc>
            </a:pPr>
            <a:r>
              <a:rPr lang="en-US" sz="1100" dirty="0">
                <a:solidFill>
                  <a:srgbClr val="FFFFFF"/>
                </a:solidFill>
                <a:latin typeface="Arial" panose="020B0604020202020204" pitchFamily="34" charset="0"/>
                <a:cs typeface="Arial" panose="020B0604020202020204" pitchFamily="34" charset="0"/>
              </a:rPr>
              <a:t>(n = 552)</a:t>
            </a:r>
          </a:p>
        </p:txBody>
      </p:sp>
      <p:cxnSp>
        <p:nvCxnSpPr>
          <p:cNvPr id="70" name="Straight Connector 69"/>
          <p:cNvCxnSpPr/>
          <p:nvPr/>
        </p:nvCxnSpPr>
        <p:spPr>
          <a:xfrm>
            <a:off x="6153759" y="2833871"/>
            <a:ext cx="13716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2" name="Rectangle 5"/>
          <p:cNvSpPr>
            <a:spLocks noChangeArrowheads="1"/>
          </p:cNvSpPr>
          <p:nvPr/>
        </p:nvSpPr>
        <p:spPr bwMode="auto">
          <a:xfrm>
            <a:off x="3410559" y="2598377"/>
            <a:ext cx="2738819" cy="473910"/>
          </a:xfrm>
          <a:prstGeom prst="rect">
            <a:avLst/>
          </a:prstGeom>
          <a:solidFill>
            <a:srgbClr val="92D050">
              <a:alpha val="20000"/>
            </a:srgbClr>
          </a:solidFill>
          <a:ln w="9525" cmpd="sng">
            <a:solidFill>
              <a:srgbClr val="000000"/>
            </a:solidFill>
            <a:miter lim="800000"/>
            <a:headEnd/>
            <a:tailEnd/>
          </a:ln>
          <a:effectLst/>
        </p:spPr>
        <p:txBody>
          <a:bodyPr wrap="none" lIns="0" rIns="0" anchor="ctr"/>
          <a:lstStyle/>
          <a:p>
            <a:pPr marL="34290" algn="ctr"/>
            <a:r>
              <a:rPr lang="en-US" sz="1200" b="1" dirty="0">
                <a:latin typeface="Arial"/>
                <a:cs typeface="Arial"/>
              </a:rPr>
              <a:t>SOF + RBV</a:t>
            </a:r>
            <a:br>
              <a:rPr lang="en-US" sz="1200" b="1" dirty="0">
                <a:latin typeface="Arial"/>
                <a:cs typeface="Arial"/>
              </a:rPr>
            </a:br>
            <a:r>
              <a:rPr lang="en-US" sz="1100" dirty="0">
                <a:latin typeface="Arial"/>
                <a:cs typeface="Arial"/>
              </a:rPr>
              <a:t>(n = 275)</a:t>
            </a:r>
          </a:p>
        </p:txBody>
      </p:sp>
      <p:sp>
        <p:nvSpPr>
          <p:cNvPr id="73" name="Rectangle 72"/>
          <p:cNvSpPr/>
          <p:nvPr/>
        </p:nvSpPr>
        <p:spPr>
          <a:xfrm>
            <a:off x="7098433" y="2688895"/>
            <a:ext cx="768249" cy="30403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000000"/>
                </a:solidFill>
                <a:latin typeface="Arial"/>
                <a:cs typeface="Arial"/>
              </a:rPr>
              <a:t>SVR12</a:t>
            </a:r>
          </a:p>
        </p:txBody>
      </p:sp>
      <p:sp>
        <p:nvSpPr>
          <p:cNvPr id="32" name="Rectangle 25"/>
          <p:cNvSpPr>
            <a:spLocks noChangeArrowheads="1"/>
          </p:cNvSpPr>
          <p:nvPr/>
        </p:nvSpPr>
        <p:spPr bwMode="auto">
          <a:xfrm>
            <a:off x="1136142" y="3340285"/>
            <a:ext cx="6871716" cy="286748"/>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lIns="342900" tIns="34073" rIns="69365" bIns="68580" anchor="ctr">
            <a:prstTxWarp prst="textNoShape">
              <a:avLst/>
            </a:prstTxWarp>
          </a:bodyPr>
          <a:lstStyle/>
          <a:p>
            <a:pPr defTabSz="701279">
              <a:lnSpc>
                <a:spcPts val="1350"/>
              </a:lnSpc>
              <a:spcBef>
                <a:spcPts val="600"/>
              </a:spcBef>
            </a:pPr>
            <a:r>
              <a:rPr lang="en-US" sz="1050" dirty="0">
                <a:solidFill>
                  <a:srgbClr val="000000"/>
                </a:solidFill>
                <a:latin typeface="Arial" pitchFamily="22" charset="0"/>
              </a:rPr>
              <a:t>*Randomization stratified by treatment experience and cirrhosis status.</a:t>
            </a:r>
          </a:p>
        </p:txBody>
      </p:sp>
      <p:grpSp>
        <p:nvGrpSpPr>
          <p:cNvPr id="2" name="Group 1">
            <a:extLst>
              <a:ext uri="{FF2B5EF4-FFF2-40B4-BE49-F238E27FC236}">
                <a16:creationId xmlns:a16="http://schemas.microsoft.com/office/drawing/2014/main" id="{E065315E-B037-964A-B348-85B64201EC03}"/>
              </a:ext>
            </a:extLst>
          </p:cNvPr>
          <p:cNvGrpSpPr/>
          <p:nvPr/>
        </p:nvGrpSpPr>
        <p:grpSpPr>
          <a:xfrm>
            <a:off x="1138416" y="1021866"/>
            <a:ext cx="6871718" cy="393162"/>
            <a:chOff x="-6113" y="1362488"/>
            <a:chExt cx="9162291" cy="524216"/>
          </a:xfrm>
        </p:grpSpPr>
        <p:sp>
          <p:nvSpPr>
            <p:cNvPr id="47" name="Rectangle 46"/>
            <p:cNvSpPr/>
            <p:nvPr/>
          </p:nvSpPr>
          <p:spPr>
            <a:xfrm>
              <a:off x="807360" y="1443914"/>
              <a:ext cx="838200" cy="3992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Week</a:t>
              </a:r>
            </a:p>
          </p:txBody>
        </p:sp>
        <p:sp>
          <p:nvSpPr>
            <p:cNvPr id="49" name="Rectangle 48"/>
            <p:cNvSpPr/>
            <p:nvPr/>
          </p:nvSpPr>
          <p:spPr>
            <a:xfrm>
              <a:off x="2765496"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0</a:t>
              </a:r>
            </a:p>
          </p:txBody>
        </p:sp>
        <p:sp>
          <p:nvSpPr>
            <p:cNvPr id="51" name="Rectangle 50"/>
            <p:cNvSpPr/>
            <p:nvPr/>
          </p:nvSpPr>
          <p:spPr>
            <a:xfrm>
              <a:off x="4571616"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12</a:t>
              </a:r>
            </a:p>
          </p:txBody>
        </p:sp>
        <p:cxnSp>
          <p:nvCxnSpPr>
            <p:cNvPr id="53" name="Straight Connector 52"/>
            <p:cNvCxnSpPr/>
            <p:nvPr/>
          </p:nvCxnSpPr>
          <p:spPr>
            <a:xfrm flipV="1">
              <a:off x="-6113" y="1840877"/>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3036757" y="1770940"/>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4853638"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8130336" y="13716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36</a:t>
              </a:r>
            </a:p>
          </p:txBody>
        </p:sp>
        <p:cxnSp>
          <p:nvCxnSpPr>
            <p:cNvPr id="29" name="Straight Connector 28"/>
            <p:cNvCxnSpPr/>
            <p:nvPr/>
          </p:nvCxnSpPr>
          <p:spPr>
            <a:xfrm flipH="1" flipV="1">
              <a:off x="8415578" y="1758950"/>
              <a:ext cx="228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6389928" y="1371600"/>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24</a:t>
              </a:r>
            </a:p>
          </p:txBody>
        </p:sp>
        <p:cxnSp>
          <p:nvCxnSpPr>
            <p:cNvPr id="36" name="Straight Connector 35"/>
            <p:cNvCxnSpPr/>
            <p:nvPr/>
          </p:nvCxnSpPr>
          <p:spPr>
            <a:xfrm flipH="1" flipV="1">
              <a:off x="6675170" y="1758950"/>
              <a:ext cx="228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Rectangle 25"/>
          <p:cNvSpPr>
            <a:spLocks noChangeArrowheads="1"/>
          </p:cNvSpPr>
          <p:nvPr/>
        </p:nvSpPr>
        <p:spPr bwMode="auto">
          <a:xfrm>
            <a:off x="1137788" y="3750104"/>
            <a:ext cx="6871716" cy="1043538"/>
          </a:xfrm>
          <a:prstGeom prst="rect">
            <a:avLst/>
          </a:prstGeom>
          <a:solidFill>
            <a:schemeClr val="bg1">
              <a:lumMod val="95000"/>
            </a:schemeClr>
          </a:solidFill>
          <a:ln w="9525" cap="flat" cmpd="sng" algn="ctr">
            <a:solidFill>
              <a:schemeClr val="bg1">
                <a:lumMod val="65000"/>
              </a:schemeClr>
            </a:solidFill>
            <a:prstDash val="solid"/>
            <a:miter lim="800000"/>
            <a:headEnd type="none" w="med" len="med"/>
            <a:tailEnd type="none" w="med" len="med"/>
          </a:ln>
          <a:effectLst/>
        </p:spPr>
        <p:txBody>
          <a:bodyPr lIns="342900" tIns="34073" rIns="69365" bIns="68580" anchor="ctr">
            <a:prstTxWarp prst="textNoShape">
              <a:avLst/>
            </a:prstTxWarp>
          </a:bodyPr>
          <a:lstStyle/>
          <a:p>
            <a:pPr defTabSz="701279">
              <a:lnSpc>
                <a:spcPts val="1350"/>
              </a:lnSpc>
              <a:spcBef>
                <a:spcPts val="600"/>
              </a:spcBef>
            </a:pPr>
            <a:r>
              <a:rPr lang="en-US" sz="1050" b="1" dirty="0">
                <a:solidFill>
                  <a:srgbClr val="000000"/>
                </a:solidFill>
                <a:latin typeface="Arial" pitchFamily="22" charset="0"/>
              </a:rPr>
              <a:t>Abbreviations</a:t>
            </a:r>
            <a:r>
              <a:rPr lang="en-US" sz="1050" dirty="0">
                <a:solidFill>
                  <a:srgbClr val="000000"/>
                </a:solidFill>
                <a:latin typeface="Arial" pitchFamily="22" charset="0"/>
              </a:rPr>
              <a:t>: </a:t>
            </a:r>
            <a:r>
              <a:rPr lang="en-US" sz="1050" dirty="0">
                <a:solidFill>
                  <a:srgbClr val="000000"/>
                </a:solidFill>
                <a:latin typeface="Arial"/>
                <a:cs typeface="Arial"/>
              </a:rPr>
              <a:t>SOF-VEL = sofosbuvir-</a:t>
            </a:r>
            <a:r>
              <a:rPr lang="en-US" sz="1050" dirty="0" err="1">
                <a:solidFill>
                  <a:srgbClr val="000000"/>
                </a:solidFill>
                <a:latin typeface="Arial"/>
                <a:cs typeface="Arial"/>
              </a:rPr>
              <a:t>velpatasvir</a:t>
            </a:r>
            <a:r>
              <a:rPr lang="en-US" sz="1050" dirty="0">
                <a:solidFill>
                  <a:srgbClr val="000000"/>
                </a:solidFill>
                <a:latin typeface="Arial"/>
                <a:cs typeface="Arial"/>
              </a:rPr>
              <a:t>; RBV = ribavirin</a:t>
            </a:r>
            <a:endParaRPr lang="en-US" sz="1050" dirty="0">
              <a:solidFill>
                <a:srgbClr val="000000"/>
              </a:solidFill>
              <a:latin typeface="Arial" pitchFamily="22" charset="0"/>
            </a:endParaRPr>
          </a:p>
          <a:p>
            <a:pPr defTabSz="701279">
              <a:lnSpc>
                <a:spcPts val="1350"/>
              </a:lnSpc>
              <a:spcBef>
                <a:spcPts val="600"/>
              </a:spcBef>
            </a:pPr>
            <a:r>
              <a:rPr lang="en-US" sz="1050" b="1" dirty="0">
                <a:solidFill>
                  <a:srgbClr val="000000"/>
                </a:solidFill>
                <a:latin typeface="Arial" pitchFamily="22" charset="0"/>
              </a:rPr>
              <a:t>Drug Dosing</a:t>
            </a:r>
            <a:br>
              <a:rPr lang="en-US" sz="1050" dirty="0">
                <a:solidFill>
                  <a:srgbClr val="000000"/>
                </a:solidFill>
                <a:latin typeface="Arial" pitchFamily="22" charset="0"/>
              </a:rPr>
            </a:br>
            <a:r>
              <a:rPr lang="en-US" sz="1050" dirty="0">
                <a:solidFill>
                  <a:srgbClr val="000000"/>
                </a:solidFill>
                <a:latin typeface="Arial"/>
                <a:cs typeface="Arial"/>
              </a:rPr>
              <a:t>Sofosbuvir-velpatasvir</a:t>
            </a:r>
            <a:r>
              <a:rPr lang="en-US" sz="1050" dirty="0">
                <a:solidFill>
                  <a:srgbClr val="000000"/>
                </a:solidFill>
                <a:latin typeface="Arial" pitchFamily="22" charset="0"/>
              </a:rPr>
              <a:t> (400/100 mg): fixed-dose combination; one pill once daily</a:t>
            </a:r>
            <a:br>
              <a:rPr lang="en-US" sz="1050" dirty="0">
                <a:solidFill>
                  <a:srgbClr val="000000"/>
                </a:solidFill>
                <a:latin typeface="Arial" pitchFamily="22" charset="0"/>
              </a:rPr>
            </a:br>
            <a:r>
              <a:rPr lang="en-US" sz="1050" dirty="0">
                <a:solidFill>
                  <a:srgbClr val="000000"/>
                </a:solidFill>
                <a:latin typeface="Arial" pitchFamily="22" charset="0"/>
              </a:rPr>
              <a:t>Sofosbuvir: 400 mg once daily</a:t>
            </a:r>
            <a:br>
              <a:rPr lang="en-US" sz="1050" dirty="0">
                <a:solidFill>
                  <a:srgbClr val="000000"/>
                </a:solidFill>
                <a:latin typeface="Arial" pitchFamily="22" charset="0"/>
              </a:rPr>
            </a:br>
            <a:r>
              <a:rPr lang="en-US" sz="1050" dirty="0">
                <a:solidFill>
                  <a:srgbClr val="000000"/>
                </a:solidFill>
                <a:latin typeface="Arial" pitchFamily="22" charset="0"/>
              </a:rPr>
              <a:t>Ribavirin (weight-based and divided bid): 1000 mg/day if &lt;75 kg or 1200 mg/day if ≥75 kg</a:t>
            </a:r>
          </a:p>
        </p:txBody>
      </p:sp>
    </p:spTree>
    <p:extLst>
      <p:ext uri="{BB962C8B-B14F-4D97-AF65-F5344CB8AC3E}">
        <p14:creationId xmlns:p14="http://schemas.microsoft.com/office/powerpoint/2010/main" val="3984543526"/>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a:t>Sofosbuvir-Velpatasvir in HCV Genotype 3</a:t>
            </a:r>
            <a:br>
              <a:rPr lang="en-US" sz="2000" dirty="0"/>
            </a:br>
            <a:r>
              <a:rPr lang="en-US" sz="2000" dirty="0"/>
              <a:t>ASTRAL-3: Baseline Characteristics</a:t>
            </a:r>
          </a:p>
        </p:txBody>
      </p:sp>
      <p:sp>
        <p:nvSpPr>
          <p:cNvPr id="2" name="Content Placeholder 1"/>
          <p:cNvSpPr>
            <a:spLocks noGrp="1"/>
          </p:cNvSpPr>
          <p:nvPr>
            <p:ph type="body" sz="quarter" idx="14"/>
          </p:nvPr>
        </p:nvSpPr>
        <p:spPr/>
        <p:txBody>
          <a:bodyPr/>
          <a:lstStyle/>
          <a:p>
            <a:r>
              <a:rPr lang="en-US" dirty="0"/>
              <a:t>Source: Foster GR, et al. N Engl J Med. </a:t>
            </a:r>
            <a:r>
              <a:rPr lang="is-IS"/>
              <a:t>2015</a:t>
            </a:r>
            <a:r>
              <a:rPr lang="en-US" dirty="0"/>
              <a:t>;373:2608-17.</a:t>
            </a:r>
          </a:p>
        </p:txBody>
      </p:sp>
      <p:graphicFrame>
        <p:nvGraphicFramePr>
          <p:cNvPr id="7" name="Content Placeholder 2"/>
          <p:cNvGraphicFramePr>
            <a:graphicFrameLocks/>
          </p:cNvGraphicFramePr>
          <p:nvPr>
            <p:extLst>
              <p:ext uri="{D42A27DB-BD31-4B8C-83A1-F6EECF244321}">
                <p14:modId xmlns:p14="http://schemas.microsoft.com/office/powerpoint/2010/main" val="2375774947"/>
              </p:ext>
            </p:extLst>
          </p:nvPr>
        </p:nvGraphicFramePr>
        <p:xfrm>
          <a:off x="457201" y="1038685"/>
          <a:ext cx="8225160" cy="3653328"/>
        </p:xfrm>
        <a:graphic>
          <a:graphicData uri="http://schemas.openxmlformats.org/drawingml/2006/table">
            <a:tbl>
              <a:tblPr firstRow="1" bandRow="1">
                <a:tableStyleId>{5C22544A-7EE6-4342-B048-85BDC9FD1C3A}</a:tableStyleId>
              </a:tblPr>
              <a:tblGrid>
                <a:gridCol w="3103836">
                  <a:extLst>
                    <a:ext uri="{9D8B030D-6E8A-4147-A177-3AD203B41FA5}">
                      <a16:colId xmlns:a16="http://schemas.microsoft.com/office/drawing/2014/main" val="20000"/>
                    </a:ext>
                  </a:extLst>
                </a:gridCol>
                <a:gridCol w="2560662">
                  <a:extLst>
                    <a:ext uri="{9D8B030D-6E8A-4147-A177-3AD203B41FA5}">
                      <a16:colId xmlns:a16="http://schemas.microsoft.com/office/drawing/2014/main" val="20001"/>
                    </a:ext>
                  </a:extLst>
                </a:gridCol>
                <a:gridCol w="2560662">
                  <a:extLst>
                    <a:ext uri="{9D8B030D-6E8A-4147-A177-3AD203B41FA5}">
                      <a16:colId xmlns:a16="http://schemas.microsoft.com/office/drawing/2014/main" val="20002"/>
                    </a:ext>
                  </a:extLst>
                </a:gridCol>
              </a:tblGrid>
              <a:tr h="439655">
                <a:tc>
                  <a:txBody>
                    <a:bodyPr/>
                    <a:lstStyle/>
                    <a:p>
                      <a:pPr>
                        <a:lnSpc>
                          <a:spcPct val="100000"/>
                        </a:lnSpc>
                      </a:pPr>
                      <a:r>
                        <a:rPr lang="en-US" sz="1400" dirty="0">
                          <a:latin typeface="Arial" panose="020B0604020202020204" pitchFamily="34" charset="0"/>
                          <a:cs typeface="Arial" panose="020B0604020202020204" pitchFamily="34" charset="0"/>
                        </a:rPr>
                        <a:t>Baseline Characteristics</a:t>
                      </a:r>
                    </a:p>
                  </a:txBody>
                  <a:tcPr marL="68580" marR="68580" marT="34290" marB="34290" anchor="ctr">
                    <a:lnL w="9525" cap="flat" cmpd="sng" algn="ctr">
                      <a:solidFill>
                        <a:prstClr val="white">
                          <a:lumMod val="75000"/>
                        </a:prstClr>
                      </a:solidFill>
                      <a:prstDash val="solid"/>
                      <a:round/>
                      <a:headEnd type="none" w="med" len="med"/>
                      <a:tailEnd type="none" w="med" len="med"/>
                    </a:lnL>
                    <a:lnT w="9525" cap="flat" cmpd="sng" algn="ctr">
                      <a:solidFill>
                        <a:prstClr val="white">
                          <a:lumMod val="75000"/>
                        </a:prst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44444"/>
                    </a:solidFill>
                  </a:tcPr>
                </a:tc>
                <a:tc>
                  <a:txBody>
                    <a:bodyPr/>
                    <a:lstStyle/>
                    <a:p>
                      <a:pPr algn="ctr">
                        <a:lnSpc>
                          <a:spcPct val="100000"/>
                        </a:lnSpc>
                      </a:pPr>
                      <a:r>
                        <a:rPr lang="en-US" sz="1400" b="1" dirty="0">
                          <a:solidFill>
                            <a:srgbClr val="FFFFFF"/>
                          </a:solidFill>
                          <a:latin typeface="Arial" panose="020B0604020202020204" pitchFamily="34" charset="0"/>
                          <a:cs typeface="Arial" panose="020B0604020202020204" pitchFamily="34" charset="0"/>
                        </a:rPr>
                        <a:t>Sofosbuvir-Velpatasvir</a:t>
                      </a:r>
                      <a:endParaRPr lang="en-US" sz="1400" b="0" dirty="0">
                        <a:solidFill>
                          <a:srgbClr val="FFFFFF"/>
                        </a:solidFill>
                        <a:latin typeface="Arial" panose="020B0604020202020204" pitchFamily="34" charset="0"/>
                        <a:cs typeface="Arial" panose="020B0604020202020204" pitchFamily="34" charset="0"/>
                      </a:endParaRPr>
                    </a:p>
                    <a:p>
                      <a:pPr algn="ctr">
                        <a:lnSpc>
                          <a:spcPct val="100000"/>
                        </a:lnSpc>
                      </a:pPr>
                      <a:r>
                        <a:rPr lang="en-US" sz="1100" b="0" dirty="0">
                          <a:solidFill>
                            <a:srgbClr val="FFFFFF"/>
                          </a:solidFill>
                          <a:latin typeface="Arial" panose="020B0604020202020204" pitchFamily="34" charset="0"/>
                          <a:cs typeface="Arial" panose="020B0604020202020204" pitchFamily="34" charset="0"/>
                        </a:rPr>
                        <a:t>(n = 277)</a:t>
                      </a:r>
                      <a:endParaRPr lang="en-US" sz="1100" b="1" dirty="0">
                        <a:solidFill>
                          <a:srgbClr val="FFFFFF"/>
                        </a:solidFill>
                        <a:latin typeface="Arial" panose="020B0604020202020204" pitchFamily="34" charset="0"/>
                        <a:cs typeface="Arial" panose="020B0604020202020204" pitchFamily="34" charset="0"/>
                      </a:endParaRPr>
                    </a:p>
                  </a:txBody>
                  <a:tcPr marL="68580" marR="68580" marT="34290" marB="34290" anchor="ctr">
                    <a:lnT w="9525" cap="flat" cmpd="sng" algn="ctr">
                      <a:solidFill>
                        <a:prstClr val="white">
                          <a:lumMod val="75000"/>
                        </a:prst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005B9D"/>
                    </a:solidFill>
                  </a:tcPr>
                </a:tc>
                <a:tc>
                  <a:txBody>
                    <a:bodyPr/>
                    <a:lstStyle/>
                    <a:p>
                      <a:pPr algn="ctr">
                        <a:lnSpc>
                          <a:spcPct val="100000"/>
                        </a:lnSpc>
                      </a:pPr>
                      <a:r>
                        <a:rPr lang="en-US" sz="1400" b="1" dirty="0">
                          <a:solidFill>
                            <a:srgbClr val="FFFFFF"/>
                          </a:solidFill>
                          <a:latin typeface="Arial" panose="020B0604020202020204" pitchFamily="34" charset="0"/>
                          <a:cs typeface="Arial" panose="020B0604020202020204" pitchFamily="34" charset="0"/>
                        </a:rPr>
                        <a:t>Sofosbuvir</a:t>
                      </a:r>
                      <a:r>
                        <a:rPr lang="en-US" sz="1400" b="1" baseline="0" dirty="0">
                          <a:solidFill>
                            <a:srgbClr val="FFFFFF"/>
                          </a:solidFill>
                          <a:latin typeface="Arial" panose="020B0604020202020204" pitchFamily="34" charset="0"/>
                          <a:cs typeface="Arial" panose="020B0604020202020204" pitchFamily="34" charset="0"/>
                        </a:rPr>
                        <a:t> + Ribavirin</a:t>
                      </a:r>
                      <a:endParaRPr lang="en-US" sz="1400" b="1" dirty="0">
                        <a:solidFill>
                          <a:srgbClr val="FFFFFF"/>
                        </a:solidFill>
                        <a:latin typeface="Arial" panose="020B0604020202020204" pitchFamily="34" charset="0"/>
                        <a:cs typeface="Arial" panose="020B0604020202020204" pitchFamily="34" charset="0"/>
                      </a:endParaRPr>
                    </a:p>
                    <a:p>
                      <a:pPr algn="ctr">
                        <a:lnSpc>
                          <a:spcPct val="100000"/>
                        </a:lnSpc>
                      </a:pPr>
                      <a:r>
                        <a:rPr lang="en-US" sz="1100" b="0" dirty="0">
                          <a:solidFill>
                            <a:srgbClr val="FFFFFF"/>
                          </a:solidFill>
                          <a:latin typeface="Arial" panose="020B0604020202020204" pitchFamily="34" charset="0"/>
                          <a:cs typeface="Arial" panose="020B0604020202020204" pitchFamily="34" charset="0"/>
                        </a:rPr>
                        <a:t>(n = 275)</a:t>
                      </a:r>
                      <a:endParaRPr lang="en-US" sz="1100" b="1" dirty="0">
                        <a:solidFill>
                          <a:srgbClr val="FFFFFF"/>
                        </a:solidFill>
                        <a:latin typeface="Arial" panose="020B0604020202020204" pitchFamily="34" charset="0"/>
                        <a:cs typeface="Arial" panose="020B0604020202020204" pitchFamily="34" charset="0"/>
                      </a:endParaRPr>
                    </a:p>
                  </a:txBody>
                  <a:tcPr marL="68580" marR="68580" marT="34290" marB="34290" anchor="ctr">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7A9342"/>
                    </a:solidFill>
                  </a:tcPr>
                </a:tc>
                <a:extLst>
                  <a:ext uri="{0D108BD9-81ED-4DB2-BD59-A6C34878D82A}">
                    <a16:rowId xmlns:a16="http://schemas.microsoft.com/office/drawing/2014/main" val="10000"/>
                  </a:ext>
                </a:extLst>
              </a:tr>
              <a:tr h="245909">
                <a:tc>
                  <a:txBody>
                    <a:bodyPr/>
                    <a:lstStyle/>
                    <a:p>
                      <a:pPr>
                        <a:lnSpc>
                          <a:spcPct val="100000"/>
                        </a:lnSpc>
                      </a:pPr>
                      <a:r>
                        <a:rPr lang="en-US" sz="1200" dirty="0">
                          <a:latin typeface="Arial" panose="020B0604020202020204" pitchFamily="34" charset="0"/>
                          <a:cs typeface="Arial" panose="020B0604020202020204" pitchFamily="34" charset="0"/>
                        </a:rPr>
                        <a:t>Age, mean (range)</a:t>
                      </a:r>
                    </a:p>
                  </a:txBody>
                  <a:tcPr marL="68580" marR="68580" marT="34290" marB="34290" anchor="ctr">
                    <a:lnL w="9525" cap="flat" cmpd="sng" algn="ctr">
                      <a:solidFill>
                        <a:prstClr val="white">
                          <a:lumMod val="75000"/>
                        </a:prstClr>
                      </a:solidFill>
                      <a:prstDash val="solid"/>
                      <a:round/>
                      <a:headEnd type="none" w="med" len="med"/>
                      <a:tailEnd type="none" w="med" len="med"/>
                    </a:lnL>
                    <a:lnT w="57150" cap="flat" cmpd="sng" algn="ctr">
                      <a:solidFill>
                        <a:srgbClr val="FFFFFF"/>
                      </a:solidFill>
                      <a:prstDash val="solid"/>
                      <a:round/>
                      <a:headEnd type="none" w="med" len="med"/>
                      <a:tailEnd type="none" w="med" len="med"/>
                    </a:lnT>
                    <a:solidFill>
                      <a:srgbClr val="CDD3DD"/>
                    </a:solidFill>
                  </a:tcPr>
                </a:tc>
                <a:tc>
                  <a:txBody>
                    <a:bodyPr/>
                    <a:lstStyle/>
                    <a:p>
                      <a:pPr algn="ctr">
                        <a:lnSpc>
                          <a:spcPct val="100000"/>
                        </a:lnSpc>
                      </a:pPr>
                      <a:r>
                        <a:rPr lang="en-US" sz="1200" dirty="0">
                          <a:latin typeface="Arial" panose="020B0604020202020204" pitchFamily="34" charset="0"/>
                          <a:cs typeface="Arial" panose="020B0604020202020204" pitchFamily="34" charset="0"/>
                        </a:rPr>
                        <a:t>49 (21-76)</a:t>
                      </a:r>
                    </a:p>
                  </a:txBody>
                  <a:tcPr marL="68580" marR="68580" marT="34290" marB="34290" anchor="ctr">
                    <a:lnT w="57150" cap="flat" cmpd="sng" algn="ctr">
                      <a:solidFill>
                        <a:srgbClr val="FFFFFF"/>
                      </a:solidFill>
                      <a:prstDash val="solid"/>
                      <a:round/>
                      <a:headEnd type="none" w="med" len="med"/>
                      <a:tailEnd type="none" w="med" len="med"/>
                    </a:lnT>
                  </a:tcPr>
                </a:tc>
                <a:tc>
                  <a:txBody>
                    <a:bodyPr/>
                    <a:lstStyle/>
                    <a:p>
                      <a:pPr algn="ctr">
                        <a:lnSpc>
                          <a:spcPct val="100000"/>
                        </a:lnSpc>
                      </a:pPr>
                      <a:r>
                        <a:rPr lang="en-US" sz="1200" dirty="0">
                          <a:latin typeface="Arial" panose="020B0604020202020204" pitchFamily="34" charset="0"/>
                          <a:cs typeface="Arial" panose="020B0604020202020204" pitchFamily="34" charset="0"/>
                        </a:rPr>
                        <a:t>50 (19-74)</a:t>
                      </a:r>
                    </a:p>
                  </a:txBody>
                  <a:tcPr marL="68580" marR="68580" marT="34290" marB="34290" anchor="ctr">
                    <a:lnR w="9525" cap="flat" cmpd="sng" algn="ctr">
                      <a:solidFill>
                        <a:prstClr val="white">
                          <a:lumMod val="75000"/>
                        </a:prstClr>
                      </a:solidFill>
                      <a:prstDash val="solid"/>
                      <a:round/>
                      <a:headEnd type="none" w="med" len="med"/>
                      <a:tailEnd type="none" w="med" len="med"/>
                    </a:lnR>
                    <a:lnT w="57150"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10001"/>
                  </a:ext>
                </a:extLst>
              </a:tr>
              <a:tr h="245909">
                <a:tc>
                  <a:txBody>
                    <a:bodyPr/>
                    <a:lstStyle/>
                    <a:p>
                      <a:pPr>
                        <a:lnSpc>
                          <a:spcPct val="100000"/>
                        </a:lnSpc>
                      </a:pPr>
                      <a:r>
                        <a:rPr lang="en-US" sz="1200" dirty="0">
                          <a:latin typeface="Arial" panose="020B0604020202020204" pitchFamily="34" charset="0"/>
                          <a:cs typeface="Arial" panose="020B0604020202020204" pitchFamily="34" charset="0"/>
                        </a:rPr>
                        <a:t>Male, n (%)</a:t>
                      </a:r>
                    </a:p>
                  </a:txBody>
                  <a:tcPr marL="68580" marR="68580" marT="34290" marB="34290" anchor="ctr">
                    <a:lnL w="9525" cap="flat" cmpd="sng" algn="ctr">
                      <a:solidFill>
                        <a:prstClr val="white">
                          <a:lumMod val="75000"/>
                        </a:prstClr>
                      </a:solidFill>
                      <a:prstDash val="solid"/>
                      <a:round/>
                      <a:headEnd type="none" w="med" len="med"/>
                      <a:tailEnd type="none" w="med" len="med"/>
                    </a:lnL>
                    <a:solidFill>
                      <a:srgbClr val="E8EAEF"/>
                    </a:solidFill>
                  </a:tcPr>
                </a:tc>
                <a:tc>
                  <a:txBody>
                    <a:bodyPr/>
                    <a:lstStyle/>
                    <a:p>
                      <a:pPr algn="ctr">
                        <a:lnSpc>
                          <a:spcPct val="100000"/>
                        </a:lnSpc>
                      </a:pPr>
                      <a:r>
                        <a:rPr lang="en-US" sz="1200" dirty="0">
                          <a:latin typeface="Arial" panose="020B0604020202020204" pitchFamily="34" charset="0"/>
                          <a:cs typeface="Arial" panose="020B0604020202020204" pitchFamily="34" charset="0"/>
                        </a:rPr>
                        <a:t>170 (61)</a:t>
                      </a:r>
                    </a:p>
                  </a:txBody>
                  <a:tcPr marL="68580" marR="68580" marT="34290" marB="34290" anchor="ctr"/>
                </a:tc>
                <a:tc>
                  <a:txBody>
                    <a:bodyPr/>
                    <a:lstStyle/>
                    <a:p>
                      <a:pPr algn="ctr">
                        <a:lnSpc>
                          <a:spcPct val="100000"/>
                        </a:lnSpc>
                      </a:pPr>
                      <a:r>
                        <a:rPr lang="en-US" sz="1200" dirty="0">
                          <a:latin typeface="Arial" panose="020B0604020202020204" pitchFamily="34" charset="0"/>
                          <a:cs typeface="Arial" panose="020B0604020202020204" pitchFamily="34" charset="0"/>
                        </a:rPr>
                        <a:t>174 (63)</a:t>
                      </a:r>
                    </a:p>
                  </a:txBody>
                  <a:tcPr marL="68580" marR="68580" marT="34290" marB="34290" anchor="ctr">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2"/>
                  </a:ext>
                </a:extLst>
              </a:tr>
              <a:tr h="782437">
                <a:tc>
                  <a:txBody>
                    <a:bodyPr/>
                    <a:lstStyle/>
                    <a:p>
                      <a:pPr>
                        <a:lnSpc>
                          <a:spcPct val="100000"/>
                        </a:lnSpc>
                      </a:pPr>
                      <a:r>
                        <a:rPr lang="en-US" sz="1200" dirty="0">
                          <a:latin typeface="Arial" panose="020B0604020202020204" pitchFamily="34" charset="0"/>
                          <a:cs typeface="Arial" panose="020B0604020202020204" pitchFamily="34" charset="0"/>
                        </a:rPr>
                        <a:t>Race, n (%)</a:t>
                      </a:r>
                    </a:p>
                    <a:p>
                      <a:pPr marL="119063" indent="0">
                        <a:lnSpc>
                          <a:spcPct val="100000"/>
                        </a:lnSpc>
                      </a:pPr>
                      <a:r>
                        <a:rPr lang="en-US" sz="1200" dirty="0">
                          <a:latin typeface="Arial" panose="020B0604020202020204" pitchFamily="34" charset="0"/>
                          <a:cs typeface="Arial" panose="020B0604020202020204" pitchFamily="34" charset="0"/>
                        </a:rPr>
                        <a:t>White</a:t>
                      </a:r>
                    </a:p>
                    <a:p>
                      <a:pPr marL="119063" indent="0">
                        <a:lnSpc>
                          <a:spcPct val="100000"/>
                        </a:lnSpc>
                      </a:pPr>
                      <a:r>
                        <a:rPr lang="en-US" sz="1200" dirty="0">
                          <a:latin typeface="Arial" panose="020B0604020202020204" pitchFamily="34" charset="0"/>
                          <a:cs typeface="Arial" panose="020B0604020202020204" pitchFamily="34" charset="0"/>
                        </a:rPr>
                        <a:t>Black</a:t>
                      </a:r>
                    </a:p>
                    <a:p>
                      <a:pPr marL="119063" indent="0">
                        <a:lnSpc>
                          <a:spcPct val="100000"/>
                        </a:lnSpc>
                      </a:pPr>
                      <a:r>
                        <a:rPr lang="en-US" sz="1200" dirty="0">
                          <a:latin typeface="Arial" panose="020B0604020202020204" pitchFamily="34" charset="0"/>
                          <a:cs typeface="Arial" panose="020B0604020202020204" pitchFamily="34" charset="0"/>
                        </a:rPr>
                        <a:t>Asian</a:t>
                      </a:r>
                    </a:p>
                  </a:txBody>
                  <a:tcPr marL="68580" marR="68580" marT="34290" marB="34290" anchor="ctr">
                    <a:lnL w="9525" cap="flat" cmpd="sng" algn="ctr">
                      <a:solidFill>
                        <a:prstClr val="white">
                          <a:lumMod val="75000"/>
                        </a:prstClr>
                      </a:solidFill>
                      <a:prstDash val="solid"/>
                      <a:round/>
                      <a:headEnd type="none" w="med" len="med"/>
                      <a:tailEnd type="none" w="med" len="med"/>
                    </a:lnL>
                  </a:tcPr>
                </a:tc>
                <a:tc>
                  <a:txBody>
                    <a:bodyPr/>
                    <a:lstStyle/>
                    <a:p>
                      <a:pPr algn="ctr">
                        <a:lnSpc>
                          <a:spcPct val="100000"/>
                        </a:lnSpc>
                      </a:pPr>
                      <a:endParaRPr lang="en-US" sz="1200" dirty="0">
                        <a:latin typeface="Arial" panose="020B0604020202020204" pitchFamily="34" charset="0"/>
                        <a:cs typeface="Arial" panose="020B0604020202020204" pitchFamily="34" charset="0"/>
                      </a:endParaRPr>
                    </a:p>
                    <a:p>
                      <a:pPr algn="ctr">
                        <a:lnSpc>
                          <a:spcPct val="100000"/>
                        </a:lnSpc>
                      </a:pPr>
                      <a:r>
                        <a:rPr lang="en-US" sz="1200" dirty="0">
                          <a:latin typeface="Arial" panose="020B0604020202020204" pitchFamily="34" charset="0"/>
                          <a:cs typeface="Arial" panose="020B0604020202020204" pitchFamily="34" charset="0"/>
                        </a:rPr>
                        <a:t>250 (90)</a:t>
                      </a:r>
                    </a:p>
                    <a:p>
                      <a:pPr algn="ctr">
                        <a:lnSpc>
                          <a:spcPct val="100000"/>
                        </a:lnSpc>
                      </a:pPr>
                      <a:r>
                        <a:rPr lang="en-US" sz="1200" dirty="0">
                          <a:latin typeface="Arial" panose="020B0604020202020204" pitchFamily="34" charset="0"/>
                          <a:cs typeface="Arial" panose="020B0604020202020204" pitchFamily="34" charset="0"/>
                        </a:rPr>
                        <a:t>3 (1)</a:t>
                      </a:r>
                    </a:p>
                    <a:p>
                      <a:pPr algn="ctr">
                        <a:lnSpc>
                          <a:spcPct val="100000"/>
                        </a:lnSpc>
                      </a:pPr>
                      <a:r>
                        <a:rPr lang="en-US" sz="1200" dirty="0">
                          <a:latin typeface="Arial" panose="020B0604020202020204" pitchFamily="34" charset="0"/>
                          <a:cs typeface="Arial" panose="020B0604020202020204" pitchFamily="34" charset="0"/>
                        </a:rPr>
                        <a:t>23 (8)</a:t>
                      </a:r>
                    </a:p>
                  </a:txBody>
                  <a:tcPr marL="68580" marR="68580" marT="34290" marB="34290" anchor="ctr"/>
                </a:tc>
                <a:tc>
                  <a:txBody>
                    <a:bodyPr/>
                    <a:lstStyle/>
                    <a:p>
                      <a:pPr algn="ctr">
                        <a:lnSpc>
                          <a:spcPct val="100000"/>
                        </a:lnSpc>
                      </a:pPr>
                      <a:endParaRPr lang="en-US" sz="1200" dirty="0">
                        <a:latin typeface="Arial" panose="020B0604020202020204" pitchFamily="34" charset="0"/>
                        <a:cs typeface="Arial" panose="020B0604020202020204" pitchFamily="34" charset="0"/>
                      </a:endParaRPr>
                    </a:p>
                    <a:p>
                      <a:pPr algn="ctr">
                        <a:lnSpc>
                          <a:spcPct val="100000"/>
                        </a:lnSpc>
                      </a:pPr>
                      <a:r>
                        <a:rPr lang="en-US" sz="1200" dirty="0">
                          <a:latin typeface="Arial" panose="020B0604020202020204" pitchFamily="34" charset="0"/>
                          <a:cs typeface="Arial" panose="020B0604020202020204" pitchFamily="34" charset="0"/>
                        </a:rPr>
                        <a:t>239 (87)</a:t>
                      </a:r>
                    </a:p>
                    <a:p>
                      <a:pPr algn="ctr">
                        <a:lnSpc>
                          <a:spcPct val="100000"/>
                        </a:lnSpc>
                      </a:pPr>
                      <a:r>
                        <a:rPr lang="en-US" sz="1200" dirty="0">
                          <a:latin typeface="Arial" panose="020B0604020202020204" pitchFamily="34" charset="0"/>
                          <a:cs typeface="Arial" panose="020B0604020202020204" pitchFamily="34" charset="0"/>
                        </a:rPr>
                        <a:t>1 (&lt;1)</a:t>
                      </a:r>
                    </a:p>
                    <a:p>
                      <a:pPr algn="ctr">
                        <a:lnSpc>
                          <a:spcPct val="100000"/>
                        </a:lnSpc>
                      </a:pPr>
                      <a:r>
                        <a:rPr lang="en-US" sz="1200" dirty="0">
                          <a:latin typeface="Arial" panose="020B0604020202020204" pitchFamily="34" charset="0"/>
                          <a:cs typeface="Arial" panose="020B0604020202020204" pitchFamily="34" charset="0"/>
                        </a:rPr>
                        <a:t>29 (11)</a:t>
                      </a:r>
                    </a:p>
                  </a:txBody>
                  <a:tcPr marL="68580" marR="68580" marT="34290" marB="34290" anchor="ctr">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3"/>
                  </a:ext>
                </a:extLst>
              </a:tr>
              <a:tr h="245909">
                <a:tc>
                  <a:txBody>
                    <a:bodyPr/>
                    <a:lstStyle/>
                    <a:p>
                      <a:pPr>
                        <a:lnSpc>
                          <a:spcPct val="100000"/>
                        </a:lnSpc>
                      </a:pPr>
                      <a:r>
                        <a:rPr lang="en-US" sz="1200" dirty="0">
                          <a:latin typeface="Arial" panose="020B0604020202020204" pitchFamily="34" charset="0"/>
                          <a:cs typeface="Arial" panose="020B0604020202020204" pitchFamily="34" charset="0"/>
                        </a:rPr>
                        <a:t>Body mass index, mean (range)</a:t>
                      </a:r>
                    </a:p>
                  </a:txBody>
                  <a:tcPr marL="68580" marR="68580" marT="34290" marB="34290" anchor="ctr">
                    <a:lnL w="9525" cap="flat" cmpd="sng" algn="ctr">
                      <a:solidFill>
                        <a:prstClr val="white">
                          <a:lumMod val="75000"/>
                        </a:prstClr>
                      </a:solidFill>
                      <a:prstDash val="solid"/>
                      <a:round/>
                      <a:headEnd type="none" w="med" len="med"/>
                      <a:tailEnd type="none" w="med" len="med"/>
                    </a:lnL>
                  </a:tcPr>
                </a:tc>
                <a:tc>
                  <a:txBody>
                    <a:bodyPr/>
                    <a:lstStyle/>
                    <a:p>
                      <a:pPr algn="ctr">
                        <a:lnSpc>
                          <a:spcPct val="100000"/>
                        </a:lnSpc>
                      </a:pPr>
                      <a:r>
                        <a:rPr lang="en-US" sz="1200" dirty="0">
                          <a:latin typeface="Arial" panose="020B0604020202020204" pitchFamily="34" charset="0"/>
                          <a:cs typeface="Arial" panose="020B0604020202020204" pitchFamily="34" charset="0"/>
                        </a:rPr>
                        <a:t>26 (17-48)</a:t>
                      </a:r>
                    </a:p>
                  </a:txBody>
                  <a:tcPr marL="68580" marR="68580" marT="34290" marB="34290" anchor="ctr"/>
                </a:tc>
                <a:tc>
                  <a:txBody>
                    <a:bodyPr/>
                    <a:lstStyle/>
                    <a:p>
                      <a:pPr algn="ctr">
                        <a:lnSpc>
                          <a:spcPct val="100000"/>
                        </a:lnSpc>
                      </a:pPr>
                      <a:r>
                        <a:rPr lang="en-US" sz="1200" dirty="0">
                          <a:latin typeface="Arial" panose="020B0604020202020204" pitchFamily="34" charset="0"/>
                          <a:cs typeface="Arial" panose="020B0604020202020204" pitchFamily="34" charset="0"/>
                        </a:rPr>
                        <a:t>27 (17-56)</a:t>
                      </a:r>
                    </a:p>
                  </a:txBody>
                  <a:tcPr marL="68580" marR="68580" marT="34290" marB="34290" anchor="ctr">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4"/>
                  </a:ext>
                </a:extLst>
              </a:tr>
              <a:tr h="258012">
                <a:tc>
                  <a:txBody>
                    <a:bodyPr/>
                    <a:lstStyle/>
                    <a:p>
                      <a:pPr>
                        <a:lnSpc>
                          <a:spcPct val="100000"/>
                        </a:lnSpc>
                      </a:pPr>
                      <a:r>
                        <a:rPr lang="en-US" sz="1200" dirty="0">
                          <a:latin typeface="Arial" panose="020B0604020202020204" pitchFamily="34" charset="0"/>
                          <a:cs typeface="Arial" panose="020B0604020202020204" pitchFamily="34" charset="0"/>
                        </a:rPr>
                        <a:t>HCV RNA </a:t>
                      </a:r>
                      <a:r>
                        <a:rPr lang="en-US" sz="1200" baseline="0" dirty="0">
                          <a:solidFill>
                            <a:schemeClr val="tx1"/>
                          </a:solidFill>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800,000 IU/mL, n (%)</a:t>
                      </a:r>
                    </a:p>
                  </a:txBody>
                  <a:tcPr marL="68580" marR="68580" marT="34290" marB="34290" anchor="ctr">
                    <a:lnL w="9525" cap="flat" cmpd="sng" algn="ctr">
                      <a:solidFill>
                        <a:prstClr val="white">
                          <a:lumMod val="75000"/>
                        </a:prstClr>
                      </a:solidFill>
                      <a:prstDash val="solid"/>
                      <a:round/>
                      <a:headEnd type="none" w="med" len="med"/>
                      <a:tailEnd type="none" w="med" len="med"/>
                    </a:lnL>
                  </a:tcPr>
                </a:tc>
                <a:tc>
                  <a:txBody>
                    <a:bodyPr/>
                    <a:lstStyle/>
                    <a:p>
                      <a:pPr algn="ctr">
                        <a:lnSpc>
                          <a:spcPct val="100000"/>
                        </a:lnSpc>
                      </a:pPr>
                      <a:r>
                        <a:rPr lang="en-US" sz="1200" dirty="0">
                          <a:latin typeface="Arial" panose="020B0604020202020204" pitchFamily="34" charset="0"/>
                          <a:cs typeface="Arial" panose="020B0604020202020204" pitchFamily="34" charset="0"/>
                        </a:rPr>
                        <a:t>191 (69)</a:t>
                      </a:r>
                    </a:p>
                  </a:txBody>
                  <a:tcPr marL="68580" marR="68580" marT="34290" marB="34290" anchor="ctr"/>
                </a:tc>
                <a:tc>
                  <a:txBody>
                    <a:bodyPr/>
                    <a:lstStyle/>
                    <a:p>
                      <a:pPr algn="ctr">
                        <a:lnSpc>
                          <a:spcPct val="100000"/>
                        </a:lnSpc>
                      </a:pPr>
                      <a:r>
                        <a:rPr lang="en-US" sz="1200" dirty="0">
                          <a:latin typeface="Arial" panose="020B0604020202020204" pitchFamily="34" charset="0"/>
                          <a:cs typeface="Arial" panose="020B0604020202020204" pitchFamily="34" charset="0"/>
                        </a:rPr>
                        <a:t>194 (71)</a:t>
                      </a:r>
                    </a:p>
                  </a:txBody>
                  <a:tcPr marL="68580" marR="68580" marT="34290" marB="34290" anchor="ctr">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5"/>
                  </a:ext>
                </a:extLst>
              </a:tr>
              <a:tr h="258012">
                <a:tc>
                  <a:txBody>
                    <a:bodyPr/>
                    <a:lstStyle/>
                    <a:p>
                      <a:pPr>
                        <a:lnSpc>
                          <a:spcPct val="100000"/>
                        </a:lnSpc>
                      </a:pPr>
                      <a:r>
                        <a:rPr lang="en-US" sz="1200" dirty="0">
                          <a:latin typeface="Arial" panose="020B0604020202020204" pitchFamily="34" charset="0"/>
                          <a:cs typeface="Arial" panose="020B0604020202020204" pitchFamily="34" charset="0"/>
                        </a:rPr>
                        <a:t>IL28B non-CC, n (%)</a:t>
                      </a:r>
                    </a:p>
                  </a:txBody>
                  <a:tcPr marL="68580" marR="68580" marT="34290" marB="34290" anchor="ctr">
                    <a:lnL w="9525" cap="flat" cmpd="sng" algn="ctr">
                      <a:solidFill>
                        <a:prstClr val="white">
                          <a:lumMod val="75000"/>
                        </a:prstClr>
                      </a:solidFill>
                      <a:prstDash val="solid"/>
                      <a:round/>
                      <a:headEnd type="none" w="med" len="med"/>
                      <a:tailEnd type="none" w="med" len="med"/>
                    </a:lnL>
                  </a:tcPr>
                </a:tc>
                <a:tc>
                  <a:txBody>
                    <a:bodyPr/>
                    <a:lstStyle/>
                    <a:p>
                      <a:pPr algn="ctr">
                        <a:lnSpc>
                          <a:spcPct val="100000"/>
                        </a:lnSpc>
                      </a:pPr>
                      <a:r>
                        <a:rPr lang="en-US" sz="1200" dirty="0">
                          <a:latin typeface="Arial" panose="020B0604020202020204" pitchFamily="34" charset="0"/>
                          <a:cs typeface="Arial" panose="020B0604020202020204" pitchFamily="34" charset="0"/>
                        </a:rPr>
                        <a:t>172 (62)</a:t>
                      </a:r>
                    </a:p>
                  </a:txBody>
                  <a:tcPr marL="68580" marR="68580" marT="34290" marB="34290" anchor="ctr"/>
                </a:tc>
                <a:tc>
                  <a:txBody>
                    <a:bodyPr/>
                    <a:lstStyle/>
                    <a:p>
                      <a:pPr algn="ctr">
                        <a:lnSpc>
                          <a:spcPct val="100000"/>
                        </a:lnSpc>
                      </a:pPr>
                      <a:r>
                        <a:rPr lang="en-US" sz="1200" dirty="0">
                          <a:latin typeface="Arial" panose="020B0604020202020204" pitchFamily="34" charset="0"/>
                          <a:cs typeface="Arial" panose="020B0604020202020204" pitchFamily="34" charset="0"/>
                        </a:rPr>
                        <a:t>164 (60)</a:t>
                      </a:r>
                    </a:p>
                  </a:txBody>
                  <a:tcPr marL="68580" marR="68580" marT="34290" marB="34290" anchor="ctr">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6"/>
                  </a:ext>
                </a:extLst>
              </a:tr>
              <a:tr h="258012">
                <a:tc>
                  <a:txBody>
                    <a:bodyPr/>
                    <a:lstStyle/>
                    <a:p>
                      <a:pPr>
                        <a:lnSpc>
                          <a:spcPct val="100000"/>
                        </a:lnSpc>
                      </a:pPr>
                      <a:r>
                        <a:rPr lang="en-US" sz="1200" dirty="0">
                          <a:latin typeface="Arial" panose="020B0604020202020204" pitchFamily="34" charset="0"/>
                          <a:cs typeface="Arial" panose="020B0604020202020204" pitchFamily="34" charset="0"/>
                        </a:rPr>
                        <a:t>Cirrhosis, n (%)</a:t>
                      </a:r>
                    </a:p>
                  </a:txBody>
                  <a:tcPr marL="68580" marR="68580" marT="34290" marB="34290" anchor="ctr">
                    <a:lnL w="9525" cap="flat" cmpd="sng" algn="ctr">
                      <a:solidFill>
                        <a:prstClr val="white">
                          <a:lumMod val="75000"/>
                        </a:prstClr>
                      </a:solidFill>
                      <a:prstDash val="solid"/>
                      <a:round/>
                      <a:headEnd type="none" w="med" len="med"/>
                      <a:tailEnd type="none" w="med" len="med"/>
                    </a:lnL>
                  </a:tcPr>
                </a:tc>
                <a:tc>
                  <a:txBody>
                    <a:bodyPr/>
                    <a:lstStyle/>
                    <a:p>
                      <a:pPr algn="ctr">
                        <a:lnSpc>
                          <a:spcPct val="100000"/>
                        </a:lnSpc>
                      </a:pPr>
                      <a:r>
                        <a:rPr lang="en-US" sz="1200" dirty="0">
                          <a:latin typeface="Arial" panose="020B0604020202020204" pitchFamily="34" charset="0"/>
                          <a:cs typeface="Arial" panose="020B0604020202020204" pitchFamily="34" charset="0"/>
                        </a:rPr>
                        <a:t>80 (29)</a:t>
                      </a:r>
                    </a:p>
                  </a:txBody>
                  <a:tcPr marL="68580" marR="68580" marT="34290" marB="34290" anchor="ctr"/>
                </a:tc>
                <a:tc>
                  <a:txBody>
                    <a:bodyPr/>
                    <a:lstStyle/>
                    <a:p>
                      <a:pPr algn="ctr">
                        <a:lnSpc>
                          <a:spcPct val="100000"/>
                        </a:lnSpc>
                      </a:pPr>
                      <a:r>
                        <a:rPr lang="en-US" sz="1200" dirty="0">
                          <a:latin typeface="Arial" panose="020B0604020202020204" pitchFamily="34" charset="0"/>
                          <a:cs typeface="Arial" panose="020B0604020202020204" pitchFamily="34" charset="0"/>
                        </a:rPr>
                        <a:t>83 (30)</a:t>
                      </a:r>
                    </a:p>
                  </a:txBody>
                  <a:tcPr marL="68580" marR="68580" marT="34290" marB="34290" anchor="ctr">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7"/>
                  </a:ext>
                </a:extLst>
              </a:tr>
              <a:tr h="258012">
                <a:tc>
                  <a:txBody>
                    <a:bodyPr/>
                    <a:lstStyle/>
                    <a:p>
                      <a:pPr>
                        <a:lnSpc>
                          <a:spcPct val="100000"/>
                        </a:lnSpc>
                      </a:pPr>
                      <a:r>
                        <a:rPr lang="en-US" sz="1200" dirty="0">
                          <a:latin typeface="Arial" panose="020B0604020202020204" pitchFamily="34" charset="0"/>
                          <a:cs typeface="Arial" panose="020B0604020202020204" pitchFamily="34" charset="0"/>
                        </a:rPr>
                        <a:t>Treatment-experienced,</a:t>
                      </a:r>
                      <a:r>
                        <a:rPr lang="en-US" sz="1200" baseline="0" dirty="0">
                          <a:latin typeface="Arial" panose="020B0604020202020204" pitchFamily="34" charset="0"/>
                          <a:cs typeface="Arial" panose="020B0604020202020204" pitchFamily="34" charset="0"/>
                        </a:rPr>
                        <a:t> n (%)</a:t>
                      </a:r>
                      <a:endParaRPr lang="en-US" sz="1200" dirty="0">
                        <a:latin typeface="Arial" panose="020B0604020202020204" pitchFamily="34" charset="0"/>
                        <a:cs typeface="Arial" panose="020B0604020202020204" pitchFamily="34" charset="0"/>
                      </a:endParaRPr>
                    </a:p>
                  </a:txBody>
                  <a:tcPr marL="68580" marR="68580" marT="34290" marB="34290" anchor="ctr">
                    <a:lnL w="9525" cap="flat" cmpd="sng" algn="ctr">
                      <a:solidFill>
                        <a:prstClr val="white">
                          <a:lumMod val="75000"/>
                        </a:prstClr>
                      </a:solidFill>
                      <a:prstDash val="solid"/>
                      <a:round/>
                      <a:headEnd type="none" w="med" len="med"/>
                      <a:tailEnd type="none" w="med" len="med"/>
                    </a:lnL>
                  </a:tcPr>
                </a:tc>
                <a:tc>
                  <a:txBody>
                    <a:bodyPr/>
                    <a:lstStyle/>
                    <a:p>
                      <a:pPr algn="ctr">
                        <a:lnSpc>
                          <a:spcPct val="100000"/>
                        </a:lnSpc>
                      </a:pPr>
                      <a:r>
                        <a:rPr lang="en-US" sz="1200" dirty="0">
                          <a:latin typeface="Arial" panose="020B0604020202020204" pitchFamily="34" charset="0"/>
                          <a:cs typeface="Arial" panose="020B0604020202020204" pitchFamily="34" charset="0"/>
                        </a:rPr>
                        <a:t>71 (26)</a:t>
                      </a:r>
                    </a:p>
                  </a:txBody>
                  <a:tcPr marL="68580" marR="68580" marT="34290" marB="34290" anchor="ctr"/>
                </a:tc>
                <a:tc>
                  <a:txBody>
                    <a:bodyPr/>
                    <a:lstStyle/>
                    <a:p>
                      <a:pPr algn="ctr">
                        <a:lnSpc>
                          <a:spcPct val="100000"/>
                        </a:lnSpc>
                      </a:pPr>
                      <a:r>
                        <a:rPr lang="en-US" sz="1200" dirty="0">
                          <a:latin typeface="Arial" panose="020B0604020202020204" pitchFamily="34" charset="0"/>
                          <a:cs typeface="Arial" panose="020B0604020202020204" pitchFamily="34" charset="0"/>
                        </a:rPr>
                        <a:t>71 (26)</a:t>
                      </a:r>
                    </a:p>
                  </a:txBody>
                  <a:tcPr marL="68580" marR="68580" marT="34290" marB="34290" anchor="ctr">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8"/>
                  </a:ext>
                </a:extLst>
              </a:tr>
              <a:tr h="603594">
                <a:tc>
                  <a:txBody>
                    <a:bodyPr/>
                    <a:lstStyle/>
                    <a:p>
                      <a:pPr>
                        <a:lnSpc>
                          <a:spcPct val="100000"/>
                        </a:lnSpc>
                      </a:pPr>
                      <a:r>
                        <a:rPr lang="en-US" sz="1200" dirty="0">
                          <a:latin typeface="Arial" panose="020B0604020202020204" pitchFamily="34" charset="0"/>
                          <a:cs typeface="Arial" panose="020B0604020202020204" pitchFamily="34" charset="0"/>
                        </a:rPr>
                        <a:t>Prior</a:t>
                      </a:r>
                      <a:r>
                        <a:rPr lang="en-US" sz="1200" baseline="0" dirty="0">
                          <a:latin typeface="Arial" panose="020B0604020202020204" pitchFamily="34" charset="0"/>
                          <a:cs typeface="Arial" panose="020B0604020202020204" pitchFamily="34" charset="0"/>
                        </a:rPr>
                        <a:t> response, no./total (%)</a:t>
                      </a:r>
                    </a:p>
                    <a:p>
                      <a:pPr>
                        <a:lnSpc>
                          <a:spcPct val="100000"/>
                        </a:lnSpc>
                      </a:pPr>
                      <a:r>
                        <a:rPr lang="en-US" sz="1200" baseline="0" dirty="0">
                          <a:latin typeface="Arial" panose="020B0604020202020204" pitchFamily="34" charset="0"/>
                          <a:cs typeface="Arial" panose="020B0604020202020204" pitchFamily="34" charset="0"/>
                        </a:rPr>
                        <a:t>   Non-response</a:t>
                      </a:r>
                    </a:p>
                    <a:p>
                      <a:pPr>
                        <a:lnSpc>
                          <a:spcPct val="100000"/>
                        </a:lnSpc>
                      </a:pPr>
                      <a:r>
                        <a:rPr lang="en-US" sz="1200" baseline="0" dirty="0">
                          <a:latin typeface="Arial" panose="020B0604020202020204" pitchFamily="34" charset="0"/>
                          <a:cs typeface="Arial" panose="020B0604020202020204" pitchFamily="34" charset="0"/>
                        </a:rPr>
                        <a:t>   Relapse or breakthrough</a:t>
                      </a:r>
                      <a:endParaRPr lang="en-US" sz="1200" dirty="0">
                        <a:latin typeface="Arial" panose="020B0604020202020204" pitchFamily="34" charset="0"/>
                        <a:cs typeface="Arial" panose="020B0604020202020204" pitchFamily="34" charset="0"/>
                      </a:endParaRPr>
                    </a:p>
                  </a:txBody>
                  <a:tcPr marL="68580" marR="68580" marT="34290" marB="34290" anchor="ctr">
                    <a:lnL w="9525" cap="flat" cmpd="sng" algn="ctr">
                      <a:solidFill>
                        <a:prstClr val="white">
                          <a:lumMod val="75000"/>
                        </a:prstClr>
                      </a:solidFill>
                      <a:prstDash val="solid"/>
                      <a:round/>
                      <a:headEnd type="none" w="med" len="med"/>
                      <a:tailEnd type="none" w="med" len="med"/>
                    </a:lnL>
                    <a:lnB w="9525" cap="flat" cmpd="sng" algn="ctr">
                      <a:solidFill>
                        <a:prstClr val="white">
                          <a:lumMod val="75000"/>
                        </a:prstClr>
                      </a:solidFill>
                      <a:prstDash val="solid"/>
                      <a:round/>
                      <a:headEnd type="none" w="med" len="med"/>
                      <a:tailEnd type="none" w="med" len="med"/>
                    </a:lnB>
                  </a:tcPr>
                </a:tc>
                <a:tc>
                  <a:txBody>
                    <a:bodyPr/>
                    <a:lstStyle/>
                    <a:p>
                      <a:pPr algn="ctr">
                        <a:lnSpc>
                          <a:spcPct val="100000"/>
                        </a:lnSpc>
                      </a:pPr>
                      <a:endParaRPr lang="en-US" sz="1200" dirty="0">
                        <a:latin typeface="Arial" panose="020B0604020202020204" pitchFamily="34" charset="0"/>
                        <a:cs typeface="Arial" panose="020B0604020202020204" pitchFamily="34" charset="0"/>
                      </a:endParaRPr>
                    </a:p>
                    <a:p>
                      <a:pPr algn="ctr">
                        <a:lnSpc>
                          <a:spcPct val="100000"/>
                        </a:lnSpc>
                      </a:pPr>
                      <a:r>
                        <a:rPr lang="en-US" sz="1200" dirty="0">
                          <a:latin typeface="Arial" panose="020B0604020202020204" pitchFamily="34" charset="0"/>
                          <a:cs typeface="Arial" panose="020B0604020202020204" pitchFamily="34" charset="0"/>
                        </a:rPr>
                        <a:t>20/71 (28)</a:t>
                      </a:r>
                    </a:p>
                    <a:p>
                      <a:pPr algn="ctr">
                        <a:lnSpc>
                          <a:spcPct val="100000"/>
                        </a:lnSpc>
                      </a:pPr>
                      <a:r>
                        <a:rPr lang="en-US" sz="1200" dirty="0">
                          <a:latin typeface="Arial" panose="020B0604020202020204" pitchFamily="34" charset="0"/>
                          <a:cs typeface="Arial" panose="020B0604020202020204" pitchFamily="34" charset="0"/>
                        </a:rPr>
                        <a:t>51/71 (72)</a:t>
                      </a:r>
                    </a:p>
                  </a:txBody>
                  <a:tcPr marL="68580" marR="68580" marT="34290" marB="34290" anchor="ctr">
                    <a:lnB w="9525" cap="flat" cmpd="sng" algn="ctr">
                      <a:solidFill>
                        <a:prstClr val="white">
                          <a:lumMod val="75000"/>
                        </a:prstClr>
                      </a:solidFill>
                      <a:prstDash val="solid"/>
                      <a:round/>
                      <a:headEnd type="none" w="med" len="med"/>
                      <a:tailEnd type="none" w="med" len="med"/>
                    </a:lnB>
                  </a:tcPr>
                </a:tc>
                <a:tc>
                  <a:txBody>
                    <a:bodyPr/>
                    <a:lstStyle/>
                    <a:p>
                      <a:pPr algn="ctr">
                        <a:lnSpc>
                          <a:spcPct val="100000"/>
                        </a:lnSpc>
                      </a:pPr>
                      <a:endParaRPr lang="en-US" sz="1200" dirty="0">
                        <a:latin typeface="Arial" panose="020B0604020202020204" pitchFamily="34" charset="0"/>
                        <a:cs typeface="Arial" panose="020B0604020202020204" pitchFamily="34" charset="0"/>
                      </a:endParaRPr>
                    </a:p>
                    <a:p>
                      <a:pPr algn="ctr">
                        <a:lnSpc>
                          <a:spcPct val="100000"/>
                        </a:lnSpc>
                      </a:pPr>
                      <a:r>
                        <a:rPr lang="en-US" sz="1200" dirty="0">
                          <a:latin typeface="Arial" panose="020B0604020202020204" pitchFamily="34" charset="0"/>
                          <a:cs typeface="Arial" panose="020B0604020202020204" pitchFamily="34" charset="0"/>
                        </a:rPr>
                        <a:t>24/71</a:t>
                      </a:r>
                      <a:r>
                        <a:rPr lang="en-US" sz="1200" baseline="0" dirty="0">
                          <a:latin typeface="Arial" panose="020B0604020202020204" pitchFamily="34" charset="0"/>
                          <a:cs typeface="Arial" panose="020B0604020202020204" pitchFamily="34" charset="0"/>
                        </a:rPr>
                        <a:t> (34)</a:t>
                      </a:r>
                    </a:p>
                    <a:p>
                      <a:pPr algn="ctr">
                        <a:lnSpc>
                          <a:spcPct val="100000"/>
                        </a:lnSpc>
                      </a:pPr>
                      <a:r>
                        <a:rPr lang="en-US" sz="1200" baseline="0" dirty="0">
                          <a:latin typeface="Arial" panose="020B0604020202020204" pitchFamily="34" charset="0"/>
                          <a:cs typeface="Arial" panose="020B0604020202020204" pitchFamily="34" charset="0"/>
                        </a:rPr>
                        <a:t>47/71 (66)</a:t>
                      </a:r>
                      <a:endParaRPr lang="en-US" sz="1200" dirty="0">
                        <a:latin typeface="Arial" panose="020B0604020202020204" pitchFamily="34" charset="0"/>
                        <a:cs typeface="Arial" panose="020B0604020202020204" pitchFamily="34" charset="0"/>
                      </a:endParaRPr>
                    </a:p>
                  </a:txBody>
                  <a:tcPr marL="68580" marR="68580" marT="34290" marB="34290" anchor="ctr">
                    <a:lnR w="9525" cap="flat" cmpd="sng" algn="ctr">
                      <a:solidFill>
                        <a:prstClr val="white">
                          <a:lumMod val="75000"/>
                        </a:prstClr>
                      </a:solidFill>
                      <a:prstDash val="solid"/>
                      <a:round/>
                      <a:headEnd type="none" w="med" len="med"/>
                      <a:tailEnd type="none" w="med" len="med"/>
                    </a:lnR>
                    <a:lnB w="9525"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000888860"/>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Sofosbuvir-Velpatasvir (</a:t>
            </a:r>
            <a:r>
              <a:rPr lang="en-US" sz="2400" i="1" dirty="0"/>
              <a:t>Epclusa</a:t>
            </a:r>
            <a:r>
              <a:rPr lang="en-US" sz="2400" dirty="0"/>
              <a:t>)</a:t>
            </a:r>
            <a:endParaRPr lang="en-US" sz="1650" dirty="0"/>
          </a:p>
        </p:txBody>
      </p:sp>
      <p:sp>
        <p:nvSpPr>
          <p:cNvPr id="5" name="Content Placeholder 4"/>
          <p:cNvSpPr>
            <a:spLocks noGrp="1"/>
          </p:cNvSpPr>
          <p:nvPr>
            <p:ph type="body" sz="quarter" idx="14"/>
          </p:nvPr>
        </p:nvSpPr>
        <p:spPr>
          <a:prstGeom prst="rect">
            <a:avLst/>
          </a:prstGeom>
        </p:spPr>
        <p:txBody>
          <a:bodyPr/>
          <a:lstStyle/>
          <a:p>
            <a:r>
              <a:rPr lang="en-US" dirty="0"/>
              <a:t>Source: </a:t>
            </a:r>
            <a:r>
              <a:rPr lang="en-US" i="1" dirty="0"/>
              <a:t>Epclusa </a:t>
            </a:r>
            <a:r>
              <a:rPr lang="en-US" dirty="0"/>
              <a:t>Prescribing Information, Gilead Sciences.</a:t>
            </a:r>
          </a:p>
        </p:txBody>
      </p:sp>
      <p:sp>
        <p:nvSpPr>
          <p:cNvPr id="4" name="Content Placeholder 3"/>
          <p:cNvSpPr>
            <a:spLocks noGrp="1"/>
          </p:cNvSpPr>
          <p:nvPr>
            <p:ph sz="half" idx="2"/>
          </p:nvPr>
        </p:nvSpPr>
        <p:spPr>
          <a:xfrm>
            <a:off x="457200" y="1135604"/>
            <a:ext cx="8229600" cy="3657600"/>
          </a:xfrm>
        </p:spPr>
        <p:txBody>
          <a:bodyPr>
            <a:noAutofit/>
          </a:bodyPr>
          <a:lstStyle/>
          <a:p>
            <a:pPr>
              <a:lnSpc>
                <a:spcPts val="1575"/>
              </a:lnSpc>
              <a:spcBef>
                <a:spcPts val="1500"/>
              </a:spcBef>
            </a:pPr>
            <a:r>
              <a:rPr lang="en-US" sz="1350" b="1" dirty="0"/>
              <a:t>Approval Status</a:t>
            </a:r>
            <a:endParaRPr lang="en-US" sz="1350" dirty="0"/>
          </a:p>
          <a:p>
            <a:pPr lvl="1">
              <a:lnSpc>
                <a:spcPts val="1600"/>
              </a:lnSpc>
              <a:spcBef>
                <a:spcPts val="0"/>
              </a:spcBef>
            </a:pPr>
            <a:r>
              <a:rPr lang="en-US" sz="1350" dirty="0"/>
              <a:t>Approval by United States FDA on June 28, 2016</a:t>
            </a:r>
          </a:p>
          <a:p>
            <a:pPr>
              <a:lnSpc>
                <a:spcPts val="1575"/>
              </a:lnSpc>
              <a:spcBef>
                <a:spcPts val="1500"/>
              </a:spcBef>
            </a:pPr>
            <a:r>
              <a:rPr lang="en-US" sz="1350" b="1" dirty="0"/>
              <a:t>Indications and Usage</a:t>
            </a:r>
          </a:p>
          <a:p>
            <a:pPr lvl="1">
              <a:lnSpc>
                <a:spcPts val="1575"/>
              </a:lnSpc>
              <a:spcBef>
                <a:spcPts val="0"/>
              </a:spcBef>
            </a:pPr>
            <a:r>
              <a:rPr lang="en-US" sz="1350" dirty="0"/>
              <a:t>Indicated for the treatment of chronic HCV genotypes 1-6 in adults:</a:t>
            </a:r>
          </a:p>
          <a:p>
            <a:pPr lvl="2">
              <a:lnSpc>
                <a:spcPts val="1600"/>
              </a:lnSpc>
              <a:spcBef>
                <a:spcPts val="0"/>
              </a:spcBef>
            </a:pPr>
            <a:r>
              <a:rPr lang="en-US" sz="1350" dirty="0"/>
              <a:t>without cirrhosis or with compensated cirrhosis (Child-Pugh A)</a:t>
            </a:r>
          </a:p>
          <a:p>
            <a:pPr lvl="2">
              <a:lnSpc>
                <a:spcPts val="1600"/>
              </a:lnSpc>
              <a:spcBef>
                <a:spcPts val="0"/>
              </a:spcBef>
            </a:pPr>
            <a:r>
              <a:rPr lang="en-US" sz="1350" dirty="0"/>
              <a:t>with decompensated cirrhosis (Child-Pugh B and C) combined with ribavirin</a:t>
            </a:r>
          </a:p>
          <a:p>
            <a:pPr>
              <a:lnSpc>
                <a:spcPts val="1575"/>
              </a:lnSpc>
              <a:spcBef>
                <a:spcPts val="1500"/>
              </a:spcBef>
            </a:pPr>
            <a:r>
              <a:rPr lang="en-US" sz="1350" b="1" dirty="0"/>
              <a:t>Class and Mechanism</a:t>
            </a:r>
            <a:endParaRPr lang="en-US" sz="1350" dirty="0"/>
          </a:p>
          <a:p>
            <a:pPr lvl="1">
              <a:lnSpc>
                <a:spcPts val="1600"/>
              </a:lnSpc>
              <a:spcBef>
                <a:spcPts val="0"/>
              </a:spcBef>
            </a:pPr>
            <a:r>
              <a:rPr lang="en-US" sz="1350" dirty="0"/>
              <a:t>Sofosbuvir: HCV NS5B polymerase inhibitor</a:t>
            </a:r>
          </a:p>
          <a:p>
            <a:pPr lvl="1">
              <a:lnSpc>
                <a:spcPts val="1600"/>
              </a:lnSpc>
              <a:spcBef>
                <a:spcPts val="0"/>
              </a:spcBef>
            </a:pPr>
            <a:r>
              <a:rPr lang="en-US" sz="1350" dirty="0"/>
              <a:t>Velpatasvir: HCV NS5A inhibitor</a:t>
            </a:r>
          </a:p>
          <a:p>
            <a:pPr>
              <a:lnSpc>
                <a:spcPts val="1575"/>
              </a:lnSpc>
              <a:spcBef>
                <a:spcPts val="1500"/>
              </a:spcBef>
            </a:pPr>
            <a:r>
              <a:rPr lang="en-US" sz="1350" b="1" dirty="0"/>
              <a:t>Preparation: </a:t>
            </a:r>
            <a:r>
              <a:rPr lang="en-US" sz="1350" dirty="0"/>
              <a:t>Sofosbuvir-Velpatasvir (fixed dose 400 mg/100 mg) </a:t>
            </a:r>
          </a:p>
          <a:p>
            <a:pPr>
              <a:lnSpc>
                <a:spcPts val="1575"/>
              </a:lnSpc>
              <a:spcBef>
                <a:spcPts val="1500"/>
              </a:spcBef>
            </a:pPr>
            <a:r>
              <a:rPr lang="en-US" sz="1350" b="1" dirty="0"/>
              <a:t>Dosing</a:t>
            </a:r>
            <a:r>
              <a:rPr lang="en-US" sz="1350" dirty="0"/>
              <a:t>: One tablet orally once daily, with or without food </a:t>
            </a:r>
          </a:p>
          <a:p>
            <a:pPr>
              <a:lnSpc>
                <a:spcPts val="1575"/>
              </a:lnSpc>
              <a:spcBef>
                <a:spcPts val="1500"/>
              </a:spcBef>
            </a:pPr>
            <a:r>
              <a:rPr lang="en-US" sz="1350" b="1" dirty="0"/>
              <a:t>Adverse Effects (AE)</a:t>
            </a:r>
            <a:r>
              <a:rPr lang="en-US" sz="1350" dirty="0"/>
              <a:t>: Headache and fatigue</a:t>
            </a:r>
          </a:p>
        </p:txBody>
      </p:sp>
    </p:spTree>
    <p:extLst>
      <p:ext uri="{BB962C8B-B14F-4D97-AF65-F5344CB8AC3E}">
        <p14:creationId xmlns:p14="http://schemas.microsoft.com/office/powerpoint/2010/main" val="128537896"/>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Sofosbuvir-Velpatasvir in HCV Genotype 3</a:t>
            </a:r>
            <a:br>
              <a:rPr lang="en-US" sz="2000" dirty="0"/>
            </a:br>
            <a:r>
              <a:rPr lang="en-US" sz="2000" dirty="0"/>
              <a:t>ASTRAL-3: Results</a:t>
            </a:r>
          </a:p>
        </p:txBody>
      </p:sp>
      <p:sp>
        <p:nvSpPr>
          <p:cNvPr id="7" name="Content Placeholder 6"/>
          <p:cNvSpPr>
            <a:spLocks noGrp="1"/>
          </p:cNvSpPr>
          <p:nvPr>
            <p:ph type="body" sz="quarter" idx="14"/>
          </p:nvPr>
        </p:nvSpPr>
        <p:spPr/>
        <p:txBody>
          <a:bodyPr/>
          <a:lstStyle/>
          <a:p>
            <a:r>
              <a:rPr lang="en-US" dirty="0"/>
              <a:t>Source: Foster GR, et al. N Engl J Med. </a:t>
            </a:r>
            <a:r>
              <a:rPr lang="is-IS"/>
              <a:t>2015</a:t>
            </a:r>
            <a:r>
              <a:rPr lang="en-US" dirty="0"/>
              <a:t>;373:2608-17.</a:t>
            </a:r>
          </a:p>
        </p:txBody>
      </p:sp>
      <p:sp>
        <p:nvSpPr>
          <p:cNvPr id="34" name="Rectangle 25"/>
          <p:cNvSpPr>
            <a:spLocks noChangeArrowheads="1"/>
          </p:cNvSpPr>
          <p:nvPr/>
        </p:nvSpPr>
        <p:spPr bwMode="auto">
          <a:xfrm>
            <a:off x="1139172" y="4494276"/>
            <a:ext cx="6871716" cy="249175"/>
          </a:xfrm>
          <a:prstGeom prst="rect">
            <a:avLst/>
          </a:prstGeom>
          <a:solidFill>
            <a:schemeClr val="bg1">
              <a:lumMod val="95000"/>
            </a:schemeClr>
          </a:solidFill>
          <a:ln w="12700">
            <a:noFill/>
            <a:miter lim="800000"/>
            <a:headEnd/>
            <a:tailEnd/>
          </a:ln>
        </p:spPr>
        <p:txBody>
          <a:bodyPr lIns="69365" tIns="34073" rIns="69365" bIns="34073" anchor="ctr">
            <a:prstTxWarp prst="textNoShape">
              <a:avLst/>
            </a:prstTxWarp>
          </a:bodyPr>
          <a:lstStyle/>
          <a:p>
            <a:pPr marL="205740" defTabSz="701279">
              <a:lnSpc>
                <a:spcPts val="1350"/>
              </a:lnSpc>
              <a:spcBef>
                <a:spcPct val="50000"/>
              </a:spcBef>
            </a:pPr>
            <a:r>
              <a:rPr lang="en-US" sz="1050" i="1" dirty="0">
                <a:latin typeface="Arial"/>
                <a:cs typeface="Arial"/>
              </a:rPr>
              <a:t>P</a:t>
            </a:r>
            <a:r>
              <a:rPr lang="en-US" sz="1050" dirty="0">
                <a:latin typeface="Arial"/>
                <a:cs typeface="Arial"/>
              </a:rPr>
              <a:t>&lt;0.001 for superiority of Sofosbuvir-Velpatasvir compared with Sofosbuvir + Ribavirin</a:t>
            </a:r>
            <a:endParaRPr lang="en-US" sz="1050" dirty="0">
              <a:solidFill>
                <a:srgbClr val="000000"/>
              </a:solidFill>
              <a:latin typeface="Arial"/>
              <a:cs typeface="Arial"/>
            </a:endParaRPr>
          </a:p>
        </p:txBody>
      </p:sp>
      <p:sp>
        <p:nvSpPr>
          <p:cNvPr id="9" name="TextBox 8"/>
          <p:cNvSpPr txBox="1"/>
          <p:nvPr/>
        </p:nvSpPr>
        <p:spPr>
          <a:xfrm>
            <a:off x="3086101" y="3760358"/>
            <a:ext cx="982133" cy="276999"/>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chemeClr val="bg1"/>
                </a:solidFill>
              </a:rPr>
              <a:t>264/277</a:t>
            </a:r>
          </a:p>
        </p:txBody>
      </p:sp>
      <p:sp>
        <p:nvSpPr>
          <p:cNvPr id="10" name="TextBox 1"/>
          <p:cNvSpPr txBox="1"/>
          <p:nvPr/>
        </p:nvSpPr>
        <p:spPr>
          <a:xfrm>
            <a:off x="5075767" y="3760358"/>
            <a:ext cx="982133" cy="276999"/>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chemeClr val="bg1"/>
                </a:solidFill>
              </a:rPr>
              <a:t>221/275</a:t>
            </a:r>
          </a:p>
        </p:txBody>
      </p:sp>
      <p:graphicFrame>
        <p:nvGraphicFramePr>
          <p:cNvPr id="11" name="Chart 10"/>
          <p:cNvGraphicFramePr>
            <a:graphicFrameLocks/>
          </p:cNvGraphicFramePr>
          <p:nvPr>
            <p:extLst>
              <p:ext uri="{D42A27DB-BD31-4B8C-83A1-F6EECF244321}">
                <p14:modId xmlns:p14="http://schemas.microsoft.com/office/powerpoint/2010/main" val="2007586235"/>
              </p:ext>
            </p:extLst>
          </p:nvPr>
        </p:nvGraphicFramePr>
        <p:xfrm>
          <a:off x="457200" y="1151164"/>
          <a:ext cx="82296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2790089" y="3834249"/>
            <a:ext cx="982133" cy="253916"/>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dirty="0">
                <a:solidFill>
                  <a:schemeClr val="bg1"/>
                </a:solidFill>
                <a:latin typeface="Arial" panose="020B0604020202020204" pitchFamily="34" charset="0"/>
                <a:cs typeface="Arial" panose="020B0604020202020204" pitchFamily="34" charset="0"/>
              </a:rPr>
              <a:t>264/277</a:t>
            </a:r>
          </a:p>
        </p:txBody>
      </p:sp>
      <p:sp>
        <p:nvSpPr>
          <p:cNvPr id="13" name="TextBox 1"/>
          <p:cNvSpPr txBox="1"/>
          <p:nvPr/>
        </p:nvSpPr>
        <p:spPr>
          <a:xfrm>
            <a:off x="6324550" y="3838023"/>
            <a:ext cx="982133" cy="253916"/>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dirty="0">
                <a:solidFill>
                  <a:schemeClr val="bg1"/>
                </a:solidFill>
                <a:latin typeface="Arial" panose="020B0604020202020204" pitchFamily="34" charset="0"/>
                <a:cs typeface="Arial" panose="020B0604020202020204" pitchFamily="34" charset="0"/>
              </a:rPr>
              <a:t>221/275</a:t>
            </a:r>
          </a:p>
        </p:txBody>
      </p:sp>
      <p:sp>
        <p:nvSpPr>
          <p:cNvPr id="14" name="Rectangle 13">
            <a:extLst>
              <a:ext uri="{FF2B5EF4-FFF2-40B4-BE49-F238E27FC236}">
                <a16:creationId xmlns:a16="http://schemas.microsoft.com/office/drawing/2014/main" id="{2EF0FA3B-489E-744F-4D96-E27B4CFE15C9}"/>
              </a:ext>
            </a:extLst>
          </p:cNvPr>
          <p:cNvSpPr/>
          <p:nvPr/>
        </p:nvSpPr>
        <p:spPr>
          <a:xfrm>
            <a:off x="2725543" y="1690075"/>
            <a:ext cx="1139614"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(95% CI, 92-98)</a:t>
            </a:r>
          </a:p>
        </p:txBody>
      </p:sp>
      <p:sp>
        <p:nvSpPr>
          <p:cNvPr id="15" name="Rectangle 14">
            <a:extLst>
              <a:ext uri="{FF2B5EF4-FFF2-40B4-BE49-F238E27FC236}">
                <a16:creationId xmlns:a16="http://schemas.microsoft.com/office/drawing/2014/main" id="{A754E3ED-5C8A-B9B7-3669-D6DB3C0E8040}"/>
              </a:ext>
            </a:extLst>
          </p:cNvPr>
          <p:cNvSpPr/>
          <p:nvPr/>
        </p:nvSpPr>
        <p:spPr>
          <a:xfrm>
            <a:off x="6213724" y="2117195"/>
            <a:ext cx="1139614"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(95% CI, 75-85)</a:t>
            </a:r>
          </a:p>
        </p:txBody>
      </p:sp>
    </p:spTree>
    <p:extLst>
      <p:ext uri="{BB962C8B-B14F-4D97-AF65-F5344CB8AC3E}">
        <p14:creationId xmlns:p14="http://schemas.microsoft.com/office/powerpoint/2010/main" val="1424647747"/>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Sofosbuvir-Velpatasvir in HCV Genotype 3</a:t>
            </a:r>
            <a:br>
              <a:rPr lang="en-US" sz="2000" dirty="0"/>
            </a:br>
            <a:r>
              <a:rPr lang="en-US" sz="2000" dirty="0"/>
              <a:t>ASTRAL-3: Results</a:t>
            </a:r>
          </a:p>
        </p:txBody>
      </p:sp>
      <p:sp>
        <p:nvSpPr>
          <p:cNvPr id="7" name="Content Placeholder 6"/>
          <p:cNvSpPr>
            <a:spLocks noGrp="1"/>
          </p:cNvSpPr>
          <p:nvPr>
            <p:ph type="body" sz="quarter" idx="14"/>
          </p:nvPr>
        </p:nvSpPr>
        <p:spPr/>
        <p:txBody>
          <a:bodyPr/>
          <a:lstStyle/>
          <a:p>
            <a:r>
              <a:rPr lang="en-US" dirty="0"/>
              <a:t>Source: Foster GR, et al. N Engl J Med. </a:t>
            </a:r>
            <a:r>
              <a:rPr lang="is-IS"/>
              <a:t>2015</a:t>
            </a:r>
            <a:r>
              <a:rPr lang="en-US" dirty="0"/>
              <a:t>;373:2608-17.</a:t>
            </a:r>
          </a:p>
        </p:txBody>
      </p:sp>
      <p:sp>
        <p:nvSpPr>
          <p:cNvPr id="34" name="Rectangle 25"/>
          <p:cNvSpPr>
            <a:spLocks noChangeArrowheads="1"/>
          </p:cNvSpPr>
          <p:nvPr/>
        </p:nvSpPr>
        <p:spPr bwMode="auto">
          <a:xfrm>
            <a:off x="1139172" y="4494276"/>
            <a:ext cx="6871716" cy="249175"/>
          </a:xfrm>
          <a:prstGeom prst="rect">
            <a:avLst/>
          </a:prstGeom>
          <a:solidFill>
            <a:schemeClr val="bg1">
              <a:lumMod val="95000"/>
            </a:schemeClr>
          </a:solidFill>
          <a:ln w="12700">
            <a:noFill/>
            <a:miter lim="800000"/>
            <a:headEnd/>
            <a:tailEnd/>
          </a:ln>
        </p:spPr>
        <p:txBody>
          <a:bodyPr lIns="69365" tIns="34073" rIns="69365" bIns="34073" anchor="ctr">
            <a:prstTxWarp prst="textNoShape">
              <a:avLst/>
            </a:prstTxWarp>
          </a:bodyPr>
          <a:lstStyle/>
          <a:p>
            <a:pPr marL="205740" defTabSz="701279">
              <a:lnSpc>
                <a:spcPts val="1350"/>
              </a:lnSpc>
              <a:spcBef>
                <a:spcPct val="50000"/>
              </a:spcBef>
            </a:pPr>
            <a:r>
              <a:rPr lang="en-US" sz="1050" i="1" dirty="0">
                <a:latin typeface="Arial"/>
                <a:cs typeface="Arial"/>
              </a:rPr>
              <a:t>P</a:t>
            </a:r>
            <a:r>
              <a:rPr lang="en-US" sz="1050" dirty="0">
                <a:latin typeface="Arial"/>
                <a:cs typeface="Arial"/>
              </a:rPr>
              <a:t>&lt;0.001 for superiority of Sofosbuvir-Velpatasvir compared with Sofosbuvir + Ribavirin</a:t>
            </a:r>
            <a:endParaRPr lang="en-US" sz="1050" dirty="0">
              <a:solidFill>
                <a:srgbClr val="000000"/>
              </a:solidFill>
              <a:latin typeface="Arial"/>
              <a:cs typeface="Arial"/>
            </a:endParaRPr>
          </a:p>
        </p:txBody>
      </p:sp>
      <p:sp>
        <p:nvSpPr>
          <p:cNvPr id="9" name="TextBox 8"/>
          <p:cNvSpPr txBox="1"/>
          <p:nvPr/>
        </p:nvSpPr>
        <p:spPr>
          <a:xfrm>
            <a:off x="3086101" y="3760358"/>
            <a:ext cx="982133" cy="276999"/>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chemeClr val="bg1"/>
                </a:solidFill>
              </a:rPr>
              <a:t>264/277</a:t>
            </a:r>
          </a:p>
        </p:txBody>
      </p:sp>
      <p:sp>
        <p:nvSpPr>
          <p:cNvPr id="10" name="TextBox 1"/>
          <p:cNvSpPr txBox="1"/>
          <p:nvPr/>
        </p:nvSpPr>
        <p:spPr>
          <a:xfrm>
            <a:off x="5075767" y="3760358"/>
            <a:ext cx="982133" cy="276999"/>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chemeClr val="bg1"/>
                </a:solidFill>
              </a:rPr>
              <a:t>221/275</a:t>
            </a:r>
          </a:p>
        </p:txBody>
      </p:sp>
      <p:graphicFrame>
        <p:nvGraphicFramePr>
          <p:cNvPr id="11" name="Chart 10"/>
          <p:cNvGraphicFramePr>
            <a:graphicFrameLocks/>
          </p:cNvGraphicFramePr>
          <p:nvPr>
            <p:extLst>
              <p:ext uri="{D42A27DB-BD31-4B8C-83A1-F6EECF244321}">
                <p14:modId xmlns:p14="http://schemas.microsoft.com/office/powerpoint/2010/main" val="3258982695"/>
              </p:ext>
            </p:extLst>
          </p:nvPr>
        </p:nvGraphicFramePr>
        <p:xfrm>
          <a:off x="457200" y="1151164"/>
          <a:ext cx="82296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2787457" y="3929436"/>
            <a:ext cx="982133" cy="276999"/>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chemeClr val="bg1"/>
                </a:solidFill>
                <a:latin typeface="Arial" panose="020B0604020202020204" pitchFamily="34" charset="0"/>
                <a:cs typeface="Arial" panose="020B0604020202020204" pitchFamily="34" charset="0"/>
              </a:rPr>
              <a:t>264/277</a:t>
            </a:r>
          </a:p>
        </p:txBody>
      </p:sp>
      <p:sp>
        <p:nvSpPr>
          <p:cNvPr id="13" name="TextBox 1"/>
          <p:cNvSpPr txBox="1"/>
          <p:nvPr/>
        </p:nvSpPr>
        <p:spPr>
          <a:xfrm>
            <a:off x="6313369" y="3927501"/>
            <a:ext cx="982133" cy="276999"/>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chemeClr val="bg1"/>
                </a:solidFill>
                <a:latin typeface="Arial" panose="020B0604020202020204" pitchFamily="34" charset="0"/>
                <a:cs typeface="Arial" panose="020B0604020202020204" pitchFamily="34" charset="0"/>
              </a:rPr>
              <a:t>221/275</a:t>
            </a:r>
          </a:p>
        </p:txBody>
      </p:sp>
      <p:sp>
        <p:nvSpPr>
          <p:cNvPr id="14" name="Line Callout 1 13">
            <a:extLst>
              <a:ext uri="{FF2B5EF4-FFF2-40B4-BE49-F238E27FC236}">
                <a16:creationId xmlns:a16="http://schemas.microsoft.com/office/drawing/2014/main" id="{C29EBC56-AFB7-4341-8ABC-48D35A431DFC}"/>
              </a:ext>
            </a:extLst>
          </p:cNvPr>
          <p:cNvSpPr/>
          <p:nvPr/>
        </p:nvSpPr>
        <p:spPr>
          <a:xfrm>
            <a:off x="2565052" y="2763840"/>
            <a:ext cx="1437197" cy="477424"/>
          </a:xfrm>
          <a:prstGeom prst="borderCallout1">
            <a:avLst>
              <a:gd name="adj1" fmla="val 245275"/>
              <a:gd name="adj2" fmla="val 49495"/>
              <a:gd name="adj3" fmla="val 100906"/>
              <a:gd name="adj4" fmla="val 50062"/>
            </a:avLst>
          </a:prstGeom>
          <a:solidFill>
            <a:srgbClr val="D9D9D9"/>
          </a:solidFill>
          <a:ln w="12700" cmpd="sng">
            <a:solidFill>
              <a:srgbClr val="FFFFFF"/>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sz="900" dirty="0">
                <a:latin typeface="Arial" panose="020B0604020202020204" pitchFamily="34" charset="0"/>
                <a:cs typeface="Arial" panose="020B0604020202020204" pitchFamily="34" charset="0"/>
              </a:rPr>
              <a:t>2 discontinued treatment</a:t>
            </a:r>
          </a:p>
          <a:p>
            <a:r>
              <a:rPr lang="en-US" sz="900" dirty="0">
                <a:latin typeface="Arial" panose="020B0604020202020204" pitchFamily="34" charset="0"/>
                <a:cs typeface="Arial" panose="020B0604020202020204" pitchFamily="34" charset="0"/>
              </a:rPr>
              <a:t>11 had virologic relapse</a:t>
            </a:r>
          </a:p>
        </p:txBody>
      </p:sp>
      <p:sp>
        <p:nvSpPr>
          <p:cNvPr id="15" name="Line Callout 1 14">
            <a:extLst>
              <a:ext uri="{FF2B5EF4-FFF2-40B4-BE49-F238E27FC236}">
                <a16:creationId xmlns:a16="http://schemas.microsoft.com/office/drawing/2014/main" id="{6EA47292-EE02-C94A-A98B-95C5D718AF12}"/>
              </a:ext>
            </a:extLst>
          </p:cNvPr>
          <p:cNvSpPr/>
          <p:nvPr/>
        </p:nvSpPr>
        <p:spPr>
          <a:xfrm>
            <a:off x="6040144" y="2759663"/>
            <a:ext cx="1508760" cy="477424"/>
          </a:xfrm>
          <a:prstGeom prst="borderCallout1">
            <a:avLst>
              <a:gd name="adj1" fmla="val 245275"/>
              <a:gd name="adj2" fmla="val 49495"/>
              <a:gd name="adj3" fmla="val 100906"/>
              <a:gd name="adj4" fmla="val 50062"/>
            </a:avLst>
          </a:prstGeom>
          <a:solidFill>
            <a:srgbClr val="D9D9D9"/>
          </a:solidFill>
          <a:ln w="12700" cmpd="sng">
            <a:solidFill>
              <a:srgbClr val="FFFFFF"/>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sz="900" dirty="0">
                <a:latin typeface="Arial" panose="020B0604020202020204" pitchFamily="34" charset="0"/>
                <a:cs typeface="Arial" panose="020B0604020202020204" pitchFamily="34" charset="0"/>
              </a:rPr>
              <a:t>21 discontinued treatment</a:t>
            </a:r>
          </a:p>
          <a:p>
            <a:r>
              <a:rPr lang="en-US" sz="900" dirty="0">
                <a:latin typeface="Arial" panose="020B0604020202020204" pitchFamily="34" charset="0"/>
                <a:cs typeface="Arial" panose="020B0604020202020204" pitchFamily="34" charset="0"/>
              </a:rPr>
              <a:t>1 had virologic failure</a:t>
            </a:r>
          </a:p>
          <a:p>
            <a:r>
              <a:rPr lang="en-US" sz="900" dirty="0">
                <a:latin typeface="Arial" panose="020B0604020202020204" pitchFamily="34" charset="0"/>
                <a:cs typeface="Arial" panose="020B0604020202020204" pitchFamily="34" charset="0"/>
              </a:rPr>
              <a:t>38 had virologic relapse</a:t>
            </a:r>
          </a:p>
        </p:txBody>
      </p:sp>
    </p:spTree>
    <p:extLst>
      <p:ext uri="{BB962C8B-B14F-4D97-AF65-F5344CB8AC3E}">
        <p14:creationId xmlns:p14="http://schemas.microsoft.com/office/powerpoint/2010/main" val="1804056448"/>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Sofosbuvir-Velpatasvir in HCV Genotype 3</a:t>
            </a:r>
            <a:br>
              <a:rPr lang="en-US" sz="2000" dirty="0"/>
            </a:br>
            <a:r>
              <a:rPr lang="en-US" sz="2000" dirty="0"/>
              <a:t>ASTRAL-3: Results</a:t>
            </a:r>
          </a:p>
        </p:txBody>
      </p:sp>
      <p:sp>
        <p:nvSpPr>
          <p:cNvPr id="2" name="Text Placeholder 1"/>
          <p:cNvSpPr>
            <a:spLocks noGrp="1"/>
          </p:cNvSpPr>
          <p:nvPr>
            <p:ph type="body" idx="10"/>
          </p:nvPr>
        </p:nvSpPr>
        <p:spPr/>
        <p:txBody>
          <a:bodyPr/>
          <a:lstStyle/>
          <a:p>
            <a:r>
              <a:rPr lang="en-US" dirty="0"/>
              <a:t>SVR12 Results by Treatment Experience and Cirrhosis Status</a:t>
            </a:r>
          </a:p>
        </p:txBody>
      </p:sp>
      <p:sp>
        <p:nvSpPr>
          <p:cNvPr id="7" name="Content Placeholder 6"/>
          <p:cNvSpPr>
            <a:spLocks noGrp="1"/>
          </p:cNvSpPr>
          <p:nvPr>
            <p:ph type="body" sz="quarter" idx="14"/>
          </p:nvPr>
        </p:nvSpPr>
        <p:spPr/>
        <p:txBody>
          <a:bodyPr/>
          <a:lstStyle/>
          <a:p>
            <a:r>
              <a:rPr lang="en-US" dirty="0"/>
              <a:t>Source: Foster GR, et al. N Engl J Med. </a:t>
            </a:r>
            <a:r>
              <a:rPr lang="is-IS"/>
              <a:t>2015</a:t>
            </a:r>
            <a:r>
              <a:rPr lang="en-US" dirty="0"/>
              <a:t>;373:2608-17.</a:t>
            </a:r>
          </a:p>
        </p:txBody>
      </p:sp>
      <p:graphicFrame>
        <p:nvGraphicFramePr>
          <p:cNvPr id="25" name="Chart 24"/>
          <p:cNvGraphicFramePr>
            <a:graphicFrameLocks/>
          </p:cNvGraphicFramePr>
          <p:nvPr>
            <p:extLst>
              <p:ext uri="{D42A27DB-BD31-4B8C-83A1-F6EECF244321}">
                <p14:modId xmlns:p14="http://schemas.microsoft.com/office/powerpoint/2010/main" val="809110132"/>
              </p:ext>
            </p:extLst>
          </p:nvPr>
        </p:nvGraphicFramePr>
        <p:xfrm>
          <a:off x="461010" y="1427143"/>
          <a:ext cx="8229600" cy="3108960"/>
        </p:xfrm>
        <a:graphic>
          <a:graphicData uri="http://schemas.openxmlformats.org/drawingml/2006/chart">
            <c:chart xmlns:c="http://schemas.openxmlformats.org/drawingml/2006/chart" xmlns:r="http://schemas.openxmlformats.org/officeDocument/2006/relationships" r:id="rId2"/>
          </a:graphicData>
        </a:graphic>
      </p:graphicFrame>
      <p:sp>
        <p:nvSpPr>
          <p:cNvPr id="26" name="TextBox 25"/>
          <p:cNvSpPr txBox="1"/>
          <p:nvPr/>
        </p:nvSpPr>
        <p:spPr>
          <a:xfrm>
            <a:off x="1593745" y="3642921"/>
            <a:ext cx="611293" cy="253916"/>
          </a:xfrm>
          <a:prstGeom prst="rect">
            <a:avLst/>
          </a:prstGeom>
        </p:spPr>
        <p:txBody>
          <a:bodyPr wrap="square" lIns="0" rIns="0"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160/163</a:t>
            </a:r>
          </a:p>
        </p:txBody>
      </p:sp>
      <p:sp>
        <p:nvSpPr>
          <p:cNvPr id="27" name="TextBox 1"/>
          <p:cNvSpPr txBox="1"/>
          <p:nvPr/>
        </p:nvSpPr>
        <p:spPr>
          <a:xfrm>
            <a:off x="3489913" y="3656880"/>
            <a:ext cx="459632" cy="253916"/>
          </a:xfrm>
          <a:prstGeom prst="rect">
            <a:avLst/>
          </a:prstGeom>
        </p:spPr>
        <p:txBody>
          <a:bodyPr wrap="square" lIns="0" rIns="0"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40/43</a:t>
            </a:r>
          </a:p>
        </p:txBody>
      </p:sp>
      <p:sp>
        <p:nvSpPr>
          <p:cNvPr id="28" name="TextBox 1"/>
          <p:cNvSpPr txBox="1"/>
          <p:nvPr/>
        </p:nvSpPr>
        <p:spPr>
          <a:xfrm>
            <a:off x="5311349" y="3656880"/>
            <a:ext cx="466928" cy="253916"/>
          </a:xfrm>
          <a:prstGeom prst="rect">
            <a:avLst/>
          </a:prstGeom>
        </p:spPr>
        <p:txBody>
          <a:bodyPr wrap="square" lIns="0" rIns="0"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31/34</a:t>
            </a:r>
          </a:p>
        </p:txBody>
      </p:sp>
      <p:sp>
        <p:nvSpPr>
          <p:cNvPr id="29" name="TextBox 1"/>
          <p:cNvSpPr txBox="1"/>
          <p:nvPr/>
        </p:nvSpPr>
        <p:spPr>
          <a:xfrm>
            <a:off x="7115473" y="3656880"/>
            <a:ext cx="463280" cy="253916"/>
          </a:xfrm>
          <a:prstGeom prst="rect">
            <a:avLst/>
          </a:prstGeom>
        </p:spPr>
        <p:txBody>
          <a:bodyPr wrap="square" lIns="0" rIns="0"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33/37</a:t>
            </a:r>
          </a:p>
        </p:txBody>
      </p:sp>
      <p:sp>
        <p:nvSpPr>
          <p:cNvPr id="30" name="TextBox 1"/>
          <p:cNvSpPr txBox="1"/>
          <p:nvPr/>
        </p:nvSpPr>
        <p:spPr>
          <a:xfrm>
            <a:off x="2251545" y="3656880"/>
            <a:ext cx="615942" cy="253916"/>
          </a:xfrm>
          <a:prstGeom prst="rect">
            <a:avLst/>
          </a:prstGeom>
        </p:spPr>
        <p:txBody>
          <a:bodyPr wrap="square" lIns="0" rIns="0"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141/156</a:t>
            </a:r>
          </a:p>
        </p:txBody>
      </p:sp>
      <p:sp>
        <p:nvSpPr>
          <p:cNvPr id="31" name="TextBox 1"/>
          <p:cNvSpPr txBox="1"/>
          <p:nvPr/>
        </p:nvSpPr>
        <p:spPr>
          <a:xfrm>
            <a:off x="4148885" y="3642921"/>
            <a:ext cx="459632" cy="253916"/>
          </a:xfrm>
          <a:prstGeom prst="rect">
            <a:avLst/>
          </a:prstGeom>
        </p:spPr>
        <p:txBody>
          <a:bodyPr wrap="square" lIns="0" rIns="0"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33/45</a:t>
            </a:r>
          </a:p>
        </p:txBody>
      </p:sp>
      <p:sp>
        <p:nvSpPr>
          <p:cNvPr id="32" name="TextBox 1"/>
          <p:cNvSpPr txBox="1"/>
          <p:nvPr/>
        </p:nvSpPr>
        <p:spPr>
          <a:xfrm>
            <a:off x="5961443" y="3642921"/>
            <a:ext cx="457349" cy="253916"/>
          </a:xfrm>
          <a:prstGeom prst="rect">
            <a:avLst/>
          </a:prstGeom>
        </p:spPr>
        <p:txBody>
          <a:bodyPr wrap="square" lIns="0" rIns="0"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22/31</a:t>
            </a:r>
          </a:p>
        </p:txBody>
      </p:sp>
      <p:sp>
        <p:nvSpPr>
          <p:cNvPr id="33" name="TextBox 1"/>
          <p:cNvSpPr txBox="1"/>
          <p:nvPr/>
        </p:nvSpPr>
        <p:spPr>
          <a:xfrm>
            <a:off x="7793708" y="3656880"/>
            <a:ext cx="455984" cy="253916"/>
          </a:xfrm>
          <a:prstGeom prst="rect">
            <a:avLst/>
          </a:prstGeom>
        </p:spPr>
        <p:txBody>
          <a:bodyPr wrap="square" lIns="0" rIns="0"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22/38</a:t>
            </a:r>
          </a:p>
        </p:txBody>
      </p:sp>
      <p:sp>
        <p:nvSpPr>
          <p:cNvPr id="40" name="Rectangle 25"/>
          <p:cNvSpPr>
            <a:spLocks noChangeArrowheads="1"/>
          </p:cNvSpPr>
          <p:nvPr/>
        </p:nvSpPr>
        <p:spPr bwMode="auto">
          <a:xfrm>
            <a:off x="2107780" y="4315788"/>
            <a:ext cx="2055581" cy="285750"/>
          </a:xfrm>
          <a:prstGeom prst="rect">
            <a:avLst/>
          </a:prstGeom>
          <a:noFill/>
          <a:ln w="12700">
            <a:noFill/>
            <a:miter lim="800000"/>
            <a:headEnd/>
            <a:tailEnd/>
          </a:ln>
        </p:spPr>
        <p:txBody>
          <a:bodyPr lIns="0" tIns="34073" rIns="0" bIns="34073" anchor="ctr">
            <a:prstTxWarp prst="textNoShape">
              <a:avLst/>
            </a:prstTxWarp>
          </a:bodyPr>
          <a:lstStyle/>
          <a:p>
            <a:pPr algn="ctr"/>
            <a:r>
              <a:rPr lang="en-US" sz="1400" b="1" dirty="0">
                <a:solidFill>
                  <a:srgbClr val="000000"/>
                </a:solidFill>
                <a:latin typeface="Arial" charset="0"/>
                <a:ea typeface="Arial" charset="0"/>
                <a:cs typeface="Arial" charset="0"/>
              </a:rPr>
              <a:t>Treatment Naïve </a:t>
            </a:r>
          </a:p>
        </p:txBody>
      </p:sp>
      <p:cxnSp>
        <p:nvCxnSpPr>
          <p:cNvPr id="41" name="Straight Connector 40"/>
          <p:cNvCxnSpPr/>
          <p:nvPr/>
        </p:nvCxnSpPr>
        <p:spPr>
          <a:xfrm>
            <a:off x="5255415" y="4271458"/>
            <a:ext cx="3080717" cy="10174"/>
          </a:xfrm>
          <a:prstGeom prst="line">
            <a:avLst/>
          </a:prstGeom>
          <a:ln w="952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1574856" y="4261285"/>
            <a:ext cx="3121431" cy="20347"/>
          </a:xfrm>
          <a:prstGeom prst="line">
            <a:avLst/>
          </a:prstGeom>
          <a:ln w="952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sp>
        <p:nvSpPr>
          <p:cNvPr id="43" name="Rectangle 25"/>
          <p:cNvSpPr>
            <a:spLocks noChangeArrowheads="1"/>
          </p:cNvSpPr>
          <p:nvPr/>
        </p:nvSpPr>
        <p:spPr bwMode="auto">
          <a:xfrm>
            <a:off x="5760758" y="4312499"/>
            <a:ext cx="2057400" cy="285750"/>
          </a:xfrm>
          <a:prstGeom prst="rect">
            <a:avLst/>
          </a:prstGeom>
          <a:noFill/>
          <a:ln w="12700">
            <a:noFill/>
            <a:miter lim="800000"/>
            <a:headEnd/>
            <a:tailEnd/>
          </a:ln>
        </p:spPr>
        <p:txBody>
          <a:bodyPr lIns="0" tIns="34073" rIns="0" bIns="34073" anchor="ctr">
            <a:prstTxWarp prst="textNoShape">
              <a:avLst/>
            </a:prstTxWarp>
          </a:bodyPr>
          <a:lstStyle/>
          <a:p>
            <a:pPr algn="ctr" defTabSz="701279">
              <a:spcBef>
                <a:spcPct val="50000"/>
              </a:spcBef>
            </a:pPr>
            <a:r>
              <a:rPr lang="en-US" sz="1400" b="1" dirty="0">
                <a:solidFill>
                  <a:srgbClr val="000000"/>
                </a:solidFill>
                <a:latin typeface="Arial" pitchFamily="22" charset="0"/>
              </a:rPr>
              <a:t>Treatment-Experienced</a:t>
            </a:r>
          </a:p>
        </p:txBody>
      </p:sp>
    </p:spTree>
    <p:extLst>
      <p:ext uri="{BB962C8B-B14F-4D97-AF65-F5344CB8AC3E}">
        <p14:creationId xmlns:p14="http://schemas.microsoft.com/office/powerpoint/2010/main" val="3320126247"/>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Sofosbuvir-Velpatasvir in HCV Genotype 3</a:t>
            </a:r>
            <a:br>
              <a:rPr lang="en-US" sz="2000" dirty="0"/>
            </a:br>
            <a:r>
              <a:rPr lang="en-US" sz="2000" dirty="0"/>
              <a:t>ASTRAL-3: Resistance</a:t>
            </a:r>
          </a:p>
        </p:txBody>
      </p:sp>
      <p:sp>
        <p:nvSpPr>
          <p:cNvPr id="7" name="Content Placeholder 6"/>
          <p:cNvSpPr>
            <a:spLocks noGrp="1"/>
          </p:cNvSpPr>
          <p:nvPr>
            <p:ph type="body" sz="quarter" idx="14"/>
          </p:nvPr>
        </p:nvSpPr>
        <p:spPr>
          <a:xfrm>
            <a:off x="354588" y="4844391"/>
            <a:ext cx="7733363" cy="240029"/>
          </a:xfrm>
        </p:spPr>
        <p:txBody>
          <a:bodyPr/>
          <a:lstStyle/>
          <a:p>
            <a:r>
              <a:rPr lang="en-US" dirty="0"/>
              <a:t>Source: Foster GR, et al. N Engl J Med. </a:t>
            </a:r>
            <a:r>
              <a:rPr lang="is-IS"/>
              <a:t>2015</a:t>
            </a:r>
            <a:r>
              <a:rPr lang="en-US" dirty="0"/>
              <a:t>;373:2608-17.</a:t>
            </a:r>
          </a:p>
        </p:txBody>
      </p:sp>
      <p:sp>
        <p:nvSpPr>
          <p:cNvPr id="71" name="Content Placeholder 4"/>
          <p:cNvSpPr txBox="1">
            <a:spLocks/>
          </p:cNvSpPr>
          <p:nvPr/>
        </p:nvSpPr>
        <p:spPr>
          <a:xfrm>
            <a:off x="5394772" y="4287693"/>
            <a:ext cx="3239677" cy="273993"/>
          </a:xfrm>
          <a:prstGeom prst="rect">
            <a:avLst/>
          </a:prstGeom>
          <a:solidFill>
            <a:schemeClr val="bg1">
              <a:lumMod val="95000"/>
            </a:schemeClr>
          </a:solidFill>
        </p:spPr>
        <p:txBody>
          <a:bodyPr anchor="ctr"/>
          <a:lstStyle>
            <a:lvl1pPr marL="228600" indent="-22860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pPr marL="0" indent="0">
              <a:buClr>
                <a:srgbClr val="E2E2E2">
                  <a:lumMod val="75000"/>
                </a:srgbClr>
              </a:buClr>
              <a:buNone/>
            </a:pPr>
            <a:r>
              <a:rPr lang="en-US" sz="1050" dirty="0">
                <a:solidFill>
                  <a:prstClr val="black"/>
                </a:solidFill>
              </a:rPr>
              <a:t>     * SVR12 in 84% (21/25) of patients with Y93H</a:t>
            </a:r>
          </a:p>
        </p:txBody>
      </p:sp>
      <p:graphicFrame>
        <p:nvGraphicFramePr>
          <p:cNvPr id="35" name="Chart 3">
            <a:extLst>
              <a:ext uri="{FF2B5EF4-FFF2-40B4-BE49-F238E27FC236}">
                <a16:creationId xmlns:a16="http://schemas.microsoft.com/office/drawing/2014/main" id="{2D8F6986-C4AC-FF49-AD24-B9065216D4B3}"/>
              </a:ext>
            </a:extLst>
          </p:cNvPr>
          <p:cNvGraphicFramePr>
            <a:graphicFrameLocks/>
          </p:cNvGraphicFramePr>
          <p:nvPr>
            <p:extLst>
              <p:ext uri="{D42A27DB-BD31-4B8C-83A1-F6EECF244321}">
                <p14:modId xmlns:p14="http://schemas.microsoft.com/office/powerpoint/2010/main" val="3308943923"/>
              </p:ext>
            </p:extLst>
          </p:nvPr>
        </p:nvGraphicFramePr>
        <p:xfrm>
          <a:off x="457200" y="1644574"/>
          <a:ext cx="3488924" cy="25634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 name="Chart 35">
            <a:extLst>
              <a:ext uri="{FF2B5EF4-FFF2-40B4-BE49-F238E27FC236}">
                <a16:creationId xmlns:a16="http://schemas.microsoft.com/office/drawing/2014/main" id="{02C515FD-BEB5-2F46-9AA6-10AECC149C9D}"/>
              </a:ext>
            </a:extLst>
          </p:cNvPr>
          <p:cNvGraphicFramePr>
            <a:graphicFrameLocks/>
          </p:cNvGraphicFramePr>
          <p:nvPr>
            <p:extLst>
              <p:ext uri="{D42A27DB-BD31-4B8C-83A1-F6EECF244321}">
                <p14:modId xmlns:p14="http://schemas.microsoft.com/office/powerpoint/2010/main" val="3369121127"/>
              </p:ext>
            </p:extLst>
          </p:nvPr>
        </p:nvGraphicFramePr>
        <p:xfrm>
          <a:off x="4789170" y="1508760"/>
          <a:ext cx="3897630" cy="2699256"/>
        </p:xfrm>
        <a:graphic>
          <a:graphicData uri="http://schemas.openxmlformats.org/drawingml/2006/chart">
            <c:chart xmlns:c="http://schemas.openxmlformats.org/drawingml/2006/chart" xmlns:r="http://schemas.openxmlformats.org/officeDocument/2006/relationships" r:id="rId4"/>
          </a:graphicData>
        </a:graphic>
      </p:graphicFrame>
      <p:sp>
        <p:nvSpPr>
          <p:cNvPr id="37" name="TextBox 1">
            <a:extLst>
              <a:ext uri="{FF2B5EF4-FFF2-40B4-BE49-F238E27FC236}">
                <a16:creationId xmlns:a16="http://schemas.microsoft.com/office/drawing/2014/main" id="{027EE2EE-5795-1246-A6C5-3A23EBE634AB}"/>
              </a:ext>
            </a:extLst>
          </p:cNvPr>
          <p:cNvSpPr txBox="1"/>
          <p:nvPr/>
        </p:nvSpPr>
        <p:spPr>
          <a:xfrm>
            <a:off x="5926816" y="3638376"/>
            <a:ext cx="699516" cy="253916"/>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eaLnBrk="1" fontAlgn="auto" hangingPunct="1">
              <a:spcBef>
                <a:spcPts val="0"/>
              </a:spcBef>
              <a:spcAft>
                <a:spcPts val="0"/>
              </a:spcAft>
              <a:defRPr/>
            </a:pPr>
            <a:r>
              <a:rPr lang="en-US" sz="1050" kern="0" dirty="0">
                <a:solidFill>
                  <a:schemeClr val="bg1"/>
                </a:solidFill>
                <a:latin typeface="Arial"/>
              </a:rPr>
              <a:t>225/231</a:t>
            </a:r>
          </a:p>
        </p:txBody>
      </p:sp>
      <p:sp>
        <p:nvSpPr>
          <p:cNvPr id="38" name="TextBox 1">
            <a:extLst>
              <a:ext uri="{FF2B5EF4-FFF2-40B4-BE49-F238E27FC236}">
                <a16:creationId xmlns:a16="http://schemas.microsoft.com/office/drawing/2014/main" id="{EE667194-6024-E24D-802A-196C0013C242}"/>
              </a:ext>
            </a:extLst>
          </p:cNvPr>
          <p:cNvSpPr txBox="1"/>
          <p:nvPr/>
        </p:nvSpPr>
        <p:spPr>
          <a:xfrm>
            <a:off x="7469378" y="3638376"/>
            <a:ext cx="699516" cy="253916"/>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eaLnBrk="1" fontAlgn="auto" hangingPunct="1">
              <a:spcBef>
                <a:spcPts val="0"/>
              </a:spcBef>
              <a:spcAft>
                <a:spcPts val="0"/>
              </a:spcAft>
              <a:defRPr/>
            </a:pPr>
            <a:r>
              <a:rPr lang="en-US" sz="1050" kern="0" dirty="0">
                <a:solidFill>
                  <a:schemeClr val="bg1"/>
                </a:solidFill>
                <a:latin typeface="Arial"/>
              </a:rPr>
              <a:t>38/43*</a:t>
            </a:r>
          </a:p>
        </p:txBody>
      </p:sp>
      <p:sp>
        <p:nvSpPr>
          <p:cNvPr id="39" name="TextBox 1">
            <a:extLst>
              <a:ext uri="{FF2B5EF4-FFF2-40B4-BE49-F238E27FC236}">
                <a16:creationId xmlns:a16="http://schemas.microsoft.com/office/drawing/2014/main" id="{C9B91473-5C5A-1B4F-961D-35E8D23836AC}"/>
              </a:ext>
            </a:extLst>
          </p:cNvPr>
          <p:cNvSpPr txBox="1"/>
          <p:nvPr/>
        </p:nvSpPr>
        <p:spPr>
          <a:xfrm>
            <a:off x="1265820" y="2986149"/>
            <a:ext cx="797100" cy="253916"/>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eaLnBrk="1" fontAlgn="auto" hangingPunct="1">
              <a:spcBef>
                <a:spcPts val="0"/>
              </a:spcBef>
              <a:spcAft>
                <a:spcPts val="0"/>
              </a:spcAft>
              <a:defRPr/>
            </a:pPr>
            <a:r>
              <a:rPr lang="en-US" sz="1050" kern="0" dirty="0">
                <a:latin typeface="Arial"/>
              </a:rPr>
              <a:t>(n = 231)</a:t>
            </a:r>
          </a:p>
        </p:txBody>
      </p:sp>
      <p:sp>
        <p:nvSpPr>
          <p:cNvPr id="40" name="TextBox 1">
            <a:extLst>
              <a:ext uri="{FF2B5EF4-FFF2-40B4-BE49-F238E27FC236}">
                <a16:creationId xmlns:a16="http://schemas.microsoft.com/office/drawing/2014/main" id="{EF7E3487-FD6F-D14D-B356-887DEBCBB7D4}"/>
              </a:ext>
            </a:extLst>
          </p:cNvPr>
          <p:cNvSpPr txBox="1"/>
          <p:nvPr/>
        </p:nvSpPr>
        <p:spPr>
          <a:xfrm>
            <a:off x="2421076" y="2983292"/>
            <a:ext cx="699516" cy="253916"/>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eaLnBrk="1" fontAlgn="auto" hangingPunct="1">
              <a:spcBef>
                <a:spcPts val="0"/>
              </a:spcBef>
              <a:spcAft>
                <a:spcPts val="0"/>
              </a:spcAft>
              <a:defRPr/>
            </a:pPr>
            <a:r>
              <a:rPr lang="en-US" sz="1050" kern="0" dirty="0">
                <a:latin typeface="Arial"/>
              </a:rPr>
              <a:t>(n = 43)</a:t>
            </a:r>
          </a:p>
        </p:txBody>
      </p:sp>
      <p:sp>
        <p:nvSpPr>
          <p:cNvPr id="41" name="Striped Right Arrow 40">
            <a:extLst>
              <a:ext uri="{FF2B5EF4-FFF2-40B4-BE49-F238E27FC236}">
                <a16:creationId xmlns:a16="http://schemas.microsoft.com/office/drawing/2014/main" id="{EB40DB06-7ECD-4441-8B64-8327FB0A5FA6}"/>
              </a:ext>
            </a:extLst>
          </p:cNvPr>
          <p:cNvSpPr/>
          <p:nvPr/>
        </p:nvSpPr>
        <p:spPr>
          <a:xfrm>
            <a:off x="3409472" y="2746431"/>
            <a:ext cx="1175290" cy="337185"/>
          </a:xfrm>
          <a:prstGeom prst="striped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2" name="Rectangle 41">
            <a:extLst>
              <a:ext uri="{FF2B5EF4-FFF2-40B4-BE49-F238E27FC236}">
                <a16:creationId xmlns:a16="http://schemas.microsoft.com/office/drawing/2014/main" id="{CEC7FAC7-2A70-7F42-AD7A-18686F431C3D}"/>
              </a:ext>
            </a:extLst>
          </p:cNvPr>
          <p:cNvSpPr/>
          <p:nvPr/>
        </p:nvSpPr>
        <p:spPr>
          <a:xfrm>
            <a:off x="457200" y="1063811"/>
            <a:ext cx="3998068" cy="274320"/>
          </a:xfrm>
          <a:prstGeom prst="rect">
            <a:avLst/>
          </a:prstGeom>
          <a:solidFill>
            <a:schemeClr val="tx1">
              <a:lumMod val="75000"/>
              <a:lumOff val="2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latin typeface="Arial" panose="020B0604020202020204" pitchFamily="34" charset="0"/>
                <a:cs typeface="Arial" panose="020B0604020202020204" pitchFamily="34" charset="0"/>
              </a:rPr>
              <a:t>Baseline Resistance-Associated Variants (RAVs)</a:t>
            </a:r>
          </a:p>
        </p:txBody>
      </p:sp>
      <p:sp>
        <p:nvSpPr>
          <p:cNvPr id="43" name="Rectangle 42">
            <a:extLst>
              <a:ext uri="{FF2B5EF4-FFF2-40B4-BE49-F238E27FC236}">
                <a16:creationId xmlns:a16="http://schemas.microsoft.com/office/drawing/2014/main" id="{A96F67FF-4747-BD41-BB60-134A86E1A7FC}"/>
              </a:ext>
            </a:extLst>
          </p:cNvPr>
          <p:cNvSpPr/>
          <p:nvPr/>
        </p:nvSpPr>
        <p:spPr>
          <a:xfrm>
            <a:off x="4688734" y="1063811"/>
            <a:ext cx="4150466" cy="270447"/>
          </a:xfrm>
          <a:prstGeom prst="rect">
            <a:avLst/>
          </a:prstGeom>
          <a:solidFill>
            <a:schemeClr val="tx1">
              <a:lumMod val="75000"/>
              <a:lumOff val="2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latin typeface="Arial" panose="020B0604020202020204" pitchFamily="34" charset="0"/>
                <a:cs typeface="Arial" panose="020B0604020202020204" pitchFamily="34" charset="0"/>
              </a:rPr>
              <a:t>Response to Treatment (SVR12)</a:t>
            </a:r>
          </a:p>
        </p:txBody>
      </p:sp>
    </p:spTree>
    <p:extLst>
      <p:ext uri="{BB962C8B-B14F-4D97-AF65-F5344CB8AC3E}">
        <p14:creationId xmlns:p14="http://schemas.microsoft.com/office/powerpoint/2010/main" val="1299278748"/>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Sofosbuvir-Velpatasvir in HCV Genotype 3</a:t>
            </a:r>
            <a:br>
              <a:rPr lang="en-US" sz="2000" dirty="0"/>
            </a:br>
            <a:r>
              <a:rPr lang="en-US" sz="2000" dirty="0"/>
              <a:t>ASTRAL-3: Adverse Events</a:t>
            </a:r>
          </a:p>
        </p:txBody>
      </p:sp>
      <p:sp>
        <p:nvSpPr>
          <p:cNvPr id="2" name="Content Placeholder 1"/>
          <p:cNvSpPr>
            <a:spLocks noGrp="1"/>
          </p:cNvSpPr>
          <p:nvPr>
            <p:ph type="body" sz="quarter" idx="14"/>
          </p:nvPr>
        </p:nvSpPr>
        <p:spPr/>
        <p:txBody>
          <a:bodyPr/>
          <a:lstStyle/>
          <a:p>
            <a:r>
              <a:rPr lang="en-US" dirty="0"/>
              <a:t>Source: Foster GR, et al. N Engl J Med. </a:t>
            </a:r>
            <a:r>
              <a:rPr lang="is-IS"/>
              <a:t>2015</a:t>
            </a:r>
            <a:r>
              <a:rPr lang="en-US" dirty="0"/>
              <a:t>;373:2608-17.</a:t>
            </a:r>
          </a:p>
        </p:txBody>
      </p:sp>
      <p:graphicFrame>
        <p:nvGraphicFramePr>
          <p:cNvPr id="5" name="Content Placeholder 6"/>
          <p:cNvGraphicFramePr>
            <a:graphicFrameLocks/>
          </p:cNvGraphicFramePr>
          <p:nvPr>
            <p:extLst>
              <p:ext uri="{D42A27DB-BD31-4B8C-83A1-F6EECF244321}">
                <p14:modId xmlns:p14="http://schemas.microsoft.com/office/powerpoint/2010/main" val="4230614288"/>
              </p:ext>
            </p:extLst>
          </p:nvPr>
        </p:nvGraphicFramePr>
        <p:xfrm>
          <a:off x="457200" y="1038686"/>
          <a:ext cx="8226064" cy="3653668"/>
        </p:xfrm>
        <a:graphic>
          <a:graphicData uri="http://schemas.openxmlformats.org/drawingml/2006/table">
            <a:tbl>
              <a:tblPr firstRow="1" bandRow="1">
                <a:tableStyleId>{5C22544A-7EE6-4342-B048-85BDC9FD1C3A}</a:tableStyleId>
              </a:tblPr>
              <a:tblGrid>
                <a:gridCol w="3409000">
                  <a:extLst>
                    <a:ext uri="{9D8B030D-6E8A-4147-A177-3AD203B41FA5}">
                      <a16:colId xmlns:a16="http://schemas.microsoft.com/office/drawing/2014/main" val="20000"/>
                    </a:ext>
                  </a:extLst>
                </a:gridCol>
                <a:gridCol w="2408532">
                  <a:extLst>
                    <a:ext uri="{9D8B030D-6E8A-4147-A177-3AD203B41FA5}">
                      <a16:colId xmlns:a16="http://schemas.microsoft.com/office/drawing/2014/main" val="20001"/>
                    </a:ext>
                  </a:extLst>
                </a:gridCol>
                <a:gridCol w="2408532">
                  <a:extLst>
                    <a:ext uri="{9D8B030D-6E8A-4147-A177-3AD203B41FA5}">
                      <a16:colId xmlns:a16="http://schemas.microsoft.com/office/drawing/2014/main" val="20002"/>
                    </a:ext>
                  </a:extLst>
                </a:gridCol>
              </a:tblGrid>
              <a:tr h="472984">
                <a:tc>
                  <a:txBody>
                    <a:bodyPr/>
                    <a:lstStyle/>
                    <a:p>
                      <a:r>
                        <a:rPr lang="en-US" sz="1400" dirty="0">
                          <a:latin typeface="Arial" panose="020B0604020202020204" pitchFamily="34" charset="0"/>
                          <a:cs typeface="Arial" panose="020B0604020202020204" pitchFamily="34" charset="0"/>
                        </a:rPr>
                        <a:t>Adverse</a:t>
                      </a:r>
                      <a:r>
                        <a:rPr lang="en-US" sz="1400" baseline="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Event (AE), n (%)</a:t>
                      </a:r>
                    </a:p>
                  </a:txBody>
                  <a:tcPr marL="68580" marR="68580" marT="34290" marB="34290" anchor="ctr">
                    <a:lnL w="9525" cap="flat" cmpd="sng" algn="ctr">
                      <a:solidFill>
                        <a:prstClr val="white">
                          <a:lumMod val="85000"/>
                        </a:prstClr>
                      </a:solidFill>
                      <a:prstDash val="solid"/>
                      <a:round/>
                      <a:headEnd type="none" w="med" len="med"/>
                      <a:tailEnd type="none" w="med" len="med"/>
                    </a:lnL>
                    <a:lnR w="28575" cap="flat" cmpd="sng" algn="ctr">
                      <a:solidFill>
                        <a:srgbClr val="FFFFFF"/>
                      </a:solidFill>
                      <a:prstDash val="solid"/>
                      <a:round/>
                      <a:headEnd type="none" w="med" len="med"/>
                      <a:tailEnd type="none" w="med" len="med"/>
                    </a:lnR>
                    <a:lnT w="9525" cap="flat" cmpd="sng" algn="ctr">
                      <a:solidFill>
                        <a:prstClr val="white">
                          <a:lumMod val="85000"/>
                        </a:prst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tx1">
                        <a:lumMod val="85000"/>
                        <a:lumOff val="15000"/>
                      </a:schemeClr>
                    </a:solidFill>
                  </a:tcPr>
                </a:tc>
                <a:tc>
                  <a:txBody>
                    <a:bodyPr/>
                    <a:lstStyle/>
                    <a:p>
                      <a:pPr algn="ctr"/>
                      <a:r>
                        <a:rPr lang="en-US" sz="1400" b="1" baseline="0" dirty="0">
                          <a:solidFill>
                            <a:schemeClr val="bg1"/>
                          </a:solidFill>
                          <a:latin typeface="Arial" panose="020B0604020202020204" pitchFamily="34" charset="0"/>
                          <a:cs typeface="Arial" panose="020B0604020202020204" pitchFamily="34" charset="0"/>
                          <a:sym typeface="Wingdings" panose="05000000000000000000" pitchFamily="2" charset="2"/>
                        </a:rPr>
                        <a:t>Sofosbuvir-Velpatasvir</a:t>
                      </a:r>
                    </a:p>
                    <a:p>
                      <a:pPr algn="ctr"/>
                      <a:r>
                        <a:rPr lang="en-US" sz="1100" b="0" dirty="0">
                          <a:solidFill>
                            <a:srgbClr val="FFFFFF"/>
                          </a:solidFill>
                          <a:latin typeface="Arial" panose="020B0604020202020204" pitchFamily="34" charset="0"/>
                          <a:cs typeface="Arial" panose="020B0604020202020204" pitchFamily="34" charset="0"/>
                        </a:rPr>
                        <a:t>(n = </a:t>
                      </a:r>
                      <a:r>
                        <a:rPr lang="en-US" sz="1100" b="0" dirty="0">
                          <a:solidFill>
                            <a:schemeClr val="bg1"/>
                          </a:solidFill>
                          <a:latin typeface="Arial" panose="020B0604020202020204" pitchFamily="34" charset="0"/>
                          <a:cs typeface="Arial" panose="020B0604020202020204" pitchFamily="34" charset="0"/>
                        </a:rPr>
                        <a:t>277)</a:t>
                      </a:r>
                      <a:endParaRPr lang="en-US" sz="1100" dirty="0">
                        <a:solidFill>
                          <a:schemeClr val="bg1"/>
                        </a:solidFill>
                        <a:latin typeface="Arial" panose="020B0604020202020204" pitchFamily="34" charset="0"/>
                        <a:cs typeface="Arial" panose="020B0604020202020204" pitchFamily="34" charset="0"/>
                      </a:endParaRPr>
                    </a:p>
                  </a:txBody>
                  <a:tcPr marL="68580" marR="68580" marT="34290" marB="34290" anchor="ctr">
                    <a:lnL w="28575"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85000"/>
                        </a:prst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005B9D"/>
                    </a:solidFill>
                  </a:tcPr>
                </a:tc>
                <a:tc>
                  <a:txBody>
                    <a:bodyPr/>
                    <a:lstStyle/>
                    <a:p>
                      <a:pPr algn="ctr"/>
                      <a:r>
                        <a:rPr lang="en-US" sz="1400" b="1" dirty="0">
                          <a:solidFill>
                            <a:srgbClr val="FFFFFF"/>
                          </a:solidFill>
                          <a:latin typeface="Arial" panose="020B0604020202020204" pitchFamily="34" charset="0"/>
                          <a:cs typeface="Arial" panose="020B0604020202020204" pitchFamily="34" charset="0"/>
                        </a:rPr>
                        <a:t>Sofosbuvir + Ribavirin</a:t>
                      </a:r>
                    </a:p>
                    <a:p>
                      <a:pPr algn="ctr"/>
                      <a:r>
                        <a:rPr lang="en-US" sz="1100" b="0" dirty="0">
                          <a:solidFill>
                            <a:srgbClr val="FFFFFF"/>
                          </a:solidFill>
                          <a:latin typeface="Arial" panose="020B0604020202020204" pitchFamily="34" charset="0"/>
                          <a:cs typeface="Arial" panose="020B0604020202020204" pitchFamily="34" charset="0"/>
                        </a:rPr>
                        <a:t>(n = 275)</a:t>
                      </a:r>
                      <a:endParaRPr lang="en-US" sz="1100" dirty="0">
                        <a:solidFill>
                          <a:srgbClr val="FFFFFF"/>
                        </a:solidFill>
                        <a:latin typeface="Arial" panose="020B0604020202020204" pitchFamily="34" charset="0"/>
                        <a:cs typeface="Arial" panose="020B0604020202020204" pitchFamily="34" charset="0"/>
                      </a:endParaRPr>
                    </a:p>
                  </a:txBody>
                  <a:tcPr marL="68580" marR="68580" marT="34290" marB="34290" anchor="ctr">
                    <a:lnL w="9525" cap="flat" cmpd="sng" algn="ctr">
                      <a:solidFill>
                        <a:prstClr val="white">
                          <a:lumMod val="75000"/>
                        </a:prstClr>
                      </a:solidFill>
                      <a:prstDash val="solid"/>
                      <a:round/>
                      <a:headEnd type="none" w="med" len="med"/>
                      <a:tailEnd type="none" w="med" len="med"/>
                    </a:lnL>
                    <a:lnR w="9525" cap="flat" cmpd="sng" algn="ctr">
                      <a:solidFill>
                        <a:prstClr val="white">
                          <a:lumMod val="85000"/>
                        </a:prstClr>
                      </a:solidFill>
                      <a:prstDash val="solid"/>
                      <a:round/>
                      <a:headEnd type="none" w="med" len="med"/>
                      <a:tailEnd type="none" w="med" len="med"/>
                    </a:lnR>
                    <a:lnT w="9525" cap="flat" cmpd="sng" algn="ctr">
                      <a:solidFill>
                        <a:prstClr val="white">
                          <a:lumMod val="85000"/>
                        </a:prst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7A9342"/>
                    </a:solidFill>
                  </a:tcPr>
                </a:tc>
                <a:extLst>
                  <a:ext uri="{0D108BD9-81ED-4DB2-BD59-A6C34878D82A}">
                    <a16:rowId xmlns:a16="http://schemas.microsoft.com/office/drawing/2014/main" val="10000"/>
                  </a:ext>
                </a:extLst>
              </a:tr>
              <a:tr h="287915">
                <a:tc>
                  <a:txBody>
                    <a:bodyPr/>
                    <a:lstStyle/>
                    <a:p>
                      <a:pPr>
                        <a:lnSpc>
                          <a:spcPct val="100000"/>
                        </a:lnSpc>
                        <a:spcBef>
                          <a:spcPts val="400"/>
                        </a:spcBef>
                      </a:pPr>
                      <a:r>
                        <a:rPr lang="en-US" sz="1200" dirty="0">
                          <a:latin typeface="Arial" panose="020B0604020202020204" pitchFamily="34" charset="0"/>
                          <a:cs typeface="Arial" panose="020B0604020202020204" pitchFamily="34" charset="0"/>
                        </a:rPr>
                        <a:t>Discontinuation</a:t>
                      </a:r>
                      <a:r>
                        <a:rPr lang="en-US" sz="1200" baseline="0" dirty="0">
                          <a:latin typeface="Arial" panose="020B0604020202020204" pitchFamily="34" charset="0"/>
                          <a:cs typeface="Arial" panose="020B0604020202020204" pitchFamily="34" charset="0"/>
                        </a:rPr>
                        <a:t> due to AE</a:t>
                      </a:r>
                      <a:endParaRPr lang="en-US" sz="1200" dirty="0">
                        <a:latin typeface="Arial" panose="020B0604020202020204" pitchFamily="34" charset="0"/>
                        <a:cs typeface="Arial" panose="020B0604020202020204" pitchFamily="34" charset="0"/>
                      </a:endParaRPr>
                    </a:p>
                  </a:txBody>
                  <a:tcPr marL="68580" marR="68580" marT="34290" marB="34290" anchor="ctr">
                    <a:lnL w="9525" cap="flat" cmpd="sng" algn="ctr">
                      <a:solidFill>
                        <a:prstClr val="white">
                          <a:lumMod val="85000"/>
                        </a:prstClr>
                      </a:solidFill>
                      <a:prstDash val="solid"/>
                      <a:round/>
                      <a:headEnd type="none" w="med" len="med"/>
                      <a:tailEnd type="none" w="med" len="med"/>
                    </a:lnL>
                    <a:lnR w="28575"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solidFill>
                      <a:schemeClr val="bg1">
                        <a:lumMod val="85000"/>
                      </a:schemeClr>
                    </a:solidFill>
                  </a:tcPr>
                </a:tc>
                <a:tc>
                  <a:txBody>
                    <a:bodyPr/>
                    <a:lstStyle/>
                    <a:p>
                      <a:pPr algn="ctr">
                        <a:lnSpc>
                          <a:spcPct val="100000"/>
                        </a:lnSpc>
                        <a:spcBef>
                          <a:spcPts val="400"/>
                        </a:spcBef>
                      </a:pPr>
                      <a:r>
                        <a:rPr lang="en-US" sz="1200" dirty="0">
                          <a:latin typeface="Arial" panose="020B0604020202020204" pitchFamily="34" charset="0"/>
                          <a:cs typeface="Arial" panose="020B0604020202020204" pitchFamily="34" charset="0"/>
                        </a:rPr>
                        <a:t>0</a:t>
                      </a:r>
                    </a:p>
                  </a:txBody>
                  <a:tcPr marL="68580" marR="68580" marT="34290" marB="34290" anchor="ctr">
                    <a:lnL w="28575"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57150" cap="flat" cmpd="sng" algn="ctr">
                      <a:solidFill>
                        <a:srgbClr val="FFFFFF"/>
                      </a:solidFill>
                      <a:prstDash val="solid"/>
                      <a:round/>
                      <a:headEnd type="none" w="med" len="med"/>
                      <a:tailEnd type="none" w="med" len="med"/>
                    </a:lnT>
                    <a:solidFill>
                      <a:schemeClr val="bg1">
                        <a:lumMod val="85000"/>
                      </a:schemeClr>
                    </a:solidFill>
                  </a:tcPr>
                </a:tc>
                <a:tc>
                  <a:txBody>
                    <a:bodyPr/>
                    <a:lstStyle/>
                    <a:p>
                      <a:pPr algn="ctr">
                        <a:lnSpc>
                          <a:spcPct val="100000"/>
                        </a:lnSpc>
                        <a:spcBef>
                          <a:spcPts val="400"/>
                        </a:spcBef>
                      </a:pPr>
                      <a:r>
                        <a:rPr lang="en-US" sz="1200" dirty="0">
                          <a:latin typeface="Arial" panose="020B0604020202020204" pitchFamily="34" charset="0"/>
                          <a:cs typeface="Arial" panose="020B0604020202020204" pitchFamily="34" charset="0"/>
                        </a:rPr>
                        <a:t>9 (3)</a:t>
                      </a:r>
                    </a:p>
                  </a:txBody>
                  <a:tcPr marL="68580" marR="68580" marT="34290" marB="34290" anchor="ctr">
                    <a:lnL w="9525" cap="flat" cmpd="sng" algn="ctr">
                      <a:solidFill>
                        <a:prstClr val="white">
                          <a:lumMod val="75000"/>
                        </a:prstClr>
                      </a:solidFill>
                      <a:prstDash val="solid"/>
                      <a:round/>
                      <a:headEnd type="none" w="med" len="med"/>
                      <a:tailEnd type="none" w="med" len="med"/>
                    </a:lnL>
                    <a:lnR w="9525" cap="flat" cmpd="sng" algn="ctr">
                      <a:solidFill>
                        <a:prstClr val="white">
                          <a:lumMod val="85000"/>
                        </a:prstClr>
                      </a:solidFill>
                      <a:prstDash val="solid"/>
                      <a:round/>
                      <a:headEnd type="none" w="med" len="med"/>
                      <a:tailEnd type="none" w="med" len="med"/>
                    </a:lnR>
                    <a:lnT w="57150" cap="flat" cmpd="sng" algn="ctr">
                      <a:solidFill>
                        <a:srgbClr val="FFFFFF"/>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1"/>
                  </a:ext>
                </a:extLst>
              </a:tr>
              <a:tr h="287915">
                <a:tc>
                  <a:txBody>
                    <a:bodyPr/>
                    <a:lstStyle/>
                    <a:p>
                      <a:pPr>
                        <a:lnSpc>
                          <a:spcPct val="100000"/>
                        </a:lnSpc>
                        <a:spcBef>
                          <a:spcPts val="400"/>
                        </a:spcBef>
                      </a:pPr>
                      <a:r>
                        <a:rPr lang="en-US" sz="1200" dirty="0">
                          <a:latin typeface="Arial" panose="020B0604020202020204" pitchFamily="34" charset="0"/>
                          <a:cs typeface="Arial" panose="020B0604020202020204" pitchFamily="34" charset="0"/>
                        </a:rPr>
                        <a:t>Serious AEs</a:t>
                      </a:r>
                    </a:p>
                  </a:txBody>
                  <a:tcPr marL="68580" marR="68580" marT="34290" marB="34290" anchor="ctr">
                    <a:lnL w="9525" cap="flat" cmpd="sng" algn="ctr">
                      <a:solidFill>
                        <a:prstClr val="white">
                          <a:lumMod val="85000"/>
                        </a:prstClr>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E8EAEF"/>
                    </a:solidFill>
                  </a:tcPr>
                </a:tc>
                <a:tc>
                  <a:txBody>
                    <a:bodyPr/>
                    <a:lstStyle/>
                    <a:p>
                      <a:pPr algn="ctr">
                        <a:lnSpc>
                          <a:spcPct val="100000"/>
                        </a:lnSpc>
                        <a:spcBef>
                          <a:spcPts val="400"/>
                        </a:spcBef>
                      </a:pPr>
                      <a:r>
                        <a:rPr lang="en-US" sz="1200" dirty="0">
                          <a:latin typeface="Arial" panose="020B0604020202020204" pitchFamily="34" charset="0"/>
                          <a:cs typeface="Arial" panose="020B0604020202020204" pitchFamily="34" charset="0"/>
                        </a:rPr>
                        <a:t>6 (2)</a:t>
                      </a:r>
                    </a:p>
                  </a:txBody>
                  <a:tcPr marL="68580" marR="68580" marT="34290" marB="34290" anchor="ctr">
                    <a:lnL w="28575"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solidFill>
                      <a:srgbClr val="E8EAEF"/>
                    </a:solidFill>
                  </a:tcPr>
                </a:tc>
                <a:tc>
                  <a:txBody>
                    <a:bodyPr/>
                    <a:lstStyle/>
                    <a:p>
                      <a:pPr algn="ctr">
                        <a:lnSpc>
                          <a:spcPct val="100000"/>
                        </a:lnSpc>
                        <a:spcBef>
                          <a:spcPts val="400"/>
                        </a:spcBef>
                      </a:pPr>
                      <a:r>
                        <a:rPr lang="en-US" sz="1200" dirty="0">
                          <a:latin typeface="Arial" panose="020B0604020202020204" pitchFamily="34" charset="0"/>
                          <a:cs typeface="Arial" panose="020B0604020202020204" pitchFamily="34" charset="0"/>
                        </a:rPr>
                        <a:t>15 (5)</a:t>
                      </a:r>
                    </a:p>
                  </a:txBody>
                  <a:tcPr marL="68580" marR="68580" marT="34290" marB="34290" anchor="ctr">
                    <a:lnL w="9525" cap="flat" cmpd="sng" algn="ctr">
                      <a:solidFill>
                        <a:prstClr val="white">
                          <a:lumMod val="75000"/>
                        </a:prstClr>
                      </a:solidFill>
                      <a:prstDash val="solid"/>
                      <a:round/>
                      <a:headEnd type="none" w="med" len="med"/>
                      <a:tailEnd type="none" w="med" len="med"/>
                    </a:lnL>
                    <a:lnR w="9525" cap="flat" cmpd="sng" algn="ctr">
                      <a:solidFill>
                        <a:prstClr val="white">
                          <a:lumMod val="85000"/>
                        </a:prstClr>
                      </a:solidFill>
                      <a:prstDash val="solid"/>
                      <a:round/>
                      <a:headEnd type="none" w="med" len="med"/>
                      <a:tailEnd type="none" w="med" len="med"/>
                    </a:lnR>
                    <a:solidFill>
                      <a:srgbClr val="E8EAEF"/>
                    </a:solidFill>
                  </a:tcPr>
                </a:tc>
                <a:extLst>
                  <a:ext uri="{0D108BD9-81ED-4DB2-BD59-A6C34878D82A}">
                    <a16:rowId xmlns:a16="http://schemas.microsoft.com/office/drawing/2014/main" val="10002"/>
                  </a:ext>
                </a:extLst>
              </a:tr>
              <a:tr h="287915">
                <a:tc>
                  <a:txBody>
                    <a:bodyPr/>
                    <a:lstStyle/>
                    <a:p>
                      <a:pPr>
                        <a:lnSpc>
                          <a:spcPct val="100000"/>
                        </a:lnSpc>
                        <a:spcBef>
                          <a:spcPts val="400"/>
                        </a:spcBef>
                      </a:pPr>
                      <a:r>
                        <a:rPr lang="en-US" sz="1200" dirty="0">
                          <a:latin typeface="Arial" panose="020B0604020202020204" pitchFamily="34" charset="0"/>
                          <a:cs typeface="Arial" panose="020B0604020202020204" pitchFamily="34" charset="0"/>
                        </a:rPr>
                        <a:t>Deaths</a:t>
                      </a:r>
                    </a:p>
                  </a:txBody>
                  <a:tcPr marL="68580" marR="68580" marT="34290" marB="34290" anchor="ctr">
                    <a:lnL w="9525" cap="flat" cmpd="sng" algn="ctr">
                      <a:solidFill>
                        <a:prstClr val="white">
                          <a:lumMod val="85000"/>
                        </a:prstClr>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chemeClr val="bg1">
                        <a:lumMod val="85000"/>
                      </a:schemeClr>
                    </a:solidFill>
                  </a:tcPr>
                </a:tc>
                <a:tc>
                  <a:txBody>
                    <a:bodyPr/>
                    <a:lstStyle/>
                    <a:p>
                      <a:pPr algn="ctr">
                        <a:lnSpc>
                          <a:spcPct val="100000"/>
                        </a:lnSpc>
                        <a:spcBef>
                          <a:spcPts val="400"/>
                        </a:spcBef>
                      </a:pPr>
                      <a:r>
                        <a:rPr lang="en-US" sz="1200" baseline="0" dirty="0">
                          <a:latin typeface="Arial" panose="020B0604020202020204" pitchFamily="34" charset="0"/>
                          <a:cs typeface="Arial" panose="020B0604020202020204" pitchFamily="34" charset="0"/>
                        </a:rPr>
                        <a:t>0</a:t>
                      </a:r>
                    </a:p>
                  </a:txBody>
                  <a:tcPr marL="68580" marR="68580" marT="34290" marB="34290" anchor="ctr">
                    <a:lnL w="28575"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solidFill>
                      <a:schemeClr val="bg1">
                        <a:lumMod val="85000"/>
                      </a:schemeClr>
                    </a:solidFill>
                  </a:tcPr>
                </a:tc>
                <a:tc>
                  <a:txBody>
                    <a:bodyPr/>
                    <a:lstStyle/>
                    <a:p>
                      <a:pPr algn="ctr">
                        <a:lnSpc>
                          <a:spcPct val="100000"/>
                        </a:lnSpc>
                        <a:spcBef>
                          <a:spcPts val="400"/>
                        </a:spcBef>
                      </a:pPr>
                      <a:r>
                        <a:rPr lang="en-US" sz="1200" baseline="0" dirty="0">
                          <a:latin typeface="Arial" panose="020B0604020202020204" pitchFamily="34" charset="0"/>
                          <a:cs typeface="Arial" panose="020B0604020202020204" pitchFamily="34" charset="0"/>
                        </a:rPr>
                        <a:t>3 (1)</a:t>
                      </a:r>
                    </a:p>
                  </a:txBody>
                  <a:tcPr marL="68580" marR="68580" marT="34290" marB="34290" anchor="ctr">
                    <a:lnL w="9525" cap="flat" cmpd="sng" algn="ctr">
                      <a:solidFill>
                        <a:prstClr val="white">
                          <a:lumMod val="75000"/>
                        </a:prstClr>
                      </a:solidFill>
                      <a:prstDash val="solid"/>
                      <a:round/>
                      <a:headEnd type="none" w="med" len="med"/>
                      <a:tailEnd type="none" w="med" len="med"/>
                    </a:lnL>
                    <a:lnR w="9525" cap="flat" cmpd="sng" algn="ctr">
                      <a:solidFill>
                        <a:prstClr val="white">
                          <a:lumMod val="85000"/>
                        </a:prstClr>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0003"/>
                  </a:ext>
                </a:extLst>
              </a:tr>
              <a:tr h="1283360">
                <a:tc>
                  <a:txBody>
                    <a:bodyPr/>
                    <a:lstStyle/>
                    <a:p>
                      <a:pPr>
                        <a:lnSpc>
                          <a:spcPct val="100000"/>
                        </a:lnSpc>
                        <a:spcBef>
                          <a:spcPts val="400"/>
                        </a:spcBef>
                      </a:pPr>
                      <a:r>
                        <a:rPr lang="en-US" sz="1200" dirty="0">
                          <a:latin typeface="Arial" panose="020B0604020202020204" pitchFamily="34" charset="0"/>
                          <a:cs typeface="Arial" panose="020B0604020202020204" pitchFamily="34" charset="0"/>
                        </a:rPr>
                        <a:t>Any </a:t>
                      </a:r>
                      <a:r>
                        <a:rPr lang="en-US" sz="1200" baseline="0" dirty="0">
                          <a:latin typeface="Arial" panose="020B0604020202020204" pitchFamily="34" charset="0"/>
                          <a:cs typeface="Arial" panose="020B0604020202020204" pitchFamily="34" charset="0"/>
                        </a:rPr>
                        <a:t>AE in ≥10% of patients</a:t>
                      </a:r>
                    </a:p>
                    <a:p>
                      <a:pPr marL="230188" indent="0">
                        <a:lnSpc>
                          <a:spcPct val="100000"/>
                        </a:lnSpc>
                        <a:spcBef>
                          <a:spcPts val="400"/>
                        </a:spcBef>
                        <a:tabLst>
                          <a:tab pos="230188" algn="l"/>
                        </a:tabLst>
                      </a:pPr>
                      <a:r>
                        <a:rPr lang="en-US" sz="1200" dirty="0">
                          <a:latin typeface="Arial" panose="020B0604020202020204" pitchFamily="34" charset="0"/>
                          <a:cs typeface="Arial" panose="020B0604020202020204" pitchFamily="34" charset="0"/>
                        </a:rPr>
                        <a:t>Fatigue</a:t>
                      </a:r>
                    </a:p>
                    <a:p>
                      <a:pPr marL="230188" indent="0">
                        <a:lnSpc>
                          <a:spcPct val="100000"/>
                        </a:lnSpc>
                        <a:spcBef>
                          <a:spcPts val="400"/>
                        </a:spcBef>
                        <a:tabLst>
                          <a:tab pos="230188" algn="l"/>
                        </a:tabLst>
                      </a:pPr>
                      <a:r>
                        <a:rPr lang="en-US" sz="1200" dirty="0">
                          <a:latin typeface="Arial" panose="020B0604020202020204" pitchFamily="34" charset="0"/>
                          <a:cs typeface="Arial" panose="020B0604020202020204" pitchFamily="34" charset="0"/>
                        </a:rPr>
                        <a:t>Headache</a:t>
                      </a:r>
                    </a:p>
                    <a:p>
                      <a:pPr marL="230188" indent="0">
                        <a:lnSpc>
                          <a:spcPct val="100000"/>
                        </a:lnSpc>
                        <a:spcBef>
                          <a:spcPts val="400"/>
                        </a:spcBef>
                        <a:tabLst>
                          <a:tab pos="230188" algn="l"/>
                        </a:tabLst>
                      </a:pPr>
                      <a:r>
                        <a:rPr lang="en-US" sz="1200" dirty="0">
                          <a:latin typeface="Arial" panose="020B0604020202020204" pitchFamily="34" charset="0"/>
                          <a:cs typeface="Arial" panose="020B0604020202020204" pitchFamily="34" charset="0"/>
                        </a:rPr>
                        <a:t>Nausea</a:t>
                      </a:r>
                    </a:p>
                    <a:p>
                      <a:pPr marL="230188" indent="0">
                        <a:lnSpc>
                          <a:spcPct val="100000"/>
                        </a:lnSpc>
                        <a:spcBef>
                          <a:spcPts val="400"/>
                        </a:spcBef>
                        <a:tabLst>
                          <a:tab pos="230188" algn="l"/>
                        </a:tabLst>
                      </a:pPr>
                      <a:r>
                        <a:rPr lang="en-US" sz="1200" dirty="0">
                          <a:latin typeface="Arial" panose="020B0604020202020204" pitchFamily="34" charset="0"/>
                          <a:cs typeface="Arial" panose="020B0604020202020204" pitchFamily="34" charset="0"/>
                        </a:rPr>
                        <a:t>Insomnia</a:t>
                      </a:r>
                    </a:p>
                  </a:txBody>
                  <a:tcPr marL="68580" marR="68580" marT="34290" marB="34290" anchor="ctr">
                    <a:lnL w="9525" cap="flat" cmpd="sng" algn="ctr">
                      <a:solidFill>
                        <a:prstClr val="white">
                          <a:lumMod val="85000"/>
                        </a:prstClr>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E8EAEF"/>
                    </a:solidFill>
                  </a:tcPr>
                </a:tc>
                <a:tc>
                  <a:txBody>
                    <a:bodyPr/>
                    <a:lstStyle/>
                    <a:p>
                      <a:pPr algn="ctr">
                        <a:lnSpc>
                          <a:spcPct val="100000"/>
                        </a:lnSpc>
                        <a:spcBef>
                          <a:spcPts val="400"/>
                        </a:spcBef>
                      </a:pPr>
                      <a:endParaRPr lang="en-US" sz="1200" dirty="0">
                        <a:latin typeface="Arial" panose="020B0604020202020204" pitchFamily="34" charset="0"/>
                        <a:cs typeface="Arial" panose="020B0604020202020204" pitchFamily="34" charset="0"/>
                      </a:endParaRPr>
                    </a:p>
                    <a:p>
                      <a:pPr algn="ctr">
                        <a:lnSpc>
                          <a:spcPct val="100000"/>
                        </a:lnSpc>
                        <a:spcBef>
                          <a:spcPts val="400"/>
                        </a:spcBef>
                      </a:pPr>
                      <a:r>
                        <a:rPr lang="en-US" sz="1200" dirty="0">
                          <a:latin typeface="Arial" panose="020B0604020202020204" pitchFamily="34" charset="0"/>
                          <a:cs typeface="Arial" panose="020B0604020202020204" pitchFamily="34" charset="0"/>
                        </a:rPr>
                        <a:t>71 (26)</a:t>
                      </a:r>
                    </a:p>
                    <a:p>
                      <a:pPr algn="ctr">
                        <a:lnSpc>
                          <a:spcPct val="100000"/>
                        </a:lnSpc>
                        <a:spcBef>
                          <a:spcPts val="400"/>
                        </a:spcBef>
                      </a:pPr>
                      <a:r>
                        <a:rPr lang="en-US" sz="1200" dirty="0">
                          <a:latin typeface="Arial" panose="020B0604020202020204" pitchFamily="34" charset="0"/>
                          <a:cs typeface="Arial" panose="020B0604020202020204" pitchFamily="34" charset="0"/>
                        </a:rPr>
                        <a:t>90 (32)</a:t>
                      </a:r>
                    </a:p>
                    <a:p>
                      <a:pPr algn="ctr">
                        <a:lnSpc>
                          <a:spcPct val="100000"/>
                        </a:lnSpc>
                        <a:spcBef>
                          <a:spcPts val="400"/>
                        </a:spcBef>
                      </a:pPr>
                      <a:r>
                        <a:rPr lang="en-US" sz="1200" dirty="0">
                          <a:latin typeface="Arial" panose="020B0604020202020204" pitchFamily="34" charset="0"/>
                          <a:cs typeface="Arial" panose="020B0604020202020204" pitchFamily="34" charset="0"/>
                        </a:rPr>
                        <a:t>46 (17)</a:t>
                      </a:r>
                    </a:p>
                    <a:p>
                      <a:pPr algn="ctr">
                        <a:lnSpc>
                          <a:spcPct val="100000"/>
                        </a:lnSpc>
                        <a:spcBef>
                          <a:spcPts val="400"/>
                        </a:spcBef>
                      </a:pPr>
                      <a:r>
                        <a:rPr lang="en-US" sz="1200" dirty="0">
                          <a:latin typeface="Arial" panose="020B0604020202020204" pitchFamily="34" charset="0"/>
                          <a:cs typeface="Arial" panose="020B0604020202020204" pitchFamily="34" charset="0"/>
                        </a:rPr>
                        <a:t>31 (11)</a:t>
                      </a:r>
                    </a:p>
                  </a:txBody>
                  <a:tcPr marL="68580" marR="68580" marT="34290" marB="34290" anchor="ctr">
                    <a:lnL w="28575"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solidFill>
                      <a:srgbClr val="E8EAEF"/>
                    </a:solidFill>
                  </a:tcPr>
                </a:tc>
                <a:tc>
                  <a:txBody>
                    <a:bodyPr/>
                    <a:lstStyle/>
                    <a:p>
                      <a:pPr algn="ctr">
                        <a:lnSpc>
                          <a:spcPct val="100000"/>
                        </a:lnSpc>
                        <a:spcBef>
                          <a:spcPts val="400"/>
                        </a:spcBef>
                      </a:pPr>
                      <a:endParaRPr lang="en-US" sz="1200" dirty="0">
                        <a:latin typeface="Arial" panose="020B0604020202020204" pitchFamily="34" charset="0"/>
                        <a:cs typeface="Arial" panose="020B0604020202020204" pitchFamily="34" charset="0"/>
                      </a:endParaRPr>
                    </a:p>
                    <a:p>
                      <a:pPr algn="ctr">
                        <a:lnSpc>
                          <a:spcPct val="100000"/>
                        </a:lnSpc>
                        <a:spcBef>
                          <a:spcPts val="400"/>
                        </a:spcBef>
                      </a:pPr>
                      <a:r>
                        <a:rPr lang="en-US" sz="1200" dirty="0">
                          <a:latin typeface="Arial" panose="020B0604020202020204" pitchFamily="34" charset="0"/>
                          <a:cs typeface="Arial" panose="020B0604020202020204" pitchFamily="34" charset="0"/>
                        </a:rPr>
                        <a:t>105 (38)</a:t>
                      </a:r>
                    </a:p>
                    <a:p>
                      <a:pPr algn="ctr">
                        <a:lnSpc>
                          <a:spcPct val="100000"/>
                        </a:lnSpc>
                        <a:spcBef>
                          <a:spcPts val="400"/>
                        </a:spcBef>
                      </a:pPr>
                      <a:r>
                        <a:rPr lang="en-US" sz="1200" dirty="0">
                          <a:latin typeface="Arial" panose="020B0604020202020204" pitchFamily="34" charset="0"/>
                          <a:cs typeface="Arial" panose="020B0604020202020204" pitchFamily="34" charset="0"/>
                        </a:rPr>
                        <a:t>89 (32)</a:t>
                      </a:r>
                    </a:p>
                    <a:p>
                      <a:pPr algn="ctr">
                        <a:lnSpc>
                          <a:spcPct val="100000"/>
                        </a:lnSpc>
                        <a:spcBef>
                          <a:spcPts val="400"/>
                        </a:spcBef>
                      </a:pPr>
                      <a:r>
                        <a:rPr lang="en-US" sz="1200" dirty="0">
                          <a:latin typeface="Arial" panose="020B0604020202020204" pitchFamily="34" charset="0"/>
                          <a:cs typeface="Arial" panose="020B0604020202020204" pitchFamily="34" charset="0"/>
                        </a:rPr>
                        <a:t>58 (21)</a:t>
                      </a:r>
                    </a:p>
                    <a:p>
                      <a:pPr algn="ctr">
                        <a:lnSpc>
                          <a:spcPct val="100000"/>
                        </a:lnSpc>
                        <a:spcBef>
                          <a:spcPts val="400"/>
                        </a:spcBef>
                      </a:pPr>
                      <a:r>
                        <a:rPr lang="en-US" sz="1200" dirty="0">
                          <a:latin typeface="Arial" panose="020B0604020202020204" pitchFamily="34" charset="0"/>
                          <a:cs typeface="Arial" panose="020B0604020202020204" pitchFamily="34" charset="0"/>
                        </a:rPr>
                        <a:t>74 (27)</a:t>
                      </a:r>
                    </a:p>
                  </a:txBody>
                  <a:tcPr marL="68580" marR="68580" marT="34290" marB="34290" anchor="ctr">
                    <a:lnL w="9525" cap="flat" cmpd="sng" algn="ctr">
                      <a:solidFill>
                        <a:prstClr val="white">
                          <a:lumMod val="75000"/>
                        </a:prstClr>
                      </a:solidFill>
                      <a:prstDash val="solid"/>
                      <a:round/>
                      <a:headEnd type="none" w="med" len="med"/>
                      <a:tailEnd type="none" w="med" len="med"/>
                    </a:lnL>
                    <a:lnR w="9525" cap="flat" cmpd="sng" algn="ctr">
                      <a:solidFill>
                        <a:prstClr val="white">
                          <a:lumMod val="85000"/>
                        </a:prstClr>
                      </a:solidFill>
                      <a:prstDash val="solid"/>
                      <a:round/>
                      <a:headEnd type="none" w="med" len="med"/>
                      <a:tailEnd type="none" w="med" len="med"/>
                    </a:lnR>
                    <a:solidFill>
                      <a:srgbClr val="E8EAEF"/>
                    </a:solidFill>
                  </a:tcPr>
                </a:tc>
                <a:extLst>
                  <a:ext uri="{0D108BD9-81ED-4DB2-BD59-A6C34878D82A}">
                    <a16:rowId xmlns:a16="http://schemas.microsoft.com/office/drawing/2014/main" val="10004"/>
                  </a:ext>
                </a:extLst>
              </a:tr>
              <a:tr h="1033579">
                <a:tc>
                  <a:txBody>
                    <a:bodyPr/>
                    <a:lstStyle/>
                    <a:p>
                      <a:pPr marL="0" indent="0">
                        <a:lnSpc>
                          <a:spcPct val="100000"/>
                        </a:lnSpc>
                        <a:spcBef>
                          <a:spcPts val="400"/>
                        </a:spcBef>
                        <a:tabLst/>
                      </a:pPr>
                      <a:r>
                        <a:rPr lang="en-US" sz="1200" dirty="0">
                          <a:latin typeface="Arial" panose="020B0604020202020204" pitchFamily="34" charset="0"/>
                          <a:cs typeface="Arial" panose="020B0604020202020204" pitchFamily="34" charset="0"/>
                        </a:rPr>
                        <a:t>Laboratory AEs</a:t>
                      </a:r>
                    </a:p>
                    <a:p>
                      <a:pPr marL="230188" indent="0">
                        <a:lnSpc>
                          <a:spcPct val="100000"/>
                        </a:lnSpc>
                        <a:spcBef>
                          <a:spcPts val="400"/>
                        </a:spcBef>
                        <a:tabLst/>
                      </a:pPr>
                      <a:r>
                        <a:rPr lang="en-US" sz="1200" baseline="0" dirty="0">
                          <a:latin typeface="Arial" panose="020B0604020202020204" pitchFamily="34" charset="0"/>
                          <a:cs typeface="Arial" panose="020B0604020202020204" pitchFamily="34" charset="0"/>
                        </a:rPr>
                        <a:t>Hemoglobin &lt;10 g/dL</a:t>
                      </a:r>
                    </a:p>
                    <a:p>
                      <a:pPr marL="230188" indent="0">
                        <a:lnSpc>
                          <a:spcPct val="100000"/>
                        </a:lnSpc>
                        <a:spcBef>
                          <a:spcPts val="400"/>
                        </a:spcBef>
                        <a:tabLst/>
                      </a:pPr>
                      <a:r>
                        <a:rPr lang="en-US" sz="1200" baseline="0" dirty="0">
                          <a:latin typeface="Arial" panose="020B0604020202020204" pitchFamily="34" charset="0"/>
                          <a:cs typeface="Arial" panose="020B0604020202020204" pitchFamily="34" charset="0"/>
                        </a:rPr>
                        <a:t>Total bilirubin &gt;2.5 to 3 mg/dL</a:t>
                      </a:r>
                    </a:p>
                    <a:p>
                      <a:pPr marL="230188" indent="0">
                        <a:lnSpc>
                          <a:spcPct val="100000"/>
                        </a:lnSpc>
                        <a:spcBef>
                          <a:spcPts val="400"/>
                        </a:spcBef>
                        <a:tabLst/>
                      </a:pPr>
                      <a:r>
                        <a:rPr lang="en-US" sz="1200" baseline="0" dirty="0">
                          <a:latin typeface="Arial" panose="020B0604020202020204" pitchFamily="34" charset="0"/>
                          <a:cs typeface="Arial" panose="020B0604020202020204" pitchFamily="34" charset="0"/>
                        </a:rPr>
                        <a:t>Platelet count 25K to &lt;50K/mm</a:t>
                      </a:r>
                      <a:r>
                        <a:rPr lang="en-US" sz="1200" baseline="30000" dirty="0">
                          <a:latin typeface="Arial" panose="020B0604020202020204" pitchFamily="34" charset="0"/>
                          <a:cs typeface="Arial" panose="020B0604020202020204" pitchFamily="34" charset="0"/>
                        </a:rPr>
                        <a:t>3</a:t>
                      </a:r>
                      <a:endParaRPr lang="en-US" sz="1200" baseline="0" dirty="0">
                        <a:latin typeface="Arial" panose="020B0604020202020204" pitchFamily="34" charset="0"/>
                        <a:cs typeface="Arial" panose="020B0604020202020204" pitchFamily="34" charset="0"/>
                      </a:endParaRPr>
                    </a:p>
                  </a:txBody>
                  <a:tcPr marL="68580" marR="68580" marT="34290" marB="34290" anchor="ctr">
                    <a:lnL w="9525" cap="flat" cmpd="sng" algn="ctr">
                      <a:solidFill>
                        <a:prstClr val="white">
                          <a:lumMod val="85000"/>
                        </a:prstClr>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chemeClr val="bg1">
                        <a:lumMod val="85000"/>
                      </a:schemeClr>
                    </a:solidFill>
                  </a:tcPr>
                </a:tc>
                <a:tc>
                  <a:txBody>
                    <a:bodyPr/>
                    <a:lstStyle/>
                    <a:p>
                      <a:pPr algn="ctr">
                        <a:lnSpc>
                          <a:spcPct val="100000"/>
                        </a:lnSpc>
                        <a:spcBef>
                          <a:spcPts val="400"/>
                        </a:spcBef>
                      </a:pPr>
                      <a:endParaRPr lang="en-US" sz="1200" dirty="0">
                        <a:latin typeface="Arial" panose="020B0604020202020204" pitchFamily="34" charset="0"/>
                        <a:cs typeface="Arial" panose="020B0604020202020204" pitchFamily="34" charset="0"/>
                      </a:endParaRPr>
                    </a:p>
                    <a:p>
                      <a:pPr algn="ctr">
                        <a:lnSpc>
                          <a:spcPct val="100000"/>
                        </a:lnSpc>
                        <a:spcBef>
                          <a:spcPts val="400"/>
                        </a:spcBef>
                      </a:pPr>
                      <a:r>
                        <a:rPr lang="en-US" sz="1200" dirty="0">
                          <a:latin typeface="Arial" panose="020B0604020202020204" pitchFamily="34" charset="0"/>
                          <a:cs typeface="Arial" panose="020B0604020202020204" pitchFamily="34" charset="0"/>
                        </a:rPr>
                        <a:t>0</a:t>
                      </a:r>
                    </a:p>
                    <a:p>
                      <a:pPr algn="ctr">
                        <a:lnSpc>
                          <a:spcPct val="100000"/>
                        </a:lnSpc>
                        <a:spcBef>
                          <a:spcPts val="400"/>
                        </a:spcBef>
                      </a:pPr>
                      <a:r>
                        <a:rPr lang="en-US" sz="1200" dirty="0">
                          <a:latin typeface="Arial" panose="020B0604020202020204" pitchFamily="34" charset="0"/>
                          <a:cs typeface="Arial" panose="020B0604020202020204" pitchFamily="34" charset="0"/>
                        </a:rPr>
                        <a:t>0</a:t>
                      </a:r>
                    </a:p>
                    <a:p>
                      <a:pPr algn="ctr">
                        <a:lnSpc>
                          <a:spcPct val="100000"/>
                        </a:lnSpc>
                        <a:spcBef>
                          <a:spcPts val="400"/>
                        </a:spcBef>
                      </a:pPr>
                      <a:r>
                        <a:rPr lang="en-US" sz="1200" dirty="0">
                          <a:latin typeface="Arial" panose="020B0604020202020204" pitchFamily="34" charset="0"/>
                          <a:cs typeface="Arial" panose="020B0604020202020204" pitchFamily="34" charset="0"/>
                        </a:rPr>
                        <a:t>1</a:t>
                      </a:r>
                      <a:r>
                        <a:rPr lang="en-US" sz="1200" baseline="0" dirty="0">
                          <a:latin typeface="Arial" panose="020B0604020202020204" pitchFamily="34" charset="0"/>
                          <a:cs typeface="Arial" panose="020B0604020202020204" pitchFamily="34" charset="0"/>
                        </a:rPr>
                        <a:t> (&lt;1)</a:t>
                      </a:r>
                      <a:endParaRPr lang="en-US" sz="1200" dirty="0">
                        <a:latin typeface="Arial" panose="020B0604020202020204" pitchFamily="34" charset="0"/>
                        <a:cs typeface="Arial" panose="020B0604020202020204" pitchFamily="34" charset="0"/>
                      </a:endParaRPr>
                    </a:p>
                  </a:txBody>
                  <a:tcPr marL="68580" marR="68580" marT="34290" marB="34290" anchor="ctr">
                    <a:lnL w="28575"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solidFill>
                      <a:schemeClr val="bg1">
                        <a:lumMod val="85000"/>
                      </a:schemeClr>
                    </a:solidFill>
                  </a:tcPr>
                </a:tc>
                <a:tc>
                  <a:txBody>
                    <a:bodyPr/>
                    <a:lstStyle/>
                    <a:p>
                      <a:pPr algn="ctr">
                        <a:lnSpc>
                          <a:spcPct val="100000"/>
                        </a:lnSpc>
                        <a:spcBef>
                          <a:spcPts val="400"/>
                        </a:spcBef>
                      </a:pPr>
                      <a:endParaRPr lang="en-US" sz="1200" dirty="0">
                        <a:latin typeface="Arial" panose="020B0604020202020204" pitchFamily="34" charset="0"/>
                        <a:cs typeface="Arial" panose="020B0604020202020204" pitchFamily="34" charset="0"/>
                      </a:endParaRPr>
                    </a:p>
                    <a:p>
                      <a:pPr algn="ctr">
                        <a:lnSpc>
                          <a:spcPct val="100000"/>
                        </a:lnSpc>
                        <a:spcBef>
                          <a:spcPts val="400"/>
                        </a:spcBef>
                      </a:pPr>
                      <a:r>
                        <a:rPr lang="en-US" sz="1200" dirty="0">
                          <a:latin typeface="Arial" panose="020B0604020202020204" pitchFamily="34" charset="0"/>
                          <a:cs typeface="Arial" panose="020B0604020202020204" pitchFamily="34" charset="0"/>
                        </a:rPr>
                        <a:t>10 (4)</a:t>
                      </a:r>
                    </a:p>
                    <a:p>
                      <a:pPr algn="ctr">
                        <a:lnSpc>
                          <a:spcPct val="100000"/>
                        </a:lnSpc>
                        <a:spcBef>
                          <a:spcPts val="400"/>
                        </a:spcBef>
                      </a:pPr>
                      <a:r>
                        <a:rPr lang="en-US" sz="1200" dirty="0">
                          <a:latin typeface="Arial" panose="020B0604020202020204" pitchFamily="34" charset="0"/>
                          <a:cs typeface="Arial" panose="020B0604020202020204" pitchFamily="34" charset="0"/>
                        </a:rPr>
                        <a:t>2 (1)</a:t>
                      </a:r>
                    </a:p>
                    <a:p>
                      <a:pPr algn="ctr">
                        <a:lnSpc>
                          <a:spcPct val="100000"/>
                        </a:lnSpc>
                        <a:spcBef>
                          <a:spcPts val="400"/>
                        </a:spcBef>
                      </a:pPr>
                      <a:r>
                        <a:rPr lang="en-US" sz="1200" dirty="0">
                          <a:latin typeface="Arial" panose="020B0604020202020204" pitchFamily="34" charset="0"/>
                          <a:cs typeface="Arial" panose="020B0604020202020204" pitchFamily="34" charset="0"/>
                        </a:rPr>
                        <a:t>1 (&lt;1)</a:t>
                      </a:r>
                    </a:p>
                  </a:txBody>
                  <a:tcPr marL="68580" marR="68580" marT="34290" marB="34290" anchor="ctr">
                    <a:lnL w="9525" cap="flat" cmpd="sng" algn="ctr">
                      <a:solidFill>
                        <a:prstClr val="white">
                          <a:lumMod val="75000"/>
                        </a:prstClr>
                      </a:solidFill>
                      <a:prstDash val="solid"/>
                      <a:round/>
                      <a:headEnd type="none" w="med" len="med"/>
                      <a:tailEnd type="none" w="med" len="med"/>
                    </a:lnL>
                    <a:lnR w="9525" cap="flat" cmpd="sng" algn="ctr">
                      <a:solidFill>
                        <a:prstClr val="white">
                          <a:lumMod val="85000"/>
                        </a:prstClr>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66570743"/>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000" dirty="0"/>
              <a:t>Sofosbuvir-Velpatasvir in HCV Genotype 3</a:t>
            </a:r>
            <a:br>
              <a:rPr lang="en-US" sz="2000" dirty="0"/>
            </a:br>
            <a:r>
              <a:rPr lang="en-US" sz="2000" dirty="0"/>
              <a:t>ASTRAL-3: Conclusions</a:t>
            </a:r>
          </a:p>
        </p:txBody>
      </p:sp>
      <p:sp>
        <p:nvSpPr>
          <p:cNvPr id="2" name="Content Placeholder 1"/>
          <p:cNvSpPr>
            <a:spLocks noGrp="1"/>
          </p:cNvSpPr>
          <p:nvPr>
            <p:ph type="body" sz="quarter" idx="14"/>
          </p:nvPr>
        </p:nvSpPr>
        <p:spPr/>
        <p:txBody>
          <a:bodyPr/>
          <a:lstStyle/>
          <a:p>
            <a:r>
              <a:rPr lang="en-US" dirty="0"/>
              <a:t>Source: Foster GR, et al. N Engl J Med. </a:t>
            </a:r>
            <a:r>
              <a:rPr lang="is-IS"/>
              <a:t>2015</a:t>
            </a:r>
            <a:r>
              <a:rPr lang="en-US" dirty="0"/>
              <a:t>;373:2608-17.</a:t>
            </a:r>
          </a:p>
        </p:txBody>
      </p:sp>
      <p:sp>
        <p:nvSpPr>
          <p:cNvPr id="3" name="Content Placeholder 2">
            <a:extLst>
              <a:ext uri="{FF2B5EF4-FFF2-40B4-BE49-F238E27FC236}">
                <a16:creationId xmlns:a16="http://schemas.microsoft.com/office/drawing/2014/main" id="{8D2E1B1D-F1F7-5542-8070-04ECEE911C33}"/>
              </a:ext>
            </a:extLst>
          </p:cNvPr>
          <p:cNvSpPr>
            <a:spLocks noGrp="1"/>
          </p:cNvSpPr>
          <p:nvPr>
            <p:ph sz="half" idx="2"/>
          </p:nvPr>
        </p:nvSpPr>
        <p:spPr>
          <a:xfrm>
            <a:off x="0" y="1796241"/>
            <a:ext cx="9144000" cy="1574460"/>
          </a:xfrm>
        </p:spPr>
        <p:txBody>
          <a:bodyPr/>
          <a:lstStyle/>
          <a:p>
            <a:r>
              <a:rPr lang="en-US" b="1" dirty="0">
                <a:solidFill>
                  <a:srgbClr val="C00000"/>
                </a:solidFill>
                <a:latin typeface="Arial"/>
                <a:cs typeface="Arial"/>
              </a:rPr>
              <a:t>Conclusions</a:t>
            </a:r>
            <a:r>
              <a:rPr lang="en-US" dirty="0">
                <a:solidFill>
                  <a:schemeClr val="tx1"/>
                </a:solidFill>
                <a:latin typeface="Arial"/>
                <a:cs typeface="Arial"/>
              </a:rPr>
              <a:t>: </a:t>
            </a:r>
            <a:r>
              <a:rPr lang="en-US" dirty="0">
                <a:latin typeface="Arial"/>
                <a:cs typeface="Arial"/>
              </a:rPr>
              <a:t>“</a:t>
            </a:r>
            <a:r>
              <a:rPr lang="en-US" dirty="0">
                <a:cs typeface="Arial"/>
              </a:rPr>
              <a:t>Among patients with HCV genotype [2 or] 3 with or without previous treatment, including those with compensated cirrhosis, 12 weeks of treatment with sofosbuvir-velpatasvir resulted in rates of sustained virologic response that were superior to those with standard treatment with sofosbuvir-ribavirin.”</a:t>
            </a:r>
            <a:endParaRPr lang="en-US" dirty="0">
              <a:latin typeface="Arial"/>
              <a:cs typeface="Arial"/>
            </a:endParaRPr>
          </a:p>
        </p:txBody>
      </p:sp>
    </p:spTree>
    <p:extLst>
      <p:ext uri="{BB962C8B-B14F-4D97-AF65-F5344CB8AC3E}">
        <p14:creationId xmlns:p14="http://schemas.microsoft.com/office/powerpoint/2010/main" val="12714499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nSpc>
                <a:spcPts val="2625"/>
              </a:lnSpc>
              <a:spcBef>
                <a:spcPts val="450"/>
              </a:spcBef>
            </a:pPr>
            <a:r>
              <a:rPr lang="en-US" sz="1800" dirty="0">
                <a:solidFill>
                  <a:srgbClr val="001D48"/>
                </a:solidFill>
              </a:rPr>
              <a:t>Sofosbuvir-Velpatasvir in Decompensated HCV Cirrhosis</a:t>
            </a:r>
            <a:br>
              <a:rPr lang="en-US" dirty="0">
                <a:solidFill>
                  <a:srgbClr val="001D48"/>
                </a:solidFill>
              </a:rPr>
            </a:br>
            <a:r>
              <a:rPr lang="en-US" sz="2400" dirty="0">
                <a:solidFill>
                  <a:srgbClr val="001D48"/>
                </a:solidFill>
              </a:rPr>
              <a:t>ASTRAL-4</a:t>
            </a:r>
          </a:p>
        </p:txBody>
      </p:sp>
      <p:sp>
        <p:nvSpPr>
          <p:cNvPr id="2" name="Text Placeholder 1">
            <a:extLst>
              <a:ext uri="{FF2B5EF4-FFF2-40B4-BE49-F238E27FC236}">
                <a16:creationId xmlns:a16="http://schemas.microsoft.com/office/drawing/2014/main" id="{4ED76CFC-61FB-2B4B-BAE7-09653ED18713}"/>
              </a:ext>
            </a:extLst>
          </p:cNvPr>
          <p:cNvSpPr>
            <a:spLocks noGrp="1"/>
          </p:cNvSpPr>
          <p:nvPr>
            <p:ph type="body" sz="quarter" idx="15"/>
          </p:nvPr>
        </p:nvSpPr>
        <p:spPr/>
        <p:txBody>
          <a:bodyPr/>
          <a:lstStyle/>
          <a:p>
            <a:r>
              <a:rPr lang="en-US" dirty="0"/>
              <a:t>Source: Curry MP, et al. N Engl J Med. 2015;373:2618-28.</a:t>
            </a:r>
          </a:p>
        </p:txBody>
      </p:sp>
      <p:sp>
        <p:nvSpPr>
          <p:cNvPr id="5" name="Text Placeholder 4">
            <a:extLst>
              <a:ext uri="{FF2B5EF4-FFF2-40B4-BE49-F238E27FC236}">
                <a16:creationId xmlns:a16="http://schemas.microsoft.com/office/drawing/2014/main" id="{33074EE3-DBBF-5F4E-AC95-1E789306709A}"/>
              </a:ext>
            </a:extLst>
          </p:cNvPr>
          <p:cNvSpPr>
            <a:spLocks noGrp="1"/>
          </p:cNvSpPr>
          <p:nvPr>
            <p:ph type="body" idx="1"/>
          </p:nvPr>
        </p:nvSpPr>
        <p:spPr/>
        <p:txBody>
          <a:bodyPr/>
          <a:lstStyle/>
          <a:p>
            <a:r>
              <a:rPr lang="en-US" dirty="0">
                <a:latin typeface="Arial"/>
                <a:cs typeface="Arial"/>
              </a:rPr>
              <a:t>Treatment Naïve and Treatment Experienced, Phase 3</a:t>
            </a:r>
          </a:p>
        </p:txBody>
      </p:sp>
    </p:spTree>
    <p:extLst>
      <p:ext uri="{BB962C8B-B14F-4D97-AF65-F5344CB8AC3E}">
        <p14:creationId xmlns:p14="http://schemas.microsoft.com/office/powerpoint/2010/main" val="2925422312"/>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Sofosbuvir-Velpatasvir in Decompensated HCV Cirrhosis</a:t>
            </a:r>
            <a:br>
              <a:rPr lang="en-US" sz="2000" dirty="0"/>
            </a:br>
            <a:r>
              <a:rPr lang="en-US" sz="2000" dirty="0"/>
              <a:t>ASTRAL-4: Study Features</a:t>
            </a:r>
          </a:p>
        </p:txBody>
      </p:sp>
      <p:sp>
        <p:nvSpPr>
          <p:cNvPr id="6" name="Content Placeholder 5"/>
          <p:cNvSpPr>
            <a:spLocks noGrp="1"/>
          </p:cNvSpPr>
          <p:nvPr>
            <p:ph type="body" sz="quarter" idx="14"/>
          </p:nvPr>
        </p:nvSpPr>
        <p:spPr/>
        <p:txBody>
          <a:bodyPr/>
          <a:lstStyle/>
          <a:p>
            <a:r>
              <a:rPr lang="en-US" dirty="0"/>
              <a:t>Source: Curry MP, et al. N Engl J Med. 2015;373:2618-28.</a:t>
            </a:r>
          </a:p>
        </p:txBody>
      </p:sp>
      <p:sp>
        <p:nvSpPr>
          <p:cNvPr id="3" name="Content Placeholder 2">
            <a:extLst>
              <a:ext uri="{FF2B5EF4-FFF2-40B4-BE49-F238E27FC236}">
                <a16:creationId xmlns:a16="http://schemas.microsoft.com/office/drawing/2014/main" id="{262BAF64-3F58-6D47-B0EE-E6E413218409}"/>
              </a:ext>
            </a:extLst>
          </p:cNvPr>
          <p:cNvSpPr>
            <a:spLocks noGrp="1"/>
          </p:cNvSpPr>
          <p:nvPr>
            <p:ph sz="half" idx="2"/>
          </p:nvPr>
        </p:nvSpPr>
        <p:spPr/>
        <p:txBody>
          <a:bodyPr>
            <a:normAutofit fontScale="92500" lnSpcReduction="10000"/>
          </a:bodyPr>
          <a:lstStyle/>
          <a:p>
            <a:pPr>
              <a:lnSpc>
                <a:spcPts val="1900"/>
              </a:lnSpc>
            </a:pPr>
            <a:r>
              <a:rPr lang="en-US" b="1" dirty="0"/>
              <a:t>Design</a:t>
            </a:r>
            <a:r>
              <a:rPr lang="en-US" dirty="0"/>
              <a:t>: Randomized, open label, phase 3 trial to examine the safety and efficacy of a fixed-dose combination of sofosbuvir-velpatasvir for 12 weeks +/- ribavirin or for 24 weeks in patients with GT 1, 2, 3, 4, or 6 chronic HCV with decompensated cirrhosis</a:t>
            </a:r>
          </a:p>
          <a:p>
            <a:r>
              <a:rPr lang="en-US" b="1" dirty="0"/>
              <a:t>Setting</a:t>
            </a:r>
            <a:r>
              <a:rPr lang="en-US" dirty="0"/>
              <a:t>: 47 sites in United States</a:t>
            </a:r>
          </a:p>
          <a:p>
            <a:pPr>
              <a:lnSpc>
                <a:spcPts val="1900"/>
              </a:lnSpc>
            </a:pPr>
            <a:r>
              <a:rPr lang="en-US" b="1" dirty="0"/>
              <a:t>Entry Criteria</a:t>
            </a:r>
          </a:p>
          <a:p>
            <a:pPr lvl="1">
              <a:lnSpc>
                <a:spcPts val="1900"/>
              </a:lnSpc>
            </a:pPr>
            <a:r>
              <a:rPr lang="en-US" dirty="0">
                <a:solidFill>
                  <a:schemeClr val="tx1"/>
                </a:solidFill>
              </a:rPr>
              <a:t>Chronic HCV GT 1, 2, 3, 4, or 6</a:t>
            </a:r>
          </a:p>
          <a:p>
            <a:pPr lvl="1">
              <a:lnSpc>
                <a:spcPts val="1900"/>
              </a:lnSpc>
            </a:pPr>
            <a:r>
              <a:rPr lang="en-US" dirty="0">
                <a:solidFill>
                  <a:schemeClr val="tx1"/>
                </a:solidFill>
              </a:rPr>
              <a:t>Child-Turcotte-Pugh class B </a:t>
            </a:r>
          </a:p>
          <a:p>
            <a:pPr lvl="1">
              <a:lnSpc>
                <a:spcPts val="1900"/>
              </a:lnSpc>
            </a:pPr>
            <a:r>
              <a:rPr lang="en-US" dirty="0">
                <a:solidFill>
                  <a:schemeClr val="tx1"/>
                </a:solidFill>
              </a:rPr>
              <a:t>Prior treatment failure (except for prior NS5A or NS5B) allowed</a:t>
            </a:r>
          </a:p>
          <a:p>
            <a:r>
              <a:rPr lang="en-US" b="1" dirty="0">
                <a:solidFill>
                  <a:schemeClr val="tx1"/>
                </a:solidFill>
              </a:rPr>
              <a:t>Exclusion Criteria</a:t>
            </a:r>
          </a:p>
          <a:p>
            <a:pPr lvl="1"/>
            <a:r>
              <a:rPr lang="en-US" dirty="0">
                <a:solidFill>
                  <a:schemeClr val="tx1"/>
                </a:solidFill>
              </a:rPr>
              <a:t>Prior or impending (within 12 weeks of study entry) liver transplantation</a:t>
            </a:r>
          </a:p>
          <a:p>
            <a:pPr lvl="1"/>
            <a:r>
              <a:rPr lang="en-US" dirty="0">
                <a:solidFill>
                  <a:schemeClr val="tx1"/>
                </a:solidFill>
              </a:rPr>
              <a:t>Platelet count &lt;30,000/mm</a:t>
            </a:r>
            <a:r>
              <a:rPr lang="en-US" baseline="30000" dirty="0">
                <a:solidFill>
                  <a:schemeClr val="tx1"/>
                </a:solidFill>
              </a:rPr>
              <a:t>3</a:t>
            </a:r>
            <a:r>
              <a:rPr lang="en-US" dirty="0">
                <a:solidFill>
                  <a:schemeClr val="tx1"/>
                </a:solidFill>
              </a:rPr>
              <a:t> or CrCl &lt;50 mL/min</a:t>
            </a:r>
          </a:p>
          <a:p>
            <a:r>
              <a:rPr lang="en-US" b="1" dirty="0">
                <a:solidFill>
                  <a:schemeClr val="tx1"/>
                </a:solidFill>
              </a:rPr>
              <a:t>Primary End Point</a:t>
            </a:r>
            <a:r>
              <a:rPr lang="en-US" dirty="0">
                <a:solidFill>
                  <a:schemeClr val="tx1"/>
                </a:solidFill>
              </a:rPr>
              <a:t>: </a:t>
            </a:r>
            <a:r>
              <a:rPr lang="en-US" dirty="0"/>
              <a:t>SVR12</a:t>
            </a:r>
          </a:p>
          <a:p>
            <a:endParaRPr lang="en-US" dirty="0"/>
          </a:p>
        </p:txBody>
      </p:sp>
    </p:spTree>
    <p:extLst>
      <p:ext uri="{BB962C8B-B14F-4D97-AF65-F5344CB8AC3E}">
        <p14:creationId xmlns:p14="http://schemas.microsoft.com/office/powerpoint/2010/main" val="2470547918"/>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C08603F3-DAB7-0B46-AD40-0F12536CE442}"/>
              </a:ext>
            </a:extLst>
          </p:cNvPr>
          <p:cNvSpPr/>
          <p:nvPr/>
        </p:nvSpPr>
        <p:spPr>
          <a:xfrm>
            <a:off x="924233" y="1085901"/>
            <a:ext cx="7085901" cy="308037"/>
          </a:xfrm>
          <a:prstGeom prst="rect">
            <a:avLst/>
          </a:prstGeom>
          <a:gradFill>
            <a:gsLst>
              <a:gs pos="85000">
                <a:srgbClr val="ECECEC"/>
              </a:gs>
              <a:gs pos="0">
                <a:schemeClr val="bg1"/>
              </a:gs>
              <a:gs pos="15000">
                <a:schemeClr val="bg1">
                  <a:lumMod val="85000"/>
                </a:schemeClr>
              </a:gs>
              <a:gs pos="100000">
                <a:schemeClr val="bg1"/>
              </a:gs>
            </a:gsLst>
            <a:lin ang="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000000"/>
              </a:solidFill>
              <a:latin typeface="Arial"/>
              <a:cs typeface="Arial"/>
            </a:endParaRPr>
          </a:p>
        </p:txBody>
      </p:sp>
      <p:sp>
        <p:nvSpPr>
          <p:cNvPr id="3" name="Title 2"/>
          <p:cNvSpPr>
            <a:spLocks noGrp="1"/>
          </p:cNvSpPr>
          <p:nvPr>
            <p:ph type="title"/>
          </p:nvPr>
        </p:nvSpPr>
        <p:spPr/>
        <p:txBody>
          <a:bodyPr>
            <a:normAutofit/>
          </a:bodyPr>
          <a:lstStyle/>
          <a:p>
            <a:r>
              <a:rPr lang="en-US" sz="1800" dirty="0"/>
              <a:t>Sofosbuvir-Velpatasvir in Decompensated HCV Cirrhosis</a:t>
            </a:r>
            <a:br>
              <a:rPr lang="en-US" dirty="0"/>
            </a:br>
            <a:r>
              <a:rPr lang="en-US" sz="1800" dirty="0"/>
              <a:t>ASTRAL-4: Study Design</a:t>
            </a:r>
          </a:p>
        </p:txBody>
      </p:sp>
      <p:sp>
        <p:nvSpPr>
          <p:cNvPr id="7" name="Content Placeholder 6"/>
          <p:cNvSpPr>
            <a:spLocks noGrp="1"/>
          </p:cNvSpPr>
          <p:nvPr>
            <p:ph type="body" sz="quarter" idx="14"/>
          </p:nvPr>
        </p:nvSpPr>
        <p:spPr/>
        <p:txBody>
          <a:bodyPr/>
          <a:lstStyle/>
          <a:p>
            <a:r>
              <a:rPr lang="en-US" dirty="0"/>
              <a:t>Source: Curry MP, et al. N Engl J Med. 2015;373:2618-28.</a:t>
            </a:r>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cxnSp>
        <p:nvCxnSpPr>
          <p:cNvPr id="38" name="Straight Connector 37"/>
          <p:cNvCxnSpPr/>
          <p:nvPr/>
        </p:nvCxnSpPr>
        <p:spPr>
          <a:xfrm>
            <a:off x="4706325" y="1853261"/>
            <a:ext cx="13716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Rectangle 5"/>
          <p:cNvSpPr>
            <a:spLocks noChangeArrowheads="1"/>
          </p:cNvSpPr>
          <p:nvPr/>
        </p:nvSpPr>
        <p:spPr bwMode="auto">
          <a:xfrm>
            <a:off x="3334725" y="1619250"/>
            <a:ext cx="1371600" cy="473910"/>
          </a:xfrm>
          <a:prstGeom prst="rect">
            <a:avLst/>
          </a:prstGeom>
          <a:solidFill>
            <a:srgbClr val="005B9D">
              <a:alpha val="30000"/>
            </a:srgbClr>
          </a:solidFill>
          <a:ln w="6350" cmpd="sng">
            <a:solidFill>
              <a:srgbClr val="000000"/>
            </a:solidFill>
            <a:miter lim="800000"/>
            <a:headEnd/>
            <a:tailEnd/>
          </a:ln>
          <a:effectLst/>
        </p:spPr>
        <p:txBody>
          <a:bodyPr wrap="none" lIns="0" rIns="0" anchor="ctr"/>
          <a:lstStyle/>
          <a:p>
            <a:pPr marL="85725"/>
            <a:r>
              <a:rPr lang="en-US" sz="1200" b="1" dirty="0">
                <a:latin typeface="Arial"/>
                <a:cs typeface="Arial"/>
              </a:rPr>
              <a:t>SOF-VEL</a:t>
            </a:r>
          </a:p>
        </p:txBody>
      </p:sp>
      <p:sp>
        <p:nvSpPr>
          <p:cNvPr id="40" name="Rectangle 39"/>
          <p:cNvSpPr/>
          <p:nvPr/>
        </p:nvSpPr>
        <p:spPr>
          <a:xfrm>
            <a:off x="5764255" y="1709811"/>
            <a:ext cx="640080" cy="274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000000"/>
                </a:solidFill>
                <a:latin typeface="Arial"/>
                <a:cs typeface="Arial"/>
              </a:rPr>
              <a:t>SVR12</a:t>
            </a:r>
          </a:p>
        </p:txBody>
      </p:sp>
      <p:sp>
        <p:nvSpPr>
          <p:cNvPr id="41" name="Rectangle 40"/>
          <p:cNvSpPr/>
          <p:nvPr/>
        </p:nvSpPr>
        <p:spPr>
          <a:xfrm>
            <a:off x="924233" y="1600200"/>
            <a:ext cx="1888542" cy="1927098"/>
          </a:xfrm>
          <a:prstGeom prst="rect">
            <a:avLst/>
          </a:prstGeom>
          <a:solidFill>
            <a:srgbClr val="5957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500"/>
              </a:lnSpc>
            </a:pPr>
            <a:r>
              <a:rPr lang="en-US" sz="1200" b="1" dirty="0">
                <a:solidFill>
                  <a:srgbClr val="FFFFFF"/>
                </a:solidFill>
                <a:latin typeface="Arial"/>
                <a:cs typeface="Arial"/>
              </a:rPr>
              <a:t>Treatment-naïve or Treatment-experienced</a:t>
            </a:r>
            <a:br>
              <a:rPr lang="en-US" sz="1200" b="1" dirty="0">
                <a:solidFill>
                  <a:srgbClr val="FFFFFF"/>
                </a:solidFill>
                <a:latin typeface="Arial"/>
                <a:cs typeface="Arial"/>
              </a:rPr>
            </a:br>
            <a:r>
              <a:rPr lang="en-US" sz="1200" b="1" dirty="0">
                <a:solidFill>
                  <a:srgbClr val="FFFFFF"/>
                </a:solidFill>
                <a:latin typeface="Arial"/>
                <a:cs typeface="Arial"/>
              </a:rPr>
              <a:t>GT 1, 2, 3, 4, 6</a:t>
            </a:r>
          </a:p>
          <a:p>
            <a:pPr algn="ctr">
              <a:lnSpc>
                <a:spcPts val="1500"/>
              </a:lnSpc>
            </a:pPr>
            <a:r>
              <a:rPr lang="en-US" sz="1200" b="1" dirty="0">
                <a:solidFill>
                  <a:srgbClr val="FFFFFF"/>
                </a:solidFill>
                <a:latin typeface="Arial"/>
                <a:cs typeface="Arial"/>
              </a:rPr>
              <a:t>CTP Class B</a:t>
            </a:r>
            <a:endParaRPr lang="en-US" sz="1200" dirty="0">
              <a:solidFill>
                <a:srgbClr val="FFFFFF"/>
              </a:solidFill>
              <a:latin typeface="Arial"/>
              <a:cs typeface="Arial"/>
            </a:endParaRPr>
          </a:p>
        </p:txBody>
      </p:sp>
      <p:sp>
        <p:nvSpPr>
          <p:cNvPr id="42" name="Rectangle 41"/>
          <p:cNvSpPr/>
          <p:nvPr/>
        </p:nvSpPr>
        <p:spPr>
          <a:xfrm>
            <a:off x="2776992" y="1700195"/>
            <a:ext cx="576983"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n = 90</a:t>
            </a:r>
          </a:p>
        </p:txBody>
      </p:sp>
      <p:cxnSp>
        <p:nvCxnSpPr>
          <p:cNvPr id="51" name="Straight Connector 50"/>
          <p:cNvCxnSpPr/>
          <p:nvPr/>
        </p:nvCxnSpPr>
        <p:spPr>
          <a:xfrm>
            <a:off x="4706325" y="2543358"/>
            <a:ext cx="13716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1" name="Rectangle 60"/>
          <p:cNvSpPr/>
          <p:nvPr/>
        </p:nvSpPr>
        <p:spPr>
          <a:xfrm>
            <a:off x="5785195" y="2391403"/>
            <a:ext cx="640080" cy="27432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000000"/>
                </a:solidFill>
                <a:latin typeface="Arial"/>
                <a:cs typeface="Arial"/>
              </a:rPr>
              <a:t>SVR12</a:t>
            </a:r>
          </a:p>
        </p:txBody>
      </p:sp>
      <p:sp>
        <p:nvSpPr>
          <p:cNvPr id="63" name="Rectangle 62"/>
          <p:cNvSpPr/>
          <p:nvPr/>
        </p:nvSpPr>
        <p:spPr>
          <a:xfrm>
            <a:off x="2776992" y="2381732"/>
            <a:ext cx="576983"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n = 87</a:t>
            </a:r>
          </a:p>
        </p:txBody>
      </p:sp>
      <p:sp>
        <p:nvSpPr>
          <p:cNvPr id="66" name="Rectangle 65"/>
          <p:cNvSpPr/>
          <p:nvPr/>
        </p:nvSpPr>
        <p:spPr>
          <a:xfrm>
            <a:off x="1748520" y="1058442"/>
            <a:ext cx="628650" cy="29947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Week</a:t>
            </a:r>
          </a:p>
        </p:txBody>
      </p:sp>
      <p:sp>
        <p:nvSpPr>
          <p:cNvPr id="67" name="Rectangle 66"/>
          <p:cNvSpPr/>
          <p:nvPr/>
        </p:nvSpPr>
        <p:spPr>
          <a:xfrm>
            <a:off x="3141288"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0</a:t>
            </a:r>
          </a:p>
        </p:txBody>
      </p:sp>
      <p:sp>
        <p:nvSpPr>
          <p:cNvPr id="68" name="Rectangle 67"/>
          <p:cNvSpPr/>
          <p:nvPr/>
        </p:nvSpPr>
        <p:spPr>
          <a:xfrm>
            <a:off x="7231212"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36</a:t>
            </a:r>
          </a:p>
        </p:txBody>
      </p:sp>
      <p:sp>
        <p:nvSpPr>
          <p:cNvPr id="69" name="Rectangle 68"/>
          <p:cNvSpPr/>
          <p:nvPr/>
        </p:nvSpPr>
        <p:spPr>
          <a:xfrm>
            <a:off x="4495878"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12</a:t>
            </a:r>
          </a:p>
        </p:txBody>
      </p:sp>
      <p:cxnSp>
        <p:nvCxnSpPr>
          <p:cNvPr id="73" name="Straight Connector 72"/>
          <p:cNvCxnSpPr>
            <a:cxnSpLocks/>
          </p:cNvCxnSpPr>
          <p:nvPr/>
        </p:nvCxnSpPr>
        <p:spPr>
          <a:xfrm>
            <a:off x="924233" y="1387638"/>
            <a:ext cx="7085901" cy="0"/>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3344734" y="1328205"/>
            <a:ext cx="0" cy="65723"/>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4707395"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7435809"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Rectangle 5"/>
          <p:cNvSpPr>
            <a:spLocks noChangeArrowheads="1"/>
          </p:cNvSpPr>
          <p:nvPr/>
        </p:nvSpPr>
        <p:spPr bwMode="auto">
          <a:xfrm>
            <a:off x="3334725" y="2305050"/>
            <a:ext cx="1381888" cy="473910"/>
          </a:xfrm>
          <a:prstGeom prst="rect">
            <a:avLst/>
          </a:prstGeom>
          <a:solidFill>
            <a:srgbClr val="7A9342">
              <a:alpha val="30000"/>
            </a:srgbClr>
          </a:solidFill>
          <a:ln w="6350" cmpd="sng">
            <a:solidFill>
              <a:srgbClr val="000000"/>
            </a:solidFill>
            <a:miter lim="800000"/>
            <a:headEnd/>
            <a:tailEnd/>
          </a:ln>
          <a:effectLst/>
        </p:spPr>
        <p:txBody>
          <a:bodyPr wrap="none" lIns="0" rIns="0" anchor="ctr"/>
          <a:lstStyle/>
          <a:p>
            <a:pPr marL="85725"/>
            <a:r>
              <a:rPr lang="en-US" sz="1200" b="1" dirty="0">
                <a:latin typeface="Arial"/>
                <a:cs typeface="Arial"/>
              </a:rPr>
              <a:t>SOF-VEL + RBV</a:t>
            </a:r>
          </a:p>
        </p:txBody>
      </p:sp>
      <p:sp>
        <p:nvSpPr>
          <p:cNvPr id="94" name="Rectangle 93"/>
          <p:cNvSpPr/>
          <p:nvPr/>
        </p:nvSpPr>
        <p:spPr>
          <a:xfrm>
            <a:off x="5859612" y="1028700"/>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24</a:t>
            </a:r>
          </a:p>
        </p:txBody>
      </p:sp>
      <p:cxnSp>
        <p:nvCxnSpPr>
          <p:cNvPr id="95" name="Straight Connector 94"/>
          <p:cNvCxnSpPr/>
          <p:nvPr/>
        </p:nvCxnSpPr>
        <p:spPr>
          <a:xfrm flipH="1" flipV="1">
            <a:off x="6073544" y="1319212"/>
            <a:ext cx="171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Rectangle 5"/>
          <p:cNvSpPr>
            <a:spLocks noChangeArrowheads="1"/>
          </p:cNvSpPr>
          <p:nvPr/>
        </p:nvSpPr>
        <p:spPr bwMode="auto">
          <a:xfrm>
            <a:off x="3334725" y="2990850"/>
            <a:ext cx="2738819" cy="473910"/>
          </a:xfrm>
          <a:prstGeom prst="rect">
            <a:avLst/>
          </a:prstGeom>
          <a:solidFill>
            <a:srgbClr val="7030A0">
              <a:alpha val="20000"/>
            </a:srgbClr>
          </a:solidFill>
          <a:ln w="6350" cmpd="sng">
            <a:solidFill>
              <a:srgbClr val="000000"/>
            </a:solidFill>
            <a:miter lim="800000"/>
            <a:headEnd/>
            <a:tailEnd/>
          </a:ln>
          <a:effectLst/>
        </p:spPr>
        <p:txBody>
          <a:bodyPr wrap="none" lIns="0" rIns="0" anchor="ctr"/>
          <a:lstStyle/>
          <a:p>
            <a:pPr marL="85725"/>
            <a:r>
              <a:rPr lang="en-US" sz="1200" b="1" dirty="0">
                <a:latin typeface="Arial"/>
                <a:cs typeface="Arial"/>
              </a:rPr>
              <a:t>SOF-VEL</a:t>
            </a:r>
          </a:p>
        </p:txBody>
      </p:sp>
      <p:sp>
        <p:nvSpPr>
          <p:cNvPr id="97" name="Rectangle 96"/>
          <p:cNvSpPr/>
          <p:nvPr/>
        </p:nvSpPr>
        <p:spPr>
          <a:xfrm>
            <a:off x="2776992" y="3070535"/>
            <a:ext cx="576983"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n = 90</a:t>
            </a:r>
          </a:p>
        </p:txBody>
      </p:sp>
      <p:cxnSp>
        <p:nvCxnSpPr>
          <p:cNvPr id="98" name="Straight Connector 97"/>
          <p:cNvCxnSpPr/>
          <p:nvPr/>
        </p:nvCxnSpPr>
        <p:spPr>
          <a:xfrm>
            <a:off x="6077925" y="3220680"/>
            <a:ext cx="13716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9" name="Rectangle 98"/>
          <p:cNvSpPr/>
          <p:nvPr/>
        </p:nvSpPr>
        <p:spPr>
          <a:xfrm>
            <a:off x="7046326" y="3070250"/>
            <a:ext cx="640080" cy="274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000000"/>
                </a:solidFill>
                <a:latin typeface="Arial"/>
                <a:cs typeface="Arial"/>
              </a:rPr>
              <a:t>SVR12</a:t>
            </a:r>
          </a:p>
        </p:txBody>
      </p:sp>
      <p:sp>
        <p:nvSpPr>
          <p:cNvPr id="37" name="Rectangle 25"/>
          <p:cNvSpPr>
            <a:spLocks noChangeArrowheads="1"/>
          </p:cNvSpPr>
          <p:nvPr/>
        </p:nvSpPr>
        <p:spPr bwMode="auto">
          <a:xfrm>
            <a:off x="924233" y="3771900"/>
            <a:ext cx="7085271" cy="1043538"/>
          </a:xfrm>
          <a:prstGeom prst="rect">
            <a:avLst/>
          </a:prstGeom>
          <a:solidFill>
            <a:schemeClr val="bg1">
              <a:lumMod val="95000"/>
            </a:schemeClr>
          </a:solidFill>
          <a:ln w="9525" cap="flat" cmpd="sng" algn="ctr">
            <a:solidFill>
              <a:schemeClr val="bg1">
                <a:lumMod val="65000"/>
              </a:schemeClr>
            </a:solidFill>
            <a:prstDash val="solid"/>
            <a:miter lim="800000"/>
            <a:headEnd type="none" w="med" len="med"/>
            <a:tailEnd type="none" w="med" len="med"/>
          </a:ln>
          <a:effectLst/>
        </p:spPr>
        <p:txBody>
          <a:bodyPr lIns="342900" tIns="34073" rIns="69365" bIns="68580" anchor="ctr">
            <a:prstTxWarp prst="textNoShape">
              <a:avLst/>
            </a:prstTxWarp>
          </a:bodyPr>
          <a:lstStyle/>
          <a:p>
            <a:pPr defTabSz="701279">
              <a:lnSpc>
                <a:spcPts val="1350"/>
              </a:lnSpc>
              <a:spcBef>
                <a:spcPts val="600"/>
              </a:spcBef>
            </a:pPr>
            <a:r>
              <a:rPr lang="en-US" sz="1050" b="1" dirty="0">
                <a:solidFill>
                  <a:srgbClr val="000000"/>
                </a:solidFill>
                <a:latin typeface="Arial" pitchFamily="22" charset="0"/>
              </a:rPr>
              <a:t>Abbreviations</a:t>
            </a:r>
            <a:r>
              <a:rPr lang="en-US" sz="1050" dirty="0">
                <a:solidFill>
                  <a:srgbClr val="000000"/>
                </a:solidFill>
                <a:latin typeface="Arial" pitchFamily="22" charset="0"/>
              </a:rPr>
              <a:t>: </a:t>
            </a:r>
            <a:r>
              <a:rPr lang="en-US" sz="1050" dirty="0">
                <a:solidFill>
                  <a:srgbClr val="000000"/>
                </a:solidFill>
                <a:latin typeface="Arial"/>
                <a:cs typeface="Arial"/>
              </a:rPr>
              <a:t>SOF-VEL = sofosbuvir-velpatasvir; RBV = ribavirin; CTP =Child-Turcotte-Pugh </a:t>
            </a:r>
            <a:endParaRPr lang="en-US" sz="1050" dirty="0">
              <a:solidFill>
                <a:srgbClr val="000000"/>
              </a:solidFill>
              <a:latin typeface="Arial" pitchFamily="22" charset="0"/>
            </a:endParaRPr>
          </a:p>
          <a:p>
            <a:pPr defTabSz="701279">
              <a:lnSpc>
                <a:spcPts val="1350"/>
              </a:lnSpc>
              <a:spcBef>
                <a:spcPts val="600"/>
              </a:spcBef>
            </a:pPr>
            <a:r>
              <a:rPr lang="en-US" sz="1050" b="1" dirty="0">
                <a:solidFill>
                  <a:srgbClr val="000000"/>
                </a:solidFill>
                <a:latin typeface="Arial" pitchFamily="22" charset="0"/>
              </a:rPr>
              <a:t>Drug Dosing</a:t>
            </a:r>
            <a:br>
              <a:rPr lang="en-US" sz="1050" dirty="0">
                <a:solidFill>
                  <a:srgbClr val="000000"/>
                </a:solidFill>
                <a:latin typeface="Arial" pitchFamily="22" charset="0"/>
              </a:rPr>
            </a:br>
            <a:r>
              <a:rPr lang="en-US" sz="1050" dirty="0">
                <a:solidFill>
                  <a:srgbClr val="000000"/>
                </a:solidFill>
                <a:latin typeface="Arial"/>
                <a:cs typeface="Arial"/>
              </a:rPr>
              <a:t>Sofosbuvir-velpatasvir</a:t>
            </a:r>
            <a:r>
              <a:rPr lang="en-US" sz="1050" dirty="0">
                <a:solidFill>
                  <a:srgbClr val="000000"/>
                </a:solidFill>
                <a:latin typeface="Arial" pitchFamily="22" charset="0"/>
              </a:rPr>
              <a:t> (400/100 mg): fixed-dose combination; one pill once daily</a:t>
            </a:r>
            <a:br>
              <a:rPr lang="en-US" sz="1050" dirty="0">
                <a:solidFill>
                  <a:srgbClr val="000000"/>
                </a:solidFill>
                <a:latin typeface="Arial" pitchFamily="22" charset="0"/>
              </a:rPr>
            </a:br>
            <a:r>
              <a:rPr lang="en-US" sz="1050" dirty="0">
                <a:solidFill>
                  <a:srgbClr val="000000"/>
                </a:solidFill>
                <a:latin typeface="Arial" pitchFamily="22" charset="0"/>
              </a:rPr>
              <a:t>Sofosbuvir: 400 mg once daily</a:t>
            </a:r>
            <a:br>
              <a:rPr lang="en-US" sz="1050" dirty="0">
                <a:solidFill>
                  <a:srgbClr val="000000"/>
                </a:solidFill>
                <a:latin typeface="Arial" pitchFamily="22" charset="0"/>
              </a:rPr>
            </a:br>
            <a:r>
              <a:rPr lang="en-US" sz="1050" dirty="0">
                <a:solidFill>
                  <a:srgbClr val="000000"/>
                </a:solidFill>
                <a:latin typeface="Arial" pitchFamily="22" charset="0"/>
              </a:rPr>
              <a:t>Ribavirin (weight-based and divided bid): 1000 mg/day if &lt;75 kg or 1200 mg/day if ≥75 kg</a:t>
            </a:r>
          </a:p>
        </p:txBody>
      </p:sp>
    </p:spTree>
    <p:extLst>
      <p:ext uri="{BB962C8B-B14F-4D97-AF65-F5344CB8AC3E}">
        <p14:creationId xmlns:p14="http://schemas.microsoft.com/office/powerpoint/2010/main" val="2793358587"/>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Sofosbuvir-Velpatasvir in Decompensated HCV Cirrhosis</a:t>
            </a:r>
            <a:br>
              <a:rPr lang="en-US" sz="2000" dirty="0"/>
            </a:br>
            <a:r>
              <a:rPr lang="en-US" sz="2000" dirty="0"/>
              <a:t>ASTRAL-4: Participants</a:t>
            </a:r>
          </a:p>
        </p:txBody>
      </p:sp>
      <p:sp>
        <p:nvSpPr>
          <p:cNvPr id="2" name="Content Placeholder 1"/>
          <p:cNvSpPr>
            <a:spLocks noGrp="1"/>
          </p:cNvSpPr>
          <p:nvPr>
            <p:ph type="body" sz="quarter" idx="14"/>
          </p:nvPr>
        </p:nvSpPr>
        <p:spPr/>
        <p:txBody>
          <a:bodyPr/>
          <a:lstStyle/>
          <a:p>
            <a:r>
              <a:rPr lang="en-US" dirty="0"/>
              <a:t>Source: Curry MP, et al. N Engl J Med. 2015;373:2618-28.</a:t>
            </a:r>
          </a:p>
        </p:txBody>
      </p:sp>
      <p:graphicFrame>
        <p:nvGraphicFramePr>
          <p:cNvPr id="9" name="Table 8"/>
          <p:cNvGraphicFramePr>
            <a:graphicFrameLocks noGrp="1"/>
          </p:cNvGraphicFramePr>
          <p:nvPr>
            <p:extLst>
              <p:ext uri="{D42A27DB-BD31-4B8C-83A1-F6EECF244321}">
                <p14:modId xmlns:p14="http://schemas.microsoft.com/office/powerpoint/2010/main" val="2454846016"/>
              </p:ext>
            </p:extLst>
          </p:nvPr>
        </p:nvGraphicFramePr>
        <p:xfrm>
          <a:off x="468985" y="1059349"/>
          <a:ext cx="8229601" cy="3729914"/>
        </p:xfrm>
        <a:graphic>
          <a:graphicData uri="http://schemas.openxmlformats.org/drawingml/2006/table">
            <a:tbl>
              <a:tblPr/>
              <a:tblGrid>
                <a:gridCol w="2908735">
                  <a:extLst>
                    <a:ext uri="{9D8B030D-6E8A-4147-A177-3AD203B41FA5}">
                      <a16:colId xmlns:a16="http://schemas.microsoft.com/office/drawing/2014/main" val="882533813"/>
                    </a:ext>
                  </a:extLst>
                </a:gridCol>
                <a:gridCol w="1773622">
                  <a:extLst>
                    <a:ext uri="{9D8B030D-6E8A-4147-A177-3AD203B41FA5}">
                      <a16:colId xmlns:a16="http://schemas.microsoft.com/office/drawing/2014/main" val="3954692746"/>
                    </a:ext>
                  </a:extLst>
                </a:gridCol>
                <a:gridCol w="1773622">
                  <a:extLst>
                    <a:ext uri="{9D8B030D-6E8A-4147-A177-3AD203B41FA5}">
                      <a16:colId xmlns:a16="http://schemas.microsoft.com/office/drawing/2014/main" val="995276874"/>
                    </a:ext>
                  </a:extLst>
                </a:gridCol>
                <a:gridCol w="1773622">
                  <a:extLst>
                    <a:ext uri="{9D8B030D-6E8A-4147-A177-3AD203B41FA5}">
                      <a16:colId xmlns:a16="http://schemas.microsoft.com/office/drawing/2014/main" val="1347641470"/>
                    </a:ext>
                  </a:extLst>
                </a:gridCol>
              </a:tblGrid>
              <a:tr h="671128">
                <a:tc>
                  <a:txBody>
                    <a:bodyPr/>
                    <a:lstStyle/>
                    <a:p>
                      <a:pPr marL="91440" algn="l" rtl="0" fontAlgn="ctr"/>
                      <a:r>
                        <a:rPr lang="en-US" sz="1400" b="1" i="0" u="none" strike="noStrike" dirty="0">
                          <a:solidFill>
                            <a:srgbClr val="FFFFFF"/>
                          </a:solidFill>
                          <a:effectLst/>
                          <a:latin typeface="Arial" panose="020B0604020202020204" pitchFamily="34" charset="0"/>
                        </a:rPr>
                        <a:t>Baseline Characteristics</a:t>
                      </a:r>
                    </a:p>
                  </a:txBody>
                  <a:tcPr marL="72675" marR="0" marT="0" marB="0" anchor="ctr">
                    <a:lnL w="12700"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04040"/>
                    </a:solidFill>
                  </a:tcPr>
                </a:tc>
                <a:tc>
                  <a:txBody>
                    <a:bodyPr/>
                    <a:lstStyle/>
                    <a:p>
                      <a:pPr algn="ctr" rtl="0" fontAlgn="ctr"/>
                      <a:r>
                        <a:rPr lang="en-US" sz="1400" b="1" i="0" u="none" strike="noStrike" dirty="0">
                          <a:solidFill>
                            <a:srgbClr val="FFFFFF"/>
                          </a:solidFill>
                          <a:effectLst/>
                          <a:latin typeface="Arial" panose="020B0604020202020204" pitchFamily="34" charset="0"/>
                        </a:rPr>
                        <a:t>SOF-VEL</a:t>
                      </a:r>
                    </a:p>
                    <a:p>
                      <a:pPr algn="ctr" rtl="0" fontAlgn="ctr"/>
                      <a:r>
                        <a:rPr lang="en-US" sz="1200" b="0" i="0" u="none" strike="noStrike" dirty="0">
                          <a:solidFill>
                            <a:srgbClr val="FFFFFF"/>
                          </a:solidFill>
                          <a:effectLst/>
                          <a:latin typeface="Arial" panose="020B0604020202020204" pitchFamily="34" charset="0"/>
                        </a:rPr>
                        <a:t>12 weeks</a:t>
                      </a:r>
                    </a:p>
                    <a:p>
                      <a:pPr algn="ctr" rtl="0" fontAlgn="ctr"/>
                      <a:r>
                        <a:rPr lang="en-US" sz="1050" b="0" i="0" u="none" strike="noStrike" dirty="0">
                          <a:solidFill>
                            <a:srgbClr val="FFFFFF"/>
                          </a:solidFill>
                          <a:effectLst/>
                          <a:latin typeface="Arial" panose="020B0604020202020204" pitchFamily="34" charset="0"/>
                        </a:rPr>
                        <a:t>(n = 90)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5B9D"/>
                    </a:solidFill>
                  </a:tcPr>
                </a:tc>
                <a:tc>
                  <a:txBody>
                    <a:bodyPr/>
                    <a:lstStyle/>
                    <a:p>
                      <a:pPr algn="ctr" rtl="0" fontAlgn="ctr"/>
                      <a:r>
                        <a:rPr lang="en-US" sz="1400" b="1" i="0" u="none" strike="noStrike" dirty="0">
                          <a:solidFill>
                            <a:srgbClr val="FFFFFF"/>
                          </a:solidFill>
                          <a:effectLst/>
                          <a:latin typeface="Arial" panose="020B0604020202020204" pitchFamily="34" charset="0"/>
                        </a:rPr>
                        <a:t>SOF-VEL + RBV</a:t>
                      </a:r>
                    </a:p>
                    <a:p>
                      <a:pPr algn="ctr" rtl="0" fontAlgn="ctr"/>
                      <a:r>
                        <a:rPr lang="en-US" sz="1200" b="0" i="0" u="none" strike="noStrike" dirty="0">
                          <a:solidFill>
                            <a:srgbClr val="FFFFFF"/>
                          </a:solidFill>
                          <a:effectLst/>
                          <a:latin typeface="Arial" panose="020B0604020202020204" pitchFamily="34" charset="0"/>
                        </a:rPr>
                        <a:t>12 weeks</a:t>
                      </a:r>
                    </a:p>
                    <a:p>
                      <a:pPr algn="ctr" rtl="0" fontAlgn="ctr"/>
                      <a:r>
                        <a:rPr lang="en-US" sz="1050" b="0" i="0" u="none" strike="noStrike" dirty="0">
                          <a:solidFill>
                            <a:srgbClr val="FFFFFF"/>
                          </a:solidFill>
                          <a:effectLst/>
                          <a:latin typeface="Arial" panose="020B0604020202020204" pitchFamily="34" charset="0"/>
                        </a:rPr>
                        <a:t>(n = 87)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A9342"/>
                    </a:solidFill>
                  </a:tcPr>
                </a:tc>
                <a:tc>
                  <a:txBody>
                    <a:bodyPr/>
                    <a:lstStyle/>
                    <a:p>
                      <a:pPr algn="ctr" rtl="0" fontAlgn="ctr"/>
                      <a:r>
                        <a:rPr lang="en-US" sz="1400" b="1" i="0" u="none" strike="noStrike" dirty="0">
                          <a:solidFill>
                            <a:srgbClr val="FFFFFF"/>
                          </a:solidFill>
                          <a:effectLst/>
                          <a:latin typeface="Arial" panose="020B0604020202020204" pitchFamily="34" charset="0"/>
                        </a:rPr>
                        <a:t>SOF-VEL</a:t>
                      </a:r>
                    </a:p>
                    <a:p>
                      <a:pPr algn="ctr" rtl="0" fontAlgn="ctr"/>
                      <a:r>
                        <a:rPr lang="en-US" sz="1200" b="0" i="0" u="none" strike="noStrike" dirty="0">
                          <a:solidFill>
                            <a:srgbClr val="FFFFFF"/>
                          </a:solidFill>
                          <a:effectLst/>
                          <a:latin typeface="Arial" panose="020B0604020202020204" pitchFamily="34" charset="0"/>
                        </a:rPr>
                        <a:t>24 weeks</a:t>
                      </a:r>
                    </a:p>
                    <a:p>
                      <a:pPr algn="ctr" rtl="0" fontAlgn="ctr"/>
                      <a:r>
                        <a:rPr lang="en-US" sz="1050" b="0" i="0" u="none" strike="noStrike" dirty="0">
                          <a:solidFill>
                            <a:srgbClr val="FFFFFF"/>
                          </a:solidFill>
                          <a:effectLst/>
                          <a:latin typeface="Arial" panose="020B0604020202020204" pitchFamily="34" charset="0"/>
                        </a:rPr>
                        <a:t>(n = 90)</a:t>
                      </a:r>
                    </a:p>
                  </a:txBody>
                  <a:tcPr marL="0" marR="0" marT="0" marB="0" anchor="ctr">
                    <a:lnL w="19050" cap="flat" cmpd="sng" algn="ctr">
                      <a:solidFill>
                        <a:srgbClr val="FFFFFF"/>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85690"/>
                    </a:solidFill>
                  </a:tcPr>
                </a:tc>
                <a:extLst>
                  <a:ext uri="{0D108BD9-81ED-4DB2-BD59-A6C34878D82A}">
                    <a16:rowId xmlns:a16="http://schemas.microsoft.com/office/drawing/2014/main" val="2722262914"/>
                  </a:ext>
                </a:extLst>
              </a:tr>
              <a:tr h="197266">
                <a:tc>
                  <a:txBody>
                    <a:bodyPr/>
                    <a:lstStyle/>
                    <a:p>
                      <a:pPr marL="91440" algn="l" rtl="0" fontAlgn="ctr"/>
                      <a:r>
                        <a:rPr lang="en-US" sz="1200" b="0" i="0" u="none" strike="noStrike" dirty="0">
                          <a:solidFill>
                            <a:srgbClr val="000000"/>
                          </a:solidFill>
                          <a:effectLst/>
                          <a:latin typeface="Arial" panose="020B0604020202020204" pitchFamily="34" charset="0"/>
                        </a:rPr>
                        <a:t>Mean age, years (range)</a:t>
                      </a:r>
                    </a:p>
                  </a:txBody>
                  <a:tcPr marL="72675" marR="0" marT="0" marB="0" anchor="ctr">
                    <a:lnL w="12700"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58 (42-73)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58 (40-71)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58 (46-72)</a:t>
                      </a:r>
                    </a:p>
                  </a:txBody>
                  <a:tcPr marL="0" marR="0" marT="0" marB="0" anchor="ctr">
                    <a:lnL w="19050" cap="flat" cmpd="sng" algn="ctr">
                      <a:solidFill>
                        <a:srgbClr val="FFFFFF"/>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AEF"/>
                    </a:solidFill>
                  </a:tcPr>
                </a:tc>
                <a:extLst>
                  <a:ext uri="{0D108BD9-81ED-4DB2-BD59-A6C34878D82A}">
                    <a16:rowId xmlns:a16="http://schemas.microsoft.com/office/drawing/2014/main" val="1718934359"/>
                  </a:ext>
                </a:extLst>
              </a:tr>
              <a:tr h="197266">
                <a:tc>
                  <a:txBody>
                    <a:bodyPr/>
                    <a:lstStyle/>
                    <a:p>
                      <a:pPr marL="91440" algn="l" rtl="0" fontAlgn="ctr"/>
                      <a:r>
                        <a:rPr lang="en-US" sz="1200" b="0" i="0" u="none" strike="noStrike" dirty="0">
                          <a:solidFill>
                            <a:srgbClr val="000000"/>
                          </a:solidFill>
                          <a:effectLst/>
                          <a:latin typeface="Arial" panose="020B0604020202020204" pitchFamily="34" charset="0"/>
                        </a:rPr>
                        <a:t>Male sex, %</a:t>
                      </a:r>
                    </a:p>
                  </a:txBody>
                  <a:tcPr marL="72675" marR="0" marT="0" marB="0" anchor="ctr">
                    <a:lnL w="12700"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63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76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70</a:t>
                      </a:r>
                    </a:p>
                  </a:txBody>
                  <a:tcPr marL="0" marR="0" marT="0" marB="0" anchor="ctr">
                    <a:lnL w="19050" cap="flat" cmpd="sng" algn="ctr">
                      <a:solidFill>
                        <a:srgbClr val="FFFFFF"/>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D3DD"/>
                    </a:solidFill>
                  </a:tcPr>
                </a:tc>
                <a:extLst>
                  <a:ext uri="{0D108BD9-81ED-4DB2-BD59-A6C34878D82A}">
                    <a16:rowId xmlns:a16="http://schemas.microsoft.com/office/drawing/2014/main" val="1346445933"/>
                  </a:ext>
                </a:extLst>
              </a:tr>
              <a:tr h="188301">
                <a:tc>
                  <a:txBody>
                    <a:bodyPr/>
                    <a:lstStyle/>
                    <a:p>
                      <a:pPr marL="91440" algn="l" rtl="0" fontAlgn="ctr"/>
                      <a:r>
                        <a:rPr lang="en-US" sz="1200" b="0" i="0" u="none" strike="noStrike" dirty="0">
                          <a:solidFill>
                            <a:srgbClr val="000000"/>
                          </a:solidFill>
                          <a:effectLst/>
                          <a:latin typeface="Arial" panose="020B0604020202020204" pitchFamily="34" charset="0"/>
                        </a:rPr>
                        <a:t>Race, %</a:t>
                      </a:r>
                    </a:p>
                  </a:txBody>
                  <a:tcPr marL="72675" marR="0" marT="0" marB="0" anchor="ctr">
                    <a:lnL w="12700"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 </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 </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 </a:t>
                      </a:r>
                    </a:p>
                  </a:txBody>
                  <a:tcPr marL="0" marR="0" marT="0" marB="0" anchor="ctr">
                    <a:lnL w="19050" cap="flat" cmpd="sng" algn="ctr">
                      <a:solidFill>
                        <a:srgbClr val="FFFFFF"/>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8EAEF"/>
                    </a:solidFill>
                  </a:tcPr>
                </a:tc>
                <a:extLst>
                  <a:ext uri="{0D108BD9-81ED-4DB2-BD59-A6C34878D82A}">
                    <a16:rowId xmlns:a16="http://schemas.microsoft.com/office/drawing/2014/main" val="818618697"/>
                  </a:ext>
                </a:extLst>
              </a:tr>
              <a:tr h="186346">
                <a:tc>
                  <a:txBody>
                    <a:bodyPr/>
                    <a:lstStyle/>
                    <a:p>
                      <a:pPr marL="91440" algn="l" rtl="0" fontAlgn="ctr"/>
                      <a:r>
                        <a:rPr lang="en-US" sz="1200" b="0" i="0" u="none" strike="noStrike" dirty="0">
                          <a:solidFill>
                            <a:srgbClr val="000000"/>
                          </a:solidFill>
                          <a:effectLst/>
                          <a:latin typeface="Arial" panose="020B0604020202020204" pitchFamily="34" charset="0"/>
                        </a:rPr>
                        <a:t>  White</a:t>
                      </a:r>
                    </a:p>
                  </a:txBody>
                  <a:tcPr marL="72675" marR="0" marT="0" marB="0" anchor="ctr">
                    <a:lnL w="12700"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88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91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90</a:t>
                      </a:r>
                    </a:p>
                  </a:txBody>
                  <a:tcPr marL="0" marR="0" marT="0" marB="0" anchor="ctr">
                    <a:lnL w="19050" cap="flat" cmpd="sng" algn="ctr">
                      <a:solidFill>
                        <a:srgbClr val="FFFFFF"/>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solidFill>
                      <a:srgbClr val="E8EAEF"/>
                    </a:solidFill>
                  </a:tcPr>
                </a:tc>
                <a:extLst>
                  <a:ext uri="{0D108BD9-81ED-4DB2-BD59-A6C34878D82A}">
                    <a16:rowId xmlns:a16="http://schemas.microsoft.com/office/drawing/2014/main" val="1019438985"/>
                  </a:ext>
                </a:extLst>
              </a:tr>
              <a:tr h="186346">
                <a:tc>
                  <a:txBody>
                    <a:bodyPr/>
                    <a:lstStyle/>
                    <a:p>
                      <a:pPr marL="91440" algn="l" rtl="0" fontAlgn="ctr"/>
                      <a:r>
                        <a:rPr lang="en-US" sz="1200" b="0" i="0" u="none" strike="noStrike" dirty="0">
                          <a:solidFill>
                            <a:srgbClr val="000000"/>
                          </a:solidFill>
                          <a:effectLst/>
                          <a:latin typeface="Arial" panose="020B0604020202020204" pitchFamily="34" charset="0"/>
                        </a:rPr>
                        <a:t>  Black</a:t>
                      </a:r>
                    </a:p>
                  </a:txBody>
                  <a:tcPr marL="72675" marR="0" marT="0" marB="0" anchor="ctr">
                    <a:lnL w="12700"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7</a:t>
                      </a:r>
                    </a:p>
                  </a:txBody>
                  <a:tcPr marL="0" marR="0" marT="0" marB="0" anchor="ctr">
                    <a:lnL w="19050" cap="flat" cmpd="sng" algn="ctr">
                      <a:solidFill>
                        <a:srgbClr val="FFFFFF"/>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solidFill>
                      <a:srgbClr val="E8EAEF"/>
                    </a:solidFill>
                  </a:tcPr>
                </a:tc>
                <a:extLst>
                  <a:ext uri="{0D108BD9-81ED-4DB2-BD59-A6C34878D82A}">
                    <a16:rowId xmlns:a16="http://schemas.microsoft.com/office/drawing/2014/main" val="2898226898"/>
                  </a:ext>
                </a:extLst>
              </a:tr>
              <a:tr h="188301">
                <a:tc>
                  <a:txBody>
                    <a:bodyPr/>
                    <a:lstStyle/>
                    <a:p>
                      <a:pPr marL="91440" algn="l" rtl="0" fontAlgn="ctr"/>
                      <a:r>
                        <a:rPr lang="en-US" sz="1200" b="0" i="0" u="none" strike="noStrike" dirty="0">
                          <a:solidFill>
                            <a:srgbClr val="000000"/>
                          </a:solidFill>
                          <a:effectLst/>
                          <a:latin typeface="Arial" panose="020B0604020202020204" pitchFamily="34" charset="0"/>
                        </a:rPr>
                        <a:t>  Asian</a:t>
                      </a:r>
                    </a:p>
                  </a:txBody>
                  <a:tcPr marL="72675" marR="0" marT="0" marB="0" anchor="ctr">
                    <a:lnL w="12700"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2</a:t>
                      </a:r>
                    </a:p>
                  </a:txBody>
                  <a:tcPr marL="0" marR="0" marT="0" marB="0" anchor="ctr">
                    <a:lnL w="19050" cap="flat" cmpd="sng" algn="ctr">
                      <a:solidFill>
                        <a:srgbClr val="FFFFFF"/>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8EAEF"/>
                    </a:solidFill>
                  </a:tcPr>
                </a:tc>
                <a:extLst>
                  <a:ext uri="{0D108BD9-81ED-4DB2-BD59-A6C34878D82A}">
                    <a16:rowId xmlns:a16="http://schemas.microsoft.com/office/drawing/2014/main" val="1034553185"/>
                  </a:ext>
                </a:extLst>
              </a:tr>
              <a:tr h="188301">
                <a:tc>
                  <a:txBody>
                    <a:bodyPr/>
                    <a:lstStyle/>
                    <a:p>
                      <a:pPr marL="91440" algn="l" rtl="0" fontAlgn="ctr"/>
                      <a:r>
                        <a:rPr lang="en-US" sz="1200" b="0" i="0" u="none" strike="noStrike" dirty="0">
                          <a:solidFill>
                            <a:srgbClr val="000000"/>
                          </a:solidFill>
                          <a:effectLst/>
                          <a:latin typeface="Arial" panose="020B0604020202020204" pitchFamily="34" charset="0"/>
                        </a:rPr>
                        <a:t>HCV Genotype, %</a:t>
                      </a:r>
                    </a:p>
                  </a:txBody>
                  <a:tcPr marL="72675" marR="0" marT="0" marB="0" anchor="ctr">
                    <a:lnL w="12700"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 </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 </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 </a:t>
                      </a:r>
                    </a:p>
                  </a:txBody>
                  <a:tcPr marL="0" marR="0" marT="0" marB="0" anchor="ctr">
                    <a:lnL w="19050" cap="flat" cmpd="sng" algn="ctr">
                      <a:solidFill>
                        <a:srgbClr val="FFFFFF"/>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DD3DD"/>
                    </a:solidFill>
                  </a:tcPr>
                </a:tc>
                <a:extLst>
                  <a:ext uri="{0D108BD9-81ED-4DB2-BD59-A6C34878D82A}">
                    <a16:rowId xmlns:a16="http://schemas.microsoft.com/office/drawing/2014/main" val="324324348"/>
                  </a:ext>
                </a:extLst>
              </a:tr>
              <a:tr h="186346">
                <a:tc>
                  <a:txBody>
                    <a:bodyPr/>
                    <a:lstStyle/>
                    <a:p>
                      <a:pPr marL="91440" algn="l" rtl="0" fontAlgn="ctr"/>
                      <a:r>
                        <a:rPr lang="en-US" sz="1200" b="0" i="0" u="none" strike="noStrike" dirty="0">
                          <a:solidFill>
                            <a:srgbClr val="000000"/>
                          </a:solidFill>
                          <a:effectLst/>
                          <a:latin typeface="Arial" panose="020B0604020202020204" pitchFamily="34" charset="0"/>
                        </a:rPr>
                        <a:t>  1a</a:t>
                      </a:r>
                    </a:p>
                  </a:txBody>
                  <a:tcPr marL="72675" marR="0" marT="0" marB="0" anchor="ctr">
                    <a:lnL w="12700"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56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62</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61</a:t>
                      </a:r>
                    </a:p>
                  </a:txBody>
                  <a:tcPr marL="0" marR="0" marT="0" marB="0" anchor="ctr">
                    <a:lnL w="19050" cap="flat" cmpd="sng" algn="ctr">
                      <a:solidFill>
                        <a:srgbClr val="FFFFFF"/>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solidFill>
                      <a:srgbClr val="CDD3DD"/>
                    </a:solidFill>
                  </a:tcPr>
                </a:tc>
                <a:extLst>
                  <a:ext uri="{0D108BD9-81ED-4DB2-BD59-A6C34878D82A}">
                    <a16:rowId xmlns:a16="http://schemas.microsoft.com/office/drawing/2014/main" val="2689156432"/>
                  </a:ext>
                </a:extLst>
              </a:tr>
              <a:tr h="188301">
                <a:tc>
                  <a:txBody>
                    <a:bodyPr/>
                    <a:lstStyle/>
                    <a:p>
                      <a:pPr marL="91440" algn="l" rtl="0" fontAlgn="ctr"/>
                      <a:r>
                        <a:rPr lang="en-US" sz="1200" b="0" i="0" u="none" strike="noStrike" dirty="0">
                          <a:solidFill>
                            <a:srgbClr val="000000"/>
                          </a:solidFill>
                          <a:effectLst/>
                          <a:latin typeface="Arial" panose="020B0604020202020204" pitchFamily="34" charset="0"/>
                        </a:rPr>
                        <a:t>  1b</a:t>
                      </a:r>
                    </a:p>
                  </a:txBody>
                  <a:tcPr marL="72675" marR="0" marT="0" marB="0" anchor="ctr">
                    <a:lnL w="12700"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20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16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18</a:t>
                      </a:r>
                    </a:p>
                  </a:txBody>
                  <a:tcPr marL="0" marR="0" marT="0" marB="0" anchor="ctr">
                    <a:lnL w="19050" cap="flat" cmpd="sng" algn="ctr">
                      <a:solidFill>
                        <a:srgbClr val="FFFFFF"/>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solidFill>
                      <a:srgbClr val="CDD3DD"/>
                    </a:solidFill>
                  </a:tcPr>
                </a:tc>
                <a:extLst>
                  <a:ext uri="{0D108BD9-81ED-4DB2-BD59-A6C34878D82A}">
                    <a16:rowId xmlns:a16="http://schemas.microsoft.com/office/drawing/2014/main" val="165980831"/>
                  </a:ext>
                </a:extLst>
              </a:tr>
              <a:tr h="188301">
                <a:tc>
                  <a:txBody>
                    <a:bodyPr/>
                    <a:lstStyle/>
                    <a:p>
                      <a:pPr marL="91440" algn="l" rtl="0" fontAlgn="ctr"/>
                      <a:r>
                        <a:rPr lang="en-US" sz="1200" b="0" i="0" u="none" strike="noStrike" dirty="0">
                          <a:solidFill>
                            <a:srgbClr val="000000"/>
                          </a:solidFill>
                          <a:effectLst/>
                          <a:latin typeface="Arial" panose="020B0604020202020204" pitchFamily="34" charset="0"/>
                        </a:rPr>
                        <a:t>  2</a:t>
                      </a:r>
                    </a:p>
                  </a:txBody>
                  <a:tcPr marL="72675" marR="0" marT="0" marB="0" anchor="ctr">
                    <a:lnL w="12700"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4</a:t>
                      </a:r>
                    </a:p>
                  </a:txBody>
                  <a:tcPr marL="0" marR="0" marT="0" marB="0" anchor="ctr">
                    <a:lnL w="19050" cap="flat" cmpd="sng" algn="ctr">
                      <a:solidFill>
                        <a:srgbClr val="FFFFFF"/>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solidFill>
                      <a:srgbClr val="CDD3DD"/>
                    </a:solidFill>
                  </a:tcPr>
                </a:tc>
                <a:extLst>
                  <a:ext uri="{0D108BD9-81ED-4DB2-BD59-A6C34878D82A}">
                    <a16:rowId xmlns:a16="http://schemas.microsoft.com/office/drawing/2014/main" val="1666356842"/>
                  </a:ext>
                </a:extLst>
              </a:tr>
              <a:tr h="186346">
                <a:tc>
                  <a:txBody>
                    <a:bodyPr/>
                    <a:lstStyle/>
                    <a:p>
                      <a:pPr marL="91440" algn="l" rtl="0" fontAlgn="ctr"/>
                      <a:r>
                        <a:rPr lang="en-US" sz="1200" b="0" i="0" u="none" strike="noStrike" dirty="0">
                          <a:solidFill>
                            <a:srgbClr val="000000"/>
                          </a:solidFill>
                          <a:effectLst/>
                          <a:latin typeface="Arial" panose="020B0604020202020204" pitchFamily="34" charset="0"/>
                        </a:rPr>
                        <a:t>  3</a:t>
                      </a:r>
                    </a:p>
                  </a:txBody>
                  <a:tcPr marL="72675" marR="0" marT="0" marB="0" anchor="ctr">
                    <a:lnL w="12700"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16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15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13</a:t>
                      </a:r>
                    </a:p>
                  </a:txBody>
                  <a:tcPr marL="0" marR="0" marT="0" marB="0" anchor="ctr">
                    <a:lnL w="19050" cap="flat" cmpd="sng" algn="ctr">
                      <a:solidFill>
                        <a:srgbClr val="FFFFFF"/>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solidFill>
                      <a:srgbClr val="CDD3DD"/>
                    </a:solidFill>
                  </a:tcPr>
                </a:tc>
                <a:extLst>
                  <a:ext uri="{0D108BD9-81ED-4DB2-BD59-A6C34878D82A}">
                    <a16:rowId xmlns:a16="http://schemas.microsoft.com/office/drawing/2014/main" val="2291143567"/>
                  </a:ext>
                </a:extLst>
              </a:tr>
              <a:tr h="188301">
                <a:tc>
                  <a:txBody>
                    <a:bodyPr/>
                    <a:lstStyle/>
                    <a:p>
                      <a:pPr marL="91440" algn="l" rtl="0" fontAlgn="ctr"/>
                      <a:r>
                        <a:rPr lang="en-US" sz="1200" b="0" i="0" u="none" strike="noStrike" dirty="0">
                          <a:solidFill>
                            <a:srgbClr val="000000"/>
                          </a:solidFill>
                          <a:effectLst/>
                          <a:latin typeface="Arial" panose="020B0604020202020204" pitchFamily="34" charset="0"/>
                        </a:rPr>
                        <a:t>  4</a:t>
                      </a:r>
                    </a:p>
                  </a:txBody>
                  <a:tcPr marL="72675" marR="0" marT="0" marB="0" anchor="ctr">
                    <a:lnL w="12700"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2</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2</a:t>
                      </a:r>
                    </a:p>
                  </a:txBody>
                  <a:tcPr marL="0" marR="0" marT="0" marB="0" anchor="ctr">
                    <a:lnL w="19050" cap="flat" cmpd="sng" algn="ctr">
                      <a:solidFill>
                        <a:srgbClr val="FFFFFF"/>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solidFill>
                      <a:srgbClr val="CDD3DD"/>
                    </a:solidFill>
                  </a:tcPr>
                </a:tc>
                <a:extLst>
                  <a:ext uri="{0D108BD9-81ED-4DB2-BD59-A6C34878D82A}">
                    <a16:rowId xmlns:a16="http://schemas.microsoft.com/office/drawing/2014/main" val="1678117938"/>
                  </a:ext>
                </a:extLst>
              </a:tr>
              <a:tr h="197266">
                <a:tc>
                  <a:txBody>
                    <a:bodyPr/>
                    <a:lstStyle/>
                    <a:p>
                      <a:pPr marL="91440" algn="l" rtl="0" fontAlgn="ctr"/>
                      <a:r>
                        <a:rPr lang="en-US" sz="1200" b="0" i="0" u="none" strike="noStrike" dirty="0">
                          <a:solidFill>
                            <a:srgbClr val="000000"/>
                          </a:solidFill>
                          <a:effectLst/>
                          <a:latin typeface="Arial" panose="020B0604020202020204" pitchFamily="34" charset="0"/>
                        </a:rPr>
                        <a:t>  6</a:t>
                      </a:r>
                    </a:p>
                  </a:txBody>
                  <a:tcPr marL="72675" marR="0" marT="0" marB="0" anchor="ctr">
                    <a:lnL w="12700"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1</a:t>
                      </a:r>
                    </a:p>
                  </a:txBody>
                  <a:tcPr marL="0" marR="0" marT="0" marB="0" anchor="ctr">
                    <a:lnL w="19050" cap="flat" cmpd="sng" algn="ctr">
                      <a:solidFill>
                        <a:srgbClr val="FFFFFF"/>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CDD3DD"/>
                    </a:solidFill>
                  </a:tcPr>
                </a:tc>
                <a:extLst>
                  <a:ext uri="{0D108BD9-81ED-4DB2-BD59-A6C34878D82A}">
                    <a16:rowId xmlns:a16="http://schemas.microsoft.com/office/drawing/2014/main" val="1811352719"/>
                  </a:ext>
                </a:extLst>
              </a:tr>
              <a:tr h="197266">
                <a:tc>
                  <a:txBody>
                    <a:bodyPr/>
                    <a:lstStyle/>
                    <a:p>
                      <a:pPr marL="91440" algn="l" rtl="0" fontAlgn="ctr"/>
                      <a:r>
                        <a:rPr lang="en-US" sz="1200" b="0" i="0" u="none" strike="noStrike" dirty="0">
                          <a:solidFill>
                            <a:srgbClr val="000000"/>
                          </a:solidFill>
                          <a:effectLst/>
                          <a:latin typeface="Arial" panose="020B0604020202020204" pitchFamily="34" charset="0"/>
                        </a:rPr>
                        <a:t>HCV RNA ≥800,000 IU/mL, %</a:t>
                      </a:r>
                    </a:p>
                  </a:txBody>
                  <a:tcPr marL="72675" marR="0" marT="0" marB="0" anchor="ctr">
                    <a:lnL w="12700"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66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52</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50</a:t>
                      </a:r>
                    </a:p>
                  </a:txBody>
                  <a:tcPr marL="0" marR="0" marT="0" marB="0" anchor="ctr">
                    <a:lnL w="19050" cap="flat" cmpd="sng" algn="ctr">
                      <a:solidFill>
                        <a:srgbClr val="FFFFFF"/>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AEF"/>
                    </a:solidFill>
                  </a:tcPr>
                </a:tc>
                <a:extLst>
                  <a:ext uri="{0D108BD9-81ED-4DB2-BD59-A6C34878D82A}">
                    <a16:rowId xmlns:a16="http://schemas.microsoft.com/office/drawing/2014/main" val="4176044555"/>
                  </a:ext>
                </a:extLst>
              </a:tr>
              <a:tr h="197266">
                <a:tc>
                  <a:txBody>
                    <a:bodyPr/>
                    <a:lstStyle/>
                    <a:p>
                      <a:pPr marL="91440" algn="l" rtl="0" fontAlgn="ctr"/>
                      <a:r>
                        <a:rPr lang="en-US" sz="1200" b="0" i="0" u="none" strike="noStrike" dirty="0">
                          <a:solidFill>
                            <a:srgbClr val="000000"/>
                          </a:solidFill>
                          <a:effectLst/>
                          <a:latin typeface="Arial" panose="020B0604020202020204" pitchFamily="34" charset="0"/>
                        </a:rPr>
                        <a:t>IL28B genotype, non-CC, %</a:t>
                      </a:r>
                    </a:p>
                  </a:txBody>
                  <a:tcPr marL="72675" marR="0" marT="0" marB="0" anchor="ctr">
                    <a:lnL w="12700"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78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75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78</a:t>
                      </a:r>
                    </a:p>
                  </a:txBody>
                  <a:tcPr marL="0" marR="0" marT="0" marB="0" anchor="ctr">
                    <a:lnL w="19050" cap="flat" cmpd="sng" algn="ctr">
                      <a:solidFill>
                        <a:srgbClr val="FFFFFF"/>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D3DD"/>
                    </a:solidFill>
                  </a:tcPr>
                </a:tc>
                <a:extLst>
                  <a:ext uri="{0D108BD9-81ED-4DB2-BD59-A6C34878D82A}">
                    <a16:rowId xmlns:a16="http://schemas.microsoft.com/office/drawing/2014/main" val="1572664583"/>
                  </a:ext>
                </a:extLst>
              </a:tr>
              <a:tr h="197266">
                <a:tc>
                  <a:txBody>
                    <a:bodyPr/>
                    <a:lstStyle/>
                    <a:p>
                      <a:pPr marL="91440" algn="l" rtl="0" fontAlgn="ctr"/>
                      <a:r>
                        <a:rPr lang="en-US" sz="1200" b="0" i="0" u="none" strike="noStrike" dirty="0">
                          <a:solidFill>
                            <a:srgbClr val="000000"/>
                          </a:solidFill>
                          <a:effectLst/>
                          <a:latin typeface="Arial" panose="020B0604020202020204" pitchFamily="34" charset="0"/>
                        </a:rPr>
                        <a:t>Mean eGFR, mL/min (range)</a:t>
                      </a:r>
                    </a:p>
                  </a:txBody>
                  <a:tcPr marL="72675" marR="0" marT="0" marB="0" anchor="ctr">
                    <a:lnL w="12700"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89 (15-169)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90 (50-167)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90 (43-198)</a:t>
                      </a:r>
                    </a:p>
                  </a:txBody>
                  <a:tcPr marL="0" marR="0" marT="0" marB="0" anchor="ctr">
                    <a:lnL w="19050" cap="flat" cmpd="sng" algn="ctr">
                      <a:solidFill>
                        <a:srgbClr val="FFFFFF"/>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8EAEF"/>
                    </a:solidFill>
                  </a:tcPr>
                </a:tc>
                <a:extLst>
                  <a:ext uri="{0D108BD9-81ED-4DB2-BD59-A6C34878D82A}">
                    <a16:rowId xmlns:a16="http://schemas.microsoft.com/office/drawing/2014/main" val="3473611079"/>
                  </a:ext>
                </a:extLst>
              </a:tr>
            </a:tbl>
          </a:graphicData>
        </a:graphic>
      </p:graphicFrame>
    </p:spTree>
    <p:extLst>
      <p:ext uri="{BB962C8B-B14F-4D97-AF65-F5344CB8AC3E}">
        <p14:creationId xmlns:p14="http://schemas.microsoft.com/office/powerpoint/2010/main" val="82215764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Sofosbuvir-Velpatasvir (</a:t>
            </a:r>
            <a:r>
              <a:rPr lang="en-US" sz="2000" i="1" dirty="0"/>
              <a:t>Epclusa</a:t>
            </a:r>
            <a:r>
              <a:rPr lang="en-US" sz="2000" dirty="0"/>
              <a:t>) </a:t>
            </a:r>
            <a:br>
              <a:rPr lang="en-US" sz="2000" dirty="0"/>
            </a:br>
            <a:r>
              <a:rPr lang="en-US" sz="2000" dirty="0"/>
              <a:t>Indications and Usage</a:t>
            </a:r>
          </a:p>
        </p:txBody>
      </p:sp>
      <p:sp>
        <p:nvSpPr>
          <p:cNvPr id="5" name="Content Placeholder 4"/>
          <p:cNvSpPr>
            <a:spLocks noGrp="1"/>
          </p:cNvSpPr>
          <p:nvPr>
            <p:ph type="body" sz="quarter" idx="14"/>
          </p:nvPr>
        </p:nvSpPr>
        <p:spPr>
          <a:prstGeom prst="rect">
            <a:avLst/>
          </a:prstGeom>
        </p:spPr>
        <p:txBody>
          <a:bodyPr/>
          <a:lstStyle/>
          <a:p>
            <a:r>
              <a:rPr lang="en-US" dirty="0"/>
              <a:t>Source: </a:t>
            </a:r>
            <a:r>
              <a:rPr lang="en-US" i="1" dirty="0"/>
              <a:t>Epclusa </a:t>
            </a:r>
            <a:r>
              <a:rPr lang="en-US" dirty="0"/>
              <a:t>Prescribing Information, Gilead Sciences.</a:t>
            </a:r>
          </a:p>
        </p:txBody>
      </p:sp>
      <p:graphicFrame>
        <p:nvGraphicFramePr>
          <p:cNvPr id="7" name="Group 66"/>
          <p:cNvGraphicFramePr>
            <a:graphicFrameLocks noGrp="1"/>
          </p:cNvGraphicFramePr>
          <p:nvPr>
            <p:extLst>
              <p:ext uri="{D42A27DB-BD31-4B8C-83A1-F6EECF244321}">
                <p14:modId xmlns:p14="http://schemas.microsoft.com/office/powerpoint/2010/main" val="2963332679"/>
              </p:ext>
            </p:extLst>
          </p:nvPr>
        </p:nvGraphicFramePr>
        <p:xfrm>
          <a:off x="323849" y="1038686"/>
          <a:ext cx="8225347" cy="3657602"/>
        </p:xfrm>
        <a:graphic>
          <a:graphicData uri="http://schemas.openxmlformats.org/drawingml/2006/table">
            <a:tbl>
              <a:tblPr>
                <a:effectLst/>
              </a:tblPr>
              <a:tblGrid>
                <a:gridCol w="4092508">
                  <a:extLst>
                    <a:ext uri="{9D8B030D-6E8A-4147-A177-3AD203B41FA5}">
                      <a16:colId xmlns:a16="http://schemas.microsoft.com/office/drawing/2014/main" val="20000"/>
                    </a:ext>
                  </a:extLst>
                </a:gridCol>
                <a:gridCol w="3047944">
                  <a:extLst>
                    <a:ext uri="{9D8B030D-6E8A-4147-A177-3AD203B41FA5}">
                      <a16:colId xmlns:a16="http://schemas.microsoft.com/office/drawing/2014/main" val="20001"/>
                    </a:ext>
                  </a:extLst>
                </a:gridCol>
                <a:gridCol w="1084895">
                  <a:extLst>
                    <a:ext uri="{9D8B030D-6E8A-4147-A177-3AD203B41FA5}">
                      <a16:colId xmlns:a16="http://schemas.microsoft.com/office/drawing/2014/main" val="20002"/>
                    </a:ext>
                  </a:extLst>
                </a:gridCol>
              </a:tblGrid>
              <a:tr h="541599">
                <a:tc gridSpan="3">
                  <a:txBody>
                    <a:bodyPr/>
                    <a:lstStyle/>
                    <a:p>
                      <a:pPr marL="91440" marR="0" lvl="0" indent="0" algn="l" defTabSz="914400" rtl="0" eaLnBrk="1" fontAlgn="base" latinLnBrk="0" hangingPunct="1">
                        <a:lnSpc>
                          <a:spcPts val="1800"/>
                        </a:lnSpc>
                        <a:spcBef>
                          <a:spcPts val="0"/>
                        </a:spcBef>
                        <a:spcAft>
                          <a:spcPts val="0"/>
                        </a:spcAft>
                        <a:buClr>
                          <a:srgbClr val="990000"/>
                        </a:buClr>
                        <a:buSzTx/>
                        <a:buFont typeface="Symbol" pitchFamily="18" charset="2"/>
                        <a:buNone/>
                        <a:tabLst/>
                        <a:defRPr/>
                      </a:pPr>
                      <a:r>
                        <a:rPr kumimoji="0" lang="en-US" sz="12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Sofosbuvir-Velpatasvir* for HCV Treatment in Patients with Genotype 1-6</a:t>
                      </a:r>
                    </a:p>
                  </a:txBody>
                  <a:tcPr marL="68580" marR="34290" marT="68580" marB="68580" anchor="ctr" horzOverflow="overflow">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tx1">
                        <a:lumMod val="85000"/>
                        <a:lumOff val="1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30769">
                <a:tc>
                  <a:txBody>
                    <a:bodyPr/>
                    <a:lstStyle/>
                    <a:p>
                      <a:pPr marL="91440">
                        <a:lnSpc>
                          <a:spcPts val="1800"/>
                        </a:lnSpc>
                        <a:spcBef>
                          <a:spcPts val="600"/>
                        </a:spcBef>
                        <a:spcAft>
                          <a:spcPts val="0"/>
                        </a:spcAft>
                      </a:pPr>
                      <a:r>
                        <a:rPr lang="en-US" sz="1200" b="1" dirty="0">
                          <a:solidFill>
                            <a:schemeClr val="bg1"/>
                          </a:solidFill>
                          <a:latin typeface="Arial" panose="020B0604020202020204" pitchFamily="34" charset="0"/>
                          <a:cs typeface="Arial" panose="020B0604020202020204" pitchFamily="34" charset="0"/>
                        </a:rPr>
                        <a:t>Patient</a:t>
                      </a:r>
                      <a:r>
                        <a:rPr lang="en-US" sz="1200" b="1" baseline="0" dirty="0">
                          <a:solidFill>
                            <a:schemeClr val="bg1"/>
                          </a:solidFill>
                          <a:latin typeface="Arial" panose="020B0604020202020204" pitchFamily="34" charset="0"/>
                          <a:cs typeface="Arial" panose="020B0604020202020204" pitchFamily="34" charset="0"/>
                        </a:rPr>
                        <a:t> Population</a:t>
                      </a:r>
                      <a:endParaRPr lang="en-US" sz="1200" b="1" dirty="0">
                        <a:solidFill>
                          <a:schemeClr val="bg1"/>
                        </a:solidFill>
                        <a:latin typeface="Arial" panose="020B0604020202020204" pitchFamily="34" charset="0"/>
                        <a:cs typeface="Arial" panose="020B0604020202020204" pitchFamily="34" charset="0"/>
                      </a:endParaRPr>
                    </a:p>
                  </a:txBody>
                  <a:tcPr marL="68580" marR="34290" marT="34290" marB="34290" anchor="ctr" horzOverflow="overflow">
                    <a:lnL w="9525" cap="flat" cmpd="sng" algn="ctr">
                      <a:solidFill>
                        <a:prstClr val="white">
                          <a:lumMod val="75000"/>
                        </a:prst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2A5480"/>
                    </a:solidFill>
                  </a:tcPr>
                </a:tc>
                <a:tc>
                  <a:txBody>
                    <a:bodyPr/>
                    <a:lstStyle/>
                    <a:p>
                      <a:pPr marL="91440" marR="0" lvl="0" indent="0" algn="l" defTabSz="914400" rtl="0" eaLnBrk="1" fontAlgn="base" latinLnBrk="0" hangingPunct="1">
                        <a:lnSpc>
                          <a:spcPts val="1800"/>
                        </a:lnSpc>
                        <a:spcBef>
                          <a:spcPts val="0"/>
                        </a:spcBef>
                        <a:spcAft>
                          <a:spcPts val="0"/>
                        </a:spcAft>
                        <a:buClr>
                          <a:srgbClr val="990000"/>
                        </a:buClr>
                        <a:buSzTx/>
                        <a:buFont typeface="Symbol" pitchFamily="18" charset="2"/>
                        <a:buNone/>
                        <a:tabLst/>
                        <a:defRPr/>
                      </a:pPr>
                      <a:r>
                        <a:rPr kumimoji="0" lang="en-US" sz="12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Treatment</a:t>
                      </a:r>
                    </a:p>
                  </a:txBody>
                  <a:tcPr marL="68580" marR="34290" marT="34290" marB="3429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2A5480"/>
                    </a:solidFill>
                  </a:tcPr>
                </a:tc>
                <a:tc>
                  <a:txBody>
                    <a:bodyPr/>
                    <a:lstStyle/>
                    <a:p>
                      <a:pPr marL="91440" marR="0" lvl="0" indent="0" algn="ctr" defTabSz="914400" rtl="0" eaLnBrk="1" fontAlgn="base" latinLnBrk="0" hangingPunct="1">
                        <a:lnSpc>
                          <a:spcPts val="1800"/>
                        </a:lnSpc>
                        <a:spcBef>
                          <a:spcPts val="0"/>
                        </a:spcBef>
                        <a:spcAft>
                          <a:spcPts val="0"/>
                        </a:spcAft>
                        <a:buClr>
                          <a:srgbClr val="990000"/>
                        </a:buClr>
                        <a:buSzTx/>
                        <a:buFont typeface="Symbol" pitchFamily="18" charset="2"/>
                        <a:buNone/>
                        <a:tabLst/>
                        <a:defRPr/>
                      </a:pPr>
                      <a:r>
                        <a:rPr kumimoji="0" lang="en-US" sz="12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Duration</a:t>
                      </a:r>
                    </a:p>
                  </a:txBody>
                  <a:tcPr marL="0" marR="0" marT="34290" marB="34290" anchor="ctr" horzOverflow="overflow">
                    <a:lnL w="19050"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2A5480"/>
                    </a:solidFill>
                  </a:tcPr>
                </a:tc>
                <a:extLst>
                  <a:ext uri="{0D108BD9-81ED-4DB2-BD59-A6C34878D82A}">
                    <a16:rowId xmlns:a16="http://schemas.microsoft.com/office/drawing/2014/main" val="10001"/>
                  </a:ext>
                </a:extLst>
              </a:tr>
              <a:tr h="740362">
                <a:tc>
                  <a:txBody>
                    <a:bodyPr/>
                    <a:lstStyle/>
                    <a:p>
                      <a:pPr marL="91440">
                        <a:lnSpc>
                          <a:spcPts val="1800"/>
                        </a:lnSpc>
                        <a:spcBef>
                          <a:spcPts val="600"/>
                        </a:spcBef>
                        <a:spcAft>
                          <a:spcPts val="0"/>
                        </a:spcAft>
                      </a:pPr>
                      <a:r>
                        <a:rPr lang="en-US" sz="1100" dirty="0">
                          <a:latin typeface="Arial" panose="020B0604020202020204" pitchFamily="34" charset="0"/>
                          <a:cs typeface="Arial" panose="020B0604020202020204" pitchFamily="34" charset="0"/>
                        </a:rPr>
                        <a:t>Patients without cirrhosis and patients with compensated</a:t>
                      </a:r>
                      <a:r>
                        <a:rPr lang="en-US" sz="1100" baseline="0" dirty="0">
                          <a:latin typeface="Arial" panose="020B0604020202020204" pitchFamily="34" charset="0"/>
                          <a:cs typeface="Arial" panose="020B0604020202020204" pitchFamily="34" charset="0"/>
                        </a:rPr>
                        <a:t> cirrhosis (Child-Pugh A)</a:t>
                      </a:r>
                      <a:endParaRPr lang="en-US" sz="1100" dirty="0">
                        <a:solidFill>
                          <a:schemeClr val="accent6"/>
                        </a:solidFill>
                        <a:latin typeface="Arial" panose="020B0604020202020204" pitchFamily="34" charset="0"/>
                        <a:cs typeface="Arial" panose="020B0604020202020204" pitchFamily="34" charset="0"/>
                      </a:endParaRPr>
                    </a:p>
                  </a:txBody>
                  <a:tcPr marL="68580" marR="34290" marT="0" marB="0" anchor="ctr">
                    <a:lnL w="9525" cap="flat" cmpd="sng" algn="ctr">
                      <a:solidFill>
                        <a:prstClr val="white">
                          <a:lumMod val="75000"/>
                        </a:prst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91440">
                        <a:lnSpc>
                          <a:spcPts val="1800"/>
                        </a:lnSpc>
                        <a:spcBef>
                          <a:spcPts val="600"/>
                        </a:spcBef>
                        <a:spcAft>
                          <a:spcPts val="0"/>
                        </a:spcAft>
                      </a:pPr>
                      <a:r>
                        <a:rPr kumimoji="0" 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Sofosbuvir-Velpatasvir </a:t>
                      </a:r>
                      <a:endParaRPr lang="en-US" sz="1100" b="0" dirty="0">
                        <a:solidFill>
                          <a:schemeClr val="tx1"/>
                        </a:solidFill>
                        <a:latin typeface="Arial" panose="020B0604020202020204" pitchFamily="34" charset="0"/>
                        <a:cs typeface="Arial" panose="020B0604020202020204" pitchFamily="34" charset="0"/>
                      </a:endParaRPr>
                    </a:p>
                  </a:txBody>
                  <a:tcPr marL="68580" marR="3429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91440" marR="0" lvl="0" indent="0" algn="ctr" defTabSz="914400" rtl="0" eaLnBrk="1" fontAlgn="base" latinLnBrk="0" hangingPunct="1">
                        <a:lnSpc>
                          <a:spcPts val="1800"/>
                        </a:lnSpc>
                        <a:spcBef>
                          <a:spcPts val="600"/>
                        </a:spcBef>
                        <a:spcAft>
                          <a:spcPts val="0"/>
                        </a:spcAft>
                        <a:buClr>
                          <a:srgbClr val="990000"/>
                        </a:buClr>
                        <a:buSzTx/>
                        <a:buFont typeface="Symbol" pitchFamily="18" charset="2"/>
                        <a:buNone/>
                        <a:tabLst/>
                      </a:pPr>
                      <a:r>
                        <a:rPr kumimoji="0" 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12 weeks</a:t>
                      </a:r>
                    </a:p>
                  </a:txBody>
                  <a:tcPr marL="0" marR="0" marT="0" marB="0" anchor="ctr" horzOverflow="overflow">
                    <a:lnL w="19050" cap="flat" cmpd="sng" algn="ctr">
                      <a:solidFill>
                        <a:schemeClr val="bg1"/>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2"/>
                  </a:ext>
                </a:extLst>
              </a:tr>
              <a:tr h="588090">
                <a:tc>
                  <a:txBody>
                    <a:bodyPr/>
                    <a:lstStyle/>
                    <a:p>
                      <a:pPr marL="91440">
                        <a:lnSpc>
                          <a:spcPts val="1800"/>
                        </a:lnSpc>
                        <a:spcBef>
                          <a:spcPts val="600"/>
                        </a:spcBef>
                        <a:spcAft>
                          <a:spcPts val="0"/>
                        </a:spcAft>
                      </a:pPr>
                      <a:r>
                        <a:rPr lang="en-US" sz="1100" dirty="0">
                          <a:latin typeface="Arial" panose="020B0604020202020204" pitchFamily="34" charset="0"/>
                          <a:cs typeface="Arial" panose="020B0604020202020204" pitchFamily="34" charset="0"/>
                        </a:rPr>
                        <a:t>Patients with decompensated</a:t>
                      </a:r>
                      <a:r>
                        <a:rPr lang="en-US" sz="1100" baseline="0" dirty="0">
                          <a:latin typeface="Arial" panose="020B0604020202020204" pitchFamily="34" charset="0"/>
                          <a:cs typeface="Arial" panose="020B0604020202020204" pitchFamily="34" charset="0"/>
                        </a:rPr>
                        <a:t> cirrhosis (Child-Pugh B and C)</a:t>
                      </a:r>
                      <a:endParaRPr lang="en-US" sz="1100" dirty="0">
                        <a:solidFill>
                          <a:schemeClr val="accent6"/>
                        </a:solidFill>
                        <a:latin typeface="Arial" panose="020B0604020202020204" pitchFamily="34" charset="0"/>
                        <a:cs typeface="Arial" panose="020B0604020202020204" pitchFamily="34" charset="0"/>
                      </a:endParaRPr>
                    </a:p>
                  </a:txBody>
                  <a:tcPr marL="68580" marR="34290" marT="0" marB="0" anchor="ctr">
                    <a:lnL w="9525" cap="flat" cmpd="sng" algn="ctr">
                      <a:solidFill>
                        <a:prstClr val="white">
                          <a:lumMod val="75000"/>
                        </a:prst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rgbClr val="5C4B27"/>
                      </a:solidFill>
                      <a:prstDash val="solid"/>
                      <a:round/>
                      <a:headEnd type="none" w="med" len="med"/>
                      <a:tailEnd type="none" w="med" len="med"/>
                    </a:lnB>
                    <a:lnTlToBr>
                      <a:noFill/>
                    </a:lnTlToBr>
                    <a:lnBlToTr>
                      <a:noFill/>
                    </a:lnBlToTr>
                    <a:solidFill>
                      <a:srgbClr val="E8EAEF"/>
                    </a:solidFill>
                  </a:tcPr>
                </a:tc>
                <a:tc>
                  <a:txBody>
                    <a:bodyPr/>
                    <a:lstStyle/>
                    <a:p>
                      <a:pPr marL="91440" marR="0" indent="0" algn="l" defTabSz="914400" rtl="0" eaLnBrk="1" fontAlgn="auto" latinLnBrk="0" hangingPunct="1">
                        <a:lnSpc>
                          <a:spcPts val="1800"/>
                        </a:lnSpc>
                        <a:spcBef>
                          <a:spcPts val="600"/>
                        </a:spcBef>
                        <a:spcAft>
                          <a:spcPts val="0"/>
                        </a:spcAft>
                        <a:buClrTx/>
                        <a:buSzTx/>
                        <a:buFontTx/>
                        <a:buNone/>
                        <a:tabLst/>
                        <a:defRPr/>
                      </a:pPr>
                      <a:r>
                        <a:rPr kumimoji="0" 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Sofosbuvir-Velpatasvir </a:t>
                      </a:r>
                      <a:r>
                        <a:rPr kumimoji="0" lang="en-US" sz="11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Ribavirin^</a:t>
                      </a:r>
                      <a:endParaRPr lang="en-US" sz="1100" b="0" dirty="0">
                        <a:solidFill>
                          <a:schemeClr val="tx1"/>
                        </a:solidFill>
                        <a:latin typeface="Arial" panose="020B0604020202020204" pitchFamily="34" charset="0"/>
                        <a:cs typeface="Arial" panose="020B0604020202020204" pitchFamily="34" charset="0"/>
                      </a:endParaRPr>
                    </a:p>
                  </a:txBody>
                  <a:tcPr marL="68580" marR="3429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rgbClr val="5C4B27"/>
                      </a:solidFill>
                      <a:prstDash val="solid"/>
                      <a:round/>
                      <a:headEnd type="none" w="med" len="med"/>
                      <a:tailEnd type="none" w="med" len="med"/>
                    </a:lnB>
                    <a:lnTlToBr>
                      <a:noFill/>
                    </a:lnTlToBr>
                    <a:lnBlToTr>
                      <a:noFill/>
                    </a:lnBlToTr>
                    <a:solidFill>
                      <a:srgbClr val="E8EAEF"/>
                    </a:solidFill>
                  </a:tcPr>
                </a:tc>
                <a:tc>
                  <a:txBody>
                    <a:bodyPr/>
                    <a:lstStyle/>
                    <a:p>
                      <a:pPr marL="91440" marR="0" lvl="0" indent="0" algn="ctr" defTabSz="914400" rtl="0" eaLnBrk="1" fontAlgn="base" latinLnBrk="0" hangingPunct="1">
                        <a:lnSpc>
                          <a:spcPts val="1800"/>
                        </a:lnSpc>
                        <a:spcBef>
                          <a:spcPts val="600"/>
                        </a:spcBef>
                        <a:spcAft>
                          <a:spcPts val="0"/>
                        </a:spcAft>
                        <a:buClr>
                          <a:srgbClr val="990000"/>
                        </a:buClr>
                        <a:buSzTx/>
                        <a:buFont typeface="Symbol" pitchFamily="18" charset="2"/>
                        <a:buNone/>
                        <a:tabLst/>
                        <a:defRPr/>
                      </a:pPr>
                      <a:r>
                        <a:rPr kumimoji="0" 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12 weeks</a:t>
                      </a:r>
                    </a:p>
                  </a:txBody>
                  <a:tcPr marL="0" marR="0" marT="0" marB="0" anchor="ctr" horzOverflow="overflow">
                    <a:lnL w="19050" cap="flat" cmpd="sng" algn="ctr">
                      <a:solidFill>
                        <a:schemeClr val="bg1"/>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rgbClr val="5C4B27"/>
                      </a:solidFill>
                      <a:prstDash val="solid"/>
                      <a:round/>
                      <a:headEnd type="none" w="med" len="med"/>
                      <a:tailEnd type="none" w="med" len="med"/>
                    </a:lnB>
                    <a:lnTlToBr>
                      <a:noFill/>
                    </a:lnTlToBr>
                    <a:lnBlToTr>
                      <a:noFill/>
                    </a:lnBlToTr>
                    <a:solidFill>
                      <a:srgbClr val="E8EAEF"/>
                    </a:solidFill>
                  </a:tcPr>
                </a:tc>
                <a:extLst>
                  <a:ext uri="{0D108BD9-81ED-4DB2-BD59-A6C34878D82A}">
                    <a16:rowId xmlns:a16="http://schemas.microsoft.com/office/drawing/2014/main" val="10003"/>
                  </a:ext>
                </a:extLst>
              </a:tr>
              <a:tr h="1256782">
                <a:tc gridSpan="3">
                  <a:txBody>
                    <a:bodyPr/>
                    <a:lstStyle/>
                    <a:p>
                      <a:pPr marL="91440" indent="0">
                        <a:lnSpc>
                          <a:spcPts val="1400"/>
                        </a:lnSpc>
                        <a:spcBef>
                          <a:spcPts val="1200"/>
                        </a:spcBef>
                        <a:spcAft>
                          <a:spcPts val="0"/>
                        </a:spcAft>
                      </a:pPr>
                      <a:r>
                        <a:rPr lang="en-US" sz="1000" baseline="0" dirty="0">
                          <a:latin typeface="Arial" panose="020B0604020202020204" pitchFamily="34" charset="0"/>
                          <a:cs typeface="Arial" panose="020B0604020202020204" pitchFamily="34" charset="0"/>
                        </a:rPr>
                        <a:t>A dosage recommendation cannot be made for patients with severe renal impairment </a:t>
                      </a:r>
                      <a:br>
                        <a:rPr lang="en-US" sz="1000" baseline="0" dirty="0">
                          <a:latin typeface="Arial" panose="020B0604020202020204" pitchFamily="34" charset="0"/>
                          <a:cs typeface="Arial" panose="020B0604020202020204" pitchFamily="34" charset="0"/>
                        </a:rPr>
                      </a:br>
                      <a:r>
                        <a:rPr lang="en-US" sz="1000" baseline="0" dirty="0">
                          <a:latin typeface="Arial" panose="020B0604020202020204" pitchFamily="34" charset="0"/>
                          <a:cs typeface="Arial" panose="020B0604020202020204" pitchFamily="34" charset="0"/>
                        </a:rPr>
                        <a:t>or end stage renal disease. </a:t>
                      </a:r>
                    </a:p>
                    <a:p>
                      <a:pPr marL="91440" indent="0">
                        <a:lnSpc>
                          <a:spcPts val="1400"/>
                        </a:lnSpc>
                        <a:spcBef>
                          <a:spcPts val="1200"/>
                        </a:spcBef>
                        <a:spcAft>
                          <a:spcPts val="0"/>
                        </a:spcAft>
                      </a:pPr>
                      <a:r>
                        <a:rPr lang="en-US" sz="1000" baseline="0" dirty="0">
                          <a:latin typeface="Arial" panose="020B0604020202020204" pitchFamily="34" charset="0"/>
                          <a:cs typeface="Arial" panose="020B0604020202020204" pitchFamily="34" charset="0"/>
                        </a:rPr>
                        <a:t>^The recommended dosage of ribavirin is based on weight (administered with food): 1000 mg per day for patients less than 75 kg and 1200 mg for those weighing at least 75 kg, divided and administered twice daily. The starting dosage and on-treatment dosage of ribavirin can be decreased based on hemoglobin and creatinine clearance. For ribavirin dosage modifications, refer to the ribavirin prescribing information.</a:t>
                      </a:r>
                    </a:p>
                  </a:txBody>
                  <a:tcPr marL="68580" marR="34290" marT="68580" marB="3429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srgbClr val="5C4B27"/>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a:noFill/>
                    </a:lnTlToBr>
                    <a:lnBlToTr>
                      <a:noFill/>
                    </a:lnBlToTr>
                    <a:solidFill>
                      <a:srgbClr val="7F6000">
                        <a:alpha val="10000"/>
                      </a:srgb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83124048"/>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Sofosbuvir-Velpatasvir in Decompensated HCV Cirrhosis</a:t>
            </a:r>
            <a:br>
              <a:rPr lang="en-US" sz="2000" dirty="0"/>
            </a:br>
            <a:r>
              <a:rPr lang="en-US" sz="2000" dirty="0"/>
              <a:t>ASTRAL-4: Participants</a:t>
            </a:r>
          </a:p>
        </p:txBody>
      </p:sp>
      <p:sp>
        <p:nvSpPr>
          <p:cNvPr id="2" name="Content Placeholder 1"/>
          <p:cNvSpPr>
            <a:spLocks noGrp="1"/>
          </p:cNvSpPr>
          <p:nvPr>
            <p:ph type="body" sz="quarter" idx="14"/>
          </p:nvPr>
        </p:nvSpPr>
        <p:spPr/>
        <p:txBody>
          <a:bodyPr/>
          <a:lstStyle/>
          <a:p>
            <a:r>
              <a:rPr lang="en-US" dirty="0"/>
              <a:t>Source: Curry MP, et al. N Engl J Med. 2015;373:2618-28.</a:t>
            </a:r>
          </a:p>
        </p:txBody>
      </p:sp>
      <p:graphicFrame>
        <p:nvGraphicFramePr>
          <p:cNvPr id="5" name="Table 4"/>
          <p:cNvGraphicFramePr>
            <a:graphicFrameLocks noGrp="1"/>
          </p:cNvGraphicFramePr>
          <p:nvPr>
            <p:extLst>
              <p:ext uri="{D42A27DB-BD31-4B8C-83A1-F6EECF244321}">
                <p14:modId xmlns:p14="http://schemas.microsoft.com/office/powerpoint/2010/main" val="1978659613"/>
              </p:ext>
            </p:extLst>
          </p:nvPr>
        </p:nvGraphicFramePr>
        <p:xfrm>
          <a:off x="457200" y="998291"/>
          <a:ext cx="8229599" cy="3760211"/>
        </p:xfrm>
        <a:graphic>
          <a:graphicData uri="http://schemas.openxmlformats.org/drawingml/2006/table">
            <a:tbl>
              <a:tblPr/>
              <a:tblGrid>
                <a:gridCol w="2727142">
                  <a:extLst>
                    <a:ext uri="{9D8B030D-6E8A-4147-A177-3AD203B41FA5}">
                      <a16:colId xmlns:a16="http://schemas.microsoft.com/office/drawing/2014/main" val="3175130825"/>
                    </a:ext>
                  </a:extLst>
                </a:gridCol>
                <a:gridCol w="1897145">
                  <a:extLst>
                    <a:ext uri="{9D8B030D-6E8A-4147-A177-3AD203B41FA5}">
                      <a16:colId xmlns:a16="http://schemas.microsoft.com/office/drawing/2014/main" val="2100636870"/>
                    </a:ext>
                  </a:extLst>
                </a:gridCol>
                <a:gridCol w="1900847">
                  <a:extLst>
                    <a:ext uri="{9D8B030D-6E8A-4147-A177-3AD203B41FA5}">
                      <a16:colId xmlns:a16="http://schemas.microsoft.com/office/drawing/2014/main" val="4020673045"/>
                    </a:ext>
                  </a:extLst>
                </a:gridCol>
                <a:gridCol w="1704465">
                  <a:extLst>
                    <a:ext uri="{9D8B030D-6E8A-4147-A177-3AD203B41FA5}">
                      <a16:colId xmlns:a16="http://schemas.microsoft.com/office/drawing/2014/main" val="383238431"/>
                    </a:ext>
                  </a:extLst>
                </a:gridCol>
              </a:tblGrid>
              <a:tr h="536951">
                <a:tc>
                  <a:txBody>
                    <a:bodyPr/>
                    <a:lstStyle/>
                    <a:p>
                      <a:pPr algn="l" rtl="0" fontAlgn="ctr"/>
                      <a:r>
                        <a:rPr lang="en-US" sz="1200" b="1" i="0" u="none" strike="noStrike" dirty="0">
                          <a:solidFill>
                            <a:srgbClr val="FFFFFF"/>
                          </a:solidFill>
                          <a:effectLst/>
                          <a:latin typeface="Arial" panose="020B0604020202020204" pitchFamily="34" charset="0"/>
                        </a:rPr>
                        <a:t>Baseline Characteristic</a:t>
                      </a:r>
                    </a:p>
                  </a:txBody>
                  <a:tcPr marL="64107" marR="0" marB="0" anchor="ctr">
                    <a:lnL w="12700" cap="flat" cmpd="sng" algn="ctr">
                      <a:solidFill>
                        <a:srgbClr val="BFBFB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BFBFB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04040"/>
                    </a:solidFill>
                  </a:tcPr>
                </a:tc>
                <a:tc>
                  <a:txBody>
                    <a:bodyPr/>
                    <a:lstStyle/>
                    <a:p>
                      <a:pPr algn="ctr" rtl="0" fontAlgn="ctr"/>
                      <a:r>
                        <a:rPr lang="en-US" sz="1200" b="1" i="0" u="none" strike="noStrike" dirty="0">
                          <a:solidFill>
                            <a:srgbClr val="FFFFFF"/>
                          </a:solidFill>
                          <a:effectLst/>
                          <a:latin typeface="Arial" panose="020B0604020202020204" pitchFamily="34" charset="0"/>
                        </a:rPr>
                        <a:t>SOF-VEL</a:t>
                      </a:r>
                    </a:p>
                    <a:p>
                      <a:pPr algn="ctr" rtl="0" fontAlgn="ctr"/>
                      <a:r>
                        <a:rPr lang="en-US" sz="1100" b="0" i="0" u="none" strike="noStrike" dirty="0">
                          <a:solidFill>
                            <a:srgbClr val="FFFFFF"/>
                          </a:solidFill>
                          <a:effectLst/>
                          <a:latin typeface="Arial" panose="020B0604020202020204" pitchFamily="34" charset="0"/>
                        </a:rPr>
                        <a:t>12 weeks</a:t>
                      </a:r>
                    </a:p>
                    <a:p>
                      <a:pPr algn="ctr" rtl="0" fontAlgn="ctr"/>
                      <a:r>
                        <a:rPr lang="en-US" sz="1050" b="0" i="0" u="none" strike="noStrike" dirty="0">
                          <a:solidFill>
                            <a:srgbClr val="FFFFFF"/>
                          </a:solidFill>
                          <a:effectLst/>
                          <a:latin typeface="Arial" panose="020B0604020202020204" pitchFamily="34" charset="0"/>
                        </a:rPr>
                        <a:t>(n = 90)</a:t>
                      </a:r>
                    </a:p>
                  </a:txBody>
                  <a:tcPr marL="0" marR="0" marT="0"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5B9D"/>
                    </a:solidFill>
                  </a:tcPr>
                </a:tc>
                <a:tc>
                  <a:txBody>
                    <a:bodyPr/>
                    <a:lstStyle/>
                    <a:p>
                      <a:pPr algn="ctr" rtl="0" fontAlgn="ctr"/>
                      <a:r>
                        <a:rPr lang="en-US" sz="1200" b="1" i="0" u="none" strike="noStrike" dirty="0">
                          <a:solidFill>
                            <a:srgbClr val="FFFFFF"/>
                          </a:solidFill>
                          <a:effectLst/>
                          <a:latin typeface="Arial" panose="020B0604020202020204" pitchFamily="34" charset="0"/>
                        </a:rPr>
                        <a:t>SOF-VEL + RBV</a:t>
                      </a:r>
                    </a:p>
                    <a:p>
                      <a:pPr algn="ctr" rtl="0" fontAlgn="ctr"/>
                      <a:r>
                        <a:rPr lang="en-US" sz="1100" b="0" i="0" u="none" strike="noStrike" dirty="0">
                          <a:solidFill>
                            <a:srgbClr val="FFFFFF"/>
                          </a:solidFill>
                          <a:effectLst/>
                          <a:latin typeface="Arial" panose="020B0604020202020204" pitchFamily="34" charset="0"/>
                        </a:rPr>
                        <a:t>12 weeks</a:t>
                      </a:r>
                    </a:p>
                    <a:p>
                      <a:pPr algn="ctr" rtl="0" fontAlgn="ctr"/>
                      <a:r>
                        <a:rPr lang="en-US" sz="1050" b="0" i="0" u="none" strike="noStrike" dirty="0">
                          <a:solidFill>
                            <a:srgbClr val="FFFFFF"/>
                          </a:solidFill>
                          <a:effectLst/>
                          <a:latin typeface="Arial" panose="020B0604020202020204" pitchFamily="34" charset="0"/>
                        </a:rPr>
                        <a:t>(n = 87)</a:t>
                      </a:r>
                    </a:p>
                  </a:txBody>
                  <a:tcPr marL="0" marR="0"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A9342"/>
                    </a:solidFill>
                  </a:tcPr>
                </a:tc>
                <a:tc>
                  <a:txBody>
                    <a:bodyPr/>
                    <a:lstStyle/>
                    <a:p>
                      <a:pPr algn="ctr" rtl="0" fontAlgn="ctr"/>
                      <a:r>
                        <a:rPr lang="en-US" sz="1200" b="1" i="0" u="none" strike="noStrike" dirty="0">
                          <a:solidFill>
                            <a:srgbClr val="FFFFFF"/>
                          </a:solidFill>
                          <a:effectLst/>
                          <a:latin typeface="Arial" panose="020B0604020202020204" pitchFamily="34" charset="0"/>
                        </a:rPr>
                        <a:t>SOF-VEL</a:t>
                      </a:r>
                    </a:p>
                    <a:p>
                      <a:pPr algn="ctr" rtl="0" fontAlgn="ctr"/>
                      <a:r>
                        <a:rPr lang="en-US" sz="1100" b="0" i="0" u="none" strike="noStrike" dirty="0">
                          <a:solidFill>
                            <a:srgbClr val="FFFFFF"/>
                          </a:solidFill>
                          <a:effectLst/>
                          <a:latin typeface="Arial" panose="020B0604020202020204" pitchFamily="34" charset="0"/>
                        </a:rPr>
                        <a:t>24 weeks</a:t>
                      </a:r>
                    </a:p>
                    <a:p>
                      <a:pPr algn="ctr" rtl="0" fontAlgn="ctr"/>
                      <a:r>
                        <a:rPr lang="en-US" sz="1050" b="0" i="0" u="none" strike="noStrike" dirty="0">
                          <a:solidFill>
                            <a:srgbClr val="FFFFFF"/>
                          </a:solidFill>
                          <a:effectLst/>
                          <a:latin typeface="Arial" panose="020B0604020202020204" pitchFamily="34" charset="0"/>
                        </a:rPr>
                        <a:t>(n = 90)</a:t>
                      </a:r>
                    </a:p>
                  </a:txBody>
                  <a:tcPr marL="0" marR="0" marT="0"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85690"/>
                    </a:solidFill>
                  </a:tcPr>
                </a:tc>
                <a:extLst>
                  <a:ext uri="{0D108BD9-81ED-4DB2-BD59-A6C34878D82A}">
                    <a16:rowId xmlns:a16="http://schemas.microsoft.com/office/drawing/2014/main" val="3381052164"/>
                  </a:ext>
                </a:extLst>
              </a:tr>
              <a:tr h="199190">
                <a:tc>
                  <a:txBody>
                    <a:bodyPr/>
                    <a:lstStyle/>
                    <a:p>
                      <a:pPr algn="l" rtl="0" fontAlgn="ctr"/>
                      <a:r>
                        <a:rPr lang="en-US" sz="1050" b="0" i="0" u="none" strike="noStrike" dirty="0">
                          <a:solidFill>
                            <a:srgbClr val="000000"/>
                          </a:solidFill>
                          <a:effectLst/>
                          <a:latin typeface="Arial" panose="020B0604020202020204" pitchFamily="34" charset="0"/>
                        </a:rPr>
                        <a:t>CPT score, %</a:t>
                      </a:r>
                    </a:p>
                  </a:txBody>
                  <a:tcPr marL="64107" marR="0" marB="0" anchor="ctr">
                    <a:lnL w="12700" cap="flat" cmpd="sng" algn="ctr">
                      <a:solidFill>
                        <a:srgbClr val="BFBFB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8EAEF"/>
                    </a:solidFill>
                  </a:tcPr>
                </a:tc>
                <a:tc>
                  <a:txBody>
                    <a:bodyPr/>
                    <a:lstStyle/>
                    <a:p>
                      <a:pPr algn="ctr" fontAlgn="ctr"/>
                      <a:r>
                        <a:rPr lang="en-US" sz="1050" b="0" i="0" u="none" strike="noStrike" dirty="0">
                          <a:solidFill>
                            <a:srgbClr val="000000"/>
                          </a:solidFill>
                          <a:effectLst/>
                          <a:latin typeface="Calibri" panose="020F0502020204030204" pitchFamily="34" charset="0"/>
                        </a:rPr>
                        <a:t> </a:t>
                      </a:r>
                    </a:p>
                  </a:txBody>
                  <a:tcPr marL="0" marR="0"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8EAEF"/>
                    </a:solidFill>
                  </a:tcPr>
                </a:tc>
                <a:tc>
                  <a:txBody>
                    <a:bodyPr/>
                    <a:lstStyle/>
                    <a:p>
                      <a:pPr algn="ctr" fontAlgn="ctr"/>
                      <a:r>
                        <a:rPr lang="en-US" sz="1050" b="0" i="0" u="none" strike="noStrike" dirty="0">
                          <a:solidFill>
                            <a:srgbClr val="000000"/>
                          </a:solidFill>
                          <a:effectLst/>
                          <a:latin typeface="Calibri" panose="020F0502020204030204" pitchFamily="34" charset="0"/>
                        </a:rPr>
                        <a:t> </a:t>
                      </a:r>
                    </a:p>
                  </a:txBody>
                  <a:tcPr marL="0" marR="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8EAEF"/>
                    </a:solidFill>
                  </a:tcPr>
                </a:tc>
                <a:tc>
                  <a:txBody>
                    <a:bodyPr/>
                    <a:lstStyle/>
                    <a:p>
                      <a:pPr algn="ctr" fontAlgn="ctr"/>
                      <a:r>
                        <a:rPr lang="en-US" sz="1050" b="0" i="0" u="none" strike="noStrike" dirty="0">
                          <a:solidFill>
                            <a:srgbClr val="000000"/>
                          </a:solidFill>
                          <a:effectLst/>
                          <a:latin typeface="Calibri" panose="020F0502020204030204" pitchFamily="34" charset="0"/>
                        </a:rPr>
                        <a:t> </a:t>
                      </a:r>
                    </a:p>
                  </a:txBody>
                  <a:tcPr marL="0" marR="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8EAEF"/>
                    </a:solidFill>
                  </a:tcPr>
                </a:tc>
                <a:extLst>
                  <a:ext uri="{0D108BD9-81ED-4DB2-BD59-A6C34878D82A}">
                    <a16:rowId xmlns:a16="http://schemas.microsoft.com/office/drawing/2014/main" val="3684810714"/>
                  </a:ext>
                </a:extLst>
              </a:tr>
              <a:tr h="154926">
                <a:tc>
                  <a:txBody>
                    <a:bodyPr/>
                    <a:lstStyle/>
                    <a:p>
                      <a:pPr algn="l" rtl="0" fontAlgn="ctr"/>
                      <a:r>
                        <a:rPr lang="en-US" sz="1050" b="0" i="0" u="none" strike="noStrike" dirty="0">
                          <a:solidFill>
                            <a:srgbClr val="000000"/>
                          </a:solidFill>
                          <a:effectLst/>
                          <a:latin typeface="Arial" panose="020B0604020202020204" pitchFamily="34" charset="0"/>
                        </a:rPr>
                        <a:t>  ≤6</a:t>
                      </a:r>
                    </a:p>
                  </a:txBody>
                  <a:tcPr marL="64107" marR="0" marT="0" marB="0" anchor="ctr">
                    <a:lnL w="12700" cap="flat" cmpd="sng" algn="ctr">
                      <a:solidFill>
                        <a:srgbClr val="BFBFB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8EAEF"/>
                    </a:solidFill>
                  </a:tcPr>
                </a:tc>
                <a:tc>
                  <a:txBody>
                    <a:bodyPr/>
                    <a:lstStyle/>
                    <a:p>
                      <a:pPr algn="ctr" rtl="0" fontAlgn="ctr"/>
                      <a:r>
                        <a:rPr lang="en-US" sz="1050" b="0" i="0" u="none" strike="noStrike" dirty="0">
                          <a:solidFill>
                            <a:srgbClr val="000000"/>
                          </a:solidFill>
                          <a:effectLst/>
                          <a:latin typeface="Arial" panose="020B0604020202020204" pitchFamily="34" charset="0"/>
                        </a:rPr>
                        <a:t>3</a:t>
                      </a:r>
                    </a:p>
                  </a:txBody>
                  <a:tcPr marL="0" marR="0" marT="0"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8EAEF"/>
                    </a:solidFill>
                  </a:tcPr>
                </a:tc>
                <a:tc>
                  <a:txBody>
                    <a:bodyPr/>
                    <a:lstStyle/>
                    <a:p>
                      <a:pPr algn="ctr" rtl="0" fontAlgn="ctr"/>
                      <a:r>
                        <a:rPr lang="en-US" sz="1050" b="0" i="0" u="none" strike="noStrike" dirty="0">
                          <a:solidFill>
                            <a:srgbClr val="000000"/>
                          </a:solidFill>
                          <a:effectLst/>
                          <a:latin typeface="Arial" panose="020B0604020202020204" pitchFamily="34" charset="0"/>
                        </a:rPr>
                        <a:t>7</a:t>
                      </a:r>
                    </a:p>
                  </a:txBody>
                  <a:tcPr marL="0" marR="0"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8EAEF"/>
                    </a:solidFill>
                  </a:tcPr>
                </a:tc>
                <a:tc>
                  <a:txBody>
                    <a:bodyPr/>
                    <a:lstStyle/>
                    <a:p>
                      <a:pPr algn="ctr" rtl="0" fontAlgn="ctr"/>
                      <a:r>
                        <a:rPr lang="en-US" sz="1050" b="0" i="0" u="none" strike="noStrike" dirty="0">
                          <a:solidFill>
                            <a:srgbClr val="000000"/>
                          </a:solidFill>
                          <a:effectLst/>
                          <a:latin typeface="Arial" panose="020B0604020202020204" pitchFamily="34" charset="0"/>
                        </a:rPr>
                        <a:t>8 </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8EAEF"/>
                    </a:solidFill>
                  </a:tcPr>
                </a:tc>
                <a:extLst>
                  <a:ext uri="{0D108BD9-81ED-4DB2-BD59-A6C34878D82A}">
                    <a16:rowId xmlns:a16="http://schemas.microsoft.com/office/drawing/2014/main" val="2285288521"/>
                  </a:ext>
                </a:extLst>
              </a:tr>
              <a:tr h="154926">
                <a:tc>
                  <a:txBody>
                    <a:bodyPr/>
                    <a:lstStyle/>
                    <a:p>
                      <a:pPr algn="l" rtl="0" fontAlgn="ctr"/>
                      <a:r>
                        <a:rPr lang="en-US" sz="1050" b="0" i="0" u="none" strike="noStrike" dirty="0">
                          <a:solidFill>
                            <a:srgbClr val="000000"/>
                          </a:solidFill>
                          <a:effectLst/>
                          <a:latin typeface="Arial" panose="020B0604020202020204" pitchFamily="34" charset="0"/>
                        </a:rPr>
                        <a:t>  7</a:t>
                      </a:r>
                    </a:p>
                  </a:txBody>
                  <a:tcPr marL="64107" marR="0" marT="0" marB="0" anchor="ctr">
                    <a:lnL w="12700" cap="flat" cmpd="sng" algn="ctr">
                      <a:solidFill>
                        <a:srgbClr val="BFBFB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8EAEF"/>
                    </a:solidFill>
                  </a:tcPr>
                </a:tc>
                <a:tc>
                  <a:txBody>
                    <a:bodyPr/>
                    <a:lstStyle/>
                    <a:p>
                      <a:pPr algn="ctr" rtl="0" fontAlgn="ctr"/>
                      <a:r>
                        <a:rPr lang="en-US" sz="1050" b="0" i="0" u="none" strike="noStrike" dirty="0">
                          <a:solidFill>
                            <a:srgbClr val="000000"/>
                          </a:solidFill>
                          <a:effectLst/>
                          <a:latin typeface="Arial" panose="020B0604020202020204" pitchFamily="34" charset="0"/>
                        </a:rPr>
                        <a:t>40</a:t>
                      </a:r>
                    </a:p>
                  </a:txBody>
                  <a:tcPr marL="0" marR="0" marT="0"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8EAEF"/>
                    </a:solidFill>
                  </a:tcPr>
                </a:tc>
                <a:tc>
                  <a:txBody>
                    <a:bodyPr/>
                    <a:lstStyle/>
                    <a:p>
                      <a:pPr algn="ctr" rtl="0" fontAlgn="ctr"/>
                      <a:r>
                        <a:rPr lang="en-US" sz="1050" b="0" i="0" u="none" strike="noStrike" dirty="0">
                          <a:solidFill>
                            <a:srgbClr val="000000"/>
                          </a:solidFill>
                          <a:effectLst/>
                          <a:latin typeface="Arial" panose="020B0604020202020204" pitchFamily="34" charset="0"/>
                        </a:rPr>
                        <a:t>26</a:t>
                      </a:r>
                    </a:p>
                  </a:txBody>
                  <a:tcPr marL="0" marR="0"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8EAEF"/>
                    </a:solidFill>
                  </a:tcPr>
                </a:tc>
                <a:tc>
                  <a:txBody>
                    <a:bodyPr/>
                    <a:lstStyle/>
                    <a:p>
                      <a:pPr algn="ctr" rtl="0" fontAlgn="ctr"/>
                      <a:r>
                        <a:rPr lang="en-US" sz="1050" b="0" i="0" u="none" strike="noStrike" dirty="0">
                          <a:solidFill>
                            <a:srgbClr val="000000"/>
                          </a:solidFill>
                          <a:effectLst/>
                          <a:latin typeface="Arial" panose="020B0604020202020204" pitchFamily="34" charset="0"/>
                        </a:rPr>
                        <a:t>23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8EAEF"/>
                    </a:solidFill>
                  </a:tcPr>
                </a:tc>
                <a:extLst>
                  <a:ext uri="{0D108BD9-81ED-4DB2-BD59-A6C34878D82A}">
                    <a16:rowId xmlns:a16="http://schemas.microsoft.com/office/drawing/2014/main" val="2088241679"/>
                  </a:ext>
                </a:extLst>
              </a:tr>
              <a:tr h="154926">
                <a:tc>
                  <a:txBody>
                    <a:bodyPr/>
                    <a:lstStyle/>
                    <a:p>
                      <a:pPr algn="l" rtl="0" fontAlgn="ctr"/>
                      <a:r>
                        <a:rPr lang="en-US" sz="1050" b="0" i="0" u="none" strike="noStrike" dirty="0">
                          <a:solidFill>
                            <a:srgbClr val="000000"/>
                          </a:solidFill>
                          <a:effectLst/>
                          <a:latin typeface="Arial" panose="020B0604020202020204" pitchFamily="34" charset="0"/>
                        </a:rPr>
                        <a:t>  8</a:t>
                      </a:r>
                    </a:p>
                  </a:txBody>
                  <a:tcPr marL="64107" marR="0" marT="0" marB="0" anchor="ctr">
                    <a:lnL w="12700" cap="flat" cmpd="sng" algn="ctr">
                      <a:solidFill>
                        <a:srgbClr val="BFBFB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8EAEF"/>
                    </a:solidFill>
                  </a:tcPr>
                </a:tc>
                <a:tc>
                  <a:txBody>
                    <a:bodyPr/>
                    <a:lstStyle/>
                    <a:p>
                      <a:pPr algn="ctr" rtl="0" fontAlgn="ctr"/>
                      <a:r>
                        <a:rPr lang="en-US" sz="1050" b="0" i="0" u="none" strike="noStrike" dirty="0">
                          <a:solidFill>
                            <a:srgbClr val="000000"/>
                          </a:solidFill>
                          <a:effectLst/>
                          <a:latin typeface="Arial" panose="020B0604020202020204" pitchFamily="34" charset="0"/>
                        </a:rPr>
                        <a:t>34</a:t>
                      </a:r>
                    </a:p>
                  </a:txBody>
                  <a:tcPr marL="0" marR="0" marT="0"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8EAEF"/>
                    </a:solidFill>
                  </a:tcPr>
                </a:tc>
                <a:tc>
                  <a:txBody>
                    <a:bodyPr/>
                    <a:lstStyle/>
                    <a:p>
                      <a:pPr algn="ctr" rtl="0" fontAlgn="ctr"/>
                      <a:r>
                        <a:rPr lang="en-US" sz="1050" b="0" i="0" u="none" strike="noStrike" dirty="0">
                          <a:solidFill>
                            <a:srgbClr val="000000"/>
                          </a:solidFill>
                          <a:effectLst/>
                          <a:latin typeface="Arial" panose="020B0604020202020204" pitchFamily="34" charset="0"/>
                        </a:rPr>
                        <a:t>47</a:t>
                      </a:r>
                    </a:p>
                  </a:txBody>
                  <a:tcPr marL="0" marR="0"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8EAEF"/>
                    </a:solidFill>
                  </a:tcPr>
                </a:tc>
                <a:tc>
                  <a:txBody>
                    <a:bodyPr/>
                    <a:lstStyle/>
                    <a:p>
                      <a:pPr algn="ctr" rtl="0" fontAlgn="ctr"/>
                      <a:r>
                        <a:rPr lang="en-US" sz="1050" b="0" i="0" u="none" strike="noStrike" dirty="0">
                          <a:solidFill>
                            <a:srgbClr val="000000"/>
                          </a:solidFill>
                          <a:effectLst/>
                          <a:latin typeface="Arial" panose="020B0604020202020204" pitchFamily="34" charset="0"/>
                        </a:rPr>
                        <a:t>38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8EAEF"/>
                    </a:solidFill>
                  </a:tcPr>
                </a:tc>
                <a:extLst>
                  <a:ext uri="{0D108BD9-81ED-4DB2-BD59-A6C34878D82A}">
                    <a16:rowId xmlns:a16="http://schemas.microsoft.com/office/drawing/2014/main" val="3726794455"/>
                  </a:ext>
                </a:extLst>
              </a:tr>
              <a:tr h="154926">
                <a:tc>
                  <a:txBody>
                    <a:bodyPr/>
                    <a:lstStyle/>
                    <a:p>
                      <a:pPr algn="l" rtl="0" fontAlgn="ctr"/>
                      <a:r>
                        <a:rPr lang="en-US" sz="1050" b="0" i="0" u="none" strike="noStrike" dirty="0">
                          <a:solidFill>
                            <a:srgbClr val="000000"/>
                          </a:solidFill>
                          <a:effectLst/>
                          <a:latin typeface="Arial" panose="020B0604020202020204" pitchFamily="34" charset="0"/>
                        </a:rPr>
                        <a:t>  9</a:t>
                      </a:r>
                    </a:p>
                  </a:txBody>
                  <a:tcPr marL="64107" marR="0" marT="0" marB="0" anchor="ctr">
                    <a:lnL w="12700" cap="flat" cmpd="sng" algn="ctr">
                      <a:solidFill>
                        <a:srgbClr val="BFBFB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8EAEF"/>
                    </a:solidFill>
                  </a:tcPr>
                </a:tc>
                <a:tc>
                  <a:txBody>
                    <a:bodyPr/>
                    <a:lstStyle/>
                    <a:p>
                      <a:pPr algn="ctr" rtl="0" fontAlgn="ctr"/>
                      <a:r>
                        <a:rPr lang="en-US" sz="1050" b="0" i="0" u="none" strike="noStrike" dirty="0">
                          <a:solidFill>
                            <a:srgbClr val="000000"/>
                          </a:solidFill>
                          <a:effectLst/>
                          <a:latin typeface="Arial" panose="020B0604020202020204" pitchFamily="34" charset="0"/>
                        </a:rPr>
                        <a:t>21</a:t>
                      </a:r>
                    </a:p>
                  </a:txBody>
                  <a:tcPr marL="0" marR="0" marT="0"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8EAEF"/>
                    </a:solidFill>
                  </a:tcPr>
                </a:tc>
                <a:tc>
                  <a:txBody>
                    <a:bodyPr/>
                    <a:lstStyle/>
                    <a:p>
                      <a:pPr algn="ctr" rtl="0" fontAlgn="ctr"/>
                      <a:r>
                        <a:rPr lang="en-US" sz="1050" b="0" i="0" u="none" strike="noStrike" dirty="0">
                          <a:solidFill>
                            <a:srgbClr val="000000"/>
                          </a:solidFill>
                          <a:effectLst/>
                          <a:latin typeface="Arial" panose="020B0604020202020204" pitchFamily="34" charset="0"/>
                        </a:rPr>
                        <a:t>15</a:t>
                      </a:r>
                    </a:p>
                  </a:txBody>
                  <a:tcPr marL="0" marR="0"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8EAEF"/>
                    </a:solidFill>
                  </a:tcPr>
                </a:tc>
                <a:tc>
                  <a:txBody>
                    <a:bodyPr/>
                    <a:lstStyle/>
                    <a:p>
                      <a:pPr algn="ctr" rtl="0" fontAlgn="ctr"/>
                      <a:r>
                        <a:rPr lang="en-US" sz="1050" b="0" i="0" u="none" strike="noStrike" dirty="0">
                          <a:solidFill>
                            <a:srgbClr val="000000"/>
                          </a:solidFill>
                          <a:effectLst/>
                          <a:latin typeface="Arial" panose="020B0604020202020204" pitchFamily="34" charset="0"/>
                        </a:rPr>
                        <a:t>24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8EAEF"/>
                    </a:solidFill>
                  </a:tcPr>
                </a:tc>
                <a:extLst>
                  <a:ext uri="{0D108BD9-81ED-4DB2-BD59-A6C34878D82A}">
                    <a16:rowId xmlns:a16="http://schemas.microsoft.com/office/drawing/2014/main" val="1988851086"/>
                  </a:ext>
                </a:extLst>
              </a:tr>
              <a:tr h="154926">
                <a:tc>
                  <a:txBody>
                    <a:bodyPr/>
                    <a:lstStyle/>
                    <a:p>
                      <a:pPr algn="l" rtl="0" fontAlgn="ctr"/>
                      <a:r>
                        <a:rPr lang="en-US" sz="1050" b="0" i="0" u="none" strike="noStrike" dirty="0">
                          <a:solidFill>
                            <a:srgbClr val="000000"/>
                          </a:solidFill>
                          <a:effectLst/>
                          <a:latin typeface="Arial" panose="020B0604020202020204" pitchFamily="34" charset="0"/>
                        </a:rPr>
                        <a:t> 10</a:t>
                      </a:r>
                    </a:p>
                  </a:txBody>
                  <a:tcPr marL="64107" marR="0" marT="0" marB="0" anchor="ctr">
                    <a:lnL w="12700" cap="flat" cmpd="sng" algn="ctr">
                      <a:solidFill>
                        <a:srgbClr val="BFBFB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8EAEF"/>
                    </a:solidFill>
                  </a:tcPr>
                </a:tc>
                <a:tc>
                  <a:txBody>
                    <a:bodyPr/>
                    <a:lstStyle/>
                    <a:p>
                      <a:pPr algn="ctr" rtl="0" fontAlgn="ctr"/>
                      <a:r>
                        <a:rPr lang="en-US" sz="1050" b="0" i="0" u="none" strike="noStrike" dirty="0">
                          <a:solidFill>
                            <a:srgbClr val="000000"/>
                          </a:solidFill>
                          <a:effectLst/>
                          <a:latin typeface="Arial" panose="020B0604020202020204" pitchFamily="34" charset="0"/>
                        </a:rPr>
                        <a:t>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8EAEF"/>
                    </a:solidFill>
                  </a:tcPr>
                </a:tc>
                <a:tc>
                  <a:txBody>
                    <a:bodyPr/>
                    <a:lstStyle/>
                    <a:p>
                      <a:pPr algn="ctr" rtl="0" fontAlgn="ctr"/>
                      <a:r>
                        <a:rPr lang="en-US" sz="1050" b="0" i="0" u="none" strike="noStrike" dirty="0">
                          <a:solidFill>
                            <a:srgbClr val="000000"/>
                          </a:solidFill>
                          <a:effectLst/>
                          <a:latin typeface="Arial" panose="020B0604020202020204" pitchFamily="34" charset="0"/>
                        </a:rPr>
                        <a:t>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8EAEF"/>
                    </a:solidFill>
                  </a:tcPr>
                </a:tc>
                <a:tc>
                  <a:txBody>
                    <a:bodyPr/>
                    <a:lstStyle/>
                    <a:p>
                      <a:pPr algn="ctr" rtl="0" fontAlgn="ctr"/>
                      <a:r>
                        <a:rPr lang="en-US" sz="1050" b="0" i="0" u="none" strike="noStrike" dirty="0">
                          <a:solidFill>
                            <a:srgbClr val="000000"/>
                          </a:solidFill>
                          <a:effectLst/>
                          <a:latin typeface="Arial" panose="020B0604020202020204" pitchFamily="34" charset="0"/>
                        </a:rPr>
                        <a:t>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8EAEF"/>
                    </a:solidFill>
                  </a:tcPr>
                </a:tc>
                <a:extLst>
                  <a:ext uri="{0D108BD9-81ED-4DB2-BD59-A6C34878D82A}">
                    <a16:rowId xmlns:a16="http://schemas.microsoft.com/office/drawing/2014/main" val="2056781717"/>
                  </a:ext>
                </a:extLst>
              </a:tr>
              <a:tr h="199190">
                <a:tc>
                  <a:txBody>
                    <a:bodyPr/>
                    <a:lstStyle/>
                    <a:p>
                      <a:pPr algn="l" rtl="0" fontAlgn="ctr"/>
                      <a:r>
                        <a:rPr lang="en-US" sz="1050" b="0" i="0" u="none" strike="noStrike" dirty="0">
                          <a:solidFill>
                            <a:srgbClr val="000000"/>
                          </a:solidFill>
                          <a:effectLst/>
                          <a:latin typeface="Arial" panose="020B0604020202020204" pitchFamily="34" charset="0"/>
                        </a:rPr>
                        <a:t>MELD score, %</a:t>
                      </a:r>
                    </a:p>
                  </a:txBody>
                  <a:tcPr marL="64107" marR="0" marB="0" anchor="ctr">
                    <a:lnL w="12700" cap="flat" cmpd="sng" algn="ctr">
                      <a:solidFill>
                        <a:srgbClr val="BFBFB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DD3DD"/>
                    </a:solidFill>
                  </a:tcPr>
                </a:tc>
                <a:tc>
                  <a:txBody>
                    <a:bodyPr/>
                    <a:lstStyle/>
                    <a:p>
                      <a:pPr algn="ctr" fontAlgn="ctr"/>
                      <a:r>
                        <a:rPr lang="en-US" sz="1050" b="0" i="0" u="none" strike="noStrike" dirty="0">
                          <a:solidFill>
                            <a:srgbClr val="000000"/>
                          </a:solidFill>
                          <a:effectLst/>
                          <a:latin typeface="Calibri" panose="020F0502020204030204" pitchFamily="34" charset="0"/>
                        </a:rPr>
                        <a:t> </a:t>
                      </a:r>
                    </a:p>
                  </a:txBody>
                  <a:tcPr marL="0" marR="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DD3DD"/>
                    </a:solidFill>
                  </a:tcPr>
                </a:tc>
                <a:tc>
                  <a:txBody>
                    <a:bodyPr/>
                    <a:lstStyle/>
                    <a:p>
                      <a:pPr algn="ctr" fontAlgn="ctr"/>
                      <a:r>
                        <a:rPr lang="en-US" sz="1050" b="0" i="0" u="none" strike="noStrike" dirty="0">
                          <a:solidFill>
                            <a:srgbClr val="000000"/>
                          </a:solidFill>
                          <a:effectLst/>
                          <a:latin typeface="Calibri" panose="020F0502020204030204" pitchFamily="34" charset="0"/>
                        </a:rPr>
                        <a:t> </a:t>
                      </a:r>
                    </a:p>
                  </a:txBody>
                  <a:tcPr marL="0" marR="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DD3DD"/>
                    </a:solidFill>
                  </a:tcPr>
                </a:tc>
                <a:tc>
                  <a:txBody>
                    <a:bodyPr/>
                    <a:lstStyle/>
                    <a:p>
                      <a:pPr algn="ctr" fontAlgn="ctr"/>
                      <a:r>
                        <a:rPr lang="en-US" sz="1050" b="0" i="0" u="none" strike="noStrike" dirty="0">
                          <a:solidFill>
                            <a:srgbClr val="000000"/>
                          </a:solidFill>
                          <a:effectLst/>
                          <a:latin typeface="Calibri" panose="020F0502020204030204" pitchFamily="34" charset="0"/>
                        </a:rPr>
                        <a:t> </a:t>
                      </a:r>
                    </a:p>
                  </a:txBody>
                  <a:tcPr marL="0" marR="0" marB="0" anchor="ctr">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a:noFill/>
                    </a:lnB>
                    <a:solidFill>
                      <a:srgbClr val="CDD3DD"/>
                    </a:solidFill>
                  </a:tcPr>
                </a:tc>
                <a:extLst>
                  <a:ext uri="{0D108BD9-81ED-4DB2-BD59-A6C34878D82A}">
                    <a16:rowId xmlns:a16="http://schemas.microsoft.com/office/drawing/2014/main" val="3257174156"/>
                  </a:ext>
                </a:extLst>
              </a:tr>
              <a:tr h="154926">
                <a:tc>
                  <a:txBody>
                    <a:bodyPr/>
                    <a:lstStyle/>
                    <a:p>
                      <a:pPr algn="l" rtl="0" fontAlgn="ctr"/>
                      <a:r>
                        <a:rPr lang="en-US" sz="1050" b="0" i="0" u="none" strike="noStrike" dirty="0">
                          <a:solidFill>
                            <a:srgbClr val="000000"/>
                          </a:solidFill>
                          <a:effectLst/>
                          <a:latin typeface="Arial" panose="020B0604020202020204" pitchFamily="34" charset="0"/>
                        </a:rPr>
                        <a:t>  &lt;10</a:t>
                      </a:r>
                    </a:p>
                  </a:txBody>
                  <a:tcPr marL="64107" marR="0" marT="0" marB="0" anchor="ctr">
                    <a:lnL w="12700" cap="flat" cmpd="sng" algn="ctr">
                      <a:solidFill>
                        <a:srgbClr val="BFBFB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050" b="0" i="0" u="none" strike="noStrike" dirty="0">
                          <a:solidFill>
                            <a:srgbClr val="000000"/>
                          </a:solidFill>
                          <a:effectLst/>
                          <a:latin typeface="Arial" panose="020B0604020202020204" pitchFamily="34" charset="0"/>
                        </a:rPr>
                        <a:t>40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050" b="0" i="0" u="none" strike="noStrike" dirty="0">
                          <a:solidFill>
                            <a:srgbClr val="000000"/>
                          </a:solidFill>
                          <a:effectLst/>
                          <a:latin typeface="Arial" panose="020B0604020202020204" pitchFamily="34" charset="0"/>
                        </a:rPr>
                        <a:t>33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050" b="0" i="0" u="none" strike="noStrike" dirty="0">
                          <a:solidFill>
                            <a:srgbClr val="000000"/>
                          </a:solidFill>
                          <a:effectLst/>
                          <a:latin typeface="Arial" panose="020B0604020202020204" pitchFamily="34" charset="0"/>
                        </a:rPr>
                        <a:t>29</a:t>
                      </a:r>
                    </a:p>
                  </a:txBody>
                  <a:tcPr marL="0" marR="0" marT="0" marB="0" anchor="ctr">
                    <a:lnL w="19050" cap="flat" cmpd="sng" algn="ctr">
                      <a:solidFill>
                        <a:srgbClr val="FFFFFF"/>
                      </a:solidFill>
                      <a:prstDash val="solid"/>
                      <a:round/>
                      <a:headEnd type="none" w="med" len="med"/>
                      <a:tailEnd type="none" w="med" len="med"/>
                    </a:lnL>
                    <a:lnR>
                      <a:noFill/>
                    </a:lnR>
                    <a:lnT>
                      <a:noFill/>
                    </a:lnT>
                    <a:lnB>
                      <a:noFill/>
                    </a:lnB>
                    <a:solidFill>
                      <a:srgbClr val="CDD3DD"/>
                    </a:solidFill>
                  </a:tcPr>
                </a:tc>
                <a:extLst>
                  <a:ext uri="{0D108BD9-81ED-4DB2-BD59-A6C34878D82A}">
                    <a16:rowId xmlns:a16="http://schemas.microsoft.com/office/drawing/2014/main" val="2367829410"/>
                  </a:ext>
                </a:extLst>
              </a:tr>
              <a:tr h="154926">
                <a:tc>
                  <a:txBody>
                    <a:bodyPr/>
                    <a:lstStyle/>
                    <a:p>
                      <a:pPr algn="l" rtl="0" fontAlgn="ctr"/>
                      <a:r>
                        <a:rPr lang="en-US" sz="1050" b="0" i="0" u="none" strike="noStrike" dirty="0">
                          <a:solidFill>
                            <a:srgbClr val="000000"/>
                          </a:solidFill>
                          <a:effectLst/>
                          <a:latin typeface="Arial" panose="020B0604020202020204" pitchFamily="34" charset="0"/>
                        </a:rPr>
                        <a:t>  10-15</a:t>
                      </a:r>
                    </a:p>
                  </a:txBody>
                  <a:tcPr marL="64107" marR="0" marT="0" marB="0" anchor="ctr">
                    <a:lnL w="12700" cap="flat" cmpd="sng" algn="ctr">
                      <a:solidFill>
                        <a:srgbClr val="BFBFB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050" b="0" i="0" u="none" strike="noStrike" dirty="0">
                          <a:solidFill>
                            <a:srgbClr val="000000"/>
                          </a:solidFill>
                          <a:effectLst/>
                          <a:latin typeface="Arial" panose="020B0604020202020204" pitchFamily="34" charset="0"/>
                        </a:rPr>
                        <a:t>56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050" b="0" i="0" u="none" strike="noStrike" dirty="0">
                          <a:solidFill>
                            <a:srgbClr val="000000"/>
                          </a:solidFill>
                          <a:effectLst/>
                          <a:latin typeface="Arial" panose="020B0604020202020204" pitchFamily="34" charset="0"/>
                        </a:rPr>
                        <a:t>62</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050" b="0" i="0" u="none" strike="noStrike" dirty="0">
                          <a:solidFill>
                            <a:srgbClr val="000000"/>
                          </a:solidFill>
                          <a:effectLst/>
                          <a:latin typeface="Arial" panose="020B0604020202020204" pitchFamily="34" charset="0"/>
                        </a:rPr>
                        <a:t>66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extLst>
                  <a:ext uri="{0D108BD9-81ED-4DB2-BD59-A6C34878D82A}">
                    <a16:rowId xmlns:a16="http://schemas.microsoft.com/office/drawing/2014/main" val="2030731997"/>
                  </a:ext>
                </a:extLst>
              </a:tr>
              <a:tr h="154926">
                <a:tc>
                  <a:txBody>
                    <a:bodyPr/>
                    <a:lstStyle/>
                    <a:p>
                      <a:pPr algn="l" rtl="0" fontAlgn="ctr"/>
                      <a:r>
                        <a:rPr lang="en-US" sz="1050" b="0" i="0" u="none" strike="noStrike" dirty="0">
                          <a:solidFill>
                            <a:srgbClr val="000000"/>
                          </a:solidFill>
                          <a:effectLst/>
                          <a:latin typeface="Arial" panose="020B0604020202020204" pitchFamily="34" charset="0"/>
                        </a:rPr>
                        <a:t>  ≥16</a:t>
                      </a:r>
                    </a:p>
                  </a:txBody>
                  <a:tcPr marL="64107" marR="0" marT="0" marB="0" anchor="ctr">
                    <a:lnL w="12700" cap="flat" cmpd="sng" algn="ctr">
                      <a:solidFill>
                        <a:srgbClr val="BFBFB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050" b="0" i="0" u="none" strike="noStrike" dirty="0">
                          <a:solidFill>
                            <a:srgbClr val="000000"/>
                          </a:solidFill>
                          <a:effectLst/>
                          <a:latin typeface="Arial" panose="020B0604020202020204" pitchFamily="34" charset="0"/>
                        </a:rPr>
                        <a:t>4</a:t>
                      </a:r>
                    </a:p>
                  </a:txBody>
                  <a:tcPr marL="0" marR="0" marT="0"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050" b="0" i="0" u="none" strike="noStrike" dirty="0">
                          <a:solidFill>
                            <a:srgbClr val="000000"/>
                          </a:solidFill>
                          <a:effectLst/>
                          <a:latin typeface="Arial" panose="020B0604020202020204" pitchFamily="34" charset="0"/>
                        </a:rPr>
                        <a:t>5</a:t>
                      </a:r>
                    </a:p>
                  </a:txBody>
                  <a:tcPr marL="0" marR="0"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050" b="0" i="0" u="none" strike="noStrike" dirty="0">
                          <a:solidFill>
                            <a:srgbClr val="000000"/>
                          </a:solidFill>
                          <a:effectLst/>
                          <a:latin typeface="Arial" panose="020B0604020202020204" pitchFamily="34" charset="0"/>
                        </a:rPr>
                        <a:t>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CDD3DD"/>
                    </a:solidFill>
                  </a:tcPr>
                </a:tc>
                <a:extLst>
                  <a:ext uri="{0D108BD9-81ED-4DB2-BD59-A6C34878D82A}">
                    <a16:rowId xmlns:a16="http://schemas.microsoft.com/office/drawing/2014/main" val="2307484053"/>
                  </a:ext>
                </a:extLst>
              </a:tr>
              <a:tr h="199190">
                <a:tc>
                  <a:txBody>
                    <a:bodyPr/>
                    <a:lstStyle/>
                    <a:p>
                      <a:pPr algn="l" rtl="0" fontAlgn="ctr"/>
                      <a:r>
                        <a:rPr lang="en-US" sz="1050" b="0" i="0" u="none" strike="noStrike" dirty="0">
                          <a:solidFill>
                            <a:srgbClr val="000000"/>
                          </a:solidFill>
                          <a:effectLst/>
                          <a:latin typeface="Arial" panose="020B0604020202020204" pitchFamily="34" charset="0"/>
                        </a:rPr>
                        <a:t>Ascites, %</a:t>
                      </a:r>
                    </a:p>
                  </a:txBody>
                  <a:tcPr marL="64107" marR="0" marB="0" anchor="ctr">
                    <a:lnL w="12700" cap="flat" cmpd="sng" algn="ctr">
                      <a:solidFill>
                        <a:srgbClr val="BFBFB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8EAEF"/>
                    </a:solidFill>
                  </a:tcPr>
                </a:tc>
                <a:tc>
                  <a:txBody>
                    <a:bodyPr/>
                    <a:lstStyle/>
                    <a:p>
                      <a:pPr algn="ctr" rtl="0" fontAlgn="ctr"/>
                      <a:r>
                        <a:rPr lang="en-US" sz="1050" b="0" i="0" u="none" strike="noStrike" dirty="0">
                          <a:solidFill>
                            <a:srgbClr val="000000"/>
                          </a:solidFill>
                          <a:effectLst/>
                          <a:latin typeface="Arial" panose="020B0604020202020204" pitchFamily="34" charset="0"/>
                        </a:rPr>
                        <a:t> </a:t>
                      </a:r>
                    </a:p>
                  </a:txBody>
                  <a:tcPr marL="0" marR="0"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8EAEF"/>
                    </a:solidFill>
                  </a:tcPr>
                </a:tc>
                <a:tc>
                  <a:txBody>
                    <a:bodyPr/>
                    <a:lstStyle/>
                    <a:p>
                      <a:pPr algn="ctr" rtl="0" fontAlgn="ctr"/>
                      <a:r>
                        <a:rPr lang="en-US" sz="1050" b="0" i="0" u="none" strike="noStrike" dirty="0">
                          <a:solidFill>
                            <a:srgbClr val="000000"/>
                          </a:solidFill>
                          <a:effectLst/>
                          <a:latin typeface="Arial" panose="020B0604020202020204" pitchFamily="34" charset="0"/>
                        </a:rPr>
                        <a:t> </a:t>
                      </a:r>
                    </a:p>
                  </a:txBody>
                  <a:tcPr marL="0" marR="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8EAEF"/>
                    </a:solidFill>
                  </a:tcPr>
                </a:tc>
                <a:tc>
                  <a:txBody>
                    <a:bodyPr/>
                    <a:lstStyle/>
                    <a:p>
                      <a:pPr algn="ctr" rtl="0" fontAlgn="ctr"/>
                      <a:r>
                        <a:rPr lang="en-US" sz="1050" b="0" i="0" u="none" strike="noStrike" dirty="0">
                          <a:solidFill>
                            <a:srgbClr val="000000"/>
                          </a:solidFill>
                          <a:effectLst/>
                          <a:latin typeface="Arial" panose="020B0604020202020204" pitchFamily="34" charset="0"/>
                        </a:rPr>
                        <a:t> </a:t>
                      </a:r>
                    </a:p>
                  </a:txBody>
                  <a:tcPr marL="0" marR="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8EAEF"/>
                    </a:solidFill>
                  </a:tcPr>
                </a:tc>
                <a:extLst>
                  <a:ext uri="{0D108BD9-81ED-4DB2-BD59-A6C34878D82A}">
                    <a16:rowId xmlns:a16="http://schemas.microsoft.com/office/drawing/2014/main" val="1248904369"/>
                  </a:ext>
                </a:extLst>
              </a:tr>
              <a:tr h="154926">
                <a:tc>
                  <a:txBody>
                    <a:bodyPr/>
                    <a:lstStyle/>
                    <a:p>
                      <a:pPr algn="l" rtl="0" fontAlgn="ctr"/>
                      <a:r>
                        <a:rPr lang="en-US" sz="1050" b="0" i="0" u="none" strike="noStrike" dirty="0">
                          <a:solidFill>
                            <a:srgbClr val="000000"/>
                          </a:solidFill>
                          <a:effectLst/>
                          <a:latin typeface="Arial" panose="020B0604020202020204" pitchFamily="34" charset="0"/>
                        </a:rPr>
                        <a:t>  None</a:t>
                      </a:r>
                    </a:p>
                  </a:txBody>
                  <a:tcPr marL="64107" marR="0" marT="0" marB="0" anchor="ctr">
                    <a:lnL w="12700" cap="flat" cmpd="sng" algn="ctr">
                      <a:solidFill>
                        <a:srgbClr val="BFBFB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8EAEF"/>
                    </a:solidFill>
                  </a:tcPr>
                </a:tc>
                <a:tc>
                  <a:txBody>
                    <a:bodyPr/>
                    <a:lstStyle/>
                    <a:p>
                      <a:pPr algn="ctr" rtl="0" fontAlgn="ctr"/>
                      <a:r>
                        <a:rPr lang="en-US" sz="1050" b="0" i="0" u="none" strike="noStrike" dirty="0">
                          <a:solidFill>
                            <a:srgbClr val="000000"/>
                          </a:solidFill>
                          <a:effectLst/>
                          <a:latin typeface="Arial" panose="020B0604020202020204" pitchFamily="34" charset="0"/>
                        </a:rPr>
                        <a:t>18</a:t>
                      </a:r>
                    </a:p>
                  </a:txBody>
                  <a:tcPr marL="0" marR="0" marT="0"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8EAEF"/>
                    </a:solidFill>
                  </a:tcPr>
                </a:tc>
                <a:tc>
                  <a:txBody>
                    <a:bodyPr/>
                    <a:lstStyle/>
                    <a:p>
                      <a:pPr algn="ctr" rtl="0" fontAlgn="ctr"/>
                      <a:r>
                        <a:rPr lang="en-US" sz="1050" b="0" i="0" u="none" strike="noStrike" dirty="0">
                          <a:solidFill>
                            <a:srgbClr val="000000"/>
                          </a:solidFill>
                          <a:effectLst/>
                          <a:latin typeface="Arial" panose="020B0604020202020204" pitchFamily="34" charset="0"/>
                        </a:rPr>
                        <a:t>25</a:t>
                      </a:r>
                    </a:p>
                  </a:txBody>
                  <a:tcPr marL="0" marR="0"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8EAEF"/>
                    </a:solidFill>
                  </a:tcPr>
                </a:tc>
                <a:tc>
                  <a:txBody>
                    <a:bodyPr/>
                    <a:lstStyle/>
                    <a:p>
                      <a:pPr algn="ctr" rtl="0" fontAlgn="ctr"/>
                      <a:r>
                        <a:rPr lang="en-US" sz="1050" b="0" i="0" u="none" strike="noStrike" dirty="0">
                          <a:solidFill>
                            <a:srgbClr val="000000"/>
                          </a:solidFill>
                          <a:effectLst/>
                          <a:latin typeface="Arial" panose="020B0604020202020204" pitchFamily="34" charset="0"/>
                        </a:rPr>
                        <a:t>17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8EAEF"/>
                    </a:solidFill>
                  </a:tcPr>
                </a:tc>
                <a:extLst>
                  <a:ext uri="{0D108BD9-81ED-4DB2-BD59-A6C34878D82A}">
                    <a16:rowId xmlns:a16="http://schemas.microsoft.com/office/drawing/2014/main" val="2190745164"/>
                  </a:ext>
                </a:extLst>
              </a:tr>
              <a:tr h="154926">
                <a:tc>
                  <a:txBody>
                    <a:bodyPr/>
                    <a:lstStyle/>
                    <a:p>
                      <a:pPr algn="l" rtl="0" fontAlgn="ctr"/>
                      <a:r>
                        <a:rPr lang="en-US" sz="1050" b="0" i="0" u="none" strike="noStrike" dirty="0">
                          <a:solidFill>
                            <a:srgbClr val="000000"/>
                          </a:solidFill>
                          <a:effectLst/>
                          <a:latin typeface="Arial" panose="020B0604020202020204" pitchFamily="34" charset="0"/>
                        </a:rPr>
                        <a:t>  Mild or moderate</a:t>
                      </a:r>
                    </a:p>
                  </a:txBody>
                  <a:tcPr marL="64107" marR="0" marT="0" marB="0" anchor="ctr">
                    <a:lnL w="12700" cap="flat" cmpd="sng" algn="ctr">
                      <a:solidFill>
                        <a:srgbClr val="BFBFB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8EAEF"/>
                    </a:solidFill>
                  </a:tcPr>
                </a:tc>
                <a:tc>
                  <a:txBody>
                    <a:bodyPr/>
                    <a:lstStyle/>
                    <a:p>
                      <a:pPr algn="ctr" rtl="0" fontAlgn="ctr"/>
                      <a:r>
                        <a:rPr lang="en-US" sz="1050" b="0" i="0" u="none" strike="noStrike" dirty="0">
                          <a:solidFill>
                            <a:srgbClr val="000000"/>
                          </a:solidFill>
                          <a:effectLst/>
                          <a:latin typeface="Arial" panose="020B0604020202020204" pitchFamily="34" charset="0"/>
                        </a:rPr>
                        <a:t>80</a:t>
                      </a:r>
                    </a:p>
                  </a:txBody>
                  <a:tcPr marL="0" marR="0" marT="0"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8EAEF"/>
                    </a:solidFill>
                  </a:tcPr>
                </a:tc>
                <a:tc>
                  <a:txBody>
                    <a:bodyPr/>
                    <a:lstStyle/>
                    <a:p>
                      <a:pPr algn="ctr" rtl="0" fontAlgn="ctr"/>
                      <a:r>
                        <a:rPr lang="en-US" sz="1050" b="0" i="0" u="none" strike="noStrike" dirty="0">
                          <a:solidFill>
                            <a:srgbClr val="000000"/>
                          </a:solidFill>
                          <a:effectLst/>
                          <a:latin typeface="Arial" panose="020B0604020202020204" pitchFamily="34" charset="0"/>
                        </a:rPr>
                        <a:t>70</a:t>
                      </a:r>
                    </a:p>
                  </a:txBody>
                  <a:tcPr marL="0" marR="0"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8EAEF"/>
                    </a:solidFill>
                  </a:tcPr>
                </a:tc>
                <a:tc>
                  <a:txBody>
                    <a:bodyPr/>
                    <a:lstStyle/>
                    <a:p>
                      <a:pPr algn="ctr" rtl="0" fontAlgn="ctr"/>
                      <a:r>
                        <a:rPr lang="en-US" sz="1050" b="0" i="0" u="none" strike="noStrike" dirty="0">
                          <a:solidFill>
                            <a:srgbClr val="000000"/>
                          </a:solidFill>
                          <a:effectLst/>
                          <a:latin typeface="Arial" panose="020B0604020202020204" pitchFamily="34" charset="0"/>
                        </a:rPr>
                        <a:t>82</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8EAEF"/>
                    </a:solidFill>
                  </a:tcPr>
                </a:tc>
                <a:extLst>
                  <a:ext uri="{0D108BD9-81ED-4DB2-BD59-A6C34878D82A}">
                    <a16:rowId xmlns:a16="http://schemas.microsoft.com/office/drawing/2014/main" val="1842046673"/>
                  </a:ext>
                </a:extLst>
              </a:tr>
              <a:tr h="154926">
                <a:tc>
                  <a:txBody>
                    <a:bodyPr/>
                    <a:lstStyle/>
                    <a:p>
                      <a:pPr algn="l" rtl="0" fontAlgn="ctr"/>
                      <a:r>
                        <a:rPr lang="en-US" sz="1050" b="0" i="0" u="none" strike="noStrike" dirty="0">
                          <a:solidFill>
                            <a:srgbClr val="000000"/>
                          </a:solidFill>
                          <a:effectLst/>
                          <a:latin typeface="Arial" panose="020B0604020202020204" pitchFamily="34" charset="0"/>
                        </a:rPr>
                        <a:t>  Severe</a:t>
                      </a:r>
                    </a:p>
                  </a:txBody>
                  <a:tcPr marL="64107" marR="0" marT="0" marB="0" anchor="ctr">
                    <a:lnL w="12700" cap="flat" cmpd="sng" algn="ctr">
                      <a:solidFill>
                        <a:srgbClr val="BFBFB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8EAEF"/>
                    </a:solidFill>
                  </a:tcPr>
                </a:tc>
                <a:tc>
                  <a:txBody>
                    <a:bodyPr/>
                    <a:lstStyle/>
                    <a:p>
                      <a:pPr algn="ctr" rtl="0" fontAlgn="ctr"/>
                      <a:r>
                        <a:rPr lang="en-US" sz="1050" b="0" i="0" u="none" strike="noStrike" dirty="0">
                          <a:solidFill>
                            <a:srgbClr val="000000"/>
                          </a:solidFill>
                          <a:effectLst/>
                          <a:latin typeface="Arial" panose="020B0604020202020204" pitchFamily="34" charset="0"/>
                        </a:rPr>
                        <a:t>2</a:t>
                      </a:r>
                    </a:p>
                  </a:txBody>
                  <a:tcPr marL="0" marR="0" marT="0"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8EAEF"/>
                    </a:solidFill>
                  </a:tcPr>
                </a:tc>
                <a:tc>
                  <a:txBody>
                    <a:bodyPr/>
                    <a:lstStyle/>
                    <a:p>
                      <a:pPr algn="ctr" rtl="0" fontAlgn="ctr"/>
                      <a:r>
                        <a:rPr lang="en-US" sz="1050" b="0" i="0" u="none" strike="noStrike" dirty="0">
                          <a:solidFill>
                            <a:srgbClr val="000000"/>
                          </a:solidFill>
                          <a:effectLst/>
                          <a:latin typeface="Arial" panose="020B0604020202020204" pitchFamily="34" charset="0"/>
                        </a:rPr>
                        <a:t>5</a:t>
                      </a:r>
                    </a:p>
                  </a:txBody>
                  <a:tcPr marL="0" marR="0"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8EAEF"/>
                    </a:solidFill>
                  </a:tcPr>
                </a:tc>
                <a:tc>
                  <a:txBody>
                    <a:bodyPr/>
                    <a:lstStyle/>
                    <a:p>
                      <a:pPr algn="ctr" rtl="0" fontAlgn="ctr"/>
                      <a:r>
                        <a:rPr lang="en-US" sz="1050" b="0" i="0" u="none" strike="noStrike" dirty="0">
                          <a:solidFill>
                            <a:srgbClr val="000000"/>
                          </a:solidFill>
                          <a:effectLst/>
                          <a:latin typeface="Arial" panose="020B0604020202020204" pitchFamily="34" charset="0"/>
                        </a:rPr>
                        <a:t>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8EAEF"/>
                    </a:solidFill>
                  </a:tcPr>
                </a:tc>
                <a:extLst>
                  <a:ext uri="{0D108BD9-81ED-4DB2-BD59-A6C34878D82A}">
                    <a16:rowId xmlns:a16="http://schemas.microsoft.com/office/drawing/2014/main" val="3043248400"/>
                  </a:ext>
                </a:extLst>
              </a:tr>
              <a:tr h="199190">
                <a:tc>
                  <a:txBody>
                    <a:bodyPr/>
                    <a:lstStyle/>
                    <a:p>
                      <a:pPr algn="l" rtl="0" fontAlgn="ctr"/>
                      <a:r>
                        <a:rPr lang="en-US" sz="1050" b="0" i="0" u="none" strike="noStrike" dirty="0">
                          <a:solidFill>
                            <a:srgbClr val="000000"/>
                          </a:solidFill>
                          <a:effectLst/>
                          <a:latin typeface="Arial" panose="020B0604020202020204" pitchFamily="34" charset="0"/>
                        </a:rPr>
                        <a:t>Prior HCV treatment, %</a:t>
                      </a:r>
                    </a:p>
                  </a:txBody>
                  <a:tcPr marL="64107" marR="0" marB="0" anchor="ctr">
                    <a:lnL w="12700" cap="flat" cmpd="sng" algn="ctr">
                      <a:solidFill>
                        <a:srgbClr val="BFBFB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DD3DD"/>
                    </a:solidFill>
                  </a:tcPr>
                </a:tc>
                <a:tc>
                  <a:txBody>
                    <a:bodyPr/>
                    <a:lstStyle/>
                    <a:p>
                      <a:pPr algn="ctr" fontAlgn="ctr"/>
                      <a:r>
                        <a:rPr lang="en-US" sz="1050" b="0" i="0" u="none" strike="noStrike" dirty="0">
                          <a:solidFill>
                            <a:srgbClr val="000000"/>
                          </a:solidFill>
                          <a:effectLst/>
                          <a:latin typeface="Calibri" panose="020F0502020204030204" pitchFamily="34" charset="0"/>
                        </a:rPr>
                        <a:t> </a:t>
                      </a:r>
                    </a:p>
                  </a:txBody>
                  <a:tcPr marL="0" marR="0"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DD3DD"/>
                    </a:solidFill>
                  </a:tcPr>
                </a:tc>
                <a:tc>
                  <a:txBody>
                    <a:bodyPr/>
                    <a:lstStyle/>
                    <a:p>
                      <a:pPr algn="ctr" fontAlgn="ctr"/>
                      <a:r>
                        <a:rPr lang="en-US" sz="1050" b="0" i="0" u="none" strike="noStrike" dirty="0">
                          <a:solidFill>
                            <a:srgbClr val="000000"/>
                          </a:solidFill>
                          <a:effectLst/>
                          <a:latin typeface="Calibri" panose="020F0502020204030204" pitchFamily="34" charset="0"/>
                        </a:rPr>
                        <a:t> </a:t>
                      </a:r>
                    </a:p>
                  </a:txBody>
                  <a:tcPr marL="0" marR="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DD3DD"/>
                    </a:solidFill>
                  </a:tcPr>
                </a:tc>
                <a:tc>
                  <a:txBody>
                    <a:bodyPr/>
                    <a:lstStyle/>
                    <a:p>
                      <a:pPr algn="ctr" fontAlgn="ctr"/>
                      <a:r>
                        <a:rPr lang="en-US" sz="1050" b="0" i="0" u="none" strike="noStrike" dirty="0">
                          <a:solidFill>
                            <a:srgbClr val="000000"/>
                          </a:solidFill>
                          <a:effectLst/>
                          <a:latin typeface="Calibri" panose="020F0502020204030204" pitchFamily="34" charset="0"/>
                        </a:rPr>
                        <a:t> </a:t>
                      </a:r>
                    </a:p>
                  </a:txBody>
                  <a:tcPr marL="0" marR="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DD3DD"/>
                    </a:solidFill>
                  </a:tcPr>
                </a:tc>
                <a:extLst>
                  <a:ext uri="{0D108BD9-81ED-4DB2-BD59-A6C34878D82A}">
                    <a16:rowId xmlns:a16="http://schemas.microsoft.com/office/drawing/2014/main" val="3358339517"/>
                  </a:ext>
                </a:extLst>
              </a:tr>
              <a:tr h="154926">
                <a:tc>
                  <a:txBody>
                    <a:bodyPr/>
                    <a:lstStyle/>
                    <a:p>
                      <a:pPr algn="l" rtl="0" fontAlgn="ctr"/>
                      <a:r>
                        <a:rPr lang="en-US" sz="1050" b="0" i="0" u="none" strike="noStrike" dirty="0">
                          <a:solidFill>
                            <a:srgbClr val="000000"/>
                          </a:solidFill>
                          <a:effectLst/>
                          <a:latin typeface="Arial" panose="020B0604020202020204" pitchFamily="34" charset="0"/>
                        </a:rPr>
                        <a:t>  No</a:t>
                      </a:r>
                    </a:p>
                  </a:txBody>
                  <a:tcPr marL="64107" marR="0" marT="0" marB="0" anchor="ctr">
                    <a:lnL w="12700" cap="flat" cmpd="sng" algn="ctr">
                      <a:solidFill>
                        <a:srgbClr val="BFBFB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050" b="0" i="0" u="none" strike="noStrike" dirty="0">
                          <a:solidFill>
                            <a:srgbClr val="000000"/>
                          </a:solidFill>
                          <a:effectLst/>
                          <a:latin typeface="Arial" panose="020B0604020202020204" pitchFamily="34" charset="0"/>
                        </a:rPr>
                        <a:t>36</a:t>
                      </a:r>
                    </a:p>
                  </a:txBody>
                  <a:tcPr marL="0" marR="0" marT="0"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050" b="0" i="0" u="none" strike="noStrike" dirty="0">
                          <a:solidFill>
                            <a:srgbClr val="000000"/>
                          </a:solidFill>
                          <a:effectLst/>
                          <a:latin typeface="Arial" panose="020B0604020202020204" pitchFamily="34" charset="0"/>
                        </a:rPr>
                        <a:t>46</a:t>
                      </a:r>
                    </a:p>
                  </a:txBody>
                  <a:tcPr marL="0" marR="0"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050" b="0" i="0" u="none" strike="noStrike" dirty="0">
                          <a:solidFill>
                            <a:srgbClr val="000000"/>
                          </a:solidFill>
                          <a:effectLst/>
                          <a:latin typeface="Arial" panose="020B0604020202020204" pitchFamily="34" charset="0"/>
                        </a:rPr>
                        <a:t>53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extLst>
                  <a:ext uri="{0D108BD9-81ED-4DB2-BD59-A6C34878D82A}">
                    <a16:rowId xmlns:a16="http://schemas.microsoft.com/office/drawing/2014/main" val="681313469"/>
                  </a:ext>
                </a:extLst>
              </a:tr>
              <a:tr h="154926">
                <a:tc>
                  <a:txBody>
                    <a:bodyPr/>
                    <a:lstStyle/>
                    <a:p>
                      <a:pPr algn="l" rtl="0" fontAlgn="ctr"/>
                      <a:r>
                        <a:rPr lang="en-US" sz="1050" b="0" i="0" u="none" strike="noStrike" dirty="0">
                          <a:solidFill>
                            <a:srgbClr val="000000"/>
                          </a:solidFill>
                          <a:effectLst/>
                          <a:latin typeface="Arial" panose="020B0604020202020204" pitchFamily="34" charset="0"/>
                        </a:rPr>
                        <a:t>  Yes</a:t>
                      </a:r>
                    </a:p>
                  </a:txBody>
                  <a:tcPr marL="64107" marR="0" marT="0" marB="0" anchor="ctr">
                    <a:lnL w="12700" cap="flat" cmpd="sng" algn="ctr">
                      <a:solidFill>
                        <a:srgbClr val="BFBFB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050" b="0" i="0" u="none" strike="noStrike" dirty="0">
                          <a:solidFill>
                            <a:srgbClr val="000000"/>
                          </a:solidFill>
                          <a:effectLst/>
                          <a:latin typeface="Arial" panose="020B0604020202020204" pitchFamily="34" charset="0"/>
                        </a:rPr>
                        <a:t>64</a:t>
                      </a:r>
                    </a:p>
                  </a:txBody>
                  <a:tcPr marL="0" marR="0" marT="0"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050" b="0" i="0" u="none" strike="noStrike" dirty="0">
                          <a:solidFill>
                            <a:srgbClr val="000000"/>
                          </a:solidFill>
                          <a:effectLst/>
                          <a:latin typeface="Arial" panose="020B0604020202020204" pitchFamily="34" charset="0"/>
                        </a:rPr>
                        <a:t>54</a:t>
                      </a:r>
                    </a:p>
                  </a:txBody>
                  <a:tcPr marL="0" marR="0"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050" b="0" i="0" u="none" strike="noStrike" dirty="0">
                          <a:solidFill>
                            <a:srgbClr val="000000"/>
                          </a:solidFill>
                          <a:effectLst/>
                          <a:latin typeface="Arial" panose="020B0604020202020204" pitchFamily="34" charset="0"/>
                        </a:rPr>
                        <a:t>47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extLst>
                  <a:ext uri="{0D108BD9-81ED-4DB2-BD59-A6C34878D82A}">
                    <a16:rowId xmlns:a16="http://schemas.microsoft.com/office/drawing/2014/main" val="287037577"/>
                  </a:ext>
                </a:extLst>
              </a:tr>
              <a:tr h="154926">
                <a:tc>
                  <a:txBody>
                    <a:bodyPr/>
                    <a:lstStyle/>
                    <a:p>
                      <a:pPr algn="l" rtl="0" fontAlgn="ctr"/>
                      <a:r>
                        <a:rPr lang="en-US" sz="1050" b="0" i="0" u="none" strike="noStrike" dirty="0">
                          <a:solidFill>
                            <a:srgbClr val="000000"/>
                          </a:solidFill>
                          <a:effectLst/>
                          <a:latin typeface="Arial" panose="020B0604020202020204" pitchFamily="34" charset="0"/>
                        </a:rPr>
                        <a:t>    Protease inhibitor regimen</a:t>
                      </a:r>
                    </a:p>
                  </a:txBody>
                  <a:tcPr marL="64107" marR="0" marT="0" marB="0" anchor="ctr">
                    <a:lnL w="12700" cap="flat" cmpd="sng" algn="ctr">
                      <a:solidFill>
                        <a:srgbClr val="BFBFB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050" b="0" i="0" u="none" strike="noStrike" dirty="0">
                          <a:solidFill>
                            <a:srgbClr val="000000"/>
                          </a:solidFill>
                          <a:effectLst/>
                          <a:latin typeface="Arial" panose="020B0604020202020204" pitchFamily="34" charset="0"/>
                        </a:rPr>
                        <a:t>16</a:t>
                      </a:r>
                    </a:p>
                  </a:txBody>
                  <a:tcPr marL="0" marR="0" marT="0"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050" b="0" i="0" u="none" strike="noStrike" dirty="0">
                          <a:solidFill>
                            <a:srgbClr val="000000"/>
                          </a:solidFill>
                          <a:effectLst/>
                          <a:latin typeface="Arial" panose="020B0604020202020204" pitchFamily="34" charset="0"/>
                        </a:rPr>
                        <a:t>26</a:t>
                      </a:r>
                    </a:p>
                  </a:txBody>
                  <a:tcPr marL="0" marR="0"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050" b="0" i="0" u="none" strike="noStrike" dirty="0">
                          <a:solidFill>
                            <a:srgbClr val="000000"/>
                          </a:solidFill>
                          <a:effectLst/>
                          <a:latin typeface="Arial" panose="020B0604020202020204" pitchFamily="34" charset="0"/>
                        </a:rPr>
                        <a:t>17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extLst>
                  <a:ext uri="{0D108BD9-81ED-4DB2-BD59-A6C34878D82A}">
                    <a16:rowId xmlns:a16="http://schemas.microsoft.com/office/drawing/2014/main" val="1785297192"/>
                  </a:ext>
                </a:extLst>
              </a:tr>
              <a:tr h="154926">
                <a:tc>
                  <a:txBody>
                    <a:bodyPr/>
                    <a:lstStyle/>
                    <a:p>
                      <a:pPr algn="l" rtl="0" fontAlgn="ctr"/>
                      <a:r>
                        <a:rPr lang="en-US" sz="1050" b="0" i="0" u="none" strike="noStrike" dirty="0">
                          <a:solidFill>
                            <a:srgbClr val="000000"/>
                          </a:solidFill>
                          <a:effectLst/>
                          <a:latin typeface="Arial" panose="020B0604020202020204" pitchFamily="34" charset="0"/>
                        </a:rPr>
                        <a:t>    Peginterferon + ribavirin</a:t>
                      </a:r>
                    </a:p>
                  </a:txBody>
                  <a:tcPr marL="64107" marR="0" marT="0" marB="0" anchor="ctr">
                    <a:lnL w="12700" cap="flat" cmpd="sng" algn="ctr">
                      <a:solidFill>
                        <a:srgbClr val="BFBFB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050" b="0" i="0" u="none" strike="noStrike" dirty="0">
                          <a:solidFill>
                            <a:srgbClr val="000000"/>
                          </a:solidFill>
                          <a:effectLst/>
                          <a:latin typeface="Arial" panose="020B0604020202020204" pitchFamily="34" charset="0"/>
                        </a:rPr>
                        <a:t>83</a:t>
                      </a:r>
                    </a:p>
                  </a:txBody>
                  <a:tcPr marL="0" marR="0" marT="0"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050" b="0" i="0" u="none" strike="noStrike" dirty="0">
                          <a:solidFill>
                            <a:srgbClr val="000000"/>
                          </a:solidFill>
                          <a:effectLst/>
                          <a:latin typeface="Arial" panose="020B0604020202020204" pitchFamily="34" charset="0"/>
                        </a:rPr>
                        <a:t>74</a:t>
                      </a:r>
                    </a:p>
                  </a:txBody>
                  <a:tcPr marL="0" marR="0"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050" b="0" i="0" u="none" strike="noStrike" dirty="0">
                          <a:solidFill>
                            <a:srgbClr val="000000"/>
                          </a:solidFill>
                          <a:effectLst/>
                          <a:latin typeface="Arial" panose="020B0604020202020204" pitchFamily="34" charset="0"/>
                        </a:rPr>
                        <a:t>83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extLst>
                  <a:ext uri="{0D108BD9-81ED-4DB2-BD59-A6C34878D82A}">
                    <a16:rowId xmlns:a16="http://schemas.microsoft.com/office/drawing/2014/main" val="1353090901"/>
                  </a:ext>
                </a:extLst>
              </a:tr>
            </a:tbl>
          </a:graphicData>
        </a:graphic>
      </p:graphicFrame>
    </p:spTree>
    <p:extLst>
      <p:ext uri="{BB962C8B-B14F-4D97-AF65-F5344CB8AC3E}">
        <p14:creationId xmlns:p14="http://schemas.microsoft.com/office/powerpoint/2010/main" val="1688911844"/>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Sofosbuvir-Velpatasvir in Decompensated HCV Cirrhosis</a:t>
            </a:r>
            <a:br>
              <a:rPr lang="en-US" sz="2000" dirty="0"/>
            </a:br>
            <a:r>
              <a:rPr lang="en-US" sz="2000" dirty="0"/>
              <a:t>ASTRAL-4: Results</a:t>
            </a:r>
          </a:p>
        </p:txBody>
      </p:sp>
      <p:sp>
        <p:nvSpPr>
          <p:cNvPr id="2" name="Text Placeholder 1"/>
          <p:cNvSpPr>
            <a:spLocks noGrp="1"/>
          </p:cNvSpPr>
          <p:nvPr>
            <p:ph type="body" idx="10"/>
          </p:nvPr>
        </p:nvSpPr>
        <p:spPr/>
        <p:txBody>
          <a:bodyPr/>
          <a:lstStyle/>
          <a:p>
            <a:r>
              <a:rPr lang="en-US" dirty="0"/>
              <a:t>SVR12 Results by Genotype</a:t>
            </a:r>
          </a:p>
        </p:txBody>
      </p:sp>
      <p:sp>
        <p:nvSpPr>
          <p:cNvPr id="7" name="Content Placeholder 6"/>
          <p:cNvSpPr>
            <a:spLocks noGrp="1"/>
          </p:cNvSpPr>
          <p:nvPr>
            <p:ph type="body" sz="quarter" idx="14"/>
          </p:nvPr>
        </p:nvSpPr>
        <p:spPr/>
        <p:txBody>
          <a:bodyPr/>
          <a:lstStyle/>
          <a:p>
            <a:r>
              <a:rPr lang="en-US" dirty="0"/>
              <a:t>Source: Curry MP, et al. N Engl J Med. 2015;373:2618-28.</a:t>
            </a:r>
          </a:p>
        </p:txBody>
      </p:sp>
      <p:graphicFrame>
        <p:nvGraphicFramePr>
          <p:cNvPr id="5" name="Chart 4"/>
          <p:cNvGraphicFramePr/>
          <p:nvPr>
            <p:extLst>
              <p:ext uri="{D42A27DB-BD31-4B8C-83A1-F6EECF244321}">
                <p14:modId xmlns:p14="http://schemas.microsoft.com/office/powerpoint/2010/main" val="3122630039"/>
              </p:ext>
            </p:extLst>
          </p:nvPr>
        </p:nvGraphicFramePr>
        <p:xfrm>
          <a:off x="461010" y="1533959"/>
          <a:ext cx="8229600" cy="310896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463777" y="3745734"/>
            <a:ext cx="522900" cy="253916"/>
          </a:xfrm>
          <a:prstGeom prst="rect">
            <a:avLst/>
          </a:prstGeom>
          <a:noFill/>
        </p:spPr>
        <p:txBody>
          <a:bodyPr wrap="none" rtlCol="0">
            <a:spAutoFit/>
          </a:bodyPr>
          <a:lstStyle/>
          <a:p>
            <a:pPr algn="ctr"/>
            <a:r>
              <a:rPr lang="en-US" sz="1050" dirty="0">
                <a:solidFill>
                  <a:schemeClr val="bg1"/>
                </a:solidFill>
                <a:latin typeface="arial" charset="0"/>
              </a:rPr>
              <a:t>75/90</a:t>
            </a:r>
          </a:p>
        </p:txBody>
      </p:sp>
      <p:sp>
        <p:nvSpPr>
          <p:cNvPr id="8" name="TextBox 7"/>
          <p:cNvSpPr txBox="1"/>
          <p:nvPr/>
        </p:nvSpPr>
        <p:spPr>
          <a:xfrm>
            <a:off x="1951650" y="3744445"/>
            <a:ext cx="522900" cy="253916"/>
          </a:xfrm>
          <a:prstGeom prst="rect">
            <a:avLst/>
          </a:prstGeom>
          <a:noFill/>
        </p:spPr>
        <p:txBody>
          <a:bodyPr wrap="none" rtlCol="0">
            <a:spAutoFit/>
          </a:bodyPr>
          <a:lstStyle/>
          <a:p>
            <a:pPr algn="ctr"/>
            <a:r>
              <a:rPr lang="en-US" sz="1050" dirty="0">
                <a:solidFill>
                  <a:schemeClr val="bg1"/>
                </a:solidFill>
                <a:latin typeface="arial" charset="0"/>
              </a:rPr>
              <a:t>82/87</a:t>
            </a:r>
          </a:p>
        </p:txBody>
      </p:sp>
      <p:sp>
        <p:nvSpPr>
          <p:cNvPr id="9" name="TextBox 8"/>
          <p:cNvSpPr txBox="1"/>
          <p:nvPr/>
        </p:nvSpPr>
        <p:spPr>
          <a:xfrm>
            <a:off x="2424937" y="3744445"/>
            <a:ext cx="522900" cy="253916"/>
          </a:xfrm>
          <a:prstGeom prst="rect">
            <a:avLst/>
          </a:prstGeom>
          <a:noFill/>
        </p:spPr>
        <p:txBody>
          <a:bodyPr wrap="none" rtlCol="0">
            <a:spAutoFit/>
          </a:bodyPr>
          <a:lstStyle/>
          <a:p>
            <a:pPr algn="ctr"/>
            <a:r>
              <a:rPr lang="en-US" sz="1050" dirty="0">
                <a:solidFill>
                  <a:schemeClr val="bg1"/>
                </a:solidFill>
                <a:latin typeface="arial" charset="0"/>
              </a:rPr>
              <a:t>77/90</a:t>
            </a:r>
          </a:p>
        </p:txBody>
      </p:sp>
      <p:sp>
        <p:nvSpPr>
          <p:cNvPr id="10" name="TextBox 9"/>
          <p:cNvSpPr txBox="1"/>
          <p:nvPr/>
        </p:nvSpPr>
        <p:spPr>
          <a:xfrm>
            <a:off x="3258410" y="3739357"/>
            <a:ext cx="522900" cy="253916"/>
          </a:xfrm>
          <a:prstGeom prst="rect">
            <a:avLst/>
          </a:prstGeom>
          <a:noFill/>
        </p:spPr>
        <p:txBody>
          <a:bodyPr wrap="none" rtlCol="0">
            <a:spAutoFit/>
          </a:bodyPr>
          <a:lstStyle/>
          <a:p>
            <a:pPr algn="ctr"/>
            <a:r>
              <a:rPr lang="en-US" sz="1050" dirty="0">
                <a:solidFill>
                  <a:schemeClr val="bg1"/>
                </a:solidFill>
                <a:latin typeface="arial" charset="0"/>
              </a:rPr>
              <a:t>60/68</a:t>
            </a:r>
          </a:p>
        </p:txBody>
      </p:sp>
      <p:sp>
        <p:nvSpPr>
          <p:cNvPr id="11" name="TextBox 10"/>
          <p:cNvSpPr txBox="1"/>
          <p:nvPr/>
        </p:nvSpPr>
        <p:spPr>
          <a:xfrm>
            <a:off x="3747741" y="3740234"/>
            <a:ext cx="522900" cy="253916"/>
          </a:xfrm>
          <a:prstGeom prst="rect">
            <a:avLst/>
          </a:prstGeom>
          <a:noFill/>
        </p:spPr>
        <p:txBody>
          <a:bodyPr wrap="none" rtlCol="0">
            <a:spAutoFit/>
          </a:bodyPr>
          <a:lstStyle/>
          <a:p>
            <a:pPr algn="ctr"/>
            <a:r>
              <a:rPr lang="en-US" sz="1050" dirty="0">
                <a:solidFill>
                  <a:schemeClr val="bg1"/>
                </a:solidFill>
                <a:latin typeface="arial" charset="0"/>
              </a:rPr>
              <a:t>65/68</a:t>
            </a:r>
          </a:p>
        </p:txBody>
      </p:sp>
      <p:sp>
        <p:nvSpPr>
          <p:cNvPr id="12" name="TextBox 11"/>
          <p:cNvSpPr txBox="1"/>
          <p:nvPr/>
        </p:nvSpPr>
        <p:spPr>
          <a:xfrm>
            <a:off x="4216534" y="3745734"/>
            <a:ext cx="522900" cy="253916"/>
          </a:xfrm>
          <a:prstGeom prst="rect">
            <a:avLst/>
          </a:prstGeom>
          <a:noFill/>
        </p:spPr>
        <p:txBody>
          <a:bodyPr wrap="none" rtlCol="0">
            <a:spAutoFit/>
          </a:bodyPr>
          <a:lstStyle/>
          <a:p>
            <a:pPr algn="ctr"/>
            <a:r>
              <a:rPr lang="en-US" sz="1050" dirty="0">
                <a:solidFill>
                  <a:schemeClr val="bg1"/>
                </a:solidFill>
                <a:latin typeface="arial" charset="0"/>
              </a:rPr>
              <a:t>65/71</a:t>
            </a:r>
          </a:p>
        </p:txBody>
      </p:sp>
      <p:sp>
        <p:nvSpPr>
          <p:cNvPr id="13" name="TextBox 12"/>
          <p:cNvSpPr txBox="1"/>
          <p:nvPr/>
        </p:nvSpPr>
        <p:spPr>
          <a:xfrm>
            <a:off x="5118413" y="3739357"/>
            <a:ext cx="447559" cy="253916"/>
          </a:xfrm>
          <a:prstGeom prst="rect">
            <a:avLst/>
          </a:prstGeom>
          <a:noFill/>
        </p:spPr>
        <p:txBody>
          <a:bodyPr wrap="none" rtlCol="0">
            <a:spAutoFit/>
          </a:bodyPr>
          <a:lstStyle/>
          <a:p>
            <a:pPr algn="ctr"/>
            <a:r>
              <a:rPr lang="en-US" sz="1050" dirty="0">
                <a:solidFill>
                  <a:schemeClr val="bg1"/>
                </a:solidFill>
                <a:latin typeface="arial" charset="0"/>
              </a:rPr>
              <a:t>7/14</a:t>
            </a:r>
          </a:p>
        </p:txBody>
      </p:sp>
      <p:sp>
        <p:nvSpPr>
          <p:cNvPr id="14" name="TextBox 13"/>
          <p:cNvSpPr txBox="1"/>
          <p:nvPr/>
        </p:nvSpPr>
        <p:spPr>
          <a:xfrm>
            <a:off x="5550095" y="3745734"/>
            <a:ext cx="522900" cy="253916"/>
          </a:xfrm>
          <a:prstGeom prst="rect">
            <a:avLst/>
          </a:prstGeom>
          <a:noFill/>
        </p:spPr>
        <p:txBody>
          <a:bodyPr wrap="none" rtlCol="0">
            <a:spAutoFit/>
          </a:bodyPr>
          <a:lstStyle/>
          <a:p>
            <a:pPr algn="ctr"/>
            <a:r>
              <a:rPr lang="en-US" sz="1050" dirty="0">
                <a:solidFill>
                  <a:schemeClr val="bg1"/>
                </a:solidFill>
                <a:latin typeface="arial" charset="0"/>
              </a:rPr>
              <a:t>11/13</a:t>
            </a:r>
          </a:p>
        </p:txBody>
      </p:sp>
      <p:sp>
        <p:nvSpPr>
          <p:cNvPr id="15" name="TextBox 14"/>
          <p:cNvSpPr txBox="1"/>
          <p:nvPr/>
        </p:nvSpPr>
        <p:spPr>
          <a:xfrm>
            <a:off x="6072995" y="3745734"/>
            <a:ext cx="447559" cy="253916"/>
          </a:xfrm>
          <a:prstGeom prst="rect">
            <a:avLst/>
          </a:prstGeom>
          <a:noFill/>
        </p:spPr>
        <p:txBody>
          <a:bodyPr wrap="none" rtlCol="0">
            <a:spAutoFit/>
          </a:bodyPr>
          <a:lstStyle/>
          <a:p>
            <a:pPr algn="ctr"/>
            <a:r>
              <a:rPr lang="en-US" sz="1050" dirty="0">
                <a:solidFill>
                  <a:schemeClr val="bg1"/>
                </a:solidFill>
                <a:latin typeface="arial" charset="0"/>
              </a:rPr>
              <a:t>6/12</a:t>
            </a:r>
          </a:p>
        </p:txBody>
      </p:sp>
      <p:sp>
        <p:nvSpPr>
          <p:cNvPr id="16" name="TextBox 15"/>
          <p:cNvSpPr txBox="1"/>
          <p:nvPr/>
        </p:nvSpPr>
        <p:spPr>
          <a:xfrm>
            <a:off x="6963278" y="3745734"/>
            <a:ext cx="372218" cy="253916"/>
          </a:xfrm>
          <a:prstGeom prst="rect">
            <a:avLst/>
          </a:prstGeom>
          <a:noFill/>
        </p:spPr>
        <p:txBody>
          <a:bodyPr wrap="square" rtlCol="0">
            <a:spAutoFit/>
          </a:bodyPr>
          <a:lstStyle/>
          <a:p>
            <a:pPr algn="ctr"/>
            <a:r>
              <a:rPr lang="en-US" sz="1050" dirty="0">
                <a:solidFill>
                  <a:schemeClr val="bg1"/>
                </a:solidFill>
                <a:latin typeface="arial" charset="0"/>
              </a:rPr>
              <a:t>8/8</a:t>
            </a:r>
          </a:p>
        </p:txBody>
      </p:sp>
      <p:sp>
        <p:nvSpPr>
          <p:cNvPr id="17" name="TextBox 16"/>
          <p:cNvSpPr txBox="1"/>
          <p:nvPr/>
        </p:nvSpPr>
        <p:spPr>
          <a:xfrm>
            <a:off x="7424783" y="3745734"/>
            <a:ext cx="372218" cy="253916"/>
          </a:xfrm>
          <a:prstGeom prst="rect">
            <a:avLst/>
          </a:prstGeom>
          <a:noFill/>
        </p:spPr>
        <p:txBody>
          <a:bodyPr wrap="square" rtlCol="0">
            <a:spAutoFit/>
          </a:bodyPr>
          <a:lstStyle/>
          <a:p>
            <a:pPr algn="ctr"/>
            <a:r>
              <a:rPr lang="en-US" sz="1050" dirty="0">
                <a:solidFill>
                  <a:schemeClr val="bg1"/>
                </a:solidFill>
                <a:latin typeface="arial" charset="0"/>
              </a:rPr>
              <a:t>6/6</a:t>
            </a:r>
          </a:p>
        </p:txBody>
      </p:sp>
      <p:sp>
        <p:nvSpPr>
          <p:cNvPr id="18" name="TextBox 17"/>
          <p:cNvSpPr txBox="1"/>
          <p:nvPr/>
        </p:nvSpPr>
        <p:spPr>
          <a:xfrm>
            <a:off x="7926964" y="3745734"/>
            <a:ext cx="372218" cy="253916"/>
          </a:xfrm>
          <a:prstGeom prst="rect">
            <a:avLst/>
          </a:prstGeom>
          <a:noFill/>
        </p:spPr>
        <p:txBody>
          <a:bodyPr wrap="none" rtlCol="0">
            <a:spAutoFit/>
          </a:bodyPr>
          <a:lstStyle/>
          <a:p>
            <a:pPr algn="ctr"/>
            <a:r>
              <a:rPr lang="en-US" sz="1050" dirty="0">
                <a:solidFill>
                  <a:schemeClr val="bg1"/>
                </a:solidFill>
                <a:latin typeface="arial" charset="0"/>
              </a:rPr>
              <a:t>6/7</a:t>
            </a:r>
          </a:p>
        </p:txBody>
      </p:sp>
    </p:spTree>
    <p:extLst>
      <p:ext uri="{BB962C8B-B14F-4D97-AF65-F5344CB8AC3E}">
        <p14:creationId xmlns:p14="http://schemas.microsoft.com/office/powerpoint/2010/main" val="581926454"/>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234317" y="4509416"/>
            <a:ext cx="1200150" cy="217170"/>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68580" rtlCol="0" anchor="ctr"/>
          <a:lstStyle/>
          <a:p>
            <a:pPr>
              <a:lnSpc>
                <a:spcPct val="90000"/>
              </a:lnSpc>
            </a:pPr>
            <a:r>
              <a:rPr lang="en-US" sz="1050" b="1" dirty="0">
                <a:solidFill>
                  <a:schemeClr val="tx1"/>
                </a:solidFill>
                <a:latin typeface="Arial" panose="020B0604020202020204" pitchFamily="34" charset="0"/>
                <a:cs typeface="Arial" panose="020B0604020202020204" pitchFamily="34" charset="0"/>
              </a:rPr>
              <a:t>No. of Patients</a:t>
            </a:r>
          </a:p>
        </p:txBody>
      </p:sp>
      <p:sp>
        <p:nvSpPr>
          <p:cNvPr id="3" name="Title 2"/>
          <p:cNvSpPr>
            <a:spLocks noGrp="1"/>
          </p:cNvSpPr>
          <p:nvPr>
            <p:ph type="title"/>
          </p:nvPr>
        </p:nvSpPr>
        <p:spPr/>
        <p:txBody>
          <a:bodyPr>
            <a:normAutofit/>
          </a:bodyPr>
          <a:lstStyle/>
          <a:p>
            <a:r>
              <a:rPr lang="en-US" sz="2000" dirty="0"/>
              <a:t>Sofosbuvir-Velpatasvir in Decompensated HCV Cirrhosis</a:t>
            </a:r>
            <a:br>
              <a:rPr lang="en-US" sz="2000" dirty="0"/>
            </a:br>
            <a:r>
              <a:rPr lang="en-US" sz="2000" dirty="0"/>
              <a:t>ASTRAL-4: Change in MELD Scores on Treatment</a:t>
            </a:r>
          </a:p>
        </p:txBody>
      </p:sp>
      <p:sp>
        <p:nvSpPr>
          <p:cNvPr id="6" name="Text Placeholder 5"/>
          <p:cNvSpPr>
            <a:spLocks noGrp="1"/>
          </p:cNvSpPr>
          <p:nvPr>
            <p:ph type="body" idx="10"/>
          </p:nvPr>
        </p:nvSpPr>
        <p:spPr/>
        <p:txBody>
          <a:bodyPr/>
          <a:lstStyle/>
          <a:p>
            <a:pPr>
              <a:lnSpc>
                <a:spcPct val="90000"/>
              </a:lnSpc>
            </a:pPr>
            <a:r>
              <a:rPr lang="en-US" dirty="0">
                <a:solidFill>
                  <a:schemeClr val="bg1"/>
                </a:solidFill>
              </a:rPr>
              <a:t>Change in MELD in Patients with Baseline MELD &lt;15 </a:t>
            </a:r>
            <a:endParaRPr lang="en-US" sz="1350" dirty="0">
              <a:solidFill>
                <a:schemeClr val="bg1"/>
              </a:solidFill>
            </a:endParaRPr>
          </a:p>
        </p:txBody>
      </p:sp>
      <p:sp>
        <p:nvSpPr>
          <p:cNvPr id="7" name="Content Placeholder 6"/>
          <p:cNvSpPr>
            <a:spLocks noGrp="1"/>
          </p:cNvSpPr>
          <p:nvPr>
            <p:ph type="body" sz="quarter" idx="14"/>
          </p:nvPr>
        </p:nvSpPr>
        <p:spPr/>
        <p:txBody>
          <a:bodyPr/>
          <a:lstStyle/>
          <a:p>
            <a:r>
              <a:rPr lang="en-US" dirty="0"/>
              <a:t>Source: Curry MP, et al. N Engl J Med. 2015;373:2618-28.</a:t>
            </a:r>
          </a:p>
        </p:txBody>
      </p:sp>
      <p:graphicFrame>
        <p:nvGraphicFramePr>
          <p:cNvPr id="27" name="Chart 26"/>
          <p:cNvGraphicFramePr/>
          <p:nvPr>
            <p:extLst>
              <p:ext uri="{D42A27DB-BD31-4B8C-83A1-F6EECF244321}">
                <p14:modId xmlns:p14="http://schemas.microsoft.com/office/powerpoint/2010/main" val="3598875433"/>
              </p:ext>
            </p:extLst>
          </p:nvPr>
        </p:nvGraphicFramePr>
        <p:xfrm>
          <a:off x="457200" y="1371599"/>
          <a:ext cx="8229600" cy="3108960"/>
        </p:xfrm>
        <a:graphic>
          <a:graphicData uri="http://schemas.openxmlformats.org/drawingml/2006/chart">
            <c:chart xmlns:c="http://schemas.openxmlformats.org/drawingml/2006/chart" xmlns:r="http://schemas.openxmlformats.org/officeDocument/2006/relationships" r:id="rId2"/>
          </a:graphicData>
        </a:graphic>
      </p:graphicFrame>
      <p:sp>
        <p:nvSpPr>
          <p:cNvPr id="28" name="Rectangle 27"/>
          <p:cNvSpPr/>
          <p:nvPr/>
        </p:nvSpPr>
        <p:spPr>
          <a:xfrm>
            <a:off x="1296145" y="1454204"/>
            <a:ext cx="4114800" cy="270447"/>
          </a:xfrm>
          <a:prstGeom prst="rect">
            <a:avLst/>
          </a:prstGeom>
          <a:solidFill>
            <a:srgbClr val="4672A6"/>
          </a:solidFill>
          <a:ln w="19050">
            <a:solidFill>
              <a:srgbClr val="4F82BE"/>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b="1" dirty="0">
                <a:solidFill>
                  <a:prstClr val="white"/>
                </a:solidFill>
                <a:latin typeface="Arial" panose="020B0604020202020204" pitchFamily="34" charset="0"/>
                <a:cs typeface="Arial" panose="020B0604020202020204" pitchFamily="34" charset="0"/>
              </a:rPr>
              <a:t>51% Better</a:t>
            </a:r>
          </a:p>
        </p:txBody>
      </p:sp>
      <p:sp>
        <p:nvSpPr>
          <p:cNvPr id="29" name="Rectangle 28"/>
          <p:cNvSpPr/>
          <p:nvPr/>
        </p:nvSpPr>
        <p:spPr>
          <a:xfrm>
            <a:off x="5789761" y="1469927"/>
            <a:ext cx="2768312" cy="268813"/>
          </a:xfrm>
          <a:prstGeom prst="rect">
            <a:avLst/>
          </a:prstGeom>
          <a:solidFill>
            <a:srgbClr val="AB2B32"/>
          </a:solid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b="1" dirty="0">
                <a:solidFill>
                  <a:prstClr val="white"/>
                </a:solidFill>
                <a:latin typeface="Arial" panose="020B0604020202020204" pitchFamily="34" charset="0"/>
                <a:cs typeface="Arial" panose="020B0604020202020204" pitchFamily="34" charset="0"/>
              </a:rPr>
              <a:t>27% Worse</a:t>
            </a:r>
          </a:p>
        </p:txBody>
      </p:sp>
      <p:graphicFrame>
        <p:nvGraphicFramePr>
          <p:cNvPr id="31" name="Table 30"/>
          <p:cNvGraphicFramePr>
            <a:graphicFrameLocks noGrp="1"/>
          </p:cNvGraphicFramePr>
          <p:nvPr>
            <p:extLst>
              <p:ext uri="{D42A27DB-BD31-4B8C-83A1-F6EECF244321}">
                <p14:modId xmlns:p14="http://schemas.microsoft.com/office/powerpoint/2010/main" val="647514071"/>
              </p:ext>
            </p:extLst>
          </p:nvPr>
        </p:nvGraphicFramePr>
        <p:xfrm>
          <a:off x="1251755" y="4498208"/>
          <a:ext cx="7306318" cy="251460"/>
        </p:xfrm>
        <a:graphic>
          <a:graphicData uri="http://schemas.openxmlformats.org/drawingml/2006/table">
            <a:tbl>
              <a:tblPr firstRow="1" bandRow="1">
                <a:tableStyleId>{2D5ABB26-0587-4C30-8999-92F81FD0307C}</a:tableStyleId>
              </a:tblPr>
              <a:tblGrid>
                <a:gridCol w="530490">
                  <a:extLst>
                    <a:ext uri="{9D8B030D-6E8A-4147-A177-3AD203B41FA5}">
                      <a16:colId xmlns:a16="http://schemas.microsoft.com/office/drawing/2014/main" val="20000"/>
                    </a:ext>
                  </a:extLst>
                </a:gridCol>
                <a:gridCol w="449730">
                  <a:extLst>
                    <a:ext uri="{9D8B030D-6E8A-4147-A177-3AD203B41FA5}">
                      <a16:colId xmlns:a16="http://schemas.microsoft.com/office/drawing/2014/main" val="20001"/>
                    </a:ext>
                  </a:extLst>
                </a:gridCol>
                <a:gridCol w="389713">
                  <a:extLst>
                    <a:ext uri="{9D8B030D-6E8A-4147-A177-3AD203B41FA5}">
                      <a16:colId xmlns:a16="http://schemas.microsoft.com/office/drawing/2014/main" val="20002"/>
                    </a:ext>
                  </a:extLst>
                </a:gridCol>
                <a:gridCol w="456645">
                  <a:extLst>
                    <a:ext uri="{9D8B030D-6E8A-4147-A177-3AD203B41FA5}">
                      <a16:colId xmlns:a16="http://schemas.microsoft.com/office/drawing/2014/main" val="20003"/>
                    </a:ext>
                  </a:extLst>
                </a:gridCol>
                <a:gridCol w="456645">
                  <a:extLst>
                    <a:ext uri="{9D8B030D-6E8A-4147-A177-3AD203B41FA5}">
                      <a16:colId xmlns:a16="http://schemas.microsoft.com/office/drawing/2014/main" val="20004"/>
                    </a:ext>
                  </a:extLst>
                </a:gridCol>
                <a:gridCol w="456645">
                  <a:extLst>
                    <a:ext uri="{9D8B030D-6E8A-4147-A177-3AD203B41FA5}">
                      <a16:colId xmlns:a16="http://schemas.microsoft.com/office/drawing/2014/main" val="20005"/>
                    </a:ext>
                  </a:extLst>
                </a:gridCol>
                <a:gridCol w="456645">
                  <a:extLst>
                    <a:ext uri="{9D8B030D-6E8A-4147-A177-3AD203B41FA5}">
                      <a16:colId xmlns:a16="http://schemas.microsoft.com/office/drawing/2014/main" val="20006"/>
                    </a:ext>
                  </a:extLst>
                </a:gridCol>
                <a:gridCol w="456645">
                  <a:extLst>
                    <a:ext uri="{9D8B030D-6E8A-4147-A177-3AD203B41FA5}">
                      <a16:colId xmlns:a16="http://schemas.microsoft.com/office/drawing/2014/main" val="20007"/>
                    </a:ext>
                  </a:extLst>
                </a:gridCol>
                <a:gridCol w="456645">
                  <a:extLst>
                    <a:ext uri="{9D8B030D-6E8A-4147-A177-3AD203B41FA5}">
                      <a16:colId xmlns:a16="http://schemas.microsoft.com/office/drawing/2014/main" val="20008"/>
                    </a:ext>
                  </a:extLst>
                </a:gridCol>
                <a:gridCol w="456645">
                  <a:extLst>
                    <a:ext uri="{9D8B030D-6E8A-4147-A177-3AD203B41FA5}">
                      <a16:colId xmlns:a16="http://schemas.microsoft.com/office/drawing/2014/main" val="20009"/>
                    </a:ext>
                  </a:extLst>
                </a:gridCol>
                <a:gridCol w="456645">
                  <a:extLst>
                    <a:ext uri="{9D8B030D-6E8A-4147-A177-3AD203B41FA5}">
                      <a16:colId xmlns:a16="http://schemas.microsoft.com/office/drawing/2014/main" val="20010"/>
                    </a:ext>
                  </a:extLst>
                </a:gridCol>
                <a:gridCol w="456645">
                  <a:extLst>
                    <a:ext uri="{9D8B030D-6E8A-4147-A177-3AD203B41FA5}">
                      <a16:colId xmlns:a16="http://schemas.microsoft.com/office/drawing/2014/main" val="20011"/>
                    </a:ext>
                  </a:extLst>
                </a:gridCol>
                <a:gridCol w="456645">
                  <a:extLst>
                    <a:ext uri="{9D8B030D-6E8A-4147-A177-3AD203B41FA5}">
                      <a16:colId xmlns:a16="http://schemas.microsoft.com/office/drawing/2014/main" val="20012"/>
                    </a:ext>
                  </a:extLst>
                </a:gridCol>
                <a:gridCol w="456645">
                  <a:extLst>
                    <a:ext uri="{9D8B030D-6E8A-4147-A177-3AD203B41FA5}">
                      <a16:colId xmlns:a16="http://schemas.microsoft.com/office/drawing/2014/main" val="20013"/>
                    </a:ext>
                  </a:extLst>
                </a:gridCol>
                <a:gridCol w="456645">
                  <a:extLst>
                    <a:ext uri="{9D8B030D-6E8A-4147-A177-3AD203B41FA5}">
                      <a16:colId xmlns:a16="http://schemas.microsoft.com/office/drawing/2014/main" val="20014"/>
                    </a:ext>
                  </a:extLst>
                </a:gridCol>
                <a:gridCol w="456645">
                  <a:extLst>
                    <a:ext uri="{9D8B030D-6E8A-4147-A177-3AD203B41FA5}">
                      <a16:colId xmlns:a16="http://schemas.microsoft.com/office/drawing/2014/main" val="20015"/>
                    </a:ext>
                  </a:extLst>
                </a:gridCol>
              </a:tblGrid>
              <a:tr h="251460">
                <a:tc>
                  <a:txBody>
                    <a:bodyPr/>
                    <a:lstStyle/>
                    <a:p>
                      <a:pPr algn="ctr"/>
                      <a:r>
                        <a:rPr lang="en-US" sz="1050" b="1" dirty="0">
                          <a:solidFill>
                            <a:schemeClr val="tx1">
                              <a:lumMod val="50000"/>
                              <a:lumOff val="50000"/>
                            </a:schemeClr>
                          </a:solidFill>
                          <a:latin typeface="Arial" panose="020B0604020202020204" pitchFamily="34" charset="0"/>
                          <a:cs typeface="Arial" panose="020B0604020202020204" pitchFamily="34" charset="0"/>
                        </a:rPr>
                        <a:t>0</a:t>
                      </a:r>
                    </a:p>
                  </a:txBody>
                  <a:tcPr marL="68580" marR="68580" marT="34290" marB="34290">
                    <a:solidFill>
                      <a:schemeClr val="bg1">
                        <a:lumMod val="95000"/>
                      </a:schemeClr>
                    </a:solidFill>
                  </a:tcPr>
                </a:tc>
                <a:tc>
                  <a:txBody>
                    <a:bodyPr/>
                    <a:lstStyle/>
                    <a:p>
                      <a:pPr algn="ctr"/>
                      <a:r>
                        <a:rPr lang="en-US" sz="1050" b="1" dirty="0">
                          <a:solidFill>
                            <a:schemeClr val="tx1">
                              <a:lumMod val="50000"/>
                              <a:lumOff val="50000"/>
                            </a:schemeClr>
                          </a:solidFill>
                          <a:latin typeface="Arial" panose="020B0604020202020204" pitchFamily="34" charset="0"/>
                          <a:cs typeface="Arial" panose="020B0604020202020204" pitchFamily="34" charset="0"/>
                        </a:rPr>
                        <a:t>0</a:t>
                      </a:r>
                    </a:p>
                  </a:txBody>
                  <a:tcPr marL="68580" marR="68580" marT="34290" marB="34290">
                    <a:solidFill>
                      <a:schemeClr val="bg1">
                        <a:lumMod val="95000"/>
                      </a:schemeClr>
                    </a:solidFill>
                  </a:tcPr>
                </a:tc>
                <a:tc>
                  <a:txBody>
                    <a:bodyPr/>
                    <a:lstStyle/>
                    <a:p>
                      <a:pPr algn="ctr"/>
                      <a:r>
                        <a:rPr lang="en-US" sz="1050" b="1" dirty="0">
                          <a:solidFill>
                            <a:schemeClr val="tx1">
                              <a:lumMod val="50000"/>
                              <a:lumOff val="50000"/>
                            </a:schemeClr>
                          </a:solidFill>
                          <a:latin typeface="Arial" panose="020B0604020202020204" pitchFamily="34" charset="0"/>
                          <a:cs typeface="Arial" panose="020B0604020202020204" pitchFamily="34" charset="0"/>
                        </a:rPr>
                        <a:t>3</a:t>
                      </a:r>
                    </a:p>
                  </a:txBody>
                  <a:tcPr marL="68580" marR="68580" marT="34290" marB="34290">
                    <a:solidFill>
                      <a:schemeClr val="bg1">
                        <a:lumMod val="95000"/>
                      </a:schemeClr>
                    </a:solidFill>
                  </a:tcPr>
                </a:tc>
                <a:tc>
                  <a:txBody>
                    <a:bodyPr/>
                    <a:lstStyle/>
                    <a:p>
                      <a:pPr algn="ctr"/>
                      <a:r>
                        <a:rPr lang="en-US" sz="1050" b="1" dirty="0">
                          <a:solidFill>
                            <a:schemeClr val="tx1">
                              <a:lumMod val="50000"/>
                              <a:lumOff val="50000"/>
                            </a:schemeClr>
                          </a:solidFill>
                          <a:latin typeface="Arial" panose="020B0604020202020204" pitchFamily="34" charset="0"/>
                          <a:cs typeface="Arial" panose="020B0604020202020204" pitchFamily="34" charset="0"/>
                        </a:rPr>
                        <a:t>2</a:t>
                      </a:r>
                    </a:p>
                  </a:txBody>
                  <a:tcPr marL="68580" marR="68580" marT="34290" marB="34290">
                    <a:solidFill>
                      <a:schemeClr val="bg1">
                        <a:lumMod val="95000"/>
                      </a:schemeClr>
                    </a:solidFill>
                  </a:tcPr>
                </a:tc>
                <a:tc>
                  <a:txBody>
                    <a:bodyPr/>
                    <a:lstStyle/>
                    <a:p>
                      <a:pPr algn="ctr"/>
                      <a:r>
                        <a:rPr lang="en-US" sz="1050" b="1" dirty="0">
                          <a:solidFill>
                            <a:schemeClr val="tx1">
                              <a:lumMod val="50000"/>
                              <a:lumOff val="50000"/>
                            </a:schemeClr>
                          </a:solidFill>
                          <a:latin typeface="Arial" panose="020B0604020202020204" pitchFamily="34" charset="0"/>
                          <a:cs typeface="Arial" panose="020B0604020202020204" pitchFamily="34" charset="0"/>
                        </a:rPr>
                        <a:t>9</a:t>
                      </a:r>
                    </a:p>
                  </a:txBody>
                  <a:tcPr marL="68580" marR="68580" marT="34290" marB="34290">
                    <a:solidFill>
                      <a:schemeClr val="bg1">
                        <a:lumMod val="95000"/>
                      </a:schemeClr>
                    </a:solidFill>
                  </a:tcPr>
                </a:tc>
                <a:tc>
                  <a:txBody>
                    <a:bodyPr/>
                    <a:lstStyle/>
                    <a:p>
                      <a:pPr algn="ctr"/>
                      <a:r>
                        <a:rPr lang="en-US" sz="1050" b="1" dirty="0">
                          <a:solidFill>
                            <a:schemeClr val="tx1">
                              <a:lumMod val="50000"/>
                              <a:lumOff val="50000"/>
                            </a:schemeClr>
                          </a:solidFill>
                          <a:latin typeface="Arial" panose="020B0604020202020204" pitchFamily="34" charset="0"/>
                          <a:cs typeface="Arial" panose="020B0604020202020204" pitchFamily="34" charset="0"/>
                        </a:rPr>
                        <a:t>4</a:t>
                      </a:r>
                    </a:p>
                  </a:txBody>
                  <a:tcPr marL="68580" marR="68580" marT="34290" marB="34290">
                    <a:solidFill>
                      <a:schemeClr val="bg1">
                        <a:lumMod val="95000"/>
                      </a:schemeClr>
                    </a:solidFill>
                  </a:tcPr>
                </a:tc>
                <a:tc>
                  <a:txBody>
                    <a:bodyPr/>
                    <a:lstStyle/>
                    <a:p>
                      <a:pPr algn="ctr"/>
                      <a:r>
                        <a:rPr lang="en-US" sz="1050" b="1" dirty="0">
                          <a:solidFill>
                            <a:schemeClr val="tx1">
                              <a:lumMod val="50000"/>
                              <a:lumOff val="50000"/>
                            </a:schemeClr>
                          </a:solidFill>
                          <a:latin typeface="Arial" panose="020B0604020202020204" pitchFamily="34" charset="0"/>
                          <a:cs typeface="Arial" panose="020B0604020202020204" pitchFamily="34" charset="0"/>
                        </a:rPr>
                        <a:t>18</a:t>
                      </a:r>
                    </a:p>
                  </a:txBody>
                  <a:tcPr marL="68580" marR="68580" marT="34290" marB="34290">
                    <a:solidFill>
                      <a:schemeClr val="bg1">
                        <a:lumMod val="95000"/>
                      </a:schemeClr>
                    </a:solidFill>
                  </a:tcPr>
                </a:tc>
                <a:tc>
                  <a:txBody>
                    <a:bodyPr/>
                    <a:lstStyle/>
                    <a:p>
                      <a:pPr algn="ctr"/>
                      <a:r>
                        <a:rPr lang="en-US" sz="1050" b="1" dirty="0">
                          <a:solidFill>
                            <a:schemeClr val="tx1">
                              <a:lumMod val="50000"/>
                              <a:lumOff val="50000"/>
                            </a:schemeClr>
                          </a:solidFill>
                          <a:latin typeface="Arial" panose="020B0604020202020204" pitchFamily="34" charset="0"/>
                          <a:cs typeface="Arial" panose="020B0604020202020204" pitchFamily="34" charset="0"/>
                        </a:rPr>
                        <a:t>34</a:t>
                      </a:r>
                    </a:p>
                  </a:txBody>
                  <a:tcPr marL="68580" marR="68580" marT="34290" marB="34290">
                    <a:solidFill>
                      <a:schemeClr val="bg1">
                        <a:lumMod val="95000"/>
                      </a:schemeClr>
                    </a:solidFill>
                  </a:tcPr>
                </a:tc>
                <a:tc>
                  <a:txBody>
                    <a:bodyPr/>
                    <a:lstStyle/>
                    <a:p>
                      <a:pPr algn="ctr"/>
                      <a:r>
                        <a:rPr lang="en-US" sz="1050" b="1" dirty="0">
                          <a:solidFill>
                            <a:schemeClr val="tx1">
                              <a:lumMod val="50000"/>
                              <a:lumOff val="50000"/>
                            </a:schemeClr>
                          </a:solidFill>
                          <a:latin typeface="Arial" panose="020B0604020202020204" pitchFamily="34" charset="0"/>
                          <a:cs typeface="Arial" panose="020B0604020202020204" pitchFamily="34" charset="0"/>
                        </a:rPr>
                        <a:t>44</a:t>
                      </a:r>
                    </a:p>
                  </a:txBody>
                  <a:tcPr marL="68580" marR="68580" marT="34290" marB="34290">
                    <a:solidFill>
                      <a:schemeClr val="bg1">
                        <a:lumMod val="95000"/>
                      </a:schemeClr>
                    </a:solidFill>
                  </a:tcPr>
                </a:tc>
                <a:tc>
                  <a:txBody>
                    <a:bodyPr/>
                    <a:lstStyle/>
                    <a:p>
                      <a:pPr algn="ctr"/>
                      <a:r>
                        <a:rPr lang="en-US" sz="1050" b="1" dirty="0">
                          <a:solidFill>
                            <a:schemeClr val="tx1">
                              <a:lumMod val="50000"/>
                              <a:lumOff val="50000"/>
                            </a:schemeClr>
                          </a:solidFill>
                          <a:latin typeface="Arial" panose="020B0604020202020204" pitchFamily="34" charset="0"/>
                          <a:cs typeface="Arial" panose="020B0604020202020204" pitchFamily="34" charset="0"/>
                        </a:rPr>
                        <a:t>49</a:t>
                      </a:r>
                    </a:p>
                  </a:txBody>
                  <a:tcPr marL="68580" marR="68580" marT="34290" marB="34290">
                    <a:solidFill>
                      <a:schemeClr val="bg1">
                        <a:lumMod val="95000"/>
                      </a:schemeClr>
                    </a:solidFill>
                  </a:tcPr>
                </a:tc>
                <a:tc>
                  <a:txBody>
                    <a:bodyPr/>
                    <a:lstStyle/>
                    <a:p>
                      <a:pPr algn="ctr"/>
                      <a:r>
                        <a:rPr lang="en-US" sz="1050" b="1" dirty="0">
                          <a:solidFill>
                            <a:schemeClr val="tx1">
                              <a:lumMod val="50000"/>
                              <a:lumOff val="50000"/>
                            </a:schemeClr>
                          </a:solidFill>
                          <a:latin typeface="Arial" panose="020B0604020202020204" pitchFamily="34" charset="0"/>
                          <a:cs typeface="Arial" panose="020B0604020202020204" pitchFamily="34" charset="0"/>
                        </a:rPr>
                        <a:t>30</a:t>
                      </a:r>
                    </a:p>
                  </a:txBody>
                  <a:tcPr marL="68580" marR="68580" marT="34290" marB="34290">
                    <a:solidFill>
                      <a:schemeClr val="bg1">
                        <a:lumMod val="95000"/>
                      </a:schemeClr>
                    </a:solidFill>
                  </a:tcPr>
                </a:tc>
                <a:tc>
                  <a:txBody>
                    <a:bodyPr/>
                    <a:lstStyle/>
                    <a:p>
                      <a:pPr algn="ctr"/>
                      <a:r>
                        <a:rPr lang="en-US" sz="1050" b="1" dirty="0">
                          <a:solidFill>
                            <a:schemeClr val="tx1">
                              <a:lumMod val="50000"/>
                              <a:lumOff val="50000"/>
                            </a:schemeClr>
                          </a:solidFill>
                          <a:latin typeface="Arial" panose="020B0604020202020204" pitchFamily="34" charset="0"/>
                          <a:cs typeface="Arial" panose="020B0604020202020204" pitchFamily="34" charset="0"/>
                        </a:rPr>
                        <a:t>22</a:t>
                      </a:r>
                    </a:p>
                  </a:txBody>
                  <a:tcPr marL="68580" marR="68580" marT="34290" marB="34290">
                    <a:solidFill>
                      <a:schemeClr val="bg1">
                        <a:lumMod val="95000"/>
                      </a:schemeClr>
                    </a:solidFill>
                  </a:tcPr>
                </a:tc>
                <a:tc>
                  <a:txBody>
                    <a:bodyPr/>
                    <a:lstStyle/>
                    <a:p>
                      <a:pPr algn="ctr"/>
                      <a:r>
                        <a:rPr lang="en-US" sz="1050" b="1" dirty="0">
                          <a:solidFill>
                            <a:schemeClr val="tx1">
                              <a:lumMod val="50000"/>
                              <a:lumOff val="50000"/>
                            </a:schemeClr>
                          </a:solidFill>
                          <a:latin typeface="Arial" panose="020B0604020202020204" pitchFamily="34" charset="0"/>
                          <a:cs typeface="Arial" panose="020B0604020202020204" pitchFamily="34" charset="0"/>
                        </a:rPr>
                        <a:t>2</a:t>
                      </a:r>
                    </a:p>
                  </a:txBody>
                  <a:tcPr marL="68580" marR="68580" marT="34290" marB="34290">
                    <a:solidFill>
                      <a:schemeClr val="bg1">
                        <a:lumMod val="95000"/>
                      </a:schemeClr>
                    </a:solidFill>
                  </a:tcPr>
                </a:tc>
                <a:tc>
                  <a:txBody>
                    <a:bodyPr/>
                    <a:lstStyle/>
                    <a:p>
                      <a:pPr algn="ctr"/>
                      <a:r>
                        <a:rPr lang="en-US" sz="1050" b="1" dirty="0">
                          <a:solidFill>
                            <a:schemeClr val="tx1">
                              <a:lumMod val="50000"/>
                              <a:lumOff val="50000"/>
                            </a:schemeClr>
                          </a:solidFill>
                          <a:latin typeface="Arial" panose="020B0604020202020204" pitchFamily="34" charset="0"/>
                          <a:cs typeface="Arial" panose="020B0604020202020204" pitchFamily="34" charset="0"/>
                        </a:rPr>
                        <a:t>4</a:t>
                      </a:r>
                    </a:p>
                  </a:txBody>
                  <a:tcPr marL="68580" marR="68580" marT="34290" marB="34290">
                    <a:solidFill>
                      <a:schemeClr val="bg1">
                        <a:lumMod val="95000"/>
                      </a:schemeClr>
                    </a:solidFill>
                  </a:tcPr>
                </a:tc>
                <a:tc>
                  <a:txBody>
                    <a:bodyPr/>
                    <a:lstStyle/>
                    <a:p>
                      <a:pPr algn="ctr"/>
                      <a:r>
                        <a:rPr lang="en-US" sz="1050" b="1" dirty="0">
                          <a:solidFill>
                            <a:schemeClr val="tx1">
                              <a:lumMod val="50000"/>
                              <a:lumOff val="50000"/>
                            </a:schemeClr>
                          </a:solidFill>
                          <a:latin typeface="Arial" panose="020B0604020202020204" pitchFamily="34" charset="0"/>
                          <a:cs typeface="Arial" panose="020B0604020202020204" pitchFamily="34" charset="0"/>
                        </a:rPr>
                        <a:t>1</a:t>
                      </a:r>
                    </a:p>
                  </a:txBody>
                  <a:tcPr marL="68580" marR="68580" marT="34290" marB="34290">
                    <a:solidFill>
                      <a:schemeClr val="bg1">
                        <a:lumMod val="95000"/>
                      </a:schemeClr>
                    </a:solidFill>
                  </a:tcPr>
                </a:tc>
                <a:tc>
                  <a:txBody>
                    <a:bodyPr/>
                    <a:lstStyle/>
                    <a:p>
                      <a:pPr algn="ctr"/>
                      <a:r>
                        <a:rPr lang="en-US" sz="1050" b="1" dirty="0">
                          <a:solidFill>
                            <a:schemeClr val="tx1">
                              <a:lumMod val="50000"/>
                              <a:lumOff val="50000"/>
                            </a:schemeClr>
                          </a:solidFill>
                          <a:latin typeface="Arial" panose="020B0604020202020204" pitchFamily="34" charset="0"/>
                          <a:cs typeface="Arial" panose="020B0604020202020204" pitchFamily="34" charset="0"/>
                        </a:rPr>
                        <a:t>1</a:t>
                      </a:r>
                    </a:p>
                  </a:txBody>
                  <a:tcPr marL="68580" marR="68580" marT="34290" marB="34290">
                    <a:solidFill>
                      <a:schemeClr val="bg1">
                        <a:lumMod val="9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12202193"/>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235259" y="4506475"/>
            <a:ext cx="1200150" cy="217170"/>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68580" rtlCol="0" anchor="ctr"/>
          <a:lstStyle/>
          <a:p>
            <a:pPr>
              <a:lnSpc>
                <a:spcPct val="90000"/>
              </a:lnSpc>
            </a:pPr>
            <a:r>
              <a:rPr lang="en-US" sz="900" b="1" dirty="0">
                <a:solidFill>
                  <a:schemeClr val="tx1"/>
                </a:solidFill>
              </a:rPr>
              <a:t>No. of Patients</a:t>
            </a:r>
          </a:p>
        </p:txBody>
      </p:sp>
      <p:sp>
        <p:nvSpPr>
          <p:cNvPr id="3" name="Title 2"/>
          <p:cNvSpPr>
            <a:spLocks noGrp="1"/>
          </p:cNvSpPr>
          <p:nvPr>
            <p:ph type="title"/>
          </p:nvPr>
        </p:nvSpPr>
        <p:spPr/>
        <p:txBody>
          <a:bodyPr>
            <a:normAutofit/>
          </a:bodyPr>
          <a:lstStyle/>
          <a:p>
            <a:r>
              <a:rPr lang="en-US" sz="2000" dirty="0"/>
              <a:t>Sofosbuvir-Velpatasvir in Decompensated HCV Cirrhosis</a:t>
            </a:r>
            <a:br>
              <a:rPr lang="en-US" sz="2000" dirty="0"/>
            </a:br>
            <a:r>
              <a:rPr lang="en-US" sz="2000" dirty="0"/>
              <a:t>ASTRAL-4: Change in MELD Scores on Treatment</a:t>
            </a:r>
          </a:p>
        </p:txBody>
      </p:sp>
      <p:sp>
        <p:nvSpPr>
          <p:cNvPr id="6" name="Text Placeholder 5"/>
          <p:cNvSpPr>
            <a:spLocks noGrp="1"/>
          </p:cNvSpPr>
          <p:nvPr>
            <p:ph type="body" idx="10"/>
          </p:nvPr>
        </p:nvSpPr>
        <p:spPr/>
        <p:txBody>
          <a:bodyPr/>
          <a:lstStyle/>
          <a:p>
            <a:pPr>
              <a:lnSpc>
                <a:spcPct val="90000"/>
              </a:lnSpc>
            </a:pPr>
            <a:r>
              <a:rPr lang="en-US" dirty="0">
                <a:solidFill>
                  <a:schemeClr val="bg1"/>
                </a:solidFill>
              </a:rPr>
              <a:t>Change in MELD in Patients with Baseline MELD ≥15 </a:t>
            </a:r>
            <a:endParaRPr lang="en-US" sz="1350" dirty="0">
              <a:solidFill>
                <a:schemeClr val="bg1"/>
              </a:solidFill>
            </a:endParaRPr>
          </a:p>
        </p:txBody>
      </p:sp>
      <p:sp>
        <p:nvSpPr>
          <p:cNvPr id="7" name="Content Placeholder 6"/>
          <p:cNvSpPr>
            <a:spLocks noGrp="1"/>
          </p:cNvSpPr>
          <p:nvPr>
            <p:ph type="body" sz="quarter" idx="14"/>
          </p:nvPr>
        </p:nvSpPr>
        <p:spPr/>
        <p:txBody>
          <a:bodyPr/>
          <a:lstStyle/>
          <a:p>
            <a:r>
              <a:rPr lang="en-US" dirty="0"/>
              <a:t>Source: Curry MP, et al. N Engl J Med. 2015;373:2618-28.</a:t>
            </a:r>
          </a:p>
        </p:txBody>
      </p:sp>
      <p:graphicFrame>
        <p:nvGraphicFramePr>
          <p:cNvPr id="27" name="Chart 26"/>
          <p:cNvGraphicFramePr/>
          <p:nvPr>
            <p:extLst>
              <p:ext uri="{D42A27DB-BD31-4B8C-83A1-F6EECF244321}">
                <p14:modId xmlns:p14="http://schemas.microsoft.com/office/powerpoint/2010/main" val="315709144"/>
              </p:ext>
            </p:extLst>
          </p:nvPr>
        </p:nvGraphicFramePr>
        <p:xfrm>
          <a:off x="457200" y="1371599"/>
          <a:ext cx="8229600" cy="3108960"/>
        </p:xfrm>
        <a:graphic>
          <a:graphicData uri="http://schemas.openxmlformats.org/drawingml/2006/chart">
            <c:chart xmlns:c="http://schemas.openxmlformats.org/drawingml/2006/chart" xmlns:r="http://schemas.openxmlformats.org/officeDocument/2006/relationships" r:id="rId2"/>
          </a:graphicData>
        </a:graphic>
      </p:graphicFrame>
      <p:sp>
        <p:nvSpPr>
          <p:cNvPr id="28" name="Rectangle 27"/>
          <p:cNvSpPr/>
          <p:nvPr/>
        </p:nvSpPr>
        <p:spPr>
          <a:xfrm>
            <a:off x="1287261" y="1485692"/>
            <a:ext cx="4096663" cy="270447"/>
          </a:xfrm>
          <a:prstGeom prst="rect">
            <a:avLst/>
          </a:prstGeom>
          <a:solidFill>
            <a:srgbClr val="3A788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b="1" dirty="0">
                <a:solidFill>
                  <a:prstClr val="white"/>
                </a:solidFill>
                <a:latin typeface="Arial" panose="020B0604020202020204" pitchFamily="34" charset="0"/>
                <a:cs typeface="Arial" panose="020B0604020202020204" pitchFamily="34" charset="0"/>
              </a:rPr>
              <a:t>81% Better</a:t>
            </a:r>
          </a:p>
        </p:txBody>
      </p:sp>
      <p:sp>
        <p:nvSpPr>
          <p:cNvPr id="29" name="Rectangle 28"/>
          <p:cNvSpPr/>
          <p:nvPr/>
        </p:nvSpPr>
        <p:spPr>
          <a:xfrm>
            <a:off x="5859262" y="1485692"/>
            <a:ext cx="2698815" cy="268813"/>
          </a:xfrm>
          <a:prstGeom prst="rect">
            <a:avLst/>
          </a:prstGeom>
          <a:solidFill>
            <a:srgbClr val="6C603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b="1" dirty="0">
                <a:solidFill>
                  <a:prstClr val="white"/>
                </a:solidFill>
                <a:latin typeface="Arial" panose="020B0604020202020204" pitchFamily="34" charset="0"/>
                <a:cs typeface="Arial" panose="020B0604020202020204" pitchFamily="34" charset="0"/>
              </a:rPr>
              <a:t>8% Worse</a:t>
            </a:r>
          </a:p>
        </p:txBody>
      </p:sp>
      <p:graphicFrame>
        <p:nvGraphicFramePr>
          <p:cNvPr id="31" name="Table 30"/>
          <p:cNvGraphicFramePr>
            <a:graphicFrameLocks noGrp="1"/>
          </p:cNvGraphicFramePr>
          <p:nvPr>
            <p:extLst>
              <p:ext uri="{D42A27DB-BD31-4B8C-83A1-F6EECF244321}">
                <p14:modId xmlns:p14="http://schemas.microsoft.com/office/powerpoint/2010/main" val="693904715"/>
              </p:ext>
            </p:extLst>
          </p:nvPr>
        </p:nvGraphicFramePr>
        <p:xfrm>
          <a:off x="1225120" y="4488719"/>
          <a:ext cx="7332957" cy="251460"/>
        </p:xfrm>
        <a:graphic>
          <a:graphicData uri="http://schemas.openxmlformats.org/drawingml/2006/table">
            <a:tbl>
              <a:tblPr firstRow="1" bandRow="1">
                <a:tableStyleId>{2D5ABB26-0587-4C30-8999-92F81FD0307C}</a:tableStyleId>
              </a:tblPr>
              <a:tblGrid>
                <a:gridCol w="532424">
                  <a:extLst>
                    <a:ext uri="{9D8B030D-6E8A-4147-A177-3AD203B41FA5}">
                      <a16:colId xmlns:a16="http://schemas.microsoft.com/office/drawing/2014/main" val="20000"/>
                    </a:ext>
                  </a:extLst>
                </a:gridCol>
                <a:gridCol w="451370">
                  <a:extLst>
                    <a:ext uri="{9D8B030D-6E8A-4147-A177-3AD203B41FA5}">
                      <a16:colId xmlns:a16="http://schemas.microsoft.com/office/drawing/2014/main" val="20001"/>
                    </a:ext>
                  </a:extLst>
                </a:gridCol>
                <a:gridCol w="391133">
                  <a:extLst>
                    <a:ext uri="{9D8B030D-6E8A-4147-A177-3AD203B41FA5}">
                      <a16:colId xmlns:a16="http://schemas.microsoft.com/office/drawing/2014/main" val="20002"/>
                    </a:ext>
                  </a:extLst>
                </a:gridCol>
                <a:gridCol w="458310">
                  <a:extLst>
                    <a:ext uri="{9D8B030D-6E8A-4147-A177-3AD203B41FA5}">
                      <a16:colId xmlns:a16="http://schemas.microsoft.com/office/drawing/2014/main" val="20003"/>
                    </a:ext>
                  </a:extLst>
                </a:gridCol>
                <a:gridCol w="458310">
                  <a:extLst>
                    <a:ext uri="{9D8B030D-6E8A-4147-A177-3AD203B41FA5}">
                      <a16:colId xmlns:a16="http://schemas.microsoft.com/office/drawing/2014/main" val="20004"/>
                    </a:ext>
                  </a:extLst>
                </a:gridCol>
                <a:gridCol w="458310">
                  <a:extLst>
                    <a:ext uri="{9D8B030D-6E8A-4147-A177-3AD203B41FA5}">
                      <a16:colId xmlns:a16="http://schemas.microsoft.com/office/drawing/2014/main" val="20005"/>
                    </a:ext>
                  </a:extLst>
                </a:gridCol>
                <a:gridCol w="458310">
                  <a:extLst>
                    <a:ext uri="{9D8B030D-6E8A-4147-A177-3AD203B41FA5}">
                      <a16:colId xmlns:a16="http://schemas.microsoft.com/office/drawing/2014/main" val="20006"/>
                    </a:ext>
                  </a:extLst>
                </a:gridCol>
                <a:gridCol w="458310">
                  <a:extLst>
                    <a:ext uri="{9D8B030D-6E8A-4147-A177-3AD203B41FA5}">
                      <a16:colId xmlns:a16="http://schemas.microsoft.com/office/drawing/2014/main" val="20007"/>
                    </a:ext>
                  </a:extLst>
                </a:gridCol>
                <a:gridCol w="458310">
                  <a:extLst>
                    <a:ext uri="{9D8B030D-6E8A-4147-A177-3AD203B41FA5}">
                      <a16:colId xmlns:a16="http://schemas.microsoft.com/office/drawing/2014/main" val="20008"/>
                    </a:ext>
                  </a:extLst>
                </a:gridCol>
                <a:gridCol w="458310">
                  <a:extLst>
                    <a:ext uri="{9D8B030D-6E8A-4147-A177-3AD203B41FA5}">
                      <a16:colId xmlns:a16="http://schemas.microsoft.com/office/drawing/2014/main" val="20009"/>
                    </a:ext>
                  </a:extLst>
                </a:gridCol>
                <a:gridCol w="458310">
                  <a:extLst>
                    <a:ext uri="{9D8B030D-6E8A-4147-A177-3AD203B41FA5}">
                      <a16:colId xmlns:a16="http://schemas.microsoft.com/office/drawing/2014/main" val="20010"/>
                    </a:ext>
                  </a:extLst>
                </a:gridCol>
                <a:gridCol w="458310">
                  <a:extLst>
                    <a:ext uri="{9D8B030D-6E8A-4147-A177-3AD203B41FA5}">
                      <a16:colId xmlns:a16="http://schemas.microsoft.com/office/drawing/2014/main" val="20011"/>
                    </a:ext>
                  </a:extLst>
                </a:gridCol>
                <a:gridCol w="458310">
                  <a:extLst>
                    <a:ext uri="{9D8B030D-6E8A-4147-A177-3AD203B41FA5}">
                      <a16:colId xmlns:a16="http://schemas.microsoft.com/office/drawing/2014/main" val="20012"/>
                    </a:ext>
                  </a:extLst>
                </a:gridCol>
                <a:gridCol w="458310">
                  <a:extLst>
                    <a:ext uri="{9D8B030D-6E8A-4147-A177-3AD203B41FA5}">
                      <a16:colId xmlns:a16="http://schemas.microsoft.com/office/drawing/2014/main" val="20013"/>
                    </a:ext>
                  </a:extLst>
                </a:gridCol>
                <a:gridCol w="458310">
                  <a:extLst>
                    <a:ext uri="{9D8B030D-6E8A-4147-A177-3AD203B41FA5}">
                      <a16:colId xmlns:a16="http://schemas.microsoft.com/office/drawing/2014/main" val="20014"/>
                    </a:ext>
                  </a:extLst>
                </a:gridCol>
                <a:gridCol w="458310">
                  <a:extLst>
                    <a:ext uri="{9D8B030D-6E8A-4147-A177-3AD203B41FA5}">
                      <a16:colId xmlns:a16="http://schemas.microsoft.com/office/drawing/2014/main" val="20015"/>
                    </a:ext>
                  </a:extLst>
                </a:gridCol>
              </a:tblGrid>
              <a:tr h="251460">
                <a:tc>
                  <a:txBody>
                    <a:bodyPr/>
                    <a:lstStyle/>
                    <a:p>
                      <a:pPr algn="ctr"/>
                      <a:r>
                        <a:rPr lang="en-US" sz="1050" b="1" dirty="0">
                          <a:solidFill>
                            <a:schemeClr val="tx1">
                              <a:lumMod val="50000"/>
                              <a:lumOff val="50000"/>
                            </a:schemeClr>
                          </a:solidFill>
                          <a:latin typeface="Arial" panose="020B0604020202020204" pitchFamily="34" charset="0"/>
                          <a:cs typeface="Arial" panose="020B0604020202020204" pitchFamily="34" charset="0"/>
                        </a:rPr>
                        <a:t>1</a:t>
                      </a:r>
                    </a:p>
                  </a:txBody>
                  <a:tcPr marL="68580" marR="68580" marT="34290" marB="34290">
                    <a:solidFill>
                      <a:schemeClr val="bg1">
                        <a:lumMod val="95000"/>
                      </a:schemeClr>
                    </a:solidFill>
                  </a:tcPr>
                </a:tc>
                <a:tc>
                  <a:txBody>
                    <a:bodyPr/>
                    <a:lstStyle/>
                    <a:p>
                      <a:pPr algn="ctr"/>
                      <a:r>
                        <a:rPr lang="en-US" sz="1050" b="1" dirty="0">
                          <a:solidFill>
                            <a:schemeClr val="tx1">
                              <a:lumMod val="50000"/>
                              <a:lumOff val="50000"/>
                            </a:schemeClr>
                          </a:solidFill>
                          <a:latin typeface="Arial" panose="020B0604020202020204" pitchFamily="34" charset="0"/>
                          <a:cs typeface="Arial" panose="020B0604020202020204" pitchFamily="34" charset="0"/>
                        </a:rPr>
                        <a:t>1</a:t>
                      </a:r>
                    </a:p>
                  </a:txBody>
                  <a:tcPr marL="68580" marR="68580" marT="34290" marB="34290">
                    <a:solidFill>
                      <a:schemeClr val="bg1">
                        <a:lumMod val="95000"/>
                      </a:schemeClr>
                    </a:solidFill>
                  </a:tcPr>
                </a:tc>
                <a:tc>
                  <a:txBody>
                    <a:bodyPr/>
                    <a:lstStyle/>
                    <a:p>
                      <a:pPr algn="ctr"/>
                      <a:r>
                        <a:rPr lang="en-US" sz="1050" b="1" dirty="0">
                          <a:solidFill>
                            <a:schemeClr val="tx1">
                              <a:lumMod val="50000"/>
                              <a:lumOff val="50000"/>
                            </a:schemeClr>
                          </a:solidFill>
                          <a:latin typeface="Arial" panose="020B0604020202020204" pitchFamily="34" charset="0"/>
                          <a:cs typeface="Arial" panose="020B0604020202020204" pitchFamily="34" charset="0"/>
                        </a:rPr>
                        <a:t>0</a:t>
                      </a:r>
                    </a:p>
                  </a:txBody>
                  <a:tcPr marL="68580" marR="68580" marT="34290" marB="34290">
                    <a:solidFill>
                      <a:schemeClr val="bg1">
                        <a:lumMod val="95000"/>
                      </a:schemeClr>
                    </a:solidFill>
                  </a:tcPr>
                </a:tc>
                <a:tc>
                  <a:txBody>
                    <a:bodyPr/>
                    <a:lstStyle/>
                    <a:p>
                      <a:pPr algn="ctr"/>
                      <a:r>
                        <a:rPr lang="en-US" sz="1050" b="1" dirty="0">
                          <a:solidFill>
                            <a:schemeClr val="tx1">
                              <a:lumMod val="50000"/>
                              <a:lumOff val="50000"/>
                            </a:schemeClr>
                          </a:solidFill>
                          <a:latin typeface="Arial" panose="020B0604020202020204" pitchFamily="34" charset="0"/>
                          <a:cs typeface="Arial" panose="020B0604020202020204" pitchFamily="34" charset="0"/>
                        </a:rPr>
                        <a:t>1</a:t>
                      </a:r>
                    </a:p>
                  </a:txBody>
                  <a:tcPr marL="68580" marR="68580" marT="34290" marB="34290">
                    <a:solidFill>
                      <a:schemeClr val="bg1">
                        <a:lumMod val="95000"/>
                      </a:schemeClr>
                    </a:solidFill>
                  </a:tcPr>
                </a:tc>
                <a:tc>
                  <a:txBody>
                    <a:bodyPr/>
                    <a:lstStyle/>
                    <a:p>
                      <a:pPr algn="ctr"/>
                      <a:r>
                        <a:rPr lang="en-US" sz="1050" b="1" dirty="0">
                          <a:solidFill>
                            <a:schemeClr val="tx1">
                              <a:lumMod val="50000"/>
                              <a:lumOff val="50000"/>
                            </a:schemeClr>
                          </a:solidFill>
                          <a:latin typeface="Arial" panose="020B0604020202020204" pitchFamily="34" charset="0"/>
                          <a:cs typeface="Arial" panose="020B0604020202020204" pitchFamily="34" charset="0"/>
                        </a:rPr>
                        <a:t>2</a:t>
                      </a:r>
                    </a:p>
                  </a:txBody>
                  <a:tcPr marL="68580" marR="68580" marT="34290" marB="34290">
                    <a:solidFill>
                      <a:schemeClr val="bg1">
                        <a:lumMod val="95000"/>
                      </a:schemeClr>
                    </a:solidFill>
                  </a:tcPr>
                </a:tc>
                <a:tc>
                  <a:txBody>
                    <a:bodyPr/>
                    <a:lstStyle/>
                    <a:p>
                      <a:pPr algn="ctr"/>
                      <a:r>
                        <a:rPr lang="en-US" sz="1050" b="1" dirty="0">
                          <a:solidFill>
                            <a:schemeClr val="tx1">
                              <a:lumMod val="50000"/>
                              <a:lumOff val="50000"/>
                            </a:schemeClr>
                          </a:solidFill>
                          <a:latin typeface="Arial" panose="020B0604020202020204" pitchFamily="34" charset="0"/>
                          <a:cs typeface="Arial" panose="020B0604020202020204" pitchFamily="34" charset="0"/>
                        </a:rPr>
                        <a:t>4</a:t>
                      </a:r>
                    </a:p>
                  </a:txBody>
                  <a:tcPr marL="68580" marR="68580" marT="34290" marB="34290">
                    <a:solidFill>
                      <a:schemeClr val="bg1">
                        <a:lumMod val="95000"/>
                      </a:schemeClr>
                    </a:solidFill>
                  </a:tcPr>
                </a:tc>
                <a:tc>
                  <a:txBody>
                    <a:bodyPr/>
                    <a:lstStyle/>
                    <a:p>
                      <a:pPr algn="ctr"/>
                      <a:r>
                        <a:rPr lang="en-US" sz="1050" b="1" dirty="0">
                          <a:solidFill>
                            <a:schemeClr val="tx1">
                              <a:lumMod val="50000"/>
                              <a:lumOff val="50000"/>
                            </a:schemeClr>
                          </a:solidFill>
                          <a:latin typeface="Arial" panose="020B0604020202020204" pitchFamily="34" charset="0"/>
                          <a:cs typeface="Arial" panose="020B0604020202020204" pitchFamily="34" charset="0"/>
                        </a:rPr>
                        <a:t>5</a:t>
                      </a:r>
                    </a:p>
                  </a:txBody>
                  <a:tcPr marL="68580" marR="68580" marT="34290" marB="34290">
                    <a:solidFill>
                      <a:schemeClr val="bg1">
                        <a:lumMod val="95000"/>
                      </a:schemeClr>
                    </a:solidFill>
                  </a:tcPr>
                </a:tc>
                <a:tc>
                  <a:txBody>
                    <a:bodyPr/>
                    <a:lstStyle/>
                    <a:p>
                      <a:pPr algn="ctr"/>
                      <a:r>
                        <a:rPr lang="en-US" sz="1050" b="1" dirty="0">
                          <a:solidFill>
                            <a:schemeClr val="tx1">
                              <a:lumMod val="50000"/>
                              <a:lumOff val="50000"/>
                            </a:schemeClr>
                          </a:solidFill>
                          <a:latin typeface="Arial" panose="020B0604020202020204" pitchFamily="34" charset="0"/>
                          <a:cs typeface="Arial" panose="020B0604020202020204" pitchFamily="34" charset="0"/>
                        </a:rPr>
                        <a:t>1</a:t>
                      </a:r>
                    </a:p>
                  </a:txBody>
                  <a:tcPr marL="68580" marR="68580" marT="34290" marB="34290">
                    <a:solidFill>
                      <a:schemeClr val="bg1">
                        <a:lumMod val="95000"/>
                      </a:schemeClr>
                    </a:solidFill>
                  </a:tcPr>
                </a:tc>
                <a:tc>
                  <a:txBody>
                    <a:bodyPr/>
                    <a:lstStyle/>
                    <a:p>
                      <a:pPr algn="ctr"/>
                      <a:r>
                        <a:rPr lang="en-US" sz="1050" b="1" dirty="0">
                          <a:solidFill>
                            <a:schemeClr val="tx1">
                              <a:lumMod val="50000"/>
                              <a:lumOff val="50000"/>
                            </a:schemeClr>
                          </a:solidFill>
                          <a:latin typeface="Arial" panose="020B0604020202020204" pitchFamily="34" charset="0"/>
                          <a:cs typeface="Arial" panose="020B0604020202020204" pitchFamily="34" charset="0"/>
                        </a:rPr>
                        <a:t>7</a:t>
                      </a:r>
                    </a:p>
                  </a:txBody>
                  <a:tcPr marL="68580" marR="68580" marT="34290" marB="34290">
                    <a:solidFill>
                      <a:schemeClr val="bg1">
                        <a:lumMod val="95000"/>
                      </a:schemeClr>
                    </a:solidFill>
                  </a:tcPr>
                </a:tc>
                <a:tc>
                  <a:txBody>
                    <a:bodyPr/>
                    <a:lstStyle/>
                    <a:p>
                      <a:pPr algn="ctr"/>
                      <a:r>
                        <a:rPr lang="en-US" sz="1050" b="1" dirty="0">
                          <a:solidFill>
                            <a:schemeClr val="tx1">
                              <a:lumMod val="50000"/>
                              <a:lumOff val="50000"/>
                            </a:schemeClr>
                          </a:solidFill>
                          <a:latin typeface="Arial" panose="020B0604020202020204" pitchFamily="34" charset="0"/>
                          <a:cs typeface="Arial" panose="020B0604020202020204" pitchFamily="34" charset="0"/>
                        </a:rPr>
                        <a:t>3</a:t>
                      </a:r>
                    </a:p>
                  </a:txBody>
                  <a:tcPr marL="68580" marR="68580" marT="34290" marB="34290">
                    <a:solidFill>
                      <a:schemeClr val="bg1">
                        <a:lumMod val="95000"/>
                      </a:schemeClr>
                    </a:solidFill>
                  </a:tcPr>
                </a:tc>
                <a:tc>
                  <a:txBody>
                    <a:bodyPr/>
                    <a:lstStyle/>
                    <a:p>
                      <a:pPr algn="ctr"/>
                      <a:r>
                        <a:rPr lang="en-US" sz="1050" b="1" dirty="0">
                          <a:solidFill>
                            <a:schemeClr val="tx1">
                              <a:lumMod val="50000"/>
                              <a:lumOff val="50000"/>
                            </a:schemeClr>
                          </a:solidFill>
                          <a:latin typeface="Arial" panose="020B0604020202020204" pitchFamily="34" charset="0"/>
                          <a:cs typeface="Arial" panose="020B0604020202020204" pitchFamily="34" charset="0"/>
                        </a:rPr>
                        <a:t>1</a:t>
                      </a:r>
                    </a:p>
                  </a:txBody>
                  <a:tcPr marL="68580" marR="68580" marT="34290" marB="34290">
                    <a:solidFill>
                      <a:schemeClr val="bg1">
                        <a:lumMod val="95000"/>
                      </a:schemeClr>
                    </a:solidFill>
                  </a:tcPr>
                </a:tc>
                <a:tc>
                  <a:txBody>
                    <a:bodyPr/>
                    <a:lstStyle/>
                    <a:p>
                      <a:pPr algn="ctr"/>
                      <a:r>
                        <a:rPr lang="en-US" sz="1050" b="1" dirty="0">
                          <a:solidFill>
                            <a:schemeClr val="tx1">
                              <a:lumMod val="50000"/>
                              <a:lumOff val="50000"/>
                            </a:schemeClr>
                          </a:solidFill>
                          <a:latin typeface="Arial" panose="020B0604020202020204" pitchFamily="34" charset="0"/>
                          <a:cs typeface="Arial" panose="020B0604020202020204" pitchFamily="34" charset="0"/>
                        </a:rPr>
                        <a:t>0</a:t>
                      </a:r>
                    </a:p>
                  </a:txBody>
                  <a:tcPr marL="68580" marR="68580" marT="34290" marB="34290">
                    <a:solidFill>
                      <a:schemeClr val="bg1">
                        <a:lumMod val="95000"/>
                      </a:schemeClr>
                    </a:solidFill>
                  </a:tcPr>
                </a:tc>
                <a:tc>
                  <a:txBody>
                    <a:bodyPr/>
                    <a:lstStyle/>
                    <a:p>
                      <a:pPr algn="ctr"/>
                      <a:r>
                        <a:rPr lang="en-US" sz="1050" b="1" dirty="0">
                          <a:solidFill>
                            <a:schemeClr val="tx1">
                              <a:lumMod val="50000"/>
                              <a:lumOff val="50000"/>
                            </a:schemeClr>
                          </a:solidFill>
                          <a:latin typeface="Arial" panose="020B0604020202020204" pitchFamily="34" charset="0"/>
                          <a:cs typeface="Arial" panose="020B0604020202020204" pitchFamily="34" charset="0"/>
                        </a:rPr>
                        <a:t>1</a:t>
                      </a:r>
                    </a:p>
                  </a:txBody>
                  <a:tcPr marL="68580" marR="68580" marT="34290" marB="34290">
                    <a:solidFill>
                      <a:schemeClr val="bg1">
                        <a:lumMod val="95000"/>
                      </a:schemeClr>
                    </a:solidFill>
                  </a:tcPr>
                </a:tc>
                <a:tc>
                  <a:txBody>
                    <a:bodyPr/>
                    <a:lstStyle/>
                    <a:p>
                      <a:pPr algn="ctr"/>
                      <a:r>
                        <a:rPr lang="en-US" sz="1050" b="1" dirty="0">
                          <a:solidFill>
                            <a:schemeClr val="tx1">
                              <a:lumMod val="50000"/>
                              <a:lumOff val="50000"/>
                            </a:schemeClr>
                          </a:solidFill>
                          <a:latin typeface="Arial" panose="020B0604020202020204" pitchFamily="34" charset="0"/>
                          <a:cs typeface="Arial" panose="020B0604020202020204" pitchFamily="34" charset="0"/>
                        </a:rPr>
                        <a:t>0</a:t>
                      </a:r>
                    </a:p>
                  </a:txBody>
                  <a:tcPr marL="68580" marR="68580" marT="34290" marB="34290">
                    <a:solidFill>
                      <a:schemeClr val="bg1">
                        <a:lumMod val="95000"/>
                      </a:schemeClr>
                    </a:solidFill>
                  </a:tcPr>
                </a:tc>
                <a:tc>
                  <a:txBody>
                    <a:bodyPr/>
                    <a:lstStyle/>
                    <a:p>
                      <a:pPr algn="ctr"/>
                      <a:r>
                        <a:rPr lang="en-US" sz="1050" b="1" dirty="0">
                          <a:solidFill>
                            <a:schemeClr val="tx1">
                              <a:lumMod val="50000"/>
                              <a:lumOff val="50000"/>
                            </a:schemeClr>
                          </a:solidFill>
                          <a:latin typeface="Arial" panose="020B0604020202020204" pitchFamily="34" charset="0"/>
                          <a:cs typeface="Arial" panose="020B0604020202020204" pitchFamily="34" charset="0"/>
                        </a:rPr>
                        <a:t>0</a:t>
                      </a:r>
                    </a:p>
                  </a:txBody>
                  <a:tcPr marL="68580" marR="68580" marT="34290" marB="34290">
                    <a:solidFill>
                      <a:schemeClr val="bg1">
                        <a:lumMod val="95000"/>
                      </a:schemeClr>
                    </a:solidFill>
                  </a:tcPr>
                </a:tc>
                <a:tc>
                  <a:txBody>
                    <a:bodyPr/>
                    <a:lstStyle/>
                    <a:p>
                      <a:pPr algn="ctr"/>
                      <a:r>
                        <a:rPr lang="en-US" sz="1050" b="1" dirty="0">
                          <a:solidFill>
                            <a:schemeClr val="tx1">
                              <a:lumMod val="50000"/>
                              <a:lumOff val="50000"/>
                            </a:schemeClr>
                          </a:solidFill>
                          <a:latin typeface="Arial" panose="020B0604020202020204" pitchFamily="34" charset="0"/>
                          <a:cs typeface="Arial" panose="020B0604020202020204" pitchFamily="34" charset="0"/>
                        </a:rPr>
                        <a:t>0</a:t>
                      </a:r>
                    </a:p>
                  </a:txBody>
                  <a:tcPr marL="68580" marR="68580" marT="34290" marB="34290">
                    <a:solidFill>
                      <a:schemeClr val="bg1">
                        <a:lumMod val="9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8137546"/>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Sofosbuvir-Velpatasvir in Decompensated HCV Cirrhosis</a:t>
            </a:r>
            <a:br>
              <a:rPr lang="en-US" sz="2000" dirty="0"/>
            </a:br>
            <a:r>
              <a:rPr lang="en-US" sz="2000" dirty="0"/>
              <a:t>ASTRAL-4: Adverse Events</a:t>
            </a:r>
          </a:p>
        </p:txBody>
      </p:sp>
      <p:sp>
        <p:nvSpPr>
          <p:cNvPr id="2" name="Content Placeholder 1"/>
          <p:cNvSpPr>
            <a:spLocks noGrp="1"/>
          </p:cNvSpPr>
          <p:nvPr>
            <p:ph type="body" sz="quarter" idx="14"/>
          </p:nvPr>
        </p:nvSpPr>
        <p:spPr/>
        <p:txBody>
          <a:bodyPr/>
          <a:lstStyle/>
          <a:p>
            <a:r>
              <a:rPr lang="en-US" dirty="0"/>
              <a:t>Source: Curry MP, et al. N Engl J Med. 2015;373:2618-28.</a:t>
            </a:r>
          </a:p>
        </p:txBody>
      </p:sp>
      <p:graphicFrame>
        <p:nvGraphicFramePr>
          <p:cNvPr id="5" name="Content Placeholder 6"/>
          <p:cNvGraphicFramePr>
            <a:graphicFrameLocks/>
          </p:cNvGraphicFramePr>
          <p:nvPr>
            <p:extLst>
              <p:ext uri="{D42A27DB-BD31-4B8C-83A1-F6EECF244321}">
                <p14:modId xmlns:p14="http://schemas.microsoft.com/office/powerpoint/2010/main" val="3375641947"/>
              </p:ext>
            </p:extLst>
          </p:nvPr>
        </p:nvGraphicFramePr>
        <p:xfrm>
          <a:off x="448320" y="1020927"/>
          <a:ext cx="8225162" cy="3657604"/>
        </p:xfrm>
        <a:graphic>
          <a:graphicData uri="http://schemas.openxmlformats.org/drawingml/2006/table">
            <a:tbl>
              <a:tblPr firstRow="1" bandRow="1">
                <a:tableStyleId>{5C22544A-7EE6-4342-B048-85BDC9FD1C3A}</a:tableStyleId>
              </a:tblPr>
              <a:tblGrid>
                <a:gridCol w="2883047">
                  <a:extLst>
                    <a:ext uri="{9D8B030D-6E8A-4147-A177-3AD203B41FA5}">
                      <a16:colId xmlns:a16="http://schemas.microsoft.com/office/drawing/2014/main" val="20000"/>
                    </a:ext>
                  </a:extLst>
                </a:gridCol>
                <a:gridCol w="1780705">
                  <a:extLst>
                    <a:ext uri="{9D8B030D-6E8A-4147-A177-3AD203B41FA5}">
                      <a16:colId xmlns:a16="http://schemas.microsoft.com/office/drawing/2014/main" val="20001"/>
                    </a:ext>
                  </a:extLst>
                </a:gridCol>
                <a:gridCol w="1780705">
                  <a:extLst>
                    <a:ext uri="{9D8B030D-6E8A-4147-A177-3AD203B41FA5}">
                      <a16:colId xmlns:a16="http://schemas.microsoft.com/office/drawing/2014/main" val="20002"/>
                    </a:ext>
                  </a:extLst>
                </a:gridCol>
                <a:gridCol w="1780705">
                  <a:extLst>
                    <a:ext uri="{9D8B030D-6E8A-4147-A177-3AD203B41FA5}">
                      <a16:colId xmlns:a16="http://schemas.microsoft.com/office/drawing/2014/main" val="20003"/>
                    </a:ext>
                  </a:extLst>
                </a:gridCol>
              </a:tblGrid>
              <a:tr h="634488">
                <a:tc>
                  <a:txBody>
                    <a:bodyPr/>
                    <a:lstStyle/>
                    <a:p>
                      <a:r>
                        <a:rPr lang="en-US" sz="1400" dirty="0">
                          <a:latin typeface="Arial" panose="020B0604020202020204" pitchFamily="34" charset="0"/>
                          <a:cs typeface="Arial" panose="020B0604020202020204" pitchFamily="34" charset="0"/>
                        </a:rPr>
                        <a:t>Adverse</a:t>
                      </a:r>
                      <a:r>
                        <a:rPr lang="en-US" sz="1400" baseline="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Event (AE), %</a:t>
                      </a:r>
                    </a:p>
                  </a:txBody>
                  <a:tcPr marL="68580" marR="68580" marT="34290" marB="34290" anchor="ctr">
                    <a:lnL w="9525" cap="flat" cmpd="sng" algn="ctr">
                      <a:solidFill>
                        <a:prstClr val="white">
                          <a:lumMod val="75000"/>
                        </a:prstClr>
                      </a:solidFill>
                      <a:prstDash val="solid"/>
                      <a:round/>
                      <a:headEnd type="none" w="med" len="med"/>
                      <a:tailEnd type="none" w="med" len="med"/>
                    </a:lnL>
                    <a:lnR w="28575" cap="flat" cmpd="sng" algn="ctr">
                      <a:solidFill>
                        <a:srgbClr val="FFFFFF"/>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tx1">
                        <a:lumMod val="85000"/>
                        <a:lumOff val="15000"/>
                      </a:schemeClr>
                    </a:solidFill>
                  </a:tcPr>
                </a:tc>
                <a:tc>
                  <a:txBody>
                    <a:bodyPr/>
                    <a:lstStyle/>
                    <a:p>
                      <a:pPr algn="ctr"/>
                      <a:r>
                        <a:rPr lang="en-US" sz="1400" dirty="0">
                          <a:solidFill>
                            <a:srgbClr val="FFFFFF"/>
                          </a:solidFill>
                          <a:latin typeface="Arial" panose="020B0604020202020204" pitchFamily="34" charset="0"/>
                          <a:cs typeface="Arial" panose="020B0604020202020204" pitchFamily="34" charset="0"/>
                        </a:rPr>
                        <a:t>SOF-VEL</a:t>
                      </a:r>
                    </a:p>
                    <a:p>
                      <a:pPr algn="ctr"/>
                      <a:r>
                        <a:rPr lang="en-US" sz="1200" b="0" dirty="0">
                          <a:solidFill>
                            <a:srgbClr val="FFFFFF"/>
                          </a:solidFill>
                          <a:latin typeface="Arial" panose="020B0604020202020204" pitchFamily="34" charset="0"/>
                          <a:cs typeface="Arial" panose="020B0604020202020204" pitchFamily="34" charset="0"/>
                        </a:rPr>
                        <a:t>12</a:t>
                      </a:r>
                      <a:r>
                        <a:rPr lang="en-US" sz="1200" b="0" baseline="0" dirty="0">
                          <a:solidFill>
                            <a:srgbClr val="FFFFFF"/>
                          </a:solidFill>
                          <a:latin typeface="Arial" panose="020B0604020202020204" pitchFamily="34" charset="0"/>
                          <a:cs typeface="Arial" panose="020B0604020202020204" pitchFamily="34" charset="0"/>
                        </a:rPr>
                        <a:t> weeks</a:t>
                      </a:r>
                    </a:p>
                    <a:p>
                      <a:pPr algn="ctr"/>
                      <a:r>
                        <a:rPr lang="en-US" sz="1100" b="0" baseline="0" dirty="0">
                          <a:solidFill>
                            <a:srgbClr val="FFFFFF"/>
                          </a:solidFill>
                          <a:latin typeface="Arial" panose="020B0604020202020204" pitchFamily="34" charset="0"/>
                          <a:cs typeface="Arial" panose="020B0604020202020204" pitchFamily="34" charset="0"/>
                        </a:rPr>
                        <a:t>(n = 90)</a:t>
                      </a:r>
                      <a:endParaRPr lang="en-US" sz="1100" b="0" dirty="0">
                        <a:solidFill>
                          <a:srgbClr val="FFFFFF"/>
                        </a:solidFill>
                        <a:latin typeface="Arial" panose="020B0604020202020204" pitchFamily="34" charset="0"/>
                        <a:cs typeface="Arial" panose="020B0604020202020204" pitchFamily="34" charset="0"/>
                      </a:endParaRPr>
                    </a:p>
                  </a:txBody>
                  <a:tcPr marL="68580" marR="6858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5B9D"/>
                    </a:solidFill>
                  </a:tcPr>
                </a:tc>
                <a:tc>
                  <a:txBody>
                    <a:bodyPr/>
                    <a:lstStyle/>
                    <a:p>
                      <a:pPr algn="ctr"/>
                      <a:r>
                        <a:rPr lang="en-US" sz="1400" dirty="0">
                          <a:solidFill>
                            <a:schemeClr val="bg1"/>
                          </a:solidFill>
                          <a:latin typeface="Arial" panose="020B0604020202020204" pitchFamily="34" charset="0"/>
                          <a:cs typeface="Arial" panose="020B0604020202020204" pitchFamily="34" charset="0"/>
                        </a:rPr>
                        <a:t>SOF-VEL + RBV</a:t>
                      </a:r>
                      <a:endParaRPr lang="en-US" sz="1400" b="0" dirty="0">
                        <a:solidFill>
                          <a:schemeClr val="bg1"/>
                        </a:solidFill>
                        <a:latin typeface="Arial" panose="020B0604020202020204" pitchFamily="34" charset="0"/>
                        <a:cs typeface="Arial" panose="020B0604020202020204" pitchFamily="34" charset="0"/>
                      </a:endParaRPr>
                    </a:p>
                    <a:p>
                      <a:pPr algn="ctr"/>
                      <a:r>
                        <a:rPr lang="en-US" sz="1200" b="0" dirty="0">
                          <a:solidFill>
                            <a:schemeClr val="bg1"/>
                          </a:solidFill>
                          <a:latin typeface="Arial" panose="020B0604020202020204" pitchFamily="34" charset="0"/>
                          <a:cs typeface="Arial" panose="020B0604020202020204" pitchFamily="34" charset="0"/>
                        </a:rPr>
                        <a:t>12 weeks</a:t>
                      </a:r>
                    </a:p>
                    <a:p>
                      <a:pPr algn="ctr"/>
                      <a:r>
                        <a:rPr lang="en-US" sz="1100" b="0" dirty="0">
                          <a:solidFill>
                            <a:schemeClr val="bg1"/>
                          </a:solidFill>
                          <a:latin typeface="Arial" panose="020B0604020202020204" pitchFamily="34" charset="0"/>
                          <a:cs typeface="Arial" panose="020B0604020202020204" pitchFamily="34" charset="0"/>
                        </a:rPr>
                        <a:t>(n = 87)</a:t>
                      </a:r>
                      <a:endParaRPr lang="en-US" sz="1100" dirty="0">
                        <a:solidFill>
                          <a:schemeClr val="bg1"/>
                        </a:solidFill>
                        <a:latin typeface="Arial" panose="020B0604020202020204" pitchFamily="34" charset="0"/>
                        <a:cs typeface="Arial" panose="020B0604020202020204" pitchFamily="34" charset="0"/>
                      </a:endParaRPr>
                    </a:p>
                  </a:txBody>
                  <a:tcPr marL="68580" marR="6858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A9342"/>
                    </a:solidFill>
                  </a:tcPr>
                </a:tc>
                <a:tc>
                  <a:txBody>
                    <a:bodyPr/>
                    <a:lstStyle/>
                    <a:p>
                      <a:pPr algn="ctr"/>
                      <a:r>
                        <a:rPr lang="en-US" sz="1400" dirty="0">
                          <a:solidFill>
                            <a:schemeClr val="bg1"/>
                          </a:solidFill>
                          <a:latin typeface="Arial" panose="020B0604020202020204" pitchFamily="34" charset="0"/>
                          <a:cs typeface="Arial" panose="020B0604020202020204" pitchFamily="34" charset="0"/>
                        </a:rPr>
                        <a:t>SOF-VEL</a:t>
                      </a:r>
                    </a:p>
                    <a:p>
                      <a:pPr algn="ctr"/>
                      <a:r>
                        <a:rPr lang="en-US" sz="1200" b="0" dirty="0">
                          <a:solidFill>
                            <a:schemeClr val="bg1"/>
                          </a:solidFill>
                          <a:latin typeface="Arial" panose="020B0604020202020204" pitchFamily="34" charset="0"/>
                          <a:cs typeface="Arial" panose="020B0604020202020204" pitchFamily="34" charset="0"/>
                        </a:rPr>
                        <a:t>24</a:t>
                      </a:r>
                      <a:r>
                        <a:rPr lang="en-US" sz="1200" b="0" baseline="0" dirty="0">
                          <a:solidFill>
                            <a:schemeClr val="bg1"/>
                          </a:solidFill>
                          <a:latin typeface="Arial" panose="020B0604020202020204" pitchFamily="34" charset="0"/>
                          <a:cs typeface="Arial" panose="020B0604020202020204" pitchFamily="34" charset="0"/>
                        </a:rPr>
                        <a:t> weeks</a:t>
                      </a:r>
                    </a:p>
                    <a:p>
                      <a:pPr algn="ctr"/>
                      <a:r>
                        <a:rPr lang="en-US" sz="1100" b="0" baseline="0" dirty="0">
                          <a:solidFill>
                            <a:schemeClr val="bg1"/>
                          </a:solidFill>
                          <a:latin typeface="Arial" panose="020B0604020202020204" pitchFamily="34" charset="0"/>
                          <a:cs typeface="Arial" panose="020B0604020202020204" pitchFamily="34" charset="0"/>
                        </a:rPr>
                        <a:t>(n = 90)</a:t>
                      </a:r>
                      <a:endParaRPr lang="en-US" sz="1100" b="0" dirty="0">
                        <a:solidFill>
                          <a:schemeClr val="bg1"/>
                        </a:solidFill>
                        <a:latin typeface="Arial" panose="020B0604020202020204" pitchFamily="34" charset="0"/>
                        <a:cs typeface="Arial" panose="020B0604020202020204" pitchFamily="34" charset="0"/>
                      </a:endParaRPr>
                    </a:p>
                  </a:txBody>
                  <a:tcPr marL="68580" marR="68580" marT="34290" marB="34290" anchor="ctr">
                    <a:lnL w="28575"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85690"/>
                    </a:solidFill>
                  </a:tcPr>
                </a:tc>
                <a:extLst>
                  <a:ext uri="{0D108BD9-81ED-4DB2-BD59-A6C34878D82A}">
                    <a16:rowId xmlns:a16="http://schemas.microsoft.com/office/drawing/2014/main" val="10000"/>
                  </a:ext>
                </a:extLst>
              </a:tr>
              <a:tr h="279913">
                <a:tc>
                  <a:txBody>
                    <a:bodyPr/>
                    <a:lstStyle/>
                    <a:p>
                      <a:r>
                        <a:rPr lang="en-US" sz="1200" dirty="0">
                          <a:latin typeface="Arial" panose="020B0604020202020204" pitchFamily="34" charset="0"/>
                          <a:cs typeface="Arial" panose="020B0604020202020204" pitchFamily="34" charset="0"/>
                        </a:rPr>
                        <a:t>Discontinuation</a:t>
                      </a:r>
                      <a:r>
                        <a:rPr lang="en-US" sz="1200" baseline="0" dirty="0">
                          <a:latin typeface="Arial" panose="020B0604020202020204" pitchFamily="34" charset="0"/>
                          <a:cs typeface="Arial" panose="020B0604020202020204" pitchFamily="34" charset="0"/>
                        </a:rPr>
                        <a:t> due to AE</a:t>
                      </a:r>
                      <a:endParaRPr lang="en-US" sz="1200" dirty="0">
                        <a:latin typeface="Arial" panose="020B0604020202020204" pitchFamily="34" charset="0"/>
                        <a:cs typeface="Arial" panose="020B0604020202020204" pitchFamily="34" charset="0"/>
                      </a:endParaRPr>
                    </a:p>
                  </a:txBody>
                  <a:tcPr marL="68580" marR="68580" marT="34290" marB="34290" anchor="ctr">
                    <a:lnL w="9525" cap="flat" cmpd="sng" algn="ctr">
                      <a:solidFill>
                        <a:prstClr val="white">
                          <a:lumMod val="75000"/>
                        </a:prstClr>
                      </a:solidFill>
                      <a:prstDash val="solid"/>
                      <a:round/>
                      <a:headEnd type="none" w="med" len="med"/>
                      <a:tailEnd type="none" w="med" len="med"/>
                    </a:lnL>
                    <a:lnR w="28575"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solidFill>
                      <a:schemeClr val="bg1">
                        <a:lumMod val="75000"/>
                        <a:alpha val="50000"/>
                      </a:schemeClr>
                    </a:solidFill>
                  </a:tcPr>
                </a:tc>
                <a:tc>
                  <a:txBody>
                    <a:bodyPr/>
                    <a:lstStyle/>
                    <a:p>
                      <a:pPr algn="ctr"/>
                      <a:r>
                        <a:rPr lang="en-US" sz="1200" dirty="0">
                          <a:latin typeface="Arial" panose="020B0604020202020204" pitchFamily="34" charset="0"/>
                          <a:cs typeface="Arial" panose="020B0604020202020204" pitchFamily="34" charset="0"/>
                        </a:rPr>
                        <a:t>1</a:t>
                      </a:r>
                    </a:p>
                  </a:txBody>
                  <a:tcPr marL="68580" marR="6858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solidFill>
                      <a:schemeClr val="bg1">
                        <a:lumMod val="75000"/>
                        <a:alpha val="50000"/>
                      </a:schemeClr>
                    </a:solidFill>
                  </a:tcPr>
                </a:tc>
                <a:tc>
                  <a:txBody>
                    <a:bodyPr/>
                    <a:lstStyle/>
                    <a:p>
                      <a:pPr algn="ctr"/>
                      <a:r>
                        <a:rPr lang="en-US" sz="1200" dirty="0">
                          <a:latin typeface="Arial" panose="020B0604020202020204" pitchFamily="34" charset="0"/>
                          <a:cs typeface="Arial" panose="020B0604020202020204" pitchFamily="34" charset="0"/>
                        </a:rPr>
                        <a:t>5</a:t>
                      </a:r>
                    </a:p>
                  </a:txBody>
                  <a:tcPr marL="68580" marR="6858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solidFill>
                      <a:schemeClr val="bg1">
                        <a:lumMod val="75000"/>
                        <a:alpha val="50000"/>
                      </a:schemeClr>
                    </a:solidFill>
                  </a:tcPr>
                </a:tc>
                <a:tc>
                  <a:txBody>
                    <a:bodyPr/>
                    <a:lstStyle/>
                    <a:p>
                      <a:pPr algn="ctr"/>
                      <a:r>
                        <a:rPr lang="en-US" sz="1200" dirty="0">
                          <a:latin typeface="Arial" panose="020B0604020202020204" pitchFamily="34" charset="0"/>
                          <a:cs typeface="Arial" panose="020B0604020202020204" pitchFamily="34" charset="0"/>
                        </a:rPr>
                        <a:t>4</a:t>
                      </a:r>
                    </a:p>
                  </a:txBody>
                  <a:tcPr marL="68580" marR="68580" marT="34290" marB="34290" anchor="ctr">
                    <a:lnL w="28575"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38100" cap="flat" cmpd="sng" algn="ctr">
                      <a:solidFill>
                        <a:srgbClr val="FFFFFF"/>
                      </a:solidFill>
                      <a:prstDash val="solid"/>
                      <a:round/>
                      <a:headEnd type="none" w="med" len="med"/>
                      <a:tailEnd type="none" w="med" len="med"/>
                    </a:lnT>
                    <a:solidFill>
                      <a:schemeClr val="bg1">
                        <a:lumMod val="75000"/>
                        <a:alpha val="50000"/>
                      </a:schemeClr>
                    </a:solidFill>
                  </a:tcPr>
                </a:tc>
                <a:extLst>
                  <a:ext uri="{0D108BD9-81ED-4DB2-BD59-A6C34878D82A}">
                    <a16:rowId xmlns:a16="http://schemas.microsoft.com/office/drawing/2014/main" val="10001"/>
                  </a:ext>
                </a:extLst>
              </a:tr>
              <a:tr h="279913">
                <a:tc>
                  <a:txBody>
                    <a:bodyPr/>
                    <a:lstStyle/>
                    <a:p>
                      <a:r>
                        <a:rPr lang="en-US" sz="1200" dirty="0">
                          <a:latin typeface="Arial" panose="020B0604020202020204" pitchFamily="34" charset="0"/>
                          <a:cs typeface="Arial" panose="020B0604020202020204" pitchFamily="34" charset="0"/>
                        </a:rPr>
                        <a:t>Serious AEs</a:t>
                      </a:r>
                    </a:p>
                  </a:txBody>
                  <a:tcPr marL="68580" marR="68580" marT="34290" marB="34290" anchor="ctr">
                    <a:lnL w="9525" cap="flat" cmpd="sng" algn="ctr">
                      <a:solidFill>
                        <a:prstClr val="white">
                          <a:lumMod val="75000"/>
                        </a:prstClr>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chemeClr val="bg1">
                        <a:lumMod val="75000"/>
                        <a:alpha val="25000"/>
                      </a:schemeClr>
                    </a:solidFill>
                  </a:tcPr>
                </a:tc>
                <a:tc>
                  <a:txBody>
                    <a:bodyPr/>
                    <a:lstStyle/>
                    <a:p>
                      <a:pPr algn="ctr"/>
                      <a:r>
                        <a:rPr lang="en-US" sz="1200" dirty="0">
                          <a:latin typeface="Arial" panose="020B0604020202020204" pitchFamily="34" charset="0"/>
                          <a:cs typeface="Arial" panose="020B0604020202020204" pitchFamily="34" charset="0"/>
                        </a:rPr>
                        <a:t>19</a:t>
                      </a:r>
                    </a:p>
                  </a:txBody>
                  <a:tcPr marL="68580" marR="6858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chemeClr val="bg1">
                        <a:lumMod val="75000"/>
                        <a:alpha val="25000"/>
                      </a:schemeClr>
                    </a:solidFill>
                  </a:tcPr>
                </a:tc>
                <a:tc>
                  <a:txBody>
                    <a:bodyPr/>
                    <a:lstStyle/>
                    <a:p>
                      <a:pPr algn="ctr"/>
                      <a:r>
                        <a:rPr lang="en-US" sz="1200" dirty="0">
                          <a:latin typeface="Arial" panose="020B0604020202020204" pitchFamily="34" charset="0"/>
                          <a:cs typeface="Arial" panose="020B0604020202020204" pitchFamily="34" charset="0"/>
                        </a:rPr>
                        <a:t>16</a:t>
                      </a:r>
                    </a:p>
                  </a:txBody>
                  <a:tcPr marL="68580" marR="6858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chemeClr val="bg1">
                        <a:lumMod val="75000"/>
                        <a:alpha val="25000"/>
                      </a:schemeClr>
                    </a:solidFill>
                  </a:tcPr>
                </a:tc>
                <a:tc>
                  <a:txBody>
                    <a:bodyPr/>
                    <a:lstStyle/>
                    <a:p>
                      <a:pPr algn="ctr"/>
                      <a:r>
                        <a:rPr lang="en-US" sz="1200" dirty="0">
                          <a:latin typeface="Arial" panose="020B0604020202020204" pitchFamily="34" charset="0"/>
                          <a:cs typeface="Arial" panose="020B0604020202020204" pitchFamily="34" charset="0"/>
                        </a:rPr>
                        <a:t>18</a:t>
                      </a:r>
                    </a:p>
                  </a:txBody>
                  <a:tcPr marL="68580" marR="68580" marT="34290" marB="34290" anchor="ctr">
                    <a:lnL w="28575"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solidFill>
                      <a:schemeClr val="bg1">
                        <a:lumMod val="75000"/>
                        <a:alpha val="25000"/>
                      </a:schemeClr>
                    </a:solidFill>
                  </a:tcPr>
                </a:tc>
                <a:extLst>
                  <a:ext uri="{0D108BD9-81ED-4DB2-BD59-A6C34878D82A}">
                    <a16:rowId xmlns:a16="http://schemas.microsoft.com/office/drawing/2014/main" val="10002"/>
                  </a:ext>
                </a:extLst>
              </a:tr>
              <a:tr h="279913">
                <a:tc>
                  <a:txBody>
                    <a:bodyPr/>
                    <a:lstStyle/>
                    <a:p>
                      <a:r>
                        <a:rPr lang="en-US" sz="1200" dirty="0">
                          <a:latin typeface="Arial" panose="020B0604020202020204" pitchFamily="34" charset="0"/>
                          <a:cs typeface="Arial" panose="020B0604020202020204" pitchFamily="34" charset="0"/>
                        </a:rPr>
                        <a:t>Deaths</a:t>
                      </a:r>
                    </a:p>
                  </a:txBody>
                  <a:tcPr marL="68580" marR="68580" marT="34290" marB="34290" anchor="ctr">
                    <a:lnL w="9525" cap="flat" cmpd="sng" algn="ctr">
                      <a:solidFill>
                        <a:prstClr val="white">
                          <a:lumMod val="75000"/>
                        </a:prstClr>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chemeClr val="bg1">
                        <a:lumMod val="75000"/>
                        <a:alpha val="50000"/>
                      </a:schemeClr>
                    </a:solidFill>
                  </a:tcPr>
                </a:tc>
                <a:tc>
                  <a:txBody>
                    <a:bodyPr/>
                    <a:lstStyle/>
                    <a:p>
                      <a:pPr algn="ctr"/>
                      <a:r>
                        <a:rPr lang="en-US" sz="1200" baseline="0" dirty="0">
                          <a:latin typeface="Arial" panose="020B0604020202020204" pitchFamily="34" charset="0"/>
                          <a:cs typeface="Arial" panose="020B0604020202020204" pitchFamily="34" charset="0"/>
                        </a:rPr>
                        <a:t>3</a:t>
                      </a:r>
                    </a:p>
                  </a:txBody>
                  <a:tcPr marL="68580" marR="6858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chemeClr val="bg1">
                        <a:lumMod val="75000"/>
                        <a:alpha val="50000"/>
                      </a:schemeClr>
                    </a:solidFill>
                  </a:tcPr>
                </a:tc>
                <a:tc>
                  <a:txBody>
                    <a:bodyPr/>
                    <a:lstStyle/>
                    <a:p>
                      <a:pPr algn="ctr"/>
                      <a:r>
                        <a:rPr lang="en-US" sz="1200" baseline="0" dirty="0">
                          <a:latin typeface="Arial" panose="020B0604020202020204" pitchFamily="34" charset="0"/>
                          <a:cs typeface="Arial" panose="020B0604020202020204" pitchFamily="34" charset="0"/>
                        </a:rPr>
                        <a:t>3</a:t>
                      </a:r>
                    </a:p>
                  </a:txBody>
                  <a:tcPr marL="68580" marR="6858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chemeClr val="bg1">
                        <a:lumMod val="75000"/>
                        <a:alpha val="50000"/>
                      </a:schemeClr>
                    </a:solidFill>
                  </a:tcPr>
                </a:tc>
                <a:tc>
                  <a:txBody>
                    <a:bodyPr/>
                    <a:lstStyle/>
                    <a:p>
                      <a:pPr algn="ctr"/>
                      <a:r>
                        <a:rPr lang="en-US" sz="1200" baseline="0" dirty="0">
                          <a:latin typeface="Arial" panose="020B0604020202020204" pitchFamily="34" charset="0"/>
                          <a:cs typeface="Arial" panose="020B0604020202020204" pitchFamily="34" charset="0"/>
                        </a:rPr>
                        <a:t>3</a:t>
                      </a:r>
                    </a:p>
                  </a:txBody>
                  <a:tcPr marL="68580" marR="68580" marT="34290" marB="34290" anchor="ctr">
                    <a:lnL w="28575"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solidFill>
                      <a:schemeClr val="bg1">
                        <a:lumMod val="75000"/>
                        <a:alpha val="50000"/>
                      </a:schemeClr>
                    </a:solidFill>
                  </a:tcPr>
                </a:tc>
                <a:extLst>
                  <a:ext uri="{0D108BD9-81ED-4DB2-BD59-A6C34878D82A}">
                    <a16:rowId xmlns:a16="http://schemas.microsoft.com/office/drawing/2014/main" val="10003"/>
                  </a:ext>
                </a:extLst>
              </a:tr>
              <a:tr h="1903464">
                <a:tc>
                  <a:txBody>
                    <a:bodyPr/>
                    <a:lstStyle/>
                    <a:p>
                      <a:r>
                        <a:rPr lang="en-US" sz="1200" dirty="0">
                          <a:latin typeface="Arial" panose="020B0604020202020204" pitchFamily="34" charset="0"/>
                          <a:cs typeface="Arial" panose="020B0604020202020204" pitchFamily="34" charset="0"/>
                        </a:rPr>
                        <a:t>Any </a:t>
                      </a:r>
                      <a:r>
                        <a:rPr lang="en-US" sz="1200" baseline="0" dirty="0">
                          <a:latin typeface="Arial" panose="020B0604020202020204" pitchFamily="34" charset="0"/>
                          <a:cs typeface="Arial" panose="020B0604020202020204" pitchFamily="34" charset="0"/>
                        </a:rPr>
                        <a:t>AE in ≥10% of patients</a:t>
                      </a:r>
                    </a:p>
                    <a:p>
                      <a:pPr marL="230188" indent="0">
                        <a:tabLst>
                          <a:tab pos="230188" algn="l"/>
                        </a:tabLst>
                      </a:pPr>
                      <a:r>
                        <a:rPr lang="en-US" sz="1200" dirty="0">
                          <a:latin typeface="Arial" panose="020B0604020202020204" pitchFamily="34" charset="0"/>
                          <a:cs typeface="Arial" panose="020B0604020202020204" pitchFamily="34" charset="0"/>
                        </a:rPr>
                        <a:t>Fatigue</a:t>
                      </a:r>
                    </a:p>
                    <a:p>
                      <a:pPr marL="230188" indent="0">
                        <a:tabLst>
                          <a:tab pos="230188" algn="l"/>
                        </a:tabLst>
                      </a:pPr>
                      <a:r>
                        <a:rPr lang="en-US" sz="1200" dirty="0">
                          <a:latin typeface="Arial" panose="020B0604020202020204" pitchFamily="34" charset="0"/>
                          <a:cs typeface="Arial" panose="020B0604020202020204" pitchFamily="34" charset="0"/>
                        </a:rPr>
                        <a:t>Nausea</a:t>
                      </a:r>
                    </a:p>
                    <a:p>
                      <a:pPr marL="230188" indent="0">
                        <a:tabLst>
                          <a:tab pos="230188" algn="l"/>
                        </a:tabLst>
                      </a:pPr>
                      <a:r>
                        <a:rPr lang="en-US" sz="1200" dirty="0">
                          <a:latin typeface="Arial" panose="020B0604020202020204" pitchFamily="34" charset="0"/>
                          <a:cs typeface="Arial" panose="020B0604020202020204" pitchFamily="34" charset="0"/>
                        </a:rPr>
                        <a:t>Headache</a:t>
                      </a:r>
                    </a:p>
                    <a:p>
                      <a:pPr marL="230188" indent="0">
                        <a:tabLst>
                          <a:tab pos="230188" algn="l"/>
                        </a:tabLst>
                      </a:pPr>
                      <a:r>
                        <a:rPr lang="en-US" sz="1200" dirty="0">
                          <a:latin typeface="Arial" panose="020B0604020202020204" pitchFamily="34" charset="0"/>
                          <a:cs typeface="Arial" panose="020B0604020202020204" pitchFamily="34" charset="0"/>
                        </a:rPr>
                        <a:t>Anemia</a:t>
                      </a:r>
                    </a:p>
                    <a:p>
                      <a:pPr marL="230188" indent="0">
                        <a:tabLst>
                          <a:tab pos="230188" algn="l"/>
                        </a:tabLst>
                      </a:pPr>
                      <a:r>
                        <a:rPr lang="en-US" sz="1200" dirty="0">
                          <a:latin typeface="Arial" panose="020B0604020202020204" pitchFamily="34" charset="0"/>
                          <a:cs typeface="Arial" panose="020B0604020202020204" pitchFamily="34" charset="0"/>
                        </a:rPr>
                        <a:t>Diarrhea</a:t>
                      </a:r>
                    </a:p>
                    <a:p>
                      <a:pPr marL="230188" indent="0">
                        <a:tabLst>
                          <a:tab pos="230188" algn="l"/>
                        </a:tabLst>
                      </a:pPr>
                      <a:r>
                        <a:rPr lang="en-US" sz="1200" dirty="0">
                          <a:latin typeface="Arial" panose="020B0604020202020204" pitchFamily="34" charset="0"/>
                          <a:cs typeface="Arial" panose="020B0604020202020204" pitchFamily="34" charset="0"/>
                        </a:rPr>
                        <a:t>Insomnia</a:t>
                      </a:r>
                    </a:p>
                    <a:p>
                      <a:pPr marL="230188" indent="0">
                        <a:tabLst>
                          <a:tab pos="230188" algn="l"/>
                        </a:tabLst>
                      </a:pPr>
                      <a:r>
                        <a:rPr lang="en-US" sz="1200" dirty="0">
                          <a:latin typeface="Arial" panose="020B0604020202020204" pitchFamily="34" charset="0"/>
                          <a:cs typeface="Arial" panose="020B0604020202020204" pitchFamily="34" charset="0"/>
                        </a:rPr>
                        <a:t>Pruritus</a:t>
                      </a:r>
                    </a:p>
                    <a:p>
                      <a:pPr marL="230188" indent="0">
                        <a:tabLst>
                          <a:tab pos="230188" algn="l"/>
                        </a:tabLst>
                      </a:pPr>
                      <a:r>
                        <a:rPr lang="en-US" sz="1200" dirty="0">
                          <a:latin typeface="Arial" panose="020B0604020202020204" pitchFamily="34" charset="0"/>
                          <a:cs typeface="Arial" panose="020B0604020202020204" pitchFamily="34" charset="0"/>
                        </a:rPr>
                        <a:t>Muscle spasm</a:t>
                      </a:r>
                    </a:p>
                    <a:p>
                      <a:pPr marL="230188" indent="0">
                        <a:tabLst>
                          <a:tab pos="230188" algn="l"/>
                        </a:tabLst>
                      </a:pPr>
                      <a:r>
                        <a:rPr lang="en-US" sz="1200" dirty="0">
                          <a:latin typeface="Arial" panose="020B0604020202020204" pitchFamily="34" charset="0"/>
                          <a:cs typeface="Arial" panose="020B0604020202020204" pitchFamily="34" charset="0"/>
                        </a:rPr>
                        <a:t>Dyspnea</a:t>
                      </a:r>
                    </a:p>
                  </a:txBody>
                  <a:tcPr marL="68580" marR="68580" marT="34290" marB="34290" anchor="ctr">
                    <a:lnL w="9525" cap="flat" cmpd="sng" algn="ctr">
                      <a:solidFill>
                        <a:prstClr val="white">
                          <a:lumMod val="75000"/>
                        </a:prstClr>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chemeClr val="bg1">
                        <a:lumMod val="75000"/>
                        <a:alpha val="25000"/>
                      </a:schemeClr>
                    </a:solidFill>
                  </a:tcPr>
                </a:tc>
                <a:tc>
                  <a:txBody>
                    <a:bodyPr/>
                    <a:lstStyle/>
                    <a:p>
                      <a:pPr algn="ctr"/>
                      <a:endParaRPr lang="en-US" sz="12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26</a:t>
                      </a:r>
                    </a:p>
                    <a:p>
                      <a:pPr algn="ctr"/>
                      <a:r>
                        <a:rPr lang="en-US" sz="1200" dirty="0">
                          <a:latin typeface="Arial" panose="020B0604020202020204" pitchFamily="34" charset="0"/>
                          <a:cs typeface="Arial" panose="020B0604020202020204" pitchFamily="34" charset="0"/>
                        </a:rPr>
                        <a:t>24</a:t>
                      </a:r>
                    </a:p>
                    <a:p>
                      <a:pPr algn="ctr"/>
                      <a:r>
                        <a:rPr lang="en-US" sz="1200" dirty="0">
                          <a:latin typeface="Arial" panose="020B0604020202020204" pitchFamily="34" charset="0"/>
                          <a:cs typeface="Arial" panose="020B0604020202020204" pitchFamily="34" charset="0"/>
                        </a:rPr>
                        <a:t>26</a:t>
                      </a:r>
                    </a:p>
                    <a:p>
                      <a:pPr algn="ctr"/>
                      <a:r>
                        <a:rPr lang="en-US" sz="1200" dirty="0">
                          <a:latin typeface="Arial" panose="020B0604020202020204" pitchFamily="34" charset="0"/>
                          <a:cs typeface="Arial" panose="020B0604020202020204" pitchFamily="34" charset="0"/>
                        </a:rPr>
                        <a:t>4</a:t>
                      </a:r>
                    </a:p>
                    <a:p>
                      <a:pPr algn="ctr"/>
                      <a:r>
                        <a:rPr lang="en-US" sz="1200" dirty="0">
                          <a:latin typeface="Arial" panose="020B0604020202020204" pitchFamily="34" charset="0"/>
                          <a:cs typeface="Arial" panose="020B0604020202020204" pitchFamily="34" charset="0"/>
                        </a:rPr>
                        <a:t>7</a:t>
                      </a:r>
                    </a:p>
                    <a:p>
                      <a:pPr algn="ctr"/>
                      <a:r>
                        <a:rPr lang="en-US" sz="1200" dirty="0">
                          <a:latin typeface="Arial" panose="020B0604020202020204" pitchFamily="34" charset="0"/>
                          <a:cs typeface="Arial" panose="020B0604020202020204" pitchFamily="34" charset="0"/>
                        </a:rPr>
                        <a:t>10</a:t>
                      </a:r>
                    </a:p>
                    <a:p>
                      <a:pPr algn="ctr"/>
                      <a:r>
                        <a:rPr lang="en-US" sz="1200" dirty="0">
                          <a:latin typeface="Arial" panose="020B0604020202020204" pitchFamily="34" charset="0"/>
                          <a:cs typeface="Arial" panose="020B0604020202020204" pitchFamily="34" charset="0"/>
                        </a:rPr>
                        <a:t>11</a:t>
                      </a:r>
                    </a:p>
                    <a:p>
                      <a:pPr algn="ctr"/>
                      <a:r>
                        <a:rPr lang="en-US" sz="1200" dirty="0">
                          <a:latin typeface="Arial" panose="020B0604020202020204" pitchFamily="34" charset="0"/>
                          <a:cs typeface="Arial" panose="020B0604020202020204" pitchFamily="34" charset="0"/>
                        </a:rPr>
                        <a:t>3</a:t>
                      </a:r>
                    </a:p>
                    <a:p>
                      <a:pPr algn="ctr"/>
                      <a:r>
                        <a:rPr lang="en-US" sz="1200" dirty="0">
                          <a:latin typeface="Arial" panose="020B0604020202020204" pitchFamily="34" charset="0"/>
                          <a:cs typeface="Arial" panose="020B0604020202020204" pitchFamily="34" charset="0"/>
                        </a:rPr>
                        <a:t>4</a:t>
                      </a:r>
                    </a:p>
                  </a:txBody>
                  <a:tcPr marL="68580" marR="6858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chemeClr val="bg1">
                        <a:lumMod val="75000"/>
                        <a:alpha val="25000"/>
                      </a:schemeClr>
                    </a:solidFill>
                  </a:tcPr>
                </a:tc>
                <a:tc>
                  <a:txBody>
                    <a:bodyPr/>
                    <a:lstStyle/>
                    <a:p>
                      <a:pPr algn="ctr"/>
                      <a:endParaRPr lang="en-US" sz="12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39</a:t>
                      </a:r>
                    </a:p>
                    <a:p>
                      <a:pPr algn="ctr"/>
                      <a:r>
                        <a:rPr lang="en-US" sz="1200" dirty="0">
                          <a:latin typeface="Arial" panose="020B0604020202020204" pitchFamily="34" charset="0"/>
                          <a:cs typeface="Arial" panose="020B0604020202020204" pitchFamily="34" charset="0"/>
                        </a:rPr>
                        <a:t>25</a:t>
                      </a:r>
                    </a:p>
                    <a:p>
                      <a:pPr algn="ctr"/>
                      <a:r>
                        <a:rPr lang="en-US" sz="1200" dirty="0">
                          <a:latin typeface="Arial" panose="020B0604020202020204" pitchFamily="34" charset="0"/>
                          <a:cs typeface="Arial" panose="020B0604020202020204" pitchFamily="34" charset="0"/>
                        </a:rPr>
                        <a:t>21</a:t>
                      </a:r>
                    </a:p>
                    <a:p>
                      <a:pPr algn="ctr"/>
                      <a:r>
                        <a:rPr lang="en-US" sz="1200" dirty="0">
                          <a:latin typeface="Arial" panose="020B0604020202020204" pitchFamily="34" charset="0"/>
                          <a:cs typeface="Arial" panose="020B0604020202020204" pitchFamily="34" charset="0"/>
                        </a:rPr>
                        <a:t>31</a:t>
                      </a:r>
                    </a:p>
                    <a:p>
                      <a:pPr algn="ctr"/>
                      <a:r>
                        <a:rPr lang="en-US" sz="1200" dirty="0">
                          <a:latin typeface="Arial" panose="020B0604020202020204" pitchFamily="34" charset="0"/>
                          <a:cs typeface="Arial" panose="020B0604020202020204" pitchFamily="34" charset="0"/>
                        </a:rPr>
                        <a:t>21</a:t>
                      </a:r>
                    </a:p>
                    <a:p>
                      <a:pPr algn="ctr"/>
                      <a:r>
                        <a:rPr lang="en-US" sz="1200" dirty="0">
                          <a:latin typeface="Arial" panose="020B0604020202020204" pitchFamily="34" charset="0"/>
                          <a:cs typeface="Arial" panose="020B0604020202020204" pitchFamily="34" charset="0"/>
                        </a:rPr>
                        <a:t>14</a:t>
                      </a:r>
                    </a:p>
                    <a:p>
                      <a:pPr algn="ctr"/>
                      <a:r>
                        <a:rPr lang="en-US" sz="1200" dirty="0">
                          <a:latin typeface="Arial" panose="020B0604020202020204" pitchFamily="34" charset="0"/>
                          <a:cs typeface="Arial" panose="020B0604020202020204" pitchFamily="34" charset="0"/>
                        </a:rPr>
                        <a:t>5</a:t>
                      </a:r>
                    </a:p>
                    <a:p>
                      <a:pPr algn="ctr"/>
                      <a:r>
                        <a:rPr lang="en-US" sz="1200" dirty="0">
                          <a:latin typeface="Arial" panose="020B0604020202020204" pitchFamily="34" charset="0"/>
                          <a:cs typeface="Arial" panose="020B0604020202020204" pitchFamily="34" charset="0"/>
                        </a:rPr>
                        <a:t>11</a:t>
                      </a:r>
                    </a:p>
                    <a:p>
                      <a:pPr algn="ctr"/>
                      <a:r>
                        <a:rPr lang="en-US" sz="1200" dirty="0">
                          <a:latin typeface="Arial" panose="020B0604020202020204" pitchFamily="34" charset="0"/>
                          <a:cs typeface="Arial" panose="020B0604020202020204" pitchFamily="34" charset="0"/>
                        </a:rPr>
                        <a:t>10</a:t>
                      </a:r>
                    </a:p>
                  </a:txBody>
                  <a:tcPr marL="68580" marR="6858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chemeClr val="bg1">
                        <a:lumMod val="75000"/>
                        <a:alpha val="25000"/>
                      </a:schemeClr>
                    </a:solidFill>
                  </a:tcPr>
                </a:tc>
                <a:tc>
                  <a:txBody>
                    <a:bodyPr/>
                    <a:lstStyle/>
                    <a:p>
                      <a:pPr algn="ctr"/>
                      <a:endParaRPr lang="en-US" sz="12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23</a:t>
                      </a:r>
                    </a:p>
                    <a:p>
                      <a:pPr algn="ctr"/>
                      <a:r>
                        <a:rPr lang="en-US" sz="1200" dirty="0">
                          <a:latin typeface="Arial" panose="020B0604020202020204" pitchFamily="34" charset="0"/>
                          <a:cs typeface="Arial" panose="020B0604020202020204" pitchFamily="34" charset="0"/>
                        </a:rPr>
                        <a:t>20</a:t>
                      </a:r>
                    </a:p>
                    <a:p>
                      <a:pPr algn="ctr"/>
                      <a:r>
                        <a:rPr lang="en-US" sz="1200" dirty="0">
                          <a:latin typeface="Arial" panose="020B0604020202020204" pitchFamily="34" charset="0"/>
                          <a:cs typeface="Arial" panose="020B0604020202020204" pitchFamily="34" charset="0"/>
                        </a:rPr>
                        <a:t>19</a:t>
                      </a:r>
                    </a:p>
                    <a:p>
                      <a:pPr algn="ctr"/>
                      <a:r>
                        <a:rPr lang="en-US" sz="1200" dirty="0">
                          <a:latin typeface="Arial" panose="020B0604020202020204" pitchFamily="34" charset="0"/>
                          <a:cs typeface="Arial" panose="020B0604020202020204" pitchFamily="34" charset="0"/>
                        </a:rPr>
                        <a:t>3</a:t>
                      </a:r>
                    </a:p>
                    <a:p>
                      <a:pPr algn="ctr"/>
                      <a:r>
                        <a:rPr lang="en-US" sz="1200" dirty="0">
                          <a:latin typeface="Arial" panose="020B0604020202020204" pitchFamily="34" charset="0"/>
                          <a:cs typeface="Arial" panose="020B0604020202020204" pitchFamily="34" charset="0"/>
                        </a:rPr>
                        <a:t>8</a:t>
                      </a:r>
                    </a:p>
                    <a:p>
                      <a:pPr algn="ctr"/>
                      <a:r>
                        <a:rPr lang="en-US" sz="1200" dirty="0">
                          <a:latin typeface="Arial" panose="020B0604020202020204" pitchFamily="34" charset="0"/>
                          <a:cs typeface="Arial" panose="020B0604020202020204" pitchFamily="34" charset="0"/>
                        </a:rPr>
                        <a:t>10</a:t>
                      </a:r>
                    </a:p>
                    <a:p>
                      <a:pPr algn="ctr"/>
                      <a:r>
                        <a:rPr lang="en-US" sz="1200" dirty="0">
                          <a:latin typeface="Arial" panose="020B0604020202020204" pitchFamily="34" charset="0"/>
                          <a:cs typeface="Arial" panose="020B0604020202020204" pitchFamily="34" charset="0"/>
                        </a:rPr>
                        <a:t>4</a:t>
                      </a:r>
                    </a:p>
                    <a:p>
                      <a:pPr algn="ctr"/>
                      <a:r>
                        <a:rPr lang="en-US" sz="1200" dirty="0">
                          <a:latin typeface="Arial" panose="020B0604020202020204" pitchFamily="34" charset="0"/>
                          <a:cs typeface="Arial" panose="020B0604020202020204" pitchFamily="34" charset="0"/>
                        </a:rPr>
                        <a:t>2</a:t>
                      </a:r>
                    </a:p>
                    <a:p>
                      <a:pPr algn="ctr"/>
                      <a:r>
                        <a:rPr lang="en-US" sz="1200" dirty="0">
                          <a:latin typeface="Arial" panose="020B0604020202020204" pitchFamily="34" charset="0"/>
                          <a:cs typeface="Arial" panose="020B0604020202020204" pitchFamily="34" charset="0"/>
                        </a:rPr>
                        <a:t>0</a:t>
                      </a:r>
                    </a:p>
                  </a:txBody>
                  <a:tcPr marL="68580" marR="68580" marT="34290" marB="34290" anchor="ctr">
                    <a:lnL w="28575"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solidFill>
                      <a:schemeClr val="bg1">
                        <a:lumMod val="75000"/>
                        <a:alpha val="25000"/>
                      </a:schemeClr>
                    </a:solidFill>
                  </a:tcPr>
                </a:tc>
                <a:extLst>
                  <a:ext uri="{0D108BD9-81ED-4DB2-BD59-A6C34878D82A}">
                    <a16:rowId xmlns:a16="http://schemas.microsoft.com/office/drawing/2014/main" val="10004"/>
                  </a:ext>
                </a:extLst>
              </a:tr>
              <a:tr h="279913">
                <a:tc>
                  <a:txBody>
                    <a:bodyPr/>
                    <a:lstStyle/>
                    <a:p>
                      <a:pPr marL="12700" indent="0">
                        <a:tabLst/>
                      </a:pPr>
                      <a:r>
                        <a:rPr lang="en-US" sz="1200" dirty="0">
                          <a:latin typeface="Arial" panose="020B0604020202020204" pitchFamily="34" charset="0"/>
                          <a:cs typeface="Arial" panose="020B0604020202020204" pitchFamily="34" charset="0"/>
                        </a:rPr>
                        <a:t>Hemoglobin &lt;10 g/dL</a:t>
                      </a:r>
                    </a:p>
                  </a:txBody>
                  <a:tcPr marL="68580" marR="68580" marT="34290" marB="34290" anchor="ctr">
                    <a:lnL w="9525" cap="flat" cmpd="sng" algn="ctr">
                      <a:solidFill>
                        <a:prstClr val="white">
                          <a:lumMod val="75000"/>
                        </a:prstClr>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chemeClr val="bg1">
                        <a:lumMod val="75000"/>
                        <a:alpha val="50000"/>
                      </a:schemeClr>
                    </a:solidFill>
                  </a:tcPr>
                </a:tc>
                <a:tc>
                  <a:txBody>
                    <a:bodyPr/>
                    <a:lstStyle/>
                    <a:p>
                      <a:pPr algn="ctr"/>
                      <a:r>
                        <a:rPr lang="en-US" sz="1200" dirty="0">
                          <a:latin typeface="Arial" panose="020B0604020202020204" pitchFamily="34" charset="0"/>
                          <a:cs typeface="Arial" panose="020B0604020202020204" pitchFamily="34" charset="0"/>
                        </a:rPr>
                        <a:t>8</a:t>
                      </a:r>
                    </a:p>
                  </a:txBody>
                  <a:tcPr marL="68580" marR="6858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chemeClr val="bg1">
                        <a:lumMod val="75000"/>
                        <a:alpha val="50000"/>
                      </a:schemeClr>
                    </a:solidFill>
                  </a:tcPr>
                </a:tc>
                <a:tc>
                  <a:txBody>
                    <a:bodyPr/>
                    <a:lstStyle/>
                    <a:p>
                      <a:pPr algn="ctr"/>
                      <a:r>
                        <a:rPr lang="en-US" sz="1200" dirty="0">
                          <a:latin typeface="Arial" panose="020B0604020202020204" pitchFamily="34" charset="0"/>
                          <a:cs typeface="Arial" panose="020B0604020202020204" pitchFamily="34" charset="0"/>
                        </a:rPr>
                        <a:t>23</a:t>
                      </a:r>
                    </a:p>
                  </a:txBody>
                  <a:tcPr marL="68580" marR="6858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chemeClr val="bg1">
                        <a:lumMod val="75000"/>
                        <a:alpha val="50000"/>
                      </a:schemeClr>
                    </a:solidFill>
                  </a:tcPr>
                </a:tc>
                <a:tc>
                  <a:txBody>
                    <a:bodyPr/>
                    <a:lstStyle/>
                    <a:p>
                      <a:pPr algn="ctr"/>
                      <a:r>
                        <a:rPr lang="en-US" sz="1200" dirty="0">
                          <a:latin typeface="Arial" panose="020B0604020202020204" pitchFamily="34" charset="0"/>
                          <a:cs typeface="Arial" panose="020B0604020202020204" pitchFamily="34" charset="0"/>
                        </a:rPr>
                        <a:t>9</a:t>
                      </a:r>
                    </a:p>
                  </a:txBody>
                  <a:tcPr marL="68580" marR="68580" marT="34290" marB="34290" anchor="ctr">
                    <a:lnL w="28575"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solidFill>
                      <a:schemeClr val="bg1">
                        <a:lumMod val="75000"/>
                        <a:alpha val="5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11465344"/>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000" dirty="0"/>
              <a:t>Sofosbuvir-Velpatasvir in Decompensated HCV Cirrhosis</a:t>
            </a:r>
            <a:br>
              <a:rPr lang="en-US" sz="2000" dirty="0"/>
            </a:br>
            <a:r>
              <a:rPr lang="en-US" sz="2000" dirty="0"/>
              <a:t>ASTRAL-4: Conclusions</a:t>
            </a:r>
          </a:p>
        </p:txBody>
      </p:sp>
      <p:sp>
        <p:nvSpPr>
          <p:cNvPr id="2" name="Content Placeholder 1"/>
          <p:cNvSpPr>
            <a:spLocks noGrp="1"/>
          </p:cNvSpPr>
          <p:nvPr>
            <p:ph type="body" sz="quarter" idx="14"/>
          </p:nvPr>
        </p:nvSpPr>
        <p:spPr/>
        <p:txBody>
          <a:bodyPr/>
          <a:lstStyle/>
          <a:p>
            <a:r>
              <a:rPr lang="en-US" dirty="0"/>
              <a:t>Source: Curry MP, et al. N Engl J Med. 2015;373:2618-28.</a:t>
            </a:r>
          </a:p>
        </p:txBody>
      </p:sp>
      <p:sp>
        <p:nvSpPr>
          <p:cNvPr id="3" name="Content Placeholder 2">
            <a:extLst>
              <a:ext uri="{FF2B5EF4-FFF2-40B4-BE49-F238E27FC236}">
                <a16:creationId xmlns:a16="http://schemas.microsoft.com/office/drawing/2014/main" id="{D50029DD-7934-9649-A079-61D1A61369BE}"/>
              </a:ext>
            </a:extLst>
          </p:cNvPr>
          <p:cNvSpPr>
            <a:spLocks noGrp="1"/>
          </p:cNvSpPr>
          <p:nvPr>
            <p:ph sz="half" idx="2"/>
          </p:nvPr>
        </p:nvSpPr>
        <p:spPr>
          <a:xfrm>
            <a:off x="0" y="1986453"/>
            <a:ext cx="9144000" cy="1185228"/>
          </a:xfrm>
        </p:spPr>
        <p:txBody>
          <a:bodyPr/>
          <a:lstStyle/>
          <a:p>
            <a:r>
              <a:rPr lang="en-US" b="1" dirty="0">
                <a:solidFill>
                  <a:srgbClr val="C00000"/>
                </a:solidFill>
                <a:latin typeface="Arial"/>
                <a:cs typeface="Arial"/>
              </a:rPr>
              <a:t>Conclusions</a:t>
            </a:r>
            <a:r>
              <a:rPr lang="en-US" dirty="0">
                <a:solidFill>
                  <a:schemeClr val="tx1"/>
                </a:solidFill>
                <a:latin typeface="Arial"/>
                <a:cs typeface="Arial"/>
              </a:rPr>
              <a:t>: </a:t>
            </a:r>
            <a:r>
              <a:rPr lang="en-US" dirty="0">
                <a:latin typeface="Arial"/>
                <a:cs typeface="Arial"/>
              </a:rPr>
              <a:t>“</a:t>
            </a:r>
            <a:r>
              <a:rPr lang="en-US" dirty="0">
                <a:cs typeface="Arial"/>
              </a:rPr>
              <a:t>Treatment with sofosbuvir–velpatasvir with or without ribavirin for 12 weeks and with sofosbuvir–velpatasvir for 24 weeks resulted in high rates of sustained virologic response in patients with HCV infection and decompensated cirrhosis.”</a:t>
            </a:r>
            <a:endParaRPr lang="en-US" dirty="0">
              <a:latin typeface="Arial"/>
              <a:cs typeface="Arial"/>
            </a:endParaRPr>
          </a:p>
        </p:txBody>
      </p:sp>
    </p:spTree>
    <p:extLst>
      <p:ext uri="{BB962C8B-B14F-4D97-AF65-F5344CB8AC3E}">
        <p14:creationId xmlns:p14="http://schemas.microsoft.com/office/powerpoint/2010/main" val="34819330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400" dirty="0"/>
              <a:t>Sofosbuvir-</a:t>
            </a:r>
            <a:r>
              <a:rPr lang="en-US" sz="2400" dirty="0" err="1"/>
              <a:t>Velpatasvir</a:t>
            </a:r>
            <a:r>
              <a:rPr lang="en-US" sz="2400" dirty="0"/>
              <a:t> in HCV-HIV Coinfection</a:t>
            </a:r>
          </a:p>
        </p:txBody>
      </p:sp>
      <p:sp>
        <p:nvSpPr>
          <p:cNvPr id="7" name="Rectangle 6">
            <a:extLst>
              <a:ext uri="{FF2B5EF4-FFF2-40B4-BE49-F238E27FC236}">
                <a16:creationId xmlns:a16="http://schemas.microsoft.com/office/drawing/2014/main" id="{4748B6DE-9C8E-4F42-BED0-7AE4643F68BC}"/>
              </a:ext>
            </a:extLst>
          </p:cNvPr>
          <p:cNvSpPr/>
          <p:nvPr/>
        </p:nvSpPr>
        <p:spPr>
          <a:xfrm>
            <a:off x="0" y="1371601"/>
            <a:ext cx="9144000" cy="278891"/>
          </a:xfrm>
          <a:prstGeom prst="rect">
            <a:avLst/>
          </a:prstGeom>
          <a:solidFill>
            <a:srgbClr val="0070C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8" name="Rectangle 7">
            <a:extLst>
              <a:ext uri="{FF2B5EF4-FFF2-40B4-BE49-F238E27FC236}">
                <a16:creationId xmlns:a16="http://schemas.microsoft.com/office/drawing/2014/main" id="{88C61D8C-424F-EF4D-BE8F-0B8AEBC750BA}"/>
              </a:ext>
            </a:extLst>
          </p:cNvPr>
          <p:cNvSpPr/>
          <p:nvPr/>
        </p:nvSpPr>
        <p:spPr>
          <a:xfrm>
            <a:off x="0" y="3494656"/>
            <a:ext cx="9144000" cy="278891"/>
          </a:xfrm>
          <a:prstGeom prst="rect">
            <a:avLst/>
          </a:prstGeom>
          <a:solidFill>
            <a:srgbClr val="0070C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latin typeface="Arial"/>
              <a:cs typeface="Arial"/>
            </a:endParaRPr>
          </a:p>
        </p:txBody>
      </p:sp>
    </p:spTree>
    <p:extLst>
      <p:ext uri="{BB962C8B-B14F-4D97-AF65-F5344CB8AC3E}">
        <p14:creationId xmlns:p14="http://schemas.microsoft.com/office/powerpoint/2010/main" val="680037415"/>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nSpc>
                <a:spcPts val="2625"/>
              </a:lnSpc>
              <a:spcBef>
                <a:spcPts val="450"/>
              </a:spcBef>
            </a:pPr>
            <a:r>
              <a:rPr lang="en-US" sz="1800" dirty="0">
                <a:solidFill>
                  <a:srgbClr val="001D48"/>
                </a:solidFill>
              </a:rPr>
              <a:t>Sofosbuvir-Velpatasvir in HIV-HCV Coinfected Patients</a:t>
            </a:r>
            <a:br>
              <a:rPr lang="en-US" dirty="0">
                <a:solidFill>
                  <a:srgbClr val="001D48"/>
                </a:solidFill>
              </a:rPr>
            </a:br>
            <a:r>
              <a:rPr lang="en-US" sz="2400" dirty="0">
                <a:solidFill>
                  <a:srgbClr val="001D48"/>
                </a:solidFill>
              </a:rPr>
              <a:t>ASTRAL-5</a:t>
            </a:r>
          </a:p>
        </p:txBody>
      </p:sp>
      <p:sp>
        <p:nvSpPr>
          <p:cNvPr id="10" name="Text Placeholder 9">
            <a:extLst>
              <a:ext uri="{FF2B5EF4-FFF2-40B4-BE49-F238E27FC236}">
                <a16:creationId xmlns:a16="http://schemas.microsoft.com/office/drawing/2014/main" id="{CBFCB903-9563-DF48-80F3-53428CBB8C65}"/>
              </a:ext>
            </a:extLst>
          </p:cNvPr>
          <p:cNvSpPr>
            <a:spLocks noGrp="1"/>
          </p:cNvSpPr>
          <p:nvPr>
            <p:ph type="body" sz="quarter" idx="15"/>
          </p:nvPr>
        </p:nvSpPr>
        <p:spPr/>
        <p:txBody>
          <a:bodyPr/>
          <a:lstStyle/>
          <a:p>
            <a:r>
              <a:rPr lang="en-US" dirty="0"/>
              <a:t>Source: Wyles D, et al. Clin Infect Dis. 2017;65:6-12.</a:t>
            </a:r>
          </a:p>
        </p:txBody>
      </p:sp>
      <p:sp>
        <p:nvSpPr>
          <p:cNvPr id="5" name="Text Placeholder 4">
            <a:extLst>
              <a:ext uri="{FF2B5EF4-FFF2-40B4-BE49-F238E27FC236}">
                <a16:creationId xmlns:a16="http://schemas.microsoft.com/office/drawing/2014/main" id="{37C7EB5B-741D-8E40-AC03-22D54F7B9644}"/>
              </a:ext>
            </a:extLst>
          </p:cNvPr>
          <p:cNvSpPr>
            <a:spLocks noGrp="1"/>
          </p:cNvSpPr>
          <p:nvPr>
            <p:ph type="body" idx="1"/>
          </p:nvPr>
        </p:nvSpPr>
        <p:spPr/>
        <p:txBody>
          <a:bodyPr/>
          <a:lstStyle/>
          <a:p>
            <a:r>
              <a:rPr lang="en-US" dirty="0">
                <a:latin typeface="Arial"/>
                <a:cs typeface="Arial"/>
              </a:rPr>
              <a:t>Treatment Naïve and Treatment Experienced, Phase 3</a:t>
            </a:r>
          </a:p>
        </p:txBody>
      </p:sp>
    </p:spTree>
    <p:extLst>
      <p:ext uri="{BB962C8B-B14F-4D97-AF65-F5344CB8AC3E}">
        <p14:creationId xmlns:p14="http://schemas.microsoft.com/office/powerpoint/2010/main" val="1262758742"/>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t>Sofosbuvir-Velpatasvir in HIV-HCV Coinfected Patients</a:t>
            </a:r>
            <a:br>
              <a:rPr lang="en-US" dirty="0"/>
            </a:br>
            <a:r>
              <a:rPr lang="en-US" sz="2025" dirty="0"/>
              <a:t>ASTRAL-5: Study Features</a:t>
            </a:r>
          </a:p>
        </p:txBody>
      </p:sp>
      <p:sp>
        <p:nvSpPr>
          <p:cNvPr id="6" name="Content Placeholder 5"/>
          <p:cNvSpPr>
            <a:spLocks noGrp="1"/>
          </p:cNvSpPr>
          <p:nvPr>
            <p:ph type="body" sz="quarter" idx="14"/>
          </p:nvPr>
        </p:nvSpPr>
        <p:spPr/>
        <p:txBody>
          <a:bodyPr/>
          <a:lstStyle/>
          <a:p>
            <a:r>
              <a:rPr lang="en-US" dirty="0"/>
              <a:t>Source: Wyles D, et al. Clin Infect Dis. 2017;65:6-12.</a:t>
            </a:r>
          </a:p>
        </p:txBody>
      </p:sp>
      <p:sp>
        <p:nvSpPr>
          <p:cNvPr id="3" name="Content Placeholder 2">
            <a:extLst>
              <a:ext uri="{FF2B5EF4-FFF2-40B4-BE49-F238E27FC236}">
                <a16:creationId xmlns:a16="http://schemas.microsoft.com/office/drawing/2014/main" id="{24711CA7-9719-C349-805F-DED20BE2D2A7}"/>
              </a:ext>
            </a:extLst>
          </p:cNvPr>
          <p:cNvSpPr>
            <a:spLocks noGrp="1"/>
          </p:cNvSpPr>
          <p:nvPr>
            <p:ph sz="half" idx="2"/>
          </p:nvPr>
        </p:nvSpPr>
        <p:spPr>
          <a:xfrm>
            <a:off x="323850" y="1184225"/>
            <a:ext cx="8515350" cy="3446770"/>
          </a:xfrm>
        </p:spPr>
        <p:txBody>
          <a:bodyPr>
            <a:normAutofit/>
          </a:bodyPr>
          <a:lstStyle/>
          <a:p>
            <a:r>
              <a:rPr lang="en-US" sz="1500" b="1" dirty="0"/>
              <a:t>Design</a:t>
            </a:r>
            <a:r>
              <a:rPr lang="en-US" sz="1500" dirty="0"/>
              <a:t>: Single-arm, open-label, multicenter, phase 3 trial of sofosbuvir-velpatasvir in HIV-HCV coinfected treatment-naïve and treatment-experienced patients with genotypes 1-6 HCV</a:t>
            </a:r>
          </a:p>
          <a:p>
            <a:r>
              <a:rPr lang="en-US" sz="1500" b="1" dirty="0"/>
              <a:t>Setting</a:t>
            </a:r>
            <a:r>
              <a:rPr lang="en-US" sz="1500" dirty="0"/>
              <a:t>: Multiple sites in US</a:t>
            </a:r>
          </a:p>
          <a:p>
            <a:r>
              <a:rPr lang="en-US" sz="1500" b="1" dirty="0"/>
              <a:t>Entry Criteria</a:t>
            </a:r>
          </a:p>
          <a:p>
            <a:pPr lvl="1"/>
            <a:r>
              <a:rPr lang="en-US" sz="1500" dirty="0"/>
              <a:t>Chronic HCV GT 1-6</a:t>
            </a:r>
          </a:p>
          <a:p>
            <a:pPr lvl="1"/>
            <a:r>
              <a:rPr lang="en-US" sz="1500" dirty="0"/>
              <a:t>Age ≥18 years</a:t>
            </a:r>
          </a:p>
          <a:p>
            <a:pPr lvl="1"/>
            <a:r>
              <a:rPr lang="en-US" sz="1500" dirty="0"/>
              <a:t>HIV coinfection and on stable ART for ≥  weeks</a:t>
            </a:r>
          </a:p>
          <a:p>
            <a:pPr lvl="1"/>
            <a:r>
              <a:rPr lang="en-US" sz="1500" dirty="0"/>
              <a:t>CD4 count ≥100 cells/mm3 and HIV RNA ≤50 copies/mL</a:t>
            </a:r>
          </a:p>
          <a:p>
            <a:pPr lvl="1"/>
            <a:r>
              <a:rPr lang="en-US" sz="1500" dirty="0"/>
              <a:t>On stable ART for ≥8 weeks</a:t>
            </a:r>
          </a:p>
          <a:p>
            <a:pPr lvl="1"/>
            <a:r>
              <a:rPr lang="en-US" sz="1500" dirty="0"/>
              <a:t>Prior treatment failure allowed (but no prior NS5A or NS5B)</a:t>
            </a:r>
          </a:p>
          <a:p>
            <a:pPr lvl="1"/>
            <a:r>
              <a:rPr lang="en-US" sz="1500" dirty="0"/>
              <a:t>Patients with compensated cirrhosis allowed</a:t>
            </a:r>
          </a:p>
          <a:p>
            <a:r>
              <a:rPr lang="en-US" sz="1500" b="1" dirty="0">
                <a:solidFill>
                  <a:schemeClr val="tx1"/>
                </a:solidFill>
              </a:rPr>
              <a:t>Primary End Point</a:t>
            </a:r>
            <a:r>
              <a:rPr lang="en-US" sz="1500" dirty="0">
                <a:solidFill>
                  <a:schemeClr val="tx1"/>
                </a:solidFill>
              </a:rPr>
              <a:t>: SVR12</a:t>
            </a:r>
          </a:p>
        </p:txBody>
      </p:sp>
    </p:spTree>
    <p:extLst>
      <p:ext uri="{BB962C8B-B14F-4D97-AF65-F5344CB8AC3E}">
        <p14:creationId xmlns:p14="http://schemas.microsoft.com/office/powerpoint/2010/main" val="2853767397"/>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08603F3-DAB7-0B46-AD40-0F12536CE442}"/>
              </a:ext>
            </a:extLst>
          </p:cNvPr>
          <p:cNvSpPr/>
          <p:nvPr/>
        </p:nvSpPr>
        <p:spPr>
          <a:xfrm>
            <a:off x="1138416" y="1085901"/>
            <a:ext cx="6871718" cy="308037"/>
          </a:xfrm>
          <a:prstGeom prst="rect">
            <a:avLst/>
          </a:prstGeom>
          <a:gradFill>
            <a:gsLst>
              <a:gs pos="85000">
                <a:srgbClr val="ECECEC"/>
              </a:gs>
              <a:gs pos="0">
                <a:schemeClr val="bg1"/>
              </a:gs>
              <a:gs pos="15000">
                <a:schemeClr val="bg1">
                  <a:lumMod val="85000"/>
                </a:schemeClr>
              </a:gs>
              <a:gs pos="100000">
                <a:schemeClr val="bg1"/>
              </a:gs>
            </a:gsLst>
            <a:lin ang="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000000"/>
              </a:solidFill>
              <a:latin typeface="Arial"/>
              <a:cs typeface="Arial"/>
            </a:endParaRPr>
          </a:p>
        </p:txBody>
      </p:sp>
      <p:sp>
        <p:nvSpPr>
          <p:cNvPr id="2" name="Title 1"/>
          <p:cNvSpPr>
            <a:spLocks noGrp="1"/>
          </p:cNvSpPr>
          <p:nvPr>
            <p:ph type="title"/>
          </p:nvPr>
        </p:nvSpPr>
        <p:spPr/>
        <p:txBody>
          <a:bodyPr>
            <a:normAutofit/>
          </a:bodyPr>
          <a:lstStyle/>
          <a:p>
            <a:r>
              <a:rPr lang="en-US" sz="2000" dirty="0"/>
              <a:t>Sofosbuvir-Velpatasvir in HIV-HCV Coinfected Patients</a:t>
            </a:r>
            <a:br>
              <a:rPr lang="en-US" sz="2000" dirty="0"/>
            </a:br>
            <a:r>
              <a:rPr lang="en-US" sz="2000" dirty="0"/>
              <a:t>ASTRAL-5: Study Design</a:t>
            </a:r>
          </a:p>
        </p:txBody>
      </p:sp>
      <p:sp>
        <p:nvSpPr>
          <p:cNvPr id="6" name="Content Placeholder 5"/>
          <p:cNvSpPr>
            <a:spLocks noGrp="1"/>
          </p:cNvSpPr>
          <p:nvPr>
            <p:ph type="body" sz="quarter" idx="14"/>
          </p:nvPr>
        </p:nvSpPr>
        <p:spPr/>
        <p:txBody>
          <a:bodyPr/>
          <a:lstStyle/>
          <a:p>
            <a:r>
              <a:rPr lang="en-US" dirty="0"/>
              <a:t>Source: Wyles D, et al. Clin Infect Dis. 2017;65:6-12.</a:t>
            </a:r>
          </a:p>
        </p:txBody>
      </p:sp>
      <p:sp>
        <p:nvSpPr>
          <p:cNvPr id="5" name="Rectangle 4"/>
          <p:cNvSpPr/>
          <p:nvPr/>
        </p:nvSpPr>
        <p:spPr>
          <a:xfrm>
            <a:off x="1137788" y="2000250"/>
            <a:ext cx="2062612" cy="1016562"/>
          </a:xfrm>
          <a:prstGeom prst="rect">
            <a:avLst/>
          </a:prstGeom>
          <a:solidFill>
            <a:srgbClr val="5957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ts val="1575"/>
              </a:lnSpc>
              <a:spcBef>
                <a:spcPts val="300"/>
              </a:spcBef>
            </a:pPr>
            <a:r>
              <a:rPr lang="en-US" sz="1200" b="1" dirty="0">
                <a:solidFill>
                  <a:srgbClr val="FFFFFF"/>
                </a:solidFill>
                <a:latin typeface="Arial"/>
                <a:cs typeface="Arial"/>
              </a:rPr>
              <a:t>HIV-HCV Coinfected</a:t>
            </a:r>
          </a:p>
          <a:p>
            <a:pPr>
              <a:lnSpc>
                <a:spcPts val="1575"/>
              </a:lnSpc>
              <a:spcBef>
                <a:spcPts val="300"/>
              </a:spcBef>
            </a:pPr>
            <a:r>
              <a:rPr lang="en-US" sz="1200" b="1" dirty="0">
                <a:solidFill>
                  <a:srgbClr val="FFFFFF"/>
                </a:solidFill>
                <a:latin typeface="Arial"/>
                <a:cs typeface="Arial"/>
              </a:rPr>
              <a:t>Treatment-naïve or Treatment-experienced</a:t>
            </a:r>
          </a:p>
          <a:p>
            <a:pPr>
              <a:lnSpc>
                <a:spcPts val="1575"/>
              </a:lnSpc>
              <a:spcBef>
                <a:spcPts val="300"/>
              </a:spcBef>
            </a:pPr>
            <a:r>
              <a:rPr lang="en-US" sz="1200" b="1" dirty="0">
                <a:solidFill>
                  <a:srgbClr val="FFFFFF"/>
                </a:solidFill>
                <a:latin typeface="Arial"/>
                <a:cs typeface="Arial"/>
              </a:rPr>
              <a:t>GT 1, 2, 3, 4, or 6</a:t>
            </a:r>
          </a:p>
        </p:txBody>
      </p:sp>
      <p:sp>
        <p:nvSpPr>
          <p:cNvPr id="7" name="Rectangle 6"/>
          <p:cNvSpPr/>
          <p:nvPr/>
        </p:nvSpPr>
        <p:spPr>
          <a:xfrm>
            <a:off x="3131609" y="2328627"/>
            <a:ext cx="768465"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rPr>
              <a:t> </a:t>
            </a:r>
            <a:r>
              <a:rPr lang="en-US" sz="1050" dirty="0">
                <a:solidFill>
                  <a:srgbClr val="000000"/>
                </a:solidFill>
                <a:latin typeface="Arial" panose="020B0604020202020204" pitchFamily="34" charset="0"/>
                <a:cs typeface="Arial" panose="020B0604020202020204" pitchFamily="34" charset="0"/>
              </a:rPr>
              <a:t>n = 106</a:t>
            </a:r>
          </a:p>
        </p:txBody>
      </p:sp>
      <p:sp>
        <p:nvSpPr>
          <p:cNvPr id="8" name="Rectangle 5"/>
          <p:cNvSpPr>
            <a:spLocks noChangeArrowheads="1"/>
          </p:cNvSpPr>
          <p:nvPr/>
        </p:nvSpPr>
        <p:spPr bwMode="auto">
          <a:xfrm>
            <a:off x="3860224" y="2200711"/>
            <a:ext cx="1799084" cy="542489"/>
          </a:xfrm>
          <a:prstGeom prst="rect">
            <a:avLst/>
          </a:prstGeom>
          <a:solidFill>
            <a:schemeClr val="accent1">
              <a:lumMod val="20000"/>
              <a:lumOff val="80000"/>
            </a:schemeClr>
          </a:solidFill>
          <a:ln w="9525" cmpd="sng">
            <a:solidFill>
              <a:srgbClr val="000000"/>
            </a:solidFill>
            <a:miter lim="800000"/>
            <a:headEnd/>
            <a:tailEnd/>
          </a:ln>
          <a:effectLst/>
        </p:spPr>
        <p:txBody>
          <a:bodyPr wrap="none" anchor="ctr"/>
          <a:lstStyle/>
          <a:p>
            <a:pPr algn="ctr"/>
            <a:r>
              <a:rPr lang="en-US" sz="1200" b="1" dirty="0">
                <a:latin typeface="Arial"/>
                <a:cs typeface="Arial"/>
              </a:rPr>
              <a:t>Sofosbuvir-Velpatasvir</a:t>
            </a:r>
          </a:p>
        </p:txBody>
      </p:sp>
      <p:cxnSp>
        <p:nvCxnSpPr>
          <p:cNvPr id="9" name="Straight Connector 8"/>
          <p:cNvCxnSpPr/>
          <p:nvPr/>
        </p:nvCxnSpPr>
        <p:spPr>
          <a:xfrm>
            <a:off x="5657850" y="2471467"/>
            <a:ext cx="1803654" cy="0"/>
          </a:xfrm>
          <a:prstGeom prst="line">
            <a:avLst/>
          </a:prstGeom>
          <a:ln w="9525" cmpd="sng">
            <a:solidFill>
              <a:schemeClr val="tx1"/>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2431935" y="1058442"/>
            <a:ext cx="628650" cy="29947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Week</a:t>
            </a:r>
          </a:p>
        </p:txBody>
      </p:sp>
      <p:sp>
        <p:nvSpPr>
          <p:cNvPr id="12" name="Rectangle 11"/>
          <p:cNvSpPr/>
          <p:nvPr/>
        </p:nvSpPr>
        <p:spPr>
          <a:xfrm>
            <a:off x="3657600"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0</a:t>
            </a:r>
          </a:p>
        </p:txBody>
      </p:sp>
      <p:sp>
        <p:nvSpPr>
          <p:cNvPr id="13" name="Rectangle 12"/>
          <p:cNvSpPr/>
          <p:nvPr/>
        </p:nvSpPr>
        <p:spPr>
          <a:xfrm>
            <a:off x="7248906"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24</a:t>
            </a:r>
          </a:p>
        </p:txBody>
      </p:sp>
      <p:cxnSp>
        <p:nvCxnSpPr>
          <p:cNvPr id="14" name="Straight Connector 13"/>
          <p:cNvCxnSpPr/>
          <p:nvPr/>
        </p:nvCxnSpPr>
        <p:spPr>
          <a:xfrm flipV="1">
            <a:off x="1138416" y="1387638"/>
            <a:ext cx="6871718" cy="8604"/>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860224" y="1328205"/>
            <a:ext cx="0" cy="65723"/>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7460674" y="1328205"/>
            <a:ext cx="0" cy="68279"/>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429250"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12</a:t>
            </a:r>
          </a:p>
        </p:txBody>
      </p:sp>
      <p:cxnSp>
        <p:nvCxnSpPr>
          <p:cNvPr id="18" name="Straight Connector 17"/>
          <p:cNvCxnSpPr/>
          <p:nvPr/>
        </p:nvCxnSpPr>
        <p:spPr>
          <a:xfrm flipV="1">
            <a:off x="5657850" y="1328205"/>
            <a:ext cx="0" cy="68279"/>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36401" y="2312532"/>
            <a:ext cx="682252" cy="304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000000"/>
                </a:solidFill>
                <a:latin typeface="Arial"/>
                <a:cs typeface="Arial"/>
              </a:rPr>
              <a:t>SVR12</a:t>
            </a:r>
          </a:p>
        </p:txBody>
      </p:sp>
      <p:sp>
        <p:nvSpPr>
          <p:cNvPr id="20" name="Rectangle 25"/>
          <p:cNvSpPr>
            <a:spLocks noChangeArrowheads="1"/>
          </p:cNvSpPr>
          <p:nvPr/>
        </p:nvSpPr>
        <p:spPr bwMode="auto">
          <a:xfrm>
            <a:off x="1137788" y="3657600"/>
            <a:ext cx="6871716" cy="512046"/>
          </a:xfrm>
          <a:prstGeom prst="rect">
            <a:avLst/>
          </a:prstGeom>
          <a:solidFill>
            <a:schemeClr val="bg1">
              <a:lumMod val="95000"/>
            </a:schemeClr>
          </a:solidFill>
          <a:ln w="9525" cap="flat" cmpd="sng" algn="ctr">
            <a:solidFill>
              <a:schemeClr val="bg1">
                <a:lumMod val="65000"/>
              </a:schemeClr>
            </a:solidFill>
            <a:prstDash val="solid"/>
            <a:miter lim="800000"/>
            <a:headEnd type="none" w="med" len="med"/>
            <a:tailEnd type="none" w="med" len="med"/>
          </a:ln>
          <a:effectLst/>
        </p:spPr>
        <p:txBody>
          <a:bodyPr lIns="342900" tIns="34073" rIns="69365" bIns="68580" anchor="ctr">
            <a:prstTxWarp prst="textNoShape">
              <a:avLst/>
            </a:prstTxWarp>
          </a:bodyPr>
          <a:lstStyle/>
          <a:p>
            <a:pPr defTabSz="701279">
              <a:lnSpc>
                <a:spcPts val="1350"/>
              </a:lnSpc>
              <a:spcBef>
                <a:spcPts val="600"/>
              </a:spcBef>
            </a:pPr>
            <a:r>
              <a:rPr lang="en-US" sz="1050" b="1" dirty="0">
                <a:solidFill>
                  <a:srgbClr val="000000"/>
                </a:solidFill>
                <a:latin typeface="Arial" pitchFamily="22" charset="0"/>
              </a:rPr>
              <a:t>Drug Dosing</a:t>
            </a:r>
            <a:r>
              <a:rPr lang="en-US" sz="1050" dirty="0">
                <a:solidFill>
                  <a:srgbClr val="000000"/>
                </a:solidFill>
                <a:latin typeface="Arial"/>
                <a:cs typeface="Arial"/>
              </a:rPr>
              <a:t>: Sofosbuvir-velpatasvir</a:t>
            </a:r>
            <a:r>
              <a:rPr lang="en-US" sz="1050" dirty="0">
                <a:solidFill>
                  <a:srgbClr val="000000"/>
                </a:solidFill>
                <a:latin typeface="Arial" pitchFamily="22" charset="0"/>
              </a:rPr>
              <a:t> (400/100 mg): fixed-dose combination; one pill once daily</a:t>
            </a:r>
          </a:p>
        </p:txBody>
      </p:sp>
    </p:spTree>
    <p:extLst>
      <p:ext uri="{BB962C8B-B14F-4D97-AF65-F5344CB8AC3E}">
        <p14:creationId xmlns:p14="http://schemas.microsoft.com/office/powerpoint/2010/main" val="136620277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a:xfrm>
            <a:off x="457200" y="672903"/>
            <a:ext cx="8229600" cy="3891462"/>
          </a:xfrm>
          <a:prstGeom prst="rect">
            <a:avLst/>
          </a:prstGeom>
          <a:solidFill>
            <a:schemeClr val="tx1">
              <a:alpha val="31000"/>
            </a:schemeClr>
          </a:solidFill>
          <a:ln w="9525">
            <a:solidFill>
              <a:schemeClr val="bg1"/>
            </a:solidFill>
          </a:ln>
          <a:effectLst>
            <a:outerShdw blurRad="38100" dist="38100" dir="2700000" algn="tl" rotWithShape="0">
              <a:srgbClr val="000000">
                <a:alpha val="70000"/>
              </a:srgbClr>
            </a:outerShdw>
          </a:effectLst>
        </p:spPr>
        <p:txBody>
          <a:bodyPr lIns="137160" tIns="68580" rIns="274320" bIns="6858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3444" indent="-123444">
              <a:lnSpc>
                <a:spcPts val="1900"/>
              </a:lnSpc>
              <a:spcBef>
                <a:spcPts val="1000"/>
              </a:spcBef>
              <a:buClr>
                <a:srgbClr val="00B0F0"/>
              </a:buClr>
            </a:pPr>
            <a:r>
              <a:rPr lang="en-US" sz="1500" b="1" dirty="0">
                <a:solidFill>
                  <a:schemeClr val="bg1"/>
                </a:solidFill>
                <a:latin typeface="Arial" panose="020B0604020202020204" pitchFamily="34" charset="0"/>
                <a:cs typeface="Arial" panose="020B0604020202020204" pitchFamily="34" charset="0"/>
              </a:rPr>
              <a:t>Phase 3 Trials</a:t>
            </a:r>
            <a:endParaRPr lang="en-US" sz="1500" dirty="0">
              <a:solidFill>
                <a:schemeClr val="bg1"/>
              </a:solidFill>
              <a:latin typeface="Arial" panose="020B0604020202020204" pitchFamily="34" charset="0"/>
              <a:cs typeface="Arial" panose="020B0604020202020204" pitchFamily="34" charset="0"/>
            </a:endParaRPr>
          </a:p>
          <a:p>
            <a:pPr marL="523494" lvl="1" indent="-123444">
              <a:lnSpc>
                <a:spcPts val="1900"/>
              </a:lnSpc>
              <a:spcBef>
                <a:spcPts val="300"/>
              </a:spcBef>
              <a:buClr>
                <a:srgbClr val="00B0F0"/>
              </a:buClr>
            </a:pPr>
            <a:r>
              <a:rPr lang="en-US" sz="1500" b="1" dirty="0">
                <a:solidFill>
                  <a:schemeClr val="bg1"/>
                </a:solidFill>
                <a:latin typeface="Arial" panose="020B0604020202020204" pitchFamily="34" charset="0"/>
                <a:cs typeface="Arial" panose="020B0604020202020204" pitchFamily="34" charset="0"/>
              </a:rPr>
              <a:t>ASTRAL-1</a:t>
            </a:r>
            <a:r>
              <a:rPr lang="en-US" sz="1500" dirty="0">
                <a:solidFill>
                  <a:schemeClr val="bg1"/>
                </a:solidFill>
                <a:latin typeface="Arial" panose="020B0604020202020204" pitchFamily="34" charset="0"/>
                <a:cs typeface="Arial" panose="020B0604020202020204" pitchFamily="34" charset="0"/>
              </a:rPr>
              <a:t>: SOF-VEL x 12 weeks in TN and TE, GT 1-6</a:t>
            </a:r>
            <a:endParaRPr lang="en-US" sz="1500" dirty="0">
              <a:solidFill>
                <a:srgbClr val="FFFFFF"/>
              </a:solidFill>
              <a:latin typeface="Arial" panose="020B0604020202020204" pitchFamily="34" charset="0"/>
              <a:cs typeface="Arial" panose="020B0604020202020204" pitchFamily="34" charset="0"/>
            </a:endParaRPr>
          </a:p>
          <a:p>
            <a:pPr marL="523494" lvl="1" indent="-123444">
              <a:lnSpc>
                <a:spcPts val="1900"/>
              </a:lnSpc>
              <a:spcBef>
                <a:spcPts val="0"/>
              </a:spcBef>
              <a:buClr>
                <a:srgbClr val="00B0F0"/>
              </a:buClr>
            </a:pPr>
            <a:r>
              <a:rPr lang="en-US" sz="1500" b="1" dirty="0">
                <a:solidFill>
                  <a:schemeClr val="bg1"/>
                </a:solidFill>
                <a:latin typeface="Arial" panose="020B0604020202020204" pitchFamily="34" charset="0"/>
                <a:cs typeface="Arial" panose="020B0604020202020204" pitchFamily="34" charset="0"/>
              </a:rPr>
              <a:t>ASTRAL-2</a:t>
            </a:r>
            <a:r>
              <a:rPr lang="en-US" sz="1500" dirty="0">
                <a:solidFill>
                  <a:srgbClr val="FFFFFF"/>
                </a:solidFill>
                <a:latin typeface="Arial" panose="020B0604020202020204" pitchFamily="34" charset="0"/>
                <a:cs typeface="Arial" panose="020B0604020202020204" pitchFamily="34" charset="0"/>
              </a:rPr>
              <a:t>: </a:t>
            </a:r>
            <a:r>
              <a:rPr lang="en-US" sz="1500" dirty="0">
                <a:solidFill>
                  <a:schemeClr val="bg1"/>
                </a:solidFill>
                <a:latin typeface="Arial" panose="020B0604020202020204" pitchFamily="34" charset="0"/>
                <a:cs typeface="Arial" panose="020B0604020202020204" pitchFamily="34" charset="0"/>
              </a:rPr>
              <a:t>SOF-VEL x 12 weeks in TN and TE, GT 2 </a:t>
            </a:r>
          </a:p>
          <a:p>
            <a:pPr marL="523494" lvl="1" indent="-123444">
              <a:lnSpc>
                <a:spcPts val="1900"/>
              </a:lnSpc>
              <a:spcBef>
                <a:spcPts val="0"/>
              </a:spcBef>
              <a:buClr>
                <a:srgbClr val="00B0F0"/>
              </a:buClr>
            </a:pPr>
            <a:r>
              <a:rPr lang="en-US" sz="1500" b="1" dirty="0">
                <a:solidFill>
                  <a:schemeClr val="bg1"/>
                </a:solidFill>
                <a:latin typeface="Arial" panose="020B0604020202020204" pitchFamily="34" charset="0"/>
                <a:cs typeface="Arial" panose="020B0604020202020204" pitchFamily="34" charset="0"/>
              </a:rPr>
              <a:t>ASTRAL-3</a:t>
            </a:r>
            <a:r>
              <a:rPr lang="en-US" sz="1500" dirty="0">
                <a:solidFill>
                  <a:srgbClr val="FFFFFF"/>
                </a:solidFill>
                <a:latin typeface="Arial" panose="020B0604020202020204" pitchFamily="34" charset="0"/>
                <a:cs typeface="Arial" panose="020B0604020202020204" pitchFamily="34" charset="0"/>
              </a:rPr>
              <a:t>: </a:t>
            </a:r>
            <a:r>
              <a:rPr lang="en-US" sz="1500" dirty="0">
                <a:solidFill>
                  <a:schemeClr val="bg1"/>
                </a:solidFill>
                <a:latin typeface="Arial" panose="020B0604020202020204" pitchFamily="34" charset="0"/>
                <a:cs typeface="Arial" panose="020B0604020202020204" pitchFamily="34" charset="0"/>
              </a:rPr>
              <a:t>SOF-VEL x 12 weeks vs. SOF + RBV x 24 weeks, TN and TE, GT3</a:t>
            </a:r>
            <a:endParaRPr lang="en-US" sz="1500" dirty="0">
              <a:solidFill>
                <a:srgbClr val="FFFFFF"/>
              </a:solidFill>
              <a:latin typeface="Arial" panose="020B0604020202020204" pitchFamily="34" charset="0"/>
              <a:cs typeface="Arial" panose="020B0604020202020204" pitchFamily="34" charset="0"/>
            </a:endParaRPr>
          </a:p>
          <a:p>
            <a:pPr marL="523494" lvl="1" indent="-123444">
              <a:lnSpc>
                <a:spcPts val="1900"/>
              </a:lnSpc>
              <a:spcBef>
                <a:spcPts val="0"/>
              </a:spcBef>
              <a:buClr>
                <a:srgbClr val="00B0F0"/>
              </a:buClr>
            </a:pPr>
            <a:r>
              <a:rPr lang="en-US" sz="1500" b="1" dirty="0">
                <a:solidFill>
                  <a:schemeClr val="bg1"/>
                </a:solidFill>
                <a:latin typeface="Arial" panose="020B0604020202020204" pitchFamily="34" charset="0"/>
                <a:cs typeface="Arial" panose="020B0604020202020204" pitchFamily="34" charset="0"/>
              </a:rPr>
              <a:t>ASTRAL-4</a:t>
            </a:r>
            <a:r>
              <a:rPr lang="en-US" sz="1500" dirty="0">
                <a:solidFill>
                  <a:srgbClr val="FFFFFF"/>
                </a:solidFill>
                <a:latin typeface="Arial" panose="020B0604020202020204" pitchFamily="34" charset="0"/>
                <a:cs typeface="Arial" panose="020B0604020202020204" pitchFamily="34" charset="0"/>
              </a:rPr>
              <a:t>: </a:t>
            </a:r>
            <a:r>
              <a:rPr lang="en-US" sz="1500" dirty="0">
                <a:solidFill>
                  <a:schemeClr val="bg1"/>
                </a:solidFill>
                <a:latin typeface="Arial" panose="020B0604020202020204" pitchFamily="34" charset="0"/>
                <a:cs typeface="Arial" panose="020B0604020202020204" pitchFamily="34" charset="0"/>
              </a:rPr>
              <a:t>SOF-VEL x 12 weeks in TN and TE, decompensated cirrhosis</a:t>
            </a:r>
          </a:p>
          <a:p>
            <a:pPr marL="523494" lvl="1" indent="-123444">
              <a:lnSpc>
                <a:spcPts val="1900"/>
              </a:lnSpc>
              <a:spcBef>
                <a:spcPts val="0"/>
              </a:spcBef>
              <a:buClr>
                <a:srgbClr val="00B0F0"/>
              </a:buClr>
            </a:pPr>
            <a:r>
              <a:rPr lang="en-US" sz="1500" b="1" dirty="0">
                <a:solidFill>
                  <a:schemeClr val="bg1"/>
                </a:solidFill>
                <a:latin typeface="Arial" panose="020B0604020202020204" pitchFamily="34" charset="0"/>
                <a:cs typeface="Arial" panose="020B0604020202020204" pitchFamily="34" charset="0"/>
              </a:rPr>
              <a:t>ASTRAL-5</a:t>
            </a:r>
            <a:r>
              <a:rPr lang="en-US" sz="1500" dirty="0">
                <a:solidFill>
                  <a:srgbClr val="FFFFFF"/>
                </a:solidFill>
                <a:latin typeface="Arial" panose="020B0604020202020204" pitchFamily="34" charset="0"/>
                <a:cs typeface="Arial" panose="020B0604020202020204" pitchFamily="34" charset="0"/>
              </a:rPr>
              <a:t>: </a:t>
            </a:r>
            <a:r>
              <a:rPr lang="en-US" sz="1500" dirty="0">
                <a:solidFill>
                  <a:schemeClr val="bg1"/>
                </a:solidFill>
                <a:latin typeface="Arial" panose="020B0604020202020204" pitchFamily="34" charset="0"/>
                <a:cs typeface="Arial" panose="020B0604020202020204" pitchFamily="34" charset="0"/>
              </a:rPr>
              <a:t>SOF-VEL x 12 weeks in TN and TE, HIV coinfection, GT 1-4</a:t>
            </a:r>
          </a:p>
          <a:p>
            <a:pPr marL="523494" lvl="1" indent="-123444">
              <a:lnSpc>
                <a:spcPts val="1900"/>
              </a:lnSpc>
              <a:spcBef>
                <a:spcPts val="0"/>
              </a:spcBef>
              <a:buClr>
                <a:srgbClr val="00B0F0"/>
              </a:buClr>
            </a:pPr>
            <a:r>
              <a:rPr lang="en-US" sz="1500" b="1" dirty="0">
                <a:solidFill>
                  <a:schemeClr val="bg1"/>
                </a:solidFill>
                <a:latin typeface="Arial" panose="020B0604020202020204" pitchFamily="34" charset="0"/>
                <a:cs typeface="Arial" panose="020B0604020202020204" pitchFamily="34" charset="0"/>
              </a:rPr>
              <a:t>POLARIS-2</a:t>
            </a:r>
            <a:r>
              <a:rPr lang="en-US" sz="1500" dirty="0">
                <a:solidFill>
                  <a:schemeClr val="bg1"/>
                </a:solidFill>
                <a:latin typeface="Arial" panose="020B0604020202020204" pitchFamily="34" charset="0"/>
                <a:cs typeface="Arial" panose="020B0604020202020204" pitchFamily="34" charset="0"/>
              </a:rPr>
              <a:t>: SOF-VEL x 12 weeks vs. SOF-VEL-VOX x 8 weeks, GT 1-4</a:t>
            </a:r>
          </a:p>
          <a:p>
            <a:pPr marL="523494" lvl="1" indent="-123444">
              <a:lnSpc>
                <a:spcPts val="1900"/>
              </a:lnSpc>
              <a:spcBef>
                <a:spcPts val="0"/>
              </a:spcBef>
              <a:buClr>
                <a:srgbClr val="00B0F0"/>
              </a:buClr>
            </a:pPr>
            <a:r>
              <a:rPr lang="en-US" sz="1500" b="1" dirty="0">
                <a:solidFill>
                  <a:schemeClr val="bg1"/>
                </a:solidFill>
                <a:latin typeface="Arial" panose="020B0604020202020204" pitchFamily="34" charset="0"/>
                <a:cs typeface="Arial" panose="020B0604020202020204" pitchFamily="34" charset="0"/>
              </a:rPr>
              <a:t>POLARIS-3</a:t>
            </a:r>
            <a:r>
              <a:rPr lang="en-US" sz="1500" dirty="0">
                <a:solidFill>
                  <a:schemeClr val="bg1"/>
                </a:solidFill>
                <a:latin typeface="Arial" panose="020B0604020202020204" pitchFamily="34" charset="0"/>
                <a:cs typeface="Arial" panose="020B0604020202020204" pitchFamily="34" charset="0"/>
              </a:rPr>
              <a:t>: SOF-VEL x 12 weeks vs. SOF-VEL-VOX x 8 weeks, GT3, cirrhosis</a:t>
            </a:r>
          </a:p>
          <a:p>
            <a:pPr marL="523494" lvl="1" indent="-123444">
              <a:lnSpc>
                <a:spcPts val="1900"/>
              </a:lnSpc>
              <a:spcBef>
                <a:spcPts val="0"/>
              </a:spcBef>
              <a:buClr>
                <a:srgbClr val="00B0F0"/>
              </a:buClr>
            </a:pPr>
            <a:r>
              <a:rPr lang="en-US" sz="1500" b="1" dirty="0">
                <a:solidFill>
                  <a:schemeClr val="bg1"/>
                </a:solidFill>
                <a:latin typeface="Arial" panose="020B0604020202020204" pitchFamily="34" charset="0"/>
                <a:cs typeface="Arial" panose="020B0604020202020204" pitchFamily="34" charset="0"/>
              </a:rPr>
              <a:t>Cirrhosis (Japan)</a:t>
            </a:r>
            <a:r>
              <a:rPr lang="en-US" sz="1500" dirty="0">
                <a:solidFill>
                  <a:schemeClr val="bg1"/>
                </a:solidFill>
                <a:latin typeface="Arial" panose="020B0604020202020204" pitchFamily="34" charset="0"/>
                <a:cs typeface="Arial" panose="020B0604020202020204" pitchFamily="34" charset="0"/>
              </a:rPr>
              <a:t>: SOF-VEL +/- RBV x 12 weeks in GT 1-6, decompensated cirrhosis</a:t>
            </a:r>
          </a:p>
          <a:p>
            <a:pPr marL="123444" indent="-123444">
              <a:lnSpc>
                <a:spcPts val="1900"/>
              </a:lnSpc>
              <a:spcBef>
                <a:spcPts val="1000"/>
              </a:spcBef>
              <a:buClr>
                <a:srgbClr val="00B0F0"/>
              </a:buClr>
            </a:pPr>
            <a:r>
              <a:rPr lang="en-US" sz="1500" b="1" dirty="0">
                <a:solidFill>
                  <a:schemeClr val="bg1"/>
                </a:solidFill>
                <a:latin typeface="Arial" panose="020B0604020202020204" pitchFamily="34" charset="0"/>
                <a:cs typeface="Arial" panose="020B0604020202020204" pitchFamily="34" charset="0"/>
              </a:rPr>
              <a:t>Phase 2 Trials</a:t>
            </a:r>
            <a:endParaRPr lang="en-US" sz="1500" dirty="0">
              <a:solidFill>
                <a:schemeClr val="bg1"/>
              </a:solidFill>
              <a:latin typeface="Arial" panose="020B0604020202020204" pitchFamily="34" charset="0"/>
              <a:cs typeface="Arial" panose="020B0604020202020204" pitchFamily="34" charset="0"/>
            </a:endParaRPr>
          </a:p>
          <a:p>
            <a:pPr marL="523494" lvl="1" indent="-123444">
              <a:lnSpc>
                <a:spcPts val="1900"/>
              </a:lnSpc>
              <a:spcBef>
                <a:spcPts val="300"/>
              </a:spcBef>
              <a:buClr>
                <a:srgbClr val="00B0F0"/>
              </a:buClr>
            </a:pPr>
            <a:r>
              <a:rPr lang="en-US" sz="1500" b="1" dirty="0">
                <a:solidFill>
                  <a:schemeClr val="bg1"/>
                </a:solidFill>
                <a:latin typeface="Arial" panose="020B0604020202020204" pitchFamily="34" charset="0"/>
                <a:cs typeface="Arial" panose="020B0604020202020204" pitchFamily="34" charset="0"/>
              </a:rPr>
              <a:t>Cirrhosis (Spain)</a:t>
            </a:r>
            <a:r>
              <a:rPr lang="en-US" sz="1500" dirty="0">
                <a:solidFill>
                  <a:schemeClr val="bg1"/>
                </a:solidFill>
                <a:latin typeface="Arial" panose="020B0604020202020204" pitchFamily="34" charset="0"/>
                <a:cs typeface="Arial" panose="020B0604020202020204" pitchFamily="34" charset="0"/>
              </a:rPr>
              <a:t>: SOF-VEL +/- RBV x 12 weeks  in GT 3 and compensated cirrhosis</a:t>
            </a:r>
          </a:p>
          <a:p>
            <a:pPr marL="523494" lvl="1" indent="-123444">
              <a:lnSpc>
                <a:spcPts val="1900"/>
              </a:lnSpc>
              <a:spcBef>
                <a:spcPts val="0"/>
              </a:spcBef>
              <a:buClr>
                <a:srgbClr val="00B0F0"/>
              </a:buClr>
            </a:pPr>
            <a:r>
              <a:rPr lang="en-US" sz="1500" b="1" dirty="0">
                <a:solidFill>
                  <a:schemeClr val="bg1"/>
                </a:solidFill>
                <a:latin typeface="Arial" panose="020B0604020202020204" pitchFamily="34" charset="0"/>
                <a:cs typeface="Arial" panose="020B0604020202020204" pitchFamily="34" charset="0"/>
              </a:rPr>
              <a:t>ESRD</a:t>
            </a:r>
            <a:r>
              <a:rPr lang="en-US" sz="1500" dirty="0">
                <a:solidFill>
                  <a:schemeClr val="bg1"/>
                </a:solidFill>
                <a:latin typeface="Arial" panose="020B0604020202020204" pitchFamily="34" charset="0"/>
                <a:cs typeface="Arial" panose="020B0604020202020204" pitchFamily="34" charset="0"/>
              </a:rPr>
              <a:t>: SOF-VEL x 12 weeks  in GT 1-6, ESRD on dialysis</a:t>
            </a:r>
            <a:r>
              <a:rPr lang="en-US" sz="1500" dirty="0">
                <a:solidFill>
                  <a:srgbClr val="FFFFFF"/>
                </a:solidFill>
                <a:latin typeface="Arial" panose="020B0604020202020204" pitchFamily="34" charset="0"/>
                <a:cs typeface="Arial" panose="020B0604020202020204" pitchFamily="34" charset="0"/>
              </a:rPr>
              <a:t>	</a:t>
            </a:r>
          </a:p>
          <a:p>
            <a:pPr marL="123444" indent="-123444">
              <a:lnSpc>
                <a:spcPts val="1900"/>
              </a:lnSpc>
              <a:spcBef>
                <a:spcPts val="1000"/>
              </a:spcBef>
              <a:buClr>
                <a:srgbClr val="00B0F0"/>
              </a:buClr>
            </a:pPr>
            <a:r>
              <a:rPr lang="en-US" sz="1500" b="1" dirty="0">
                <a:solidFill>
                  <a:schemeClr val="bg1"/>
                </a:solidFill>
                <a:latin typeface="Arial" panose="020B0604020202020204" pitchFamily="34" charset="0"/>
                <a:cs typeface="Arial" panose="020B0604020202020204" pitchFamily="34" charset="0"/>
              </a:rPr>
              <a:t>Phase 4 Trial</a:t>
            </a:r>
            <a:endParaRPr lang="en-US" sz="1500" dirty="0">
              <a:solidFill>
                <a:schemeClr val="bg1"/>
              </a:solidFill>
              <a:latin typeface="Arial" panose="020B0604020202020204" pitchFamily="34" charset="0"/>
              <a:cs typeface="Arial" panose="020B0604020202020204" pitchFamily="34" charset="0"/>
            </a:endParaRPr>
          </a:p>
          <a:p>
            <a:pPr marL="523494" lvl="1" indent="-123444">
              <a:lnSpc>
                <a:spcPts val="1900"/>
              </a:lnSpc>
              <a:spcBef>
                <a:spcPts val="300"/>
              </a:spcBef>
              <a:buClr>
                <a:srgbClr val="00B0F0"/>
              </a:buClr>
            </a:pPr>
            <a:r>
              <a:rPr lang="en-US" sz="1500" dirty="0">
                <a:solidFill>
                  <a:schemeClr val="bg1"/>
                </a:solidFill>
                <a:latin typeface="Arial" panose="020B0604020202020204" pitchFamily="34" charset="0"/>
                <a:cs typeface="Arial" panose="020B0604020202020204" pitchFamily="34" charset="0"/>
              </a:rPr>
              <a:t> </a:t>
            </a:r>
            <a:r>
              <a:rPr lang="en-US" sz="1500" b="1" dirty="0">
                <a:solidFill>
                  <a:schemeClr val="bg1"/>
                </a:solidFill>
                <a:latin typeface="Arial" panose="020B0604020202020204" pitchFamily="34" charset="0"/>
                <a:cs typeface="Arial" panose="020B0604020202020204" pitchFamily="34" charset="0"/>
              </a:rPr>
              <a:t>ACTG A5360 (MINMON)</a:t>
            </a:r>
            <a:r>
              <a:rPr lang="en-US" sz="1500" dirty="0">
                <a:solidFill>
                  <a:schemeClr val="bg1"/>
                </a:solidFill>
                <a:latin typeface="Arial" panose="020B0604020202020204" pitchFamily="34" charset="0"/>
                <a:cs typeface="Arial" panose="020B0604020202020204" pitchFamily="34" charset="0"/>
              </a:rPr>
              <a:t>: SOF-VEL x 12 weeks with minimal monitoring</a:t>
            </a:r>
          </a:p>
        </p:txBody>
      </p:sp>
      <p:grpSp>
        <p:nvGrpSpPr>
          <p:cNvPr id="2" name="Group 1"/>
          <p:cNvGrpSpPr/>
          <p:nvPr/>
        </p:nvGrpSpPr>
        <p:grpSpPr>
          <a:xfrm>
            <a:off x="457200" y="221983"/>
            <a:ext cx="8229600" cy="4803264"/>
            <a:chOff x="457200" y="230223"/>
            <a:chExt cx="8229600" cy="5781522"/>
          </a:xfrm>
        </p:grpSpPr>
        <p:sp>
          <p:nvSpPr>
            <p:cNvPr id="6" name="Title 1"/>
            <p:cNvSpPr txBox="1">
              <a:spLocks/>
            </p:cNvSpPr>
            <p:nvPr/>
          </p:nvSpPr>
          <p:spPr>
            <a:xfrm>
              <a:off x="457200" y="230223"/>
              <a:ext cx="8229600" cy="542092"/>
            </a:xfrm>
            <a:prstGeom prst="rect">
              <a:avLst/>
            </a:prstGeom>
            <a:solidFill>
              <a:srgbClr val="043346"/>
            </a:solidFill>
            <a:ln>
              <a:solidFill>
                <a:schemeClr val="bg1"/>
              </a:solidFill>
            </a:ln>
          </p:spPr>
          <p:txBody>
            <a:bodyPr tIns="0" anchor="ctr">
              <a:normAutofit/>
            </a:bodyPr>
            <a:lstStyle/>
            <a:p>
              <a:pPr eaLnBrk="1" fontAlgn="auto" hangingPunct="1">
                <a:lnSpc>
                  <a:spcPts val="2700"/>
                </a:lnSpc>
                <a:spcAft>
                  <a:spcPts val="0"/>
                </a:spcAft>
                <a:defRPr/>
              </a:pPr>
              <a:r>
                <a:rPr lang="en-US" sz="2000" dirty="0">
                  <a:solidFill>
                    <a:srgbClr val="FFFFFF"/>
                  </a:solidFill>
                  <a:latin typeface="Arial"/>
                  <a:ea typeface="+mj-ea"/>
                  <a:cs typeface="Arial"/>
                </a:rPr>
                <a:t>   </a:t>
              </a:r>
              <a:r>
                <a:rPr lang="en-US" sz="2000" dirty="0">
                  <a:solidFill>
                    <a:srgbClr val="FFFFFF"/>
                  </a:solidFill>
                  <a:latin typeface="Arial"/>
                  <a:cs typeface="Arial"/>
                </a:rPr>
                <a:t>Sofosbuvir-Velpatasvir (SOF-VEL): </a:t>
              </a:r>
              <a:r>
                <a:rPr lang="en-US" sz="2000" dirty="0">
                  <a:solidFill>
                    <a:srgbClr val="FFFFFF"/>
                  </a:solidFill>
                  <a:latin typeface="Arial"/>
                  <a:ea typeface="+mj-ea"/>
                  <a:cs typeface="Arial"/>
                </a:rPr>
                <a:t>Summary of Key Studies</a:t>
              </a:r>
            </a:p>
          </p:txBody>
        </p:sp>
        <p:sp>
          <p:nvSpPr>
            <p:cNvPr id="7" name="Rectangle 25">
              <a:extLst>
                <a:ext uri="{FF2B5EF4-FFF2-40B4-BE49-F238E27FC236}">
                  <a16:creationId xmlns:a16="http://schemas.microsoft.com/office/drawing/2014/main" id="{0BEB784D-7230-1E41-B0F6-F19532ED2F71}"/>
                </a:ext>
              </a:extLst>
            </p:cNvPr>
            <p:cNvSpPr>
              <a:spLocks noChangeArrowheads="1"/>
            </p:cNvSpPr>
            <p:nvPr/>
          </p:nvSpPr>
          <p:spPr bwMode="auto">
            <a:xfrm>
              <a:off x="457200" y="5504335"/>
              <a:ext cx="8229600" cy="507410"/>
            </a:xfrm>
            <a:prstGeom prst="rect">
              <a:avLst/>
            </a:prstGeom>
            <a:noFill/>
            <a:ln w="9525" cap="flat" cmpd="sng" algn="ctr">
              <a:noFill/>
              <a:prstDash val="solid"/>
              <a:miter lim="800000"/>
              <a:headEnd type="none" w="med" len="med"/>
              <a:tailEnd type="none" w="med" len="med"/>
            </a:ln>
            <a:effectLst/>
          </p:spPr>
          <p:txBody>
            <a:bodyPr lIns="91440" tIns="34073" rIns="69365" bIns="68580" anchor="ctr">
              <a:prstTxWarp prst="textNoShape">
                <a:avLst/>
              </a:prstTxWarp>
            </a:bodyPr>
            <a:lstStyle/>
            <a:p>
              <a:pPr defTabSz="701279">
                <a:lnSpc>
                  <a:spcPts val="1350"/>
                </a:lnSpc>
                <a:spcBef>
                  <a:spcPts val="600"/>
                </a:spcBef>
              </a:pPr>
              <a:r>
                <a:rPr lang="en-US" sz="1050" b="1" dirty="0">
                  <a:solidFill>
                    <a:schemeClr val="bg1"/>
                  </a:solidFill>
                  <a:latin typeface="Arial" pitchFamily="22" charset="0"/>
                </a:rPr>
                <a:t>Abbreviations</a:t>
              </a:r>
              <a:r>
                <a:rPr lang="en-US" sz="1050" dirty="0">
                  <a:solidFill>
                    <a:schemeClr val="bg1"/>
                  </a:solidFill>
                  <a:latin typeface="Arial" pitchFamily="22" charset="0"/>
                </a:rPr>
                <a:t>: SOF-VEL = sofosbuvir-</a:t>
              </a:r>
              <a:r>
                <a:rPr lang="en-US" sz="1050" dirty="0" err="1">
                  <a:solidFill>
                    <a:schemeClr val="bg1"/>
                  </a:solidFill>
                  <a:latin typeface="Arial" pitchFamily="22" charset="0"/>
                </a:rPr>
                <a:t>velpatasvir</a:t>
              </a:r>
              <a:r>
                <a:rPr lang="en-US" sz="1050" dirty="0">
                  <a:solidFill>
                    <a:schemeClr val="bg1"/>
                  </a:solidFill>
                  <a:latin typeface="Arial" pitchFamily="22" charset="0"/>
                </a:rPr>
                <a:t>; TN = treatment-naïve; TE = treatment experienced; SOF = sofosbuvir; </a:t>
              </a:r>
              <a:br>
                <a:rPr lang="en-US" sz="1050" dirty="0">
                  <a:solidFill>
                    <a:schemeClr val="bg1"/>
                  </a:solidFill>
                  <a:latin typeface="Arial" pitchFamily="22" charset="0"/>
                </a:rPr>
              </a:br>
              <a:r>
                <a:rPr lang="en-US" sz="1050" dirty="0">
                  <a:solidFill>
                    <a:schemeClr val="bg1"/>
                  </a:solidFill>
                  <a:latin typeface="Arial" pitchFamily="22" charset="0"/>
                </a:rPr>
                <a:t>RBV = ribavirin; ESRD = end-stage renal disease</a:t>
              </a:r>
            </a:p>
          </p:txBody>
        </p:sp>
      </p:grpSp>
    </p:spTree>
    <p:extLst>
      <p:ext uri="{BB962C8B-B14F-4D97-AF65-F5344CB8AC3E}">
        <p14:creationId xmlns:p14="http://schemas.microsoft.com/office/powerpoint/2010/main" val="1720548150"/>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Sofosbuvir-Velpatasvir in HIV-HCV Coinfected Patients</a:t>
            </a:r>
            <a:br>
              <a:rPr lang="en-US" sz="2000" dirty="0"/>
            </a:br>
            <a:r>
              <a:rPr lang="en-US" sz="2000" dirty="0"/>
              <a:t>ASTRAL-5: Participants</a:t>
            </a:r>
          </a:p>
        </p:txBody>
      </p:sp>
      <p:sp>
        <p:nvSpPr>
          <p:cNvPr id="6" name="Content Placeholder 5"/>
          <p:cNvSpPr>
            <a:spLocks noGrp="1"/>
          </p:cNvSpPr>
          <p:nvPr>
            <p:ph type="body" sz="quarter" idx="14"/>
          </p:nvPr>
        </p:nvSpPr>
        <p:spPr/>
        <p:txBody>
          <a:bodyPr/>
          <a:lstStyle/>
          <a:p>
            <a:r>
              <a:rPr lang="en-US" dirty="0"/>
              <a:t>Source: Wyles D, et al. Clin Infect Dis. 2017;65:6-12.</a:t>
            </a:r>
          </a:p>
        </p:txBody>
      </p:sp>
      <p:graphicFrame>
        <p:nvGraphicFramePr>
          <p:cNvPr id="21" name="Content Placeholder 5"/>
          <p:cNvGraphicFramePr>
            <a:graphicFrameLocks/>
          </p:cNvGraphicFramePr>
          <p:nvPr>
            <p:extLst>
              <p:ext uri="{D42A27DB-BD31-4B8C-83A1-F6EECF244321}">
                <p14:modId xmlns:p14="http://schemas.microsoft.com/office/powerpoint/2010/main" val="306686180"/>
              </p:ext>
            </p:extLst>
          </p:nvPr>
        </p:nvGraphicFramePr>
        <p:xfrm>
          <a:off x="457200" y="1031309"/>
          <a:ext cx="8229600" cy="3656101"/>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72737">
                <a:tc>
                  <a:txBody>
                    <a:bodyPr/>
                    <a:lstStyle/>
                    <a:p>
                      <a:pPr>
                        <a:lnSpc>
                          <a:spcPts val="2100"/>
                        </a:lnSpc>
                      </a:pPr>
                      <a:r>
                        <a:rPr lang="en-US" sz="1400" dirty="0">
                          <a:latin typeface="Arial" panose="020B0604020202020204" pitchFamily="34" charset="0"/>
                          <a:cs typeface="Arial" panose="020B0604020202020204" pitchFamily="34" charset="0"/>
                        </a:rPr>
                        <a:t>Baseline</a:t>
                      </a:r>
                      <a:r>
                        <a:rPr lang="en-US" sz="1400" baseline="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Characteristic</a:t>
                      </a:r>
                    </a:p>
                  </a:txBody>
                  <a:tcPr marL="68580" marR="68580" marT="34290" marB="34290" anchor="ctr">
                    <a:solidFill>
                      <a:schemeClr val="tx1">
                        <a:lumMod val="85000"/>
                        <a:lumOff val="15000"/>
                      </a:schemeClr>
                    </a:solidFill>
                  </a:tcPr>
                </a:tc>
                <a:tc>
                  <a:txBody>
                    <a:bodyPr/>
                    <a:lstStyle/>
                    <a:p>
                      <a:pPr algn="ctr">
                        <a:lnSpc>
                          <a:spcPts val="1600"/>
                        </a:lnSpc>
                      </a:pPr>
                      <a:r>
                        <a:rPr lang="en-US" sz="1400" baseline="0" dirty="0">
                          <a:latin typeface="Arial" panose="020B0604020202020204" pitchFamily="34" charset="0"/>
                          <a:cs typeface="Arial" panose="020B0604020202020204" pitchFamily="34" charset="0"/>
                        </a:rPr>
                        <a:t>Sofosbuvir-Velpatasvir </a:t>
                      </a:r>
                      <a:br>
                        <a:rPr lang="en-US" sz="1400" baseline="0" dirty="0">
                          <a:latin typeface="Arial" panose="020B0604020202020204" pitchFamily="34" charset="0"/>
                          <a:cs typeface="Arial" panose="020B0604020202020204" pitchFamily="34" charset="0"/>
                        </a:rPr>
                      </a:br>
                      <a:r>
                        <a:rPr lang="en-US" sz="1100" b="0" dirty="0">
                          <a:solidFill>
                            <a:srgbClr val="FFFFFF"/>
                          </a:solidFill>
                          <a:latin typeface="Arial" panose="020B0604020202020204" pitchFamily="34" charset="0"/>
                          <a:cs typeface="Arial" panose="020B0604020202020204" pitchFamily="34" charset="0"/>
                        </a:rPr>
                        <a:t>(n = </a:t>
                      </a:r>
                      <a:r>
                        <a:rPr lang="en-US" sz="1100" b="0" baseline="0" dirty="0">
                          <a:latin typeface="Arial" panose="020B0604020202020204" pitchFamily="34" charset="0"/>
                          <a:cs typeface="Arial" panose="020B0604020202020204" pitchFamily="34" charset="0"/>
                        </a:rPr>
                        <a:t>106)</a:t>
                      </a:r>
                      <a:endParaRPr lang="en-US" sz="1100" b="0" dirty="0">
                        <a:latin typeface="Arial" panose="020B0604020202020204" pitchFamily="34" charset="0"/>
                        <a:cs typeface="Arial" panose="020B0604020202020204" pitchFamily="34" charset="0"/>
                      </a:endParaRPr>
                    </a:p>
                  </a:txBody>
                  <a:tcPr marL="68580" marR="68580" marT="34290" marB="34290" anchor="ctr">
                    <a:solidFill>
                      <a:srgbClr val="005C9E"/>
                    </a:solidFill>
                  </a:tcPr>
                </a:tc>
                <a:extLst>
                  <a:ext uri="{0D108BD9-81ED-4DB2-BD59-A6C34878D82A}">
                    <a16:rowId xmlns:a16="http://schemas.microsoft.com/office/drawing/2014/main" val="10000"/>
                  </a:ext>
                </a:extLst>
              </a:tr>
              <a:tr h="244874">
                <a:tc>
                  <a:txBody>
                    <a:bodyPr/>
                    <a:lstStyle/>
                    <a:p>
                      <a:pPr>
                        <a:lnSpc>
                          <a:spcPts val="1600"/>
                        </a:lnSpc>
                      </a:pPr>
                      <a:r>
                        <a:rPr lang="en-US" sz="1200" dirty="0">
                          <a:latin typeface="Arial" panose="020B0604020202020204" pitchFamily="34" charset="0"/>
                          <a:cs typeface="Arial" panose="020B0604020202020204" pitchFamily="34" charset="0"/>
                        </a:rPr>
                        <a:t>Age</a:t>
                      </a:r>
                      <a:r>
                        <a:rPr lang="en-US" sz="1200" baseline="0" dirty="0">
                          <a:latin typeface="Arial" panose="020B0604020202020204" pitchFamily="34" charset="0"/>
                          <a:cs typeface="Arial" panose="020B0604020202020204" pitchFamily="34" charset="0"/>
                        </a:rPr>
                        <a:t>, mean, years (range)</a:t>
                      </a:r>
                      <a:endParaRPr lang="en-US" sz="1200"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ts val="1600"/>
                        </a:lnSpc>
                      </a:pPr>
                      <a:r>
                        <a:rPr lang="en-US" sz="1200" dirty="0">
                          <a:latin typeface="Arial" panose="020B0604020202020204" pitchFamily="34" charset="0"/>
                          <a:cs typeface="Arial" panose="020B0604020202020204" pitchFamily="34" charset="0"/>
                        </a:rPr>
                        <a:t>54 (25-72)</a:t>
                      </a:r>
                    </a:p>
                  </a:txBody>
                  <a:tcPr marL="68580" marR="68580" marT="0" marB="0" anchor="ctr"/>
                </a:tc>
                <a:extLst>
                  <a:ext uri="{0D108BD9-81ED-4DB2-BD59-A6C34878D82A}">
                    <a16:rowId xmlns:a16="http://schemas.microsoft.com/office/drawing/2014/main" val="10001"/>
                  </a:ext>
                </a:extLst>
              </a:tr>
              <a:tr h="244874">
                <a:tc>
                  <a:txBody>
                    <a:bodyPr/>
                    <a:lstStyle/>
                    <a:p>
                      <a:pPr>
                        <a:lnSpc>
                          <a:spcPts val="1600"/>
                        </a:lnSpc>
                      </a:pPr>
                      <a:r>
                        <a:rPr lang="en-US" sz="1200" dirty="0">
                          <a:latin typeface="Arial" panose="020B0604020202020204" pitchFamily="34" charset="0"/>
                          <a:cs typeface="Arial" panose="020B0604020202020204" pitchFamily="34" charset="0"/>
                        </a:rPr>
                        <a:t>Male,</a:t>
                      </a:r>
                      <a:r>
                        <a:rPr lang="en-US" sz="1200" baseline="0" dirty="0">
                          <a:latin typeface="Arial" panose="020B0604020202020204" pitchFamily="34" charset="0"/>
                          <a:cs typeface="Arial" panose="020B0604020202020204" pitchFamily="34" charset="0"/>
                        </a:rPr>
                        <a:t> n (%)</a:t>
                      </a:r>
                      <a:endParaRPr lang="en-US" sz="1200"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ts val="1600"/>
                        </a:lnSpc>
                      </a:pPr>
                      <a:r>
                        <a:rPr lang="en-US" sz="1200" dirty="0">
                          <a:latin typeface="Arial" panose="020B0604020202020204" pitchFamily="34" charset="0"/>
                          <a:cs typeface="Arial" panose="020B0604020202020204" pitchFamily="34" charset="0"/>
                        </a:rPr>
                        <a:t>91 (86)</a:t>
                      </a:r>
                    </a:p>
                  </a:txBody>
                  <a:tcPr marL="68580" marR="68580" marT="0" marB="0" anchor="ctr"/>
                </a:tc>
                <a:extLst>
                  <a:ext uri="{0D108BD9-81ED-4DB2-BD59-A6C34878D82A}">
                    <a16:rowId xmlns:a16="http://schemas.microsoft.com/office/drawing/2014/main" val="10002"/>
                  </a:ext>
                </a:extLst>
              </a:tr>
              <a:tr h="244874">
                <a:tc>
                  <a:txBody>
                    <a:bodyPr/>
                    <a:lstStyle/>
                    <a:p>
                      <a:pPr>
                        <a:lnSpc>
                          <a:spcPts val="1600"/>
                        </a:lnSpc>
                      </a:pPr>
                      <a:r>
                        <a:rPr lang="en-US" sz="1200" dirty="0">
                          <a:latin typeface="Arial" panose="020B0604020202020204" pitchFamily="34" charset="0"/>
                          <a:cs typeface="Arial" panose="020B0604020202020204" pitchFamily="34" charset="0"/>
                        </a:rPr>
                        <a:t>Black race, n (%)</a:t>
                      </a:r>
                    </a:p>
                  </a:txBody>
                  <a:tcPr marL="68580" marR="68580" marT="0" marB="0" anchor="ctr"/>
                </a:tc>
                <a:tc>
                  <a:txBody>
                    <a:bodyPr/>
                    <a:lstStyle/>
                    <a:p>
                      <a:pPr algn="ctr">
                        <a:lnSpc>
                          <a:spcPts val="1600"/>
                        </a:lnSpc>
                      </a:pPr>
                      <a:r>
                        <a:rPr lang="en-US" sz="1200" dirty="0">
                          <a:latin typeface="Arial" panose="020B0604020202020204" pitchFamily="34" charset="0"/>
                          <a:cs typeface="Arial" panose="020B0604020202020204" pitchFamily="34" charset="0"/>
                        </a:rPr>
                        <a:t>48 (45)</a:t>
                      </a:r>
                    </a:p>
                  </a:txBody>
                  <a:tcPr marL="68580" marR="68580" marT="0" marB="0" anchor="ctr"/>
                </a:tc>
                <a:extLst>
                  <a:ext uri="{0D108BD9-81ED-4DB2-BD59-A6C34878D82A}">
                    <a16:rowId xmlns:a16="http://schemas.microsoft.com/office/drawing/2014/main" val="10003"/>
                  </a:ext>
                </a:extLst>
              </a:tr>
              <a:tr h="1469246">
                <a:tc>
                  <a:txBody>
                    <a:bodyPr/>
                    <a:lstStyle/>
                    <a:p>
                      <a:pPr>
                        <a:lnSpc>
                          <a:spcPts val="1600"/>
                        </a:lnSpc>
                      </a:pPr>
                      <a:r>
                        <a:rPr lang="en-US" sz="1200" dirty="0">
                          <a:latin typeface="Arial" panose="020B0604020202020204" pitchFamily="34" charset="0"/>
                          <a:cs typeface="Arial" panose="020B0604020202020204" pitchFamily="34" charset="0"/>
                        </a:rPr>
                        <a:t>HCV</a:t>
                      </a:r>
                      <a:r>
                        <a:rPr lang="en-US" sz="1200" baseline="0" dirty="0">
                          <a:latin typeface="Arial" panose="020B0604020202020204" pitchFamily="34" charset="0"/>
                          <a:cs typeface="Arial" panose="020B0604020202020204" pitchFamily="34" charset="0"/>
                        </a:rPr>
                        <a:t> genotype</a:t>
                      </a:r>
                      <a:r>
                        <a:rPr lang="en-US" sz="1200" dirty="0">
                          <a:latin typeface="Arial" panose="020B0604020202020204" pitchFamily="34" charset="0"/>
                          <a:cs typeface="Arial" panose="020B0604020202020204" pitchFamily="34" charset="0"/>
                        </a:rPr>
                        <a:t>, n (%)</a:t>
                      </a:r>
                    </a:p>
                    <a:p>
                      <a:pPr>
                        <a:lnSpc>
                          <a:spcPts val="1600"/>
                        </a:lnSpc>
                      </a:pPr>
                      <a:r>
                        <a:rPr lang="en-US" sz="1200" dirty="0">
                          <a:latin typeface="Arial" panose="020B0604020202020204" pitchFamily="34" charset="0"/>
                          <a:cs typeface="Arial" panose="020B0604020202020204" pitchFamily="34" charset="0"/>
                        </a:rPr>
                        <a:t>  1a</a:t>
                      </a:r>
                    </a:p>
                    <a:p>
                      <a:pPr>
                        <a:lnSpc>
                          <a:spcPts val="1600"/>
                        </a:lnSpc>
                      </a:pPr>
                      <a:r>
                        <a:rPr lang="en-US" sz="1200" dirty="0">
                          <a:latin typeface="Arial" panose="020B0604020202020204" pitchFamily="34" charset="0"/>
                          <a:cs typeface="Arial" panose="020B0604020202020204" pitchFamily="34" charset="0"/>
                        </a:rPr>
                        <a:t>  1b</a:t>
                      </a:r>
                    </a:p>
                    <a:p>
                      <a:pPr>
                        <a:lnSpc>
                          <a:spcPts val="1600"/>
                        </a:lnSpc>
                      </a:pPr>
                      <a:r>
                        <a:rPr lang="en-US" sz="1200" dirty="0">
                          <a:latin typeface="Arial" panose="020B0604020202020204" pitchFamily="34" charset="0"/>
                          <a:cs typeface="Arial" panose="020B0604020202020204" pitchFamily="34" charset="0"/>
                        </a:rPr>
                        <a:t>  2</a:t>
                      </a:r>
                    </a:p>
                    <a:p>
                      <a:pPr>
                        <a:lnSpc>
                          <a:spcPts val="1600"/>
                        </a:lnSpc>
                      </a:pPr>
                      <a:r>
                        <a:rPr lang="en-US" sz="1200" dirty="0">
                          <a:latin typeface="Arial" panose="020B0604020202020204" pitchFamily="34" charset="0"/>
                          <a:cs typeface="Arial" panose="020B0604020202020204" pitchFamily="34" charset="0"/>
                        </a:rPr>
                        <a:t>  3</a:t>
                      </a:r>
                    </a:p>
                    <a:p>
                      <a:pPr>
                        <a:lnSpc>
                          <a:spcPts val="1600"/>
                        </a:lnSpc>
                      </a:pPr>
                      <a:r>
                        <a:rPr lang="en-US" sz="1200" dirty="0">
                          <a:latin typeface="Arial" panose="020B0604020202020204" pitchFamily="34" charset="0"/>
                          <a:cs typeface="Arial" panose="020B0604020202020204" pitchFamily="34" charset="0"/>
                        </a:rPr>
                        <a:t>  4</a:t>
                      </a:r>
                    </a:p>
                  </a:txBody>
                  <a:tcPr marL="68580" marR="68580" marT="91440" marB="91440" anchor="ctr"/>
                </a:tc>
                <a:tc>
                  <a:txBody>
                    <a:bodyPr/>
                    <a:lstStyle/>
                    <a:p>
                      <a:pPr algn="ctr">
                        <a:lnSpc>
                          <a:spcPts val="1600"/>
                        </a:lnSpc>
                      </a:pPr>
                      <a:endParaRPr lang="en-US" sz="1200" dirty="0">
                        <a:latin typeface="Arial" panose="020B0604020202020204" pitchFamily="34" charset="0"/>
                        <a:cs typeface="Arial" panose="020B0604020202020204" pitchFamily="34" charset="0"/>
                      </a:endParaRPr>
                    </a:p>
                    <a:p>
                      <a:pPr algn="ctr">
                        <a:lnSpc>
                          <a:spcPts val="1600"/>
                        </a:lnSpc>
                      </a:pPr>
                      <a:r>
                        <a:rPr lang="en-US" sz="1200" dirty="0">
                          <a:latin typeface="Arial" panose="020B0604020202020204" pitchFamily="34" charset="0"/>
                          <a:cs typeface="Arial" panose="020B0604020202020204" pitchFamily="34" charset="0"/>
                        </a:rPr>
                        <a:t>66 (62)</a:t>
                      </a:r>
                    </a:p>
                    <a:p>
                      <a:pPr algn="ctr">
                        <a:lnSpc>
                          <a:spcPts val="1600"/>
                        </a:lnSpc>
                      </a:pPr>
                      <a:r>
                        <a:rPr lang="en-US" sz="1200" dirty="0">
                          <a:latin typeface="Arial" panose="020B0604020202020204" pitchFamily="34" charset="0"/>
                          <a:cs typeface="Arial" panose="020B0604020202020204" pitchFamily="34" charset="0"/>
                        </a:rPr>
                        <a:t>12 (11)</a:t>
                      </a:r>
                    </a:p>
                    <a:p>
                      <a:pPr algn="ctr">
                        <a:lnSpc>
                          <a:spcPts val="1600"/>
                        </a:lnSpc>
                      </a:pPr>
                      <a:r>
                        <a:rPr lang="en-US" sz="1200" dirty="0">
                          <a:latin typeface="Arial" panose="020B0604020202020204" pitchFamily="34" charset="0"/>
                          <a:cs typeface="Arial" panose="020B0604020202020204" pitchFamily="34" charset="0"/>
                        </a:rPr>
                        <a:t>11 (10)</a:t>
                      </a:r>
                    </a:p>
                    <a:p>
                      <a:pPr algn="ctr">
                        <a:lnSpc>
                          <a:spcPts val="1600"/>
                        </a:lnSpc>
                      </a:pPr>
                      <a:r>
                        <a:rPr lang="en-US" sz="1200" dirty="0">
                          <a:latin typeface="Arial" panose="020B0604020202020204" pitchFamily="34" charset="0"/>
                          <a:cs typeface="Arial" panose="020B0604020202020204" pitchFamily="34" charset="0"/>
                        </a:rPr>
                        <a:t>12 (11)</a:t>
                      </a:r>
                    </a:p>
                    <a:p>
                      <a:pPr algn="ctr">
                        <a:lnSpc>
                          <a:spcPts val="1600"/>
                        </a:lnSpc>
                      </a:pPr>
                      <a:r>
                        <a:rPr lang="en-US" sz="1200" dirty="0">
                          <a:latin typeface="Arial" panose="020B0604020202020204" pitchFamily="34" charset="0"/>
                          <a:cs typeface="Arial" panose="020B0604020202020204" pitchFamily="34" charset="0"/>
                        </a:rPr>
                        <a:t>5 (5)</a:t>
                      </a:r>
                    </a:p>
                  </a:txBody>
                  <a:tcPr marL="68580" marR="68580" marT="91440" marB="91440" anchor="ctr"/>
                </a:tc>
                <a:extLst>
                  <a:ext uri="{0D108BD9-81ED-4DB2-BD59-A6C34878D82A}">
                    <a16:rowId xmlns:a16="http://schemas.microsoft.com/office/drawing/2014/main" val="10004"/>
                  </a:ext>
                </a:extLst>
              </a:tr>
              <a:tr h="244874">
                <a:tc>
                  <a:txBody>
                    <a:bodyPr/>
                    <a:lstStyle/>
                    <a:p>
                      <a:pPr>
                        <a:lnSpc>
                          <a:spcPts val="1600"/>
                        </a:lnSpc>
                      </a:pPr>
                      <a:r>
                        <a:rPr lang="en-US" sz="1200" dirty="0">
                          <a:latin typeface="Arial" panose="020B0604020202020204" pitchFamily="34" charset="0"/>
                          <a:cs typeface="Arial" panose="020B0604020202020204" pitchFamily="34" charset="0"/>
                        </a:rPr>
                        <a:t>IL28B</a:t>
                      </a:r>
                      <a:r>
                        <a:rPr lang="en-US" sz="1200" baseline="0" dirty="0">
                          <a:latin typeface="Arial" panose="020B0604020202020204" pitchFamily="34" charset="0"/>
                          <a:cs typeface="Arial" panose="020B0604020202020204" pitchFamily="34" charset="0"/>
                        </a:rPr>
                        <a:t> non-CC, n (%)</a:t>
                      </a:r>
                      <a:endParaRPr lang="en-US" sz="1200" dirty="0">
                        <a:latin typeface="Arial" panose="020B0604020202020204" pitchFamily="34" charset="0"/>
                        <a:cs typeface="Arial" panose="020B0604020202020204" pitchFamily="34" charset="0"/>
                      </a:endParaRPr>
                    </a:p>
                  </a:txBody>
                  <a:tcPr marL="68580" marR="68580" marT="0" marB="0" anchor="ctr"/>
                </a:tc>
                <a:tc>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82 (77)</a:t>
                      </a:r>
                    </a:p>
                  </a:txBody>
                  <a:tcPr marL="68580" marR="68580" marT="0" marB="0" anchor="ctr"/>
                </a:tc>
                <a:extLst>
                  <a:ext uri="{0D108BD9-81ED-4DB2-BD59-A6C34878D82A}">
                    <a16:rowId xmlns:a16="http://schemas.microsoft.com/office/drawing/2014/main" val="10005"/>
                  </a:ext>
                </a:extLst>
              </a:tr>
              <a:tr h="244874">
                <a:tc>
                  <a:txBody>
                    <a:bodyPr/>
                    <a:lstStyle/>
                    <a:p>
                      <a:pPr>
                        <a:lnSpc>
                          <a:spcPts val="1600"/>
                        </a:lnSpc>
                      </a:pPr>
                      <a:r>
                        <a:rPr lang="en-US" sz="1200" dirty="0">
                          <a:latin typeface="Arial" panose="020B0604020202020204" pitchFamily="34" charset="0"/>
                          <a:cs typeface="Arial" panose="020B0604020202020204" pitchFamily="34" charset="0"/>
                        </a:rPr>
                        <a:t>Mean HCV RNA, log</a:t>
                      </a:r>
                      <a:r>
                        <a:rPr lang="en-US" sz="1200" baseline="-25000" dirty="0">
                          <a:latin typeface="Arial" panose="020B0604020202020204" pitchFamily="34" charset="0"/>
                          <a:cs typeface="Arial" panose="020B0604020202020204" pitchFamily="34" charset="0"/>
                        </a:rPr>
                        <a:t>10</a:t>
                      </a:r>
                      <a:r>
                        <a:rPr lang="en-US" sz="1200" dirty="0">
                          <a:latin typeface="Arial" panose="020B0604020202020204" pitchFamily="34" charset="0"/>
                          <a:cs typeface="Arial" panose="020B0604020202020204" pitchFamily="34" charset="0"/>
                        </a:rPr>
                        <a:t> IU/mL</a:t>
                      </a:r>
                      <a:r>
                        <a:rPr lang="en-US" sz="1200" baseline="0" dirty="0">
                          <a:latin typeface="Arial" panose="020B0604020202020204" pitchFamily="34" charset="0"/>
                          <a:cs typeface="Arial" panose="020B0604020202020204" pitchFamily="34" charset="0"/>
                        </a:rPr>
                        <a:t> (range)</a:t>
                      </a:r>
                      <a:endParaRPr lang="en-US" sz="1200"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ts val="1600"/>
                        </a:lnSpc>
                      </a:pPr>
                      <a:r>
                        <a:rPr lang="en-US" sz="1200" dirty="0">
                          <a:latin typeface="Arial" panose="020B0604020202020204" pitchFamily="34" charset="0"/>
                          <a:cs typeface="Arial" panose="020B0604020202020204" pitchFamily="34" charset="0"/>
                        </a:rPr>
                        <a:t>6.3 (5.0-7.4)</a:t>
                      </a:r>
                    </a:p>
                  </a:txBody>
                  <a:tcPr marL="68580" marR="68580" marT="0" marB="0" anchor="ctr"/>
                </a:tc>
                <a:extLst>
                  <a:ext uri="{0D108BD9-81ED-4DB2-BD59-A6C34878D82A}">
                    <a16:rowId xmlns:a16="http://schemas.microsoft.com/office/drawing/2014/main" val="10006"/>
                  </a:ext>
                </a:extLst>
              </a:tr>
              <a:tr h="244874">
                <a:tc>
                  <a:txBody>
                    <a:bodyPr/>
                    <a:lstStyle/>
                    <a:p>
                      <a:pPr>
                        <a:lnSpc>
                          <a:spcPts val="1600"/>
                        </a:lnSpc>
                      </a:pPr>
                      <a:r>
                        <a:rPr lang="en-US" sz="1200" dirty="0">
                          <a:latin typeface="Arial" panose="020B0604020202020204" pitchFamily="34" charset="0"/>
                          <a:cs typeface="Arial" panose="020B0604020202020204" pitchFamily="34" charset="0"/>
                        </a:rPr>
                        <a:t>Cirrhosis,</a:t>
                      </a:r>
                      <a:r>
                        <a:rPr lang="en-US" sz="1200" baseline="0" dirty="0">
                          <a:latin typeface="Arial" panose="020B0604020202020204" pitchFamily="34" charset="0"/>
                          <a:cs typeface="Arial" panose="020B0604020202020204" pitchFamily="34" charset="0"/>
                        </a:rPr>
                        <a:t> n (%)</a:t>
                      </a:r>
                      <a:endParaRPr lang="en-US" sz="1200"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ts val="1600"/>
                        </a:lnSpc>
                      </a:pPr>
                      <a:r>
                        <a:rPr lang="en-US" sz="1200" dirty="0">
                          <a:latin typeface="Arial" panose="020B0604020202020204" pitchFamily="34" charset="0"/>
                          <a:cs typeface="Arial" panose="020B0604020202020204" pitchFamily="34" charset="0"/>
                        </a:rPr>
                        <a:t>19 (18)</a:t>
                      </a:r>
                    </a:p>
                  </a:txBody>
                  <a:tcPr marL="68580" marR="68580" marT="0" marB="0" anchor="ctr"/>
                </a:tc>
                <a:extLst>
                  <a:ext uri="{0D108BD9-81ED-4DB2-BD59-A6C34878D82A}">
                    <a16:rowId xmlns:a16="http://schemas.microsoft.com/office/drawing/2014/main" val="10007"/>
                  </a:ext>
                </a:extLst>
              </a:tr>
              <a:tr h="244874">
                <a:tc>
                  <a:txBody>
                    <a:bodyPr/>
                    <a:lstStyle/>
                    <a:p>
                      <a:pPr>
                        <a:lnSpc>
                          <a:spcPts val="1600"/>
                        </a:lnSpc>
                      </a:pPr>
                      <a:r>
                        <a:rPr lang="en-US" sz="1200" dirty="0">
                          <a:latin typeface="Arial" panose="020B0604020202020204" pitchFamily="34" charset="0"/>
                          <a:cs typeface="Arial" panose="020B0604020202020204" pitchFamily="34" charset="0"/>
                        </a:rPr>
                        <a:t>Treatment experienced, n (%)</a:t>
                      </a:r>
                    </a:p>
                  </a:txBody>
                  <a:tcPr marL="68580" marR="68580" marT="0" marB="0" anchor="ctr"/>
                </a:tc>
                <a:tc>
                  <a:txBody>
                    <a:bodyPr/>
                    <a:lstStyle/>
                    <a:p>
                      <a:pPr algn="ctr">
                        <a:lnSpc>
                          <a:spcPts val="1600"/>
                        </a:lnSpc>
                      </a:pPr>
                      <a:r>
                        <a:rPr lang="en-US" sz="1200" dirty="0">
                          <a:latin typeface="Arial" panose="020B0604020202020204" pitchFamily="34" charset="0"/>
                          <a:cs typeface="Arial" panose="020B0604020202020204" pitchFamily="34" charset="0"/>
                        </a:rPr>
                        <a:t>31 (29)</a:t>
                      </a:r>
                    </a:p>
                  </a:txBody>
                  <a:tcPr marL="68580" marR="68580"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27196720"/>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Sofosbuvir-Velpatasvir in HIV-HCV Coinfected Patients</a:t>
            </a:r>
            <a:br>
              <a:rPr lang="en-US" sz="2000" dirty="0"/>
            </a:br>
            <a:r>
              <a:rPr lang="en-US" sz="2000" dirty="0"/>
              <a:t>ASTRAL-5: Participants</a:t>
            </a:r>
          </a:p>
        </p:txBody>
      </p:sp>
      <p:sp>
        <p:nvSpPr>
          <p:cNvPr id="6" name="Content Placeholder 5"/>
          <p:cNvSpPr>
            <a:spLocks noGrp="1"/>
          </p:cNvSpPr>
          <p:nvPr>
            <p:ph type="body" sz="quarter" idx="14"/>
          </p:nvPr>
        </p:nvSpPr>
        <p:spPr/>
        <p:txBody>
          <a:bodyPr/>
          <a:lstStyle/>
          <a:p>
            <a:r>
              <a:rPr lang="en-US" dirty="0"/>
              <a:t>Source: Wyles D, et al. Clin Infect Dis. 2017;65:6-12.</a:t>
            </a:r>
          </a:p>
        </p:txBody>
      </p:sp>
      <p:graphicFrame>
        <p:nvGraphicFramePr>
          <p:cNvPr id="4" name="Content Placeholder 5"/>
          <p:cNvGraphicFramePr>
            <a:graphicFrameLocks/>
          </p:cNvGraphicFramePr>
          <p:nvPr>
            <p:extLst>
              <p:ext uri="{D42A27DB-BD31-4B8C-83A1-F6EECF244321}">
                <p14:modId xmlns:p14="http://schemas.microsoft.com/office/powerpoint/2010/main" val="3687281477"/>
              </p:ext>
            </p:extLst>
          </p:nvPr>
        </p:nvGraphicFramePr>
        <p:xfrm>
          <a:off x="457200" y="1022376"/>
          <a:ext cx="8229600" cy="3656157"/>
        </p:xfrm>
        <a:graphic>
          <a:graphicData uri="http://schemas.openxmlformats.org/drawingml/2006/table">
            <a:tbl>
              <a:tblPr firstRow="1" bandRow="1">
                <a:tableStyleId>{5C22544A-7EE6-4342-B048-85BDC9FD1C3A}</a:tableStyleId>
              </a:tblPr>
              <a:tblGrid>
                <a:gridCol w="4567057">
                  <a:extLst>
                    <a:ext uri="{9D8B030D-6E8A-4147-A177-3AD203B41FA5}">
                      <a16:colId xmlns:a16="http://schemas.microsoft.com/office/drawing/2014/main" val="20000"/>
                    </a:ext>
                  </a:extLst>
                </a:gridCol>
                <a:gridCol w="3662543">
                  <a:extLst>
                    <a:ext uri="{9D8B030D-6E8A-4147-A177-3AD203B41FA5}">
                      <a16:colId xmlns:a16="http://schemas.microsoft.com/office/drawing/2014/main" val="20001"/>
                    </a:ext>
                  </a:extLst>
                </a:gridCol>
              </a:tblGrid>
              <a:tr h="452294">
                <a:tc>
                  <a:txBody>
                    <a:bodyPr/>
                    <a:lstStyle/>
                    <a:p>
                      <a:r>
                        <a:rPr lang="en-US" sz="1400" dirty="0">
                          <a:latin typeface="Arial" panose="020B0604020202020204" pitchFamily="34" charset="0"/>
                          <a:cs typeface="Arial" panose="020B0604020202020204" pitchFamily="34" charset="0"/>
                        </a:rPr>
                        <a:t>HIV Baseline Characteristics</a:t>
                      </a:r>
                    </a:p>
                  </a:txBody>
                  <a:tcPr marL="68580" marR="68580" marT="34290" marB="34290" anchor="ctr">
                    <a:solidFill>
                      <a:schemeClr val="tx1">
                        <a:lumMod val="85000"/>
                        <a:lumOff val="15000"/>
                      </a:schemeClr>
                    </a:solidFill>
                  </a:tcPr>
                </a:tc>
                <a:tc>
                  <a:txBody>
                    <a:bodyPr/>
                    <a:lstStyle/>
                    <a:p>
                      <a:pPr algn="ctr"/>
                      <a:r>
                        <a:rPr lang="en-US" sz="1400" baseline="0" dirty="0">
                          <a:latin typeface="Arial" panose="020B0604020202020204" pitchFamily="34" charset="0"/>
                          <a:cs typeface="Arial" panose="020B0604020202020204" pitchFamily="34" charset="0"/>
                        </a:rPr>
                        <a:t>Sofosbuvir-Velpatasvir </a:t>
                      </a:r>
                      <a:br>
                        <a:rPr lang="en-US" sz="1400" baseline="0" dirty="0">
                          <a:latin typeface="Arial" panose="020B0604020202020204" pitchFamily="34" charset="0"/>
                          <a:cs typeface="Arial" panose="020B0604020202020204" pitchFamily="34" charset="0"/>
                        </a:rPr>
                      </a:br>
                      <a:r>
                        <a:rPr lang="en-US" sz="1100" b="0" dirty="0">
                          <a:solidFill>
                            <a:srgbClr val="FFFFFF"/>
                          </a:solidFill>
                          <a:latin typeface="Arial" panose="020B0604020202020204" pitchFamily="34" charset="0"/>
                          <a:cs typeface="Arial" panose="020B0604020202020204" pitchFamily="34" charset="0"/>
                        </a:rPr>
                        <a:t>(n = </a:t>
                      </a:r>
                      <a:r>
                        <a:rPr lang="en-US" sz="1100" b="0" baseline="0" dirty="0">
                          <a:latin typeface="Arial" panose="020B0604020202020204" pitchFamily="34" charset="0"/>
                          <a:cs typeface="Arial" panose="020B0604020202020204" pitchFamily="34" charset="0"/>
                        </a:rPr>
                        <a:t>106)</a:t>
                      </a:r>
                      <a:endParaRPr lang="en-US" sz="1100" b="0" dirty="0">
                        <a:latin typeface="Arial" panose="020B0604020202020204" pitchFamily="34" charset="0"/>
                        <a:cs typeface="Arial" panose="020B0604020202020204" pitchFamily="34" charset="0"/>
                      </a:endParaRPr>
                    </a:p>
                  </a:txBody>
                  <a:tcPr marL="68580" marR="68580" marT="34290" marB="34290" anchor="ctr">
                    <a:solidFill>
                      <a:srgbClr val="005C9E"/>
                    </a:solidFill>
                  </a:tcPr>
                </a:tc>
                <a:extLst>
                  <a:ext uri="{0D108BD9-81ED-4DB2-BD59-A6C34878D82A}">
                    <a16:rowId xmlns:a16="http://schemas.microsoft.com/office/drawing/2014/main" val="10000"/>
                  </a:ext>
                </a:extLst>
              </a:tr>
              <a:tr h="279149">
                <a:tc>
                  <a:txBody>
                    <a:bodyPr/>
                    <a:lstStyle/>
                    <a:p>
                      <a:pPr>
                        <a:lnSpc>
                          <a:spcPts val="1600"/>
                        </a:lnSpc>
                        <a:spcBef>
                          <a:spcPts val="0"/>
                        </a:spcBef>
                      </a:pPr>
                      <a:r>
                        <a:rPr lang="en-US" sz="1200" dirty="0">
                          <a:latin typeface="Arial" panose="020B0604020202020204" pitchFamily="34" charset="0"/>
                          <a:cs typeface="Arial" panose="020B0604020202020204" pitchFamily="34" charset="0"/>
                        </a:rPr>
                        <a:t>Mean CD4 cell count, (range)</a:t>
                      </a:r>
                    </a:p>
                  </a:txBody>
                  <a:tcPr marL="68580" marR="68580" marT="0" marB="0" anchor="ctr"/>
                </a:tc>
                <a:tc>
                  <a:txBody>
                    <a:bodyPr/>
                    <a:lstStyle/>
                    <a:p>
                      <a:pPr algn="ctr">
                        <a:lnSpc>
                          <a:spcPts val="1600"/>
                        </a:lnSpc>
                        <a:spcBef>
                          <a:spcPts val="0"/>
                        </a:spcBef>
                      </a:pPr>
                      <a:r>
                        <a:rPr lang="en-US" sz="1200" dirty="0">
                          <a:latin typeface="Arial" panose="020B0604020202020204" pitchFamily="34" charset="0"/>
                          <a:cs typeface="Arial" panose="020B0604020202020204" pitchFamily="34" charset="0"/>
                        </a:rPr>
                        <a:t>598 (183-1513)</a:t>
                      </a:r>
                    </a:p>
                  </a:txBody>
                  <a:tcPr marL="68580" marR="68580" marT="0" marB="0" anchor="ctr"/>
                </a:tc>
                <a:extLst>
                  <a:ext uri="{0D108BD9-81ED-4DB2-BD59-A6C34878D82A}">
                    <a16:rowId xmlns:a16="http://schemas.microsoft.com/office/drawing/2014/main" val="10001"/>
                  </a:ext>
                </a:extLst>
              </a:tr>
              <a:tr h="1082758">
                <a:tc>
                  <a:txBody>
                    <a:bodyPr/>
                    <a:lstStyle/>
                    <a:p>
                      <a:pPr>
                        <a:lnSpc>
                          <a:spcPts val="1900"/>
                        </a:lnSpc>
                        <a:spcBef>
                          <a:spcPts val="0"/>
                        </a:spcBef>
                      </a:pPr>
                      <a:r>
                        <a:rPr lang="en-US" sz="1200" dirty="0">
                          <a:latin typeface="Arial" panose="020B0604020202020204" pitchFamily="34" charset="0"/>
                          <a:cs typeface="Arial" panose="020B0604020202020204" pitchFamily="34" charset="0"/>
                        </a:rPr>
                        <a:t>Nucleos(t)ide</a:t>
                      </a:r>
                      <a:r>
                        <a:rPr lang="en-US" sz="1200" baseline="0" dirty="0">
                          <a:latin typeface="Arial" panose="020B0604020202020204" pitchFamily="34" charset="0"/>
                          <a:cs typeface="Arial" panose="020B0604020202020204" pitchFamily="34" charset="0"/>
                        </a:rPr>
                        <a:t> pair</a:t>
                      </a:r>
                    </a:p>
                    <a:p>
                      <a:pPr>
                        <a:lnSpc>
                          <a:spcPts val="1900"/>
                        </a:lnSpc>
                        <a:spcBef>
                          <a:spcPts val="0"/>
                        </a:spcBef>
                      </a:pPr>
                      <a:r>
                        <a:rPr lang="en-US" sz="1200" baseline="0" dirty="0">
                          <a:latin typeface="Arial" panose="020B0604020202020204" pitchFamily="34" charset="0"/>
                          <a:cs typeface="Arial" panose="020B0604020202020204" pitchFamily="34" charset="0"/>
                        </a:rPr>
                        <a:t>  TDF with boosted agent (Ritonavir or Cobicistat)</a:t>
                      </a:r>
                    </a:p>
                    <a:p>
                      <a:pPr>
                        <a:lnSpc>
                          <a:spcPts val="1900"/>
                        </a:lnSpc>
                        <a:spcBef>
                          <a:spcPts val="0"/>
                        </a:spcBef>
                      </a:pPr>
                      <a:r>
                        <a:rPr lang="en-US" sz="1200" baseline="0" dirty="0">
                          <a:latin typeface="Arial" panose="020B0604020202020204" pitchFamily="34" charset="0"/>
                          <a:cs typeface="Arial" panose="020B0604020202020204" pitchFamily="34" charset="0"/>
                        </a:rPr>
                        <a:t>  TDF without boosted agent</a:t>
                      </a:r>
                    </a:p>
                    <a:p>
                      <a:pPr>
                        <a:lnSpc>
                          <a:spcPts val="1900"/>
                        </a:lnSpc>
                        <a:spcBef>
                          <a:spcPts val="0"/>
                        </a:spcBef>
                      </a:pPr>
                      <a:r>
                        <a:rPr lang="en-US" sz="1200" baseline="0" dirty="0">
                          <a:latin typeface="Arial" panose="020B0604020202020204" pitchFamily="34" charset="0"/>
                          <a:cs typeface="Arial" panose="020B0604020202020204" pitchFamily="34" charset="0"/>
                        </a:rPr>
                        <a:t>  Abacavir-lamivudine</a:t>
                      </a:r>
                      <a:endParaRPr lang="en-US" sz="1200"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ts val="1900"/>
                        </a:lnSpc>
                        <a:spcBef>
                          <a:spcPts val="0"/>
                        </a:spcBef>
                      </a:pPr>
                      <a:endParaRPr lang="en-US" sz="1200" dirty="0">
                        <a:latin typeface="Arial" panose="020B0604020202020204" pitchFamily="34" charset="0"/>
                        <a:cs typeface="Arial" panose="020B0604020202020204" pitchFamily="34" charset="0"/>
                      </a:endParaRPr>
                    </a:p>
                    <a:p>
                      <a:pPr algn="ctr">
                        <a:lnSpc>
                          <a:spcPts val="1900"/>
                        </a:lnSpc>
                        <a:spcBef>
                          <a:spcPts val="0"/>
                        </a:spcBef>
                      </a:pPr>
                      <a:r>
                        <a:rPr lang="en-US" sz="1200" dirty="0">
                          <a:latin typeface="Arial" panose="020B0604020202020204" pitchFamily="34" charset="0"/>
                          <a:cs typeface="Arial" panose="020B0604020202020204" pitchFamily="34" charset="0"/>
                        </a:rPr>
                        <a:t>56 (53)</a:t>
                      </a:r>
                    </a:p>
                    <a:p>
                      <a:pPr algn="ctr">
                        <a:lnSpc>
                          <a:spcPts val="1900"/>
                        </a:lnSpc>
                        <a:spcBef>
                          <a:spcPts val="0"/>
                        </a:spcBef>
                      </a:pPr>
                      <a:r>
                        <a:rPr lang="en-US" sz="1200" dirty="0">
                          <a:latin typeface="Arial" panose="020B0604020202020204" pitchFamily="34" charset="0"/>
                          <a:cs typeface="Arial" panose="020B0604020202020204" pitchFamily="34" charset="0"/>
                        </a:rPr>
                        <a:t>35 (33)</a:t>
                      </a:r>
                    </a:p>
                    <a:p>
                      <a:pPr algn="ctr">
                        <a:lnSpc>
                          <a:spcPts val="1900"/>
                        </a:lnSpc>
                        <a:spcBef>
                          <a:spcPts val="0"/>
                        </a:spcBef>
                      </a:pPr>
                      <a:r>
                        <a:rPr lang="en-US" sz="1200" dirty="0">
                          <a:latin typeface="Arial" panose="020B0604020202020204" pitchFamily="34" charset="0"/>
                          <a:cs typeface="Arial" panose="020B0604020202020204" pitchFamily="34" charset="0"/>
                        </a:rPr>
                        <a:t>15 (14)</a:t>
                      </a:r>
                    </a:p>
                  </a:txBody>
                  <a:tcPr marL="68580" marR="68580" marT="0" marB="0" anchor="ctr"/>
                </a:tc>
                <a:extLst>
                  <a:ext uri="{0D108BD9-81ED-4DB2-BD59-A6C34878D82A}">
                    <a16:rowId xmlns:a16="http://schemas.microsoft.com/office/drawing/2014/main" val="10002"/>
                  </a:ext>
                </a:extLst>
              </a:tr>
              <a:tr h="1347102">
                <a:tc>
                  <a:txBody>
                    <a:bodyPr/>
                    <a:lstStyle/>
                    <a:p>
                      <a:pPr>
                        <a:lnSpc>
                          <a:spcPts val="1900"/>
                        </a:lnSpc>
                        <a:spcBef>
                          <a:spcPts val="0"/>
                        </a:spcBef>
                      </a:pPr>
                      <a:r>
                        <a:rPr lang="en-US" sz="1200" dirty="0">
                          <a:latin typeface="Arial" panose="020B0604020202020204" pitchFamily="34" charset="0"/>
                          <a:cs typeface="Arial" panose="020B0604020202020204" pitchFamily="34" charset="0"/>
                        </a:rPr>
                        <a:t>Other </a:t>
                      </a:r>
                      <a:r>
                        <a:rPr lang="en-US" sz="1200" baseline="0" dirty="0">
                          <a:latin typeface="Arial" panose="020B0604020202020204" pitchFamily="34" charset="0"/>
                          <a:cs typeface="Arial" panose="020B0604020202020204" pitchFamily="34" charset="0"/>
                        </a:rPr>
                        <a:t>antiretroviral agent(s)</a:t>
                      </a:r>
                    </a:p>
                    <a:p>
                      <a:pPr>
                        <a:lnSpc>
                          <a:spcPts val="1900"/>
                        </a:lnSpc>
                        <a:spcBef>
                          <a:spcPts val="0"/>
                        </a:spcBef>
                      </a:pPr>
                      <a:r>
                        <a:rPr lang="en-US" sz="1200" baseline="0" dirty="0">
                          <a:latin typeface="Arial" panose="020B0604020202020204" pitchFamily="34" charset="0"/>
                          <a:cs typeface="Arial" panose="020B0604020202020204" pitchFamily="34" charset="0"/>
                        </a:rPr>
                        <a:t>  Protease Inhibitor (DRV, LPV, or ATV)</a:t>
                      </a:r>
                    </a:p>
                    <a:p>
                      <a:pPr>
                        <a:lnSpc>
                          <a:spcPts val="1900"/>
                        </a:lnSpc>
                        <a:spcBef>
                          <a:spcPts val="0"/>
                        </a:spcBef>
                      </a:pPr>
                      <a:r>
                        <a:rPr lang="en-US" sz="1200" baseline="0" dirty="0">
                          <a:latin typeface="Arial" panose="020B0604020202020204" pitchFamily="34" charset="0"/>
                          <a:cs typeface="Arial" panose="020B0604020202020204" pitchFamily="34" charset="0"/>
                        </a:rPr>
                        <a:t>  NNRTI (RPV)</a:t>
                      </a:r>
                    </a:p>
                    <a:p>
                      <a:pPr>
                        <a:lnSpc>
                          <a:spcPts val="1900"/>
                        </a:lnSpc>
                        <a:spcBef>
                          <a:spcPts val="0"/>
                        </a:spcBef>
                      </a:pPr>
                      <a:r>
                        <a:rPr lang="en-US" sz="1200" baseline="0" dirty="0">
                          <a:latin typeface="Arial" panose="020B0604020202020204" pitchFamily="34" charset="0"/>
                          <a:cs typeface="Arial" panose="020B0604020202020204" pitchFamily="34" charset="0"/>
                        </a:rPr>
                        <a:t>  Integrase inhibitor (RAL or EVG)</a:t>
                      </a:r>
                    </a:p>
                    <a:p>
                      <a:pPr>
                        <a:lnSpc>
                          <a:spcPts val="1900"/>
                        </a:lnSpc>
                        <a:spcBef>
                          <a:spcPts val="0"/>
                        </a:spcBef>
                      </a:pPr>
                      <a:r>
                        <a:rPr lang="en-US" sz="1200" baseline="0" dirty="0">
                          <a:latin typeface="Arial" panose="020B0604020202020204" pitchFamily="34" charset="0"/>
                          <a:cs typeface="Arial" panose="020B0604020202020204" pitchFamily="34" charset="0"/>
                        </a:rPr>
                        <a:t>  Other (&gt;1 of above classes)</a:t>
                      </a:r>
                      <a:endParaRPr lang="en-US" sz="1200"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ts val="1900"/>
                        </a:lnSpc>
                        <a:spcBef>
                          <a:spcPts val="0"/>
                        </a:spcBef>
                      </a:pPr>
                      <a:endParaRPr lang="en-US" sz="1200" dirty="0">
                        <a:latin typeface="Arial" panose="020B0604020202020204" pitchFamily="34" charset="0"/>
                        <a:cs typeface="Arial" panose="020B0604020202020204" pitchFamily="34" charset="0"/>
                      </a:endParaRPr>
                    </a:p>
                    <a:p>
                      <a:pPr algn="ctr">
                        <a:lnSpc>
                          <a:spcPts val="1900"/>
                        </a:lnSpc>
                        <a:spcBef>
                          <a:spcPts val="0"/>
                        </a:spcBef>
                      </a:pPr>
                      <a:r>
                        <a:rPr lang="en-US" sz="1200" dirty="0">
                          <a:latin typeface="Arial" panose="020B0604020202020204" pitchFamily="34" charset="0"/>
                          <a:cs typeface="Arial" panose="020B0604020202020204" pitchFamily="34" charset="0"/>
                        </a:rPr>
                        <a:t>50 (47)</a:t>
                      </a:r>
                    </a:p>
                    <a:p>
                      <a:pPr algn="ctr">
                        <a:lnSpc>
                          <a:spcPts val="1900"/>
                        </a:lnSpc>
                        <a:spcBef>
                          <a:spcPts val="0"/>
                        </a:spcBef>
                      </a:pPr>
                      <a:r>
                        <a:rPr lang="en-US" sz="1200" dirty="0">
                          <a:latin typeface="Arial" panose="020B0604020202020204" pitchFamily="34" charset="0"/>
                          <a:cs typeface="Arial" panose="020B0604020202020204" pitchFamily="34" charset="0"/>
                        </a:rPr>
                        <a:t>13 (12)</a:t>
                      </a:r>
                    </a:p>
                    <a:p>
                      <a:pPr algn="ctr">
                        <a:lnSpc>
                          <a:spcPts val="1900"/>
                        </a:lnSpc>
                        <a:spcBef>
                          <a:spcPts val="0"/>
                        </a:spcBef>
                      </a:pPr>
                      <a:r>
                        <a:rPr lang="en-US" sz="1200" dirty="0">
                          <a:latin typeface="Arial" panose="020B0604020202020204" pitchFamily="34" charset="0"/>
                          <a:cs typeface="Arial" panose="020B0604020202020204" pitchFamily="34" charset="0"/>
                        </a:rPr>
                        <a:t>36</a:t>
                      </a:r>
                      <a:r>
                        <a:rPr lang="en-US" sz="1200" baseline="0" dirty="0">
                          <a:latin typeface="Arial" panose="020B0604020202020204" pitchFamily="34" charset="0"/>
                          <a:cs typeface="Arial" panose="020B0604020202020204" pitchFamily="34" charset="0"/>
                        </a:rPr>
                        <a:t> (34)</a:t>
                      </a:r>
                    </a:p>
                    <a:p>
                      <a:pPr algn="ctr">
                        <a:lnSpc>
                          <a:spcPts val="1900"/>
                        </a:lnSpc>
                        <a:spcBef>
                          <a:spcPts val="0"/>
                        </a:spcBef>
                      </a:pPr>
                      <a:r>
                        <a:rPr lang="en-US" sz="1200" baseline="0" dirty="0">
                          <a:latin typeface="Arial" panose="020B0604020202020204" pitchFamily="34" charset="0"/>
                          <a:cs typeface="Arial" panose="020B0604020202020204" pitchFamily="34" charset="0"/>
                        </a:rPr>
                        <a:t>7 (7)</a:t>
                      </a:r>
                      <a:endParaRPr lang="en-US" sz="1200" dirty="0">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r h="494854">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a:latin typeface="Arial" panose="020B0604020202020204" pitchFamily="34" charset="0"/>
                          <a:cs typeface="Arial" panose="020B0604020202020204" pitchFamily="34" charset="0"/>
                        </a:rPr>
                        <a:t>Abbreviations</a:t>
                      </a:r>
                      <a:r>
                        <a:rPr lang="en-US" sz="1050" dirty="0">
                          <a:latin typeface="Arial" panose="020B0604020202020204" pitchFamily="34" charset="0"/>
                          <a:cs typeface="Arial" panose="020B0604020202020204" pitchFamily="34" charset="0"/>
                        </a:rPr>
                        <a:t>: TDF,</a:t>
                      </a:r>
                      <a:r>
                        <a:rPr lang="en-US" sz="1050" baseline="0" dirty="0">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rPr>
                        <a:t>Tenofovir disoproxil</a:t>
                      </a:r>
                      <a:r>
                        <a:rPr lang="en-US" sz="1050" baseline="0" dirty="0">
                          <a:latin typeface="Arial" panose="020B0604020202020204" pitchFamily="34" charset="0"/>
                          <a:cs typeface="Arial" panose="020B0604020202020204" pitchFamily="34" charset="0"/>
                        </a:rPr>
                        <a:t> fumarate; RTV, ritonavir; DRV, darunavir; LPV, lopinavir; ATV, atazanavir; RPV, rilpivirine; RAL, raltegravir; EVG, elvitegravir</a:t>
                      </a:r>
                      <a:endParaRPr lang="en-US" sz="1050" dirty="0">
                        <a:latin typeface="Arial" panose="020B0604020202020204" pitchFamily="34" charset="0"/>
                        <a:cs typeface="Arial" panose="020B0604020202020204" pitchFamily="34" charset="0"/>
                      </a:endParaRPr>
                    </a:p>
                  </a:txBody>
                  <a:tcPr marL="68580" marR="68580" marT="0" marB="0" anchor="ctr"/>
                </a:tc>
                <a:tc hMerge="1">
                  <a:txBody>
                    <a:bodyPr/>
                    <a:lstStyle/>
                    <a:p>
                      <a:pPr algn="ctr">
                        <a:lnSpc>
                          <a:spcPct val="100000"/>
                        </a:lnSpc>
                        <a:spcBef>
                          <a:spcPts val="300"/>
                        </a:spcBef>
                      </a:pPr>
                      <a:endParaRPr lang="en-US" sz="1400" dirty="0"/>
                    </a:p>
                  </a:txBody>
                  <a:tcPr>
                    <a:lnR w="9525" cap="flat" cmpd="sng" algn="ctr">
                      <a:solidFill>
                        <a:prstClr val="white">
                          <a:lumMod val="75000"/>
                        </a:prstClr>
                      </a:solidFill>
                      <a:prstDash val="solid"/>
                      <a:round/>
                      <a:headEnd type="none" w="med" len="med"/>
                      <a:tailEnd type="none" w="med" len="med"/>
                    </a:lnR>
                    <a:lnB w="9525"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40745468"/>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Sofosbuvir-Velpatasvir in HIV-HCV Coinfected Patients</a:t>
            </a:r>
            <a:br>
              <a:rPr lang="en-US" sz="2000" dirty="0"/>
            </a:br>
            <a:r>
              <a:rPr lang="en-US" sz="2000" dirty="0"/>
              <a:t>ASTRAL-5: Results</a:t>
            </a:r>
          </a:p>
        </p:txBody>
      </p:sp>
      <p:sp>
        <p:nvSpPr>
          <p:cNvPr id="2" name="Text Placeholder 1"/>
          <p:cNvSpPr>
            <a:spLocks noGrp="1"/>
          </p:cNvSpPr>
          <p:nvPr>
            <p:ph type="body" idx="10"/>
          </p:nvPr>
        </p:nvSpPr>
        <p:spPr/>
        <p:txBody>
          <a:bodyPr/>
          <a:lstStyle/>
          <a:p>
            <a:r>
              <a:rPr lang="en-US" dirty="0"/>
              <a:t>SVR12 Results by Genotype</a:t>
            </a:r>
          </a:p>
        </p:txBody>
      </p:sp>
      <p:sp>
        <p:nvSpPr>
          <p:cNvPr id="7" name="Content Placeholder 6"/>
          <p:cNvSpPr>
            <a:spLocks noGrp="1"/>
          </p:cNvSpPr>
          <p:nvPr>
            <p:ph type="body" sz="quarter" idx="14"/>
          </p:nvPr>
        </p:nvSpPr>
        <p:spPr/>
        <p:txBody>
          <a:bodyPr/>
          <a:lstStyle/>
          <a:p>
            <a:r>
              <a:rPr lang="en-US" dirty="0"/>
              <a:t>Source: Wyles D, et al. Clin Infect Dis. 2017;65:6-12.</a:t>
            </a:r>
          </a:p>
        </p:txBody>
      </p:sp>
      <p:graphicFrame>
        <p:nvGraphicFramePr>
          <p:cNvPr id="15" name="Chart 14"/>
          <p:cNvGraphicFramePr>
            <a:graphicFrameLocks/>
          </p:cNvGraphicFramePr>
          <p:nvPr>
            <p:extLst>
              <p:ext uri="{D42A27DB-BD31-4B8C-83A1-F6EECF244321}">
                <p14:modId xmlns:p14="http://schemas.microsoft.com/office/powerpoint/2010/main" val="3220833607"/>
              </p:ext>
            </p:extLst>
          </p:nvPr>
        </p:nvGraphicFramePr>
        <p:xfrm>
          <a:off x="457200" y="1512648"/>
          <a:ext cx="8229600" cy="3108960"/>
        </p:xfrm>
        <a:graphic>
          <a:graphicData uri="http://schemas.openxmlformats.org/drawingml/2006/chart">
            <c:chart xmlns:c="http://schemas.openxmlformats.org/drawingml/2006/chart" xmlns:r="http://schemas.openxmlformats.org/officeDocument/2006/relationships" r:id="rId2"/>
          </a:graphicData>
        </a:graphic>
      </p:graphicFrame>
      <p:sp>
        <p:nvSpPr>
          <p:cNvPr id="16" name="Rectangle 15"/>
          <p:cNvSpPr/>
          <p:nvPr/>
        </p:nvSpPr>
        <p:spPr>
          <a:xfrm>
            <a:off x="1608232" y="3566475"/>
            <a:ext cx="797458"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101/106</a:t>
            </a:r>
          </a:p>
        </p:txBody>
      </p:sp>
      <p:sp>
        <p:nvSpPr>
          <p:cNvPr id="17" name="Rectangle 16"/>
          <p:cNvSpPr/>
          <p:nvPr/>
        </p:nvSpPr>
        <p:spPr>
          <a:xfrm>
            <a:off x="2902850" y="3567649"/>
            <a:ext cx="548030"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63/66</a:t>
            </a:r>
          </a:p>
        </p:txBody>
      </p:sp>
      <p:sp>
        <p:nvSpPr>
          <p:cNvPr id="18" name="Rectangle 17"/>
          <p:cNvSpPr/>
          <p:nvPr/>
        </p:nvSpPr>
        <p:spPr>
          <a:xfrm>
            <a:off x="4064942" y="3567649"/>
            <a:ext cx="579879"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11/12</a:t>
            </a:r>
          </a:p>
        </p:txBody>
      </p:sp>
      <p:sp>
        <p:nvSpPr>
          <p:cNvPr id="19" name="Rectangle 18"/>
          <p:cNvSpPr/>
          <p:nvPr/>
        </p:nvSpPr>
        <p:spPr>
          <a:xfrm>
            <a:off x="5238092" y="3567650"/>
            <a:ext cx="646980"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11/11</a:t>
            </a:r>
          </a:p>
        </p:txBody>
      </p:sp>
      <p:sp>
        <p:nvSpPr>
          <p:cNvPr id="20" name="Rectangle 19"/>
          <p:cNvSpPr/>
          <p:nvPr/>
        </p:nvSpPr>
        <p:spPr>
          <a:xfrm>
            <a:off x="6476229" y="3567651"/>
            <a:ext cx="542441"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11/12</a:t>
            </a:r>
          </a:p>
        </p:txBody>
      </p:sp>
      <p:sp>
        <p:nvSpPr>
          <p:cNvPr id="21" name="Rectangle 20"/>
          <p:cNvSpPr/>
          <p:nvPr/>
        </p:nvSpPr>
        <p:spPr>
          <a:xfrm>
            <a:off x="7627740" y="3619745"/>
            <a:ext cx="646980"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5/5</a:t>
            </a:r>
          </a:p>
        </p:txBody>
      </p:sp>
      <p:sp>
        <p:nvSpPr>
          <p:cNvPr id="12" name="Rectangle 11">
            <a:extLst>
              <a:ext uri="{FF2B5EF4-FFF2-40B4-BE49-F238E27FC236}">
                <a16:creationId xmlns:a16="http://schemas.microsoft.com/office/drawing/2014/main" id="{AD00A789-4810-915A-CBD5-A8802CA5A758}"/>
              </a:ext>
            </a:extLst>
          </p:cNvPr>
          <p:cNvSpPr/>
          <p:nvPr/>
        </p:nvSpPr>
        <p:spPr>
          <a:xfrm>
            <a:off x="1469614" y="2002707"/>
            <a:ext cx="1035366"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solidFill>
                  <a:srgbClr val="FFFFFF"/>
                </a:solidFill>
                <a:latin typeface="Arial" panose="020B0604020202020204" pitchFamily="34" charset="0"/>
                <a:cs typeface="Arial" panose="020B0604020202020204" pitchFamily="34" charset="0"/>
              </a:rPr>
              <a:t>(95% CI, 89-99)</a:t>
            </a:r>
          </a:p>
        </p:txBody>
      </p:sp>
      <p:sp>
        <p:nvSpPr>
          <p:cNvPr id="13" name="Rectangle 12">
            <a:extLst>
              <a:ext uri="{FF2B5EF4-FFF2-40B4-BE49-F238E27FC236}">
                <a16:creationId xmlns:a16="http://schemas.microsoft.com/office/drawing/2014/main" id="{D6DC5E12-60D5-346C-A0B1-5DE76EE695BD}"/>
              </a:ext>
            </a:extLst>
          </p:cNvPr>
          <p:cNvSpPr/>
          <p:nvPr/>
        </p:nvSpPr>
        <p:spPr>
          <a:xfrm>
            <a:off x="2659182" y="1992875"/>
            <a:ext cx="1035366"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solidFill>
                  <a:srgbClr val="FFFFFF"/>
                </a:solidFill>
                <a:latin typeface="Arial" panose="020B0604020202020204" pitchFamily="34" charset="0"/>
                <a:cs typeface="Arial" panose="020B0604020202020204" pitchFamily="34" charset="0"/>
              </a:rPr>
              <a:t>(95% CI, 87-99)</a:t>
            </a:r>
          </a:p>
        </p:txBody>
      </p:sp>
      <p:sp>
        <p:nvSpPr>
          <p:cNvPr id="14" name="Rectangle 13">
            <a:extLst>
              <a:ext uri="{FF2B5EF4-FFF2-40B4-BE49-F238E27FC236}">
                <a16:creationId xmlns:a16="http://schemas.microsoft.com/office/drawing/2014/main" id="{E19D6FFC-684D-5C0B-2367-30EB7F922892}"/>
              </a:ext>
            </a:extLst>
          </p:cNvPr>
          <p:cNvSpPr/>
          <p:nvPr/>
        </p:nvSpPr>
        <p:spPr>
          <a:xfrm>
            <a:off x="3855470" y="2051409"/>
            <a:ext cx="1035366"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solidFill>
                  <a:srgbClr val="FFFFFF"/>
                </a:solidFill>
                <a:latin typeface="Arial" panose="020B0604020202020204" pitchFamily="34" charset="0"/>
                <a:cs typeface="Arial" panose="020B0604020202020204" pitchFamily="34" charset="0"/>
              </a:rPr>
              <a:t>(95% CI, 62-100)</a:t>
            </a:r>
          </a:p>
        </p:txBody>
      </p:sp>
      <p:sp>
        <p:nvSpPr>
          <p:cNvPr id="22" name="Rectangle 21">
            <a:extLst>
              <a:ext uri="{FF2B5EF4-FFF2-40B4-BE49-F238E27FC236}">
                <a16:creationId xmlns:a16="http://schemas.microsoft.com/office/drawing/2014/main" id="{B282A266-8635-88A9-DE31-5AE4D1A30DBD}"/>
              </a:ext>
            </a:extLst>
          </p:cNvPr>
          <p:cNvSpPr/>
          <p:nvPr/>
        </p:nvSpPr>
        <p:spPr>
          <a:xfrm>
            <a:off x="5061564" y="1868245"/>
            <a:ext cx="1035366"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solidFill>
                  <a:srgbClr val="FFFFFF"/>
                </a:solidFill>
                <a:latin typeface="Arial" panose="020B0604020202020204" pitchFamily="34" charset="0"/>
                <a:cs typeface="Arial" panose="020B0604020202020204" pitchFamily="34" charset="0"/>
              </a:rPr>
              <a:t>(95% CI, 72-100)</a:t>
            </a:r>
          </a:p>
        </p:txBody>
      </p:sp>
      <p:sp>
        <p:nvSpPr>
          <p:cNvPr id="23" name="Rectangle 22">
            <a:extLst>
              <a:ext uri="{FF2B5EF4-FFF2-40B4-BE49-F238E27FC236}">
                <a16:creationId xmlns:a16="http://schemas.microsoft.com/office/drawing/2014/main" id="{1A32EE6B-E18C-8820-76D7-C117E158984C}"/>
              </a:ext>
            </a:extLst>
          </p:cNvPr>
          <p:cNvSpPr/>
          <p:nvPr/>
        </p:nvSpPr>
        <p:spPr>
          <a:xfrm>
            <a:off x="6255508" y="2062360"/>
            <a:ext cx="1035366"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solidFill>
                  <a:srgbClr val="FFFFFF"/>
                </a:solidFill>
                <a:latin typeface="Arial" panose="020B0604020202020204" pitchFamily="34" charset="0"/>
                <a:cs typeface="Arial" panose="020B0604020202020204" pitchFamily="34" charset="0"/>
              </a:rPr>
              <a:t>(95% CI, 62-100)</a:t>
            </a:r>
          </a:p>
        </p:txBody>
      </p:sp>
      <p:sp>
        <p:nvSpPr>
          <p:cNvPr id="24" name="Rectangle 23">
            <a:extLst>
              <a:ext uri="{FF2B5EF4-FFF2-40B4-BE49-F238E27FC236}">
                <a16:creationId xmlns:a16="http://schemas.microsoft.com/office/drawing/2014/main" id="{44134EB0-D39D-BC05-59E5-9BA667BC621D}"/>
              </a:ext>
            </a:extLst>
          </p:cNvPr>
          <p:cNvSpPr/>
          <p:nvPr/>
        </p:nvSpPr>
        <p:spPr>
          <a:xfrm>
            <a:off x="7430764" y="1889207"/>
            <a:ext cx="1035366"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solidFill>
                  <a:srgbClr val="FFFFFF"/>
                </a:solidFill>
                <a:latin typeface="Arial" panose="020B0604020202020204" pitchFamily="34" charset="0"/>
                <a:cs typeface="Arial" panose="020B0604020202020204" pitchFamily="34" charset="0"/>
              </a:rPr>
              <a:t>(95% CI, 48-100)</a:t>
            </a:r>
          </a:p>
        </p:txBody>
      </p:sp>
    </p:spTree>
    <p:extLst>
      <p:ext uri="{BB962C8B-B14F-4D97-AF65-F5344CB8AC3E}">
        <p14:creationId xmlns:p14="http://schemas.microsoft.com/office/powerpoint/2010/main" val="1852398625"/>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Sofosbuvir-Velpatasvir in HIV-HCV Coinfected Patients</a:t>
            </a:r>
            <a:br>
              <a:rPr lang="en-US" sz="2000" dirty="0"/>
            </a:br>
            <a:r>
              <a:rPr lang="en-US" sz="2000" dirty="0"/>
              <a:t>ASTRAL-5: Results</a:t>
            </a:r>
          </a:p>
        </p:txBody>
      </p:sp>
      <p:sp>
        <p:nvSpPr>
          <p:cNvPr id="2" name="Text Placeholder 1"/>
          <p:cNvSpPr>
            <a:spLocks noGrp="1"/>
          </p:cNvSpPr>
          <p:nvPr>
            <p:ph type="body" idx="10"/>
          </p:nvPr>
        </p:nvSpPr>
        <p:spPr/>
        <p:txBody>
          <a:bodyPr/>
          <a:lstStyle/>
          <a:p>
            <a:r>
              <a:rPr lang="en-US" dirty="0"/>
              <a:t>SVR12 Results by Genotype</a:t>
            </a:r>
          </a:p>
        </p:txBody>
      </p:sp>
      <p:sp>
        <p:nvSpPr>
          <p:cNvPr id="7" name="Content Placeholder 6"/>
          <p:cNvSpPr>
            <a:spLocks noGrp="1"/>
          </p:cNvSpPr>
          <p:nvPr>
            <p:ph type="body" sz="quarter" idx="14"/>
          </p:nvPr>
        </p:nvSpPr>
        <p:spPr/>
        <p:txBody>
          <a:bodyPr/>
          <a:lstStyle/>
          <a:p>
            <a:r>
              <a:rPr lang="en-US" dirty="0"/>
              <a:t>Source: Wyles D, et al. Clin Infect Dis. 2017;65:6-12.</a:t>
            </a:r>
          </a:p>
        </p:txBody>
      </p:sp>
      <p:graphicFrame>
        <p:nvGraphicFramePr>
          <p:cNvPr id="15" name="Chart 14"/>
          <p:cNvGraphicFramePr>
            <a:graphicFrameLocks/>
          </p:cNvGraphicFramePr>
          <p:nvPr>
            <p:extLst>
              <p:ext uri="{D42A27DB-BD31-4B8C-83A1-F6EECF244321}">
                <p14:modId xmlns:p14="http://schemas.microsoft.com/office/powerpoint/2010/main" val="715824553"/>
              </p:ext>
            </p:extLst>
          </p:nvPr>
        </p:nvGraphicFramePr>
        <p:xfrm>
          <a:off x="457200" y="1512648"/>
          <a:ext cx="8229600" cy="3108960"/>
        </p:xfrm>
        <a:graphic>
          <a:graphicData uri="http://schemas.openxmlformats.org/drawingml/2006/chart">
            <c:chart xmlns:c="http://schemas.openxmlformats.org/drawingml/2006/chart" xmlns:r="http://schemas.openxmlformats.org/officeDocument/2006/relationships" r:id="rId2"/>
          </a:graphicData>
        </a:graphic>
      </p:graphicFrame>
      <p:sp>
        <p:nvSpPr>
          <p:cNvPr id="16" name="Rectangle 15"/>
          <p:cNvSpPr/>
          <p:nvPr/>
        </p:nvSpPr>
        <p:spPr>
          <a:xfrm>
            <a:off x="1589101" y="3660065"/>
            <a:ext cx="840503"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101/106</a:t>
            </a:r>
          </a:p>
        </p:txBody>
      </p:sp>
      <p:sp>
        <p:nvSpPr>
          <p:cNvPr id="19" name="Rectangle 18"/>
          <p:cNvSpPr/>
          <p:nvPr/>
        </p:nvSpPr>
        <p:spPr>
          <a:xfrm>
            <a:off x="5157378" y="3677821"/>
            <a:ext cx="840503"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11/11</a:t>
            </a:r>
          </a:p>
        </p:txBody>
      </p:sp>
      <p:sp>
        <p:nvSpPr>
          <p:cNvPr id="21" name="Rectangle 20"/>
          <p:cNvSpPr/>
          <p:nvPr/>
        </p:nvSpPr>
        <p:spPr>
          <a:xfrm>
            <a:off x="7531140" y="3660065"/>
            <a:ext cx="840503"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5/5</a:t>
            </a:r>
          </a:p>
        </p:txBody>
      </p:sp>
      <p:sp>
        <p:nvSpPr>
          <p:cNvPr id="12" name="Rectangle 11"/>
          <p:cNvSpPr/>
          <p:nvPr/>
        </p:nvSpPr>
        <p:spPr>
          <a:xfrm>
            <a:off x="2827957" y="3650147"/>
            <a:ext cx="711956" cy="285753"/>
          </a:xfrm>
          <a:prstGeom prst="rect">
            <a:avLst/>
          </a:prstGeom>
          <a:no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63/66</a:t>
            </a:r>
          </a:p>
        </p:txBody>
      </p:sp>
      <p:sp>
        <p:nvSpPr>
          <p:cNvPr id="13" name="Rectangle 12"/>
          <p:cNvSpPr/>
          <p:nvPr/>
        </p:nvSpPr>
        <p:spPr>
          <a:xfrm>
            <a:off x="4011716" y="3650147"/>
            <a:ext cx="753331" cy="285753"/>
          </a:xfrm>
          <a:prstGeom prst="rect">
            <a:avLst/>
          </a:prstGeom>
          <a:no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11/12</a:t>
            </a:r>
          </a:p>
        </p:txBody>
      </p:sp>
      <p:sp>
        <p:nvSpPr>
          <p:cNvPr id="14" name="Rectangle 13"/>
          <p:cNvSpPr/>
          <p:nvPr/>
        </p:nvSpPr>
        <p:spPr>
          <a:xfrm>
            <a:off x="6403096" y="3650147"/>
            <a:ext cx="704695" cy="285753"/>
          </a:xfrm>
          <a:prstGeom prst="rect">
            <a:avLst/>
          </a:prstGeom>
          <a:no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11/12</a:t>
            </a:r>
          </a:p>
        </p:txBody>
      </p:sp>
      <p:sp>
        <p:nvSpPr>
          <p:cNvPr id="22" name="Line Callout 1 21"/>
          <p:cNvSpPr/>
          <p:nvPr/>
        </p:nvSpPr>
        <p:spPr>
          <a:xfrm>
            <a:off x="3977195" y="2921107"/>
            <a:ext cx="787851" cy="290318"/>
          </a:xfrm>
          <a:prstGeom prst="borderCallout1">
            <a:avLst>
              <a:gd name="adj1" fmla="val 231359"/>
              <a:gd name="adj2" fmla="val 48021"/>
              <a:gd name="adj3" fmla="val 100906"/>
              <a:gd name="adj4" fmla="val 48344"/>
            </a:avLst>
          </a:prstGeom>
          <a:solidFill>
            <a:srgbClr val="D9D9D9"/>
          </a:solidFill>
          <a:ln>
            <a:solidFill>
              <a:srgbClr val="000000"/>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900" dirty="0">
                <a:latin typeface="Arial" panose="020B0604020202020204" pitchFamily="34" charset="0"/>
                <a:cs typeface="Arial" panose="020B0604020202020204" pitchFamily="34" charset="0"/>
              </a:rPr>
              <a:t>1 LTFU</a:t>
            </a:r>
          </a:p>
        </p:txBody>
      </p:sp>
      <p:sp>
        <p:nvSpPr>
          <p:cNvPr id="23" name="Line Callout 1 22"/>
          <p:cNvSpPr/>
          <p:nvPr/>
        </p:nvSpPr>
        <p:spPr>
          <a:xfrm>
            <a:off x="2778712" y="2926080"/>
            <a:ext cx="787835" cy="290318"/>
          </a:xfrm>
          <a:prstGeom prst="borderCallout1">
            <a:avLst>
              <a:gd name="adj1" fmla="val 234417"/>
              <a:gd name="adj2" fmla="val 48320"/>
              <a:gd name="adj3" fmla="val 100906"/>
              <a:gd name="adj4" fmla="val 48642"/>
            </a:avLst>
          </a:prstGeom>
          <a:solidFill>
            <a:srgbClr val="D9D9D9"/>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900" dirty="0">
                <a:latin typeface="Arial" panose="020B0604020202020204" pitchFamily="34" charset="0"/>
                <a:cs typeface="Arial" panose="020B0604020202020204" pitchFamily="34" charset="0"/>
              </a:rPr>
              <a:t>2 Relapses</a:t>
            </a:r>
          </a:p>
          <a:p>
            <a:pPr algn="ctr"/>
            <a:r>
              <a:rPr lang="en-US" sz="900" dirty="0">
                <a:latin typeface="Arial" panose="020B0604020202020204" pitchFamily="34" charset="0"/>
                <a:cs typeface="Arial" panose="020B0604020202020204" pitchFamily="34" charset="0"/>
              </a:rPr>
              <a:t>1 LTFU</a:t>
            </a:r>
          </a:p>
        </p:txBody>
      </p:sp>
      <p:sp>
        <p:nvSpPr>
          <p:cNvPr id="24" name="Line Callout 1 23"/>
          <p:cNvSpPr/>
          <p:nvPr/>
        </p:nvSpPr>
        <p:spPr>
          <a:xfrm>
            <a:off x="6377137" y="2926080"/>
            <a:ext cx="756612" cy="298219"/>
          </a:xfrm>
          <a:prstGeom prst="borderCallout1">
            <a:avLst>
              <a:gd name="adj1" fmla="val 237394"/>
              <a:gd name="adj2" fmla="val 47956"/>
              <a:gd name="adj3" fmla="val 103883"/>
              <a:gd name="adj4" fmla="val 48279"/>
            </a:avLst>
          </a:prstGeom>
          <a:solidFill>
            <a:srgbClr val="D9D9D9"/>
          </a:solidFill>
          <a:ln>
            <a:solidFill>
              <a:srgbClr val="000000"/>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900" dirty="0">
                <a:latin typeface="Arial" panose="020B0604020202020204" pitchFamily="34" charset="0"/>
                <a:cs typeface="Arial" panose="020B0604020202020204" pitchFamily="34" charset="0"/>
              </a:rPr>
              <a:t>1 Withdrew</a:t>
            </a:r>
          </a:p>
          <a:p>
            <a:pPr algn="ctr"/>
            <a:r>
              <a:rPr lang="en-US" sz="900" dirty="0">
                <a:latin typeface="Arial" panose="020B0604020202020204" pitchFamily="34" charset="0"/>
                <a:cs typeface="Arial" panose="020B0604020202020204" pitchFamily="34" charset="0"/>
              </a:rPr>
              <a:t>Consent</a:t>
            </a:r>
          </a:p>
        </p:txBody>
      </p:sp>
    </p:spTree>
    <p:extLst>
      <p:ext uri="{BB962C8B-B14F-4D97-AF65-F5344CB8AC3E}">
        <p14:creationId xmlns:p14="http://schemas.microsoft.com/office/powerpoint/2010/main" val="2066444132"/>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Sofosbuvir-Velpatasvir in HIV-HCV Coinfected Patients</a:t>
            </a:r>
            <a:br>
              <a:rPr lang="en-US" sz="2000" dirty="0"/>
            </a:br>
            <a:r>
              <a:rPr lang="en-US" sz="2000" dirty="0"/>
              <a:t>ASTRAL-5: Results</a:t>
            </a:r>
          </a:p>
        </p:txBody>
      </p:sp>
      <p:sp>
        <p:nvSpPr>
          <p:cNvPr id="2" name="Text Placeholder 1"/>
          <p:cNvSpPr>
            <a:spLocks noGrp="1"/>
          </p:cNvSpPr>
          <p:nvPr>
            <p:ph type="body" idx="10"/>
          </p:nvPr>
        </p:nvSpPr>
        <p:spPr/>
        <p:txBody>
          <a:bodyPr/>
          <a:lstStyle/>
          <a:p>
            <a:r>
              <a:rPr lang="en-US" dirty="0"/>
              <a:t>SVR12 Results by Treatment Experience and Cirrhosis Status</a:t>
            </a:r>
          </a:p>
        </p:txBody>
      </p:sp>
      <p:sp>
        <p:nvSpPr>
          <p:cNvPr id="7" name="Content Placeholder 6"/>
          <p:cNvSpPr>
            <a:spLocks noGrp="1"/>
          </p:cNvSpPr>
          <p:nvPr>
            <p:ph type="body" sz="quarter" idx="14"/>
          </p:nvPr>
        </p:nvSpPr>
        <p:spPr/>
        <p:txBody>
          <a:bodyPr/>
          <a:lstStyle/>
          <a:p>
            <a:r>
              <a:rPr lang="en-US" dirty="0"/>
              <a:t>Source: Wyles D, et al. Clin Infect Dis. 2017;65:6-12.</a:t>
            </a:r>
          </a:p>
        </p:txBody>
      </p:sp>
      <p:sp>
        <p:nvSpPr>
          <p:cNvPr id="10" name="Rectangle 9"/>
          <p:cNvSpPr/>
          <p:nvPr/>
        </p:nvSpPr>
        <p:spPr>
          <a:xfrm>
            <a:off x="2636742" y="3698423"/>
            <a:ext cx="685800"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rPr>
              <a:t>210/218</a:t>
            </a:r>
          </a:p>
        </p:txBody>
      </p:sp>
      <p:sp>
        <p:nvSpPr>
          <p:cNvPr id="11" name="Rectangle 10"/>
          <p:cNvSpPr/>
          <p:nvPr/>
        </p:nvSpPr>
        <p:spPr>
          <a:xfrm>
            <a:off x="3998840" y="3698423"/>
            <a:ext cx="685800"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rPr>
              <a:t>139/144</a:t>
            </a:r>
          </a:p>
        </p:txBody>
      </p:sp>
      <p:sp>
        <p:nvSpPr>
          <p:cNvPr id="12" name="Rectangle 11"/>
          <p:cNvSpPr/>
          <p:nvPr/>
        </p:nvSpPr>
        <p:spPr>
          <a:xfrm>
            <a:off x="5339210" y="3698423"/>
            <a:ext cx="685800"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rPr>
              <a:t>42/44</a:t>
            </a:r>
          </a:p>
        </p:txBody>
      </p:sp>
      <p:sp>
        <p:nvSpPr>
          <p:cNvPr id="13" name="Rectangle 12"/>
          <p:cNvSpPr/>
          <p:nvPr/>
        </p:nvSpPr>
        <p:spPr>
          <a:xfrm>
            <a:off x="6686550" y="3698423"/>
            <a:ext cx="685800"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rPr>
              <a:t>27/28</a:t>
            </a:r>
          </a:p>
        </p:txBody>
      </p:sp>
      <p:graphicFrame>
        <p:nvGraphicFramePr>
          <p:cNvPr id="9" name="Chart 8"/>
          <p:cNvGraphicFramePr>
            <a:graphicFrameLocks/>
          </p:cNvGraphicFramePr>
          <p:nvPr>
            <p:extLst>
              <p:ext uri="{D42A27DB-BD31-4B8C-83A1-F6EECF244321}">
                <p14:modId xmlns:p14="http://schemas.microsoft.com/office/powerpoint/2010/main" val="2547862138"/>
              </p:ext>
            </p:extLst>
          </p:nvPr>
        </p:nvGraphicFramePr>
        <p:xfrm>
          <a:off x="461010" y="1587389"/>
          <a:ext cx="8229600" cy="3108960"/>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25"/>
          <p:cNvSpPr>
            <a:spLocks noChangeArrowheads="1"/>
          </p:cNvSpPr>
          <p:nvPr/>
        </p:nvSpPr>
        <p:spPr bwMode="auto">
          <a:xfrm>
            <a:off x="3224762" y="4142535"/>
            <a:ext cx="2000250" cy="285750"/>
          </a:xfrm>
          <a:prstGeom prst="rect">
            <a:avLst/>
          </a:prstGeom>
          <a:noFill/>
          <a:ln w="12700">
            <a:noFill/>
            <a:miter lim="800000"/>
            <a:headEnd/>
            <a:tailEnd/>
          </a:ln>
        </p:spPr>
        <p:txBody>
          <a:bodyPr lIns="0" tIns="34073" rIns="0" bIns="34073" anchor="ctr">
            <a:prstTxWarp prst="textNoShape">
              <a:avLst/>
            </a:prstTxWarp>
          </a:bodyPr>
          <a:lstStyle/>
          <a:p>
            <a:pPr algn="ctr" defTabSz="701279">
              <a:spcBef>
                <a:spcPct val="50000"/>
              </a:spcBef>
            </a:pPr>
            <a:r>
              <a:rPr lang="en-US" sz="1400" b="1" dirty="0">
                <a:solidFill>
                  <a:srgbClr val="000000"/>
                </a:solidFill>
                <a:latin typeface="Arial" pitchFamily="22" charset="0"/>
              </a:rPr>
              <a:t>Treatment</a:t>
            </a:r>
            <a:r>
              <a:rPr lang="en-US" sz="1050" b="1" dirty="0">
                <a:solidFill>
                  <a:srgbClr val="000000"/>
                </a:solidFill>
                <a:latin typeface="Arial" pitchFamily="22" charset="0"/>
              </a:rPr>
              <a:t> </a:t>
            </a:r>
            <a:r>
              <a:rPr lang="en-US" sz="1400" b="1" dirty="0">
                <a:solidFill>
                  <a:srgbClr val="000000"/>
                </a:solidFill>
                <a:latin typeface="Arial" pitchFamily="22" charset="0"/>
              </a:rPr>
              <a:t>Experience</a:t>
            </a:r>
          </a:p>
        </p:txBody>
      </p:sp>
      <p:cxnSp>
        <p:nvCxnSpPr>
          <p:cNvPr id="15" name="Straight Connector 14"/>
          <p:cNvCxnSpPr/>
          <p:nvPr/>
        </p:nvCxnSpPr>
        <p:spPr>
          <a:xfrm>
            <a:off x="3036167" y="4135321"/>
            <a:ext cx="2377440" cy="0"/>
          </a:xfrm>
          <a:prstGeom prst="line">
            <a:avLst/>
          </a:prstGeom>
          <a:ln w="952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sp>
        <p:nvSpPr>
          <p:cNvPr id="16" name="Rectangle 25"/>
          <p:cNvSpPr>
            <a:spLocks noChangeArrowheads="1"/>
          </p:cNvSpPr>
          <p:nvPr/>
        </p:nvSpPr>
        <p:spPr bwMode="auto">
          <a:xfrm>
            <a:off x="6130248" y="4142535"/>
            <a:ext cx="2000250" cy="285750"/>
          </a:xfrm>
          <a:prstGeom prst="rect">
            <a:avLst/>
          </a:prstGeom>
          <a:noFill/>
          <a:ln w="12700">
            <a:noFill/>
            <a:miter lim="800000"/>
            <a:headEnd/>
            <a:tailEnd/>
          </a:ln>
        </p:spPr>
        <p:txBody>
          <a:bodyPr lIns="0" tIns="34073" rIns="0" bIns="34073" anchor="ctr">
            <a:prstTxWarp prst="textNoShape">
              <a:avLst/>
            </a:prstTxWarp>
          </a:bodyPr>
          <a:lstStyle/>
          <a:p>
            <a:pPr algn="ctr" defTabSz="701279">
              <a:spcBef>
                <a:spcPct val="50000"/>
              </a:spcBef>
            </a:pPr>
            <a:r>
              <a:rPr lang="en-US" sz="1400" b="1" dirty="0">
                <a:solidFill>
                  <a:srgbClr val="000000"/>
                </a:solidFill>
                <a:latin typeface="Arial" pitchFamily="22" charset="0"/>
              </a:rPr>
              <a:t>Cirrhosis</a:t>
            </a:r>
            <a:r>
              <a:rPr lang="en-US" sz="1050" b="1" dirty="0">
                <a:solidFill>
                  <a:srgbClr val="000000"/>
                </a:solidFill>
                <a:latin typeface="Arial" pitchFamily="22" charset="0"/>
              </a:rPr>
              <a:t> </a:t>
            </a:r>
            <a:r>
              <a:rPr lang="en-US" sz="1400" b="1" dirty="0">
                <a:solidFill>
                  <a:srgbClr val="000000"/>
                </a:solidFill>
                <a:latin typeface="Arial" pitchFamily="22" charset="0"/>
              </a:rPr>
              <a:t>Status</a:t>
            </a:r>
          </a:p>
        </p:txBody>
      </p:sp>
      <p:cxnSp>
        <p:nvCxnSpPr>
          <p:cNvPr id="17" name="Straight Connector 16"/>
          <p:cNvCxnSpPr/>
          <p:nvPr/>
        </p:nvCxnSpPr>
        <p:spPr>
          <a:xfrm>
            <a:off x="5941653" y="4153077"/>
            <a:ext cx="2377440" cy="0"/>
          </a:xfrm>
          <a:prstGeom prst="line">
            <a:avLst/>
          </a:prstGeom>
          <a:ln w="952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1704513" y="3458614"/>
            <a:ext cx="893999"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101/106</a:t>
            </a:r>
          </a:p>
        </p:txBody>
      </p:sp>
      <p:sp>
        <p:nvSpPr>
          <p:cNvPr id="19" name="Rectangle 18"/>
          <p:cNvSpPr/>
          <p:nvPr/>
        </p:nvSpPr>
        <p:spPr>
          <a:xfrm>
            <a:off x="3120011" y="3458614"/>
            <a:ext cx="941679"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71/75</a:t>
            </a:r>
          </a:p>
        </p:txBody>
      </p:sp>
      <p:sp>
        <p:nvSpPr>
          <p:cNvPr id="20" name="Rectangle 19"/>
          <p:cNvSpPr/>
          <p:nvPr/>
        </p:nvSpPr>
        <p:spPr>
          <a:xfrm>
            <a:off x="4535510" y="3458614"/>
            <a:ext cx="941678"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30/31</a:t>
            </a:r>
          </a:p>
        </p:txBody>
      </p:sp>
      <p:sp>
        <p:nvSpPr>
          <p:cNvPr id="21" name="Rectangle 20"/>
          <p:cNvSpPr/>
          <p:nvPr/>
        </p:nvSpPr>
        <p:spPr>
          <a:xfrm>
            <a:off x="7388680" y="3458614"/>
            <a:ext cx="920819"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19/19</a:t>
            </a:r>
          </a:p>
        </p:txBody>
      </p:sp>
      <p:sp>
        <p:nvSpPr>
          <p:cNvPr id="22" name="Rectangle 21"/>
          <p:cNvSpPr/>
          <p:nvPr/>
        </p:nvSpPr>
        <p:spPr>
          <a:xfrm>
            <a:off x="5958986" y="3458614"/>
            <a:ext cx="941678"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82/87</a:t>
            </a:r>
          </a:p>
        </p:txBody>
      </p:sp>
    </p:spTree>
    <p:extLst>
      <p:ext uri="{BB962C8B-B14F-4D97-AF65-F5344CB8AC3E}">
        <p14:creationId xmlns:p14="http://schemas.microsoft.com/office/powerpoint/2010/main" val="1893362039"/>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Sofosbuvir-Velpatasvir in HIV-HCV Coinfected Patients</a:t>
            </a:r>
            <a:br>
              <a:rPr lang="en-US" sz="2000" dirty="0"/>
            </a:br>
            <a:r>
              <a:rPr lang="en-US" sz="2000" dirty="0"/>
              <a:t>ASTRAL-5: Resistance</a:t>
            </a:r>
          </a:p>
        </p:txBody>
      </p:sp>
      <p:sp>
        <p:nvSpPr>
          <p:cNvPr id="7" name="Content Placeholder 6"/>
          <p:cNvSpPr>
            <a:spLocks noGrp="1"/>
          </p:cNvSpPr>
          <p:nvPr>
            <p:ph type="body" sz="quarter" idx="14"/>
          </p:nvPr>
        </p:nvSpPr>
        <p:spPr/>
        <p:txBody>
          <a:bodyPr/>
          <a:lstStyle/>
          <a:p>
            <a:r>
              <a:rPr lang="en-US" dirty="0"/>
              <a:t>Source: Wyles D, et al. Clin Infect Dis. 2017;65:6-12.</a:t>
            </a:r>
          </a:p>
        </p:txBody>
      </p:sp>
      <p:sp>
        <p:nvSpPr>
          <p:cNvPr id="10" name="Slide Number Placeholder 3"/>
          <p:cNvSpPr txBox="1">
            <a:spLocks/>
          </p:cNvSpPr>
          <p:nvPr/>
        </p:nvSpPr>
        <p:spPr>
          <a:xfrm>
            <a:off x="7529512" y="5017294"/>
            <a:ext cx="185738" cy="126206"/>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a:lstStyle>
          <a:p>
            <a:pPr>
              <a:defRPr/>
            </a:pPr>
            <a:fld id="{4F1D4BA5-5302-4CB5-AC6D-38B3FFDBB930}" type="slidenum">
              <a:rPr lang="en-US" sz="600"/>
              <a:pPr>
                <a:defRPr/>
              </a:pPr>
              <a:t>55</a:t>
            </a:fld>
            <a:endParaRPr lang="en-US" sz="600" dirty="0"/>
          </a:p>
        </p:txBody>
      </p:sp>
      <p:graphicFrame>
        <p:nvGraphicFramePr>
          <p:cNvPr id="46" name="Chart 3">
            <a:extLst>
              <a:ext uri="{FF2B5EF4-FFF2-40B4-BE49-F238E27FC236}">
                <a16:creationId xmlns:a16="http://schemas.microsoft.com/office/drawing/2014/main" id="{4AD4791A-82AA-764D-A046-965C0F013285}"/>
              </a:ext>
            </a:extLst>
          </p:cNvPr>
          <p:cNvGraphicFramePr>
            <a:graphicFrameLocks/>
          </p:cNvGraphicFramePr>
          <p:nvPr>
            <p:extLst>
              <p:ext uri="{D42A27DB-BD31-4B8C-83A1-F6EECF244321}">
                <p14:modId xmlns:p14="http://schemas.microsoft.com/office/powerpoint/2010/main" val="942327497"/>
              </p:ext>
            </p:extLst>
          </p:nvPr>
        </p:nvGraphicFramePr>
        <p:xfrm>
          <a:off x="469913" y="1720283"/>
          <a:ext cx="3512450" cy="27528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7" name="Chart 46">
            <a:extLst>
              <a:ext uri="{FF2B5EF4-FFF2-40B4-BE49-F238E27FC236}">
                <a16:creationId xmlns:a16="http://schemas.microsoft.com/office/drawing/2014/main" id="{0671753C-33AB-2B40-ACB8-51A94B062C8C}"/>
              </a:ext>
            </a:extLst>
          </p:cNvPr>
          <p:cNvGraphicFramePr>
            <a:graphicFrameLocks/>
          </p:cNvGraphicFramePr>
          <p:nvPr>
            <p:extLst>
              <p:ext uri="{D42A27DB-BD31-4B8C-83A1-F6EECF244321}">
                <p14:modId xmlns:p14="http://schemas.microsoft.com/office/powerpoint/2010/main" val="1681518668"/>
              </p:ext>
            </p:extLst>
          </p:nvPr>
        </p:nvGraphicFramePr>
        <p:xfrm>
          <a:off x="4729001" y="1829289"/>
          <a:ext cx="3785146" cy="2534845"/>
        </p:xfrm>
        <a:graphic>
          <a:graphicData uri="http://schemas.openxmlformats.org/drawingml/2006/chart">
            <c:chart xmlns:c="http://schemas.openxmlformats.org/drawingml/2006/chart" xmlns:r="http://schemas.openxmlformats.org/officeDocument/2006/relationships" r:id="rId4"/>
          </a:graphicData>
        </a:graphic>
      </p:graphicFrame>
      <p:sp>
        <p:nvSpPr>
          <p:cNvPr id="48" name="TextBox 1">
            <a:extLst>
              <a:ext uri="{FF2B5EF4-FFF2-40B4-BE49-F238E27FC236}">
                <a16:creationId xmlns:a16="http://schemas.microsoft.com/office/drawing/2014/main" id="{DB1B7BD2-EA05-4D4E-B20F-E517C5BEAFE2}"/>
              </a:ext>
            </a:extLst>
          </p:cNvPr>
          <p:cNvSpPr txBox="1"/>
          <p:nvPr/>
        </p:nvSpPr>
        <p:spPr>
          <a:xfrm>
            <a:off x="5799171" y="3700158"/>
            <a:ext cx="699516" cy="253916"/>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eaLnBrk="1" fontAlgn="auto" hangingPunct="1">
              <a:spcBef>
                <a:spcPts val="0"/>
              </a:spcBef>
              <a:spcAft>
                <a:spcPts val="0"/>
              </a:spcAft>
              <a:defRPr/>
            </a:pPr>
            <a:r>
              <a:rPr lang="en-US" sz="1050" kern="0" dirty="0">
                <a:solidFill>
                  <a:schemeClr val="bg1"/>
                </a:solidFill>
                <a:latin typeface="Arial"/>
              </a:rPr>
              <a:t>88/90</a:t>
            </a:r>
          </a:p>
        </p:txBody>
      </p:sp>
      <p:sp>
        <p:nvSpPr>
          <p:cNvPr id="49" name="TextBox 1">
            <a:extLst>
              <a:ext uri="{FF2B5EF4-FFF2-40B4-BE49-F238E27FC236}">
                <a16:creationId xmlns:a16="http://schemas.microsoft.com/office/drawing/2014/main" id="{E1FC5962-CBE4-A648-A1BB-CBA75A3DF0EA}"/>
              </a:ext>
            </a:extLst>
          </p:cNvPr>
          <p:cNvSpPr txBox="1"/>
          <p:nvPr/>
        </p:nvSpPr>
        <p:spPr>
          <a:xfrm>
            <a:off x="7343647" y="3700158"/>
            <a:ext cx="699516" cy="253916"/>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eaLnBrk="1" fontAlgn="auto" hangingPunct="1">
              <a:spcBef>
                <a:spcPts val="0"/>
              </a:spcBef>
              <a:spcAft>
                <a:spcPts val="0"/>
              </a:spcAft>
              <a:defRPr/>
            </a:pPr>
            <a:r>
              <a:rPr lang="en-US" sz="1050" kern="0" dirty="0">
                <a:solidFill>
                  <a:schemeClr val="bg1"/>
                </a:solidFill>
                <a:latin typeface="Arial"/>
              </a:rPr>
              <a:t>13/13</a:t>
            </a:r>
          </a:p>
        </p:txBody>
      </p:sp>
      <p:sp>
        <p:nvSpPr>
          <p:cNvPr id="50" name="TextBox 1">
            <a:extLst>
              <a:ext uri="{FF2B5EF4-FFF2-40B4-BE49-F238E27FC236}">
                <a16:creationId xmlns:a16="http://schemas.microsoft.com/office/drawing/2014/main" id="{5DEC2052-8A00-A148-8C9A-23C00BBAA9E3}"/>
              </a:ext>
            </a:extLst>
          </p:cNvPr>
          <p:cNvSpPr txBox="1"/>
          <p:nvPr/>
        </p:nvSpPr>
        <p:spPr>
          <a:xfrm>
            <a:off x="1280717" y="3265302"/>
            <a:ext cx="699516" cy="253916"/>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eaLnBrk="1" fontAlgn="auto" hangingPunct="1">
              <a:spcBef>
                <a:spcPts val="0"/>
              </a:spcBef>
              <a:spcAft>
                <a:spcPts val="0"/>
              </a:spcAft>
              <a:defRPr/>
            </a:pPr>
            <a:r>
              <a:rPr lang="en-US" sz="1050" kern="0" dirty="0">
                <a:latin typeface="Arial"/>
              </a:rPr>
              <a:t>(n = 90</a:t>
            </a:r>
          </a:p>
        </p:txBody>
      </p:sp>
      <p:sp>
        <p:nvSpPr>
          <p:cNvPr id="51" name="TextBox 1">
            <a:extLst>
              <a:ext uri="{FF2B5EF4-FFF2-40B4-BE49-F238E27FC236}">
                <a16:creationId xmlns:a16="http://schemas.microsoft.com/office/drawing/2014/main" id="{A26D2892-6B11-E84E-8ED3-7EF1FB3B9547}"/>
              </a:ext>
            </a:extLst>
          </p:cNvPr>
          <p:cNvSpPr txBox="1"/>
          <p:nvPr/>
        </p:nvSpPr>
        <p:spPr>
          <a:xfrm>
            <a:off x="2534852" y="3181844"/>
            <a:ext cx="699516" cy="253916"/>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eaLnBrk="1" fontAlgn="auto" hangingPunct="1">
              <a:spcBef>
                <a:spcPts val="0"/>
              </a:spcBef>
              <a:spcAft>
                <a:spcPts val="0"/>
              </a:spcAft>
              <a:defRPr/>
            </a:pPr>
            <a:r>
              <a:rPr lang="en-US" sz="1050" kern="0" dirty="0">
                <a:latin typeface="Arial"/>
              </a:rPr>
              <a:t>(n = 13)</a:t>
            </a:r>
          </a:p>
        </p:txBody>
      </p:sp>
      <p:sp>
        <p:nvSpPr>
          <p:cNvPr id="52" name="Striped Right Arrow 51">
            <a:extLst>
              <a:ext uri="{FF2B5EF4-FFF2-40B4-BE49-F238E27FC236}">
                <a16:creationId xmlns:a16="http://schemas.microsoft.com/office/drawing/2014/main" id="{2260D7B3-6786-7548-A102-6F37BE7884D3}"/>
              </a:ext>
            </a:extLst>
          </p:cNvPr>
          <p:cNvSpPr/>
          <p:nvPr/>
        </p:nvSpPr>
        <p:spPr>
          <a:xfrm>
            <a:off x="3589931" y="2928117"/>
            <a:ext cx="947051" cy="337185"/>
          </a:xfrm>
          <a:prstGeom prst="striped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36B05D1F-CA68-4748-8F4D-9ADC2BDB962A}"/>
              </a:ext>
            </a:extLst>
          </p:cNvPr>
          <p:cNvSpPr/>
          <p:nvPr/>
        </p:nvSpPr>
        <p:spPr>
          <a:xfrm>
            <a:off x="469913" y="1180181"/>
            <a:ext cx="3785616" cy="274320"/>
          </a:xfrm>
          <a:prstGeom prst="rect">
            <a:avLst/>
          </a:prstGeom>
          <a:solidFill>
            <a:schemeClr val="tx1">
              <a:lumMod val="75000"/>
              <a:lumOff val="2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latin typeface="Arial" panose="020B0604020202020204" pitchFamily="34" charset="0"/>
                <a:cs typeface="Arial" panose="020B0604020202020204" pitchFamily="34" charset="0"/>
              </a:rPr>
              <a:t>Baseline Resistance-Associated Variants (RAVs)</a:t>
            </a:r>
          </a:p>
        </p:txBody>
      </p:sp>
      <p:sp>
        <p:nvSpPr>
          <p:cNvPr id="54" name="Rectangle 53">
            <a:extLst>
              <a:ext uri="{FF2B5EF4-FFF2-40B4-BE49-F238E27FC236}">
                <a16:creationId xmlns:a16="http://schemas.microsoft.com/office/drawing/2014/main" id="{04C702B5-0162-0448-96C3-A1C03C56C16F}"/>
              </a:ext>
            </a:extLst>
          </p:cNvPr>
          <p:cNvSpPr/>
          <p:nvPr/>
        </p:nvSpPr>
        <p:spPr>
          <a:xfrm>
            <a:off x="4730521" y="1180181"/>
            <a:ext cx="3783626" cy="270447"/>
          </a:xfrm>
          <a:prstGeom prst="rect">
            <a:avLst/>
          </a:prstGeom>
          <a:solidFill>
            <a:schemeClr val="tx1">
              <a:lumMod val="75000"/>
              <a:lumOff val="2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latin typeface="Arial" panose="020B0604020202020204" pitchFamily="34" charset="0"/>
                <a:cs typeface="Arial" panose="020B0604020202020204" pitchFamily="34" charset="0"/>
              </a:rPr>
              <a:t>Response to Treatment (SVR12)</a:t>
            </a:r>
          </a:p>
        </p:txBody>
      </p:sp>
    </p:spTree>
    <p:extLst>
      <p:ext uri="{BB962C8B-B14F-4D97-AF65-F5344CB8AC3E}">
        <p14:creationId xmlns:p14="http://schemas.microsoft.com/office/powerpoint/2010/main" val="1420279198"/>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Sofosbuvir-Velpatasvir in HIV-HCV Coinfected Patients</a:t>
            </a:r>
            <a:br>
              <a:rPr lang="en-US" sz="2000" dirty="0"/>
            </a:br>
            <a:r>
              <a:rPr lang="en-US" sz="2000" dirty="0"/>
              <a:t>ASTRAL-5: Tenofovir Pharmacokinetics</a:t>
            </a:r>
          </a:p>
        </p:txBody>
      </p:sp>
      <p:sp>
        <p:nvSpPr>
          <p:cNvPr id="2" name="Content Placeholder 1"/>
          <p:cNvSpPr>
            <a:spLocks noGrp="1"/>
          </p:cNvSpPr>
          <p:nvPr>
            <p:ph type="body" sz="quarter" idx="14"/>
          </p:nvPr>
        </p:nvSpPr>
        <p:spPr/>
        <p:txBody>
          <a:bodyPr/>
          <a:lstStyle/>
          <a:p>
            <a:r>
              <a:rPr lang="en-US" dirty="0"/>
              <a:t>Source: Wyles D, et al. Clin Infect Dis. 2017;65:6-12.</a:t>
            </a:r>
          </a:p>
        </p:txBody>
      </p:sp>
      <p:graphicFrame>
        <p:nvGraphicFramePr>
          <p:cNvPr id="5" name="Content Placeholder 2">
            <a:extLst>
              <a:ext uri="{FF2B5EF4-FFF2-40B4-BE49-F238E27FC236}">
                <a16:creationId xmlns:a16="http://schemas.microsoft.com/office/drawing/2014/main" id="{22595165-122A-AA46-94E7-21FC54638951}"/>
              </a:ext>
            </a:extLst>
          </p:cNvPr>
          <p:cNvGraphicFramePr>
            <a:graphicFrameLocks/>
          </p:cNvGraphicFramePr>
          <p:nvPr>
            <p:extLst>
              <p:ext uri="{D42A27DB-BD31-4B8C-83A1-F6EECF244321}">
                <p14:modId xmlns:p14="http://schemas.microsoft.com/office/powerpoint/2010/main" val="527554938"/>
              </p:ext>
            </p:extLst>
          </p:nvPr>
        </p:nvGraphicFramePr>
        <p:xfrm>
          <a:off x="457200" y="1023705"/>
          <a:ext cx="8229601" cy="3657599"/>
        </p:xfrm>
        <a:graphic>
          <a:graphicData uri="http://schemas.openxmlformats.org/drawingml/2006/table">
            <a:tbl>
              <a:tblPr firstRow="1" bandRow="1">
                <a:tableStyleId>{5C22544A-7EE6-4342-B048-85BDC9FD1C3A}</a:tableStyleId>
              </a:tblPr>
              <a:tblGrid>
                <a:gridCol w="2455229">
                  <a:extLst>
                    <a:ext uri="{9D8B030D-6E8A-4147-A177-3AD203B41FA5}">
                      <a16:colId xmlns:a16="http://schemas.microsoft.com/office/drawing/2014/main" val="20000"/>
                    </a:ext>
                  </a:extLst>
                </a:gridCol>
                <a:gridCol w="2887186">
                  <a:extLst>
                    <a:ext uri="{9D8B030D-6E8A-4147-A177-3AD203B41FA5}">
                      <a16:colId xmlns:a16="http://schemas.microsoft.com/office/drawing/2014/main" val="20001"/>
                    </a:ext>
                  </a:extLst>
                </a:gridCol>
                <a:gridCol w="2887186">
                  <a:extLst>
                    <a:ext uri="{9D8B030D-6E8A-4147-A177-3AD203B41FA5}">
                      <a16:colId xmlns:a16="http://schemas.microsoft.com/office/drawing/2014/main" val="20002"/>
                    </a:ext>
                  </a:extLst>
                </a:gridCol>
              </a:tblGrid>
              <a:tr h="579348">
                <a:tc gridSpan="3">
                  <a:txBody>
                    <a:bodyPr/>
                    <a:lstStyle/>
                    <a:p>
                      <a:r>
                        <a:rPr lang="en-US" sz="1400" b="1" kern="1200" dirty="0">
                          <a:solidFill>
                            <a:schemeClr val="lt1"/>
                          </a:solidFill>
                          <a:effectLst/>
                          <a:latin typeface="Arial" panose="020B0604020202020204" pitchFamily="34" charset="0"/>
                          <a:cs typeface="Arial" panose="020B0604020202020204" pitchFamily="34" charset="0"/>
                        </a:rPr>
                        <a:t>Mean (%CV) PK Parameters of Tenofovir by Boosted or Unboosted ART Regimen</a:t>
                      </a:r>
                      <a:endParaRPr lang="en-US" sz="1400" b="1" kern="1200" dirty="0">
                        <a:solidFill>
                          <a:schemeClr val="lt1"/>
                        </a:solidFill>
                        <a:effectLst/>
                        <a:latin typeface="Arial" panose="020B0604020202020204" pitchFamily="34" charset="0"/>
                        <a:ea typeface="+mn-ea"/>
                        <a:cs typeface="Arial" panose="020B0604020202020204" pitchFamily="34" charset="0"/>
                      </a:endParaRPr>
                    </a:p>
                  </a:txBody>
                  <a:tcPr marL="68580" marR="68580" marT="34290" marB="34290" anchor="ctr">
                    <a:solidFill>
                      <a:schemeClr val="tx1">
                        <a:lumMod val="85000"/>
                        <a:lumOff val="15000"/>
                      </a:schemeClr>
                    </a:solidFill>
                  </a:tcPr>
                </a:tc>
                <a:tc hMerge="1">
                  <a:txBody>
                    <a:bodyPr/>
                    <a:lstStyle/>
                    <a:p>
                      <a:pPr algn="ctr">
                        <a:lnSpc>
                          <a:spcPct val="100000"/>
                        </a:lnSpc>
                      </a:pPr>
                      <a:endParaRPr lang="en-US" sz="1400" b="0" dirty="0">
                        <a:solidFill>
                          <a:srgbClr val="FFFFFF"/>
                        </a:solidFill>
                      </a:endParaRPr>
                    </a:p>
                  </a:txBody>
                  <a:tcPr anchor="ctr">
                    <a:lnT w="9525" cap="flat" cmpd="sng" algn="ctr">
                      <a:solidFill>
                        <a:prstClr val="white">
                          <a:lumMod val="85000"/>
                        </a:prst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4"/>
                    </a:solidFill>
                  </a:tcPr>
                </a:tc>
                <a:tc hMerge="1">
                  <a:txBody>
                    <a:bodyPr/>
                    <a:lstStyle/>
                    <a:p>
                      <a:pPr algn="ctr">
                        <a:lnSpc>
                          <a:spcPct val="100000"/>
                        </a:lnSpc>
                      </a:pPr>
                      <a:endParaRPr lang="en-US" sz="1400" b="1" dirty="0">
                        <a:solidFill>
                          <a:srgbClr val="FFFFFF"/>
                        </a:solidFill>
                      </a:endParaRPr>
                    </a:p>
                  </a:txBody>
                  <a:tcPr anchor="ctr">
                    <a:lnR w="9525" cap="flat" cmpd="sng" algn="ctr">
                      <a:solidFill>
                        <a:prstClr val="white">
                          <a:lumMod val="85000"/>
                        </a:prstClr>
                      </a:solidFill>
                      <a:prstDash val="solid"/>
                      <a:round/>
                      <a:headEnd type="none" w="med" len="med"/>
                      <a:tailEnd type="none" w="med" len="med"/>
                    </a:lnR>
                    <a:lnT w="9525" cap="flat" cmpd="sng" algn="ctr">
                      <a:solidFill>
                        <a:prstClr val="white">
                          <a:lumMod val="85000"/>
                        </a:prst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solidFill>
                  </a:tcPr>
                </a:tc>
                <a:extLst>
                  <a:ext uri="{0D108BD9-81ED-4DB2-BD59-A6C34878D82A}">
                    <a16:rowId xmlns:a16="http://schemas.microsoft.com/office/drawing/2014/main" val="2640900006"/>
                  </a:ext>
                </a:extLst>
              </a:tr>
              <a:tr h="935027">
                <a:tc>
                  <a:txBody>
                    <a:bodyPr/>
                    <a:lstStyle/>
                    <a:p>
                      <a:pPr>
                        <a:lnSpc>
                          <a:spcPct val="100000"/>
                        </a:lnSpc>
                      </a:pPr>
                      <a:r>
                        <a:rPr lang="en-US" sz="1200" b="1" dirty="0">
                          <a:solidFill>
                            <a:schemeClr val="bg1"/>
                          </a:solidFill>
                          <a:latin typeface="Arial" panose="020B0604020202020204" pitchFamily="34" charset="0"/>
                          <a:cs typeface="Arial" panose="020B0604020202020204" pitchFamily="34" charset="0"/>
                        </a:rPr>
                        <a:t>Tenofovir PK Parameter</a:t>
                      </a:r>
                    </a:p>
                  </a:txBody>
                  <a:tcPr marL="68580" marR="68580" marT="34290" marB="34290" anchor="ctr">
                    <a:solidFill>
                      <a:schemeClr val="tx1">
                        <a:lumMod val="65000"/>
                        <a:lumOff val="35000"/>
                      </a:schemeClr>
                    </a:solidFill>
                  </a:tcPr>
                </a:tc>
                <a:tc>
                  <a:txBody>
                    <a:bodyPr/>
                    <a:lstStyle/>
                    <a:p>
                      <a:pPr algn="ctr">
                        <a:lnSpc>
                          <a:spcPct val="100000"/>
                        </a:lnSpc>
                      </a:pPr>
                      <a:r>
                        <a:rPr lang="en-US" sz="1200" b="1" dirty="0">
                          <a:solidFill>
                            <a:srgbClr val="FFFFFF"/>
                          </a:solidFill>
                          <a:latin typeface="Arial" panose="020B0604020202020204" pitchFamily="34" charset="0"/>
                          <a:cs typeface="Arial" panose="020B0604020202020204" pitchFamily="34" charset="0"/>
                        </a:rPr>
                        <a:t>Sofosbuvir-</a:t>
                      </a:r>
                      <a:r>
                        <a:rPr lang="en-US" sz="1200" b="1" dirty="0" err="1">
                          <a:solidFill>
                            <a:srgbClr val="FFFFFF"/>
                          </a:solidFill>
                          <a:latin typeface="Arial" panose="020B0604020202020204" pitchFamily="34" charset="0"/>
                          <a:cs typeface="Arial" panose="020B0604020202020204" pitchFamily="34" charset="0"/>
                        </a:rPr>
                        <a:t>Velpatasvir</a:t>
                      </a:r>
                      <a:r>
                        <a:rPr lang="en-US" sz="1200" b="1" dirty="0">
                          <a:solidFill>
                            <a:srgbClr val="FFFFFF"/>
                          </a:solidFill>
                          <a:latin typeface="Arial" panose="020B0604020202020204" pitchFamily="34" charset="0"/>
                          <a:cs typeface="Arial" panose="020B0604020202020204" pitchFamily="34" charset="0"/>
                        </a:rPr>
                        <a:t> + Unboosted </a:t>
                      </a:r>
                      <a:br>
                        <a:rPr lang="en-US" sz="1200" b="1" dirty="0">
                          <a:solidFill>
                            <a:srgbClr val="FFFFFF"/>
                          </a:solidFill>
                          <a:latin typeface="Arial" panose="020B0604020202020204" pitchFamily="34" charset="0"/>
                          <a:cs typeface="Arial" panose="020B0604020202020204" pitchFamily="34" charset="0"/>
                        </a:rPr>
                      </a:br>
                      <a:r>
                        <a:rPr lang="en-US" sz="1200" b="1" dirty="0">
                          <a:solidFill>
                            <a:srgbClr val="FFFFFF"/>
                          </a:solidFill>
                          <a:latin typeface="Arial" panose="020B0604020202020204" pitchFamily="34" charset="0"/>
                          <a:cs typeface="Arial" panose="020B0604020202020204" pitchFamily="34" charset="0"/>
                        </a:rPr>
                        <a:t>Tenofovir DF-Containing Regimens</a:t>
                      </a:r>
                      <a:endParaRPr lang="en-US" sz="1200" b="0" dirty="0">
                        <a:solidFill>
                          <a:srgbClr val="FFFFFF"/>
                        </a:solidFill>
                        <a:latin typeface="Arial" panose="020B0604020202020204" pitchFamily="34" charset="0"/>
                        <a:cs typeface="Arial" panose="020B0604020202020204" pitchFamily="34" charset="0"/>
                      </a:endParaRPr>
                    </a:p>
                    <a:p>
                      <a:pPr algn="ctr">
                        <a:lnSpc>
                          <a:spcPct val="100000"/>
                        </a:lnSpc>
                      </a:pPr>
                      <a:r>
                        <a:rPr lang="en-US" sz="1100" b="0" dirty="0">
                          <a:solidFill>
                            <a:srgbClr val="FFFFFF"/>
                          </a:solidFill>
                          <a:latin typeface="Arial" panose="020B0604020202020204" pitchFamily="34" charset="0"/>
                          <a:cs typeface="Arial" panose="020B0604020202020204" pitchFamily="34" charset="0"/>
                        </a:rPr>
                        <a:t>(n = 35)</a:t>
                      </a:r>
                    </a:p>
                  </a:txBody>
                  <a:tcPr marL="68580" marR="68580" marT="34290" marB="34290" anchor="ctr">
                    <a:solidFill>
                      <a:srgbClr val="006C93"/>
                    </a:solidFill>
                  </a:tcPr>
                </a:tc>
                <a:tc>
                  <a:txBody>
                    <a:bodyPr/>
                    <a:lstStyle/>
                    <a:p>
                      <a:pPr algn="ctr">
                        <a:lnSpc>
                          <a:spcPct val="100000"/>
                        </a:lnSpc>
                      </a:pPr>
                      <a:r>
                        <a:rPr lang="en-US" sz="1200" b="1" dirty="0">
                          <a:solidFill>
                            <a:srgbClr val="FFFFFF"/>
                          </a:solidFill>
                          <a:latin typeface="Arial" panose="020B0604020202020204" pitchFamily="34" charset="0"/>
                          <a:cs typeface="Arial" panose="020B0604020202020204" pitchFamily="34" charset="0"/>
                        </a:rPr>
                        <a:t>Sofosbuvir-</a:t>
                      </a:r>
                      <a:r>
                        <a:rPr lang="en-US" sz="1200" b="1" dirty="0" err="1">
                          <a:solidFill>
                            <a:srgbClr val="FFFFFF"/>
                          </a:solidFill>
                          <a:latin typeface="Arial" panose="020B0604020202020204" pitchFamily="34" charset="0"/>
                          <a:cs typeface="Arial" panose="020B0604020202020204" pitchFamily="34" charset="0"/>
                        </a:rPr>
                        <a:t>Velpatasvir</a:t>
                      </a:r>
                      <a:r>
                        <a:rPr lang="en-US" sz="1200" b="1" dirty="0">
                          <a:solidFill>
                            <a:srgbClr val="FFFFFF"/>
                          </a:solidFill>
                          <a:latin typeface="Arial" panose="020B0604020202020204" pitchFamily="34" charset="0"/>
                          <a:cs typeface="Arial" panose="020B0604020202020204" pitchFamily="34" charset="0"/>
                        </a:rPr>
                        <a:t> + Boosted </a:t>
                      </a:r>
                      <a:br>
                        <a:rPr lang="en-US" sz="1200" b="1" dirty="0">
                          <a:solidFill>
                            <a:srgbClr val="FFFFFF"/>
                          </a:solidFill>
                          <a:latin typeface="Arial" panose="020B0604020202020204" pitchFamily="34" charset="0"/>
                          <a:cs typeface="Arial" panose="020B0604020202020204" pitchFamily="34" charset="0"/>
                        </a:rPr>
                      </a:br>
                      <a:r>
                        <a:rPr lang="en-US" sz="1200" b="1" dirty="0">
                          <a:solidFill>
                            <a:srgbClr val="FFFFFF"/>
                          </a:solidFill>
                          <a:latin typeface="Arial" panose="020B0604020202020204" pitchFamily="34" charset="0"/>
                          <a:cs typeface="Arial" panose="020B0604020202020204" pitchFamily="34" charset="0"/>
                        </a:rPr>
                        <a:t>Tenofovir DF-Containing Regimens</a:t>
                      </a:r>
                    </a:p>
                    <a:p>
                      <a:pPr algn="ctr">
                        <a:lnSpc>
                          <a:spcPct val="100000"/>
                        </a:lnSpc>
                      </a:pPr>
                      <a:r>
                        <a:rPr lang="en-US" sz="1100" b="0" dirty="0">
                          <a:solidFill>
                            <a:srgbClr val="FFFFFF"/>
                          </a:solidFill>
                          <a:latin typeface="Arial" panose="020B0604020202020204" pitchFamily="34" charset="0"/>
                          <a:cs typeface="Arial" panose="020B0604020202020204" pitchFamily="34" charset="0"/>
                        </a:rPr>
                        <a:t>(n = 56)</a:t>
                      </a:r>
                      <a:endParaRPr lang="en-US" sz="1100" b="1" dirty="0">
                        <a:solidFill>
                          <a:srgbClr val="FFFFFF"/>
                        </a:solidFill>
                        <a:latin typeface="Arial" panose="020B0604020202020204" pitchFamily="34" charset="0"/>
                        <a:cs typeface="Arial" panose="020B0604020202020204" pitchFamily="34" charset="0"/>
                      </a:endParaRPr>
                    </a:p>
                  </a:txBody>
                  <a:tcPr marL="68580" marR="68580" marT="34290" marB="34290" anchor="ctr">
                    <a:solidFill>
                      <a:srgbClr val="358296"/>
                    </a:solidFill>
                  </a:tcPr>
                </a:tc>
                <a:extLst>
                  <a:ext uri="{0D108BD9-81ED-4DB2-BD59-A6C34878D82A}">
                    <a16:rowId xmlns:a16="http://schemas.microsoft.com/office/drawing/2014/main" val="10000"/>
                  </a:ext>
                </a:extLst>
              </a:tr>
              <a:tr h="714408">
                <a:tc>
                  <a:txBody>
                    <a:bodyPr/>
                    <a:lstStyle/>
                    <a:p>
                      <a:pPr>
                        <a:lnSpc>
                          <a:spcPct val="100000"/>
                        </a:lnSpc>
                      </a:pPr>
                      <a:r>
                        <a:rPr lang="en-US" sz="1200" dirty="0">
                          <a:latin typeface="Arial" panose="020B0604020202020204" pitchFamily="34" charset="0"/>
                          <a:cs typeface="Arial" panose="020B0604020202020204" pitchFamily="34" charset="0"/>
                        </a:rPr>
                        <a:t>AUC</a:t>
                      </a:r>
                      <a:r>
                        <a:rPr lang="en-US" sz="1200" baseline="-25000" dirty="0">
                          <a:latin typeface="Arial" panose="020B0604020202020204" pitchFamily="34" charset="0"/>
                          <a:cs typeface="Arial" panose="020B0604020202020204" pitchFamily="34" charset="0"/>
                        </a:rPr>
                        <a:t>tau</a:t>
                      </a:r>
                      <a:r>
                        <a:rPr lang="en-US" sz="1200" dirty="0">
                          <a:latin typeface="Arial" panose="020B0604020202020204" pitchFamily="34" charset="0"/>
                          <a:cs typeface="Arial" panose="020B0604020202020204" pitchFamily="34" charset="0"/>
                        </a:rPr>
                        <a:t> (h•ng/mL)</a:t>
                      </a:r>
                    </a:p>
                  </a:txBody>
                  <a:tcPr marL="68580" marR="68580" marT="34290" marB="34290" anchor="ctr"/>
                </a:tc>
                <a:tc>
                  <a:txBody>
                    <a:bodyPr/>
                    <a:lstStyle/>
                    <a:p>
                      <a:pPr algn="ctr">
                        <a:lnSpc>
                          <a:spcPct val="100000"/>
                        </a:lnSpc>
                      </a:pPr>
                      <a:r>
                        <a:rPr lang="en-US" sz="1200" dirty="0">
                          <a:latin typeface="Arial" panose="020B0604020202020204" pitchFamily="34" charset="0"/>
                          <a:cs typeface="Arial" panose="020B0604020202020204" pitchFamily="34" charset="0"/>
                        </a:rPr>
                        <a:t>3590 (23.2)</a:t>
                      </a:r>
                    </a:p>
                  </a:txBody>
                  <a:tcPr marL="68580" marR="68580" marT="34290" marB="34290" anchor="ctr"/>
                </a:tc>
                <a:tc>
                  <a:txBody>
                    <a:bodyPr/>
                    <a:lstStyle/>
                    <a:p>
                      <a:pPr algn="ctr">
                        <a:lnSpc>
                          <a:spcPct val="100000"/>
                        </a:lnSpc>
                      </a:pPr>
                      <a:r>
                        <a:rPr lang="en-US" sz="1200" dirty="0">
                          <a:latin typeface="Arial" panose="020B0604020202020204" pitchFamily="34" charset="0"/>
                          <a:cs typeface="Arial" panose="020B0604020202020204" pitchFamily="34" charset="0"/>
                        </a:rPr>
                        <a:t>3740 (26.3)</a:t>
                      </a:r>
                    </a:p>
                  </a:txBody>
                  <a:tcPr marL="68580" marR="68580" marT="34290" marB="34290" anchor="ctr"/>
                </a:tc>
                <a:extLst>
                  <a:ext uri="{0D108BD9-81ED-4DB2-BD59-A6C34878D82A}">
                    <a16:rowId xmlns:a16="http://schemas.microsoft.com/office/drawing/2014/main" val="10001"/>
                  </a:ext>
                </a:extLst>
              </a:tr>
              <a:tr h="714408">
                <a:tc>
                  <a:txBody>
                    <a:bodyPr/>
                    <a:lstStyle/>
                    <a:p>
                      <a:pPr>
                        <a:lnSpc>
                          <a:spcPct val="100000"/>
                        </a:lnSpc>
                      </a:pPr>
                      <a:r>
                        <a:rPr lang="en-US" sz="1200" dirty="0">
                          <a:latin typeface="Arial" panose="020B0604020202020204" pitchFamily="34" charset="0"/>
                          <a:cs typeface="Arial" panose="020B0604020202020204" pitchFamily="34" charset="0"/>
                        </a:rPr>
                        <a:t>C</a:t>
                      </a:r>
                      <a:r>
                        <a:rPr lang="en-US" sz="1200" baseline="-25000" dirty="0">
                          <a:latin typeface="Arial" panose="020B0604020202020204" pitchFamily="34" charset="0"/>
                          <a:cs typeface="Arial" panose="020B0604020202020204" pitchFamily="34" charset="0"/>
                        </a:rPr>
                        <a:t>max</a:t>
                      </a:r>
                      <a:r>
                        <a:rPr lang="en-US" sz="1200" dirty="0">
                          <a:latin typeface="Arial" panose="020B0604020202020204" pitchFamily="34" charset="0"/>
                          <a:cs typeface="Arial" panose="020B0604020202020204" pitchFamily="34" charset="0"/>
                        </a:rPr>
                        <a:t> (ng/mL)</a:t>
                      </a:r>
                    </a:p>
                  </a:txBody>
                  <a:tcPr marL="68580" marR="68580" marT="34290" marB="34290" anchor="ctr"/>
                </a:tc>
                <a:tc>
                  <a:txBody>
                    <a:bodyPr/>
                    <a:lstStyle/>
                    <a:p>
                      <a:pPr algn="ctr">
                        <a:lnSpc>
                          <a:spcPct val="100000"/>
                        </a:lnSpc>
                      </a:pPr>
                      <a:r>
                        <a:rPr lang="en-US" sz="1200" dirty="0">
                          <a:latin typeface="Arial" panose="020B0604020202020204" pitchFamily="34" charset="0"/>
                          <a:cs typeface="Arial" panose="020B0604020202020204" pitchFamily="34" charset="0"/>
                        </a:rPr>
                        <a:t>319 (26.4)</a:t>
                      </a:r>
                    </a:p>
                  </a:txBody>
                  <a:tcPr marL="68580" marR="68580" marT="34290" marB="34290" anchor="ctr"/>
                </a:tc>
                <a:tc>
                  <a:txBody>
                    <a:bodyPr/>
                    <a:lstStyle/>
                    <a:p>
                      <a:pPr algn="ctr">
                        <a:lnSpc>
                          <a:spcPct val="100000"/>
                        </a:lnSpc>
                      </a:pPr>
                      <a:r>
                        <a:rPr lang="en-US" sz="1200" dirty="0">
                          <a:latin typeface="Arial" panose="020B0604020202020204" pitchFamily="34" charset="0"/>
                          <a:cs typeface="Arial" panose="020B0604020202020204" pitchFamily="34" charset="0"/>
                        </a:rPr>
                        <a:t>351 (30.8)</a:t>
                      </a:r>
                    </a:p>
                  </a:txBody>
                  <a:tcPr marL="68580" marR="68580" marT="34290" marB="34290" anchor="ctr"/>
                </a:tc>
                <a:extLst>
                  <a:ext uri="{0D108BD9-81ED-4DB2-BD59-A6C34878D82A}">
                    <a16:rowId xmlns:a16="http://schemas.microsoft.com/office/drawing/2014/main" val="10002"/>
                  </a:ext>
                </a:extLst>
              </a:tr>
              <a:tr h="714408">
                <a:tc>
                  <a:txBody>
                    <a:bodyPr/>
                    <a:lstStyle/>
                    <a:p>
                      <a:pPr>
                        <a:lnSpc>
                          <a:spcPct val="100000"/>
                        </a:lnSpc>
                      </a:pPr>
                      <a:r>
                        <a:rPr lang="en-US" sz="1200" dirty="0">
                          <a:latin typeface="Arial" panose="020B0604020202020204" pitchFamily="34" charset="0"/>
                          <a:cs typeface="Arial" panose="020B0604020202020204" pitchFamily="34" charset="0"/>
                        </a:rPr>
                        <a:t>C</a:t>
                      </a:r>
                      <a:r>
                        <a:rPr lang="en-US" sz="1200" baseline="-25000" dirty="0">
                          <a:latin typeface="Arial" panose="020B0604020202020204" pitchFamily="34" charset="0"/>
                          <a:cs typeface="Arial" panose="020B0604020202020204" pitchFamily="34" charset="0"/>
                        </a:rPr>
                        <a:t>tau</a:t>
                      </a:r>
                      <a:r>
                        <a:rPr lang="en-US" sz="1200" dirty="0">
                          <a:latin typeface="Arial" panose="020B0604020202020204" pitchFamily="34" charset="0"/>
                          <a:cs typeface="Arial" panose="020B0604020202020204" pitchFamily="34" charset="0"/>
                        </a:rPr>
                        <a:t> (ng/mL)</a:t>
                      </a:r>
                      <a:endParaRPr lang="en-US" sz="1200" baseline="0" dirty="0">
                        <a:latin typeface="Arial" panose="020B0604020202020204" pitchFamily="34" charset="0"/>
                        <a:cs typeface="Arial" panose="020B0604020202020204" pitchFamily="34" charset="0"/>
                      </a:endParaRPr>
                    </a:p>
                  </a:txBody>
                  <a:tcPr marL="68580" marR="68580" marT="34290" marB="34290" anchor="ctr"/>
                </a:tc>
                <a:tc>
                  <a:txBody>
                    <a:bodyPr/>
                    <a:lstStyle/>
                    <a:p>
                      <a:pPr algn="ctr">
                        <a:lnSpc>
                          <a:spcPct val="100000"/>
                        </a:lnSpc>
                      </a:pPr>
                      <a:r>
                        <a:rPr lang="en-US" sz="1200" dirty="0">
                          <a:latin typeface="Arial" panose="020B0604020202020204" pitchFamily="34" charset="0"/>
                          <a:cs typeface="Arial" panose="020B0604020202020204" pitchFamily="34" charset="0"/>
                        </a:rPr>
                        <a:t>91.2 (37.9)</a:t>
                      </a:r>
                    </a:p>
                  </a:txBody>
                  <a:tcPr marL="68580" marR="68580" marT="34290" marB="34290" anchor="ctr"/>
                </a:tc>
                <a:tc>
                  <a:txBody>
                    <a:bodyPr/>
                    <a:lstStyle/>
                    <a:p>
                      <a:pPr algn="ctr">
                        <a:lnSpc>
                          <a:spcPct val="100000"/>
                        </a:lnSpc>
                      </a:pPr>
                      <a:r>
                        <a:rPr lang="en-US" sz="1200" dirty="0">
                          <a:latin typeface="Arial" panose="020B0604020202020204" pitchFamily="34" charset="0"/>
                          <a:cs typeface="Arial" panose="020B0604020202020204" pitchFamily="34" charset="0"/>
                        </a:rPr>
                        <a:t>92.9 (41.4)</a:t>
                      </a:r>
                    </a:p>
                  </a:txBody>
                  <a:tcPr marL="68580" marR="68580" marT="34290" marB="3429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5063705"/>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Sofosbuvir-Velpatasvir in HIV-HCV Coinfected Patients</a:t>
            </a:r>
            <a:br>
              <a:rPr lang="en-US" sz="2000" dirty="0"/>
            </a:br>
            <a:r>
              <a:rPr lang="en-US" sz="2000" dirty="0"/>
              <a:t>ASTRAL-5: Adverse Events</a:t>
            </a:r>
          </a:p>
        </p:txBody>
      </p:sp>
      <p:sp>
        <p:nvSpPr>
          <p:cNvPr id="2" name="Content Placeholder 1"/>
          <p:cNvSpPr>
            <a:spLocks noGrp="1"/>
          </p:cNvSpPr>
          <p:nvPr>
            <p:ph type="body" sz="quarter" idx="14"/>
          </p:nvPr>
        </p:nvSpPr>
        <p:spPr/>
        <p:txBody>
          <a:bodyPr/>
          <a:lstStyle/>
          <a:p>
            <a:r>
              <a:rPr lang="en-US" dirty="0"/>
              <a:t>Source: Wyles D, et al. Clin Infect Dis. 2017;65:6-12.</a:t>
            </a:r>
          </a:p>
        </p:txBody>
      </p:sp>
      <p:graphicFrame>
        <p:nvGraphicFramePr>
          <p:cNvPr id="4" name="Content Placeholder 6"/>
          <p:cNvGraphicFramePr>
            <a:graphicFrameLocks/>
          </p:cNvGraphicFramePr>
          <p:nvPr>
            <p:extLst>
              <p:ext uri="{D42A27DB-BD31-4B8C-83A1-F6EECF244321}">
                <p14:modId xmlns:p14="http://schemas.microsoft.com/office/powerpoint/2010/main" val="3521016"/>
              </p:ext>
            </p:extLst>
          </p:nvPr>
        </p:nvGraphicFramePr>
        <p:xfrm>
          <a:off x="457200" y="1021316"/>
          <a:ext cx="8229600" cy="3699518"/>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87273">
                <a:tc>
                  <a:txBody>
                    <a:bodyPr/>
                    <a:lstStyle/>
                    <a:p>
                      <a:pPr marL="91440">
                        <a:lnSpc>
                          <a:spcPts val="1800"/>
                        </a:lnSpc>
                      </a:pPr>
                      <a:r>
                        <a:rPr lang="en-US" sz="1400" dirty="0">
                          <a:latin typeface="Arial" panose="020B0604020202020204" pitchFamily="34" charset="0"/>
                          <a:cs typeface="Arial" panose="020B0604020202020204" pitchFamily="34" charset="0"/>
                        </a:rPr>
                        <a:t>Adverse</a:t>
                      </a:r>
                      <a:r>
                        <a:rPr lang="en-US" sz="1400" baseline="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Event (AE), n (%)</a:t>
                      </a:r>
                    </a:p>
                  </a:txBody>
                  <a:tcPr marL="68580" marR="68580" marT="34290" marB="34290" anchor="ctr">
                    <a:solidFill>
                      <a:schemeClr val="tx1">
                        <a:lumMod val="85000"/>
                        <a:lumOff val="15000"/>
                      </a:schemeClr>
                    </a:solidFill>
                  </a:tcPr>
                </a:tc>
                <a:tc>
                  <a:txBody>
                    <a:bodyPr/>
                    <a:lstStyle/>
                    <a:p>
                      <a:pPr algn="ctr">
                        <a:lnSpc>
                          <a:spcPts val="1400"/>
                        </a:lnSpc>
                      </a:pPr>
                      <a:r>
                        <a:rPr lang="en-US" sz="1400" b="1" baseline="0" dirty="0">
                          <a:latin typeface="Arial" panose="020B0604020202020204" pitchFamily="34" charset="0"/>
                          <a:cs typeface="Arial" panose="020B0604020202020204" pitchFamily="34" charset="0"/>
                        </a:rPr>
                        <a:t>Sofosbuvir-</a:t>
                      </a:r>
                      <a:r>
                        <a:rPr lang="en-US" sz="1400" b="1" baseline="0" dirty="0" err="1">
                          <a:latin typeface="Arial" panose="020B0604020202020204" pitchFamily="34" charset="0"/>
                          <a:cs typeface="Arial" panose="020B0604020202020204" pitchFamily="34" charset="0"/>
                        </a:rPr>
                        <a:t>Velpatasvir</a:t>
                      </a:r>
                      <a:br>
                        <a:rPr lang="en-US" sz="1400" b="1" baseline="0" dirty="0">
                          <a:latin typeface="Arial" panose="020B0604020202020204" pitchFamily="34" charset="0"/>
                          <a:cs typeface="Arial" panose="020B0604020202020204" pitchFamily="34" charset="0"/>
                        </a:rPr>
                      </a:br>
                      <a:r>
                        <a:rPr lang="en-US" sz="1050" b="0" dirty="0">
                          <a:solidFill>
                            <a:srgbClr val="FFFFFF"/>
                          </a:solidFill>
                          <a:latin typeface="Arial" panose="020B0604020202020204" pitchFamily="34" charset="0"/>
                          <a:cs typeface="Arial" panose="020B0604020202020204" pitchFamily="34" charset="0"/>
                        </a:rPr>
                        <a:t>(n = </a:t>
                      </a:r>
                      <a:r>
                        <a:rPr lang="en-US" sz="1050" b="0" baseline="0" dirty="0">
                          <a:latin typeface="Arial" panose="020B0604020202020204" pitchFamily="34" charset="0"/>
                          <a:cs typeface="Arial" panose="020B0604020202020204" pitchFamily="34" charset="0"/>
                        </a:rPr>
                        <a:t>106)</a:t>
                      </a:r>
                      <a:endParaRPr lang="en-US" sz="1050" b="0" dirty="0">
                        <a:latin typeface="Arial" panose="020B0604020202020204" pitchFamily="34" charset="0"/>
                        <a:cs typeface="Arial" panose="020B0604020202020204" pitchFamily="34" charset="0"/>
                      </a:endParaRPr>
                    </a:p>
                  </a:txBody>
                  <a:tcPr marL="68580" marR="68580" marT="34290" marB="34290" anchor="ctr">
                    <a:solidFill>
                      <a:srgbClr val="005C9E"/>
                    </a:solidFill>
                  </a:tcPr>
                </a:tc>
                <a:extLst>
                  <a:ext uri="{0D108BD9-81ED-4DB2-BD59-A6C34878D82A}">
                    <a16:rowId xmlns:a16="http://schemas.microsoft.com/office/drawing/2014/main" val="10000"/>
                  </a:ext>
                </a:extLst>
              </a:tr>
              <a:tr h="260254">
                <a:tc>
                  <a:txBody>
                    <a:bodyPr/>
                    <a:lstStyle/>
                    <a:p>
                      <a:pPr marL="91440">
                        <a:lnSpc>
                          <a:spcPts val="1800"/>
                        </a:lnSpc>
                      </a:pPr>
                      <a:r>
                        <a:rPr lang="en-US" sz="1200" dirty="0">
                          <a:latin typeface="Arial" panose="020B0604020202020204" pitchFamily="34" charset="0"/>
                          <a:cs typeface="Arial" panose="020B0604020202020204" pitchFamily="34" charset="0"/>
                        </a:rPr>
                        <a:t>Discontinuation</a:t>
                      </a:r>
                      <a:r>
                        <a:rPr lang="en-US" sz="1200" baseline="0" dirty="0">
                          <a:latin typeface="Arial" panose="020B0604020202020204" pitchFamily="34" charset="0"/>
                          <a:cs typeface="Arial" panose="020B0604020202020204" pitchFamily="34" charset="0"/>
                        </a:rPr>
                        <a:t> due to AE</a:t>
                      </a:r>
                      <a:endParaRPr lang="en-US" sz="1200"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ts val="1800"/>
                        </a:lnSpc>
                      </a:pPr>
                      <a:r>
                        <a:rPr lang="en-US" sz="1200" dirty="0">
                          <a:latin typeface="Arial" panose="020B0604020202020204" pitchFamily="34" charset="0"/>
                          <a:cs typeface="Arial" panose="020B0604020202020204" pitchFamily="34" charset="0"/>
                        </a:rPr>
                        <a:t>2 (2)</a:t>
                      </a:r>
                    </a:p>
                  </a:txBody>
                  <a:tcPr marL="68580" marR="68580" marT="0" marB="0" anchor="ctr"/>
                </a:tc>
                <a:extLst>
                  <a:ext uri="{0D108BD9-81ED-4DB2-BD59-A6C34878D82A}">
                    <a16:rowId xmlns:a16="http://schemas.microsoft.com/office/drawing/2014/main" val="10001"/>
                  </a:ext>
                </a:extLst>
              </a:tr>
              <a:tr h="260254">
                <a:tc>
                  <a:txBody>
                    <a:bodyPr/>
                    <a:lstStyle/>
                    <a:p>
                      <a:pPr marL="91440">
                        <a:lnSpc>
                          <a:spcPts val="1800"/>
                        </a:lnSpc>
                      </a:pPr>
                      <a:r>
                        <a:rPr lang="en-US" sz="1200" dirty="0">
                          <a:latin typeface="Arial" panose="020B0604020202020204" pitchFamily="34" charset="0"/>
                          <a:cs typeface="Arial" panose="020B0604020202020204" pitchFamily="34" charset="0"/>
                        </a:rPr>
                        <a:t>Serious AEs</a:t>
                      </a:r>
                    </a:p>
                  </a:txBody>
                  <a:tcPr marL="68580" marR="68580" marT="0" marB="0" anchor="ctr"/>
                </a:tc>
                <a:tc>
                  <a:txBody>
                    <a:bodyPr/>
                    <a:lstStyle/>
                    <a:p>
                      <a:pPr algn="ctr">
                        <a:lnSpc>
                          <a:spcPts val="1800"/>
                        </a:lnSpc>
                      </a:pPr>
                      <a:r>
                        <a:rPr lang="en-US" sz="1200" dirty="0">
                          <a:latin typeface="Arial" panose="020B0604020202020204" pitchFamily="34" charset="0"/>
                          <a:cs typeface="Arial" panose="020B0604020202020204" pitchFamily="34" charset="0"/>
                        </a:rPr>
                        <a:t>2 (2)</a:t>
                      </a:r>
                    </a:p>
                  </a:txBody>
                  <a:tcPr marL="68580" marR="68580" marT="0" marB="0" anchor="ctr"/>
                </a:tc>
                <a:extLst>
                  <a:ext uri="{0D108BD9-81ED-4DB2-BD59-A6C34878D82A}">
                    <a16:rowId xmlns:a16="http://schemas.microsoft.com/office/drawing/2014/main" val="10002"/>
                  </a:ext>
                </a:extLst>
              </a:tr>
              <a:tr h="260254">
                <a:tc>
                  <a:txBody>
                    <a:bodyPr/>
                    <a:lstStyle/>
                    <a:p>
                      <a:pPr marL="91440">
                        <a:lnSpc>
                          <a:spcPts val="1800"/>
                        </a:lnSpc>
                      </a:pPr>
                      <a:r>
                        <a:rPr lang="en-US" sz="1200" dirty="0">
                          <a:latin typeface="Arial" panose="020B0604020202020204" pitchFamily="34" charset="0"/>
                          <a:cs typeface="Arial" panose="020B0604020202020204" pitchFamily="34" charset="0"/>
                        </a:rPr>
                        <a:t>Deaths</a:t>
                      </a:r>
                    </a:p>
                  </a:txBody>
                  <a:tcPr marL="68580" marR="68580" marT="0" marB="0" anchor="ctr"/>
                </a:tc>
                <a:tc>
                  <a:txBody>
                    <a:bodyPr/>
                    <a:lstStyle/>
                    <a:p>
                      <a:pPr algn="ctr">
                        <a:lnSpc>
                          <a:spcPts val="1800"/>
                        </a:lnSpc>
                      </a:pPr>
                      <a:r>
                        <a:rPr lang="en-US" sz="1200" dirty="0">
                          <a:latin typeface="Arial" panose="020B0604020202020204" pitchFamily="34" charset="0"/>
                          <a:cs typeface="Arial" panose="020B0604020202020204" pitchFamily="34" charset="0"/>
                        </a:rPr>
                        <a:t>0</a:t>
                      </a:r>
                    </a:p>
                  </a:txBody>
                  <a:tcPr marL="68580" marR="68580" marT="0" marB="0" anchor="ctr"/>
                </a:tc>
                <a:extLst>
                  <a:ext uri="{0D108BD9-81ED-4DB2-BD59-A6C34878D82A}">
                    <a16:rowId xmlns:a16="http://schemas.microsoft.com/office/drawing/2014/main" val="10003"/>
                  </a:ext>
                </a:extLst>
              </a:tr>
              <a:tr h="1927079">
                <a:tc>
                  <a:txBody>
                    <a:bodyPr/>
                    <a:lstStyle/>
                    <a:p>
                      <a:pPr marL="91440">
                        <a:lnSpc>
                          <a:spcPts val="1800"/>
                        </a:lnSpc>
                      </a:pPr>
                      <a:r>
                        <a:rPr lang="en-US" sz="1200" dirty="0">
                          <a:latin typeface="Arial" panose="020B0604020202020204" pitchFamily="34" charset="0"/>
                          <a:cs typeface="Arial" panose="020B0604020202020204" pitchFamily="34" charset="0"/>
                        </a:rPr>
                        <a:t>Any </a:t>
                      </a:r>
                      <a:r>
                        <a:rPr lang="en-US" sz="1200" baseline="0" dirty="0">
                          <a:latin typeface="Arial" panose="020B0604020202020204" pitchFamily="34" charset="0"/>
                          <a:cs typeface="Arial" panose="020B0604020202020204" pitchFamily="34" charset="0"/>
                        </a:rPr>
                        <a:t>AE in &gt;5% of patients</a:t>
                      </a:r>
                    </a:p>
                    <a:p>
                      <a:pPr marL="182880" indent="0">
                        <a:lnSpc>
                          <a:spcPts val="1800"/>
                        </a:lnSpc>
                        <a:tabLst>
                          <a:tab pos="230188" algn="l"/>
                        </a:tabLst>
                      </a:pPr>
                      <a:r>
                        <a:rPr lang="en-US" sz="1200" dirty="0">
                          <a:latin typeface="Arial" panose="020B0604020202020204" pitchFamily="34" charset="0"/>
                          <a:cs typeface="Arial" panose="020B0604020202020204" pitchFamily="34" charset="0"/>
                        </a:rPr>
                        <a:t>Fatigue</a:t>
                      </a:r>
                    </a:p>
                    <a:p>
                      <a:pPr marL="182880" indent="0">
                        <a:lnSpc>
                          <a:spcPts val="1800"/>
                        </a:lnSpc>
                        <a:tabLst>
                          <a:tab pos="230188" algn="l"/>
                        </a:tabLst>
                      </a:pPr>
                      <a:r>
                        <a:rPr lang="en-US" sz="1200" dirty="0">
                          <a:latin typeface="Arial" panose="020B0604020202020204" pitchFamily="34" charset="0"/>
                          <a:cs typeface="Arial" panose="020B0604020202020204" pitchFamily="34" charset="0"/>
                        </a:rPr>
                        <a:t>Headache</a:t>
                      </a:r>
                    </a:p>
                    <a:p>
                      <a:pPr marL="182880" indent="0">
                        <a:lnSpc>
                          <a:spcPts val="1800"/>
                        </a:lnSpc>
                        <a:tabLst>
                          <a:tab pos="230188" algn="l"/>
                        </a:tabLst>
                      </a:pPr>
                      <a:r>
                        <a:rPr lang="en-US" sz="1200" baseline="0" dirty="0">
                          <a:latin typeface="Arial" panose="020B0604020202020204" pitchFamily="34" charset="0"/>
                          <a:cs typeface="Arial" panose="020B0604020202020204" pitchFamily="34" charset="0"/>
                        </a:rPr>
                        <a:t>Arthralgia</a:t>
                      </a:r>
                    </a:p>
                    <a:p>
                      <a:pPr marL="182880" indent="0">
                        <a:lnSpc>
                          <a:spcPts val="1800"/>
                        </a:lnSpc>
                        <a:tabLst>
                          <a:tab pos="230188" algn="l"/>
                        </a:tabLst>
                      </a:pPr>
                      <a:r>
                        <a:rPr lang="en-US" sz="1200" baseline="0" dirty="0">
                          <a:latin typeface="Arial" panose="020B0604020202020204" pitchFamily="34" charset="0"/>
                          <a:cs typeface="Arial" panose="020B0604020202020204" pitchFamily="34" charset="0"/>
                        </a:rPr>
                        <a:t>Upper respiratory tract infection</a:t>
                      </a:r>
                    </a:p>
                    <a:p>
                      <a:pPr marL="182880" indent="0">
                        <a:lnSpc>
                          <a:spcPts val="1800"/>
                        </a:lnSpc>
                        <a:tabLst>
                          <a:tab pos="230188" algn="l"/>
                        </a:tabLst>
                      </a:pPr>
                      <a:r>
                        <a:rPr lang="en-US" sz="1200" baseline="0" dirty="0">
                          <a:latin typeface="Arial" panose="020B0604020202020204" pitchFamily="34" charset="0"/>
                          <a:cs typeface="Arial" panose="020B0604020202020204" pitchFamily="34" charset="0"/>
                        </a:rPr>
                        <a:t>Diarrhea</a:t>
                      </a:r>
                    </a:p>
                    <a:p>
                      <a:pPr marL="182880" indent="0">
                        <a:lnSpc>
                          <a:spcPts val="1800"/>
                        </a:lnSpc>
                        <a:tabLst>
                          <a:tab pos="230188" algn="l"/>
                        </a:tabLst>
                      </a:pPr>
                      <a:r>
                        <a:rPr lang="en-US" sz="1200" baseline="0" dirty="0">
                          <a:latin typeface="Arial" panose="020B0604020202020204" pitchFamily="34" charset="0"/>
                          <a:cs typeface="Arial" panose="020B0604020202020204" pitchFamily="34" charset="0"/>
                        </a:rPr>
                        <a:t>Insomnia</a:t>
                      </a:r>
                    </a:p>
                    <a:p>
                      <a:pPr marL="182880" indent="0">
                        <a:lnSpc>
                          <a:spcPts val="1800"/>
                        </a:lnSpc>
                        <a:tabLst>
                          <a:tab pos="230188" algn="l"/>
                        </a:tabLst>
                      </a:pPr>
                      <a:r>
                        <a:rPr lang="en-US" sz="1200" baseline="0" dirty="0">
                          <a:latin typeface="Arial" panose="020B0604020202020204" pitchFamily="34" charset="0"/>
                          <a:cs typeface="Arial" panose="020B0604020202020204" pitchFamily="34" charset="0"/>
                        </a:rPr>
                        <a:t>Nausea</a:t>
                      </a:r>
                      <a:endParaRPr lang="en-US" sz="1200" dirty="0">
                        <a:latin typeface="Arial" panose="020B0604020202020204" pitchFamily="34" charset="0"/>
                        <a:cs typeface="Arial" panose="020B0604020202020204" pitchFamily="34" charset="0"/>
                      </a:endParaRPr>
                    </a:p>
                  </a:txBody>
                  <a:tcPr marL="68580" marR="68580" marT="34290" marB="34290" anchor="ctr"/>
                </a:tc>
                <a:tc>
                  <a:txBody>
                    <a:bodyPr/>
                    <a:lstStyle/>
                    <a:p>
                      <a:pPr algn="ctr">
                        <a:lnSpc>
                          <a:spcPts val="1800"/>
                        </a:lnSpc>
                      </a:pPr>
                      <a:endParaRPr lang="en-US" sz="1200" dirty="0">
                        <a:latin typeface="Arial" panose="020B0604020202020204" pitchFamily="34" charset="0"/>
                        <a:cs typeface="Arial" panose="020B0604020202020204" pitchFamily="34" charset="0"/>
                      </a:endParaRPr>
                    </a:p>
                    <a:p>
                      <a:pPr algn="ctr">
                        <a:lnSpc>
                          <a:spcPts val="1800"/>
                        </a:lnSpc>
                      </a:pPr>
                      <a:r>
                        <a:rPr lang="en-US" sz="1200" dirty="0">
                          <a:latin typeface="Arial" panose="020B0604020202020204" pitchFamily="34" charset="0"/>
                          <a:cs typeface="Arial" panose="020B0604020202020204" pitchFamily="34" charset="0"/>
                        </a:rPr>
                        <a:t>26 (25)</a:t>
                      </a:r>
                    </a:p>
                    <a:p>
                      <a:pPr algn="ctr">
                        <a:lnSpc>
                          <a:spcPts val="1800"/>
                        </a:lnSpc>
                      </a:pPr>
                      <a:r>
                        <a:rPr lang="en-US" sz="1200" dirty="0">
                          <a:latin typeface="Arial" panose="020B0604020202020204" pitchFamily="34" charset="0"/>
                          <a:cs typeface="Arial" panose="020B0604020202020204" pitchFamily="34" charset="0"/>
                        </a:rPr>
                        <a:t>14 (13)</a:t>
                      </a:r>
                    </a:p>
                    <a:p>
                      <a:pPr algn="ctr">
                        <a:lnSpc>
                          <a:spcPts val="1800"/>
                        </a:lnSpc>
                      </a:pPr>
                      <a:r>
                        <a:rPr lang="en-US" sz="1200" dirty="0">
                          <a:latin typeface="Arial" panose="020B0604020202020204" pitchFamily="34" charset="0"/>
                          <a:cs typeface="Arial" panose="020B0604020202020204" pitchFamily="34" charset="0"/>
                        </a:rPr>
                        <a:t>9 (8)</a:t>
                      </a:r>
                    </a:p>
                    <a:p>
                      <a:pPr algn="ctr">
                        <a:lnSpc>
                          <a:spcPts val="1800"/>
                        </a:lnSpc>
                      </a:pPr>
                      <a:r>
                        <a:rPr lang="en-US" sz="1200" dirty="0">
                          <a:latin typeface="Arial" panose="020B0604020202020204" pitchFamily="34" charset="0"/>
                          <a:cs typeface="Arial" panose="020B0604020202020204" pitchFamily="34" charset="0"/>
                        </a:rPr>
                        <a:t>9 (8)</a:t>
                      </a:r>
                    </a:p>
                    <a:p>
                      <a:pPr algn="ctr">
                        <a:lnSpc>
                          <a:spcPts val="1800"/>
                        </a:lnSpc>
                      </a:pPr>
                      <a:r>
                        <a:rPr lang="en-US" sz="1200" dirty="0">
                          <a:latin typeface="Arial" panose="020B0604020202020204" pitchFamily="34" charset="0"/>
                          <a:cs typeface="Arial" panose="020B0604020202020204" pitchFamily="34" charset="0"/>
                        </a:rPr>
                        <a:t>9 (8)</a:t>
                      </a:r>
                    </a:p>
                    <a:p>
                      <a:pPr algn="ctr">
                        <a:lnSpc>
                          <a:spcPts val="1800"/>
                        </a:lnSpc>
                      </a:pPr>
                      <a:r>
                        <a:rPr lang="en-US" sz="1200" dirty="0">
                          <a:latin typeface="Arial" panose="020B0604020202020204" pitchFamily="34" charset="0"/>
                          <a:cs typeface="Arial" panose="020B0604020202020204" pitchFamily="34" charset="0"/>
                        </a:rPr>
                        <a:t>7</a:t>
                      </a:r>
                      <a:r>
                        <a:rPr lang="en-US" sz="1200" baseline="0" dirty="0">
                          <a:latin typeface="Arial" panose="020B0604020202020204" pitchFamily="34" charset="0"/>
                          <a:cs typeface="Arial" panose="020B0604020202020204" pitchFamily="34" charset="0"/>
                        </a:rPr>
                        <a:t> (7)</a:t>
                      </a:r>
                    </a:p>
                    <a:p>
                      <a:pPr algn="ctr">
                        <a:lnSpc>
                          <a:spcPts val="1800"/>
                        </a:lnSpc>
                      </a:pPr>
                      <a:r>
                        <a:rPr lang="en-US" sz="1200" baseline="0" dirty="0">
                          <a:latin typeface="Arial" panose="020B0604020202020204" pitchFamily="34" charset="0"/>
                          <a:cs typeface="Arial" panose="020B0604020202020204" pitchFamily="34" charset="0"/>
                        </a:rPr>
                        <a:t>7 (7)</a:t>
                      </a:r>
                      <a:endParaRPr lang="en-US" sz="1200" dirty="0">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0004"/>
                  </a:ext>
                </a:extLst>
              </a:tr>
              <a:tr h="504404">
                <a:tc gridSpan="2">
                  <a:txBody>
                    <a:bodyPr/>
                    <a:lstStyle/>
                    <a:p>
                      <a:pPr marL="91440" indent="0">
                        <a:lnSpc>
                          <a:spcPct val="100000"/>
                        </a:lnSpc>
                        <a:tabLst/>
                      </a:pPr>
                      <a:r>
                        <a:rPr lang="en-US" sz="1050" dirty="0">
                          <a:latin typeface="Arial" panose="020B0604020202020204" pitchFamily="34" charset="0"/>
                          <a:cs typeface="Arial" panose="020B0604020202020204" pitchFamily="34" charset="0"/>
                        </a:rPr>
                        <a:t>The majority</a:t>
                      </a:r>
                      <a:r>
                        <a:rPr lang="en-US" sz="1050" baseline="0" dirty="0">
                          <a:latin typeface="Arial" panose="020B0604020202020204" pitchFamily="34" charset="0"/>
                          <a:cs typeface="Arial" panose="020B0604020202020204" pitchFamily="34" charset="0"/>
                        </a:rPr>
                        <a:t> of AEs were mild in severity (grade 1 or 2)</a:t>
                      </a:r>
                    </a:p>
                    <a:p>
                      <a:pPr marL="91440" indent="0">
                        <a:lnSpc>
                          <a:spcPct val="100000"/>
                        </a:lnSpc>
                        <a:tabLst/>
                      </a:pPr>
                      <a:r>
                        <a:rPr lang="en-US" sz="1050" baseline="0" dirty="0">
                          <a:latin typeface="Arial" panose="020B0604020202020204" pitchFamily="34" charset="0"/>
                          <a:cs typeface="Arial" panose="020B0604020202020204" pitchFamily="34" charset="0"/>
                        </a:rPr>
                        <a:t>No patient with confirmed on-treatment HIV virologic breakthrough</a:t>
                      </a:r>
                      <a:endParaRPr lang="en-US" sz="1050" dirty="0">
                        <a:latin typeface="Arial" panose="020B0604020202020204" pitchFamily="34" charset="0"/>
                        <a:cs typeface="Arial" panose="020B0604020202020204" pitchFamily="34" charset="0"/>
                      </a:endParaRPr>
                    </a:p>
                  </a:txBody>
                  <a:tcPr marL="68580" marR="68580" marT="34290" marB="34290" anchor="ctr"/>
                </a:tc>
                <a:tc hMerge="1">
                  <a:txBody>
                    <a:bodyPr/>
                    <a:lstStyle/>
                    <a:p>
                      <a:pPr algn="ctr"/>
                      <a:endParaRPr lang="en-US" sz="1600" dirty="0"/>
                    </a:p>
                  </a:txBody>
                  <a:tcPr anchor="ctr">
                    <a:lnL w="28575"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56586466"/>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000" dirty="0"/>
              <a:t>Sofosbuvir-Velpatasvir in HIV-HCV Coinfected Patients</a:t>
            </a:r>
            <a:br>
              <a:rPr lang="en-US" sz="2000" dirty="0"/>
            </a:br>
            <a:r>
              <a:rPr lang="en-US" sz="2000" dirty="0"/>
              <a:t>ASTRAL-5: Conclusions</a:t>
            </a:r>
          </a:p>
        </p:txBody>
      </p:sp>
      <p:sp>
        <p:nvSpPr>
          <p:cNvPr id="2" name="Content Placeholder 1"/>
          <p:cNvSpPr>
            <a:spLocks noGrp="1"/>
          </p:cNvSpPr>
          <p:nvPr>
            <p:ph type="body" sz="quarter" idx="14"/>
          </p:nvPr>
        </p:nvSpPr>
        <p:spPr/>
        <p:txBody>
          <a:bodyPr/>
          <a:lstStyle/>
          <a:p>
            <a:r>
              <a:rPr lang="en-US" dirty="0"/>
              <a:t>Source: Wyles D, et al. Clin Infect Dis. 2017;65:6-12.</a:t>
            </a:r>
          </a:p>
        </p:txBody>
      </p:sp>
      <p:sp>
        <p:nvSpPr>
          <p:cNvPr id="3" name="Content Placeholder 2">
            <a:extLst>
              <a:ext uri="{FF2B5EF4-FFF2-40B4-BE49-F238E27FC236}">
                <a16:creationId xmlns:a16="http://schemas.microsoft.com/office/drawing/2014/main" id="{7EDDB957-F867-8A41-B696-D996F929AF13}"/>
              </a:ext>
            </a:extLst>
          </p:cNvPr>
          <p:cNvSpPr>
            <a:spLocks noGrp="1"/>
          </p:cNvSpPr>
          <p:nvPr>
            <p:ph sz="half" idx="2"/>
          </p:nvPr>
        </p:nvSpPr>
        <p:spPr>
          <a:xfrm>
            <a:off x="0" y="2066129"/>
            <a:ext cx="9144000" cy="1029498"/>
          </a:xfrm>
        </p:spPr>
        <p:txBody>
          <a:bodyPr/>
          <a:lstStyle/>
          <a:p>
            <a:r>
              <a:rPr lang="en-US" b="1" dirty="0">
                <a:solidFill>
                  <a:srgbClr val="C00000"/>
                </a:solidFill>
              </a:rPr>
              <a:t>Conclusions</a:t>
            </a:r>
            <a:r>
              <a:rPr lang="en-US" dirty="0">
                <a:solidFill>
                  <a:schemeClr val="tx1"/>
                </a:solidFill>
              </a:rPr>
              <a:t>: </a:t>
            </a:r>
            <a:r>
              <a:rPr lang="en-US" dirty="0"/>
              <a:t>“Sofosbuvir-velpatasvir for 12 weeks was safe and provided high rates of SVR12 in patients coinfected with HCV and HIV-1.”</a:t>
            </a:r>
          </a:p>
        </p:txBody>
      </p:sp>
    </p:spTree>
    <p:extLst>
      <p:ext uri="{BB962C8B-B14F-4D97-AF65-F5344CB8AC3E}">
        <p14:creationId xmlns:p14="http://schemas.microsoft.com/office/powerpoint/2010/main" val="17882750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nSpc>
                <a:spcPts val="2625"/>
              </a:lnSpc>
              <a:spcBef>
                <a:spcPts val="450"/>
              </a:spcBef>
            </a:pPr>
            <a:r>
              <a:rPr lang="en-US" sz="1800" dirty="0">
                <a:solidFill>
                  <a:srgbClr val="001D48"/>
                </a:solidFill>
              </a:rPr>
              <a:t>Sofosbuvir-</a:t>
            </a:r>
            <a:r>
              <a:rPr lang="en-US" sz="1800" dirty="0" err="1">
                <a:solidFill>
                  <a:srgbClr val="001D48"/>
                </a:solidFill>
              </a:rPr>
              <a:t>Velpatasvir</a:t>
            </a:r>
            <a:r>
              <a:rPr lang="en-US" sz="1800" dirty="0">
                <a:solidFill>
                  <a:srgbClr val="001D48"/>
                </a:solidFill>
              </a:rPr>
              <a:t> versus Sofosbuvir-</a:t>
            </a:r>
            <a:r>
              <a:rPr lang="en-US" sz="1800" dirty="0" err="1">
                <a:solidFill>
                  <a:srgbClr val="001D48"/>
                </a:solidFill>
              </a:rPr>
              <a:t>Velpatasvir</a:t>
            </a:r>
            <a:r>
              <a:rPr lang="en-US" sz="1800" dirty="0">
                <a:solidFill>
                  <a:srgbClr val="001D48"/>
                </a:solidFill>
              </a:rPr>
              <a:t>-</a:t>
            </a:r>
            <a:r>
              <a:rPr lang="en-US" sz="1800" dirty="0" err="1">
                <a:solidFill>
                  <a:srgbClr val="001D48"/>
                </a:solidFill>
              </a:rPr>
              <a:t>Voxilaprevir</a:t>
            </a:r>
            <a:r>
              <a:rPr lang="en-US" sz="1800" dirty="0">
                <a:solidFill>
                  <a:srgbClr val="001D48"/>
                </a:solidFill>
              </a:rPr>
              <a:t> in DAA-Naïve GT 1-6 </a:t>
            </a:r>
            <a:br>
              <a:rPr lang="en-US" sz="1800" dirty="0">
                <a:solidFill>
                  <a:srgbClr val="001D48"/>
                </a:solidFill>
              </a:rPr>
            </a:br>
            <a:r>
              <a:rPr lang="en-US" sz="2400" dirty="0">
                <a:solidFill>
                  <a:srgbClr val="001D48"/>
                </a:solidFill>
              </a:rPr>
              <a:t>POLARIS-2</a:t>
            </a:r>
          </a:p>
        </p:txBody>
      </p:sp>
      <p:sp>
        <p:nvSpPr>
          <p:cNvPr id="2" name="Text Placeholder 1">
            <a:extLst>
              <a:ext uri="{FF2B5EF4-FFF2-40B4-BE49-F238E27FC236}">
                <a16:creationId xmlns:a16="http://schemas.microsoft.com/office/drawing/2014/main" id="{C85AD472-7AEF-3B43-8702-286C96D21EE1}"/>
              </a:ext>
            </a:extLst>
          </p:cNvPr>
          <p:cNvSpPr>
            <a:spLocks noGrp="1"/>
          </p:cNvSpPr>
          <p:nvPr>
            <p:ph type="body" sz="quarter" idx="15"/>
          </p:nvPr>
        </p:nvSpPr>
        <p:spPr/>
        <p:txBody>
          <a:bodyPr/>
          <a:lstStyle/>
          <a:p>
            <a:r>
              <a:rPr lang="en-US" dirty="0"/>
              <a:t>Source: Jacobson IM, et al. Gastroenterology. 2017;153:113-22.</a:t>
            </a:r>
          </a:p>
        </p:txBody>
      </p:sp>
      <p:sp>
        <p:nvSpPr>
          <p:cNvPr id="5" name="Text Placeholder 4">
            <a:extLst>
              <a:ext uri="{FF2B5EF4-FFF2-40B4-BE49-F238E27FC236}">
                <a16:creationId xmlns:a16="http://schemas.microsoft.com/office/drawing/2014/main" id="{54E54051-3FB3-A74B-A785-DE9DAAE0F85D}"/>
              </a:ext>
            </a:extLst>
          </p:cNvPr>
          <p:cNvSpPr>
            <a:spLocks noGrp="1"/>
          </p:cNvSpPr>
          <p:nvPr>
            <p:ph type="body" idx="1"/>
          </p:nvPr>
        </p:nvSpPr>
        <p:spPr/>
        <p:txBody>
          <a:bodyPr/>
          <a:lstStyle/>
          <a:p>
            <a:r>
              <a:rPr lang="en-US" dirty="0">
                <a:latin typeface="Arial"/>
                <a:cs typeface="Arial"/>
              </a:rPr>
              <a:t>Treatment Naïve and Treatment Experienced (DAA Naïve), Phase 3</a:t>
            </a:r>
          </a:p>
        </p:txBody>
      </p:sp>
    </p:spTree>
    <p:extLst>
      <p:ext uri="{BB962C8B-B14F-4D97-AF65-F5344CB8AC3E}">
        <p14:creationId xmlns:p14="http://schemas.microsoft.com/office/powerpoint/2010/main" val="343686443"/>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nSpc>
                <a:spcPts val="2625"/>
              </a:lnSpc>
              <a:spcBef>
                <a:spcPts val="450"/>
              </a:spcBef>
            </a:pPr>
            <a:r>
              <a:rPr lang="en-US" sz="1950" dirty="0">
                <a:solidFill>
                  <a:srgbClr val="001D48"/>
                </a:solidFill>
              </a:rPr>
              <a:t>Sofosbuvir-Velpatasvir in HCV Genotype 1, 2, 4, 5, or 6</a:t>
            </a:r>
            <a:br>
              <a:rPr lang="en-US" dirty="0">
                <a:solidFill>
                  <a:srgbClr val="001D48"/>
                </a:solidFill>
              </a:rPr>
            </a:br>
            <a:r>
              <a:rPr lang="en-US" sz="2400" dirty="0">
                <a:solidFill>
                  <a:srgbClr val="001D48"/>
                </a:solidFill>
              </a:rPr>
              <a:t>ASTRAL-1</a:t>
            </a:r>
          </a:p>
        </p:txBody>
      </p:sp>
      <p:sp>
        <p:nvSpPr>
          <p:cNvPr id="2" name="Text Placeholder 1">
            <a:extLst>
              <a:ext uri="{FF2B5EF4-FFF2-40B4-BE49-F238E27FC236}">
                <a16:creationId xmlns:a16="http://schemas.microsoft.com/office/drawing/2014/main" id="{389F9BF1-6055-B246-8472-86E44BE62A8F}"/>
              </a:ext>
            </a:extLst>
          </p:cNvPr>
          <p:cNvSpPr>
            <a:spLocks noGrp="1"/>
          </p:cNvSpPr>
          <p:nvPr>
            <p:ph type="body" sz="quarter" idx="15"/>
          </p:nvPr>
        </p:nvSpPr>
        <p:spPr/>
        <p:txBody>
          <a:bodyPr/>
          <a:lstStyle/>
          <a:p>
            <a:r>
              <a:rPr lang="en-US" dirty="0"/>
              <a:t>Source: Feld JJ, et al. N Engl J Med. </a:t>
            </a:r>
            <a:r>
              <a:rPr lang="is-IS"/>
              <a:t>2015</a:t>
            </a:r>
            <a:r>
              <a:rPr lang="en-US" dirty="0"/>
              <a:t>;373:2599-607.</a:t>
            </a:r>
          </a:p>
        </p:txBody>
      </p:sp>
      <p:sp>
        <p:nvSpPr>
          <p:cNvPr id="5" name="Text Placeholder 4">
            <a:extLst>
              <a:ext uri="{FF2B5EF4-FFF2-40B4-BE49-F238E27FC236}">
                <a16:creationId xmlns:a16="http://schemas.microsoft.com/office/drawing/2014/main" id="{CD7B51E0-A982-0043-9816-C46A618B4E85}"/>
              </a:ext>
            </a:extLst>
          </p:cNvPr>
          <p:cNvSpPr>
            <a:spLocks noGrp="1"/>
          </p:cNvSpPr>
          <p:nvPr>
            <p:ph type="body" idx="1"/>
          </p:nvPr>
        </p:nvSpPr>
        <p:spPr/>
        <p:txBody>
          <a:bodyPr/>
          <a:lstStyle/>
          <a:p>
            <a:r>
              <a:rPr lang="en-US" dirty="0">
                <a:latin typeface="Arial"/>
                <a:cs typeface="Arial"/>
              </a:rPr>
              <a:t>Treatment Naïve and Treatment Experienced, Phase 3</a:t>
            </a:r>
          </a:p>
        </p:txBody>
      </p:sp>
    </p:spTree>
    <p:extLst>
      <p:ext uri="{BB962C8B-B14F-4D97-AF65-F5344CB8AC3E}">
        <p14:creationId xmlns:p14="http://schemas.microsoft.com/office/powerpoint/2010/main" val="3639038150"/>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SOF-VEL-VOX versus SOF-VEL in DAA-Naïve HCV GT 1-6</a:t>
            </a:r>
            <a:br>
              <a:rPr lang="en-US" sz="2000" dirty="0"/>
            </a:br>
            <a:r>
              <a:rPr lang="en-US" sz="2000" dirty="0"/>
              <a:t>POLARIS-2: Study Features</a:t>
            </a:r>
          </a:p>
        </p:txBody>
      </p:sp>
      <p:sp>
        <p:nvSpPr>
          <p:cNvPr id="6" name="Content Placeholder 5"/>
          <p:cNvSpPr>
            <a:spLocks noGrp="1"/>
          </p:cNvSpPr>
          <p:nvPr>
            <p:ph type="body" sz="quarter" idx="14"/>
          </p:nvPr>
        </p:nvSpPr>
        <p:spPr/>
        <p:txBody>
          <a:bodyPr/>
          <a:lstStyle/>
          <a:p>
            <a:r>
              <a:rPr lang="en-US" dirty="0"/>
              <a:t>Source: Jacobson IM, et al. Gastroenterology. 2017;153:113-22.</a:t>
            </a:r>
          </a:p>
        </p:txBody>
      </p:sp>
      <p:sp>
        <p:nvSpPr>
          <p:cNvPr id="3" name="Content Placeholder 2">
            <a:extLst>
              <a:ext uri="{FF2B5EF4-FFF2-40B4-BE49-F238E27FC236}">
                <a16:creationId xmlns:a16="http://schemas.microsoft.com/office/drawing/2014/main" id="{95972A45-C05E-614B-AF78-7237D077E656}"/>
              </a:ext>
            </a:extLst>
          </p:cNvPr>
          <p:cNvSpPr>
            <a:spLocks noGrp="1"/>
          </p:cNvSpPr>
          <p:nvPr>
            <p:ph sz="half" idx="2"/>
          </p:nvPr>
        </p:nvSpPr>
        <p:spPr>
          <a:xfrm>
            <a:off x="457200" y="1051560"/>
            <a:ext cx="8229600" cy="3549938"/>
          </a:xfrm>
        </p:spPr>
        <p:txBody>
          <a:bodyPr>
            <a:normAutofit/>
          </a:bodyPr>
          <a:lstStyle/>
          <a:p>
            <a:pPr>
              <a:lnSpc>
                <a:spcPts val="1900"/>
              </a:lnSpc>
            </a:pPr>
            <a:r>
              <a:rPr lang="en-US" sz="1500" b="1" dirty="0"/>
              <a:t>Design</a:t>
            </a:r>
            <a:r>
              <a:rPr lang="en-US" sz="1500" dirty="0"/>
              <a:t>: Randomized, open-label, phase 3 trial to compare efficacy of sofosbuvir-</a:t>
            </a:r>
            <a:r>
              <a:rPr lang="en-US" sz="1500" dirty="0" err="1"/>
              <a:t>velpatasvir</a:t>
            </a:r>
            <a:r>
              <a:rPr lang="en-US" sz="1500" dirty="0"/>
              <a:t>-</a:t>
            </a:r>
            <a:r>
              <a:rPr lang="en-US" sz="1500" dirty="0" err="1"/>
              <a:t>voxilaprevir</a:t>
            </a:r>
            <a:r>
              <a:rPr lang="en-US" sz="1500" dirty="0"/>
              <a:t> (SOF-VEL-VOX) for 8 weeks versus sofosbuvir-velpatasvir (SOF-VEL) for 12 weeks in DAA-naïve patients with GT 1-6 chronic HCV infection.</a:t>
            </a:r>
          </a:p>
          <a:p>
            <a:r>
              <a:rPr lang="en-US" sz="1500" b="1" dirty="0"/>
              <a:t>Setting</a:t>
            </a:r>
            <a:r>
              <a:rPr lang="en-US" sz="1500" dirty="0"/>
              <a:t>: 117 sites in United States, Canada, New Zealand, Australia, France, Germany, and United Kingdom</a:t>
            </a:r>
          </a:p>
          <a:p>
            <a:r>
              <a:rPr lang="en-US" sz="1500" b="1" dirty="0"/>
              <a:t>Entry Criteria</a:t>
            </a:r>
            <a:endParaRPr lang="en-US" sz="1500" dirty="0"/>
          </a:p>
          <a:p>
            <a:pPr lvl="1">
              <a:spcBef>
                <a:spcPts val="300"/>
              </a:spcBef>
            </a:pPr>
            <a:r>
              <a:rPr lang="en-US" sz="1500" dirty="0"/>
              <a:t>Age ≥18 years</a:t>
            </a:r>
          </a:p>
          <a:p>
            <a:pPr lvl="1"/>
            <a:r>
              <a:rPr lang="en-US" sz="1500" dirty="0"/>
              <a:t>Chronic HCV GT 1-6 (all GT 5, 6 assigned to SOF-VEL-VOX)</a:t>
            </a:r>
          </a:p>
          <a:p>
            <a:pPr lvl="1"/>
            <a:r>
              <a:rPr lang="en-US" sz="1500" dirty="0"/>
              <a:t>HCV RNA ≥10,000 IU/mL at screening</a:t>
            </a:r>
          </a:p>
          <a:p>
            <a:pPr lvl="1"/>
            <a:r>
              <a:rPr lang="en-US" sz="1500" dirty="0"/>
              <a:t>No prior treatment with DAA; prior peginterferon + ribavirin allowed</a:t>
            </a:r>
          </a:p>
          <a:p>
            <a:pPr lvl="1"/>
            <a:r>
              <a:rPr lang="en-US" sz="1500" dirty="0"/>
              <a:t>Patients with compensated cirrhosis allowed except if GT3</a:t>
            </a:r>
          </a:p>
          <a:p>
            <a:r>
              <a:rPr lang="en-US" sz="1500" b="1" dirty="0">
                <a:solidFill>
                  <a:schemeClr val="tx1"/>
                </a:solidFill>
              </a:rPr>
              <a:t>Primary End Point</a:t>
            </a:r>
            <a:r>
              <a:rPr lang="en-US" sz="1500" dirty="0">
                <a:solidFill>
                  <a:schemeClr val="tx1"/>
                </a:solidFill>
              </a:rPr>
              <a:t>: SVR12</a:t>
            </a:r>
          </a:p>
          <a:p>
            <a:endParaRPr lang="en-US" sz="1500" dirty="0"/>
          </a:p>
        </p:txBody>
      </p:sp>
    </p:spTree>
    <p:extLst>
      <p:ext uri="{BB962C8B-B14F-4D97-AF65-F5344CB8AC3E}">
        <p14:creationId xmlns:p14="http://schemas.microsoft.com/office/powerpoint/2010/main" val="4100162350"/>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a:spLocks noGrp="1"/>
          </p:cNvSpPr>
          <p:nvPr>
            <p:ph type="title"/>
          </p:nvPr>
        </p:nvSpPr>
        <p:spPr/>
        <p:txBody>
          <a:bodyPr>
            <a:normAutofit/>
          </a:bodyPr>
          <a:lstStyle/>
          <a:p>
            <a:r>
              <a:rPr lang="en-US" sz="2000" dirty="0"/>
              <a:t>SOF-VEL-VOX versus SOF-VEL in DAA-Naïve HCV GT 1-6</a:t>
            </a:r>
            <a:br>
              <a:rPr lang="en-US" sz="2000" dirty="0"/>
            </a:br>
            <a:r>
              <a:rPr lang="en-US" sz="2000" dirty="0"/>
              <a:t>POLARIS-2: Study Design</a:t>
            </a:r>
          </a:p>
        </p:txBody>
      </p:sp>
      <p:sp>
        <p:nvSpPr>
          <p:cNvPr id="7" name="Content Placeholder 6"/>
          <p:cNvSpPr>
            <a:spLocks noGrp="1"/>
          </p:cNvSpPr>
          <p:nvPr>
            <p:ph type="body" sz="quarter" idx="14"/>
          </p:nvPr>
        </p:nvSpPr>
        <p:spPr/>
        <p:txBody>
          <a:bodyPr/>
          <a:lstStyle/>
          <a:p>
            <a:r>
              <a:rPr lang="en-US" dirty="0">
                <a:latin typeface="Arial" panose="020B0604020202020204" pitchFamily="34" charset="0"/>
                <a:cs typeface="Arial" panose="020B0604020202020204" pitchFamily="34" charset="0"/>
              </a:rPr>
              <a:t>Source: Jacobson IM, et al. Gastroenterology. 2017;153:113-22.</a:t>
            </a:r>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cxnSp>
        <p:nvCxnSpPr>
          <p:cNvPr id="28" name="Straight Connector 27"/>
          <p:cNvCxnSpPr/>
          <p:nvPr/>
        </p:nvCxnSpPr>
        <p:spPr>
          <a:xfrm>
            <a:off x="4390263" y="1929605"/>
            <a:ext cx="20574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 name="Rectangle 5"/>
          <p:cNvSpPr>
            <a:spLocks noChangeArrowheads="1"/>
          </p:cNvSpPr>
          <p:nvPr/>
        </p:nvSpPr>
        <p:spPr bwMode="auto">
          <a:xfrm>
            <a:off x="3018663" y="1714500"/>
            <a:ext cx="1371600" cy="417016"/>
          </a:xfrm>
          <a:prstGeom prst="rect">
            <a:avLst/>
          </a:prstGeom>
          <a:solidFill>
            <a:srgbClr val="7030A0">
              <a:alpha val="21000"/>
            </a:srgbClr>
          </a:solidFill>
          <a:ln w="9525" cmpd="sng">
            <a:solidFill>
              <a:srgbClr val="000000"/>
            </a:solidFill>
            <a:miter lim="800000"/>
            <a:headEnd/>
            <a:tailEnd/>
          </a:ln>
          <a:effectLst/>
        </p:spPr>
        <p:txBody>
          <a:bodyPr wrap="none" anchor="ctr"/>
          <a:lstStyle/>
          <a:p>
            <a:r>
              <a:rPr lang="en-US" sz="1200" b="1" dirty="0">
                <a:latin typeface="Arial" panose="020B0604020202020204" pitchFamily="34" charset="0"/>
                <a:cs typeface="Arial" panose="020B0604020202020204" pitchFamily="34" charset="0"/>
              </a:rPr>
              <a:t>SOF-VEL-VOX</a:t>
            </a:r>
          </a:p>
        </p:txBody>
      </p:sp>
      <p:sp>
        <p:nvSpPr>
          <p:cNvPr id="30" name="Rectangle 29"/>
          <p:cNvSpPr/>
          <p:nvPr/>
        </p:nvSpPr>
        <p:spPr>
          <a:xfrm>
            <a:off x="6123340" y="1777650"/>
            <a:ext cx="696087" cy="304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000000"/>
                </a:solidFill>
                <a:latin typeface="Arial" panose="020B0604020202020204" pitchFamily="34" charset="0"/>
                <a:cs typeface="Arial" panose="020B0604020202020204" pitchFamily="34" charset="0"/>
              </a:rPr>
              <a:t>SVR12</a:t>
            </a:r>
          </a:p>
        </p:txBody>
      </p:sp>
      <p:sp>
        <p:nvSpPr>
          <p:cNvPr id="31" name="Rectangle 30"/>
          <p:cNvSpPr/>
          <p:nvPr/>
        </p:nvSpPr>
        <p:spPr>
          <a:xfrm>
            <a:off x="1143001" y="1714500"/>
            <a:ext cx="1146407" cy="995715"/>
          </a:xfrm>
          <a:prstGeom prst="rect">
            <a:avLst/>
          </a:prstGeom>
          <a:solidFill>
            <a:srgbClr val="5957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FFFFFF"/>
                </a:solidFill>
                <a:latin typeface="Arial" panose="020B0604020202020204" pitchFamily="34" charset="0"/>
                <a:cs typeface="Arial" panose="020B0604020202020204" pitchFamily="34" charset="0"/>
              </a:rPr>
              <a:t>GT 1-6</a:t>
            </a:r>
          </a:p>
          <a:p>
            <a:pPr algn="ctr"/>
            <a:r>
              <a:rPr lang="en-US" sz="1200" b="1" dirty="0">
                <a:solidFill>
                  <a:srgbClr val="FFFFFF"/>
                </a:solidFill>
                <a:latin typeface="Arial" panose="020B0604020202020204" pitchFamily="34" charset="0"/>
                <a:cs typeface="Arial" panose="020B0604020202020204" pitchFamily="34" charset="0"/>
              </a:rPr>
              <a:t>DAA Naïve</a:t>
            </a:r>
          </a:p>
        </p:txBody>
      </p:sp>
      <p:sp>
        <p:nvSpPr>
          <p:cNvPr id="38" name="Rectangle 37"/>
          <p:cNvSpPr/>
          <p:nvPr/>
        </p:nvSpPr>
        <p:spPr>
          <a:xfrm>
            <a:off x="2228850" y="1753365"/>
            <a:ext cx="784714"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n = 501</a:t>
            </a:r>
          </a:p>
        </p:txBody>
      </p:sp>
      <p:cxnSp>
        <p:nvCxnSpPr>
          <p:cNvPr id="41" name="Straight Connector 40"/>
          <p:cNvCxnSpPr/>
          <p:nvPr/>
        </p:nvCxnSpPr>
        <p:spPr>
          <a:xfrm>
            <a:off x="5086350" y="2486680"/>
            <a:ext cx="20574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Rectangle 5"/>
          <p:cNvSpPr>
            <a:spLocks noChangeArrowheads="1"/>
          </p:cNvSpPr>
          <p:nvPr/>
        </p:nvSpPr>
        <p:spPr bwMode="auto">
          <a:xfrm>
            <a:off x="3018663" y="2279950"/>
            <a:ext cx="2067687" cy="406100"/>
          </a:xfrm>
          <a:prstGeom prst="rect">
            <a:avLst/>
          </a:prstGeom>
          <a:solidFill>
            <a:srgbClr val="0070C0">
              <a:alpha val="20000"/>
            </a:srgbClr>
          </a:solidFill>
          <a:ln w="9525" cmpd="sng">
            <a:solidFill>
              <a:srgbClr val="000000"/>
            </a:solidFill>
            <a:miter lim="800000"/>
            <a:headEnd/>
            <a:tailEnd/>
          </a:ln>
          <a:effectLst/>
        </p:spPr>
        <p:txBody>
          <a:bodyPr wrap="none" anchor="ctr"/>
          <a:lstStyle/>
          <a:p>
            <a:r>
              <a:rPr lang="en-US" sz="1200" b="1" dirty="0">
                <a:latin typeface="Arial" panose="020B0604020202020204" pitchFamily="34" charset="0"/>
                <a:cs typeface="Arial" panose="020B0604020202020204" pitchFamily="34" charset="0"/>
              </a:rPr>
              <a:t>SOF-VEL</a:t>
            </a:r>
          </a:p>
        </p:txBody>
      </p:sp>
      <p:sp>
        <p:nvSpPr>
          <p:cNvPr id="43" name="Rectangle 42"/>
          <p:cNvSpPr/>
          <p:nvPr/>
        </p:nvSpPr>
        <p:spPr>
          <a:xfrm>
            <a:off x="6798487" y="2338825"/>
            <a:ext cx="686610" cy="304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000000"/>
                </a:solidFill>
                <a:latin typeface="Arial" panose="020B0604020202020204" pitchFamily="34" charset="0"/>
                <a:cs typeface="Arial" panose="020B0604020202020204" pitchFamily="34" charset="0"/>
              </a:rPr>
              <a:t>SVR12</a:t>
            </a:r>
          </a:p>
        </p:txBody>
      </p:sp>
      <p:sp>
        <p:nvSpPr>
          <p:cNvPr id="44" name="Rectangle 43"/>
          <p:cNvSpPr/>
          <p:nvPr/>
        </p:nvSpPr>
        <p:spPr>
          <a:xfrm>
            <a:off x="2228850" y="2311515"/>
            <a:ext cx="784714"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n = 440</a:t>
            </a:r>
          </a:p>
        </p:txBody>
      </p:sp>
      <p:sp>
        <p:nvSpPr>
          <p:cNvPr id="66" name="Rectangle 25"/>
          <p:cNvSpPr>
            <a:spLocks noChangeArrowheads="1"/>
          </p:cNvSpPr>
          <p:nvPr/>
        </p:nvSpPr>
        <p:spPr bwMode="auto">
          <a:xfrm>
            <a:off x="1137788" y="3818834"/>
            <a:ext cx="6871716" cy="822960"/>
          </a:xfrm>
          <a:prstGeom prst="rect">
            <a:avLst/>
          </a:prstGeom>
          <a:solidFill>
            <a:schemeClr val="bg1">
              <a:lumMod val="95000"/>
            </a:schemeClr>
          </a:solidFill>
          <a:ln w="9525" cap="flat" cmpd="sng" algn="ctr">
            <a:solidFill>
              <a:schemeClr val="bg1">
                <a:lumMod val="65000"/>
              </a:schemeClr>
            </a:solidFill>
            <a:prstDash val="solid"/>
            <a:miter lim="800000"/>
            <a:headEnd type="none" w="med" len="med"/>
            <a:tailEnd type="none" w="med" len="med"/>
          </a:ln>
          <a:effectLst/>
        </p:spPr>
        <p:txBody>
          <a:bodyPr lIns="342900" tIns="34073" rIns="69365" bIns="68580" anchor="ctr">
            <a:prstTxWarp prst="textNoShape">
              <a:avLst/>
            </a:prstTxWarp>
          </a:bodyPr>
          <a:lstStyle/>
          <a:p>
            <a:pPr defTabSz="701279">
              <a:lnSpc>
                <a:spcPts val="1350"/>
              </a:lnSpc>
              <a:spcBef>
                <a:spcPts val="600"/>
              </a:spcBef>
            </a:pPr>
            <a:r>
              <a:rPr lang="en-US" sz="1050" b="1" dirty="0">
                <a:solidFill>
                  <a:srgbClr val="000000"/>
                </a:solidFill>
                <a:latin typeface="Arial" panose="020B0604020202020204" pitchFamily="34" charset="0"/>
                <a:cs typeface="Arial" panose="020B0604020202020204" pitchFamily="34" charset="0"/>
              </a:rPr>
              <a:t>Abbreviations</a:t>
            </a:r>
            <a:r>
              <a:rPr lang="en-US" sz="1050" dirty="0">
                <a:solidFill>
                  <a:srgbClr val="000000"/>
                </a:solidFill>
                <a:latin typeface="Arial" panose="020B0604020202020204" pitchFamily="34" charset="0"/>
                <a:cs typeface="Arial" panose="020B0604020202020204" pitchFamily="34" charset="0"/>
              </a:rPr>
              <a:t>: SOF = sofosbuvir; VEL = </a:t>
            </a:r>
            <a:r>
              <a:rPr lang="en-US" sz="1050" dirty="0" err="1">
                <a:solidFill>
                  <a:srgbClr val="000000"/>
                </a:solidFill>
                <a:latin typeface="Arial" panose="020B0604020202020204" pitchFamily="34" charset="0"/>
                <a:cs typeface="Arial" panose="020B0604020202020204" pitchFamily="34" charset="0"/>
              </a:rPr>
              <a:t>velpatasvir</a:t>
            </a:r>
            <a:r>
              <a:rPr lang="en-US" sz="1050" dirty="0">
                <a:solidFill>
                  <a:srgbClr val="000000"/>
                </a:solidFill>
                <a:latin typeface="Arial" panose="020B0604020202020204" pitchFamily="34" charset="0"/>
                <a:cs typeface="Arial" panose="020B0604020202020204" pitchFamily="34" charset="0"/>
              </a:rPr>
              <a:t>; VOX = </a:t>
            </a:r>
            <a:r>
              <a:rPr lang="en-US" sz="1050" dirty="0" err="1">
                <a:solidFill>
                  <a:srgbClr val="000000"/>
                </a:solidFill>
                <a:latin typeface="Arial" panose="020B0604020202020204" pitchFamily="34" charset="0"/>
                <a:cs typeface="Arial" panose="020B0604020202020204" pitchFamily="34" charset="0"/>
              </a:rPr>
              <a:t>voxilaprevir</a:t>
            </a:r>
            <a:endParaRPr lang="en-US" sz="1050" dirty="0">
              <a:solidFill>
                <a:srgbClr val="000000"/>
              </a:solidFill>
              <a:latin typeface="Arial" panose="020B0604020202020204" pitchFamily="34" charset="0"/>
              <a:cs typeface="Arial" panose="020B0604020202020204" pitchFamily="34" charset="0"/>
            </a:endParaRPr>
          </a:p>
          <a:p>
            <a:pPr defTabSz="701279">
              <a:lnSpc>
                <a:spcPts val="1350"/>
              </a:lnSpc>
              <a:spcBef>
                <a:spcPts val="600"/>
              </a:spcBef>
            </a:pPr>
            <a:r>
              <a:rPr lang="en-US" sz="1050" b="1" dirty="0">
                <a:solidFill>
                  <a:srgbClr val="000000"/>
                </a:solidFill>
                <a:latin typeface="Arial" panose="020B0604020202020204" pitchFamily="34" charset="0"/>
                <a:cs typeface="Arial" panose="020B0604020202020204" pitchFamily="34" charset="0"/>
              </a:rPr>
              <a:t>Drug Dosing</a:t>
            </a:r>
            <a:br>
              <a:rPr lang="en-US" sz="1050" dirty="0">
                <a:solidFill>
                  <a:srgbClr val="000000"/>
                </a:solidFill>
                <a:latin typeface="Arial" panose="020B0604020202020204" pitchFamily="34" charset="0"/>
                <a:cs typeface="Arial" panose="020B0604020202020204" pitchFamily="34" charset="0"/>
              </a:rPr>
            </a:br>
            <a:r>
              <a:rPr lang="en-US" sz="1050" dirty="0">
                <a:solidFill>
                  <a:srgbClr val="000000"/>
                </a:solidFill>
                <a:latin typeface="Arial" panose="020B0604020202020204" pitchFamily="34" charset="0"/>
                <a:cs typeface="Arial" panose="020B0604020202020204" pitchFamily="34" charset="0"/>
              </a:rPr>
              <a:t>SOF-VEL-VOX (400/100/100 mg): fixed dose combination; one pill once daily </a:t>
            </a:r>
            <a:br>
              <a:rPr lang="en-US" sz="1050" dirty="0">
                <a:solidFill>
                  <a:srgbClr val="000000"/>
                </a:solidFill>
                <a:latin typeface="Arial" panose="020B0604020202020204" pitchFamily="34" charset="0"/>
                <a:cs typeface="Arial" panose="020B0604020202020204" pitchFamily="34" charset="0"/>
              </a:rPr>
            </a:br>
            <a:r>
              <a:rPr lang="en-US" sz="1050" dirty="0">
                <a:solidFill>
                  <a:srgbClr val="000000"/>
                </a:solidFill>
                <a:latin typeface="Arial" panose="020B0604020202020204" pitchFamily="34" charset="0"/>
                <a:cs typeface="Arial" panose="020B0604020202020204" pitchFamily="34" charset="0"/>
              </a:rPr>
              <a:t>SOF-VEL (400/100 mg):  fixed dose combination; one pill once daily</a:t>
            </a:r>
          </a:p>
        </p:txBody>
      </p:sp>
      <p:sp>
        <p:nvSpPr>
          <p:cNvPr id="67" name="Rectangle 25"/>
          <p:cNvSpPr>
            <a:spLocks noChangeArrowheads="1"/>
          </p:cNvSpPr>
          <p:nvPr/>
        </p:nvSpPr>
        <p:spPr bwMode="auto">
          <a:xfrm>
            <a:off x="1136356" y="2971801"/>
            <a:ext cx="6871716" cy="658823"/>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lIns="342900" tIns="34073" rIns="69365" bIns="68580" anchor="ctr">
            <a:prstTxWarp prst="textNoShape">
              <a:avLst/>
            </a:prstTxWarp>
          </a:bodyPr>
          <a:lstStyle/>
          <a:p>
            <a:pPr defTabSz="701279">
              <a:spcBef>
                <a:spcPts val="150"/>
              </a:spcBef>
            </a:pPr>
            <a:r>
              <a:rPr lang="en-US" sz="1050" dirty="0">
                <a:solidFill>
                  <a:srgbClr val="000000"/>
                </a:solidFill>
                <a:latin typeface="Arial" panose="020B0604020202020204" pitchFamily="34" charset="0"/>
                <a:cs typeface="Arial" panose="020B0604020202020204" pitchFamily="34" charset="0"/>
              </a:rPr>
              <a:t>GT 3 patients with cirrhosis were enrolled in separate study (POLARIS-3)</a:t>
            </a:r>
          </a:p>
          <a:p>
            <a:pPr defTabSz="701279">
              <a:spcBef>
                <a:spcPts val="150"/>
              </a:spcBef>
            </a:pPr>
            <a:r>
              <a:rPr lang="en-US" sz="1050" dirty="0">
                <a:solidFill>
                  <a:srgbClr val="000000"/>
                </a:solidFill>
                <a:latin typeface="Arial" panose="020B0604020202020204" pitchFamily="34" charset="0"/>
                <a:cs typeface="Arial" panose="020B0604020202020204" pitchFamily="34" charset="0"/>
              </a:rPr>
              <a:t>GT 1-4 randomized 1:1; all GT 5, 6 assigned to SOF-VEL-VOX</a:t>
            </a:r>
          </a:p>
          <a:p>
            <a:pPr defTabSz="701279">
              <a:spcBef>
                <a:spcPts val="150"/>
              </a:spcBef>
            </a:pPr>
            <a:r>
              <a:rPr lang="en-US" sz="1050" dirty="0">
                <a:solidFill>
                  <a:srgbClr val="000000"/>
                </a:solidFill>
                <a:latin typeface="Arial" panose="020B0604020202020204" pitchFamily="34" charset="0"/>
                <a:cs typeface="Arial" panose="020B0604020202020204" pitchFamily="34" charset="0"/>
              </a:rPr>
              <a:t>Stratified by GT, cirrhosis, and prior treatment experience</a:t>
            </a:r>
          </a:p>
        </p:txBody>
      </p:sp>
      <p:grpSp>
        <p:nvGrpSpPr>
          <p:cNvPr id="75" name="Group 74">
            <a:extLst>
              <a:ext uri="{FF2B5EF4-FFF2-40B4-BE49-F238E27FC236}">
                <a16:creationId xmlns:a16="http://schemas.microsoft.com/office/drawing/2014/main" id="{D51F5148-508E-0B4C-933E-7D507A4F2085}"/>
              </a:ext>
            </a:extLst>
          </p:cNvPr>
          <p:cNvGrpSpPr/>
          <p:nvPr/>
        </p:nvGrpSpPr>
        <p:grpSpPr>
          <a:xfrm>
            <a:off x="1138416" y="1021866"/>
            <a:ext cx="6871718" cy="386328"/>
            <a:chOff x="1138416" y="1021866"/>
            <a:chExt cx="6871718" cy="386328"/>
          </a:xfrm>
        </p:grpSpPr>
        <p:sp>
          <p:nvSpPr>
            <p:cNvPr id="76" name="Rectangle 75">
              <a:extLst>
                <a:ext uri="{FF2B5EF4-FFF2-40B4-BE49-F238E27FC236}">
                  <a16:creationId xmlns:a16="http://schemas.microsoft.com/office/drawing/2014/main" id="{D89E7191-27C5-9C46-ADC1-E4014A16D7C6}"/>
                </a:ext>
              </a:extLst>
            </p:cNvPr>
            <p:cNvSpPr/>
            <p:nvPr/>
          </p:nvSpPr>
          <p:spPr>
            <a:xfrm>
              <a:off x="1138416" y="1085901"/>
              <a:ext cx="6871718" cy="308037"/>
            </a:xfrm>
            <a:prstGeom prst="rect">
              <a:avLst/>
            </a:prstGeom>
            <a:gradFill>
              <a:gsLst>
                <a:gs pos="85000">
                  <a:srgbClr val="ECECEC"/>
                </a:gs>
                <a:gs pos="0">
                  <a:schemeClr val="bg1"/>
                </a:gs>
                <a:gs pos="15000">
                  <a:schemeClr val="bg1">
                    <a:lumMod val="85000"/>
                  </a:schemeClr>
                </a:gs>
                <a:gs pos="100000">
                  <a:schemeClr val="bg1"/>
                </a:gs>
              </a:gsLst>
              <a:lin ang="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000000"/>
                </a:solidFill>
                <a:latin typeface="Arial"/>
                <a:cs typeface="Arial"/>
              </a:endParaRPr>
            </a:p>
          </p:txBody>
        </p:sp>
        <p:cxnSp>
          <p:nvCxnSpPr>
            <p:cNvPr id="77" name="Straight Connector 76">
              <a:extLst>
                <a:ext uri="{FF2B5EF4-FFF2-40B4-BE49-F238E27FC236}">
                  <a16:creationId xmlns:a16="http://schemas.microsoft.com/office/drawing/2014/main" id="{8C3646A5-31BB-3E4C-B464-5F0A42E4F912}"/>
                </a:ext>
              </a:extLst>
            </p:cNvPr>
            <p:cNvCxnSpPr/>
            <p:nvPr/>
          </p:nvCxnSpPr>
          <p:spPr>
            <a:xfrm flipV="1">
              <a:off x="1138416" y="1387638"/>
              <a:ext cx="6871718" cy="8604"/>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CA3F79CF-6A24-A54E-BADE-D3792F8CA4C6}"/>
                </a:ext>
              </a:extLst>
            </p:cNvPr>
            <p:cNvGrpSpPr/>
            <p:nvPr/>
          </p:nvGrpSpPr>
          <p:grpSpPr>
            <a:xfrm>
              <a:off x="1857714" y="1021866"/>
              <a:ext cx="5481256" cy="386328"/>
              <a:chOff x="1857714" y="1021866"/>
              <a:chExt cx="5481256" cy="386328"/>
            </a:xfrm>
          </p:grpSpPr>
          <p:sp>
            <p:nvSpPr>
              <p:cNvPr id="87" name="Rectangle 86">
                <a:extLst>
                  <a:ext uri="{FF2B5EF4-FFF2-40B4-BE49-F238E27FC236}">
                    <a16:creationId xmlns:a16="http://schemas.microsoft.com/office/drawing/2014/main" id="{FBF9D904-2275-C54A-A3C2-F7AB1A86187B}"/>
                  </a:ext>
                </a:extLst>
              </p:cNvPr>
              <p:cNvSpPr/>
              <p:nvPr/>
            </p:nvSpPr>
            <p:spPr>
              <a:xfrm>
                <a:off x="1857714" y="1079958"/>
                <a:ext cx="628650" cy="29947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rPr>
                  <a:t>Week</a:t>
                </a:r>
              </a:p>
            </p:txBody>
          </p:sp>
          <p:grpSp>
            <p:nvGrpSpPr>
              <p:cNvPr id="88" name="Group 87">
                <a:extLst>
                  <a:ext uri="{FF2B5EF4-FFF2-40B4-BE49-F238E27FC236}">
                    <a16:creationId xmlns:a16="http://schemas.microsoft.com/office/drawing/2014/main" id="{5C01B4A1-4B67-574F-AEE8-1BBB0D5F7DE4}"/>
                  </a:ext>
                </a:extLst>
              </p:cNvPr>
              <p:cNvGrpSpPr/>
              <p:nvPr/>
            </p:nvGrpSpPr>
            <p:grpSpPr>
              <a:xfrm>
                <a:off x="2825227" y="1021866"/>
                <a:ext cx="4513743" cy="386328"/>
                <a:chOff x="2825227" y="1021866"/>
                <a:chExt cx="4513743" cy="386328"/>
              </a:xfrm>
            </p:grpSpPr>
            <p:sp>
              <p:nvSpPr>
                <p:cNvPr id="89" name="Rectangle 88">
                  <a:extLst>
                    <a:ext uri="{FF2B5EF4-FFF2-40B4-BE49-F238E27FC236}">
                      <a16:creationId xmlns:a16="http://schemas.microsoft.com/office/drawing/2014/main" id="{3D7DCE28-6A5B-BC4A-9F5D-1AAF89E39AED}"/>
                    </a:ext>
                  </a:extLst>
                </p:cNvPr>
                <p:cNvSpPr/>
                <p:nvPr/>
              </p:nvSpPr>
              <p:spPr>
                <a:xfrm>
                  <a:off x="2825227"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0</a:t>
                  </a:r>
                </a:p>
              </p:txBody>
            </p:sp>
            <p:sp>
              <p:nvSpPr>
                <p:cNvPr id="90" name="Rectangle 89">
                  <a:extLst>
                    <a:ext uri="{FF2B5EF4-FFF2-40B4-BE49-F238E27FC236}">
                      <a16:creationId xmlns:a16="http://schemas.microsoft.com/office/drawing/2014/main" id="{31B03AC8-A41F-FE40-A8BA-D8401F54EE8C}"/>
                    </a:ext>
                  </a:extLst>
                </p:cNvPr>
                <p:cNvSpPr/>
                <p:nvPr/>
              </p:nvSpPr>
              <p:spPr>
                <a:xfrm>
                  <a:off x="6929776"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24</a:t>
                  </a:r>
                </a:p>
              </p:txBody>
            </p:sp>
            <p:sp>
              <p:nvSpPr>
                <p:cNvPr id="91" name="Rectangle 90">
                  <a:extLst>
                    <a:ext uri="{FF2B5EF4-FFF2-40B4-BE49-F238E27FC236}">
                      <a16:creationId xmlns:a16="http://schemas.microsoft.com/office/drawing/2014/main" id="{ABEE242E-5FFA-C64B-88F1-DF1F5B622839}"/>
                    </a:ext>
                  </a:extLst>
                </p:cNvPr>
                <p:cNvSpPr/>
                <p:nvPr/>
              </p:nvSpPr>
              <p:spPr>
                <a:xfrm>
                  <a:off x="4193410"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8</a:t>
                  </a:r>
                </a:p>
              </p:txBody>
            </p:sp>
            <p:sp>
              <p:nvSpPr>
                <p:cNvPr id="92" name="Rectangle 91">
                  <a:extLst>
                    <a:ext uri="{FF2B5EF4-FFF2-40B4-BE49-F238E27FC236}">
                      <a16:creationId xmlns:a16="http://schemas.microsoft.com/office/drawing/2014/main" id="{41656BD4-A8A6-3A4A-B476-A59248111BC3}"/>
                    </a:ext>
                  </a:extLst>
                </p:cNvPr>
                <p:cNvSpPr/>
                <p:nvPr/>
              </p:nvSpPr>
              <p:spPr>
                <a:xfrm>
                  <a:off x="4877501"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12</a:t>
                  </a:r>
                </a:p>
              </p:txBody>
            </p:sp>
            <p:sp>
              <p:nvSpPr>
                <p:cNvPr id="93" name="Rectangle 92">
                  <a:extLst>
                    <a:ext uri="{FF2B5EF4-FFF2-40B4-BE49-F238E27FC236}">
                      <a16:creationId xmlns:a16="http://schemas.microsoft.com/office/drawing/2014/main" id="{D3EEB0CB-6223-1B46-9019-C372C740698A}"/>
                    </a:ext>
                  </a:extLst>
                </p:cNvPr>
                <p:cNvSpPr/>
                <p:nvPr/>
              </p:nvSpPr>
              <p:spPr>
                <a:xfrm>
                  <a:off x="6245683"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20</a:t>
                  </a:r>
                </a:p>
              </p:txBody>
            </p:sp>
            <p:sp>
              <p:nvSpPr>
                <p:cNvPr id="94" name="Rectangle 93">
                  <a:extLst>
                    <a:ext uri="{FF2B5EF4-FFF2-40B4-BE49-F238E27FC236}">
                      <a16:creationId xmlns:a16="http://schemas.microsoft.com/office/drawing/2014/main" id="{015434F4-D97B-0847-9618-7C2EF6CB4D20}"/>
                    </a:ext>
                  </a:extLst>
                </p:cNvPr>
                <p:cNvSpPr/>
                <p:nvPr/>
              </p:nvSpPr>
              <p:spPr>
                <a:xfrm>
                  <a:off x="3509318"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4</a:t>
                  </a:r>
                </a:p>
              </p:txBody>
            </p:sp>
            <p:sp>
              <p:nvSpPr>
                <p:cNvPr id="95" name="Rectangle 94">
                  <a:extLst>
                    <a:ext uri="{FF2B5EF4-FFF2-40B4-BE49-F238E27FC236}">
                      <a16:creationId xmlns:a16="http://schemas.microsoft.com/office/drawing/2014/main" id="{672086AD-F87C-DB42-97B7-3B7B04455CD6}"/>
                    </a:ext>
                  </a:extLst>
                </p:cNvPr>
                <p:cNvSpPr/>
                <p:nvPr/>
              </p:nvSpPr>
              <p:spPr>
                <a:xfrm>
                  <a:off x="5561592"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16</a:t>
                  </a:r>
                </a:p>
              </p:txBody>
            </p:sp>
          </p:grpSp>
        </p:grpSp>
        <p:grpSp>
          <p:nvGrpSpPr>
            <p:cNvPr id="79" name="Group 78">
              <a:extLst>
                <a:ext uri="{FF2B5EF4-FFF2-40B4-BE49-F238E27FC236}">
                  <a16:creationId xmlns:a16="http://schemas.microsoft.com/office/drawing/2014/main" id="{B13C46C1-CF8E-F945-9458-D9C41857FDA2}"/>
                </a:ext>
              </a:extLst>
            </p:cNvPr>
            <p:cNvGrpSpPr/>
            <p:nvPr/>
          </p:nvGrpSpPr>
          <p:grpSpPr>
            <a:xfrm>
              <a:off x="3028672" y="1328205"/>
              <a:ext cx="4105701" cy="65723"/>
              <a:chOff x="3028672" y="1328205"/>
              <a:chExt cx="4105701" cy="65723"/>
            </a:xfrm>
          </p:grpSpPr>
          <p:cxnSp>
            <p:nvCxnSpPr>
              <p:cNvPr id="80" name="Straight Connector 79">
                <a:extLst>
                  <a:ext uri="{FF2B5EF4-FFF2-40B4-BE49-F238E27FC236}">
                    <a16:creationId xmlns:a16="http://schemas.microsoft.com/office/drawing/2014/main" id="{0840FBE4-7B33-2E4E-82DA-847A71C9FD8A}"/>
                  </a:ext>
                </a:extLst>
              </p:cNvPr>
              <p:cNvCxnSpPr/>
              <p:nvPr/>
            </p:nvCxnSpPr>
            <p:spPr>
              <a:xfrm flipV="1">
                <a:off x="3028672" y="1328205"/>
                <a:ext cx="0" cy="65723"/>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A1F3ECD3-D278-1D48-AA26-39D5C0E82254}"/>
                  </a:ext>
                </a:extLst>
              </p:cNvPr>
              <p:cNvCxnSpPr/>
              <p:nvPr/>
            </p:nvCxnSpPr>
            <p:spPr>
              <a:xfrm flipV="1">
                <a:off x="4396669"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075D1FC-CBF1-0A44-B7B0-436F3DCD636E}"/>
                  </a:ext>
                </a:extLst>
              </p:cNvPr>
              <p:cNvCxnSpPr/>
              <p:nvPr/>
            </p:nvCxnSpPr>
            <p:spPr>
              <a:xfrm flipV="1">
                <a:off x="7134373"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3A9D3B8D-28BA-6E46-9B85-12DFEAD90C21}"/>
                  </a:ext>
                </a:extLst>
              </p:cNvPr>
              <p:cNvCxnSpPr/>
              <p:nvPr/>
            </p:nvCxnSpPr>
            <p:spPr>
              <a:xfrm flipV="1">
                <a:off x="5080667"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B9ED552-F5F1-DD4C-B4AA-0129907F3971}"/>
                  </a:ext>
                </a:extLst>
              </p:cNvPr>
              <p:cNvCxnSpPr/>
              <p:nvPr/>
            </p:nvCxnSpPr>
            <p:spPr>
              <a:xfrm flipH="1" flipV="1">
                <a:off x="6448663" y="1328205"/>
                <a:ext cx="171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E6EC176-046A-514D-BECB-16BFA1C011DF}"/>
                  </a:ext>
                </a:extLst>
              </p:cNvPr>
              <p:cNvCxnSpPr/>
              <p:nvPr/>
            </p:nvCxnSpPr>
            <p:spPr>
              <a:xfrm flipV="1">
                <a:off x="5764665"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36047A6-4223-594D-9160-E12E59FA1624}"/>
                  </a:ext>
                </a:extLst>
              </p:cNvPr>
              <p:cNvCxnSpPr/>
              <p:nvPr/>
            </p:nvCxnSpPr>
            <p:spPr>
              <a:xfrm flipV="1">
                <a:off x="3712670" y="1328205"/>
                <a:ext cx="0" cy="65723"/>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059103293"/>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a:t>SOF-VEL-VOX versus SOF-VEL in DAA-Naïve HCV GT 1-6</a:t>
            </a:r>
            <a:br>
              <a:rPr lang="en-US" sz="2000" dirty="0"/>
            </a:br>
            <a:r>
              <a:rPr lang="en-US" sz="2000" dirty="0"/>
              <a:t>POLARIS-2: Baseline Characteristics</a:t>
            </a:r>
          </a:p>
        </p:txBody>
      </p:sp>
      <p:sp>
        <p:nvSpPr>
          <p:cNvPr id="2" name="Content Placeholder 1"/>
          <p:cNvSpPr>
            <a:spLocks noGrp="1"/>
          </p:cNvSpPr>
          <p:nvPr>
            <p:ph type="body" sz="quarter" idx="14"/>
          </p:nvPr>
        </p:nvSpPr>
        <p:spPr/>
        <p:txBody>
          <a:bodyPr/>
          <a:lstStyle/>
          <a:p>
            <a:r>
              <a:rPr lang="en-US" dirty="0"/>
              <a:t>Source: Jacobson IM, et al. Gastroenterology. 2017;153:113-22.</a:t>
            </a:r>
          </a:p>
        </p:txBody>
      </p:sp>
      <p:graphicFrame>
        <p:nvGraphicFramePr>
          <p:cNvPr id="7" name="Content Placeholder 2"/>
          <p:cNvGraphicFramePr>
            <a:graphicFrameLocks/>
          </p:cNvGraphicFramePr>
          <p:nvPr>
            <p:extLst>
              <p:ext uri="{D42A27DB-BD31-4B8C-83A1-F6EECF244321}">
                <p14:modId xmlns:p14="http://schemas.microsoft.com/office/powerpoint/2010/main" val="3192175906"/>
              </p:ext>
            </p:extLst>
          </p:nvPr>
        </p:nvGraphicFramePr>
        <p:xfrm>
          <a:off x="457200" y="1029369"/>
          <a:ext cx="8229600" cy="3749039"/>
        </p:xfrm>
        <a:graphic>
          <a:graphicData uri="http://schemas.openxmlformats.org/drawingml/2006/table">
            <a:tbl>
              <a:tblPr firstRow="1" bandRow="1">
                <a:tableStyleId>{5C22544A-7EE6-4342-B048-85BDC9FD1C3A}</a:tableStyleId>
              </a:tblPr>
              <a:tblGrid>
                <a:gridCol w="3469340">
                  <a:extLst>
                    <a:ext uri="{9D8B030D-6E8A-4147-A177-3AD203B41FA5}">
                      <a16:colId xmlns:a16="http://schemas.microsoft.com/office/drawing/2014/main" val="20000"/>
                    </a:ext>
                  </a:extLst>
                </a:gridCol>
                <a:gridCol w="2380130">
                  <a:extLst>
                    <a:ext uri="{9D8B030D-6E8A-4147-A177-3AD203B41FA5}">
                      <a16:colId xmlns:a16="http://schemas.microsoft.com/office/drawing/2014/main" val="20001"/>
                    </a:ext>
                  </a:extLst>
                </a:gridCol>
                <a:gridCol w="2380130">
                  <a:extLst>
                    <a:ext uri="{9D8B030D-6E8A-4147-A177-3AD203B41FA5}">
                      <a16:colId xmlns:a16="http://schemas.microsoft.com/office/drawing/2014/main" val="20002"/>
                    </a:ext>
                  </a:extLst>
                </a:gridCol>
              </a:tblGrid>
              <a:tr h="431854">
                <a:tc>
                  <a:txBody>
                    <a:bodyPr/>
                    <a:lstStyle/>
                    <a:p>
                      <a:pPr marL="91440">
                        <a:lnSpc>
                          <a:spcPct val="100000"/>
                        </a:lnSpc>
                      </a:pPr>
                      <a:r>
                        <a:rPr lang="en-US" sz="1200" dirty="0">
                          <a:latin typeface="Arial" panose="020B0604020202020204" pitchFamily="34" charset="0"/>
                          <a:cs typeface="Arial" panose="020B0604020202020204" pitchFamily="34" charset="0"/>
                        </a:rPr>
                        <a:t>Baseline Characteristic</a:t>
                      </a:r>
                    </a:p>
                  </a:txBody>
                  <a:tcPr marL="68580" marR="68580" marT="34290" marB="34290" anchor="ctr">
                    <a:lnL w="9525" cap="flat" cmpd="sng" algn="ctr">
                      <a:solidFill>
                        <a:schemeClr val="bg1">
                          <a:lumMod val="75000"/>
                        </a:schemeClr>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44444"/>
                    </a:solidFill>
                  </a:tcPr>
                </a:tc>
                <a:tc>
                  <a:txBody>
                    <a:bodyPr/>
                    <a:lstStyle/>
                    <a:p>
                      <a:pPr marL="91440" algn="ctr">
                        <a:lnSpc>
                          <a:spcPct val="100000"/>
                        </a:lnSpc>
                      </a:pPr>
                      <a:r>
                        <a:rPr lang="en-US" sz="1200" b="1" dirty="0">
                          <a:solidFill>
                            <a:srgbClr val="FFFFFF"/>
                          </a:solidFill>
                          <a:latin typeface="Arial" panose="020B0604020202020204" pitchFamily="34" charset="0"/>
                          <a:cs typeface="Arial" panose="020B0604020202020204" pitchFamily="34" charset="0"/>
                        </a:rPr>
                        <a:t>SOF-VEL-VOX</a:t>
                      </a:r>
                      <a:r>
                        <a:rPr lang="en-US" sz="1200" b="1" baseline="0" dirty="0">
                          <a:solidFill>
                            <a:srgbClr val="FFFFFF"/>
                          </a:solidFill>
                          <a:latin typeface="Arial" panose="020B0604020202020204" pitchFamily="34" charset="0"/>
                          <a:cs typeface="Arial" panose="020B0604020202020204" pitchFamily="34" charset="0"/>
                        </a:rPr>
                        <a:t> x </a:t>
                      </a:r>
                      <a:r>
                        <a:rPr lang="en-US" sz="1200" b="1" dirty="0">
                          <a:solidFill>
                            <a:srgbClr val="FFFFFF"/>
                          </a:solidFill>
                          <a:latin typeface="Arial" panose="020B0604020202020204" pitchFamily="34" charset="0"/>
                          <a:cs typeface="Arial" panose="020B0604020202020204" pitchFamily="34" charset="0"/>
                        </a:rPr>
                        <a:t>8 weeks</a:t>
                      </a:r>
                    </a:p>
                    <a:p>
                      <a:pPr marL="91440" algn="ctr">
                        <a:lnSpc>
                          <a:spcPct val="100000"/>
                        </a:lnSpc>
                      </a:pPr>
                      <a:r>
                        <a:rPr lang="en-US" sz="1100" b="0" dirty="0">
                          <a:solidFill>
                            <a:srgbClr val="FFFFFF"/>
                          </a:solidFill>
                          <a:latin typeface="Arial" panose="020B0604020202020204" pitchFamily="34" charset="0"/>
                          <a:cs typeface="Arial" panose="020B0604020202020204" pitchFamily="34" charset="0"/>
                        </a:rPr>
                        <a:t>(n</a:t>
                      </a:r>
                      <a:r>
                        <a:rPr lang="en-US" sz="1100" b="0" baseline="0" dirty="0">
                          <a:solidFill>
                            <a:srgbClr val="FFFFFF"/>
                          </a:solidFill>
                          <a:latin typeface="Arial" panose="020B0604020202020204" pitchFamily="34" charset="0"/>
                          <a:cs typeface="Arial" panose="020B0604020202020204" pitchFamily="34" charset="0"/>
                        </a:rPr>
                        <a:t> </a:t>
                      </a:r>
                      <a:r>
                        <a:rPr lang="en-US" sz="1100" b="0" dirty="0">
                          <a:solidFill>
                            <a:srgbClr val="FFFFFF"/>
                          </a:solidFill>
                          <a:latin typeface="Arial" panose="020B0604020202020204" pitchFamily="34" charset="0"/>
                          <a:cs typeface="Arial" panose="020B0604020202020204" pitchFamily="34" charset="0"/>
                        </a:rPr>
                        <a:t>= 501)</a:t>
                      </a:r>
                      <a:endParaRPr lang="en-US" sz="1100" b="1" dirty="0">
                        <a:solidFill>
                          <a:srgbClr val="FFFFFF"/>
                        </a:solidFill>
                        <a:latin typeface="Arial" panose="020B0604020202020204" pitchFamily="34" charset="0"/>
                        <a:cs typeface="Arial" panose="020B0604020202020204" pitchFamily="34" charset="0"/>
                      </a:endParaRPr>
                    </a:p>
                  </a:txBody>
                  <a:tcPr marL="68580" marR="68580" marT="34290" marB="34290" anchor="ctr">
                    <a:lnL w="9525" cap="flat" cmpd="sng" algn="ctr">
                      <a:solidFill>
                        <a:srgbClr val="A6A6A6"/>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5690"/>
                    </a:solidFill>
                  </a:tcPr>
                </a:tc>
                <a:tc>
                  <a:txBody>
                    <a:bodyPr/>
                    <a:lstStyle/>
                    <a:p>
                      <a:pPr algn="ctr">
                        <a:lnSpc>
                          <a:spcPct val="100000"/>
                        </a:lnSpc>
                      </a:pPr>
                      <a:r>
                        <a:rPr lang="en-US" sz="1200" b="1" dirty="0">
                          <a:solidFill>
                            <a:srgbClr val="FFFFFF"/>
                          </a:solidFill>
                          <a:latin typeface="Arial" panose="020B0604020202020204" pitchFamily="34" charset="0"/>
                          <a:cs typeface="Arial" panose="020B0604020202020204" pitchFamily="34" charset="0"/>
                        </a:rPr>
                        <a:t>SOF-VEL</a:t>
                      </a:r>
                      <a:r>
                        <a:rPr lang="en-US" sz="1200" b="1" baseline="0" dirty="0">
                          <a:solidFill>
                            <a:srgbClr val="FFFFFF"/>
                          </a:solidFill>
                          <a:latin typeface="Arial" panose="020B0604020202020204" pitchFamily="34" charset="0"/>
                          <a:cs typeface="Arial" panose="020B0604020202020204" pitchFamily="34" charset="0"/>
                        </a:rPr>
                        <a:t> x </a:t>
                      </a:r>
                      <a:r>
                        <a:rPr lang="en-US" sz="1200" b="1" dirty="0">
                          <a:solidFill>
                            <a:srgbClr val="FFFFFF"/>
                          </a:solidFill>
                          <a:latin typeface="Arial" panose="020B0604020202020204" pitchFamily="34" charset="0"/>
                          <a:cs typeface="Arial" panose="020B0604020202020204" pitchFamily="34" charset="0"/>
                        </a:rPr>
                        <a:t>12 weeks</a:t>
                      </a:r>
                    </a:p>
                    <a:p>
                      <a:pPr algn="ctr">
                        <a:lnSpc>
                          <a:spcPct val="100000"/>
                        </a:lnSpc>
                      </a:pPr>
                      <a:r>
                        <a:rPr lang="en-US" sz="1100" b="0" dirty="0">
                          <a:solidFill>
                            <a:srgbClr val="FFFFFF"/>
                          </a:solidFill>
                          <a:latin typeface="Arial" panose="020B0604020202020204" pitchFamily="34" charset="0"/>
                          <a:cs typeface="Arial" panose="020B0604020202020204" pitchFamily="34" charset="0"/>
                        </a:rPr>
                        <a:t>(n</a:t>
                      </a:r>
                      <a:r>
                        <a:rPr lang="en-US" sz="1100" b="0" baseline="0" dirty="0">
                          <a:solidFill>
                            <a:srgbClr val="FFFFFF"/>
                          </a:solidFill>
                          <a:latin typeface="Arial" panose="020B0604020202020204" pitchFamily="34" charset="0"/>
                          <a:cs typeface="Arial" panose="020B0604020202020204" pitchFamily="34" charset="0"/>
                        </a:rPr>
                        <a:t> </a:t>
                      </a:r>
                      <a:r>
                        <a:rPr lang="en-US" sz="1100" b="0" dirty="0">
                          <a:solidFill>
                            <a:srgbClr val="FFFFFF"/>
                          </a:solidFill>
                          <a:latin typeface="Arial" panose="020B0604020202020204" pitchFamily="34" charset="0"/>
                          <a:cs typeface="Arial" panose="020B0604020202020204" pitchFamily="34" charset="0"/>
                        </a:rPr>
                        <a:t>= 440)</a:t>
                      </a:r>
                      <a:endParaRPr lang="en-US" sz="1100" b="1" dirty="0">
                        <a:solidFill>
                          <a:srgbClr val="FFFFFF"/>
                        </a:solidFill>
                        <a:latin typeface="Arial" panose="020B0604020202020204" pitchFamily="34" charset="0"/>
                        <a:cs typeface="Arial" panose="020B0604020202020204" pitchFamily="34" charset="0"/>
                      </a:endParaRPr>
                    </a:p>
                  </a:txBody>
                  <a:tcPr marL="68580" marR="68580" marT="34290" marB="3429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19258">
                <a:tc>
                  <a:txBody>
                    <a:bodyPr/>
                    <a:lstStyle/>
                    <a:p>
                      <a:pPr marL="91440">
                        <a:lnSpc>
                          <a:spcPct val="100000"/>
                        </a:lnSpc>
                      </a:pPr>
                      <a:r>
                        <a:rPr lang="en-US" sz="1100" dirty="0">
                          <a:latin typeface="Arial" panose="020B0604020202020204" pitchFamily="34" charset="0"/>
                          <a:cs typeface="Arial" panose="020B0604020202020204" pitchFamily="34" charset="0"/>
                        </a:rPr>
                        <a:t>Age, mean (range)</a:t>
                      </a:r>
                    </a:p>
                  </a:txBody>
                  <a:tcPr marL="68580" marR="68580" marT="0" marB="0" anchor="ctr">
                    <a:lnL w="9525" cap="flat" cmpd="sng" algn="ctr">
                      <a:solidFill>
                        <a:schemeClr val="bg1">
                          <a:lumMod val="75000"/>
                        </a:schemeClr>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CDD3DD"/>
                    </a:solidFill>
                  </a:tcPr>
                </a:tc>
                <a:tc>
                  <a:txBody>
                    <a:bodyPr/>
                    <a:lstStyle/>
                    <a:p>
                      <a:pPr marL="91440" algn="ctr">
                        <a:lnSpc>
                          <a:spcPct val="100000"/>
                        </a:lnSpc>
                      </a:pPr>
                      <a:r>
                        <a:rPr lang="en-US" sz="1100" dirty="0">
                          <a:latin typeface="Arial" panose="020B0604020202020204" pitchFamily="34" charset="0"/>
                          <a:cs typeface="Arial" panose="020B0604020202020204" pitchFamily="34" charset="0"/>
                        </a:rPr>
                        <a:t>53</a:t>
                      </a:r>
                      <a:r>
                        <a:rPr lang="en-US" sz="1100" baseline="0" dirty="0">
                          <a:latin typeface="Arial" panose="020B0604020202020204" pitchFamily="34" charset="0"/>
                          <a:cs typeface="Arial" panose="020B0604020202020204" pitchFamily="34" charset="0"/>
                        </a:rPr>
                        <a:t> (18-78)</a:t>
                      </a:r>
                      <a:endParaRPr lang="en-US" sz="1100" dirty="0">
                        <a:latin typeface="Arial" panose="020B0604020202020204" pitchFamily="34" charset="0"/>
                        <a:cs typeface="Arial" panose="020B0604020202020204" pitchFamily="34" charset="0"/>
                      </a:endParaRPr>
                    </a:p>
                  </a:txBody>
                  <a:tcPr marL="68580" marR="68580" marT="0" marB="0" anchor="ctr">
                    <a:lnT w="38100" cap="flat" cmpd="sng" algn="ctr">
                      <a:solidFill>
                        <a:schemeClr val="bg1"/>
                      </a:solidFill>
                      <a:prstDash val="solid"/>
                      <a:round/>
                      <a:headEnd type="none" w="med" len="med"/>
                      <a:tailEnd type="none" w="med" len="med"/>
                    </a:lnT>
                  </a:tcPr>
                </a:tc>
                <a:tc>
                  <a:txBody>
                    <a:bodyPr/>
                    <a:lstStyle/>
                    <a:p>
                      <a:pPr algn="ctr">
                        <a:lnSpc>
                          <a:spcPct val="100000"/>
                        </a:lnSpc>
                      </a:pPr>
                      <a:r>
                        <a:rPr lang="en-US" sz="1100" dirty="0">
                          <a:latin typeface="Arial" panose="020B0604020202020204" pitchFamily="34" charset="0"/>
                          <a:cs typeface="Arial" panose="020B0604020202020204" pitchFamily="34" charset="0"/>
                        </a:rPr>
                        <a:t>55 (19-82)</a:t>
                      </a:r>
                    </a:p>
                  </a:txBody>
                  <a:tcPr marL="68580" marR="68580" marT="0" marB="0" anchor="ctr">
                    <a:lnR w="9525" cap="flat" cmpd="sng" algn="ctr">
                      <a:solidFill>
                        <a:schemeClr val="bg1">
                          <a:lumMod val="75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r h="219258">
                <a:tc>
                  <a:txBody>
                    <a:bodyPr/>
                    <a:lstStyle/>
                    <a:p>
                      <a:pPr marL="91440">
                        <a:lnSpc>
                          <a:spcPct val="100000"/>
                        </a:lnSpc>
                      </a:pPr>
                      <a:r>
                        <a:rPr lang="en-US" sz="1100" dirty="0">
                          <a:latin typeface="Arial" panose="020B0604020202020204" pitchFamily="34" charset="0"/>
                          <a:cs typeface="Arial" panose="020B0604020202020204" pitchFamily="34" charset="0"/>
                        </a:rPr>
                        <a:t>Male, n (%)</a:t>
                      </a:r>
                    </a:p>
                  </a:txBody>
                  <a:tcPr marL="68580" marR="68580" marT="0" marB="0" anchor="ctr">
                    <a:lnL w="9525" cap="flat" cmpd="sng" algn="ctr">
                      <a:solidFill>
                        <a:schemeClr val="bg1">
                          <a:lumMod val="75000"/>
                        </a:schemeClr>
                      </a:solidFill>
                      <a:prstDash val="solid"/>
                      <a:round/>
                      <a:headEnd type="none" w="med" len="med"/>
                      <a:tailEnd type="none" w="med" len="med"/>
                    </a:lnL>
                    <a:solidFill>
                      <a:srgbClr val="E8EAEF"/>
                    </a:solidFill>
                  </a:tcPr>
                </a:tc>
                <a:tc>
                  <a:txBody>
                    <a:bodyPr/>
                    <a:lstStyle/>
                    <a:p>
                      <a:pPr marL="91440" algn="ctr">
                        <a:lnSpc>
                          <a:spcPct val="100000"/>
                        </a:lnSpc>
                      </a:pPr>
                      <a:r>
                        <a:rPr lang="en-US" sz="1100" dirty="0">
                          <a:latin typeface="Arial" panose="020B0604020202020204" pitchFamily="34" charset="0"/>
                          <a:cs typeface="Arial" panose="020B0604020202020204" pitchFamily="34" charset="0"/>
                        </a:rPr>
                        <a:t>255 (51)</a:t>
                      </a:r>
                    </a:p>
                  </a:txBody>
                  <a:tcPr marL="68580" marR="68580" marT="0" marB="0" anchor="ctr"/>
                </a:tc>
                <a:tc>
                  <a:txBody>
                    <a:bodyPr/>
                    <a:lstStyle/>
                    <a:p>
                      <a:pPr algn="ctr">
                        <a:lnSpc>
                          <a:spcPct val="100000"/>
                        </a:lnSpc>
                      </a:pPr>
                      <a:r>
                        <a:rPr lang="en-US" sz="1100" dirty="0">
                          <a:latin typeface="Arial" panose="020B0604020202020204" pitchFamily="34" charset="0"/>
                          <a:cs typeface="Arial" panose="020B0604020202020204" pitchFamily="34" charset="0"/>
                        </a:rPr>
                        <a:t>237 (54)</a:t>
                      </a:r>
                    </a:p>
                  </a:txBody>
                  <a:tcPr marL="68580" marR="68580" marT="0" marB="0" anchor="ctr">
                    <a:lnR w="9525"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002"/>
                  </a:ext>
                </a:extLst>
              </a:tr>
              <a:tr h="219258">
                <a:tc>
                  <a:txBody>
                    <a:bodyPr/>
                    <a:lstStyle/>
                    <a:p>
                      <a:pPr marL="91440">
                        <a:lnSpc>
                          <a:spcPct val="100000"/>
                        </a:lnSpc>
                      </a:pPr>
                      <a:r>
                        <a:rPr lang="en-US" sz="1100" dirty="0">
                          <a:latin typeface="Arial" panose="020B0604020202020204" pitchFamily="34" charset="0"/>
                          <a:cs typeface="Arial" panose="020B0604020202020204" pitchFamily="34" charset="0"/>
                        </a:rPr>
                        <a:t>White, n (%)</a:t>
                      </a:r>
                    </a:p>
                  </a:txBody>
                  <a:tcPr marL="68580" marR="68580" marT="0" marB="0" anchor="ctr">
                    <a:lnL w="9525" cap="flat" cmpd="sng" algn="ctr">
                      <a:solidFill>
                        <a:schemeClr val="bg1">
                          <a:lumMod val="75000"/>
                        </a:schemeClr>
                      </a:solidFill>
                      <a:prstDash val="solid"/>
                      <a:round/>
                      <a:headEnd type="none" w="med" len="med"/>
                      <a:tailEnd type="none" w="med" len="med"/>
                    </a:lnL>
                  </a:tcPr>
                </a:tc>
                <a:tc>
                  <a:txBody>
                    <a:bodyPr/>
                    <a:lstStyle/>
                    <a:p>
                      <a:pPr marL="91440" algn="ctr">
                        <a:lnSpc>
                          <a:spcPct val="100000"/>
                        </a:lnSpc>
                      </a:pPr>
                      <a:r>
                        <a:rPr lang="en-US" sz="1100" dirty="0">
                          <a:latin typeface="Arial" panose="020B0604020202020204" pitchFamily="34" charset="0"/>
                          <a:cs typeface="Arial" panose="020B0604020202020204" pitchFamily="34" charset="0"/>
                        </a:rPr>
                        <a:t>391 (78)</a:t>
                      </a:r>
                    </a:p>
                  </a:txBody>
                  <a:tcPr marL="68580" marR="68580" marT="0" marB="0" anchor="ctr"/>
                </a:tc>
                <a:tc>
                  <a:txBody>
                    <a:bodyPr/>
                    <a:lstStyle/>
                    <a:p>
                      <a:pPr algn="ctr">
                        <a:lnSpc>
                          <a:spcPct val="100000"/>
                        </a:lnSpc>
                      </a:pPr>
                      <a:r>
                        <a:rPr lang="en-US" sz="1100" dirty="0">
                          <a:latin typeface="Arial" panose="020B0604020202020204" pitchFamily="34" charset="0"/>
                          <a:cs typeface="Arial" panose="020B0604020202020204" pitchFamily="34" charset="0"/>
                        </a:rPr>
                        <a:t>365 (83)</a:t>
                      </a:r>
                    </a:p>
                  </a:txBody>
                  <a:tcPr marL="68580" marR="68580" marT="0" marB="0" anchor="ctr">
                    <a:lnR w="9525"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003"/>
                  </a:ext>
                </a:extLst>
              </a:tr>
              <a:tr h="1381932">
                <a:tc>
                  <a:txBody>
                    <a:bodyPr/>
                    <a:lstStyle/>
                    <a:p>
                      <a:pPr marL="91440">
                        <a:lnSpc>
                          <a:spcPct val="100000"/>
                        </a:lnSpc>
                      </a:pPr>
                      <a:r>
                        <a:rPr lang="en-US" sz="1100" dirty="0">
                          <a:latin typeface="Arial" panose="020B0604020202020204" pitchFamily="34" charset="0"/>
                          <a:cs typeface="Arial" panose="020B0604020202020204" pitchFamily="34" charset="0"/>
                        </a:rPr>
                        <a:t>HCV genotype—no.</a:t>
                      </a:r>
                      <a:r>
                        <a:rPr lang="en-US" sz="1100" baseline="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a:t>
                      </a:r>
                    </a:p>
                    <a:p>
                      <a:pPr marL="91440">
                        <a:lnSpc>
                          <a:spcPct val="100000"/>
                        </a:lnSpc>
                      </a:pPr>
                      <a:r>
                        <a:rPr lang="en-US" sz="1100" baseline="0" dirty="0">
                          <a:latin typeface="Arial" panose="020B0604020202020204" pitchFamily="34" charset="0"/>
                          <a:cs typeface="Arial" panose="020B0604020202020204" pitchFamily="34" charset="0"/>
                        </a:rPr>
                        <a:t>   1a </a:t>
                      </a:r>
                      <a:br>
                        <a:rPr lang="en-US" sz="1100" baseline="0" dirty="0">
                          <a:latin typeface="Arial" panose="020B0604020202020204" pitchFamily="34" charset="0"/>
                          <a:cs typeface="Arial" panose="020B0604020202020204" pitchFamily="34" charset="0"/>
                        </a:rPr>
                      </a:br>
                      <a:r>
                        <a:rPr lang="en-US" sz="1100" baseline="0" dirty="0">
                          <a:latin typeface="Arial" panose="020B0604020202020204" pitchFamily="34" charset="0"/>
                          <a:cs typeface="Arial" panose="020B0604020202020204" pitchFamily="34" charset="0"/>
                        </a:rPr>
                        <a:t>   1b</a:t>
                      </a:r>
                      <a:br>
                        <a:rPr lang="en-US" sz="1100" baseline="0" dirty="0">
                          <a:latin typeface="Arial" panose="020B0604020202020204" pitchFamily="34" charset="0"/>
                          <a:cs typeface="Arial" panose="020B0604020202020204" pitchFamily="34" charset="0"/>
                        </a:rPr>
                      </a:br>
                      <a:r>
                        <a:rPr lang="en-US" sz="1100" baseline="0" dirty="0">
                          <a:latin typeface="Arial" panose="020B0604020202020204" pitchFamily="34" charset="0"/>
                          <a:cs typeface="Arial" panose="020B0604020202020204" pitchFamily="34" charset="0"/>
                        </a:rPr>
                        <a:t>   2</a:t>
                      </a:r>
                    </a:p>
                    <a:p>
                      <a:pPr marL="91440" marR="0" indent="0" algn="l" defTabSz="914400" rtl="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   3</a:t>
                      </a:r>
                    </a:p>
                    <a:p>
                      <a:pPr marL="91440" marR="0" indent="0" algn="l" defTabSz="914400" rtl="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   4</a:t>
                      </a:r>
                    </a:p>
                    <a:p>
                      <a:pPr marL="91440">
                        <a:lnSpc>
                          <a:spcPct val="100000"/>
                        </a:lnSpc>
                      </a:pPr>
                      <a:r>
                        <a:rPr lang="en-US" sz="1100" baseline="0" dirty="0">
                          <a:latin typeface="Arial" panose="020B0604020202020204" pitchFamily="34" charset="0"/>
                          <a:cs typeface="Arial" panose="020B0604020202020204" pitchFamily="34" charset="0"/>
                        </a:rPr>
                        <a:t>   5</a:t>
                      </a:r>
                      <a:br>
                        <a:rPr lang="en-US" sz="1100" baseline="0" dirty="0">
                          <a:latin typeface="Arial" panose="020B0604020202020204" pitchFamily="34" charset="0"/>
                          <a:cs typeface="Arial" panose="020B0604020202020204" pitchFamily="34" charset="0"/>
                        </a:rPr>
                      </a:br>
                      <a:r>
                        <a:rPr lang="en-US" sz="1100" baseline="0" dirty="0">
                          <a:latin typeface="Arial" panose="020B0604020202020204" pitchFamily="34" charset="0"/>
                          <a:cs typeface="Arial" panose="020B0604020202020204" pitchFamily="34" charset="0"/>
                        </a:rPr>
                        <a:t>   6</a:t>
                      </a:r>
                      <a:endParaRPr lang="en-US" sz="1100" dirty="0">
                        <a:latin typeface="Arial" panose="020B0604020202020204" pitchFamily="34" charset="0"/>
                        <a:cs typeface="Arial" panose="020B0604020202020204" pitchFamily="34" charset="0"/>
                      </a:endParaRPr>
                    </a:p>
                  </a:txBody>
                  <a:tcPr marL="68580" marR="68580" marT="0" marB="0" anchor="ctr">
                    <a:lnL w="9525" cap="flat" cmpd="sng" algn="ctr">
                      <a:solidFill>
                        <a:schemeClr val="bg1">
                          <a:lumMod val="75000"/>
                        </a:schemeClr>
                      </a:solidFill>
                      <a:prstDash val="solid"/>
                      <a:round/>
                      <a:headEnd type="none" w="med" len="med"/>
                      <a:tailEnd type="none" w="med" len="med"/>
                    </a:lnL>
                  </a:tcPr>
                </a:tc>
                <a:tc>
                  <a:txBody>
                    <a:bodyPr/>
                    <a:lstStyle/>
                    <a:p>
                      <a:pPr marL="91440" algn="ctr">
                        <a:lnSpc>
                          <a:spcPct val="100000"/>
                        </a:lnSpc>
                      </a:pPr>
                      <a:endParaRPr lang="en-US" sz="1100" dirty="0">
                        <a:latin typeface="Arial" panose="020B0604020202020204" pitchFamily="34" charset="0"/>
                        <a:cs typeface="Arial" panose="020B0604020202020204" pitchFamily="34" charset="0"/>
                      </a:endParaRPr>
                    </a:p>
                    <a:p>
                      <a:pPr marL="91440" algn="ctr">
                        <a:lnSpc>
                          <a:spcPct val="100000"/>
                        </a:lnSpc>
                      </a:pPr>
                      <a:r>
                        <a:rPr lang="en-US" sz="1100" dirty="0">
                          <a:latin typeface="Arial" panose="020B0604020202020204" pitchFamily="34" charset="0"/>
                          <a:cs typeface="Arial" panose="020B0604020202020204" pitchFamily="34" charset="0"/>
                        </a:rPr>
                        <a:t>169 (34)</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63 (13</a:t>
                      </a:r>
                      <a:r>
                        <a:rPr lang="en-US" sz="1100" baseline="0" dirty="0">
                          <a:latin typeface="Arial" panose="020B0604020202020204" pitchFamily="34" charset="0"/>
                          <a:cs typeface="Arial" panose="020B0604020202020204" pitchFamily="34" charset="0"/>
                        </a:rPr>
                        <a:t>)</a:t>
                      </a:r>
                      <a:br>
                        <a:rPr lang="en-US" sz="1100" baseline="0" dirty="0">
                          <a:latin typeface="Arial" panose="020B0604020202020204" pitchFamily="34" charset="0"/>
                          <a:cs typeface="Arial" panose="020B0604020202020204" pitchFamily="34" charset="0"/>
                        </a:rPr>
                      </a:br>
                      <a:r>
                        <a:rPr lang="en-US" sz="1100" baseline="0" dirty="0">
                          <a:latin typeface="Arial" panose="020B0604020202020204" pitchFamily="34" charset="0"/>
                          <a:cs typeface="Arial" panose="020B0604020202020204" pitchFamily="34" charset="0"/>
                        </a:rPr>
                        <a:t>63 (13)</a:t>
                      </a:r>
                    </a:p>
                    <a:p>
                      <a:pPr marL="91440" algn="ctr">
                        <a:lnSpc>
                          <a:spcPct val="100000"/>
                        </a:lnSpc>
                      </a:pPr>
                      <a:r>
                        <a:rPr lang="en-US" sz="1100" baseline="0" dirty="0">
                          <a:latin typeface="Arial" panose="020B0604020202020204" pitchFamily="34" charset="0"/>
                          <a:cs typeface="Arial" panose="020B0604020202020204" pitchFamily="34" charset="0"/>
                        </a:rPr>
                        <a:t>92 (18)</a:t>
                      </a:r>
                    </a:p>
                    <a:p>
                      <a:pPr marL="91440" algn="ctr">
                        <a:lnSpc>
                          <a:spcPct val="100000"/>
                        </a:lnSpc>
                      </a:pPr>
                      <a:r>
                        <a:rPr lang="en-US" sz="1100" baseline="0" dirty="0">
                          <a:latin typeface="Arial" panose="020B0604020202020204" pitchFamily="34" charset="0"/>
                          <a:cs typeface="Arial" panose="020B0604020202020204" pitchFamily="34" charset="0"/>
                        </a:rPr>
                        <a:t>63 (13)</a:t>
                      </a:r>
                    </a:p>
                    <a:p>
                      <a:pPr marL="91440" algn="ctr">
                        <a:lnSpc>
                          <a:spcPct val="100000"/>
                        </a:lnSpc>
                      </a:pPr>
                      <a:r>
                        <a:rPr lang="en-US" sz="1100" baseline="0" dirty="0">
                          <a:latin typeface="Arial" panose="020B0604020202020204" pitchFamily="34" charset="0"/>
                          <a:cs typeface="Arial" panose="020B0604020202020204" pitchFamily="34" charset="0"/>
                        </a:rPr>
                        <a:t>18 (4)</a:t>
                      </a:r>
                      <a:br>
                        <a:rPr lang="en-US" sz="1100" baseline="0" dirty="0">
                          <a:latin typeface="Arial" panose="020B0604020202020204" pitchFamily="34" charset="0"/>
                          <a:cs typeface="Arial" panose="020B0604020202020204" pitchFamily="34" charset="0"/>
                        </a:rPr>
                      </a:br>
                      <a:r>
                        <a:rPr lang="en-US" sz="1100" baseline="0" dirty="0">
                          <a:latin typeface="Arial" panose="020B0604020202020204" pitchFamily="34" charset="0"/>
                          <a:cs typeface="Arial" panose="020B0604020202020204" pitchFamily="34" charset="0"/>
                        </a:rPr>
                        <a:t>30 (6)</a:t>
                      </a:r>
                      <a:endParaRPr lang="en-US" sz="1100" dirty="0">
                        <a:latin typeface="Arial" panose="020B0604020202020204" pitchFamily="34" charset="0"/>
                        <a:cs typeface="Arial" panose="020B0604020202020204" pitchFamily="34" charset="0"/>
                      </a:endParaRPr>
                    </a:p>
                  </a:txBody>
                  <a:tcPr marL="68580" marR="68580" marT="0" marB="0"/>
                </a:tc>
                <a:tc>
                  <a:txBody>
                    <a:bodyPr/>
                    <a:lstStyle/>
                    <a:p>
                      <a:pPr algn="ctr">
                        <a:lnSpc>
                          <a:spcPct val="100000"/>
                        </a:lnSpc>
                      </a:pPr>
                      <a:endParaRPr lang="en-US" sz="1100" dirty="0">
                        <a:latin typeface="Arial" panose="020B0604020202020204" pitchFamily="34" charset="0"/>
                        <a:cs typeface="Arial" panose="020B0604020202020204" pitchFamily="34" charset="0"/>
                      </a:endParaRPr>
                    </a:p>
                    <a:p>
                      <a:pPr algn="ctr">
                        <a:lnSpc>
                          <a:spcPct val="100000"/>
                        </a:lnSpc>
                      </a:pPr>
                      <a:r>
                        <a:rPr lang="en-US" sz="1100" dirty="0">
                          <a:latin typeface="Arial" panose="020B0604020202020204" pitchFamily="34" charset="0"/>
                          <a:cs typeface="Arial" panose="020B0604020202020204" pitchFamily="34" charset="0"/>
                        </a:rPr>
                        <a:t>172 (39)</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59 (13)</a:t>
                      </a:r>
                      <a:br>
                        <a:rPr lang="en-US" sz="1100" dirty="0">
                          <a:latin typeface="Arial" panose="020B0604020202020204" pitchFamily="34" charset="0"/>
                          <a:cs typeface="Arial" panose="020B0604020202020204" pitchFamily="34" charset="0"/>
                        </a:rPr>
                      </a:br>
                      <a:r>
                        <a:rPr lang="en-US" sz="1100" baseline="0" dirty="0">
                          <a:latin typeface="Arial" panose="020B0604020202020204" pitchFamily="34" charset="0"/>
                          <a:cs typeface="Arial" panose="020B0604020202020204" pitchFamily="34" charset="0"/>
                        </a:rPr>
                        <a:t>53 (12)</a:t>
                      </a:r>
                    </a:p>
                    <a:p>
                      <a:pPr algn="ctr">
                        <a:lnSpc>
                          <a:spcPct val="100000"/>
                        </a:lnSpc>
                      </a:pPr>
                      <a:r>
                        <a:rPr lang="en-US" sz="1100" baseline="0" dirty="0">
                          <a:latin typeface="Arial" panose="020B0604020202020204" pitchFamily="34" charset="0"/>
                          <a:cs typeface="Arial" panose="020B0604020202020204" pitchFamily="34" charset="0"/>
                        </a:rPr>
                        <a:t>89 (20)</a:t>
                      </a:r>
                    </a:p>
                    <a:p>
                      <a:pPr algn="ctr">
                        <a:lnSpc>
                          <a:spcPct val="100000"/>
                        </a:lnSpc>
                      </a:pPr>
                      <a:r>
                        <a:rPr lang="en-US" sz="1100" baseline="0" dirty="0">
                          <a:latin typeface="Arial" panose="020B0604020202020204" pitchFamily="34" charset="0"/>
                          <a:cs typeface="Arial" panose="020B0604020202020204" pitchFamily="34" charset="0"/>
                        </a:rPr>
                        <a:t>57 (13)</a:t>
                      </a:r>
                    </a:p>
                    <a:p>
                      <a:pPr algn="ctr">
                        <a:lnSpc>
                          <a:spcPct val="100000"/>
                        </a:lnSpc>
                      </a:pPr>
                      <a:r>
                        <a:rPr lang="en-US" sz="1100" baseline="0" dirty="0">
                          <a:latin typeface="Arial" panose="020B0604020202020204" pitchFamily="34" charset="0"/>
                          <a:cs typeface="Arial" panose="020B0604020202020204" pitchFamily="34" charset="0"/>
                        </a:rPr>
                        <a:t>0</a:t>
                      </a:r>
                      <a:br>
                        <a:rPr lang="en-US" sz="1100" baseline="0" dirty="0">
                          <a:latin typeface="Arial" panose="020B0604020202020204" pitchFamily="34" charset="0"/>
                          <a:cs typeface="Arial" panose="020B0604020202020204" pitchFamily="34" charset="0"/>
                        </a:rPr>
                      </a:br>
                      <a:r>
                        <a:rPr lang="en-US" sz="1100" baseline="0" dirty="0">
                          <a:latin typeface="Arial" panose="020B0604020202020204" pitchFamily="34" charset="0"/>
                          <a:cs typeface="Arial" panose="020B0604020202020204" pitchFamily="34" charset="0"/>
                        </a:rPr>
                        <a:t>9 (2)*</a:t>
                      </a:r>
                      <a:endParaRPr lang="en-US" sz="1100" dirty="0">
                        <a:latin typeface="Arial" panose="020B0604020202020204" pitchFamily="34" charset="0"/>
                        <a:cs typeface="Arial" panose="020B0604020202020204" pitchFamily="34" charset="0"/>
                      </a:endParaRPr>
                    </a:p>
                  </a:txBody>
                  <a:tcPr marL="68580" marR="68580" marT="0" marB="0">
                    <a:lnR w="9525"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004"/>
                  </a:ext>
                </a:extLst>
              </a:tr>
              <a:tr h="219258">
                <a:tc>
                  <a:txBody>
                    <a:bodyPr/>
                    <a:lstStyle/>
                    <a:p>
                      <a:pPr marL="91440">
                        <a:lnSpc>
                          <a:spcPct val="100000"/>
                        </a:lnSpc>
                      </a:pPr>
                      <a:r>
                        <a:rPr lang="en-US" sz="1100" dirty="0">
                          <a:latin typeface="Arial" panose="020B0604020202020204" pitchFamily="34" charset="0"/>
                          <a:cs typeface="Arial" panose="020B0604020202020204" pitchFamily="34" charset="0"/>
                        </a:rPr>
                        <a:t>Body mass index,</a:t>
                      </a:r>
                      <a:r>
                        <a:rPr lang="en-US" sz="1100" baseline="0" dirty="0">
                          <a:latin typeface="Arial" panose="020B0604020202020204" pitchFamily="34" charset="0"/>
                          <a:cs typeface="Arial" panose="020B0604020202020204" pitchFamily="34" charset="0"/>
                        </a:rPr>
                        <a:t> mean kg/m</a:t>
                      </a:r>
                      <a:r>
                        <a:rPr lang="en-US" sz="1100" baseline="30000" dirty="0">
                          <a:latin typeface="Arial" panose="020B0604020202020204" pitchFamily="34" charset="0"/>
                          <a:cs typeface="Arial" panose="020B0604020202020204" pitchFamily="34" charset="0"/>
                        </a:rPr>
                        <a:t>2</a:t>
                      </a:r>
                      <a:r>
                        <a:rPr lang="en-US" sz="1100" baseline="0" dirty="0">
                          <a:latin typeface="Arial" panose="020B0604020202020204" pitchFamily="34" charset="0"/>
                          <a:cs typeface="Arial" panose="020B0604020202020204" pitchFamily="34" charset="0"/>
                        </a:rPr>
                        <a:t> (range)</a:t>
                      </a:r>
                      <a:endParaRPr lang="en-US" sz="1100" dirty="0">
                        <a:latin typeface="Arial" panose="020B0604020202020204" pitchFamily="34" charset="0"/>
                        <a:cs typeface="Arial" panose="020B0604020202020204" pitchFamily="34" charset="0"/>
                      </a:endParaRPr>
                    </a:p>
                  </a:txBody>
                  <a:tcPr marL="68580" marR="68580" marT="0" marB="0" anchor="ctr">
                    <a:lnL w="9525" cap="flat" cmpd="sng" algn="ctr">
                      <a:solidFill>
                        <a:schemeClr val="bg1">
                          <a:lumMod val="75000"/>
                        </a:schemeClr>
                      </a:solidFill>
                      <a:prstDash val="solid"/>
                      <a:round/>
                      <a:headEnd type="none" w="med" len="med"/>
                      <a:tailEnd type="none" w="med" len="med"/>
                    </a:lnL>
                  </a:tcPr>
                </a:tc>
                <a:tc>
                  <a:txBody>
                    <a:bodyPr/>
                    <a:lstStyle/>
                    <a:p>
                      <a:pPr marL="91440" algn="ctr">
                        <a:lnSpc>
                          <a:spcPct val="100000"/>
                        </a:lnSpc>
                      </a:pPr>
                      <a:r>
                        <a:rPr lang="en-US" sz="1100" dirty="0">
                          <a:latin typeface="Arial" panose="020B0604020202020204" pitchFamily="34" charset="0"/>
                          <a:cs typeface="Arial" panose="020B0604020202020204" pitchFamily="34" charset="0"/>
                        </a:rPr>
                        <a:t>26.9 (16.9-57.3)</a:t>
                      </a:r>
                    </a:p>
                  </a:txBody>
                  <a:tcPr marL="68580" marR="68580" marT="0" marB="0" anchor="ctr"/>
                </a:tc>
                <a:tc>
                  <a:txBody>
                    <a:bodyPr/>
                    <a:lstStyle/>
                    <a:p>
                      <a:pPr algn="ctr">
                        <a:lnSpc>
                          <a:spcPct val="100000"/>
                        </a:lnSpc>
                      </a:pPr>
                      <a:r>
                        <a:rPr lang="en-US" sz="1100" dirty="0">
                          <a:latin typeface="Arial" panose="020B0604020202020204" pitchFamily="34" charset="0"/>
                          <a:cs typeface="Arial" panose="020B0604020202020204" pitchFamily="34" charset="0"/>
                        </a:rPr>
                        <a:t>27.1 (17.9-54.0)</a:t>
                      </a:r>
                    </a:p>
                  </a:txBody>
                  <a:tcPr marL="68580" marR="68580" marT="0" marB="0" anchor="ctr">
                    <a:lnR w="9525"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005"/>
                  </a:ext>
                </a:extLst>
              </a:tr>
              <a:tr h="219258">
                <a:tc>
                  <a:txBody>
                    <a:bodyPr/>
                    <a:lstStyle/>
                    <a:p>
                      <a:pPr marL="91440">
                        <a:lnSpc>
                          <a:spcPct val="100000"/>
                        </a:lnSpc>
                      </a:pPr>
                      <a:r>
                        <a:rPr lang="en-US" sz="1100" dirty="0">
                          <a:latin typeface="Arial" panose="020B0604020202020204" pitchFamily="34" charset="0"/>
                          <a:cs typeface="Arial" panose="020B0604020202020204" pitchFamily="34" charset="0"/>
                        </a:rPr>
                        <a:t>Mean HCV RNA, log</a:t>
                      </a:r>
                      <a:r>
                        <a:rPr lang="en-US" sz="1100" baseline="-25000" dirty="0">
                          <a:latin typeface="Arial" panose="020B0604020202020204" pitchFamily="34" charset="0"/>
                          <a:cs typeface="Arial" panose="020B0604020202020204" pitchFamily="34" charset="0"/>
                        </a:rPr>
                        <a:t>10</a:t>
                      </a:r>
                      <a:r>
                        <a:rPr lang="en-US" sz="1100" dirty="0">
                          <a:latin typeface="Arial" panose="020B0604020202020204" pitchFamily="34" charset="0"/>
                          <a:cs typeface="Arial" panose="020B0604020202020204" pitchFamily="34" charset="0"/>
                        </a:rPr>
                        <a:t> IU/mL (SD)</a:t>
                      </a:r>
                    </a:p>
                  </a:txBody>
                  <a:tcPr marL="68580" marR="68580" marT="0" marB="0" anchor="ctr">
                    <a:lnL w="9525" cap="flat" cmpd="sng" algn="ctr">
                      <a:solidFill>
                        <a:schemeClr val="bg1">
                          <a:lumMod val="75000"/>
                        </a:schemeClr>
                      </a:solidFill>
                      <a:prstDash val="solid"/>
                      <a:round/>
                      <a:headEnd type="none" w="med" len="med"/>
                      <a:tailEnd type="none" w="med" len="med"/>
                    </a:lnL>
                  </a:tcPr>
                </a:tc>
                <a:tc>
                  <a:txBody>
                    <a:bodyPr/>
                    <a:lstStyle/>
                    <a:p>
                      <a:pPr marL="91440" algn="ctr">
                        <a:lnSpc>
                          <a:spcPct val="100000"/>
                        </a:lnSpc>
                      </a:pPr>
                      <a:r>
                        <a:rPr lang="en-US" sz="1100" dirty="0">
                          <a:latin typeface="Arial" panose="020B0604020202020204" pitchFamily="34" charset="0"/>
                          <a:cs typeface="Arial" panose="020B0604020202020204" pitchFamily="34" charset="0"/>
                        </a:rPr>
                        <a:t>6.1 (0.75)</a:t>
                      </a:r>
                    </a:p>
                  </a:txBody>
                  <a:tcPr marL="68580" marR="68580" marT="0" marB="0" anchor="ctr"/>
                </a:tc>
                <a:tc>
                  <a:txBody>
                    <a:bodyPr/>
                    <a:lstStyle/>
                    <a:p>
                      <a:pPr algn="ctr">
                        <a:lnSpc>
                          <a:spcPct val="100000"/>
                        </a:lnSpc>
                      </a:pPr>
                      <a:r>
                        <a:rPr lang="en-US" sz="1100" dirty="0">
                          <a:latin typeface="Arial" panose="020B0604020202020204" pitchFamily="34" charset="0"/>
                          <a:cs typeface="Arial" panose="020B0604020202020204" pitchFamily="34" charset="0"/>
                        </a:rPr>
                        <a:t>6.2 (0.66)</a:t>
                      </a:r>
                    </a:p>
                  </a:txBody>
                  <a:tcPr marL="68580" marR="68580" marT="0" marB="0" anchor="ctr">
                    <a:lnR w="9525"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006"/>
                  </a:ext>
                </a:extLst>
              </a:tr>
              <a:tr h="219258">
                <a:tc>
                  <a:txBody>
                    <a:bodyPr/>
                    <a:lstStyle/>
                    <a:p>
                      <a:pPr marL="91440">
                        <a:lnSpc>
                          <a:spcPct val="100000"/>
                        </a:lnSpc>
                      </a:pPr>
                      <a:r>
                        <a:rPr lang="en-US" sz="1100" dirty="0">
                          <a:latin typeface="Arial" panose="020B0604020202020204" pitchFamily="34" charset="0"/>
                          <a:cs typeface="Arial" panose="020B0604020202020204" pitchFamily="34" charset="0"/>
                        </a:rPr>
                        <a:t>IL28B CC, n (%)</a:t>
                      </a:r>
                    </a:p>
                  </a:txBody>
                  <a:tcPr marL="68580" marR="68580" marT="0" marB="0" anchor="ctr">
                    <a:lnL w="9525" cap="flat" cmpd="sng" algn="ctr">
                      <a:solidFill>
                        <a:schemeClr val="bg1">
                          <a:lumMod val="75000"/>
                        </a:schemeClr>
                      </a:solidFill>
                      <a:prstDash val="solid"/>
                      <a:round/>
                      <a:headEnd type="none" w="med" len="med"/>
                      <a:tailEnd type="none" w="med" len="med"/>
                    </a:lnL>
                  </a:tcPr>
                </a:tc>
                <a:tc>
                  <a:txBody>
                    <a:bodyPr/>
                    <a:lstStyle/>
                    <a:p>
                      <a:pPr marL="91440" algn="ctr">
                        <a:lnSpc>
                          <a:spcPct val="100000"/>
                        </a:lnSpc>
                      </a:pPr>
                      <a:r>
                        <a:rPr lang="en-US" sz="1100" dirty="0">
                          <a:latin typeface="Arial" panose="020B0604020202020204" pitchFamily="34" charset="0"/>
                          <a:cs typeface="Arial" panose="020B0604020202020204" pitchFamily="34" charset="0"/>
                        </a:rPr>
                        <a:t>166 (33) </a:t>
                      </a:r>
                    </a:p>
                  </a:txBody>
                  <a:tcPr marL="68580" marR="68580" marT="0" marB="0" anchor="ctr"/>
                </a:tc>
                <a:tc>
                  <a:txBody>
                    <a:bodyPr/>
                    <a:lstStyle/>
                    <a:p>
                      <a:pPr algn="ctr">
                        <a:lnSpc>
                          <a:spcPct val="100000"/>
                        </a:lnSpc>
                      </a:pPr>
                      <a:r>
                        <a:rPr lang="en-US" sz="1100" dirty="0">
                          <a:latin typeface="Arial" panose="020B0604020202020204" pitchFamily="34" charset="0"/>
                          <a:cs typeface="Arial" panose="020B0604020202020204" pitchFamily="34" charset="0"/>
                        </a:rPr>
                        <a:t>136 (31)</a:t>
                      </a:r>
                    </a:p>
                  </a:txBody>
                  <a:tcPr marL="68580" marR="68580" marT="0" marB="0" anchor="ctr">
                    <a:lnR w="9525"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007"/>
                  </a:ext>
                </a:extLst>
              </a:tr>
              <a:tr h="219258">
                <a:tc>
                  <a:txBody>
                    <a:bodyPr/>
                    <a:lstStyle/>
                    <a:p>
                      <a:pPr marL="91440">
                        <a:lnSpc>
                          <a:spcPct val="100000"/>
                        </a:lnSpc>
                      </a:pPr>
                      <a:r>
                        <a:rPr lang="en-US" sz="1100" dirty="0">
                          <a:latin typeface="Arial" panose="020B0604020202020204" pitchFamily="34" charset="0"/>
                          <a:cs typeface="Arial" panose="020B0604020202020204" pitchFamily="34" charset="0"/>
                        </a:rPr>
                        <a:t>Cirrhosis,</a:t>
                      </a:r>
                      <a:r>
                        <a:rPr lang="en-US" sz="1100" baseline="0" dirty="0">
                          <a:latin typeface="Arial" panose="020B0604020202020204" pitchFamily="34" charset="0"/>
                          <a:cs typeface="Arial" panose="020B0604020202020204" pitchFamily="34" charset="0"/>
                        </a:rPr>
                        <a:t> n (%)</a:t>
                      </a:r>
                      <a:endParaRPr lang="en-US" sz="1100" dirty="0">
                        <a:latin typeface="Arial" panose="020B0604020202020204" pitchFamily="34" charset="0"/>
                        <a:cs typeface="Arial" panose="020B0604020202020204" pitchFamily="34" charset="0"/>
                      </a:endParaRPr>
                    </a:p>
                  </a:txBody>
                  <a:tcPr marL="68580" marR="68580" marT="0" marB="0" anchor="ctr">
                    <a:lnL w="9525" cap="flat" cmpd="sng" algn="ctr">
                      <a:solidFill>
                        <a:schemeClr val="bg1">
                          <a:lumMod val="75000"/>
                        </a:schemeClr>
                      </a:solidFill>
                      <a:prstDash val="solid"/>
                      <a:round/>
                      <a:headEnd type="none" w="med" len="med"/>
                      <a:tailEnd type="none" w="med" len="med"/>
                    </a:lnL>
                    <a:lnB w="6350" cap="flat" cmpd="sng" algn="ctr">
                      <a:solidFill>
                        <a:schemeClr val="bg1">
                          <a:lumMod val="75000"/>
                        </a:schemeClr>
                      </a:solidFill>
                      <a:prstDash val="solid"/>
                      <a:round/>
                      <a:headEnd type="none" w="med" len="med"/>
                      <a:tailEnd type="none" w="med" len="med"/>
                    </a:lnB>
                  </a:tcPr>
                </a:tc>
                <a:tc>
                  <a:txBody>
                    <a:bodyPr/>
                    <a:lstStyle/>
                    <a:p>
                      <a:pPr marL="91440" algn="ctr">
                        <a:lnSpc>
                          <a:spcPct val="100000"/>
                        </a:lnSpc>
                      </a:pPr>
                      <a:r>
                        <a:rPr lang="en-US" sz="1100" dirty="0">
                          <a:latin typeface="Arial" panose="020B0604020202020204" pitchFamily="34" charset="0"/>
                          <a:cs typeface="Arial" panose="020B0604020202020204" pitchFamily="34" charset="0"/>
                        </a:rPr>
                        <a:t>90 (18)</a:t>
                      </a:r>
                    </a:p>
                  </a:txBody>
                  <a:tcPr marL="68580" marR="68580" marT="0" marB="0" anchor="ctr">
                    <a:lnB w="6350" cap="flat" cmpd="sng" algn="ctr">
                      <a:solidFill>
                        <a:schemeClr val="bg1">
                          <a:lumMod val="75000"/>
                        </a:schemeClr>
                      </a:solidFill>
                      <a:prstDash val="solid"/>
                      <a:round/>
                      <a:headEnd type="none" w="med" len="med"/>
                      <a:tailEnd type="none" w="med" len="med"/>
                    </a:lnB>
                  </a:tcPr>
                </a:tc>
                <a:tc>
                  <a:txBody>
                    <a:bodyPr/>
                    <a:lstStyle/>
                    <a:p>
                      <a:pPr algn="ctr">
                        <a:lnSpc>
                          <a:spcPct val="100000"/>
                        </a:lnSpc>
                      </a:pPr>
                      <a:r>
                        <a:rPr lang="en-US" sz="1100" dirty="0">
                          <a:latin typeface="Arial" panose="020B0604020202020204" pitchFamily="34" charset="0"/>
                          <a:cs typeface="Arial" panose="020B0604020202020204" pitchFamily="34" charset="0"/>
                        </a:rPr>
                        <a:t>84 (19)</a:t>
                      </a:r>
                    </a:p>
                  </a:txBody>
                  <a:tcPr marL="68580" marR="68580" marT="0" marB="0" anchor="ctr">
                    <a:lnR w="9525"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400447">
                <a:tc gridSpan="3">
                  <a:txBody>
                    <a:bodyPr/>
                    <a:lstStyle/>
                    <a:p>
                      <a:pPr marL="91440">
                        <a:lnSpc>
                          <a:spcPct val="100000"/>
                        </a:lnSpc>
                      </a:pPr>
                      <a:r>
                        <a:rPr lang="en-US" sz="1050" b="1" dirty="0">
                          <a:latin typeface="Arial" panose="020B0604020202020204" pitchFamily="34" charset="0"/>
                          <a:cs typeface="Arial" panose="020B0604020202020204" pitchFamily="34" charset="0"/>
                        </a:rPr>
                        <a:t>Abbreviations: </a:t>
                      </a:r>
                      <a:r>
                        <a:rPr lang="en-US" sz="1050" dirty="0">
                          <a:latin typeface="Arial" panose="020B0604020202020204" pitchFamily="34" charset="0"/>
                          <a:cs typeface="Arial" panose="020B0604020202020204" pitchFamily="34" charset="0"/>
                        </a:rPr>
                        <a:t>SD, standard deviation</a:t>
                      </a:r>
                    </a:p>
                    <a:p>
                      <a:pPr marL="91440">
                        <a:lnSpc>
                          <a:spcPct val="100000"/>
                        </a:lnSpc>
                      </a:pPr>
                      <a:r>
                        <a:rPr lang="en-US" sz="1050" dirty="0">
                          <a:latin typeface="Arial" panose="020B0604020202020204" pitchFamily="34" charset="0"/>
                          <a:cs typeface="Arial" panose="020B0604020202020204" pitchFamily="34" charset="0"/>
                        </a:rPr>
                        <a:t>* 9 patients with GT6  were assigned to SOF-VEL and initially misclassified as GT1</a:t>
                      </a:r>
                    </a:p>
                  </a:txBody>
                  <a:tcPr marL="68580" marR="68580" marT="34290" marB="3429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7F6000">
                        <a:alpha val="10000"/>
                      </a:srgbClr>
                    </a:solidFill>
                  </a:tcPr>
                </a:tc>
                <a:tc hMerge="1">
                  <a:txBody>
                    <a:bodyPr/>
                    <a:lstStyle/>
                    <a:p>
                      <a:pPr algn="ctr">
                        <a:lnSpc>
                          <a:spcPct val="100000"/>
                        </a:lnSpc>
                      </a:pPr>
                      <a:endParaRPr lang="en-US" sz="1400" dirty="0"/>
                    </a:p>
                  </a:txBody>
                  <a:tcPr anchor="ctr">
                    <a:lnB w="9525" cap="flat" cmpd="sng" algn="ctr">
                      <a:solidFill>
                        <a:prstClr val="white">
                          <a:lumMod val="75000"/>
                        </a:prstClr>
                      </a:solidFill>
                      <a:prstDash val="solid"/>
                      <a:round/>
                      <a:headEnd type="none" w="med" len="med"/>
                      <a:tailEnd type="none" w="med" len="med"/>
                    </a:lnB>
                  </a:tcPr>
                </a:tc>
                <a:tc hMerge="1">
                  <a:txBody>
                    <a:bodyPr/>
                    <a:lstStyle/>
                    <a:p>
                      <a:pPr algn="ctr">
                        <a:lnSpc>
                          <a:spcPct val="100000"/>
                        </a:lnSpc>
                      </a:pPr>
                      <a:endParaRPr lang="en-US" sz="1400" dirty="0"/>
                    </a:p>
                  </a:txBody>
                  <a:tcPr anchor="ctr">
                    <a:lnR w="9525" cap="flat" cmpd="sng" algn="ctr">
                      <a:solidFill>
                        <a:prstClr val="white">
                          <a:lumMod val="75000"/>
                        </a:prstClr>
                      </a:solidFill>
                      <a:prstDash val="solid"/>
                      <a:round/>
                      <a:headEnd type="none" w="med" len="med"/>
                      <a:tailEnd type="none" w="med" len="med"/>
                    </a:lnR>
                    <a:lnB w="9525"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272950228"/>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a:t>SOF-VEL-VOX versus SOF-VEL in DAA-Naïve HCV GT 1-6</a:t>
            </a:r>
            <a:br>
              <a:rPr lang="en-US" sz="2000" dirty="0"/>
            </a:br>
            <a:r>
              <a:rPr lang="en-US" sz="2000" dirty="0"/>
              <a:t>POLARIS-2: Baseline Characteristics</a:t>
            </a:r>
          </a:p>
        </p:txBody>
      </p:sp>
      <p:sp>
        <p:nvSpPr>
          <p:cNvPr id="2" name="Content Placeholder 1"/>
          <p:cNvSpPr>
            <a:spLocks noGrp="1"/>
          </p:cNvSpPr>
          <p:nvPr>
            <p:ph type="body" sz="quarter" idx="14"/>
          </p:nvPr>
        </p:nvSpPr>
        <p:spPr/>
        <p:txBody>
          <a:bodyPr/>
          <a:lstStyle/>
          <a:p>
            <a:r>
              <a:rPr lang="en-US" dirty="0"/>
              <a:t>Source: Jacobson IM, et al. Gastroenterology. 2017;153:113-22.</a:t>
            </a:r>
          </a:p>
        </p:txBody>
      </p:sp>
      <p:graphicFrame>
        <p:nvGraphicFramePr>
          <p:cNvPr id="7" name="Content Placeholder 2"/>
          <p:cNvGraphicFramePr>
            <a:graphicFrameLocks/>
          </p:cNvGraphicFramePr>
          <p:nvPr>
            <p:extLst>
              <p:ext uri="{D42A27DB-BD31-4B8C-83A1-F6EECF244321}">
                <p14:modId xmlns:p14="http://schemas.microsoft.com/office/powerpoint/2010/main" val="3771649694"/>
              </p:ext>
            </p:extLst>
          </p:nvPr>
        </p:nvGraphicFramePr>
        <p:xfrm>
          <a:off x="457200" y="1020777"/>
          <a:ext cx="8229599" cy="3657755"/>
        </p:xfrm>
        <a:graphic>
          <a:graphicData uri="http://schemas.openxmlformats.org/drawingml/2006/table">
            <a:tbl>
              <a:tblPr firstRow="1" bandRow="1">
                <a:tableStyleId>{5C22544A-7EE6-4342-B048-85BDC9FD1C3A}</a:tableStyleId>
              </a:tblPr>
              <a:tblGrid>
                <a:gridCol w="3188043">
                  <a:extLst>
                    <a:ext uri="{9D8B030D-6E8A-4147-A177-3AD203B41FA5}">
                      <a16:colId xmlns:a16="http://schemas.microsoft.com/office/drawing/2014/main" val="20000"/>
                    </a:ext>
                  </a:extLst>
                </a:gridCol>
                <a:gridCol w="2520778">
                  <a:extLst>
                    <a:ext uri="{9D8B030D-6E8A-4147-A177-3AD203B41FA5}">
                      <a16:colId xmlns:a16="http://schemas.microsoft.com/office/drawing/2014/main" val="20001"/>
                    </a:ext>
                  </a:extLst>
                </a:gridCol>
                <a:gridCol w="2520778">
                  <a:extLst>
                    <a:ext uri="{9D8B030D-6E8A-4147-A177-3AD203B41FA5}">
                      <a16:colId xmlns:a16="http://schemas.microsoft.com/office/drawing/2014/main" val="20002"/>
                    </a:ext>
                  </a:extLst>
                </a:gridCol>
              </a:tblGrid>
              <a:tr h="695693">
                <a:tc>
                  <a:txBody>
                    <a:bodyPr/>
                    <a:lstStyle/>
                    <a:p>
                      <a:pPr marL="91440">
                        <a:lnSpc>
                          <a:spcPts val="1600"/>
                        </a:lnSpc>
                      </a:pPr>
                      <a:r>
                        <a:rPr lang="en-US" sz="1400" b="1" dirty="0">
                          <a:latin typeface="Arial" panose="020B0604020202020204" pitchFamily="34" charset="0"/>
                          <a:cs typeface="Arial" panose="020B0604020202020204" pitchFamily="34" charset="0"/>
                        </a:rPr>
                        <a:t>Information</a:t>
                      </a:r>
                      <a:r>
                        <a:rPr lang="en-US" sz="1400" b="1" baseline="0" dirty="0">
                          <a:latin typeface="Arial" panose="020B0604020202020204" pitchFamily="34" charset="0"/>
                          <a:cs typeface="Arial" panose="020B0604020202020204" pitchFamily="34" charset="0"/>
                        </a:rPr>
                        <a:t> on Prior Treatment</a:t>
                      </a:r>
                      <a:endParaRPr lang="en-US" sz="1400" b="1" dirty="0">
                        <a:latin typeface="Arial" panose="020B0604020202020204" pitchFamily="34" charset="0"/>
                        <a:cs typeface="Arial" panose="020B0604020202020204" pitchFamily="34" charset="0"/>
                      </a:endParaRPr>
                    </a:p>
                  </a:txBody>
                  <a:tcPr marL="68580" marR="68580" marT="34290" marB="34290" anchor="ctr">
                    <a:lnL w="9525" cap="flat" cmpd="sng" algn="ctr">
                      <a:solidFill>
                        <a:srgbClr val="A6A6A6"/>
                      </a:solidFill>
                      <a:prstDash val="solid"/>
                      <a:round/>
                      <a:headEnd type="none" w="med" len="med"/>
                      <a:tailEnd type="none" w="med" len="med"/>
                    </a:lnL>
                    <a:lnR w="9525" cap="flat" cmpd="sng" algn="ctr">
                      <a:solidFill>
                        <a:prstClr val="white">
                          <a:lumMod val="65000"/>
                        </a:prstClr>
                      </a:solidFill>
                      <a:prstDash val="solid"/>
                      <a:round/>
                      <a:headEnd type="none" w="med" len="med"/>
                      <a:tailEnd type="none" w="med" len="med"/>
                    </a:lnR>
                    <a:lnT w="9525" cap="flat" cmpd="sng" algn="ctr">
                      <a:solidFill>
                        <a:srgbClr val="A6A6A6"/>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44444"/>
                    </a:solidFill>
                  </a:tcPr>
                </a:tc>
                <a:tc>
                  <a:txBody>
                    <a:bodyPr/>
                    <a:lstStyle/>
                    <a:p>
                      <a:pPr algn="ctr">
                        <a:lnSpc>
                          <a:spcPts val="1600"/>
                        </a:lnSpc>
                      </a:pPr>
                      <a:r>
                        <a:rPr lang="en-US" sz="1400" b="1" dirty="0">
                          <a:solidFill>
                            <a:srgbClr val="FFFFFF"/>
                          </a:solidFill>
                          <a:latin typeface="Arial" panose="020B0604020202020204" pitchFamily="34" charset="0"/>
                          <a:cs typeface="Arial" panose="020B0604020202020204" pitchFamily="34" charset="0"/>
                        </a:rPr>
                        <a:t>SOF-VEL-VOX</a:t>
                      </a:r>
                      <a:r>
                        <a:rPr lang="en-US" sz="1400" b="1" baseline="0" dirty="0">
                          <a:solidFill>
                            <a:srgbClr val="FFFFFF"/>
                          </a:solidFill>
                          <a:latin typeface="Arial" panose="020B0604020202020204" pitchFamily="34" charset="0"/>
                          <a:cs typeface="Arial" panose="020B0604020202020204" pitchFamily="34" charset="0"/>
                        </a:rPr>
                        <a:t> </a:t>
                      </a:r>
                      <a:r>
                        <a:rPr lang="en-US" sz="1400" b="0" baseline="0" dirty="0">
                          <a:solidFill>
                            <a:srgbClr val="FFFFFF"/>
                          </a:solidFill>
                          <a:latin typeface="Arial" panose="020B0604020202020204" pitchFamily="34" charset="0"/>
                          <a:cs typeface="Arial" panose="020B0604020202020204" pitchFamily="34" charset="0"/>
                        </a:rPr>
                        <a:t>x </a:t>
                      </a:r>
                      <a:r>
                        <a:rPr lang="en-US" sz="1400" b="0" dirty="0">
                          <a:solidFill>
                            <a:srgbClr val="FFFFFF"/>
                          </a:solidFill>
                          <a:latin typeface="Arial" panose="020B0604020202020204" pitchFamily="34" charset="0"/>
                          <a:cs typeface="Arial" panose="020B0604020202020204" pitchFamily="34" charset="0"/>
                        </a:rPr>
                        <a:t>8 weeks</a:t>
                      </a:r>
                    </a:p>
                    <a:p>
                      <a:pPr algn="ctr">
                        <a:lnSpc>
                          <a:spcPts val="1600"/>
                        </a:lnSpc>
                      </a:pPr>
                      <a:r>
                        <a:rPr lang="en-US" sz="1100" b="0" dirty="0">
                          <a:solidFill>
                            <a:srgbClr val="FFFFFF"/>
                          </a:solidFill>
                          <a:latin typeface="Arial" panose="020B0604020202020204" pitchFamily="34" charset="0"/>
                          <a:cs typeface="Arial" panose="020B0604020202020204" pitchFamily="34" charset="0"/>
                        </a:rPr>
                        <a:t>(n</a:t>
                      </a:r>
                      <a:r>
                        <a:rPr lang="en-US" sz="1100" b="0" baseline="0" dirty="0">
                          <a:solidFill>
                            <a:srgbClr val="FFFFFF"/>
                          </a:solidFill>
                          <a:latin typeface="Arial" panose="020B0604020202020204" pitchFamily="34" charset="0"/>
                          <a:cs typeface="Arial" panose="020B0604020202020204" pitchFamily="34" charset="0"/>
                        </a:rPr>
                        <a:t> </a:t>
                      </a:r>
                      <a:r>
                        <a:rPr lang="en-US" sz="1100" b="0" dirty="0">
                          <a:solidFill>
                            <a:srgbClr val="FFFFFF"/>
                          </a:solidFill>
                          <a:latin typeface="Arial" panose="020B0604020202020204" pitchFamily="34" charset="0"/>
                          <a:cs typeface="Arial" panose="020B0604020202020204" pitchFamily="34" charset="0"/>
                        </a:rPr>
                        <a:t>= 501)</a:t>
                      </a:r>
                    </a:p>
                  </a:txBody>
                  <a:tcPr marL="68580" marR="68580" marT="34290" marB="34290" anchor="ctr">
                    <a:lnL w="9525" cap="flat" cmpd="sng" algn="ctr">
                      <a:solidFill>
                        <a:prstClr val="white">
                          <a:lumMod val="65000"/>
                        </a:prstClr>
                      </a:solidFill>
                      <a:prstDash val="solid"/>
                      <a:round/>
                      <a:headEnd type="none" w="med" len="med"/>
                      <a:tailEnd type="none" w="med" len="med"/>
                    </a:lnL>
                    <a:lnT w="9525" cap="flat" cmpd="sng" algn="ctr">
                      <a:solidFill>
                        <a:srgbClr val="A6A6A6"/>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885690"/>
                    </a:solidFill>
                  </a:tcPr>
                </a:tc>
                <a:tc>
                  <a:txBody>
                    <a:bodyPr/>
                    <a:lstStyle/>
                    <a:p>
                      <a:pPr algn="ctr">
                        <a:lnSpc>
                          <a:spcPts val="1600"/>
                        </a:lnSpc>
                      </a:pPr>
                      <a:r>
                        <a:rPr lang="en-US" sz="1400" b="1" dirty="0">
                          <a:solidFill>
                            <a:srgbClr val="FFFFFF"/>
                          </a:solidFill>
                          <a:latin typeface="Arial" panose="020B0604020202020204" pitchFamily="34" charset="0"/>
                          <a:cs typeface="Arial" panose="020B0604020202020204" pitchFamily="34" charset="0"/>
                        </a:rPr>
                        <a:t>SOF-VEL</a:t>
                      </a:r>
                      <a:r>
                        <a:rPr lang="en-US" sz="1400" b="1" baseline="0" dirty="0">
                          <a:solidFill>
                            <a:srgbClr val="FFFFFF"/>
                          </a:solidFill>
                          <a:latin typeface="Arial" panose="020B0604020202020204" pitchFamily="34" charset="0"/>
                          <a:cs typeface="Arial" panose="020B0604020202020204" pitchFamily="34" charset="0"/>
                        </a:rPr>
                        <a:t> </a:t>
                      </a:r>
                      <a:r>
                        <a:rPr lang="en-US" sz="1400" b="0" baseline="0" dirty="0">
                          <a:solidFill>
                            <a:srgbClr val="FFFFFF"/>
                          </a:solidFill>
                          <a:latin typeface="Arial" panose="020B0604020202020204" pitchFamily="34" charset="0"/>
                          <a:cs typeface="Arial" panose="020B0604020202020204" pitchFamily="34" charset="0"/>
                        </a:rPr>
                        <a:t>x </a:t>
                      </a:r>
                      <a:r>
                        <a:rPr lang="en-US" sz="1400" b="0" dirty="0">
                          <a:solidFill>
                            <a:srgbClr val="FFFFFF"/>
                          </a:solidFill>
                          <a:latin typeface="Arial" panose="020B0604020202020204" pitchFamily="34" charset="0"/>
                          <a:cs typeface="Arial" panose="020B0604020202020204" pitchFamily="34" charset="0"/>
                        </a:rPr>
                        <a:t>12 weeks</a:t>
                      </a:r>
                    </a:p>
                    <a:p>
                      <a:pPr algn="ctr">
                        <a:lnSpc>
                          <a:spcPts val="1600"/>
                        </a:lnSpc>
                      </a:pPr>
                      <a:r>
                        <a:rPr lang="en-US" sz="1100" b="0" dirty="0">
                          <a:solidFill>
                            <a:srgbClr val="FFFFFF"/>
                          </a:solidFill>
                          <a:latin typeface="Arial" panose="020B0604020202020204" pitchFamily="34" charset="0"/>
                          <a:cs typeface="Arial" panose="020B0604020202020204" pitchFamily="34" charset="0"/>
                        </a:rPr>
                        <a:t>(n</a:t>
                      </a:r>
                      <a:r>
                        <a:rPr lang="en-US" sz="1100" b="0" baseline="0" dirty="0">
                          <a:solidFill>
                            <a:srgbClr val="FFFFFF"/>
                          </a:solidFill>
                          <a:latin typeface="Arial" panose="020B0604020202020204" pitchFamily="34" charset="0"/>
                          <a:cs typeface="Arial" panose="020B0604020202020204" pitchFamily="34" charset="0"/>
                        </a:rPr>
                        <a:t> </a:t>
                      </a:r>
                      <a:r>
                        <a:rPr lang="en-US" sz="1100" b="0" dirty="0">
                          <a:solidFill>
                            <a:srgbClr val="FFFFFF"/>
                          </a:solidFill>
                          <a:latin typeface="Arial" panose="020B0604020202020204" pitchFamily="34" charset="0"/>
                          <a:cs typeface="Arial" panose="020B0604020202020204" pitchFamily="34" charset="0"/>
                        </a:rPr>
                        <a:t>= 440)</a:t>
                      </a:r>
                    </a:p>
                  </a:txBody>
                  <a:tcPr marL="68580" marR="68580" marT="34290" marB="34290" anchor="ctr">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24016">
                <a:tc>
                  <a:txBody>
                    <a:bodyPr/>
                    <a:lstStyle/>
                    <a:p>
                      <a:pPr marL="91440">
                        <a:lnSpc>
                          <a:spcPts val="2000"/>
                        </a:lnSpc>
                      </a:pPr>
                      <a:r>
                        <a:rPr lang="en-US" sz="1200" dirty="0">
                          <a:latin typeface="Arial" panose="020B0604020202020204" pitchFamily="34" charset="0"/>
                          <a:cs typeface="Arial" panose="020B0604020202020204" pitchFamily="34" charset="0"/>
                        </a:rPr>
                        <a:t>Treatment-Naïve </a:t>
                      </a:r>
                    </a:p>
                  </a:txBody>
                  <a:tcPr marL="68580" marR="68580" marT="34290" marB="34290" anchor="ctr">
                    <a:lnL w="9525" cap="flat" cmpd="sng" algn="ctr">
                      <a:solidFill>
                        <a:srgbClr val="A6A6A6"/>
                      </a:solidFill>
                      <a:prstDash val="solid"/>
                      <a:round/>
                      <a:headEnd type="none" w="med" len="med"/>
                      <a:tailEnd type="none" w="med" len="med"/>
                    </a:lnL>
                    <a:lnT w="57150" cap="flat" cmpd="sng" algn="ctr">
                      <a:solidFill>
                        <a:srgbClr val="FFFFFF"/>
                      </a:solidFill>
                      <a:prstDash val="solid"/>
                      <a:round/>
                      <a:headEnd type="none" w="med" len="med"/>
                      <a:tailEnd type="none" w="med" len="med"/>
                    </a:lnT>
                    <a:solidFill>
                      <a:srgbClr val="CDD3DD"/>
                    </a:solidFill>
                  </a:tcPr>
                </a:tc>
                <a:tc>
                  <a:txBody>
                    <a:bodyPr/>
                    <a:lstStyle/>
                    <a:p>
                      <a:pPr algn="ctr">
                        <a:lnSpc>
                          <a:spcPts val="2000"/>
                        </a:lnSpc>
                      </a:pPr>
                      <a:r>
                        <a:rPr lang="en-US" sz="1200" dirty="0">
                          <a:latin typeface="Arial" panose="020B0604020202020204" pitchFamily="34" charset="0"/>
                          <a:cs typeface="Arial" panose="020B0604020202020204" pitchFamily="34" charset="0"/>
                        </a:rPr>
                        <a:t>383 (76)</a:t>
                      </a:r>
                    </a:p>
                  </a:txBody>
                  <a:tcPr marL="68580" marR="68580" marT="34290" marB="34290" anchor="ctr">
                    <a:lnT w="57150" cap="flat" cmpd="sng" algn="ctr">
                      <a:solidFill>
                        <a:srgbClr val="FFFFFF"/>
                      </a:solidFill>
                      <a:prstDash val="solid"/>
                      <a:round/>
                      <a:headEnd type="none" w="med" len="med"/>
                      <a:tailEnd type="none" w="med" len="med"/>
                    </a:lnT>
                  </a:tcPr>
                </a:tc>
                <a:tc>
                  <a:txBody>
                    <a:bodyPr/>
                    <a:lstStyle/>
                    <a:p>
                      <a:pPr algn="ctr">
                        <a:lnSpc>
                          <a:spcPts val="2000"/>
                        </a:lnSpc>
                      </a:pPr>
                      <a:r>
                        <a:rPr lang="en-US" sz="1200" dirty="0">
                          <a:latin typeface="Arial" panose="020B0604020202020204" pitchFamily="34" charset="0"/>
                          <a:cs typeface="Arial" panose="020B0604020202020204" pitchFamily="34" charset="0"/>
                        </a:rPr>
                        <a:t>340 (77)</a:t>
                      </a:r>
                    </a:p>
                  </a:txBody>
                  <a:tcPr marL="68580" marR="68580" marT="34290" marB="34290" anchor="ctr">
                    <a:lnR w="9525" cap="flat" cmpd="sng" algn="ctr">
                      <a:solidFill>
                        <a:srgbClr val="A6A6A6"/>
                      </a:solidFill>
                      <a:prstDash val="solid"/>
                      <a:round/>
                      <a:headEnd type="none" w="med" len="med"/>
                      <a:tailEnd type="none" w="med" len="med"/>
                    </a:lnR>
                    <a:lnT w="57150"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10001"/>
                  </a:ext>
                </a:extLst>
              </a:tr>
              <a:tr h="1140432">
                <a:tc>
                  <a:txBody>
                    <a:bodyPr/>
                    <a:lstStyle/>
                    <a:p>
                      <a:pPr marL="91440">
                        <a:lnSpc>
                          <a:spcPts val="2800"/>
                        </a:lnSpc>
                      </a:pPr>
                      <a:r>
                        <a:rPr lang="en-US" sz="1200" dirty="0">
                          <a:latin typeface="Arial" panose="020B0604020202020204" pitchFamily="34" charset="0"/>
                          <a:cs typeface="Arial" panose="020B0604020202020204" pitchFamily="34" charset="0"/>
                        </a:rPr>
                        <a:t>Treatment</a:t>
                      </a:r>
                      <a:r>
                        <a:rPr lang="en-US" sz="1200" baseline="0" dirty="0">
                          <a:latin typeface="Arial" panose="020B0604020202020204" pitchFamily="34" charset="0"/>
                          <a:cs typeface="Arial" panose="020B0604020202020204" pitchFamily="34" charset="0"/>
                        </a:rPr>
                        <a:t>-Experienced</a:t>
                      </a:r>
                    </a:p>
                    <a:p>
                      <a:pPr marL="91440">
                        <a:lnSpc>
                          <a:spcPts val="2800"/>
                        </a:lnSpc>
                      </a:pPr>
                      <a:r>
                        <a:rPr lang="en-US" sz="1200" baseline="0" dirty="0">
                          <a:latin typeface="Arial" panose="020B0604020202020204" pitchFamily="34" charset="0"/>
                          <a:cs typeface="Arial" panose="020B0604020202020204" pitchFamily="34" charset="0"/>
                        </a:rPr>
                        <a:t>   Peginterferon + Ribavirin</a:t>
                      </a:r>
                    </a:p>
                    <a:p>
                      <a:pPr marL="91440">
                        <a:lnSpc>
                          <a:spcPts val="2800"/>
                        </a:lnSpc>
                      </a:pPr>
                      <a:r>
                        <a:rPr lang="en-US" sz="1200" baseline="0" dirty="0">
                          <a:latin typeface="Arial" panose="020B0604020202020204" pitchFamily="34" charset="0"/>
                          <a:cs typeface="Arial" panose="020B0604020202020204" pitchFamily="34" charset="0"/>
                        </a:rPr>
                        <a:t>   Other</a:t>
                      </a:r>
                      <a:endParaRPr lang="en-US" sz="1200" dirty="0">
                        <a:latin typeface="Arial" panose="020B0604020202020204" pitchFamily="34" charset="0"/>
                        <a:cs typeface="Arial" panose="020B0604020202020204" pitchFamily="34" charset="0"/>
                      </a:endParaRPr>
                    </a:p>
                  </a:txBody>
                  <a:tcPr marL="68580" marR="68580" marT="34290" marB="34290">
                    <a:lnL w="9525" cap="flat" cmpd="sng" algn="ctr">
                      <a:solidFill>
                        <a:srgbClr val="A6A6A6"/>
                      </a:solidFill>
                      <a:prstDash val="solid"/>
                      <a:round/>
                      <a:headEnd type="none" w="med" len="med"/>
                      <a:tailEnd type="none" w="med" len="med"/>
                    </a:lnL>
                    <a:solidFill>
                      <a:srgbClr val="E8EAEF"/>
                    </a:solidFill>
                  </a:tcPr>
                </a:tc>
                <a:tc>
                  <a:txBody>
                    <a:bodyPr/>
                    <a:lstStyle/>
                    <a:p>
                      <a:pPr algn="ctr">
                        <a:lnSpc>
                          <a:spcPts val="2800"/>
                        </a:lnSpc>
                      </a:pPr>
                      <a:r>
                        <a:rPr lang="en-US" sz="1200" dirty="0">
                          <a:latin typeface="Arial" panose="020B0604020202020204" pitchFamily="34" charset="0"/>
                          <a:cs typeface="Arial" panose="020B0604020202020204" pitchFamily="34" charset="0"/>
                        </a:rPr>
                        <a:t>118 (24)</a:t>
                      </a:r>
                    </a:p>
                    <a:p>
                      <a:pPr algn="ctr">
                        <a:lnSpc>
                          <a:spcPts val="2800"/>
                        </a:lnSpc>
                      </a:pPr>
                      <a:r>
                        <a:rPr lang="en-US" sz="1200" dirty="0">
                          <a:latin typeface="Arial" panose="020B0604020202020204" pitchFamily="34" charset="0"/>
                          <a:cs typeface="Arial" panose="020B0604020202020204" pitchFamily="34" charset="0"/>
                        </a:rPr>
                        <a:t>93 (79)</a:t>
                      </a:r>
                    </a:p>
                    <a:p>
                      <a:pPr algn="ctr">
                        <a:lnSpc>
                          <a:spcPts val="2800"/>
                        </a:lnSpc>
                      </a:pPr>
                      <a:r>
                        <a:rPr lang="en-US" sz="1200" dirty="0">
                          <a:latin typeface="Arial" panose="020B0604020202020204" pitchFamily="34" charset="0"/>
                          <a:cs typeface="Arial" panose="020B0604020202020204" pitchFamily="34" charset="0"/>
                        </a:rPr>
                        <a:t>25 (21)</a:t>
                      </a:r>
                    </a:p>
                  </a:txBody>
                  <a:tcPr marL="68580" marR="68580" marT="34290" marB="34290"/>
                </a:tc>
                <a:tc>
                  <a:txBody>
                    <a:bodyPr/>
                    <a:lstStyle/>
                    <a:p>
                      <a:pPr algn="ctr">
                        <a:lnSpc>
                          <a:spcPts val="2800"/>
                        </a:lnSpc>
                      </a:pPr>
                      <a:r>
                        <a:rPr lang="en-US" sz="1200" dirty="0">
                          <a:latin typeface="Arial" panose="020B0604020202020204" pitchFamily="34" charset="0"/>
                          <a:cs typeface="Arial" panose="020B0604020202020204" pitchFamily="34" charset="0"/>
                        </a:rPr>
                        <a:t>100 (23)</a:t>
                      </a:r>
                    </a:p>
                    <a:p>
                      <a:pPr algn="ctr">
                        <a:lnSpc>
                          <a:spcPts val="2800"/>
                        </a:lnSpc>
                      </a:pPr>
                      <a:r>
                        <a:rPr lang="en-US" sz="1200" dirty="0">
                          <a:latin typeface="Arial" panose="020B0604020202020204" pitchFamily="34" charset="0"/>
                          <a:cs typeface="Arial" panose="020B0604020202020204" pitchFamily="34" charset="0"/>
                        </a:rPr>
                        <a:t>81 (81)</a:t>
                      </a:r>
                    </a:p>
                    <a:p>
                      <a:pPr algn="ctr">
                        <a:lnSpc>
                          <a:spcPts val="2800"/>
                        </a:lnSpc>
                      </a:pPr>
                      <a:r>
                        <a:rPr lang="en-US" sz="1200" dirty="0">
                          <a:latin typeface="Arial" panose="020B0604020202020204" pitchFamily="34" charset="0"/>
                          <a:cs typeface="Arial" panose="020B0604020202020204" pitchFamily="34" charset="0"/>
                        </a:rPr>
                        <a:t>19 (19)</a:t>
                      </a:r>
                    </a:p>
                  </a:txBody>
                  <a:tcPr marL="68580" marR="68580" marT="34290" marB="34290">
                    <a:lnR w="9525" cap="flat" cmpd="sng" algn="ctr">
                      <a:solidFill>
                        <a:srgbClr val="A6A6A6"/>
                      </a:solidFill>
                      <a:prstDash val="solid"/>
                      <a:round/>
                      <a:headEnd type="none" w="med" len="med"/>
                      <a:tailEnd type="none" w="med" len="med"/>
                    </a:lnR>
                  </a:tcPr>
                </a:tc>
                <a:extLst>
                  <a:ext uri="{0D108BD9-81ED-4DB2-BD59-A6C34878D82A}">
                    <a16:rowId xmlns:a16="http://schemas.microsoft.com/office/drawing/2014/main" val="10002"/>
                  </a:ext>
                </a:extLst>
              </a:tr>
              <a:tr h="1497614">
                <a:tc>
                  <a:txBody>
                    <a:bodyPr/>
                    <a:lstStyle/>
                    <a:p>
                      <a:pPr marL="91440">
                        <a:lnSpc>
                          <a:spcPts val="2800"/>
                        </a:lnSpc>
                      </a:pPr>
                      <a:r>
                        <a:rPr lang="en-US" sz="1200" dirty="0">
                          <a:latin typeface="Arial" panose="020B0604020202020204" pitchFamily="34" charset="0"/>
                          <a:cs typeface="Arial" panose="020B0604020202020204" pitchFamily="34" charset="0"/>
                        </a:rPr>
                        <a:t>Most Recent Treatment Response</a:t>
                      </a:r>
                    </a:p>
                    <a:p>
                      <a:pPr marL="91440">
                        <a:lnSpc>
                          <a:spcPts val="2800"/>
                        </a:lnSpc>
                      </a:pPr>
                      <a:r>
                        <a:rPr lang="en-US" sz="1200" dirty="0">
                          <a:latin typeface="Arial" panose="020B0604020202020204" pitchFamily="34" charset="0"/>
                          <a:cs typeface="Arial" panose="020B0604020202020204" pitchFamily="34" charset="0"/>
                        </a:rPr>
                        <a:t>   Nonresponder</a:t>
                      </a:r>
                    </a:p>
                    <a:p>
                      <a:pPr marL="91440">
                        <a:lnSpc>
                          <a:spcPts val="2800"/>
                        </a:lnSpc>
                      </a:pPr>
                      <a:r>
                        <a:rPr lang="en-US" sz="1200" dirty="0">
                          <a:latin typeface="Arial" panose="020B0604020202020204" pitchFamily="34" charset="0"/>
                          <a:cs typeface="Arial" panose="020B0604020202020204" pitchFamily="34" charset="0"/>
                        </a:rPr>
                        <a:t>   Relapse</a:t>
                      </a:r>
                    </a:p>
                    <a:p>
                      <a:pPr marL="91440">
                        <a:lnSpc>
                          <a:spcPts val="2800"/>
                        </a:lnSpc>
                      </a:pPr>
                      <a:r>
                        <a:rPr lang="en-US" sz="1200" dirty="0">
                          <a:latin typeface="Arial" panose="020B0604020202020204" pitchFamily="34" charset="0"/>
                          <a:cs typeface="Arial" panose="020B0604020202020204" pitchFamily="34" charset="0"/>
                        </a:rPr>
                        <a:t>   Other</a:t>
                      </a:r>
                    </a:p>
                  </a:txBody>
                  <a:tcPr marL="68580" marR="68580" marT="34290" marB="34290">
                    <a:lnL w="9525" cap="flat" cmpd="sng" algn="ctr">
                      <a:solidFill>
                        <a:srgbClr val="A6A6A6"/>
                      </a:solidFill>
                      <a:prstDash val="solid"/>
                      <a:round/>
                      <a:headEnd type="none" w="med" len="med"/>
                      <a:tailEnd type="none" w="med" len="med"/>
                    </a:lnL>
                    <a:lnB w="9525" cap="flat" cmpd="sng" algn="ctr">
                      <a:solidFill>
                        <a:srgbClr val="A6A6A6"/>
                      </a:solidFill>
                      <a:prstDash val="solid"/>
                      <a:round/>
                      <a:headEnd type="none" w="med" len="med"/>
                      <a:tailEnd type="none" w="med" len="med"/>
                    </a:lnB>
                  </a:tcPr>
                </a:tc>
                <a:tc>
                  <a:txBody>
                    <a:bodyPr/>
                    <a:lstStyle/>
                    <a:p>
                      <a:pPr algn="ctr">
                        <a:lnSpc>
                          <a:spcPts val="2800"/>
                        </a:lnSpc>
                      </a:pPr>
                      <a:endParaRPr lang="en-US" sz="1200" dirty="0">
                        <a:latin typeface="Arial" panose="020B0604020202020204" pitchFamily="34" charset="0"/>
                        <a:cs typeface="Arial" panose="020B0604020202020204" pitchFamily="34" charset="0"/>
                      </a:endParaRPr>
                    </a:p>
                    <a:p>
                      <a:pPr algn="ctr">
                        <a:lnSpc>
                          <a:spcPts val="2800"/>
                        </a:lnSpc>
                      </a:pPr>
                      <a:r>
                        <a:rPr lang="en-US" sz="1200" dirty="0">
                          <a:latin typeface="Arial" panose="020B0604020202020204" pitchFamily="34" charset="0"/>
                          <a:cs typeface="Arial" panose="020B0604020202020204" pitchFamily="34" charset="0"/>
                        </a:rPr>
                        <a:t>50 (42)</a:t>
                      </a:r>
                    </a:p>
                    <a:p>
                      <a:pPr algn="ctr">
                        <a:lnSpc>
                          <a:spcPts val="2800"/>
                        </a:lnSpc>
                      </a:pPr>
                      <a:r>
                        <a:rPr lang="en-US" sz="1200" dirty="0">
                          <a:latin typeface="Arial" panose="020B0604020202020204" pitchFamily="34" charset="0"/>
                          <a:cs typeface="Arial" panose="020B0604020202020204" pitchFamily="34" charset="0"/>
                        </a:rPr>
                        <a:t>55</a:t>
                      </a:r>
                      <a:r>
                        <a:rPr lang="en-US" sz="1200" baseline="0" dirty="0">
                          <a:latin typeface="Arial" panose="020B0604020202020204" pitchFamily="34" charset="0"/>
                          <a:cs typeface="Arial" panose="020B0604020202020204" pitchFamily="34" charset="0"/>
                        </a:rPr>
                        <a:t> (47)</a:t>
                      </a:r>
                    </a:p>
                    <a:p>
                      <a:pPr algn="ctr">
                        <a:lnSpc>
                          <a:spcPts val="2800"/>
                        </a:lnSpc>
                      </a:pPr>
                      <a:r>
                        <a:rPr lang="en-US" sz="1200" baseline="0" dirty="0">
                          <a:latin typeface="Arial" panose="020B0604020202020204" pitchFamily="34" charset="0"/>
                          <a:cs typeface="Arial" panose="020B0604020202020204" pitchFamily="34" charset="0"/>
                        </a:rPr>
                        <a:t>13 (11)</a:t>
                      </a:r>
                      <a:endParaRPr lang="en-US" sz="1200" dirty="0">
                        <a:latin typeface="Arial" panose="020B0604020202020204" pitchFamily="34" charset="0"/>
                        <a:cs typeface="Arial" panose="020B0604020202020204" pitchFamily="34" charset="0"/>
                      </a:endParaRPr>
                    </a:p>
                  </a:txBody>
                  <a:tcPr marL="68580" marR="68580" marT="34290" marB="34290">
                    <a:lnB w="9525" cap="flat" cmpd="sng" algn="ctr">
                      <a:solidFill>
                        <a:srgbClr val="A6A6A6"/>
                      </a:solidFill>
                      <a:prstDash val="solid"/>
                      <a:round/>
                      <a:headEnd type="none" w="med" len="med"/>
                      <a:tailEnd type="none" w="med" len="med"/>
                    </a:lnB>
                  </a:tcPr>
                </a:tc>
                <a:tc>
                  <a:txBody>
                    <a:bodyPr/>
                    <a:lstStyle/>
                    <a:p>
                      <a:pPr algn="ctr">
                        <a:lnSpc>
                          <a:spcPts val="2800"/>
                        </a:lnSpc>
                      </a:pPr>
                      <a:endParaRPr lang="en-US" sz="1200" dirty="0">
                        <a:latin typeface="Arial" panose="020B0604020202020204" pitchFamily="34" charset="0"/>
                        <a:cs typeface="Arial" panose="020B0604020202020204" pitchFamily="34" charset="0"/>
                      </a:endParaRPr>
                    </a:p>
                    <a:p>
                      <a:pPr algn="ctr">
                        <a:lnSpc>
                          <a:spcPts val="2800"/>
                        </a:lnSpc>
                      </a:pPr>
                      <a:r>
                        <a:rPr lang="en-US" sz="1200" dirty="0">
                          <a:latin typeface="Arial" panose="020B0604020202020204" pitchFamily="34" charset="0"/>
                          <a:cs typeface="Arial" panose="020B0604020202020204" pitchFamily="34" charset="0"/>
                        </a:rPr>
                        <a:t>47 (47)</a:t>
                      </a:r>
                    </a:p>
                    <a:p>
                      <a:pPr algn="ctr">
                        <a:lnSpc>
                          <a:spcPts val="2800"/>
                        </a:lnSpc>
                      </a:pPr>
                      <a:r>
                        <a:rPr lang="en-US" sz="1200" dirty="0">
                          <a:latin typeface="Arial" panose="020B0604020202020204" pitchFamily="34" charset="0"/>
                          <a:cs typeface="Arial" panose="020B0604020202020204" pitchFamily="34" charset="0"/>
                        </a:rPr>
                        <a:t>44 (44)</a:t>
                      </a:r>
                    </a:p>
                    <a:p>
                      <a:pPr algn="ctr">
                        <a:lnSpc>
                          <a:spcPts val="2800"/>
                        </a:lnSpc>
                      </a:pPr>
                      <a:r>
                        <a:rPr lang="en-US" sz="1200" dirty="0">
                          <a:latin typeface="Arial" panose="020B0604020202020204" pitchFamily="34" charset="0"/>
                          <a:cs typeface="Arial" panose="020B0604020202020204" pitchFamily="34" charset="0"/>
                        </a:rPr>
                        <a:t>9 (9)</a:t>
                      </a:r>
                    </a:p>
                  </a:txBody>
                  <a:tcPr marL="68580" marR="68580" marT="34290" marB="34290">
                    <a:lnR w="9525" cap="flat" cmpd="sng" algn="ctr">
                      <a:solidFill>
                        <a:srgbClr val="A6A6A6"/>
                      </a:solidFill>
                      <a:prstDash val="solid"/>
                      <a:round/>
                      <a:headEnd type="none" w="med" len="med"/>
                      <a:tailEnd type="none" w="med" len="med"/>
                    </a:lnR>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33166258"/>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a:t>SOF-VEL-VOX versus SOF-VEL in DAA-Naïve HCV GT 1-6</a:t>
            </a:r>
            <a:br>
              <a:rPr lang="en-US" sz="2000" dirty="0"/>
            </a:br>
            <a:r>
              <a:rPr lang="en-US" sz="2000" dirty="0"/>
              <a:t>POLARIS-2: Results</a:t>
            </a:r>
          </a:p>
        </p:txBody>
      </p:sp>
      <p:sp>
        <p:nvSpPr>
          <p:cNvPr id="4" name="Text Placeholder 3"/>
          <p:cNvSpPr>
            <a:spLocks noGrp="1"/>
          </p:cNvSpPr>
          <p:nvPr>
            <p:ph type="body" idx="10"/>
          </p:nvPr>
        </p:nvSpPr>
        <p:spPr/>
        <p:txBody>
          <a:bodyPr/>
          <a:lstStyle/>
          <a:p>
            <a:r>
              <a:rPr lang="en-US" dirty="0"/>
              <a:t> POLARIS-2: Overall SVR12 by Treatment Arm</a:t>
            </a:r>
          </a:p>
        </p:txBody>
      </p:sp>
      <p:sp>
        <p:nvSpPr>
          <p:cNvPr id="2" name="Content Placeholder 1"/>
          <p:cNvSpPr>
            <a:spLocks noGrp="1"/>
          </p:cNvSpPr>
          <p:nvPr>
            <p:ph type="body" sz="quarter" idx="14"/>
          </p:nvPr>
        </p:nvSpPr>
        <p:spPr/>
        <p:txBody>
          <a:bodyPr/>
          <a:lstStyle/>
          <a:p>
            <a:r>
              <a:rPr lang="en-US" dirty="0"/>
              <a:t>Source: Jacobson IM, et al. Gastroenterology. 2017;153:113-22.</a:t>
            </a:r>
          </a:p>
        </p:txBody>
      </p:sp>
      <p:graphicFrame>
        <p:nvGraphicFramePr>
          <p:cNvPr id="5" name="Chart 4"/>
          <p:cNvGraphicFramePr>
            <a:graphicFrameLocks/>
          </p:cNvGraphicFramePr>
          <p:nvPr>
            <p:extLst>
              <p:ext uri="{D42A27DB-BD31-4B8C-83A1-F6EECF244321}">
                <p14:modId xmlns:p14="http://schemas.microsoft.com/office/powerpoint/2010/main" val="4178950005"/>
              </p:ext>
            </p:extLst>
          </p:nvPr>
        </p:nvGraphicFramePr>
        <p:xfrm>
          <a:off x="461010" y="1439105"/>
          <a:ext cx="8229600" cy="310896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6343297" y="3719834"/>
            <a:ext cx="685800" cy="2969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432/440</a:t>
            </a:r>
          </a:p>
        </p:txBody>
      </p:sp>
      <p:sp>
        <p:nvSpPr>
          <p:cNvPr id="8" name="Rectangle 7"/>
          <p:cNvSpPr/>
          <p:nvPr/>
        </p:nvSpPr>
        <p:spPr>
          <a:xfrm>
            <a:off x="2791019" y="3719835"/>
            <a:ext cx="685800" cy="2969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477/501</a:t>
            </a:r>
          </a:p>
        </p:txBody>
      </p:sp>
      <p:sp>
        <p:nvSpPr>
          <p:cNvPr id="9" name="Rectangle 8">
            <a:extLst>
              <a:ext uri="{FF2B5EF4-FFF2-40B4-BE49-F238E27FC236}">
                <a16:creationId xmlns:a16="http://schemas.microsoft.com/office/drawing/2014/main" id="{3A5A9AAD-F6B5-832B-E60A-81DB85446B45}"/>
              </a:ext>
            </a:extLst>
          </p:cNvPr>
          <p:cNvSpPr/>
          <p:nvPr/>
        </p:nvSpPr>
        <p:spPr>
          <a:xfrm>
            <a:off x="2631233" y="2012540"/>
            <a:ext cx="1104345"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(95% CI, 93-97)</a:t>
            </a:r>
          </a:p>
        </p:txBody>
      </p:sp>
      <p:sp>
        <p:nvSpPr>
          <p:cNvPr id="10" name="Rectangle 9">
            <a:extLst>
              <a:ext uri="{FF2B5EF4-FFF2-40B4-BE49-F238E27FC236}">
                <a16:creationId xmlns:a16="http://schemas.microsoft.com/office/drawing/2014/main" id="{3945A340-9940-CE86-3369-6E824C575A67}"/>
              </a:ext>
            </a:extLst>
          </p:cNvPr>
          <p:cNvSpPr/>
          <p:nvPr/>
        </p:nvSpPr>
        <p:spPr>
          <a:xfrm>
            <a:off x="6105835" y="1933929"/>
            <a:ext cx="1104345"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(95% CI, 96-99)</a:t>
            </a:r>
          </a:p>
        </p:txBody>
      </p:sp>
    </p:spTree>
    <p:extLst>
      <p:ext uri="{BB962C8B-B14F-4D97-AF65-F5344CB8AC3E}">
        <p14:creationId xmlns:p14="http://schemas.microsoft.com/office/powerpoint/2010/main" val="1959359965"/>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a:t>SOF-VEL-VOX versus SOF-VEL in DAA-Naïve HCV GT 1-6</a:t>
            </a:r>
            <a:br>
              <a:rPr lang="en-US" sz="2000" dirty="0"/>
            </a:br>
            <a:r>
              <a:rPr lang="en-US" sz="2000" dirty="0"/>
              <a:t>POLARIS-2: Results</a:t>
            </a:r>
          </a:p>
        </p:txBody>
      </p:sp>
      <p:sp>
        <p:nvSpPr>
          <p:cNvPr id="4" name="Text Placeholder 3"/>
          <p:cNvSpPr>
            <a:spLocks noGrp="1"/>
          </p:cNvSpPr>
          <p:nvPr>
            <p:ph type="body" idx="10"/>
          </p:nvPr>
        </p:nvSpPr>
        <p:spPr/>
        <p:txBody>
          <a:bodyPr/>
          <a:lstStyle/>
          <a:p>
            <a:r>
              <a:rPr lang="en-US" dirty="0"/>
              <a:t> POLARIS-2: Overall SVR12 by Treatment Arm</a:t>
            </a:r>
          </a:p>
        </p:txBody>
      </p:sp>
      <p:sp>
        <p:nvSpPr>
          <p:cNvPr id="2" name="Content Placeholder 1"/>
          <p:cNvSpPr>
            <a:spLocks noGrp="1"/>
          </p:cNvSpPr>
          <p:nvPr>
            <p:ph type="body" sz="quarter" idx="14"/>
          </p:nvPr>
        </p:nvSpPr>
        <p:spPr/>
        <p:txBody>
          <a:bodyPr/>
          <a:lstStyle/>
          <a:p>
            <a:r>
              <a:rPr lang="en-US" dirty="0"/>
              <a:t>Source: Jacobson IM, et al. Gastroenterology. 2017;153:113-22.</a:t>
            </a:r>
          </a:p>
        </p:txBody>
      </p:sp>
      <p:graphicFrame>
        <p:nvGraphicFramePr>
          <p:cNvPr id="5" name="Chart 4"/>
          <p:cNvGraphicFramePr>
            <a:graphicFrameLocks/>
          </p:cNvGraphicFramePr>
          <p:nvPr>
            <p:extLst>
              <p:ext uri="{D42A27DB-BD31-4B8C-83A1-F6EECF244321}">
                <p14:modId xmlns:p14="http://schemas.microsoft.com/office/powerpoint/2010/main" val="1322036734"/>
              </p:ext>
            </p:extLst>
          </p:nvPr>
        </p:nvGraphicFramePr>
        <p:xfrm>
          <a:off x="461010" y="1534898"/>
          <a:ext cx="8229600" cy="310896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6334419" y="3730415"/>
            <a:ext cx="685800" cy="2969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rPr>
              <a:t>432/440</a:t>
            </a:r>
          </a:p>
        </p:txBody>
      </p:sp>
      <p:sp>
        <p:nvSpPr>
          <p:cNvPr id="8" name="Rectangle 7"/>
          <p:cNvSpPr/>
          <p:nvPr/>
        </p:nvSpPr>
        <p:spPr>
          <a:xfrm>
            <a:off x="2791019" y="3730415"/>
            <a:ext cx="685800" cy="2969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rPr>
              <a:t>477/501</a:t>
            </a:r>
          </a:p>
        </p:txBody>
      </p:sp>
      <p:sp>
        <p:nvSpPr>
          <p:cNvPr id="9" name="Line Callout 1 8"/>
          <p:cNvSpPr/>
          <p:nvPr/>
        </p:nvSpPr>
        <p:spPr>
          <a:xfrm>
            <a:off x="2547313" y="2763386"/>
            <a:ext cx="1295205" cy="501663"/>
          </a:xfrm>
          <a:prstGeom prst="borderCallout1">
            <a:avLst>
              <a:gd name="adj1" fmla="val 190088"/>
              <a:gd name="adj2" fmla="val 50573"/>
              <a:gd name="adj3" fmla="val 100906"/>
              <a:gd name="adj4" fmla="val 50062"/>
            </a:avLst>
          </a:prstGeom>
          <a:solidFill>
            <a:srgbClr val="D9D9D9"/>
          </a:solidFill>
          <a:ln w="12700" cmpd="sng">
            <a:solidFill>
              <a:srgbClr val="FFFFFF"/>
            </a:solidFill>
          </a:ln>
          <a:effectLst/>
        </p:spPr>
        <p:style>
          <a:lnRef idx="1">
            <a:schemeClr val="accent6"/>
          </a:lnRef>
          <a:fillRef idx="2">
            <a:schemeClr val="accent6"/>
          </a:fillRef>
          <a:effectRef idx="1">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dirty="0">
                <a:latin typeface="Arial" panose="020B0604020202020204" pitchFamily="34" charset="0"/>
                <a:cs typeface="Arial" panose="020B0604020202020204" pitchFamily="34" charset="0"/>
              </a:rPr>
              <a:t>21 Relapses</a:t>
            </a:r>
          </a:p>
          <a:p>
            <a:r>
              <a:rPr lang="en-US" sz="1000" dirty="0">
                <a:latin typeface="Arial" panose="020B0604020202020204" pitchFamily="34" charset="0"/>
                <a:cs typeface="Arial" panose="020B0604020202020204" pitchFamily="34" charset="0"/>
              </a:rPr>
              <a:t>3 Lost to follow-up</a:t>
            </a:r>
          </a:p>
        </p:txBody>
      </p:sp>
      <p:sp>
        <p:nvSpPr>
          <p:cNvPr id="10" name="Line Callout 1 9"/>
          <p:cNvSpPr/>
          <p:nvPr/>
        </p:nvSpPr>
        <p:spPr>
          <a:xfrm>
            <a:off x="6011960" y="2763386"/>
            <a:ext cx="1295205" cy="537599"/>
          </a:xfrm>
          <a:prstGeom prst="borderCallout1">
            <a:avLst>
              <a:gd name="adj1" fmla="val 178881"/>
              <a:gd name="adj2" fmla="val 49994"/>
              <a:gd name="adj3" fmla="val 100906"/>
              <a:gd name="adj4" fmla="val 50062"/>
            </a:avLst>
          </a:prstGeom>
          <a:solidFill>
            <a:srgbClr val="D9D9D9"/>
          </a:solidFill>
          <a:ln w="12700" cmpd="sng">
            <a:solidFill>
              <a:srgbClr val="FFFFFF"/>
            </a:solidFill>
          </a:ln>
          <a:effectLst/>
        </p:spPr>
        <p:style>
          <a:lnRef idx="1">
            <a:schemeClr val="accent6"/>
          </a:lnRef>
          <a:fillRef idx="2">
            <a:schemeClr val="accent6"/>
          </a:fillRef>
          <a:effectRef idx="1">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dirty="0">
                <a:latin typeface="Arial" panose="020B0604020202020204" pitchFamily="34" charset="0"/>
                <a:cs typeface="Arial" panose="020B0604020202020204" pitchFamily="34" charset="0"/>
              </a:rPr>
              <a:t>3 relapses</a:t>
            </a:r>
          </a:p>
          <a:p>
            <a:r>
              <a:rPr lang="en-US" sz="1000" dirty="0">
                <a:latin typeface="Arial" panose="020B0604020202020204" pitchFamily="34" charset="0"/>
                <a:cs typeface="Arial" panose="020B0604020202020204" pitchFamily="34" charset="0"/>
              </a:rPr>
              <a:t>1 DC due to AE</a:t>
            </a:r>
          </a:p>
          <a:p>
            <a:r>
              <a:rPr lang="en-US" sz="1000" dirty="0">
                <a:latin typeface="Arial" panose="020B0604020202020204" pitchFamily="34" charset="0"/>
                <a:cs typeface="Arial" panose="020B0604020202020204" pitchFamily="34" charset="0"/>
              </a:rPr>
              <a:t>4 Lost to follow-up</a:t>
            </a:r>
          </a:p>
        </p:txBody>
      </p:sp>
    </p:spTree>
    <p:extLst>
      <p:ext uri="{BB962C8B-B14F-4D97-AF65-F5344CB8AC3E}">
        <p14:creationId xmlns:p14="http://schemas.microsoft.com/office/powerpoint/2010/main" val="3600328999"/>
      </p:ext>
    </p:extLst>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a:t>SOF-VEL-VOX versus SOF-VEL in DAA-Naïve HCV GT 1-6</a:t>
            </a:r>
            <a:br>
              <a:rPr lang="en-US" sz="2000" dirty="0"/>
            </a:br>
            <a:r>
              <a:rPr lang="en-US" sz="2000" dirty="0"/>
              <a:t>POLARIS-2: Results</a:t>
            </a:r>
          </a:p>
        </p:txBody>
      </p:sp>
      <p:sp>
        <p:nvSpPr>
          <p:cNvPr id="4" name="Text Placeholder 3"/>
          <p:cNvSpPr>
            <a:spLocks noGrp="1"/>
          </p:cNvSpPr>
          <p:nvPr>
            <p:ph type="body" idx="10"/>
          </p:nvPr>
        </p:nvSpPr>
        <p:spPr/>
        <p:txBody>
          <a:bodyPr/>
          <a:lstStyle/>
          <a:p>
            <a:r>
              <a:rPr lang="en-US" dirty="0"/>
              <a:t> POLARIS-2: SVR by Treatment Arm and  Genotype</a:t>
            </a:r>
          </a:p>
        </p:txBody>
      </p:sp>
      <p:sp>
        <p:nvSpPr>
          <p:cNvPr id="2" name="Content Placeholder 1"/>
          <p:cNvSpPr>
            <a:spLocks noGrp="1"/>
          </p:cNvSpPr>
          <p:nvPr>
            <p:ph type="body" sz="quarter" idx="14"/>
          </p:nvPr>
        </p:nvSpPr>
        <p:spPr/>
        <p:txBody>
          <a:bodyPr/>
          <a:lstStyle/>
          <a:p>
            <a:r>
              <a:rPr lang="en-US" dirty="0"/>
              <a:t>Source: Jacobson IM, et al. Gastroenterology. 2017;153:113-22.</a:t>
            </a:r>
          </a:p>
        </p:txBody>
      </p:sp>
      <p:graphicFrame>
        <p:nvGraphicFramePr>
          <p:cNvPr id="19" name="Chart 18"/>
          <p:cNvGraphicFramePr>
            <a:graphicFrameLocks/>
          </p:cNvGraphicFramePr>
          <p:nvPr>
            <p:extLst>
              <p:ext uri="{D42A27DB-BD31-4B8C-83A1-F6EECF244321}">
                <p14:modId xmlns:p14="http://schemas.microsoft.com/office/powerpoint/2010/main" val="840858221"/>
              </p:ext>
            </p:extLst>
          </p:nvPr>
        </p:nvGraphicFramePr>
        <p:xfrm>
          <a:off x="457200" y="1385873"/>
          <a:ext cx="8229600" cy="3108960"/>
        </p:xfrm>
        <a:graphic>
          <a:graphicData uri="http://schemas.openxmlformats.org/drawingml/2006/chart">
            <c:chart xmlns:c="http://schemas.openxmlformats.org/drawingml/2006/chart" xmlns:r="http://schemas.openxmlformats.org/officeDocument/2006/relationships" r:id="rId2"/>
          </a:graphicData>
        </a:graphic>
      </p:graphicFrame>
      <p:sp>
        <p:nvSpPr>
          <p:cNvPr id="22" name="Rectangle 25"/>
          <p:cNvSpPr>
            <a:spLocks noChangeArrowheads="1"/>
          </p:cNvSpPr>
          <p:nvPr/>
        </p:nvSpPr>
        <p:spPr bwMode="auto">
          <a:xfrm>
            <a:off x="985421" y="4465866"/>
            <a:ext cx="7701379" cy="333749"/>
          </a:xfrm>
          <a:prstGeom prst="rect">
            <a:avLst/>
          </a:prstGeom>
          <a:solidFill>
            <a:schemeClr val="bg1">
              <a:lumMod val="95000"/>
            </a:schemeClr>
          </a:solidFill>
          <a:ln w="12700">
            <a:noFill/>
            <a:miter lim="800000"/>
            <a:headEnd/>
            <a:tailEnd/>
          </a:ln>
        </p:spPr>
        <p:txBody>
          <a:bodyPr lIns="205740" tIns="34073" rIns="0" bIns="34073" anchor="ctr">
            <a:prstTxWarp prst="textNoShape">
              <a:avLst/>
            </a:prstTxWarp>
          </a:bodyPr>
          <a:lstStyle/>
          <a:p>
            <a:pPr defTabSz="701279">
              <a:spcBef>
                <a:spcPct val="50000"/>
              </a:spcBef>
            </a:pPr>
            <a:r>
              <a:rPr lang="en-US" sz="1000" b="1" dirty="0">
                <a:solidFill>
                  <a:srgbClr val="000000"/>
                </a:solidFill>
                <a:latin typeface="Arial" pitchFamily="22" charset="0"/>
              </a:rPr>
              <a:t>Abbreviations: </a:t>
            </a:r>
            <a:r>
              <a:rPr lang="en-US" sz="1000" dirty="0">
                <a:solidFill>
                  <a:srgbClr val="000000"/>
                </a:solidFill>
                <a:latin typeface="Arial" pitchFamily="22" charset="0"/>
              </a:rPr>
              <a:t>DCAE, Discontinuation due to AE; LTFU, Lost to follow-up. </a:t>
            </a:r>
            <a:br>
              <a:rPr lang="en-US" sz="1000" dirty="0">
                <a:solidFill>
                  <a:srgbClr val="000000"/>
                </a:solidFill>
                <a:latin typeface="Arial" pitchFamily="22" charset="0"/>
              </a:rPr>
            </a:br>
            <a:r>
              <a:rPr lang="en-US" sz="1000" dirty="0">
                <a:solidFill>
                  <a:srgbClr val="000000"/>
                </a:solidFill>
                <a:latin typeface="Arial" pitchFamily="22" charset="0"/>
              </a:rPr>
              <a:t>Two patients had unknown genotype were assigned to SOF-VEL-VOX and went on to achieve SVR12</a:t>
            </a:r>
          </a:p>
        </p:txBody>
      </p:sp>
      <p:sp>
        <p:nvSpPr>
          <p:cNvPr id="42" name="Rectangle 41"/>
          <p:cNvSpPr/>
          <p:nvPr/>
        </p:nvSpPr>
        <p:spPr>
          <a:xfrm>
            <a:off x="1393792" y="3877785"/>
            <a:ext cx="593615"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975"/>
              </a:lnSpc>
            </a:pPr>
            <a:r>
              <a:rPr lang="en-US" sz="1050" u="sng" dirty="0">
                <a:solidFill>
                  <a:srgbClr val="FFFFFF"/>
                </a:solidFill>
                <a:latin typeface="Arial" panose="020B0604020202020204" pitchFamily="34" charset="0"/>
                <a:cs typeface="Arial" panose="020B0604020202020204" pitchFamily="34" charset="0"/>
              </a:rPr>
              <a:t>217</a:t>
            </a:r>
            <a:br>
              <a:rPr lang="en-US" sz="1050" u="sng" dirty="0">
                <a:solidFill>
                  <a:srgbClr val="FFFFFF"/>
                </a:solidFill>
                <a:latin typeface="Arial" panose="020B0604020202020204" pitchFamily="34" charset="0"/>
                <a:cs typeface="Arial" panose="020B0604020202020204" pitchFamily="34" charset="0"/>
              </a:rPr>
            </a:br>
            <a:r>
              <a:rPr lang="en-US" sz="1050" dirty="0">
                <a:solidFill>
                  <a:srgbClr val="FFFFFF"/>
                </a:solidFill>
                <a:latin typeface="Arial" panose="020B0604020202020204" pitchFamily="34" charset="0"/>
                <a:cs typeface="Arial" panose="020B0604020202020204" pitchFamily="34" charset="0"/>
              </a:rPr>
              <a:t>233</a:t>
            </a:r>
          </a:p>
        </p:txBody>
      </p:sp>
      <p:sp>
        <p:nvSpPr>
          <p:cNvPr id="43" name="Rectangle 42"/>
          <p:cNvSpPr/>
          <p:nvPr/>
        </p:nvSpPr>
        <p:spPr>
          <a:xfrm>
            <a:off x="1888967" y="3877785"/>
            <a:ext cx="593615"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975"/>
              </a:lnSpc>
            </a:pPr>
            <a:r>
              <a:rPr lang="en-US" sz="1050" u="sng" dirty="0">
                <a:solidFill>
                  <a:srgbClr val="FFFFFF"/>
                </a:solidFill>
                <a:latin typeface="Arial" panose="020B0604020202020204" pitchFamily="34" charset="0"/>
                <a:cs typeface="Arial" panose="020B0604020202020204" pitchFamily="34" charset="0"/>
              </a:rPr>
              <a:t>228</a:t>
            </a:r>
            <a:br>
              <a:rPr lang="en-US" sz="1050" u="sng" dirty="0">
                <a:solidFill>
                  <a:srgbClr val="FFFFFF"/>
                </a:solidFill>
                <a:latin typeface="Arial" panose="020B0604020202020204" pitchFamily="34" charset="0"/>
                <a:cs typeface="Arial" panose="020B0604020202020204" pitchFamily="34" charset="0"/>
              </a:rPr>
            </a:br>
            <a:r>
              <a:rPr lang="en-US" sz="1050" dirty="0">
                <a:solidFill>
                  <a:srgbClr val="FFFFFF"/>
                </a:solidFill>
                <a:latin typeface="Arial" panose="020B0604020202020204" pitchFamily="34" charset="0"/>
                <a:cs typeface="Arial" panose="020B0604020202020204" pitchFamily="34" charset="0"/>
              </a:rPr>
              <a:t>232</a:t>
            </a:r>
          </a:p>
        </p:txBody>
      </p:sp>
      <p:sp>
        <p:nvSpPr>
          <p:cNvPr id="44" name="Rectangle 43"/>
          <p:cNvSpPr/>
          <p:nvPr/>
        </p:nvSpPr>
        <p:spPr>
          <a:xfrm>
            <a:off x="2643001" y="3877785"/>
            <a:ext cx="531285"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975"/>
              </a:lnSpc>
            </a:pPr>
            <a:r>
              <a:rPr lang="en-US" sz="1050" u="sng" dirty="0">
                <a:solidFill>
                  <a:srgbClr val="FFFFFF"/>
                </a:solidFill>
                <a:latin typeface="Arial" panose="020B0604020202020204" pitchFamily="34" charset="0"/>
                <a:cs typeface="Arial" panose="020B0604020202020204" pitchFamily="34" charset="0"/>
              </a:rPr>
              <a:t>61</a:t>
            </a:r>
            <a:br>
              <a:rPr lang="en-US" sz="1050" u="sng" dirty="0">
                <a:solidFill>
                  <a:srgbClr val="FFFFFF"/>
                </a:solidFill>
                <a:latin typeface="Arial" panose="020B0604020202020204" pitchFamily="34" charset="0"/>
                <a:cs typeface="Arial" panose="020B0604020202020204" pitchFamily="34" charset="0"/>
              </a:rPr>
            </a:br>
            <a:r>
              <a:rPr lang="en-US" sz="1050" dirty="0">
                <a:solidFill>
                  <a:srgbClr val="FFFFFF"/>
                </a:solidFill>
                <a:latin typeface="Arial" panose="020B0604020202020204" pitchFamily="34" charset="0"/>
                <a:cs typeface="Arial" panose="020B0604020202020204" pitchFamily="34" charset="0"/>
              </a:rPr>
              <a:t>63</a:t>
            </a:r>
          </a:p>
        </p:txBody>
      </p:sp>
      <p:sp>
        <p:nvSpPr>
          <p:cNvPr id="45" name="Rectangle 44"/>
          <p:cNvSpPr/>
          <p:nvPr/>
        </p:nvSpPr>
        <p:spPr>
          <a:xfrm>
            <a:off x="3132643" y="3877785"/>
            <a:ext cx="531285"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975"/>
              </a:lnSpc>
            </a:pPr>
            <a:r>
              <a:rPr lang="en-US" sz="1050" u="sng" dirty="0">
                <a:solidFill>
                  <a:srgbClr val="FFFFFF"/>
                </a:solidFill>
                <a:latin typeface="Arial" panose="020B0604020202020204" pitchFamily="34" charset="0"/>
                <a:cs typeface="Arial" panose="020B0604020202020204" pitchFamily="34" charset="0"/>
              </a:rPr>
              <a:t>53</a:t>
            </a:r>
            <a:br>
              <a:rPr lang="en-US" sz="1050" u="sng" dirty="0">
                <a:solidFill>
                  <a:srgbClr val="FFFFFF"/>
                </a:solidFill>
                <a:latin typeface="Arial" panose="020B0604020202020204" pitchFamily="34" charset="0"/>
                <a:cs typeface="Arial" panose="020B0604020202020204" pitchFamily="34" charset="0"/>
              </a:rPr>
            </a:br>
            <a:r>
              <a:rPr lang="en-US" sz="1050" dirty="0">
                <a:solidFill>
                  <a:srgbClr val="FFFFFF"/>
                </a:solidFill>
                <a:latin typeface="Arial" panose="020B0604020202020204" pitchFamily="34" charset="0"/>
                <a:cs typeface="Arial" panose="020B0604020202020204" pitchFamily="34" charset="0"/>
              </a:rPr>
              <a:t>53</a:t>
            </a:r>
          </a:p>
        </p:txBody>
      </p:sp>
      <p:sp>
        <p:nvSpPr>
          <p:cNvPr id="46" name="Rectangle 45"/>
          <p:cNvSpPr/>
          <p:nvPr/>
        </p:nvSpPr>
        <p:spPr>
          <a:xfrm>
            <a:off x="3873092" y="3877785"/>
            <a:ext cx="531285"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975"/>
              </a:lnSpc>
            </a:pPr>
            <a:r>
              <a:rPr lang="en-US" sz="1050" u="sng" dirty="0">
                <a:solidFill>
                  <a:srgbClr val="FFFFFF"/>
                </a:solidFill>
                <a:latin typeface="Arial" panose="020B0604020202020204" pitchFamily="34" charset="0"/>
                <a:cs typeface="Arial" panose="020B0604020202020204" pitchFamily="34" charset="0"/>
              </a:rPr>
              <a:t>91</a:t>
            </a:r>
            <a:br>
              <a:rPr lang="en-US" sz="1050" u="sng" dirty="0">
                <a:solidFill>
                  <a:srgbClr val="FFFFFF"/>
                </a:solidFill>
                <a:latin typeface="Arial" panose="020B0604020202020204" pitchFamily="34" charset="0"/>
                <a:cs typeface="Arial" panose="020B0604020202020204" pitchFamily="34" charset="0"/>
              </a:rPr>
            </a:br>
            <a:r>
              <a:rPr lang="en-US" sz="1050" dirty="0">
                <a:solidFill>
                  <a:srgbClr val="FFFFFF"/>
                </a:solidFill>
                <a:latin typeface="Arial" panose="020B0604020202020204" pitchFamily="34" charset="0"/>
                <a:cs typeface="Arial" panose="020B0604020202020204" pitchFamily="34" charset="0"/>
              </a:rPr>
              <a:t>92</a:t>
            </a:r>
          </a:p>
        </p:txBody>
      </p:sp>
      <p:sp>
        <p:nvSpPr>
          <p:cNvPr id="47" name="Rectangle 46"/>
          <p:cNvSpPr/>
          <p:nvPr/>
        </p:nvSpPr>
        <p:spPr>
          <a:xfrm>
            <a:off x="4355426" y="3877785"/>
            <a:ext cx="531285"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975"/>
              </a:lnSpc>
            </a:pPr>
            <a:r>
              <a:rPr lang="en-US" sz="1050" u="sng" dirty="0">
                <a:solidFill>
                  <a:srgbClr val="FFFFFF"/>
                </a:solidFill>
                <a:latin typeface="Arial" panose="020B0604020202020204" pitchFamily="34" charset="0"/>
                <a:cs typeface="Arial" panose="020B0604020202020204" pitchFamily="34" charset="0"/>
              </a:rPr>
              <a:t>86</a:t>
            </a:r>
            <a:br>
              <a:rPr lang="en-US" sz="1050" u="sng" dirty="0">
                <a:solidFill>
                  <a:srgbClr val="FFFFFF"/>
                </a:solidFill>
                <a:latin typeface="Arial" panose="020B0604020202020204" pitchFamily="34" charset="0"/>
                <a:cs typeface="Arial" panose="020B0604020202020204" pitchFamily="34" charset="0"/>
              </a:rPr>
            </a:br>
            <a:r>
              <a:rPr lang="en-US" sz="1050" dirty="0">
                <a:solidFill>
                  <a:srgbClr val="FFFFFF"/>
                </a:solidFill>
                <a:latin typeface="Arial" panose="020B0604020202020204" pitchFamily="34" charset="0"/>
                <a:cs typeface="Arial" panose="020B0604020202020204" pitchFamily="34" charset="0"/>
              </a:rPr>
              <a:t>89</a:t>
            </a:r>
          </a:p>
        </p:txBody>
      </p:sp>
      <p:sp>
        <p:nvSpPr>
          <p:cNvPr id="48" name="Rectangle 47"/>
          <p:cNvSpPr/>
          <p:nvPr/>
        </p:nvSpPr>
        <p:spPr>
          <a:xfrm>
            <a:off x="5070769" y="3877785"/>
            <a:ext cx="531285"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975"/>
              </a:lnSpc>
            </a:pPr>
            <a:r>
              <a:rPr lang="en-US" sz="1050" u="sng" dirty="0">
                <a:solidFill>
                  <a:srgbClr val="FFFFFF"/>
                </a:solidFill>
                <a:latin typeface="Arial" panose="020B0604020202020204" pitchFamily="34" charset="0"/>
                <a:cs typeface="Arial" panose="020B0604020202020204" pitchFamily="34" charset="0"/>
              </a:rPr>
              <a:t>59</a:t>
            </a:r>
            <a:br>
              <a:rPr lang="en-US" sz="1050" u="sng" dirty="0">
                <a:solidFill>
                  <a:srgbClr val="FFFFFF"/>
                </a:solidFill>
                <a:latin typeface="Arial" panose="020B0604020202020204" pitchFamily="34" charset="0"/>
                <a:cs typeface="Arial" panose="020B0604020202020204" pitchFamily="34" charset="0"/>
              </a:rPr>
            </a:br>
            <a:r>
              <a:rPr lang="en-US" sz="1050" dirty="0">
                <a:solidFill>
                  <a:srgbClr val="FFFFFF"/>
                </a:solidFill>
                <a:latin typeface="Arial" panose="020B0604020202020204" pitchFamily="34" charset="0"/>
                <a:cs typeface="Arial" panose="020B0604020202020204" pitchFamily="34" charset="0"/>
              </a:rPr>
              <a:t>63</a:t>
            </a:r>
          </a:p>
        </p:txBody>
      </p:sp>
      <p:sp>
        <p:nvSpPr>
          <p:cNvPr id="49" name="Rectangle 48"/>
          <p:cNvSpPr/>
          <p:nvPr/>
        </p:nvSpPr>
        <p:spPr>
          <a:xfrm>
            <a:off x="5561980" y="3877785"/>
            <a:ext cx="531285"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975"/>
              </a:lnSpc>
            </a:pPr>
            <a:r>
              <a:rPr lang="en-US" sz="1050" u="sng" dirty="0">
                <a:solidFill>
                  <a:srgbClr val="FFFFFF"/>
                </a:solidFill>
                <a:latin typeface="Arial" panose="020B0604020202020204" pitchFamily="34" charset="0"/>
                <a:cs typeface="Arial" panose="020B0604020202020204" pitchFamily="34" charset="0"/>
              </a:rPr>
              <a:t>56</a:t>
            </a:r>
            <a:br>
              <a:rPr lang="en-US" sz="1050" u="sng" dirty="0">
                <a:solidFill>
                  <a:srgbClr val="FFFFFF"/>
                </a:solidFill>
                <a:latin typeface="Arial" panose="020B0604020202020204" pitchFamily="34" charset="0"/>
                <a:cs typeface="Arial" panose="020B0604020202020204" pitchFamily="34" charset="0"/>
              </a:rPr>
            </a:br>
            <a:r>
              <a:rPr lang="en-US" sz="1050" dirty="0">
                <a:solidFill>
                  <a:srgbClr val="FFFFFF"/>
                </a:solidFill>
                <a:latin typeface="Arial" panose="020B0604020202020204" pitchFamily="34" charset="0"/>
                <a:cs typeface="Arial" panose="020B0604020202020204" pitchFamily="34" charset="0"/>
              </a:rPr>
              <a:t>57</a:t>
            </a:r>
          </a:p>
        </p:txBody>
      </p:sp>
      <p:sp>
        <p:nvSpPr>
          <p:cNvPr id="50" name="Rectangle 49"/>
          <p:cNvSpPr/>
          <p:nvPr/>
        </p:nvSpPr>
        <p:spPr>
          <a:xfrm>
            <a:off x="6281329" y="3877785"/>
            <a:ext cx="531285"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975"/>
              </a:lnSpc>
            </a:pPr>
            <a:r>
              <a:rPr lang="en-US" sz="1050" u="sng" dirty="0">
                <a:solidFill>
                  <a:srgbClr val="FFFFFF"/>
                </a:solidFill>
                <a:latin typeface="Arial" panose="020B0604020202020204" pitchFamily="34" charset="0"/>
                <a:cs typeface="Arial" panose="020B0604020202020204" pitchFamily="34" charset="0"/>
              </a:rPr>
              <a:t>17</a:t>
            </a:r>
            <a:br>
              <a:rPr lang="en-US" sz="1050" u="sng" dirty="0">
                <a:solidFill>
                  <a:srgbClr val="FFFFFF"/>
                </a:solidFill>
                <a:latin typeface="Arial" panose="020B0604020202020204" pitchFamily="34" charset="0"/>
                <a:cs typeface="Arial" panose="020B0604020202020204" pitchFamily="34" charset="0"/>
              </a:rPr>
            </a:br>
            <a:r>
              <a:rPr lang="en-US" sz="1050" dirty="0">
                <a:solidFill>
                  <a:srgbClr val="FFFFFF"/>
                </a:solidFill>
                <a:latin typeface="Arial" panose="020B0604020202020204" pitchFamily="34" charset="0"/>
                <a:cs typeface="Arial" panose="020B0604020202020204" pitchFamily="34" charset="0"/>
              </a:rPr>
              <a:t>18</a:t>
            </a:r>
          </a:p>
        </p:txBody>
      </p:sp>
      <p:sp>
        <p:nvSpPr>
          <p:cNvPr id="51" name="Rectangle 50"/>
          <p:cNvSpPr/>
          <p:nvPr/>
        </p:nvSpPr>
        <p:spPr>
          <a:xfrm>
            <a:off x="7489803" y="3877785"/>
            <a:ext cx="531285"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975"/>
              </a:lnSpc>
            </a:pPr>
            <a:r>
              <a:rPr lang="en-US" sz="1050" u="sng" dirty="0">
                <a:solidFill>
                  <a:srgbClr val="FFFFFF"/>
                </a:solidFill>
                <a:latin typeface="Arial" panose="020B0604020202020204" pitchFamily="34" charset="0"/>
                <a:cs typeface="Arial" panose="020B0604020202020204" pitchFamily="34" charset="0"/>
              </a:rPr>
              <a:t>30</a:t>
            </a:r>
            <a:br>
              <a:rPr lang="en-US" sz="1050" u="sng" dirty="0">
                <a:solidFill>
                  <a:srgbClr val="FFFFFF"/>
                </a:solidFill>
                <a:latin typeface="Arial" panose="020B0604020202020204" pitchFamily="34" charset="0"/>
                <a:cs typeface="Arial" panose="020B0604020202020204" pitchFamily="34" charset="0"/>
              </a:rPr>
            </a:br>
            <a:r>
              <a:rPr lang="en-US" sz="1050" dirty="0">
                <a:solidFill>
                  <a:srgbClr val="FFFFFF"/>
                </a:solidFill>
                <a:latin typeface="Arial" panose="020B0604020202020204" pitchFamily="34" charset="0"/>
                <a:cs typeface="Arial" panose="020B0604020202020204" pitchFamily="34" charset="0"/>
              </a:rPr>
              <a:t>30</a:t>
            </a:r>
          </a:p>
        </p:txBody>
      </p:sp>
      <p:sp>
        <p:nvSpPr>
          <p:cNvPr id="52" name="Rectangle 51"/>
          <p:cNvSpPr/>
          <p:nvPr/>
        </p:nvSpPr>
        <p:spPr>
          <a:xfrm>
            <a:off x="7973521" y="3877785"/>
            <a:ext cx="531285"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975"/>
              </a:lnSpc>
            </a:pPr>
            <a:r>
              <a:rPr lang="en-US" sz="1050" u="sng" dirty="0">
                <a:solidFill>
                  <a:srgbClr val="FFFFFF"/>
                </a:solidFill>
                <a:latin typeface="Arial" panose="020B0604020202020204" pitchFamily="34" charset="0"/>
                <a:cs typeface="Arial" panose="020B0604020202020204" pitchFamily="34" charset="0"/>
              </a:rPr>
              <a:t>9</a:t>
            </a:r>
            <a:br>
              <a:rPr lang="en-US" sz="1050" u="sng" dirty="0">
                <a:solidFill>
                  <a:srgbClr val="FFFFFF"/>
                </a:solidFill>
                <a:latin typeface="Arial" panose="020B0604020202020204" pitchFamily="34" charset="0"/>
                <a:cs typeface="Arial" panose="020B0604020202020204" pitchFamily="34" charset="0"/>
              </a:rPr>
            </a:br>
            <a:r>
              <a:rPr lang="en-US" sz="1050" dirty="0">
                <a:solidFill>
                  <a:srgbClr val="FFFFFF"/>
                </a:solidFill>
                <a:latin typeface="Arial" panose="020B0604020202020204" pitchFamily="34" charset="0"/>
                <a:cs typeface="Arial" panose="020B0604020202020204" pitchFamily="34" charset="0"/>
              </a:rPr>
              <a:t>9</a:t>
            </a:r>
          </a:p>
        </p:txBody>
      </p:sp>
    </p:spTree>
    <p:extLst>
      <p:ext uri="{BB962C8B-B14F-4D97-AF65-F5344CB8AC3E}">
        <p14:creationId xmlns:p14="http://schemas.microsoft.com/office/powerpoint/2010/main" val="2334908947"/>
      </p:ext>
    </p:extLst>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a:t>SOF-VEL-VOX versus SOF-VEL in DAA-Naïve HCV GT 1-6</a:t>
            </a:r>
            <a:br>
              <a:rPr lang="en-US" sz="2000" dirty="0"/>
            </a:br>
            <a:r>
              <a:rPr lang="en-US" sz="2000" dirty="0"/>
              <a:t>POLARIS-2: Results</a:t>
            </a:r>
          </a:p>
        </p:txBody>
      </p:sp>
      <p:sp>
        <p:nvSpPr>
          <p:cNvPr id="4" name="Text Placeholder 3"/>
          <p:cNvSpPr>
            <a:spLocks noGrp="1"/>
          </p:cNvSpPr>
          <p:nvPr>
            <p:ph type="body" idx="10"/>
          </p:nvPr>
        </p:nvSpPr>
        <p:spPr/>
        <p:txBody>
          <a:bodyPr/>
          <a:lstStyle/>
          <a:p>
            <a:r>
              <a:rPr lang="en-US" dirty="0"/>
              <a:t> POLARIS-2: SVR by Treatment Arm and Genotype 1 Subtype</a:t>
            </a:r>
          </a:p>
        </p:txBody>
      </p:sp>
      <p:sp>
        <p:nvSpPr>
          <p:cNvPr id="2" name="Content Placeholder 1"/>
          <p:cNvSpPr>
            <a:spLocks noGrp="1"/>
          </p:cNvSpPr>
          <p:nvPr>
            <p:ph type="body" sz="quarter" idx="14"/>
          </p:nvPr>
        </p:nvSpPr>
        <p:spPr/>
        <p:txBody>
          <a:bodyPr/>
          <a:lstStyle/>
          <a:p>
            <a:r>
              <a:rPr lang="en-US" dirty="0"/>
              <a:t>Source: Jacobson IM, et al. Gastroenterology. 2017;153:113-22.</a:t>
            </a:r>
          </a:p>
        </p:txBody>
      </p:sp>
      <p:graphicFrame>
        <p:nvGraphicFramePr>
          <p:cNvPr id="19" name="Chart 18"/>
          <p:cNvGraphicFramePr>
            <a:graphicFrameLocks/>
          </p:cNvGraphicFramePr>
          <p:nvPr>
            <p:extLst>
              <p:ext uri="{D42A27DB-BD31-4B8C-83A1-F6EECF244321}">
                <p14:modId xmlns:p14="http://schemas.microsoft.com/office/powerpoint/2010/main" val="1918288609"/>
              </p:ext>
            </p:extLst>
          </p:nvPr>
        </p:nvGraphicFramePr>
        <p:xfrm>
          <a:off x="461010" y="1516204"/>
          <a:ext cx="8229600" cy="3108960"/>
        </p:xfrm>
        <a:graphic>
          <a:graphicData uri="http://schemas.openxmlformats.org/drawingml/2006/chart">
            <c:chart xmlns:c="http://schemas.openxmlformats.org/drawingml/2006/chart" xmlns:r="http://schemas.openxmlformats.org/officeDocument/2006/relationships" r:id="rId2"/>
          </a:graphicData>
        </a:graphic>
      </p:graphicFrame>
      <p:sp>
        <p:nvSpPr>
          <p:cNvPr id="20" name="Rectangle 19"/>
          <p:cNvSpPr/>
          <p:nvPr/>
        </p:nvSpPr>
        <p:spPr>
          <a:xfrm>
            <a:off x="2536988" y="3966822"/>
            <a:ext cx="86394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228/232</a:t>
            </a:r>
          </a:p>
        </p:txBody>
      </p:sp>
      <p:sp>
        <p:nvSpPr>
          <p:cNvPr id="21" name="Rectangle 20"/>
          <p:cNvSpPr/>
          <p:nvPr/>
        </p:nvSpPr>
        <p:spPr>
          <a:xfrm>
            <a:off x="1683162" y="3966822"/>
            <a:ext cx="86394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217/233</a:t>
            </a:r>
          </a:p>
        </p:txBody>
      </p:sp>
      <p:sp>
        <p:nvSpPr>
          <p:cNvPr id="22" name="Rectangle 21"/>
          <p:cNvSpPr/>
          <p:nvPr/>
        </p:nvSpPr>
        <p:spPr>
          <a:xfrm>
            <a:off x="4946682" y="3966822"/>
            <a:ext cx="86394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170/172</a:t>
            </a:r>
          </a:p>
        </p:txBody>
      </p:sp>
      <p:sp>
        <p:nvSpPr>
          <p:cNvPr id="23" name="Rectangle 22"/>
          <p:cNvSpPr/>
          <p:nvPr/>
        </p:nvSpPr>
        <p:spPr>
          <a:xfrm>
            <a:off x="4105160" y="3966822"/>
            <a:ext cx="86394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155/169</a:t>
            </a:r>
          </a:p>
        </p:txBody>
      </p:sp>
      <p:sp>
        <p:nvSpPr>
          <p:cNvPr id="24" name="Rectangle 23"/>
          <p:cNvSpPr/>
          <p:nvPr/>
        </p:nvSpPr>
        <p:spPr>
          <a:xfrm>
            <a:off x="7371069" y="3966822"/>
            <a:ext cx="86394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57/59</a:t>
            </a:r>
          </a:p>
        </p:txBody>
      </p:sp>
      <p:sp>
        <p:nvSpPr>
          <p:cNvPr id="25" name="Rectangle 24"/>
          <p:cNvSpPr/>
          <p:nvPr/>
        </p:nvSpPr>
        <p:spPr>
          <a:xfrm>
            <a:off x="6534999" y="3968762"/>
            <a:ext cx="86394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61/63</a:t>
            </a:r>
          </a:p>
        </p:txBody>
      </p:sp>
    </p:spTree>
    <p:extLst>
      <p:ext uri="{BB962C8B-B14F-4D97-AF65-F5344CB8AC3E}">
        <p14:creationId xmlns:p14="http://schemas.microsoft.com/office/powerpoint/2010/main" val="3114936044"/>
      </p:ext>
    </p:extLst>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a:t>SOF-VEL-VOX versus SOF-VEL in DAA-Naïve HCV GT 1-6</a:t>
            </a:r>
            <a:br>
              <a:rPr lang="en-US" sz="2000" dirty="0"/>
            </a:br>
            <a:r>
              <a:rPr lang="en-US" sz="2000" dirty="0"/>
              <a:t>POLARIS-2: Results</a:t>
            </a:r>
          </a:p>
        </p:txBody>
      </p:sp>
      <p:sp>
        <p:nvSpPr>
          <p:cNvPr id="4" name="Text Placeholder 3"/>
          <p:cNvSpPr>
            <a:spLocks noGrp="1"/>
          </p:cNvSpPr>
          <p:nvPr>
            <p:ph type="body" idx="10"/>
          </p:nvPr>
        </p:nvSpPr>
        <p:spPr/>
        <p:txBody>
          <a:bodyPr/>
          <a:lstStyle/>
          <a:p>
            <a:r>
              <a:rPr lang="en-US" dirty="0"/>
              <a:t> POLARIS-2: SVR by Treatment Arm &amp; Genotype 1 Subtype</a:t>
            </a:r>
          </a:p>
        </p:txBody>
      </p:sp>
      <p:sp>
        <p:nvSpPr>
          <p:cNvPr id="2" name="Content Placeholder 1"/>
          <p:cNvSpPr>
            <a:spLocks noGrp="1"/>
          </p:cNvSpPr>
          <p:nvPr>
            <p:ph type="body" sz="quarter" idx="14"/>
          </p:nvPr>
        </p:nvSpPr>
        <p:spPr/>
        <p:txBody>
          <a:bodyPr/>
          <a:lstStyle/>
          <a:p>
            <a:r>
              <a:rPr lang="en-US" dirty="0"/>
              <a:t>Source: Jacobson IM, et al. Gastroenterology. 2017;153:113-22.</a:t>
            </a:r>
          </a:p>
        </p:txBody>
      </p:sp>
      <p:graphicFrame>
        <p:nvGraphicFramePr>
          <p:cNvPr id="19" name="Chart 18"/>
          <p:cNvGraphicFramePr>
            <a:graphicFrameLocks/>
          </p:cNvGraphicFramePr>
          <p:nvPr>
            <p:extLst>
              <p:ext uri="{D42A27DB-BD31-4B8C-83A1-F6EECF244321}">
                <p14:modId xmlns:p14="http://schemas.microsoft.com/office/powerpoint/2010/main" val="2825152444"/>
              </p:ext>
            </p:extLst>
          </p:nvPr>
        </p:nvGraphicFramePr>
        <p:xfrm>
          <a:off x="461010" y="1488523"/>
          <a:ext cx="8229600" cy="3108960"/>
        </p:xfrm>
        <a:graphic>
          <a:graphicData uri="http://schemas.openxmlformats.org/drawingml/2006/chart">
            <c:chart xmlns:c="http://schemas.openxmlformats.org/drawingml/2006/chart" xmlns:r="http://schemas.openxmlformats.org/officeDocument/2006/relationships" r:id="rId2"/>
          </a:graphicData>
        </a:graphic>
      </p:graphicFrame>
      <p:sp>
        <p:nvSpPr>
          <p:cNvPr id="20" name="Rectangle 19"/>
          <p:cNvSpPr/>
          <p:nvPr/>
        </p:nvSpPr>
        <p:spPr>
          <a:xfrm>
            <a:off x="2515052" y="3972266"/>
            <a:ext cx="844483"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228/232</a:t>
            </a:r>
          </a:p>
        </p:txBody>
      </p:sp>
      <p:sp>
        <p:nvSpPr>
          <p:cNvPr id="21" name="Rectangle 20"/>
          <p:cNvSpPr/>
          <p:nvPr/>
        </p:nvSpPr>
        <p:spPr>
          <a:xfrm>
            <a:off x="1686760" y="3972266"/>
            <a:ext cx="844483"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217/233</a:t>
            </a:r>
          </a:p>
        </p:txBody>
      </p:sp>
      <p:sp>
        <p:nvSpPr>
          <p:cNvPr id="22" name="Rectangle 21"/>
          <p:cNvSpPr/>
          <p:nvPr/>
        </p:nvSpPr>
        <p:spPr>
          <a:xfrm>
            <a:off x="4972790" y="3972266"/>
            <a:ext cx="844483"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170/172</a:t>
            </a:r>
          </a:p>
        </p:txBody>
      </p:sp>
      <p:sp>
        <p:nvSpPr>
          <p:cNvPr id="23" name="Rectangle 22"/>
          <p:cNvSpPr/>
          <p:nvPr/>
        </p:nvSpPr>
        <p:spPr>
          <a:xfrm>
            <a:off x="4108651" y="3972266"/>
            <a:ext cx="844483"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155/169</a:t>
            </a:r>
          </a:p>
        </p:txBody>
      </p:sp>
      <p:sp>
        <p:nvSpPr>
          <p:cNvPr id="24" name="Rectangle 23"/>
          <p:cNvSpPr/>
          <p:nvPr/>
        </p:nvSpPr>
        <p:spPr>
          <a:xfrm>
            <a:off x="7391267" y="3972265"/>
            <a:ext cx="844483"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57/59</a:t>
            </a:r>
          </a:p>
        </p:txBody>
      </p:sp>
      <p:sp>
        <p:nvSpPr>
          <p:cNvPr id="25" name="Rectangle 24"/>
          <p:cNvSpPr/>
          <p:nvPr/>
        </p:nvSpPr>
        <p:spPr>
          <a:xfrm>
            <a:off x="6549339" y="3972266"/>
            <a:ext cx="844483"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61/63</a:t>
            </a:r>
          </a:p>
        </p:txBody>
      </p:sp>
      <p:sp>
        <p:nvSpPr>
          <p:cNvPr id="27" name="TextBox 26"/>
          <p:cNvSpPr txBox="1"/>
          <p:nvPr/>
        </p:nvSpPr>
        <p:spPr>
          <a:xfrm>
            <a:off x="901083" y="4566770"/>
            <a:ext cx="2549096" cy="253916"/>
          </a:xfrm>
          <a:prstGeom prst="rect">
            <a:avLst/>
          </a:prstGeom>
          <a:noFill/>
        </p:spPr>
        <p:txBody>
          <a:bodyPr wrap="none" rtlCol="0">
            <a:spAutoFit/>
          </a:bodyPr>
          <a:lstStyle/>
          <a:p>
            <a:r>
              <a:rPr lang="en-US" sz="1050" b="1" dirty="0">
                <a:latin typeface="Arial" panose="020B0604020202020204" pitchFamily="34" charset="0"/>
                <a:cs typeface="Arial" panose="020B0604020202020204" pitchFamily="34" charset="0"/>
              </a:rPr>
              <a:t>Abbreviations</a:t>
            </a:r>
            <a:r>
              <a:rPr lang="en-US" sz="1050" dirty="0">
                <a:latin typeface="Arial" panose="020B0604020202020204" pitchFamily="34" charset="0"/>
                <a:cs typeface="Arial" panose="020B0604020202020204" pitchFamily="34" charset="0"/>
              </a:rPr>
              <a:t>: LTFU, Lost to follow-up</a:t>
            </a:r>
          </a:p>
        </p:txBody>
      </p:sp>
      <p:sp>
        <p:nvSpPr>
          <p:cNvPr id="31" name="Line Callout 1 30"/>
          <p:cNvSpPr/>
          <p:nvPr/>
        </p:nvSpPr>
        <p:spPr>
          <a:xfrm>
            <a:off x="7447574" y="2787585"/>
            <a:ext cx="731868" cy="413369"/>
          </a:xfrm>
          <a:prstGeom prst="borderCallout1">
            <a:avLst>
              <a:gd name="adj1" fmla="val 259441"/>
              <a:gd name="adj2" fmla="val 48781"/>
              <a:gd name="adj3" fmla="val 100906"/>
              <a:gd name="adj4" fmla="val 50062"/>
            </a:avLst>
          </a:prstGeom>
          <a:solidFill>
            <a:srgbClr val="D9D9D9"/>
          </a:solidFill>
          <a:ln w="12700" cmpd="sng">
            <a:solidFill>
              <a:srgbClr val="FFFFFF"/>
            </a:solidFill>
          </a:ln>
          <a:effectLst/>
        </p:spPr>
        <p:style>
          <a:lnRef idx="1">
            <a:schemeClr val="accent6"/>
          </a:lnRef>
          <a:fillRef idx="2">
            <a:schemeClr val="accent6"/>
          </a:fillRef>
          <a:effectRef idx="1">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00" dirty="0">
                <a:latin typeface="Arial" panose="020B0604020202020204" pitchFamily="34" charset="0"/>
                <a:cs typeface="Arial" panose="020B0604020202020204" pitchFamily="34" charset="0"/>
              </a:rPr>
              <a:t>1 relapse</a:t>
            </a:r>
          </a:p>
          <a:p>
            <a:r>
              <a:rPr lang="en-US" sz="900" dirty="0">
                <a:latin typeface="Arial" panose="020B0604020202020204" pitchFamily="34" charset="0"/>
                <a:cs typeface="Arial" panose="020B0604020202020204" pitchFamily="34" charset="0"/>
              </a:rPr>
              <a:t>1 LTFU</a:t>
            </a:r>
          </a:p>
        </p:txBody>
      </p:sp>
      <p:sp>
        <p:nvSpPr>
          <p:cNvPr id="32" name="Line Callout 1 31"/>
          <p:cNvSpPr/>
          <p:nvPr/>
        </p:nvSpPr>
        <p:spPr>
          <a:xfrm>
            <a:off x="4999424" y="3152125"/>
            <a:ext cx="797037" cy="413369"/>
          </a:xfrm>
          <a:prstGeom prst="borderCallout1">
            <a:avLst>
              <a:gd name="adj1" fmla="val 182136"/>
              <a:gd name="adj2" fmla="val 48883"/>
              <a:gd name="adj3" fmla="val 100906"/>
              <a:gd name="adj4" fmla="val 50062"/>
            </a:avLst>
          </a:prstGeom>
          <a:solidFill>
            <a:srgbClr val="D9D9D9"/>
          </a:solidFill>
          <a:ln w="12700" cmpd="sng">
            <a:solidFill>
              <a:srgbClr val="FFFFFF"/>
            </a:solidFill>
          </a:ln>
          <a:effectLst/>
        </p:spPr>
        <p:style>
          <a:lnRef idx="1">
            <a:schemeClr val="accent6"/>
          </a:lnRef>
          <a:fillRef idx="2">
            <a:schemeClr val="accent6"/>
          </a:fillRef>
          <a:effectRef idx="1">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00" dirty="0">
                <a:latin typeface="Arial" panose="020B0604020202020204" pitchFamily="34" charset="0"/>
                <a:cs typeface="Arial" panose="020B0604020202020204" pitchFamily="34" charset="0"/>
              </a:rPr>
              <a:t>1 relapse</a:t>
            </a:r>
          </a:p>
          <a:p>
            <a:r>
              <a:rPr lang="en-US" sz="900" dirty="0">
                <a:latin typeface="Arial" panose="020B0604020202020204" pitchFamily="34" charset="0"/>
                <a:cs typeface="Arial" panose="020B0604020202020204" pitchFamily="34" charset="0"/>
              </a:rPr>
              <a:t>1 LTFU</a:t>
            </a:r>
          </a:p>
        </p:txBody>
      </p:sp>
      <p:sp>
        <p:nvSpPr>
          <p:cNvPr id="33" name="Line Callout 1 32"/>
          <p:cNvSpPr/>
          <p:nvPr/>
        </p:nvSpPr>
        <p:spPr>
          <a:xfrm>
            <a:off x="2609911" y="2787585"/>
            <a:ext cx="731868" cy="413369"/>
          </a:xfrm>
          <a:prstGeom prst="borderCallout1">
            <a:avLst>
              <a:gd name="adj1" fmla="val 264995"/>
              <a:gd name="adj2" fmla="val 48679"/>
              <a:gd name="adj3" fmla="val 100906"/>
              <a:gd name="adj4" fmla="val 50062"/>
            </a:avLst>
          </a:prstGeom>
          <a:solidFill>
            <a:srgbClr val="D9D9D9"/>
          </a:solidFill>
          <a:ln w="12700" cmpd="sng">
            <a:solidFill>
              <a:srgbClr val="FFFFFF"/>
            </a:solidFill>
          </a:ln>
          <a:effectLst/>
        </p:spPr>
        <p:style>
          <a:lnRef idx="1">
            <a:schemeClr val="accent6"/>
          </a:lnRef>
          <a:fillRef idx="2">
            <a:schemeClr val="accent6"/>
          </a:fillRef>
          <a:effectRef idx="1">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00" dirty="0">
                <a:latin typeface="Arial" panose="020B0604020202020204" pitchFamily="34" charset="0"/>
                <a:cs typeface="Arial" panose="020B0604020202020204" pitchFamily="34" charset="0"/>
              </a:rPr>
              <a:t>2 relapses</a:t>
            </a:r>
          </a:p>
          <a:p>
            <a:r>
              <a:rPr lang="en-US" sz="900" dirty="0">
                <a:latin typeface="Arial" panose="020B0604020202020204" pitchFamily="34" charset="0"/>
                <a:cs typeface="Arial" panose="020B0604020202020204" pitchFamily="34" charset="0"/>
              </a:rPr>
              <a:t>2 LTFU</a:t>
            </a:r>
          </a:p>
        </p:txBody>
      </p:sp>
      <p:sp>
        <p:nvSpPr>
          <p:cNvPr id="34" name="Line Callout 1 33"/>
          <p:cNvSpPr/>
          <p:nvPr/>
        </p:nvSpPr>
        <p:spPr>
          <a:xfrm>
            <a:off x="1708015" y="3379894"/>
            <a:ext cx="835729" cy="285750"/>
          </a:xfrm>
          <a:prstGeom prst="borderCallout1">
            <a:avLst>
              <a:gd name="adj1" fmla="val 178881"/>
              <a:gd name="adj2" fmla="val 49994"/>
              <a:gd name="adj3" fmla="val 100906"/>
              <a:gd name="adj4" fmla="val 50062"/>
            </a:avLst>
          </a:prstGeom>
          <a:solidFill>
            <a:srgbClr val="D9D9D9"/>
          </a:solidFill>
          <a:ln w="12700">
            <a:solidFill>
              <a:schemeClr val="bg1"/>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00" dirty="0">
                <a:solidFill>
                  <a:srgbClr val="000000"/>
                </a:solidFill>
                <a:latin typeface="Arial" panose="020B0604020202020204" pitchFamily="34" charset="0"/>
                <a:cs typeface="Arial" panose="020B0604020202020204" pitchFamily="34" charset="0"/>
              </a:rPr>
              <a:t>16 relapses</a:t>
            </a:r>
          </a:p>
        </p:txBody>
      </p:sp>
      <p:sp>
        <p:nvSpPr>
          <p:cNvPr id="35" name="Line Callout 1 34"/>
          <p:cNvSpPr/>
          <p:nvPr/>
        </p:nvSpPr>
        <p:spPr>
          <a:xfrm>
            <a:off x="4164958" y="3398350"/>
            <a:ext cx="731868" cy="285750"/>
          </a:xfrm>
          <a:prstGeom prst="borderCallout1">
            <a:avLst>
              <a:gd name="adj1" fmla="val 178881"/>
              <a:gd name="adj2" fmla="val 49994"/>
              <a:gd name="adj3" fmla="val 100906"/>
              <a:gd name="adj4" fmla="val 50062"/>
            </a:avLst>
          </a:prstGeom>
          <a:solidFill>
            <a:srgbClr val="D9D9D9"/>
          </a:solidFill>
          <a:ln w="12700">
            <a:solidFill>
              <a:schemeClr val="bg1"/>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00" dirty="0">
                <a:solidFill>
                  <a:srgbClr val="000000"/>
                </a:solidFill>
                <a:latin typeface="Arial" panose="020B0604020202020204" pitchFamily="34" charset="0"/>
                <a:cs typeface="Arial" panose="020B0604020202020204" pitchFamily="34" charset="0"/>
              </a:rPr>
              <a:t>14 relapses</a:t>
            </a:r>
          </a:p>
        </p:txBody>
      </p:sp>
      <p:sp>
        <p:nvSpPr>
          <p:cNvPr id="36" name="Line Callout 1 35"/>
          <p:cNvSpPr/>
          <p:nvPr/>
        </p:nvSpPr>
        <p:spPr>
          <a:xfrm>
            <a:off x="6605646" y="3379894"/>
            <a:ext cx="731868" cy="285750"/>
          </a:xfrm>
          <a:prstGeom prst="borderCallout1">
            <a:avLst>
              <a:gd name="adj1" fmla="val 178881"/>
              <a:gd name="adj2" fmla="val 49994"/>
              <a:gd name="adj3" fmla="val 100906"/>
              <a:gd name="adj4" fmla="val 50062"/>
            </a:avLst>
          </a:prstGeom>
          <a:solidFill>
            <a:srgbClr val="D9D9D9"/>
          </a:solidFill>
          <a:ln w="12700">
            <a:solidFill>
              <a:schemeClr val="bg1"/>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00" dirty="0">
                <a:solidFill>
                  <a:schemeClr val="tx1"/>
                </a:solidFill>
                <a:latin typeface="Arial" panose="020B0604020202020204" pitchFamily="34" charset="0"/>
                <a:cs typeface="Arial" panose="020B0604020202020204" pitchFamily="34" charset="0"/>
              </a:rPr>
              <a:t>2 relapses</a:t>
            </a:r>
          </a:p>
        </p:txBody>
      </p:sp>
    </p:spTree>
    <p:extLst>
      <p:ext uri="{BB962C8B-B14F-4D97-AF65-F5344CB8AC3E}">
        <p14:creationId xmlns:p14="http://schemas.microsoft.com/office/powerpoint/2010/main" val="3562234187"/>
      </p:ext>
    </p:extLst>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a:t>SOF-VEL-VOX versus SOF-VEL in DAA-Naïve HCV GT 1-6</a:t>
            </a:r>
            <a:br>
              <a:rPr lang="en-US" sz="2000" dirty="0"/>
            </a:br>
            <a:r>
              <a:rPr lang="en-US" sz="2000" dirty="0"/>
              <a:t>POLARIS-2: Results</a:t>
            </a:r>
          </a:p>
        </p:txBody>
      </p:sp>
      <p:sp>
        <p:nvSpPr>
          <p:cNvPr id="4" name="Text Placeholder 3"/>
          <p:cNvSpPr>
            <a:spLocks noGrp="1"/>
          </p:cNvSpPr>
          <p:nvPr>
            <p:ph type="body" idx="10"/>
          </p:nvPr>
        </p:nvSpPr>
        <p:spPr/>
        <p:txBody>
          <a:bodyPr/>
          <a:lstStyle/>
          <a:p>
            <a:r>
              <a:rPr lang="en-US" dirty="0"/>
              <a:t> POLARIS-2: SVR12 by Cirrhosis Status</a:t>
            </a:r>
          </a:p>
        </p:txBody>
      </p:sp>
      <p:sp>
        <p:nvSpPr>
          <p:cNvPr id="2" name="Content Placeholder 1"/>
          <p:cNvSpPr>
            <a:spLocks noGrp="1"/>
          </p:cNvSpPr>
          <p:nvPr>
            <p:ph type="body" sz="quarter" idx="14"/>
          </p:nvPr>
        </p:nvSpPr>
        <p:spPr/>
        <p:txBody>
          <a:bodyPr/>
          <a:lstStyle/>
          <a:p>
            <a:r>
              <a:rPr lang="en-US" dirty="0"/>
              <a:t>Source: Jacobson IM, et al. Gastroenterology. 2017;153:113-22.</a:t>
            </a:r>
          </a:p>
        </p:txBody>
      </p:sp>
      <p:graphicFrame>
        <p:nvGraphicFramePr>
          <p:cNvPr id="9" name="Chart 8"/>
          <p:cNvGraphicFramePr>
            <a:graphicFrameLocks/>
          </p:cNvGraphicFramePr>
          <p:nvPr>
            <p:extLst>
              <p:ext uri="{D42A27DB-BD31-4B8C-83A1-F6EECF244321}">
                <p14:modId xmlns:p14="http://schemas.microsoft.com/office/powerpoint/2010/main" val="45416784"/>
              </p:ext>
            </p:extLst>
          </p:nvPr>
        </p:nvGraphicFramePr>
        <p:xfrm>
          <a:off x="457200" y="1534898"/>
          <a:ext cx="8229600" cy="310896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p:cNvSpPr/>
          <p:nvPr/>
        </p:nvSpPr>
        <p:spPr>
          <a:xfrm>
            <a:off x="6888877" y="3995141"/>
            <a:ext cx="646980"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83/84</a:t>
            </a:r>
          </a:p>
        </p:txBody>
      </p:sp>
      <p:sp>
        <p:nvSpPr>
          <p:cNvPr id="12" name="Rectangle 11"/>
          <p:cNvSpPr/>
          <p:nvPr/>
        </p:nvSpPr>
        <p:spPr>
          <a:xfrm>
            <a:off x="5814679" y="3993524"/>
            <a:ext cx="646980"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82/90</a:t>
            </a:r>
          </a:p>
        </p:txBody>
      </p:sp>
      <p:sp>
        <p:nvSpPr>
          <p:cNvPr id="13" name="Rectangle 12"/>
          <p:cNvSpPr/>
          <p:nvPr/>
        </p:nvSpPr>
        <p:spPr>
          <a:xfrm>
            <a:off x="2229046" y="3995142"/>
            <a:ext cx="931403"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394/411</a:t>
            </a:r>
          </a:p>
        </p:txBody>
      </p:sp>
      <p:sp>
        <p:nvSpPr>
          <p:cNvPr id="20" name="Rectangle 19"/>
          <p:cNvSpPr/>
          <p:nvPr/>
        </p:nvSpPr>
        <p:spPr>
          <a:xfrm>
            <a:off x="3270440" y="3995142"/>
            <a:ext cx="973085"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349/356</a:t>
            </a:r>
          </a:p>
        </p:txBody>
      </p:sp>
    </p:spTree>
    <p:extLst>
      <p:ext uri="{BB962C8B-B14F-4D97-AF65-F5344CB8AC3E}">
        <p14:creationId xmlns:p14="http://schemas.microsoft.com/office/powerpoint/2010/main" val="3767648389"/>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Sofosbuvir-Velpatasvir in HCV Genotype 1, 2, 4, 5, or 6</a:t>
            </a:r>
            <a:br>
              <a:rPr lang="en-US" sz="2000" dirty="0"/>
            </a:br>
            <a:r>
              <a:rPr lang="en-US" sz="2000" dirty="0"/>
              <a:t>ASTRAL-1: Study Features</a:t>
            </a:r>
          </a:p>
        </p:txBody>
      </p:sp>
      <p:sp>
        <p:nvSpPr>
          <p:cNvPr id="6" name="Content Placeholder 5"/>
          <p:cNvSpPr>
            <a:spLocks noGrp="1"/>
          </p:cNvSpPr>
          <p:nvPr>
            <p:ph type="body" sz="quarter" idx="14"/>
          </p:nvPr>
        </p:nvSpPr>
        <p:spPr/>
        <p:txBody>
          <a:bodyPr/>
          <a:lstStyle/>
          <a:p>
            <a:r>
              <a:rPr lang="en-US" dirty="0"/>
              <a:t>Source: Feld JJ, et al. N Engl J Med. </a:t>
            </a:r>
            <a:r>
              <a:rPr lang="is-IS"/>
              <a:t>2015</a:t>
            </a:r>
            <a:r>
              <a:rPr lang="en-US" dirty="0"/>
              <a:t>;373:2599-607.</a:t>
            </a:r>
          </a:p>
        </p:txBody>
      </p:sp>
      <p:sp>
        <p:nvSpPr>
          <p:cNvPr id="3" name="Content Placeholder 2">
            <a:extLst>
              <a:ext uri="{FF2B5EF4-FFF2-40B4-BE49-F238E27FC236}">
                <a16:creationId xmlns:a16="http://schemas.microsoft.com/office/drawing/2014/main" id="{CCD438A1-FC80-4240-913A-00C8357D9CE2}"/>
              </a:ext>
            </a:extLst>
          </p:cNvPr>
          <p:cNvSpPr>
            <a:spLocks noGrp="1"/>
          </p:cNvSpPr>
          <p:nvPr>
            <p:ph sz="half" idx="2"/>
          </p:nvPr>
        </p:nvSpPr>
        <p:spPr>
          <a:xfrm>
            <a:off x="323850" y="1264908"/>
            <a:ext cx="8515350" cy="3208482"/>
          </a:xfrm>
        </p:spPr>
        <p:txBody>
          <a:bodyPr>
            <a:normAutofit/>
          </a:bodyPr>
          <a:lstStyle/>
          <a:p>
            <a:pPr>
              <a:lnSpc>
                <a:spcPts val="1900"/>
              </a:lnSpc>
            </a:pPr>
            <a:r>
              <a:rPr lang="en-US" sz="1500" b="1" dirty="0"/>
              <a:t>Design</a:t>
            </a:r>
            <a:r>
              <a:rPr lang="en-US" sz="1500" dirty="0"/>
              <a:t>: Randomized, placebo-controlled, phase 3 trial using a fixed-dose combination of sofosbuvir-velpatasvir for 12 weeks in treatment-naïve and treatment-experienced patients with GT 1, 2, 4, 5, or 6 chronic HCV</a:t>
            </a:r>
          </a:p>
          <a:p>
            <a:r>
              <a:rPr lang="en-US" sz="1500" b="1" dirty="0"/>
              <a:t>Setting</a:t>
            </a:r>
            <a:r>
              <a:rPr lang="en-US" sz="1500" dirty="0"/>
              <a:t>: 81 sites in United States, </a:t>
            </a:r>
            <a:r>
              <a:rPr lang="en-US" sz="1500" dirty="0">
                <a:solidFill>
                  <a:schemeClr val="tx1"/>
                </a:solidFill>
              </a:rPr>
              <a:t>Europe, and Hong </a:t>
            </a:r>
            <a:r>
              <a:rPr lang="en-US" sz="1500" dirty="0"/>
              <a:t>Kong</a:t>
            </a:r>
          </a:p>
          <a:p>
            <a:r>
              <a:rPr lang="en-US" sz="1500" b="1" dirty="0"/>
              <a:t>Entry Criteria</a:t>
            </a:r>
          </a:p>
          <a:p>
            <a:pPr lvl="1">
              <a:lnSpc>
                <a:spcPts val="1900"/>
              </a:lnSpc>
              <a:spcBef>
                <a:spcPts val="300"/>
              </a:spcBef>
            </a:pPr>
            <a:r>
              <a:rPr lang="en-US" sz="1500" dirty="0"/>
              <a:t>Chronic HCV GT 1, 2, 4, 5, or 6 </a:t>
            </a:r>
          </a:p>
          <a:p>
            <a:pPr lvl="1">
              <a:lnSpc>
                <a:spcPts val="1900"/>
              </a:lnSpc>
              <a:spcBef>
                <a:spcPts val="300"/>
              </a:spcBef>
            </a:pPr>
            <a:r>
              <a:rPr lang="en-US" sz="1500" dirty="0"/>
              <a:t>HCV RNA ≥10,000 IU/mL at screening</a:t>
            </a:r>
          </a:p>
          <a:p>
            <a:pPr lvl="1">
              <a:lnSpc>
                <a:spcPts val="1900"/>
              </a:lnSpc>
              <a:spcBef>
                <a:spcPts val="300"/>
              </a:spcBef>
            </a:pPr>
            <a:r>
              <a:rPr lang="en-US" sz="1500" dirty="0"/>
              <a:t>Prior treatment failure with interferon allowed (but no prior NS5A or NS5B)</a:t>
            </a:r>
          </a:p>
          <a:p>
            <a:pPr lvl="1">
              <a:lnSpc>
                <a:spcPts val="1900"/>
              </a:lnSpc>
              <a:spcBef>
                <a:spcPts val="300"/>
              </a:spcBef>
            </a:pPr>
            <a:r>
              <a:rPr lang="en-US" sz="1500" dirty="0"/>
              <a:t>Patients with compensated cirrhosis allowed</a:t>
            </a:r>
          </a:p>
          <a:p>
            <a:pPr>
              <a:lnSpc>
                <a:spcPts val="1900"/>
              </a:lnSpc>
            </a:pPr>
            <a:r>
              <a:rPr lang="en-US" sz="1500" b="1" dirty="0"/>
              <a:t>Primary </a:t>
            </a:r>
            <a:r>
              <a:rPr lang="en-US" sz="1500" b="1" dirty="0">
                <a:solidFill>
                  <a:schemeClr val="tx1"/>
                </a:solidFill>
              </a:rPr>
              <a:t>End Point</a:t>
            </a:r>
            <a:r>
              <a:rPr lang="en-US" sz="1500" dirty="0">
                <a:solidFill>
                  <a:schemeClr val="tx1"/>
                </a:solidFill>
              </a:rPr>
              <a:t>: </a:t>
            </a:r>
            <a:r>
              <a:rPr lang="en-US" sz="1500" dirty="0"/>
              <a:t>SVR12</a:t>
            </a:r>
          </a:p>
        </p:txBody>
      </p:sp>
    </p:spTree>
    <p:extLst>
      <p:ext uri="{BB962C8B-B14F-4D97-AF65-F5344CB8AC3E}">
        <p14:creationId xmlns:p14="http://schemas.microsoft.com/office/powerpoint/2010/main" val="2921926492"/>
      </p:ext>
    </p:extLst>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a:t>SOF-VEL-VOX versus SOF-VEL in DAA-Naïve HCV GT 1-6</a:t>
            </a:r>
            <a:br>
              <a:rPr lang="en-US" sz="2000" dirty="0"/>
            </a:br>
            <a:r>
              <a:rPr lang="en-US" sz="2000" dirty="0"/>
              <a:t>POLARIS-2: Results</a:t>
            </a:r>
          </a:p>
        </p:txBody>
      </p:sp>
      <p:sp>
        <p:nvSpPr>
          <p:cNvPr id="4" name="Text Placeholder 3"/>
          <p:cNvSpPr>
            <a:spLocks noGrp="1"/>
          </p:cNvSpPr>
          <p:nvPr>
            <p:ph type="body" idx="10"/>
          </p:nvPr>
        </p:nvSpPr>
        <p:spPr/>
        <p:txBody>
          <a:bodyPr/>
          <a:lstStyle/>
          <a:p>
            <a:r>
              <a:rPr lang="en-US" dirty="0"/>
              <a:t> POLARIS-2: SVR12 by Cirrhosis Status</a:t>
            </a:r>
          </a:p>
        </p:txBody>
      </p:sp>
      <p:sp>
        <p:nvSpPr>
          <p:cNvPr id="2" name="Content Placeholder 1"/>
          <p:cNvSpPr>
            <a:spLocks noGrp="1"/>
          </p:cNvSpPr>
          <p:nvPr>
            <p:ph type="body" sz="quarter" idx="14"/>
          </p:nvPr>
        </p:nvSpPr>
        <p:spPr/>
        <p:txBody>
          <a:bodyPr/>
          <a:lstStyle/>
          <a:p>
            <a:r>
              <a:rPr lang="en-US" dirty="0"/>
              <a:t>Source: Jacobson IM, et al. Gastroenterology. 2017;153:113-22.</a:t>
            </a:r>
          </a:p>
        </p:txBody>
      </p:sp>
      <p:graphicFrame>
        <p:nvGraphicFramePr>
          <p:cNvPr id="9" name="Chart 8"/>
          <p:cNvGraphicFramePr>
            <a:graphicFrameLocks/>
          </p:cNvGraphicFramePr>
          <p:nvPr>
            <p:extLst>
              <p:ext uri="{D42A27DB-BD31-4B8C-83A1-F6EECF244321}">
                <p14:modId xmlns:p14="http://schemas.microsoft.com/office/powerpoint/2010/main" val="3465397613"/>
              </p:ext>
            </p:extLst>
          </p:nvPr>
        </p:nvGraphicFramePr>
        <p:xfrm>
          <a:off x="457200" y="1371608"/>
          <a:ext cx="8229600" cy="310896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p:cNvSpPr/>
          <p:nvPr/>
        </p:nvSpPr>
        <p:spPr>
          <a:xfrm>
            <a:off x="6861048" y="3841582"/>
            <a:ext cx="646980"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83/84</a:t>
            </a:r>
          </a:p>
        </p:txBody>
      </p:sp>
      <p:sp>
        <p:nvSpPr>
          <p:cNvPr id="12" name="Rectangle 11"/>
          <p:cNvSpPr/>
          <p:nvPr/>
        </p:nvSpPr>
        <p:spPr>
          <a:xfrm>
            <a:off x="5812287" y="3841582"/>
            <a:ext cx="646980"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82/90</a:t>
            </a:r>
          </a:p>
        </p:txBody>
      </p:sp>
      <p:sp>
        <p:nvSpPr>
          <p:cNvPr id="13" name="Rectangle 12"/>
          <p:cNvSpPr/>
          <p:nvPr/>
        </p:nvSpPr>
        <p:spPr>
          <a:xfrm>
            <a:off x="2166094" y="3841582"/>
            <a:ext cx="106537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394/411</a:t>
            </a:r>
          </a:p>
        </p:txBody>
      </p:sp>
      <p:sp>
        <p:nvSpPr>
          <p:cNvPr id="20" name="Rectangle 19"/>
          <p:cNvSpPr/>
          <p:nvPr/>
        </p:nvSpPr>
        <p:spPr>
          <a:xfrm>
            <a:off x="3234534" y="3841582"/>
            <a:ext cx="1045698"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349/356</a:t>
            </a:r>
          </a:p>
        </p:txBody>
      </p:sp>
      <p:sp>
        <p:nvSpPr>
          <p:cNvPr id="11" name="Line Callout 1 10">
            <a:extLst>
              <a:ext uri="{FF2B5EF4-FFF2-40B4-BE49-F238E27FC236}">
                <a16:creationId xmlns:a16="http://schemas.microsoft.com/office/drawing/2014/main" id="{403EEA6C-0512-EF45-A6A9-5B792ECAC4D3}"/>
              </a:ext>
            </a:extLst>
          </p:cNvPr>
          <p:cNvSpPr/>
          <p:nvPr/>
        </p:nvSpPr>
        <p:spPr>
          <a:xfrm>
            <a:off x="2214880" y="3190560"/>
            <a:ext cx="986111" cy="375370"/>
          </a:xfrm>
          <a:prstGeom prst="borderCallout1">
            <a:avLst>
              <a:gd name="adj1" fmla="val 178881"/>
              <a:gd name="adj2" fmla="val 49994"/>
              <a:gd name="adj3" fmla="val 100906"/>
              <a:gd name="adj4" fmla="val 50062"/>
            </a:avLst>
          </a:prstGeom>
          <a:solidFill>
            <a:schemeClr val="bg1">
              <a:lumMod val="85000"/>
            </a:scheme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dirty="0">
                <a:solidFill>
                  <a:srgbClr val="000000"/>
                </a:solidFill>
                <a:latin typeface="Arial" panose="020B0604020202020204" pitchFamily="34" charset="0"/>
                <a:cs typeface="Arial" panose="020B0604020202020204" pitchFamily="34" charset="0"/>
              </a:rPr>
              <a:t>14 relapses</a:t>
            </a:r>
          </a:p>
          <a:p>
            <a:r>
              <a:rPr lang="en-US" sz="1000" dirty="0">
                <a:solidFill>
                  <a:srgbClr val="000000"/>
                </a:solidFill>
                <a:latin typeface="Arial" panose="020B0604020202020204" pitchFamily="34" charset="0"/>
                <a:cs typeface="Arial" panose="020B0604020202020204" pitchFamily="34" charset="0"/>
              </a:rPr>
              <a:t>3 LTFU</a:t>
            </a:r>
          </a:p>
        </p:txBody>
      </p:sp>
      <p:sp>
        <p:nvSpPr>
          <p:cNvPr id="14" name="Line Callout 1 13">
            <a:extLst>
              <a:ext uri="{FF2B5EF4-FFF2-40B4-BE49-F238E27FC236}">
                <a16:creationId xmlns:a16="http://schemas.microsoft.com/office/drawing/2014/main" id="{A6E9258C-0C87-FD43-8586-8ABE3BFC5591}"/>
              </a:ext>
            </a:extLst>
          </p:cNvPr>
          <p:cNvSpPr/>
          <p:nvPr/>
        </p:nvSpPr>
        <p:spPr>
          <a:xfrm>
            <a:off x="5639598" y="3159761"/>
            <a:ext cx="986111" cy="375369"/>
          </a:xfrm>
          <a:prstGeom prst="borderCallout1">
            <a:avLst>
              <a:gd name="adj1" fmla="val 178881"/>
              <a:gd name="adj2" fmla="val 49994"/>
              <a:gd name="adj3" fmla="val 100906"/>
              <a:gd name="adj4" fmla="val 50062"/>
            </a:avLst>
          </a:prstGeom>
          <a:solidFill>
            <a:schemeClr val="bg1">
              <a:lumMod val="85000"/>
            </a:scheme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dirty="0">
                <a:solidFill>
                  <a:srgbClr val="000000"/>
                </a:solidFill>
                <a:latin typeface="Arial" panose="020B0604020202020204" pitchFamily="34" charset="0"/>
                <a:cs typeface="Arial" panose="020B0604020202020204" pitchFamily="34" charset="0"/>
              </a:rPr>
              <a:t>7 relapses</a:t>
            </a:r>
          </a:p>
          <a:p>
            <a:r>
              <a:rPr lang="en-US" sz="1000" dirty="0">
                <a:solidFill>
                  <a:srgbClr val="000000"/>
                </a:solidFill>
                <a:latin typeface="Arial" panose="020B0604020202020204" pitchFamily="34" charset="0"/>
                <a:cs typeface="Arial" panose="020B0604020202020204" pitchFamily="34" charset="0"/>
              </a:rPr>
              <a:t>1 LTFU</a:t>
            </a:r>
          </a:p>
        </p:txBody>
      </p:sp>
      <p:sp>
        <p:nvSpPr>
          <p:cNvPr id="15" name="Line Callout 1 14">
            <a:extLst>
              <a:ext uri="{FF2B5EF4-FFF2-40B4-BE49-F238E27FC236}">
                <a16:creationId xmlns:a16="http://schemas.microsoft.com/office/drawing/2014/main" id="{1CBD1068-A8AD-6E46-B524-71E00EB62812}"/>
              </a:ext>
            </a:extLst>
          </p:cNvPr>
          <p:cNvSpPr/>
          <p:nvPr/>
        </p:nvSpPr>
        <p:spPr>
          <a:xfrm>
            <a:off x="3283641" y="3050471"/>
            <a:ext cx="986111" cy="514350"/>
          </a:xfrm>
          <a:prstGeom prst="borderCallout1">
            <a:avLst>
              <a:gd name="adj1" fmla="val 141844"/>
              <a:gd name="adj2" fmla="val 49994"/>
              <a:gd name="adj3" fmla="val 100906"/>
              <a:gd name="adj4" fmla="val 50062"/>
            </a:avLst>
          </a:prstGeom>
          <a:solidFill>
            <a:schemeClr val="bg1">
              <a:lumMod val="85000"/>
            </a:scheme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dirty="0">
                <a:solidFill>
                  <a:srgbClr val="000000"/>
                </a:solidFill>
                <a:latin typeface="Arial" panose="020B0604020202020204" pitchFamily="34" charset="0"/>
                <a:cs typeface="Arial" panose="020B0604020202020204" pitchFamily="34" charset="0"/>
              </a:rPr>
              <a:t>2 relapses</a:t>
            </a:r>
          </a:p>
          <a:p>
            <a:r>
              <a:rPr lang="en-US" sz="1000" dirty="0">
                <a:solidFill>
                  <a:srgbClr val="000000"/>
                </a:solidFill>
                <a:latin typeface="Arial" panose="020B0604020202020204" pitchFamily="34" charset="0"/>
                <a:cs typeface="Arial" panose="020B0604020202020204" pitchFamily="34" charset="0"/>
              </a:rPr>
              <a:t>4 LTFU</a:t>
            </a:r>
          </a:p>
          <a:p>
            <a:r>
              <a:rPr lang="en-US" sz="1000" dirty="0">
                <a:solidFill>
                  <a:srgbClr val="000000"/>
                </a:solidFill>
                <a:latin typeface="Arial" panose="020B0604020202020204" pitchFamily="34" charset="0"/>
                <a:cs typeface="Arial" panose="020B0604020202020204" pitchFamily="34" charset="0"/>
              </a:rPr>
              <a:t>1 DCAE</a:t>
            </a:r>
          </a:p>
        </p:txBody>
      </p:sp>
      <p:sp>
        <p:nvSpPr>
          <p:cNvPr id="16" name="Line Callout 1 15">
            <a:extLst>
              <a:ext uri="{FF2B5EF4-FFF2-40B4-BE49-F238E27FC236}">
                <a16:creationId xmlns:a16="http://schemas.microsoft.com/office/drawing/2014/main" id="{E6F44ED8-27C6-B547-9547-D39A32BDC2A1}"/>
              </a:ext>
            </a:extLst>
          </p:cNvPr>
          <p:cNvSpPr/>
          <p:nvPr/>
        </p:nvSpPr>
        <p:spPr>
          <a:xfrm>
            <a:off x="6700636" y="3249380"/>
            <a:ext cx="986111" cy="285750"/>
          </a:xfrm>
          <a:prstGeom prst="borderCallout1">
            <a:avLst>
              <a:gd name="adj1" fmla="val 178881"/>
              <a:gd name="adj2" fmla="val 49994"/>
              <a:gd name="adj3" fmla="val 100906"/>
              <a:gd name="adj4" fmla="val 50062"/>
            </a:avLst>
          </a:prstGeom>
          <a:solidFill>
            <a:schemeClr val="bg1">
              <a:lumMod val="85000"/>
            </a:scheme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dirty="0">
                <a:solidFill>
                  <a:srgbClr val="000000"/>
                </a:solidFill>
                <a:latin typeface="Arial" panose="020B0604020202020204" pitchFamily="34" charset="0"/>
                <a:cs typeface="Arial" panose="020B0604020202020204" pitchFamily="34" charset="0"/>
              </a:rPr>
              <a:t>1 relapse</a:t>
            </a:r>
          </a:p>
        </p:txBody>
      </p:sp>
    </p:spTree>
    <p:extLst>
      <p:ext uri="{BB962C8B-B14F-4D97-AF65-F5344CB8AC3E}">
        <p14:creationId xmlns:p14="http://schemas.microsoft.com/office/powerpoint/2010/main" val="2953118312"/>
      </p:ext>
    </p:extLst>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a:t>SOF-VEL-VOX versus SOF-VEL in DAA-Naïve HCV GT 1-6</a:t>
            </a:r>
            <a:br>
              <a:rPr lang="en-US" sz="2000" dirty="0"/>
            </a:br>
            <a:r>
              <a:rPr lang="en-US" sz="2000" dirty="0"/>
              <a:t>POLARIS-2: Results</a:t>
            </a:r>
          </a:p>
        </p:txBody>
      </p:sp>
      <p:sp>
        <p:nvSpPr>
          <p:cNvPr id="4" name="Text Placeholder 3"/>
          <p:cNvSpPr>
            <a:spLocks noGrp="1"/>
          </p:cNvSpPr>
          <p:nvPr>
            <p:ph type="body" idx="10"/>
          </p:nvPr>
        </p:nvSpPr>
        <p:spPr/>
        <p:txBody>
          <a:bodyPr/>
          <a:lstStyle/>
          <a:p>
            <a:r>
              <a:rPr lang="en-US" dirty="0"/>
              <a:t>POLARIS-2: SVR12 by Baseline RASs*</a:t>
            </a:r>
          </a:p>
        </p:txBody>
      </p:sp>
      <p:sp>
        <p:nvSpPr>
          <p:cNvPr id="2" name="Content Placeholder 1"/>
          <p:cNvSpPr>
            <a:spLocks noGrp="1"/>
          </p:cNvSpPr>
          <p:nvPr>
            <p:ph type="body" sz="quarter" idx="14"/>
          </p:nvPr>
        </p:nvSpPr>
        <p:spPr/>
        <p:txBody>
          <a:bodyPr/>
          <a:lstStyle/>
          <a:p>
            <a:r>
              <a:rPr lang="en-US" dirty="0"/>
              <a:t>Source: Jacobson IM, et al. Gastroenterology. 2017;153:113-22.</a:t>
            </a:r>
          </a:p>
        </p:txBody>
      </p:sp>
      <p:sp>
        <p:nvSpPr>
          <p:cNvPr id="10" name="Rectangle 9"/>
          <p:cNvSpPr/>
          <p:nvPr/>
        </p:nvSpPr>
        <p:spPr>
          <a:xfrm>
            <a:off x="6089535" y="3606468"/>
            <a:ext cx="646980"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83/84</a:t>
            </a:r>
          </a:p>
        </p:txBody>
      </p:sp>
      <p:sp>
        <p:nvSpPr>
          <p:cNvPr id="11" name="Rectangle 10"/>
          <p:cNvSpPr/>
          <p:nvPr/>
        </p:nvSpPr>
        <p:spPr>
          <a:xfrm>
            <a:off x="5314950" y="3606468"/>
            <a:ext cx="646980"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82/90</a:t>
            </a:r>
          </a:p>
        </p:txBody>
      </p:sp>
      <p:sp>
        <p:nvSpPr>
          <p:cNvPr id="12" name="Rectangle 11"/>
          <p:cNvSpPr/>
          <p:nvPr/>
        </p:nvSpPr>
        <p:spPr>
          <a:xfrm>
            <a:off x="3570165" y="3606468"/>
            <a:ext cx="646980"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349/356</a:t>
            </a:r>
          </a:p>
        </p:txBody>
      </p:sp>
      <p:sp>
        <p:nvSpPr>
          <p:cNvPr id="13" name="Rectangle 12"/>
          <p:cNvSpPr/>
          <p:nvPr/>
        </p:nvSpPr>
        <p:spPr>
          <a:xfrm>
            <a:off x="2800350" y="3606468"/>
            <a:ext cx="646980"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394/411</a:t>
            </a:r>
          </a:p>
        </p:txBody>
      </p:sp>
      <p:graphicFrame>
        <p:nvGraphicFramePr>
          <p:cNvPr id="15" name="Chart 14"/>
          <p:cNvGraphicFramePr>
            <a:graphicFrameLocks/>
          </p:cNvGraphicFramePr>
          <p:nvPr>
            <p:extLst>
              <p:ext uri="{D42A27DB-BD31-4B8C-83A1-F6EECF244321}">
                <p14:modId xmlns:p14="http://schemas.microsoft.com/office/powerpoint/2010/main" val="472379298"/>
              </p:ext>
            </p:extLst>
          </p:nvPr>
        </p:nvGraphicFramePr>
        <p:xfrm>
          <a:off x="457200" y="1434768"/>
          <a:ext cx="8229600" cy="3108960"/>
        </p:xfrm>
        <a:graphic>
          <a:graphicData uri="http://schemas.openxmlformats.org/drawingml/2006/chart">
            <c:chart xmlns:c="http://schemas.openxmlformats.org/drawingml/2006/chart" xmlns:r="http://schemas.openxmlformats.org/officeDocument/2006/relationships" r:id="rId2"/>
          </a:graphicData>
        </a:graphic>
      </p:graphicFrame>
      <p:sp>
        <p:nvSpPr>
          <p:cNvPr id="17" name="Rectangle 16"/>
          <p:cNvSpPr/>
          <p:nvPr/>
        </p:nvSpPr>
        <p:spPr>
          <a:xfrm>
            <a:off x="1606859" y="3416712"/>
            <a:ext cx="504322"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050"/>
              </a:lnSpc>
            </a:pPr>
            <a:r>
              <a:rPr lang="en-US" sz="1050" u="sng" dirty="0">
                <a:solidFill>
                  <a:srgbClr val="FFFFFF"/>
                </a:solidFill>
                <a:latin typeface="Arial" panose="020B0604020202020204" pitchFamily="34" charset="0"/>
                <a:cs typeface="Arial" panose="020B0604020202020204" pitchFamily="34" charset="0"/>
              </a:rPr>
              <a:t>224</a:t>
            </a:r>
            <a:br>
              <a:rPr lang="en-US" sz="1050" u="sng" dirty="0">
                <a:solidFill>
                  <a:srgbClr val="FFFFFF"/>
                </a:solidFill>
                <a:latin typeface="Arial" panose="020B0604020202020204" pitchFamily="34" charset="0"/>
                <a:cs typeface="Arial" panose="020B0604020202020204" pitchFamily="34" charset="0"/>
              </a:rPr>
            </a:br>
            <a:r>
              <a:rPr lang="en-US" sz="1050" dirty="0">
                <a:solidFill>
                  <a:srgbClr val="FFFFFF"/>
                </a:solidFill>
                <a:latin typeface="Arial" panose="020B0604020202020204" pitchFamily="34" charset="0"/>
                <a:cs typeface="Arial" panose="020B0604020202020204" pitchFamily="34" charset="0"/>
              </a:rPr>
              <a:t>229</a:t>
            </a:r>
          </a:p>
        </p:txBody>
      </p:sp>
      <p:sp>
        <p:nvSpPr>
          <p:cNvPr id="18" name="Rectangle 17"/>
          <p:cNvSpPr/>
          <p:nvPr/>
        </p:nvSpPr>
        <p:spPr>
          <a:xfrm>
            <a:off x="3043570" y="3416712"/>
            <a:ext cx="504322"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050"/>
              </a:lnSpc>
            </a:pPr>
            <a:r>
              <a:rPr lang="en-US" sz="1050" u="sng" dirty="0">
                <a:solidFill>
                  <a:srgbClr val="FFFFFF"/>
                </a:solidFill>
                <a:latin typeface="Arial" panose="020B0604020202020204" pitchFamily="34" charset="0"/>
                <a:cs typeface="Arial" panose="020B0604020202020204" pitchFamily="34" charset="0"/>
              </a:rPr>
              <a:t>234</a:t>
            </a:r>
            <a:br>
              <a:rPr lang="en-US" sz="1050" u="sng" dirty="0">
                <a:solidFill>
                  <a:srgbClr val="FFFFFF"/>
                </a:solidFill>
                <a:latin typeface="Arial" panose="020B0604020202020204" pitchFamily="34" charset="0"/>
                <a:cs typeface="Arial" panose="020B0604020202020204" pitchFamily="34" charset="0"/>
              </a:rPr>
            </a:br>
            <a:r>
              <a:rPr lang="en-US" sz="1050" dirty="0">
                <a:solidFill>
                  <a:srgbClr val="FFFFFF"/>
                </a:solidFill>
                <a:latin typeface="Arial" panose="020B0604020202020204" pitchFamily="34" charset="0"/>
                <a:cs typeface="Arial" panose="020B0604020202020204" pitchFamily="34" charset="0"/>
              </a:rPr>
              <a:t>250</a:t>
            </a:r>
          </a:p>
        </p:txBody>
      </p:sp>
      <p:sp>
        <p:nvSpPr>
          <p:cNvPr id="20" name="Rectangle 19"/>
          <p:cNvSpPr/>
          <p:nvPr/>
        </p:nvSpPr>
        <p:spPr>
          <a:xfrm>
            <a:off x="4480263" y="3416712"/>
            <a:ext cx="504322"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050"/>
              </a:lnSpc>
            </a:pPr>
            <a:r>
              <a:rPr lang="en-US" sz="1050" u="sng" dirty="0">
                <a:solidFill>
                  <a:srgbClr val="FFFFFF"/>
                </a:solidFill>
                <a:latin typeface="Arial" panose="020B0604020202020204" pitchFamily="34" charset="0"/>
                <a:cs typeface="Arial" panose="020B0604020202020204" pitchFamily="34" charset="0"/>
              </a:rPr>
              <a:t>100</a:t>
            </a:r>
            <a:br>
              <a:rPr lang="en-US" sz="1050" u="sng" dirty="0">
                <a:solidFill>
                  <a:srgbClr val="FFFFFF"/>
                </a:solidFill>
                <a:latin typeface="Arial" panose="020B0604020202020204" pitchFamily="34" charset="0"/>
                <a:cs typeface="Arial" panose="020B0604020202020204" pitchFamily="34" charset="0"/>
              </a:rPr>
            </a:br>
            <a:r>
              <a:rPr lang="en-US" sz="1050" dirty="0">
                <a:solidFill>
                  <a:srgbClr val="FFFFFF"/>
                </a:solidFill>
                <a:latin typeface="Arial" panose="020B0604020202020204" pitchFamily="34" charset="0"/>
                <a:cs typeface="Arial" panose="020B0604020202020204" pitchFamily="34" charset="0"/>
              </a:rPr>
              <a:t>110</a:t>
            </a:r>
          </a:p>
        </p:txBody>
      </p:sp>
      <p:sp>
        <p:nvSpPr>
          <p:cNvPr id="21" name="Rectangle 20"/>
          <p:cNvSpPr/>
          <p:nvPr/>
        </p:nvSpPr>
        <p:spPr>
          <a:xfrm>
            <a:off x="5892782" y="3416712"/>
            <a:ext cx="504322"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050"/>
              </a:lnSpc>
            </a:pPr>
            <a:r>
              <a:rPr lang="en-US" sz="1050" u="sng" dirty="0">
                <a:solidFill>
                  <a:srgbClr val="FFFFFF"/>
                </a:solidFill>
                <a:latin typeface="Arial" panose="020B0604020202020204" pitchFamily="34" charset="0"/>
                <a:cs typeface="Arial" panose="020B0604020202020204" pitchFamily="34" charset="0"/>
              </a:rPr>
              <a:t>114</a:t>
            </a:r>
            <a:br>
              <a:rPr lang="en-US" sz="1050" u="sng" dirty="0">
                <a:solidFill>
                  <a:srgbClr val="FFFFFF"/>
                </a:solidFill>
                <a:latin typeface="Arial" panose="020B0604020202020204" pitchFamily="34" charset="0"/>
                <a:cs typeface="Arial" panose="020B0604020202020204" pitchFamily="34" charset="0"/>
              </a:rPr>
            </a:br>
            <a:r>
              <a:rPr lang="en-US" sz="1050" dirty="0">
                <a:solidFill>
                  <a:srgbClr val="FFFFFF"/>
                </a:solidFill>
                <a:latin typeface="Arial" panose="020B0604020202020204" pitchFamily="34" charset="0"/>
                <a:cs typeface="Arial" panose="020B0604020202020204" pitchFamily="34" charset="0"/>
              </a:rPr>
              <a:t>120</a:t>
            </a:r>
          </a:p>
        </p:txBody>
      </p:sp>
      <p:sp>
        <p:nvSpPr>
          <p:cNvPr id="22" name="Rectangle 21"/>
          <p:cNvSpPr/>
          <p:nvPr/>
        </p:nvSpPr>
        <p:spPr>
          <a:xfrm>
            <a:off x="7326609" y="3416712"/>
            <a:ext cx="504322"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050"/>
              </a:lnSpc>
            </a:pPr>
            <a:r>
              <a:rPr lang="en-US" sz="1050" u="sng" dirty="0">
                <a:solidFill>
                  <a:srgbClr val="FFFFFF"/>
                </a:solidFill>
                <a:latin typeface="Arial" panose="020B0604020202020204" pitchFamily="34" charset="0"/>
                <a:cs typeface="Arial" panose="020B0604020202020204" pitchFamily="34" charset="0"/>
              </a:rPr>
              <a:t>20</a:t>
            </a:r>
            <a:br>
              <a:rPr lang="en-US" sz="1050" u="sng" dirty="0">
                <a:solidFill>
                  <a:srgbClr val="FFFFFF"/>
                </a:solidFill>
                <a:latin typeface="Arial" panose="020B0604020202020204" pitchFamily="34" charset="0"/>
                <a:cs typeface="Arial" panose="020B0604020202020204" pitchFamily="34" charset="0"/>
              </a:rPr>
            </a:br>
            <a:r>
              <a:rPr lang="en-US" sz="1050" dirty="0">
                <a:solidFill>
                  <a:srgbClr val="FFFFFF"/>
                </a:solidFill>
                <a:latin typeface="Arial" panose="020B0604020202020204" pitchFamily="34" charset="0"/>
                <a:cs typeface="Arial" panose="020B0604020202020204" pitchFamily="34" charset="0"/>
              </a:rPr>
              <a:t>20</a:t>
            </a:r>
          </a:p>
        </p:txBody>
      </p:sp>
      <p:sp>
        <p:nvSpPr>
          <p:cNvPr id="19" name="Rectangle 18"/>
          <p:cNvSpPr/>
          <p:nvPr/>
        </p:nvSpPr>
        <p:spPr>
          <a:xfrm>
            <a:off x="2129588" y="3416712"/>
            <a:ext cx="504322"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050"/>
              </a:lnSpc>
            </a:pPr>
            <a:r>
              <a:rPr lang="en-US" sz="1050" u="sng" dirty="0">
                <a:solidFill>
                  <a:srgbClr val="FFFFFF"/>
                </a:solidFill>
                <a:latin typeface="Arial" panose="020B0604020202020204" pitchFamily="34" charset="0"/>
                <a:cs typeface="Arial" panose="020B0604020202020204" pitchFamily="34" charset="0"/>
              </a:rPr>
              <a:t>206 </a:t>
            </a:r>
            <a:r>
              <a:rPr lang="en-US" sz="1050" dirty="0">
                <a:solidFill>
                  <a:srgbClr val="FFFFFF"/>
                </a:solidFill>
                <a:latin typeface="Arial" panose="020B0604020202020204" pitchFamily="34" charset="0"/>
                <a:cs typeface="Arial" panose="020B0604020202020204" pitchFamily="34" charset="0"/>
              </a:rPr>
              <a:t>208</a:t>
            </a:r>
          </a:p>
        </p:txBody>
      </p:sp>
      <p:sp>
        <p:nvSpPr>
          <p:cNvPr id="23" name="Rectangle 22"/>
          <p:cNvSpPr/>
          <p:nvPr/>
        </p:nvSpPr>
        <p:spPr>
          <a:xfrm>
            <a:off x="3566070" y="3416712"/>
            <a:ext cx="504322"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050"/>
              </a:lnSpc>
            </a:pPr>
            <a:r>
              <a:rPr lang="en-US" sz="1050" u="sng" dirty="0">
                <a:solidFill>
                  <a:srgbClr val="FFFFFF"/>
                </a:solidFill>
                <a:latin typeface="Arial" panose="020B0604020202020204" pitchFamily="34" charset="0"/>
                <a:cs typeface="Arial" panose="020B0604020202020204" pitchFamily="34" charset="0"/>
              </a:rPr>
              <a:t>217 </a:t>
            </a:r>
            <a:r>
              <a:rPr lang="en-US" sz="1050" dirty="0">
                <a:solidFill>
                  <a:srgbClr val="FFFFFF"/>
                </a:solidFill>
                <a:latin typeface="Arial" panose="020B0604020202020204" pitchFamily="34" charset="0"/>
                <a:cs typeface="Arial" panose="020B0604020202020204" pitchFamily="34" charset="0"/>
              </a:rPr>
              <a:t>218</a:t>
            </a:r>
          </a:p>
        </p:txBody>
      </p:sp>
      <p:sp>
        <p:nvSpPr>
          <p:cNvPr id="24" name="Rectangle 23"/>
          <p:cNvSpPr/>
          <p:nvPr/>
        </p:nvSpPr>
        <p:spPr>
          <a:xfrm>
            <a:off x="5011868" y="3416712"/>
            <a:ext cx="504322"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050"/>
              </a:lnSpc>
            </a:pPr>
            <a:r>
              <a:rPr lang="en-US" sz="1050" u="sng" dirty="0">
                <a:solidFill>
                  <a:srgbClr val="FFFFFF"/>
                </a:solidFill>
                <a:latin typeface="Arial" panose="020B0604020202020204" pitchFamily="34" charset="0"/>
                <a:cs typeface="Arial" panose="020B0604020202020204" pitchFamily="34" charset="0"/>
              </a:rPr>
              <a:t>97</a:t>
            </a:r>
            <a:br>
              <a:rPr lang="en-US" sz="1050" u="sng" dirty="0">
                <a:solidFill>
                  <a:srgbClr val="FFFFFF"/>
                </a:solidFill>
                <a:latin typeface="Arial" panose="020B0604020202020204" pitchFamily="34" charset="0"/>
                <a:cs typeface="Arial" panose="020B0604020202020204" pitchFamily="34" charset="0"/>
              </a:rPr>
            </a:br>
            <a:r>
              <a:rPr lang="en-US" sz="1050" dirty="0">
                <a:solidFill>
                  <a:srgbClr val="FFFFFF"/>
                </a:solidFill>
                <a:latin typeface="Arial" panose="020B0604020202020204" pitchFamily="34" charset="0"/>
                <a:cs typeface="Arial" panose="020B0604020202020204" pitchFamily="34" charset="0"/>
              </a:rPr>
              <a:t>97</a:t>
            </a:r>
          </a:p>
        </p:txBody>
      </p:sp>
      <p:sp>
        <p:nvSpPr>
          <p:cNvPr id="25" name="Rectangle 24"/>
          <p:cNvSpPr/>
          <p:nvPr/>
        </p:nvSpPr>
        <p:spPr>
          <a:xfrm>
            <a:off x="6424389" y="3416712"/>
            <a:ext cx="504322"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050"/>
              </a:lnSpc>
            </a:pPr>
            <a:r>
              <a:rPr lang="en-US" sz="1050" u="sng" dirty="0">
                <a:solidFill>
                  <a:srgbClr val="FFFFFF"/>
                </a:solidFill>
                <a:latin typeface="Arial" panose="020B0604020202020204" pitchFamily="34" charset="0"/>
                <a:cs typeface="Arial" panose="020B0604020202020204" pitchFamily="34" charset="0"/>
              </a:rPr>
              <a:t>90</a:t>
            </a:r>
            <a:br>
              <a:rPr lang="en-US" sz="1050" u="sng" dirty="0">
                <a:solidFill>
                  <a:srgbClr val="FFFFFF"/>
                </a:solidFill>
                <a:latin typeface="Arial" panose="020B0604020202020204" pitchFamily="34" charset="0"/>
                <a:cs typeface="Arial" panose="020B0604020202020204" pitchFamily="34" charset="0"/>
              </a:rPr>
            </a:br>
            <a:r>
              <a:rPr lang="en-US" sz="1050" dirty="0">
                <a:solidFill>
                  <a:srgbClr val="FFFFFF"/>
                </a:solidFill>
                <a:latin typeface="Arial" panose="020B0604020202020204" pitchFamily="34" charset="0"/>
                <a:cs typeface="Arial" panose="020B0604020202020204" pitchFamily="34" charset="0"/>
              </a:rPr>
              <a:t>91</a:t>
            </a:r>
          </a:p>
        </p:txBody>
      </p:sp>
      <p:sp>
        <p:nvSpPr>
          <p:cNvPr id="26" name="Rectangle 25"/>
          <p:cNvSpPr/>
          <p:nvPr/>
        </p:nvSpPr>
        <p:spPr>
          <a:xfrm>
            <a:off x="7867321" y="3416712"/>
            <a:ext cx="504322"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050"/>
              </a:lnSpc>
            </a:pPr>
            <a:r>
              <a:rPr lang="en-US" sz="1050" u="sng" dirty="0">
                <a:solidFill>
                  <a:srgbClr val="FFFFFF"/>
                </a:solidFill>
                <a:latin typeface="Arial" panose="020B0604020202020204" pitchFamily="34" charset="0"/>
                <a:cs typeface="Arial" panose="020B0604020202020204" pitchFamily="34" charset="0"/>
              </a:rPr>
              <a:t>30</a:t>
            </a:r>
            <a:br>
              <a:rPr lang="en-US" sz="1050" u="sng" dirty="0">
                <a:solidFill>
                  <a:srgbClr val="FFFFFF"/>
                </a:solidFill>
                <a:latin typeface="Arial" panose="020B0604020202020204" pitchFamily="34" charset="0"/>
                <a:cs typeface="Arial" panose="020B0604020202020204" pitchFamily="34" charset="0"/>
              </a:rPr>
            </a:br>
            <a:r>
              <a:rPr lang="en-US" sz="1050" dirty="0">
                <a:solidFill>
                  <a:srgbClr val="FFFFFF"/>
                </a:solidFill>
                <a:latin typeface="Arial" panose="020B0604020202020204" pitchFamily="34" charset="0"/>
                <a:cs typeface="Arial" panose="020B0604020202020204" pitchFamily="34" charset="0"/>
              </a:rPr>
              <a:t>30</a:t>
            </a:r>
          </a:p>
        </p:txBody>
      </p:sp>
      <p:sp>
        <p:nvSpPr>
          <p:cNvPr id="14" name="Rectangle 25"/>
          <p:cNvSpPr>
            <a:spLocks noChangeArrowheads="1"/>
          </p:cNvSpPr>
          <p:nvPr/>
        </p:nvSpPr>
        <p:spPr bwMode="auto">
          <a:xfrm>
            <a:off x="1143000" y="4493341"/>
            <a:ext cx="7459462" cy="223743"/>
          </a:xfrm>
          <a:prstGeom prst="rect">
            <a:avLst/>
          </a:prstGeom>
          <a:solidFill>
            <a:schemeClr val="bg1">
              <a:lumMod val="95000"/>
            </a:schemeClr>
          </a:solidFill>
          <a:ln w="12700">
            <a:noFill/>
            <a:miter lim="800000"/>
            <a:headEnd/>
            <a:tailEnd/>
          </a:ln>
        </p:spPr>
        <p:txBody>
          <a:bodyPr lIns="69365" tIns="34073" rIns="69365" bIns="34073" anchor="ctr">
            <a:prstTxWarp prst="textNoShape">
              <a:avLst/>
            </a:prstTxWarp>
          </a:bodyPr>
          <a:lstStyle/>
          <a:p>
            <a:pPr marL="205740" defTabSz="701279">
              <a:lnSpc>
                <a:spcPts val="1350"/>
              </a:lnSpc>
              <a:spcBef>
                <a:spcPct val="50000"/>
              </a:spcBef>
            </a:pPr>
            <a:r>
              <a:rPr lang="en-US" sz="1050" dirty="0">
                <a:solidFill>
                  <a:srgbClr val="000000"/>
                </a:solidFill>
                <a:latin typeface="Arial" panose="020B0604020202020204" pitchFamily="34" charset="0"/>
                <a:cs typeface="Arial" panose="020B0604020202020204" pitchFamily="34" charset="0"/>
              </a:rPr>
              <a:t>* Using a 15% reporting threshold</a:t>
            </a:r>
          </a:p>
        </p:txBody>
      </p:sp>
    </p:spTree>
    <p:extLst>
      <p:ext uri="{BB962C8B-B14F-4D97-AF65-F5344CB8AC3E}">
        <p14:creationId xmlns:p14="http://schemas.microsoft.com/office/powerpoint/2010/main" val="2674883311"/>
      </p:ext>
    </p:extLst>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a:t>SOF-VEL-VOX versus SOF-VEL in DAA-Naïve HCV GT 1-6</a:t>
            </a:r>
            <a:br>
              <a:rPr lang="en-US" sz="2000" dirty="0"/>
            </a:br>
            <a:r>
              <a:rPr lang="en-US" sz="2000" dirty="0"/>
              <a:t>POLARIS-2: Adverse Events</a:t>
            </a:r>
          </a:p>
        </p:txBody>
      </p:sp>
      <p:sp>
        <p:nvSpPr>
          <p:cNvPr id="2" name="Content Placeholder 1"/>
          <p:cNvSpPr>
            <a:spLocks noGrp="1"/>
          </p:cNvSpPr>
          <p:nvPr>
            <p:ph type="body" sz="quarter" idx="14"/>
          </p:nvPr>
        </p:nvSpPr>
        <p:spPr/>
        <p:txBody>
          <a:bodyPr/>
          <a:lstStyle/>
          <a:p>
            <a:r>
              <a:rPr lang="en-US" dirty="0"/>
              <a:t>Source: Jacobson IM, et al. Gastroenterology. 2017;153:113-22.</a:t>
            </a:r>
          </a:p>
        </p:txBody>
      </p:sp>
      <p:graphicFrame>
        <p:nvGraphicFramePr>
          <p:cNvPr id="18" name="Content Placeholder 6"/>
          <p:cNvGraphicFramePr>
            <a:graphicFrameLocks/>
          </p:cNvGraphicFramePr>
          <p:nvPr>
            <p:extLst>
              <p:ext uri="{D42A27DB-BD31-4B8C-83A1-F6EECF244321}">
                <p14:modId xmlns:p14="http://schemas.microsoft.com/office/powerpoint/2010/main" val="2891934971"/>
              </p:ext>
            </p:extLst>
          </p:nvPr>
        </p:nvGraphicFramePr>
        <p:xfrm>
          <a:off x="457200" y="1023047"/>
          <a:ext cx="8229600" cy="3657601"/>
        </p:xfrm>
        <a:graphic>
          <a:graphicData uri="http://schemas.openxmlformats.org/drawingml/2006/table">
            <a:tbl>
              <a:tblPr firstRow="1" bandRow="1">
                <a:tableStyleId>{5C22544A-7EE6-4342-B048-85BDC9FD1C3A}</a:tableStyleId>
              </a:tblPr>
              <a:tblGrid>
                <a:gridCol w="3017296">
                  <a:extLst>
                    <a:ext uri="{9D8B030D-6E8A-4147-A177-3AD203B41FA5}">
                      <a16:colId xmlns:a16="http://schemas.microsoft.com/office/drawing/2014/main" val="20000"/>
                    </a:ext>
                  </a:extLst>
                </a:gridCol>
                <a:gridCol w="2606152">
                  <a:extLst>
                    <a:ext uri="{9D8B030D-6E8A-4147-A177-3AD203B41FA5}">
                      <a16:colId xmlns:a16="http://schemas.microsoft.com/office/drawing/2014/main" val="20001"/>
                    </a:ext>
                  </a:extLst>
                </a:gridCol>
                <a:gridCol w="2606152">
                  <a:extLst>
                    <a:ext uri="{9D8B030D-6E8A-4147-A177-3AD203B41FA5}">
                      <a16:colId xmlns:a16="http://schemas.microsoft.com/office/drawing/2014/main" val="20002"/>
                    </a:ext>
                  </a:extLst>
                </a:gridCol>
              </a:tblGrid>
              <a:tr h="568378">
                <a:tc>
                  <a:txBody>
                    <a:bodyPr/>
                    <a:lstStyle/>
                    <a:p>
                      <a:r>
                        <a:rPr lang="en-US" sz="1400" dirty="0">
                          <a:latin typeface="Arial" panose="020B0604020202020204" pitchFamily="34" charset="0"/>
                          <a:cs typeface="Arial" panose="020B0604020202020204" pitchFamily="34" charset="0"/>
                        </a:rPr>
                        <a:t>Adverse</a:t>
                      </a:r>
                      <a:r>
                        <a:rPr lang="en-US" sz="1400" baseline="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Event (AE), n (%)</a:t>
                      </a:r>
                    </a:p>
                  </a:txBody>
                  <a:tcPr marL="68580" marR="68580" marT="34290" marB="34290" anchor="ctr">
                    <a:solidFill>
                      <a:schemeClr val="tx1">
                        <a:lumMod val="85000"/>
                        <a:lumOff val="15000"/>
                      </a:schemeClr>
                    </a:solidFill>
                  </a:tcPr>
                </a:tc>
                <a:tc>
                  <a:txBody>
                    <a:bodyPr/>
                    <a:lstStyle/>
                    <a:p>
                      <a:pPr algn="ctr"/>
                      <a:r>
                        <a:rPr lang="en-US" sz="1400" b="1" baseline="0" dirty="0">
                          <a:solidFill>
                            <a:schemeClr val="bg1"/>
                          </a:solidFill>
                          <a:latin typeface="Arial" panose="020B0604020202020204" pitchFamily="34" charset="0"/>
                          <a:cs typeface="Arial" panose="020B0604020202020204" pitchFamily="34" charset="0"/>
                          <a:sym typeface="Wingdings" panose="05000000000000000000" pitchFamily="2" charset="2"/>
                        </a:rPr>
                        <a:t>SOF-VEL-VOX </a:t>
                      </a:r>
                      <a:r>
                        <a:rPr lang="en-US" sz="1400" b="0" baseline="0" dirty="0">
                          <a:solidFill>
                            <a:schemeClr val="bg1"/>
                          </a:solidFill>
                          <a:latin typeface="Arial" panose="020B0604020202020204" pitchFamily="34" charset="0"/>
                          <a:cs typeface="Arial" panose="020B0604020202020204" pitchFamily="34" charset="0"/>
                          <a:sym typeface="Wingdings" panose="05000000000000000000" pitchFamily="2" charset="2"/>
                        </a:rPr>
                        <a:t>x 8 weeks</a:t>
                      </a:r>
                    </a:p>
                    <a:p>
                      <a:pPr algn="ctr"/>
                      <a:r>
                        <a:rPr lang="en-US" sz="1200" b="0" dirty="0">
                          <a:solidFill>
                            <a:schemeClr val="bg1"/>
                          </a:solidFill>
                          <a:latin typeface="Arial" panose="020B0604020202020204" pitchFamily="34" charset="0"/>
                          <a:cs typeface="Arial" panose="020B0604020202020204" pitchFamily="34" charset="0"/>
                        </a:rPr>
                        <a:t>(n = 501)</a:t>
                      </a:r>
                      <a:endParaRPr lang="en-US" sz="1200" dirty="0">
                        <a:solidFill>
                          <a:schemeClr val="bg1"/>
                        </a:solidFill>
                        <a:latin typeface="Arial" panose="020B0604020202020204" pitchFamily="34" charset="0"/>
                        <a:cs typeface="Arial" panose="020B0604020202020204" pitchFamily="34" charset="0"/>
                      </a:endParaRPr>
                    </a:p>
                  </a:txBody>
                  <a:tcPr marL="68580" marR="68580" marT="34290" marB="34290" anchor="ctr">
                    <a:solidFill>
                      <a:srgbClr val="885690"/>
                    </a:solidFill>
                  </a:tcPr>
                </a:tc>
                <a:tc>
                  <a:txBody>
                    <a:bodyPr/>
                    <a:lstStyle/>
                    <a:p>
                      <a:pPr algn="ctr"/>
                      <a:r>
                        <a:rPr lang="en-US" sz="1400" b="1" dirty="0">
                          <a:solidFill>
                            <a:srgbClr val="FFFFFF"/>
                          </a:solidFill>
                          <a:latin typeface="Arial" panose="020B0604020202020204" pitchFamily="34" charset="0"/>
                          <a:cs typeface="Arial" panose="020B0604020202020204" pitchFamily="34" charset="0"/>
                        </a:rPr>
                        <a:t>SOF-VEL</a:t>
                      </a:r>
                      <a:r>
                        <a:rPr lang="en-US" sz="1400" b="1" baseline="0" dirty="0">
                          <a:solidFill>
                            <a:srgbClr val="FFFFFF"/>
                          </a:solidFill>
                          <a:latin typeface="Arial" panose="020B0604020202020204" pitchFamily="34" charset="0"/>
                          <a:cs typeface="Arial" panose="020B0604020202020204" pitchFamily="34" charset="0"/>
                        </a:rPr>
                        <a:t> </a:t>
                      </a:r>
                      <a:r>
                        <a:rPr lang="en-US" sz="1400" b="0" baseline="0" dirty="0">
                          <a:solidFill>
                            <a:srgbClr val="FFFFFF"/>
                          </a:solidFill>
                          <a:latin typeface="Arial" panose="020B0604020202020204" pitchFamily="34" charset="0"/>
                          <a:cs typeface="Arial" panose="020B0604020202020204" pitchFamily="34" charset="0"/>
                        </a:rPr>
                        <a:t>x </a:t>
                      </a:r>
                      <a:r>
                        <a:rPr lang="en-US" sz="1400" b="0" dirty="0">
                          <a:solidFill>
                            <a:srgbClr val="FFFFFF"/>
                          </a:solidFill>
                          <a:latin typeface="Arial" panose="020B0604020202020204" pitchFamily="34" charset="0"/>
                          <a:cs typeface="Arial" panose="020B0604020202020204" pitchFamily="34" charset="0"/>
                        </a:rPr>
                        <a:t>12 weeks</a:t>
                      </a:r>
                    </a:p>
                    <a:p>
                      <a:pPr algn="ctr"/>
                      <a:r>
                        <a:rPr lang="en-US" sz="1200" b="0" dirty="0">
                          <a:solidFill>
                            <a:srgbClr val="FFFFFF"/>
                          </a:solidFill>
                          <a:latin typeface="Arial" panose="020B0604020202020204" pitchFamily="34" charset="0"/>
                          <a:cs typeface="Arial" panose="020B0604020202020204" pitchFamily="34" charset="0"/>
                        </a:rPr>
                        <a:t>(n = 440)</a:t>
                      </a:r>
                      <a:endParaRPr lang="en-US" sz="1200" dirty="0">
                        <a:solidFill>
                          <a:srgbClr val="FFFFFF"/>
                        </a:solidFill>
                        <a:latin typeface="Arial" panose="020B0604020202020204" pitchFamily="34" charset="0"/>
                        <a:cs typeface="Arial" panose="020B0604020202020204" pitchFamily="34" charset="0"/>
                      </a:endParaRPr>
                    </a:p>
                  </a:txBody>
                  <a:tcPr marL="68580" marR="68580" marT="34290" marB="34290" anchor="ctr">
                    <a:solidFill>
                      <a:srgbClr val="005C9E"/>
                    </a:solidFill>
                  </a:tcPr>
                </a:tc>
                <a:extLst>
                  <a:ext uri="{0D108BD9-81ED-4DB2-BD59-A6C34878D82A}">
                    <a16:rowId xmlns:a16="http://schemas.microsoft.com/office/drawing/2014/main" val="10000"/>
                  </a:ext>
                </a:extLst>
              </a:tr>
              <a:tr h="299445">
                <a:tc>
                  <a:txBody>
                    <a:bodyPr/>
                    <a:lstStyle/>
                    <a:p>
                      <a:r>
                        <a:rPr lang="en-US" sz="1200" dirty="0">
                          <a:latin typeface="Arial" panose="020B0604020202020204" pitchFamily="34" charset="0"/>
                          <a:cs typeface="Arial" panose="020B0604020202020204" pitchFamily="34" charset="0"/>
                        </a:rPr>
                        <a:t>Discontinuation</a:t>
                      </a:r>
                      <a:r>
                        <a:rPr lang="en-US" sz="1200" baseline="0" dirty="0">
                          <a:latin typeface="Arial" panose="020B0604020202020204" pitchFamily="34" charset="0"/>
                          <a:cs typeface="Arial" panose="020B0604020202020204" pitchFamily="34" charset="0"/>
                        </a:rPr>
                        <a:t> due to AE</a:t>
                      </a:r>
                      <a:endParaRPr lang="en-US" sz="120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200" dirty="0">
                          <a:latin typeface="Arial" panose="020B0604020202020204" pitchFamily="34" charset="0"/>
                          <a:cs typeface="Arial" panose="020B0604020202020204" pitchFamily="34" charset="0"/>
                        </a:rPr>
                        <a:t>0</a:t>
                      </a:r>
                    </a:p>
                  </a:txBody>
                  <a:tcPr marL="68580" marR="68580" marT="34290" marB="34290" anchor="ctr"/>
                </a:tc>
                <a:tc>
                  <a:txBody>
                    <a:bodyPr/>
                    <a:lstStyle/>
                    <a:p>
                      <a:pPr algn="ctr"/>
                      <a:r>
                        <a:rPr lang="en-US" sz="1200" dirty="0">
                          <a:latin typeface="Arial" panose="020B0604020202020204" pitchFamily="34" charset="0"/>
                          <a:cs typeface="Arial" panose="020B0604020202020204" pitchFamily="34" charset="0"/>
                        </a:rPr>
                        <a:t>2 (&lt;1)</a:t>
                      </a:r>
                      <a:r>
                        <a:rPr lang="en-US" sz="1200" baseline="30000"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0001"/>
                  </a:ext>
                </a:extLst>
              </a:tr>
              <a:tr h="299445">
                <a:tc>
                  <a:txBody>
                    <a:bodyPr/>
                    <a:lstStyle/>
                    <a:p>
                      <a:r>
                        <a:rPr lang="en-US" sz="1200" dirty="0">
                          <a:latin typeface="Arial" panose="020B0604020202020204" pitchFamily="34" charset="0"/>
                          <a:cs typeface="Arial" panose="020B0604020202020204" pitchFamily="34" charset="0"/>
                        </a:rPr>
                        <a:t>Serious AE</a:t>
                      </a:r>
                    </a:p>
                  </a:txBody>
                  <a:tcPr marL="68580" marR="68580" marT="34290" marB="34290" anchor="ctr"/>
                </a:tc>
                <a:tc>
                  <a:txBody>
                    <a:bodyPr/>
                    <a:lstStyle/>
                    <a:p>
                      <a:pPr algn="ctr"/>
                      <a:r>
                        <a:rPr lang="en-US" sz="1200" dirty="0">
                          <a:latin typeface="Arial" panose="020B0604020202020204" pitchFamily="34" charset="0"/>
                          <a:cs typeface="Arial" panose="020B0604020202020204" pitchFamily="34" charset="0"/>
                        </a:rPr>
                        <a:t>15 (3)</a:t>
                      </a:r>
                    </a:p>
                  </a:txBody>
                  <a:tcPr marL="68580" marR="68580" marT="34290" marB="34290" anchor="ctr"/>
                </a:tc>
                <a:tc>
                  <a:txBody>
                    <a:bodyPr/>
                    <a:lstStyle/>
                    <a:p>
                      <a:pPr algn="ctr"/>
                      <a:r>
                        <a:rPr lang="en-US" sz="1200" dirty="0">
                          <a:latin typeface="Arial" panose="020B0604020202020204" pitchFamily="34" charset="0"/>
                          <a:cs typeface="Arial" panose="020B0604020202020204" pitchFamily="34" charset="0"/>
                        </a:rPr>
                        <a:t>7 (2)</a:t>
                      </a:r>
                    </a:p>
                  </a:txBody>
                  <a:tcPr marL="68580" marR="68580" marT="34290" marB="34290" anchor="ctr"/>
                </a:tc>
                <a:extLst>
                  <a:ext uri="{0D108BD9-81ED-4DB2-BD59-A6C34878D82A}">
                    <a16:rowId xmlns:a16="http://schemas.microsoft.com/office/drawing/2014/main" val="10002"/>
                  </a:ext>
                </a:extLst>
              </a:tr>
              <a:tr h="299445">
                <a:tc>
                  <a:txBody>
                    <a:bodyPr/>
                    <a:lstStyle/>
                    <a:p>
                      <a:r>
                        <a:rPr lang="en-US" sz="1200" dirty="0">
                          <a:latin typeface="Arial" panose="020B0604020202020204" pitchFamily="34" charset="0"/>
                          <a:cs typeface="Arial" panose="020B0604020202020204" pitchFamily="34" charset="0"/>
                        </a:rPr>
                        <a:t>Serious Related AE</a:t>
                      </a:r>
                    </a:p>
                  </a:txBody>
                  <a:tcPr marL="68580" marR="68580" marT="34290" marB="34290" anchor="ctr"/>
                </a:tc>
                <a:tc>
                  <a:txBody>
                    <a:bodyPr/>
                    <a:lstStyle/>
                    <a:p>
                      <a:pPr algn="ctr"/>
                      <a:r>
                        <a:rPr lang="en-US" sz="1200" baseline="0" dirty="0">
                          <a:latin typeface="Arial" panose="020B0604020202020204" pitchFamily="34" charset="0"/>
                          <a:cs typeface="Arial" panose="020B0604020202020204" pitchFamily="34" charset="0"/>
                        </a:rPr>
                        <a:t>0</a:t>
                      </a:r>
                    </a:p>
                  </a:txBody>
                  <a:tcPr marL="68580" marR="68580" marT="34290" marB="34290" anchor="ctr"/>
                </a:tc>
                <a:tc>
                  <a:txBody>
                    <a:bodyPr/>
                    <a:lstStyle/>
                    <a:p>
                      <a:pPr algn="ctr"/>
                      <a:r>
                        <a:rPr lang="en-US" sz="1200" baseline="0" dirty="0">
                          <a:latin typeface="Arial" panose="020B0604020202020204" pitchFamily="34" charset="0"/>
                          <a:cs typeface="Arial" panose="020B0604020202020204" pitchFamily="34" charset="0"/>
                        </a:rPr>
                        <a:t>0</a:t>
                      </a:r>
                    </a:p>
                  </a:txBody>
                  <a:tcPr marL="68580" marR="68580" marT="34290" marB="34290" anchor="ctr"/>
                </a:tc>
                <a:extLst>
                  <a:ext uri="{0D108BD9-81ED-4DB2-BD59-A6C34878D82A}">
                    <a16:rowId xmlns:a16="http://schemas.microsoft.com/office/drawing/2014/main" val="10003"/>
                  </a:ext>
                </a:extLst>
              </a:tr>
              <a:tr h="299445">
                <a:tc>
                  <a:txBody>
                    <a:bodyPr/>
                    <a:lstStyle/>
                    <a:p>
                      <a:r>
                        <a:rPr lang="en-US" sz="1200" dirty="0">
                          <a:latin typeface="Arial" panose="020B0604020202020204" pitchFamily="34" charset="0"/>
                          <a:cs typeface="Arial" panose="020B0604020202020204" pitchFamily="34" charset="0"/>
                        </a:rPr>
                        <a:t>Deaths</a:t>
                      </a:r>
                    </a:p>
                  </a:txBody>
                  <a:tcPr marL="68580" marR="68580" marT="34290" marB="34290" anchor="ctr"/>
                </a:tc>
                <a:tc>
                  <a:txBody>
                    <a:bodyPr/>
                    <a:lstStyle/>
                    <a:p>
                      <a:pPr algn="ctr"/>
                      <a:r>
                        <a:rPr lang="en-US" sz="1200" baseline="0" dirty="0">
                          <a:latin typeface="Arial" panose="020B0604020202020204" pitchFamily="34" charset="0"/>
                          <a:cs typeface="Arial" panose="020B0604020202020204" pitchFamily="34" charset="0"/>
                        </a:rPr>
                        <a:t>0</a:t>
                      </a:r>
                    </a:p>
                  </a:txBody>
                  <a:tcPr marL="68580" marR="68580" marT="34290" marB="34290" anchor="ctr"/>
                </a:tc>
                <a:tc>
                  <a:txBody>
                    <a:bodyPr/>
                    <a:lstStyle/>
                    <a:p>
                      <a:pPr algn="ctr"/>
                      <a:r>
                        <a:rPr lang="en-US" sz="1200" baseline="0" dirty="0">
                          <a:latin typeface="Arial" panose="020B0604020202020204" pitchFamily="34" charset="0"/>
                          <a:cs typeface="Arial" panose="020B0604020202020204" pitchFamily="34" charset="0"/>
                        </a:rPr>
                        <a:t>0</a:t>
                      </a:r>
                    </a:p>
                  </a:txBody>
                  <a:tcPr marL="68580" marR="68580" marT="34290" marB="34290" anchor="ctr"/>
                </a:tc>
                <a:extLst>
                  <a:ext uri="{0D108BD9-81ED-4DB2-BD59-A6C34878D82A}">
                    <a16:rowId xmlns:a16="http://schemas.microsoft.com/office/drawing/2014/main" val="10004"/>
                  </a:ext>
                </a:extLst>
              </a:tr>
              <a:tr h="1045724">
                <a:tc>
                  <a:txBody>
                    <a:bodyPr/>
                    <a:lstStyle/>
                    <a:p>
                      <a:r>
                        <a:rPr lang="en-US" sz="1200" dirty="0">
                          <a:latin typeface="Arial" panose="020B0604020202020204" pitchFamily="34" charset="0"/>
                          <a:cs typeface="Arial" panose="020B0604020202020204" pitchFamily="34" charset="0"/>
                        </a:rPr>
                        <a:t>Any </a:t>
                      </a:r>
                      <a:r>
                        <a:rPr lang="en-US" sz="1200" baseline="0" dirty="0">
                          <a:latin typeface="Arial" panose="020B0604020202020204" pitchFamily="34" charset="0"/>
                          <a:cs typeface="Arial" panose="020B0604020202020204" pitchFamily="34" charset="0"/>
                        </a:rPr>
                        <a:t>AE in &gt;10% of patients</a:t>
                      </a:r>
                    </a:p>
                    <a:p>
                      <a:pPr marL="230188" indent="0">
                        <a:tabLst>
                          <a:tab pos="230188" algn="l"/>
                        </a:tabLst>
                      </a:pPr>
                      <a:r>
                        <a:rPr lang="en-US" sz="1200" dirty="0">
                          <a:latin typeface="Arial" panose="020B0604020202020204" pitchFamily="34" charset="0"/>
                          <a:cs typeface="Arial" panose="020B0604020202020204" pitchFamily="34" charset="0"/>
                        </a:rPr>
                        <a:t>Headache</a:t>
                      </a:r>
                    </a:p>
                    <a:p>
                      <a:pPr marL="230188" indent="0">
                        <a:tabLst>
                          <a:tab pos="230188" algn="l"/>
                        </a:tabLst>
                      </a:pPr>
                      <a:r>
                        <a:rPr lang="en-US" sz="1200" dirty="0">
                          <a:latin typeface="Arial" panose="020B0604020202020204" pitchFamily="34" charset="0"/>
                          <a:cs typeface="Arial" panose="020B0604020202020204" pitchFamily="34" charset="0"/>
                        </a:rPr>
                        <a:t>Fatigue</a:t>
                      </a:r>
                    </a:p>
                    <a:p>
                      <a:pPr marL="230188" indent="0">
                        <a:tabLst>
                          <a:tab pos="230188" algn="l"/>
                        </a:tabLst>
                      </a:pPr>
                      <a:r>
                        <a:rPr lang="en-US" sz="1200" dirty="0">
                          <a:latin typeface="Arial" panose="020B0604020202020204" pitchFamily="34" charset="0"/>
                          <a:cs typeface="Arial" panose="020B0604020202020204" pitchFamily="34" charset="0"/>
                        </a:rPr>
                        <a:t>Diarrhea</a:t>
                      </a:r>
                    </a:p>
                    <a:p>
                      <a:pPr marL="230188" indent="0">
                        <a:tabLst>
                          <a:tab pos="230188" algn="l"/>
                        </a:tabLst>
                      </a:pPr>
                      <a:r>
                        <a:rPr lang="en-US" sz="1200" dirty="0">
                          <a:latin typeface="Arial" panose="020B0604020202020204" pitchFamily="34" charset="0"/>
                          <a:cs typeface="Arial" panose="020B0604020202020204" pitchFamily="34" charset="0"/>
                        </a:rPr>
                        <a:t>Nausea</a:t>
                      </a:r>
                    </a:p>
                  </a:txBody>
                  <a:tcPr marL="68580" marR="68580" marT="34290" marB="34290" anchor="ctr"/>
                </a:tc>
                <a:tc>
                  <a:txBody>
                    <a:bodyPr/>
                    <a:lstStyle/>
                    <a:p>
                      <a:pPr algn="ctr"/>
                      <a:endParaRPr lang="en-US" sz="12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134 (27)</a:t>
                      </a:r>
                    </a:p>
                    <a:p>
                      <a:pPr algn="ctr"/>
                      <a:r>
                        <a:rPr lang="en-US" sz="1200" dirty="0">
                          <a:latin typeface="Arial" panose="020B0604020202020204" pitchFamily="34" charset="0"/>
                          <a:cs typeface="Arial" panose="020B0604020202020204" pitchFamily="34" charset="0"/>
                        </a:rPr>
                        <a:t>106</a:t>
                      </a:r>
                      <a:r>
                        <a:rPr lang="en-US" sz="1200" baseline="0" dirty="0">
                          <a:latin typeface="Arial" panose="020B0604020202020204" pitchFamily="34" charset="0"/>
                          <a:cs typeface="Arial" panose="020B0604020202020204" pitchFamily="34" charset="0"/>
                        </a:rPr>
                        <a:t> (21)</a:t>
                      </a:r>
                    </a:p>
                    <a:p>
                      <a:pPr algn="ctr"/>
                      <a:r>
                        <a:rPr lang="en-US" sz="1200" baseline="0" dirty="0">
                          <a:latin typeface="Arial" panose="020B0604020202020204" pitchFamily="34" charset="0"/>
                          <a:cs typeface="Arial" panose="020B0604020202020204" pitchFamily="34" charset="0"/>
                        </a:rPr>
                        <a:t>88 (18)</a:t>
                      </a:r>
                    </a:p>
                    <a:p>
                      <a:pPr algn="ctr"/>
                      <a:r>
                        <a:rPr lang="en-US" sz="1200" baseline="0" dirty="0">
                          <a:latin typeface="Arial" panose="020B0604020202020204" pitchFamily="34" charset="0"/>
                          <a:cs typeface="Arial" panose="020B0604020202020204" pitchFamily="34" charset="0"/>
                        </a:rPr>
                        <a:t>80 (16)</a:t>
                      </a:r>
                      <a:endParaRPr lang="en-US" sz="1200" dirty="0">
                        <a:latin typeface="Arial" panose="020B0604020202020204" pitchFamily="34" charset="0"/>
                        <a:cs typeface="Arial" panose="020B0604020202020204" pitchFamily="34" charset="0"/>
                      </a:endParaRPr>
                    </a:p>
                  </a:txBody>
                  <a:tcPr marL="68580" marR="68580" marT="34290" marB="34290" anchor="ctr"/>
                </a:tc>
                <a:tc>
                  <a:txBody>
                    <a:bodyPr/>
                    <a:lstStyle/>
                    <a:p>
                      <a:pPr algn="ctr"/>
                      <a:endParaRPr lang="en-US" sz="12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99 (23)</a:t>
                      </a:r>
                    </a:p>
                    <a:p>
                      <a:pPr algn="ctr"/>
                      <a:r>
                        <a:rPr lang="en-US" sz="1200" dirty="0">
                          <a:latin typeface="Arial" panose="020B0604020202020204" pitchFamily="34" charset="0"/>
                          <a:cs typeface="Arial" panose="020B0604020202020204" pitchFamily="34" charset="0"/>
                        </a:rPr>
                        <a:t>90 (20)</a:t>
                      </a:r>
                    </a:p>
                    <a:p>
                      <a:pPr algn="ctr"/>
                      <a:r>
                        <a:rPr lang="en-US" sz="1200" dirty="0">
                          <a:latin typeface="Arial" panose="020B0604020202020204" pitchFamily="34" charset="0"/>
                          <a:cs typeface="Arial" panose="020B0604020202020204" pitchFamily="34" charset="0"/>
                        </a:rPr>
                        <a:t>32 (7)</a:t>
                      </a:r>
                    </a:p>
                    <a:p>
                      <a:pPr algn="ctr"/>
                      <a:r>
                        <a:rPr lang="en-US" sz="1200" dirty="0">
                          <a:latin typeface="Arial" panose="020B0604020202020204" pitchFamily="34" charset="0"/>
                          <a:cs typeface="Arial" panose="020B0604020202020204" pitchFamily="34" charset="0"/>
                        </a:rPr>
                        <a:t>40 (9)</a:t>
                      </a:r>
                    </a:p>
                  </a:txBody>
                  <a:tcPr marL="68580" marR="68580" marT="34290" marB="34290" anchor="ctr"/>
                </a:tc>
                <a:extLst>
                  <a:ext uri="{0D108BD9-81ED-4DB2-BD59-A6C34878D82A}">
                    <a16:rowId xmlns:a16="http://schemas.microsoft.com/office/drawing/2014/main" val="10005"/>
                  </a:ext>
                </a:extLst>
              </a:tr>
              <a:tr h="424940">
                <a:tc>
                  <a:txBody>
                    <a:bodyPr/>
                    <a:lstStyle/>
                    <a:p>
                      <a:pPr marL="0" indent="0">
                        <a:tabLst/>
                      </a:pPr>
                      <a:r>
                        <a:rPr lang="en-US" sz="1200" dirty="0">
                          <a:latin typeface="Arial" panose="020B0604020202020204" pitchFamily="34" charset="0"/>
                          <a:cs typeface="Arial" panose="020B0604020202020204" pitchFamily="34" charset="0"/>
                        </a:rPr>
                        <a:t>Laboratory AEs</a:t>
                      </a:r>
                      <a:r>
                        <a:rPr lang="en-US" sz="1200" baseline="0" dirty="0">
                          <a:latin typeface="Arial" panose="020B0604020202020204" pitchFamily="34" charset="0"/>
                          <a:cs typeface="Arial" panose="020B0604020202020204" pitchFamily="34" charset="0"/>
                        </a:rPr>
                        <a:t> (Grade 3-4)</a:t>
                      </a:r>
                    </a:p>
                  </a:txBody>
                  <a:tcPr marL="68580" marR="68580" marT="34290" marB="34290" anchor="ctr"/>
                </a:tc>
                <a:tc>
                  <a:txBody>
                    <a:bodyPr/>
                    <a:lstStyle/>
                    <a:p>
                      <a:pPr algn="ctr"/>
                      <a:r>
                        <a:rPr lang="en-US" sz="1200" dirty="0">
                          <a:latin typeface="Arial" panose="020B0604020202020204" pitchFamily="34" charset="0"/>
                          <a:cs typeface="Arial" panose="020B0604020202020204" pitchFamily="34" charset="0"/>
                        </a:rPr>
                        <a:t>24 (5)</a:t>
                      </a:r>
                    </a:p>
                  </a:txBody>
                  <a:tcPr marL="68580" marR="68580" marT="34290" marB="34290" anchor="ctr"/>
                </a:tc>
                <a:tc>
                  <a:txBody>
                    <a:bodyPr/>
                    <a:lstStyle/>
                    <a:p>
                      <a:pPr algn="ctr"/>
                      <a:r>
                        <a:rPr lang="en-US" sz="1200" dirty="0">
                          <a:latin typeface="Arial" panose="020B0604020202020204" pitchFamily="34" charset="0"/>
                          <a:cs typeface="Arial" panose="020B0604020202020204" pitchFamily="34" charset="0"/>
                        </a:rPr>
                        <a:t>16 (4)</a:t>
                      </a:r>
                    </a:p>
                  </a:txBody>
                  <a:tcPr marL="68580" marR="68580" marT="34290" marB="34290" anchor="ctr"/>
                </a:tc>
                <a:extLst>
                  <a:ext uri="{0D108BD9-81ED-4DB2-BD59-A6C34878D82A}">
                    <a16:rowId xmlns:a16="http://schemas.microsoft.com/office/drawing/2014/main" val="10006"/>
                  </a:ext>
                </a:extLst>
              </a:tr>
              <a:tr h="420779">
                <a:tc gridSpan="3">
                  <a:txBody>
                    <a:bodyPr/>
                    <a:lstStyle/>
                    <a:p>
                      <a:pPr marL="230188" marR="0" indent="0" algn="l" defTabSz="914400" rtl="0" eaLnBrk="1" fontAlgn="auto" latinLnBrk="0" hangingPunct="1">
                        <a:lnSpc>
                          <a:spcPct val="100000"/>
                        </a:lnSpc>
                        <a:spcBef>
                          <a:spcPts val="0"/>
                        </a:spcBef>
                        <a:spcAft>
                          <a:spcPts val="0"/>
                        </a:spcAft>
                        <a:buClrTx/>
                        <a:buSzTx/>
                        <a:buFontTx/>
                        <a:buNone/>
                        <a:tabLst/>
                        <a:defRPr/>
                      </a:pPr>
                      <a:r>
                        <a:rPr lang="en-US" sz="1200" baseline="30000" dirty="0">
                          <a:latin typeface="Arial" panose="020B0604020202020204" pitchFamily="34" charset="0"/>
                          <a:cs typeface="Arial" panose="020B0604020202020204" pitchFamily="34" charset="0"/>
                        </a:rPr>
                        <a:t>§ </a:t>
                      </a:r>
                      <a:r>
                        <a:rPr lang="en-US" sz="1100" baseline="0" dirty="0">
                          <a:latin typeface="Arial" panose="020B0604020202020204" pitchFamily="34" charset="0"/>
                          <a:cs typeface="Arial" panose="020B0604020202020204" pitchFamily="34" charset="0"/>
                        </a:rPr>
                        <a:t>One patient discontinued due </a:t>
                      </a:r>
                      <a:r>
                        <a:rPr lang="en-US" sz="1100" baseline="0" dirty="0">
                          <a:solidFill>
                            <a:schemeClr val="tx1"/>
                          </a:solidFill>
                          <a:latin typeface="Arial" panose="020B0604020202020204" pitchFamily="34" charset="0"/>
                          <a:cs typeface="Arial" panose="020B0604020202020204" pitchFamily="34" charset="0"/>
                        </a:rPr>
                        <a:t>to upper respiratory infection; 1 patient due to C. difficile infection</a:t>
                      </a:r>
                      <a:r>
                        <a:rPr lang="en-US" sz="1100" dirty="0">
                          <a:solidFill>
                            <a:schemeClr val="tx1"/>
                          </a:solidFill>
                          <a:latin typeface="Arial" panose="020B0604020202020204" pitchFamily="34" charset="0"/>
                          <a:cs typeface="Arial" panose="020B0604020202020204" pitchFamily="34" charset="0"/>
                        </a:rPr>
                        <a:t>. Neither were considered related to study medication by</a:t>
                      </a:r>
                      <a:r>
                        <a:rPr lang="en-US" sz="1100" baseline="0" dirty="0">
                          <a:solidFill>
                            <a:schemeClr val="tx1"/>
                          </a:solidFill>
                          <a:latin typeface="Arial" panose="020B0604020202020204" pitchFamily="34" charset="0"/>
                          <a:cs typeface="Arial" panose="020B0604020202020204" pitchFamily="34" charset="0"/>
                        </a:rPr>
                        <a:t> investigator.</a:t>
                      </a:r>
                      <a:endParaRPr lang="en-US" sz="1200" dirty="0">
                        <a:solidFill>
                          <a:schemeClr val="tx1"/>
                        </a:solidFill>
                        <a:latin typeface="Arial" panose="020B0604020202020204" pitchFamily="34" charset="0"/>
                        <a:cs typeface="Arial" panose="020B0604020202020204" pitchFamily="34" charset="0"/>
                      </a:endParaRPr>
                    </a:p>
                  </a:txBody>
                  <a:tcPr marL="68580" marR="68580" marT="34290" marB="34290" anchor="ctr">
                    <a:solidFill>
                      <a:srgbClr val="7F5F00">
                        <a:alpha val="10000"/>
                      </a:srgbClr>
                    </a:solidFill>
                  </a:tcPr>
                </a:tc>
                <a:tc hMerge="1">
                  <a:txBody>
                    <a:bodyPr/>
                    <a:lstStyle/>
                    <a:p>
                      <a:pPr algn="ctr"/>
                      <a:endParaRPr lang="en-US" sz="1600" dirty="0"/>
                    </a:p>
                  </a:txBody>
                  <a:tcPr anchor="ctr">
                    <a:lnL w="28575"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B w="9525" cap="flat" cmpd="sng" algn="ctr">
                      <a:solidFill>
                        <a:prstClr val="white">
                          <a:lumMod val="75000"/>
                        </a:prstClr>
                      </a:solidFill>
                      <a:prstDash val="solid"/>
                      <a:round/>
                      <a:headEnd type="none" w="med" len="med"/>
                      <a:tailEnd type="none" w="med" len="med"/>
                    </a:lnB>
                  </a:tcPr>
                </a:tc>
                <a:tc hMerge="1">
                  <a:txBody>
                    <a:bodyPr/>
                    <a:lstStyle/>
                    <a:p>
                      <a:pPr algn="ctr"/>
                      <a:endParaRPr lang="en-US" sz="1600" dirty="0"/>
                    </a:p>
                  </a:txBody>
                  <a:tcPr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B w="9525"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352655122"/>
      </p:ext>
    </p:extLst>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000" dirty="0"/>
              <a:t>SOF-VEL-VOX versus SOF-VEL in DAA-Naïve HCV GT 1-6</a:t>
            </a:r>
            <a:br>
              <a:rPr lang="en-US" sz="2000" dirty="0"/>
            </a:br>
            <a:r>
              <a:rPr lang="en-US" sz="2000" dirty="0"/>
              <a:t>POLARIS-2: Conclusions</a:t>
            </a:r>
          </a:p>
        </p:txBody>
      </p:sp>
      <p:sp>
        <p:nvSpPr>
          <p:cNvPr id="2" name="Content Placeholder 1"/>
          <p:cNvSpPr>
            <a:spLocks noGrp="1"/>
          </p:cNvSpPr>
          <p:nvPr>
            <p:ph type="body" sz="quarter" idx="14"/>
          </p:nvPr>
        </p:nvSpPr>
        <p:spPr/>
        <p:txBody>
          <a:bodyPr/>
          <a:lstStyle/>
          <a:p>
            <a:r>
              <a:rPr lang="en-US" dirty="0"/>
              <a:t>Source: Jacobson IM, et al. Gastroenterology. 2017;153:113-22.</a:t>
            </a:r>
          </a:p>
        </p:txBody>
      </p:sp>
      <p:sp>
        <p:nvSpPr>
          <p:cNvPr id="3" name="Content Placeholder 2">
            <a:extLst>
              <a:ext uri="{FF2B5EF4-FFF2-40B4-BE49-F238E27FC236}">
                <a16:creationId xmlns:a16="http://schemas.microsoft.com/office/drawing/2014/main" id="{00BB732C-A1E4-CF4F-8E9C-C0461759D1D4}"/>
              </a:ext>
            </a:extLst>
          </p:cNvPr>
          <p:cNvSpPr>
            <a:spLocks noGrp="1"/>
          </p:cNvSpPr>
          <p:nvPr>
            <p:ph sz="half" idx="2"/>
          </p:nvPr>
        </p:nvSpPr>
        <p:spPr>
          <a:xfrm>
            <a:off x="0" y="1749619"/>
            <a:ext cx="9144000" cy="1656695"/>
          </a:xfrm>
        </p:spPr>
        <p:txBody>
          <a:bodyPr>
            <a:noAutofit/>
          </a:bodyPr>
          <a:lstStyle/>
          <a:p>
            <a:r>
              <a:rPr lang="en-US" b="1" dirty="0">
                <a:solidFill>
                  <a:srgbClr val="800000"/>
                </a:solidFill>
                <a:latin typeface="Arial"/>
                <a:cs typeface="Arial"/>
              </a:rPr>
              <a:t>Conclusions</a:t>
            </a:r>
            <a:r>
              <a:rPr lang="en-US" dirty="0">
                <a:solidFill>
                  <a:schemeClr val="tx1"/>
                </a:solidFill>
                <a:latin typeface="Arial"/>
                <a:cs typeface="Arial"/>
              </a:rPr>
              <a:t>: “In phase 3 trials of patients with HCV infection, we did not establish that sofosbuvir-velpatasvir-voxilaprevir for 8 weeks was noninferior to sofosbuvir-velpatasvir for 12 weeks, but the 2 regimens had similar rates of SVR in patients with HCV genotype 3 and cirrhosis. Mild gastrointestinal adverse events were associated with treatment regimens that included voxilaprevir.” </a:t>
            </a:r>
          </a:p>
        </p:txBody>
      </p:sp>
    </p:spTree>
    <p:extLst>
      <p:ext uri="{BB962C8B-B14F-4D97-AF65-F5344CB8AC3E}">
        <p14:creationId xmlns:p14="http://schemas.microsoft.com/office/powerpoint/2010/main" val="33474951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000" dirty="0"/>
              <a:t>Sofosbuvir-</a:t>
            </a:r>
            <a:r>
              <a:rPr lang="en-US" sz="2000" dirty="0" err="1"/>
              <a:t>Velpatasvir</a:t>
            </a:r>
            <a:r>
              <a:rPr lang="en-US" sz="2000" dirty="0"/>
              <a:t> in Persons with Compensated Cirrhosis</a:t>
            </a:r>
          </a:p>
        </p:txBody>
      </p:sp>
      <p:sp>
        <p:nvSpPr>
          <p:cNvPr id="7" name="Rectangle 6">
            <a:extLst>
              <a:ext uri="{FF2B5EF4-FFF2-40B4-BE49-F238E27FC236}">
                <a16:creationId xmlns:a16="http://schemas.microsoft.com/office/drawing/2014/main" id="{9E7D5027-59B0-E044-B625-ABBAFB5A75B6}"/>
              </a:ext>
            </a:extLst>
          </p:cNvPr>
          <p:cNvSpPr/>
          <p:nvPr/>
        </p:nvSpPr>
        <p:spPr>
          <a:xfrm>
            <a:off x="0" y="1371601"/>
            <a:ext cx="9144000" cy="278891"/>
          </a:xfrm>
          <a:prstGeom prst="rect">
            <a:avLst/>
          </a:prstGeom>
          <a:solidFill>
            <a:srgbClr val="7F6001"/>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8" name="Rectangle 7">
            <a:extLst>
              <a:ext uri="{FF2B5EF4-FFF2-40B4-BE49-F238E27FC236}">
                <a16:creationId xmlns:a16="http://schemas.microsoft.com/office/drawing/2014/main" id="{B6126B76-1B31-4E4F-BEA1-36A7EEBE688A}"/>
              </a:ext>
            </a:extLst>
          </p:cNvPr>
          <p:cNvSpPr/>
          <p:nvPr/>
        </p:nvSpPr>
        <p:spPr>
          <a:xfrm>
            <a:off x="0" y="3494656"/>
            <a:ext cx="9144000" cy="278891"/>
          </a:xfrm>
          <a:prstGeom prst="rect">
            <a:avLst/>
          </a:prstGeom>
          <a:solidFill>
            <a:srgbClr val="7F6001"/>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latin typeface="Arial"/>
              <a:cs typeface="Arial"/>
            </a:endParaRPr>
          </a:p>
        </p:txBody>
      </p:sp>
    </p:spTree>
    <p:extLst>
      <p:ext uri="{BB962C8B-B14F-4D97-AF65-F5344CB8AC3E}">
        <p14:creationId xmlns:p14="http://schemas.microsoft.com/office/powerpoint/2010/main" val="1173458316"/>
      </p:ext>
    </p:extLst>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nSpc>
                <a:spcPts val="2625"/>
              </a:lnSpc>
              <a:spcBef>
                <a:spcPts val="450"/>
              </a:spcBef>
            </a:pPr>
            <a:r>
              <a:rPr lang="en-US" sz="1800" dirty="0">
                <a:solidFill>
                  <a:srgbClr val="001D48"/>
                </a:solidFill>
              </a:rPr>
              <a:t>Sofosbuvir-</a:t>
            </a:r>
            <a:r>
              <a:rPr lang="en-US" sz="1800" dirty="0" err="1">
                <a:solidFill>
                  <a:srgbClr val="001D48"/>
                </a:solidFill>
              </a:rPr>
              <a:t>Velpatasvir</a:t>
            </a:r>
            <a:r>
              <a:rPr lang="en-US" sz="1800" dirty="0">
                <a:solidFill>
                  <a:srgbClr val="001D48"/>
                </a:solidFill>
              </a:rPr>
              <a:t> versus Sofosbuvir-</a:t>
            </a:r>
            <a:r>
              <a:rPr lang="en-US" sz="1800" dirty="0" err="1">
                <a:solidFill>
                  <a:srgbClr val="001D48"/>
                </a:solidFill>
              </a:rPr>
              <a:t>Velpatasvir</a:t>
            </a:r>
            <a:r>
              <a:rPr lang="en-US" sz="1800" dirty="0">
                <a:solidFill>
                  <a:srgbClr val="001D48"/>
                </a:solidFill>
              </a:rPr>
              <a:t>-</a:t>
            </a:r>
            <a:r>
              <a:rPr lang="en-US" sz="1800" dirty="0" err="1">
                <a:solidFill>
                  <a:srgbClr val="001D48"/>
                </a:solidFill>
              </a:rPr>
              <a:t>Voxilaprevir</a:t>
            </a:r>
            <a:r>
              <a:rPr lang="en-US" sz="1800" dirty="0">
                <a:solidFill>
                  <a:srgbClr val="001D48"/>
                </a:solidFill>
              </a:rPr>
              <a:t> in GT 3 and Cirrhosis </a:t>
            </a:r>
            <a:br>
              <a:rPr lang="en-US" dirty="0">
                <a:solidFill>
                  <a:srgbClr val="001D48"/>
                </a:solidFill>
              </a:rPr>
            </a:br>
            <a:r>
              <a:rPr lang="en-US" sz="2400" dirty="0">
                <a:solidFill>
                  <a:srgbClr val="001D48"/>
                </a:solidFill>
              </a:rPr>
              <a:t>POLARIS-3</a:t>
            </a:r>
          </a:p>
        </p:txBody>
      </p:sp>
      <p:sp>
        <p:nvSpPr>
          <p:cNvPr id="2" name="Text Placeholder 1">
            <a:extLst>
              <a:ext uri="{FF2B5EF4-FFF2-40B4-BE49-F238E27FC236}">
                <a16:creationId xmlns:a16="http://schemas.microsoft.com/office/drawing/2014/main" id="{E6FCFA80-5A2C-FC41-BCE2-05227A196978}"/>
              </a:ext>
            </a:extLst>
          </p:cNvPr>
          <p:cNvSpPr>
            <a:spLocks noGrp="1"/>
          </p:cNvSpPr>
          <p:nvPr>
            <p:ph type="body" sz="quarter" idx="15"/>
          </p:nvPr>
        </p:nvSpPr>
        <p:spPr/>
        <p:txBody>
          <a:bodyPr/>
          <a:lstStyle/>
          <a:p>
            <a:r>
              <a:rPr lang="en-US" dirty="0"/>
              <a:t>Source: Jacobson IM, et al. Gastroenterology. 2017;153:113-22. </a:t>
            </a:r>
          </a:p>
        </p:txBody>
      </p:sp>
      <p:sp>
        <p:nvSpPr>
          <p:cNvPr id="5" name="Text Placeholder 4">
            <a:extLst>
              <a:ext uri="{FF2B5EF4-FFF2-40B4-BE49-F238E27FC236}">
                <a16:creationId xmlns:a16="http://schemas.microsoft.com/office/drawing/2014/main" id="{7244BE6F-485A-2843-A796-2AF7BA6B0A5F}"/>
              </a:ext>
            </a:extLst>
          </p:cNvPr>
          <p:cNvSpPr>
            <a:spLocks noGrp="1"/>
          </p:cNvSpPr>
          <p:nvPr>
            <p:ph type="body" idx="1"/>
          </p:nvPr>
        </p:nvSpPr>
        <p:spPr/>
        <p:txBody>
          <a:bodyPr/>
          <a:lstStyle/>
          <a:p>
            <a:r>
              <a:rPr lang="en-US" dirty="0">
                <a:latin typeface="Arial"/>
                <a:cs typeface="Arial"/>
              </a:rPr>
              <a:t>Treatment Naïve and Treatment Experienced, Phase 3</a:t>
            </a:r>
          </a:p>
        </p:txBody>
      </p:sp>
    </p:spTree>
    <p:extLst>
      <p:ext uri="{BB962C8B-B14F-4D97-AF65-F5344CB8AC3E}">
        <p14:creationId xmlns:p14="http://schemas.microsoft.com/office/powerpoint/2010/main" val="2492392190"/>
      </p:ext>
    </p:extLst>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SOF-VEL-VOX versus SOF-VEL in GT 3 and Cirrhosis</a:t>
            </a:r>
            <a:br>
              <a:rPr lang="en-US" sz="2000" dirty="0"/>
            </a:br>
            <a:r>
              <a:rPr lang="en-US" sz="2000" dirty="0"/>
              <a:t>POLARIS-3: Study Features</a:t>
            </a:r>
          </a:p>
        </p:txBody>
      </p:sp>
      <p:sp>
        <p:nvSpPr>
          <p:cNvPr id="6" name="Content Placeholder 5"/>
          <p:cNvSpPr>
            <a:spLocks noGrp="1"/>
          </p:cNvSpPr>
          <p:nvPr>
            <p:ph type="body" sz="quarter" idx="14"/>
          </p:nvPr>
        </p:nvSpPr>
        <p:spPr/>
        <p:txBody>
          <a:bodyPr/>
          <a:lstStyle/>
          <a:p>
            <a:r>
              <a:rPr lang="en-US" dirty="0"/>
              <a:t>Source: Jacobson IM, et al. Gastroenterology. 2017;153:113-22.</a:t>
            </a:r>
          </a:p>
        </p:txBody>
      </p:sp>
      <p:sp>
        <p:nvSpPr>
          <p:cNvPr id="3" name="Content Placeholder 2">
            <a:extLst>
              <a:ext uri="{FF2B5EF4-FFF2-40B4-BE49-F238E27FC236}">
                <a16:creationId xmlns:a16="http://schemas.microsoft.com/office/drawing/2014/main" id="{184B863A-7B89-4E46-9C14-880C95CFB91E}"/>
              </a:ext>
            </a:extLst>
          </p:cNvPr>
          <p:cNvSpPr>
            <a:spLocks noGrp="1"/>
          </p:cNvSpPr>
          <p:nvPr>
            <p:ph sz="half" idx="2"/>
          </p:nvPr>
        </p:nvSpPr>
        <p:spPr>
          <a:xfrm>
            <a:off x="457200" y="1059931"/>
            <a:ext cx="8229600" cy="3657600"/>
          </a:xfrm>
        </p:spPr>
        <p:txBody>
          <a:bodyPr>
            <a:normAutofit/>
          </a:bodyPr>
          <a:lstStyle/>
          <a:p>
            <a:pPr>
              <a:lnSpc>
                <a:spcPts val="1900"/>
              </a:lnSpc>
            </a:pPr>
            <a:r>
              <a:rPr lang="en-US" sz="1500" b="1" dirty="0"/>
              <a:t>Design</a:t>
            </a:r>
            <a:r>
              <a:rPr lang="en-US" sz="1500" dirty="0"/>
              <a:t>: Open-label, randomized, phase 3 trial to compare efficacy of a fixed-dose combination of sofosbuvir-velpatasvir-voxilaprevir (SOF-VEL-VOX) for 8 weeks versus sofosbuvir-velpatasvir (SOF-VEL) for 12 weeks in patients with HCV genotype 3 and cirrhosis who were DAA-naïve </a:t>
            </a:r>
          </a:p>
          <a:p>
            <a:pPr>
              <a:lnSpc>
                <a:spcPts val="1900"/>
              </a:lnSpc>
            </a:pPr>
            <a:r>
              <a:rPr lang="en-US" sz="1500" b="1" dirty="0"/>
              <a:t>Setting</a:t>
            </a:r>
            <a:r>
              <a:rPr lang="en-US" sz="1500" dirty="0"/>
              <a:t>: 84 sites in United States, Canada, New Zealand, Australia, France, Germany, and United Kingdom</a:t>
            </a:r>
          </a:p>
          <a:p>
            <a:r>
              <a:rPr lang="en-US" sz="1500" b="1" dirty="0"/>
              <a:t>Entry Criteria</a:t>
            </a:r>
            <a:endParaRPr lang="en-US" sz="1500" dirty="0"/>
          </a:p>
          <a:p>
            <a:pPr lvl="1">
              <a:lnSpc>
                <a:spcPts val="1900"/>
              </a:lnSpc>
              <a:spcBef>
                <a:spcPts val="300"/>
              </a:spcBef>
            </a:pPr>
            <a:r>
              <a:rPr lang="en-US" sz="1500" dirty="0"/>
              <a:t>Age ≥18 years</a:t>
            </a:r>
          </a:p>
          <a:p>
            <a:pPr lvl="1">
              <a:lnSpc>
                <a:spcPts val="1900"/>
              </a:lnSpc>
            </a:pPr>
            <a:r>
              <a:rPr lang="en-US" sz="1500" dirty="0"/>
              <a:t>Chronic HCV GT 3 with compensated cirrhosis</a:t>
            </a:r>
          </a:p>
          <a:p>
            <a:pPr lvl="1">
              <a:lnSpc>
                <a:spcPts val="1900"/>
              </a:lnSpc>
            </a:pPr>
            <a:r>
              <a:rPr lang="en-US" sz="1500" dirty="0"/>
              <a:t>HCV RNA ≥10,000 IU/mL at screening</a:t>
            </a:r>
          </a:p>
          <a:p>
            <a:pPr lvl="1">
              <a:lnSpc>
                <a:spcPts val="1900"/>
              </a:lnSpc>
            </a:pPr>
            <a:r>
              <a:rPr lang="en-US" sz="1500" dirty="0"/>
              <a:t>No prior treatment with DAA; prior peginterferon plus ribavirin allowed</a:t>
            </a:r>
          </a:p>
          <a:p>
            <a:r>
              <a:rPr lang="en-US" sz="1500" b="1" dirty="0">
                <a:solidFill>
                  <a:schemeClr val="tx1"/>
                </a:solidFill>
              </a:rPr>
              <a:t>Primary End Point</a:t>
            </a:r>
            <a:r>
              <a:rPr lang="en-US" sz="1500" dirty="0">
                <a:solidFill>
                  <a:schemeClr val="tx1"/>
                </a:solidFill>
              </a:rPr>
              <a:t>: SVR12</a:t>
            </a:r>
          </a:p>
          <a:p>
            <a:endParaRPr lang="en-US" sz="1500" dirty="0"/>
          </a:p>
        </p:txBody>
      </p:sp>
    </p:spTree>
    <p:extLst>
      <p:ext uri="{BB962C8B-B14F-4D97-AF65-F5344CB8AC3E}">
        <p14:creationId xmlns:p14="http://schemas.microsoft.com/office/powerpoint/2010/main" val="1177047203"/>
      </p:ext>
    </p:extLst>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a:spLocks noGrp="1"/>
          </p:cNvSpPr>
          <p:nvPr>
            <p:ph type="title"/>
          </p:nvPr>
        </p:nvSpPr>
        <p:spPr/>
        <p:txBody>
          <a:bodyPr>
            <a:normAutofit/>
          </a:bodyPr>
          <a:lstStyle/>
          <a:p>
            <a:r>
              <a:rPr lang="en-US" sz="2000" dirty="0"/>
              <a:t>SOF-VEL-VOX versus SOF-VEL in GT 3 and Cirrhosis </a:t>
            </a:r>
            <a:br>
              <a:rPr lang="en-US" sz="2000" dirty="0"/>
            </a:br>
            <a:r>
              <a:rPr lang="en-US" sz="2000" dirty="0"/>
              <a:t>POLARIS-3: Study Design</a:t>
            </a:r>
          </a:p>
        </p:txBody>
      </p:sp>
      <p:sp>
        <p:nvSpPr>
          <p:cNvPr id="7" name="Content Placeholder 6"/>
          <p:cNvSpPr>
            <a:spLocks noGrp="1"/>
          </p:cNvSpPr>
          <p:nvPr>
            <p:ph type="body" sz="quarter" idx="14"/>
          </p:nvPr>
        </p:nvSpPr>
        <p:spPr/>
        <p:txBody>
          <a:bodyPr/>
          <a:lstStyle/>
          <a:p>
            <a:r>
              <a:rPr lang="en-US" dirty="0"/>
              <a:t>Source: Jacobson IM, et al. Gastroenterology. 2017;153:113-22.</a:t>
            </a:r>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cxnSp>
        <p:nvCxnSpPr>
          <p:cNvPr id="28" name="Straight Connector 27"/>
          <p:cNvCxnSpPr/>
          <p:nvPr/>
        </p:nvCxnSpPr>
        <p:spPr>
          <a:xfrm>
            <a:off x="4390263" y="2141391"/>
            <a:ext cx="20574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 name="Rectangle 5"/>
          <p:cNvSpPr>
            <a:spLocks noChangeArrowheads="1"/>
          </p:cNvSpPr>
          <p:nvPr/>
        </p:nvSpPr>
        <p:spPr bwMode="auto">
          <a:xfrm>
            <a:off x="3018663" y="1954206"/>
            <a:ext cx="1371600" cy="417016"/>
          </a:xfrm>
          <a:prstGeom prst="rect">
            <a:avLst/>
          </a:prstGeom>
          <a:solidFill>
            <a:srgbClr val="7030A0">
              <a:alpha val="20000"/>
            </a:srgbClr>
          </a:solidFill>
          <a:ln w="9525" cmpd="sng">
            <a:solidFill>
              <a:srgbClr val="000000"/>
            </a:solidFill>
            <a:miter lim="800000"/>
            <a:headEnd/>
            <a:tailEnd/>
          </a:ln>
          <a:effectLst/>
        </p:spPr>
        <p:txBody>
          <a:bodyPr wrap="none" anchor="ctr"/>
          <a:lstStyle/>
          <a:p>
            <a:r>
              <a:rPr lang="en-US" sz="1200" b="1" dirty="0">
                <a:latin typeface="Arial" panose="020B0604020202020204" pitchFamily="34" charset="0"/>
                <a:cs typeface="Arial" panose="020B0604020202020204" pitchFamily="34" charset="0"/>
              </a:rPr>
              <a:t>SOF-VEL-VOX</a:t>
            </a:r>
          </a:p>
        </p:txBody>
      </p:sp>
      <p:sp>
        <p:nvSpPr>
          <p:cNvPr id="30" name="Rectangle 29"/>
          <p:cNvSpPr/>
          <p:nvPr/>
        </p:nvSpPr>
        <p:spPr>
          <a:xfrm>
            <a:off x="6116360" y="1989436"/>
            <a:ext cx="696087" cy="304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000000"/>
                </a:solidFill>
                <a:latin typeface="Arial" panose="020B0604020202020204" pitchFamily="34" charset="0"/>
                <a:cs typeface="Arial" panose="020B0604020202020204" pitchFamily="34" charset="0"/>
              </a:rPr>
              <a:t>SVR12</a:t>
            </a:r>
          </a:p>
        </p:txBody>
      </p:sp>
      <p:sp>
        <p:nvSpPr>
          <p:cNvPr id="31" name="Rectangle 30"/>
          <p:cNvSpPr/>
          <p:nvPr/>
        </p:nvSpPr>
        <p:spPr>
          <a:xfrm>
            <a:off x="1143001" y="1954206"/>
            <a:ext cx="1146407" cy="977425"/>
          </a:xfrm>
          <a:prstGeom prst="rect">
            <a:avLst/>
          </a:prstGeom>
          <a:solidFill>
            <a:srgbClr val="5957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FFFFFF"/>
                </a:solidFill>
                <a:latin typeface="Arial" panose="020B0604020202020204" pitchFamily="34" charset="0"/>
                <a:cs typeface="Arial" panose="020B0604020202020204" pitchFamily="34" charset="0"/>
              </a:rPr>
              <a:t>GT 3</a:t>
            </a:r>
          </a:p>
          <a:p>
            <a:pPr algn="ctr"/>
            <a:r>
              <a:rPr lang="en-US" sz="1200" b="1" dirty="0">
                <a:solidFill>
                  <a:srgbClr val="FFFFFF"/>
                </a:solidFill>
                <a:latin typeface="Arial" panose="020B0604020202020204" pitchFamily="34" charset="0"/>
                <a:cs typeface="Arial" panose="020B0604020202020204" pitchFamily="34" charset="0"/>
              </a:rPr>
              <a:t>Cirrhosis</a:t>
            </a:r>
          </a:p>
          <a:p>
            <a:pPr algn="ctr"/>
            <a:r>
              <a:rPr lang="en-US" sz="1200" b="1" dirty="0">
                <a:solidFill>
                  <a:srgbClr val="FFFFFF"/>
                </a:solidFill>
                <a:latin typeface="Arial" panose="020B0604020202020204" pitchFamily="34" charset="0"/>
                <a:cs typeface="Arial" panose="020B0604020202020204" pitchFamily="34" charset="0"/>
              </a:rPr>
              <a:t>DAA Naïve</a:t>
            </a:r>
          </a:p>
        </p:txBody>
      </p:sp>
      <p:sp>
        <p:nvSpPr>
          <p:cNvPr id="38" name="Rectangle 37"/>
          <p:cNvSpPr/>
          <p:nvPr/>
        </p:nvSpPr>
        <p:spPr>
          <a:xfrm>
            <a:off x="2228850" y="1993071"/>
            <a:ext cx="784714"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n = 110</a:t>
            </a:r>
          </a:p>
        </p:txBody>
      </p:sp>
      <p:cxnSp>
        <p:nvCxnSpPr>
          <p:cNvPr id="41" name="Straight Connector 40"/>
          <p:cNvCxnSpPr/>
          <p:nvPr/>
        </p:nvCxnSpPr>
        <p:spPr>
          <a:xfrm>
            <a:off x="5086350" y="2712426"/>
            <a:ext cx="20574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Rectangle 5"/>
          <p:cNvSpPr>
            <a:spLocks noChangeArrowheads="1"/>
          </p:cNvSpPr>
          <p:nvPr/>
        </p:nvSpPr>
        <p:spPr bwMode="auto">
          <a:xfrm>
            <a:off x="3018663" y="2519656"/>
            <a:ext cx="2067687" cy="406100"/>
          </a:xfrm>
          <a:prstGeom prst="rect">
            <a:avLst/>
          </a:prstGeom>
          <a:solidFill>
            <a:srgbClr val="0070C0">
              <a:alpha val="20000"/>
            </a:srgbClr>
          </a:solidFill>
          <a:ln w="9525" cmpd="sng">
            <a:solidFill>
              <a:srgbClr val="000000"/>
            </a:solidFill>
            <a:miter lim="800000"/>
            <a:headEnd/>
            <a:tailEnd/>
          </a:ln>
          <a:effectLst/>
        </p:spPr>
        <p:txBody>
          <a:bodyPr wrap="none" anchor="ctr"/>
          <a:lstStyle/>
          <a:p>
            <a:r>
              <a:rPr lang="en-US" sz="1200" b="1" dirty="0">
                <a:latin typeface="Arial" panose="020B0604020202020204" pitchFamily="34" charset="0"/>
                <a:cs typeface="Arial" panose="020B0604020202020204" pitchFamily="34" charset="0"/>
              </a:rPr>
              <a:t>SOF-VEL</a:t>
            </a:r>
          </a:p>
        </p:txBody>
      </p:sp>
      <p:sp>
        <p:nvSpPr>
          <p:cNvPr id="43" name="Rectangle 42"/>
          <p:cNvSpPr/>
          <p:nvPr/>
        </p:nvSpPr>
        <p:spPr>
          <a:xfrm>
            <a:off x="6798487" y="2564571"/>
            <a:ext cx="668855" cy="304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000000"/>
                </a:solidFill>
                <a:latin typeface="Arial" panose="020B0604020202020204" pitchFamily="34" charset="0"/>
                <a:cs typeface="Arial" panose="020B0604020202020204" pitchFamily="34" charset="0"/>
              </a:rPr>
              <a:t>SVR12</a:t>
            </a:r>
          </a:p>
        </p:txBody>
      </p:sp>
      <p:sp>
        <p:nvSpPr>
          <p:cNvPr id="44" name="Rectangle 43"/>
          <p:cNvSpPr/>
          <p:nvPr/>
        </p:nvSpPr>
        <p:spPr>
          <a:xfrm>
            <a:off x="2228850" y="2551221"/>
            <a:ext cx="784714"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n = 109</a:t>
            </a:r>
          </a:p>
        </p:txBody>
      </p:sp>
      <p:sp>
        <p:nvSpPr>
          <p:cNvPr id="66" name="Rectangle 25"/>
          <p:cNvSpPr>
            <a:spLocks noChangeArrowheads="1"/>
          </p:cNvSpPr>
          <p:nvPr/>
        </p:nvSpPr>
        <p:spPr bwMode="auto">
          <a:xfrm>
            <a:off x="1137788" y="3486150"/>
            <a:ext cx="6871716" cy="857233"/>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lIns="342900" tIns="34073" rIns="69365" bIns="68580" anchor="ctr">
            <a:prstTxWarp prst="textNoShape">
              <a:avLst/>
            </a:prstTxWarp>
          </a:bodyPr>
          <a:lstStyle/>
          <a:p>
            <a:pPr defTabSz="701279">
              <a:lnSpc>
                <a:spcPts val="1350"/>
              </a:lnSpc>
              <a:spcBef>
                <a:spcPts val="600"/>
              </a:spcBef>
            </a:pPr>
            <a:r>
              <a:rPr lang="en-US" sz="1050" b="1" dirty="0">
                <a:solidFill>
                  <a:srgbClr val="000000"/>
                </a:solidFill>
                <a:latin typeface="Arial" pitchFamily="22" charset="0"/>
              </a:rPr>
              <a:t>Abbreviations</a:t>
            </a:r>
            <a:r>
              <a:rPr lang="en-US" sz="1050" dirty="0">
                <a:solidFill>
                  <a:srgbClr val="000000"/>
                </a:solidFill>
                <a:latin typeface="Arial" pitchFamily="22" charset="0"/>
              </a:rPr>
              <a:t>: SOF = sofosbuvir; VEL = </a:t>
            </a:r>
            <a:r>
              <a:rPr lang="en-US" sz="1050" dirty="0" err="1">
                <a:solidFill>
                  <a:srgbClr val="000000"/>
                </a:solidFill>
                <a:latin typeface="Arial" pitchFamily="22" charset="0"/>
              </a:rPr>
              <a:t>velpatasvir</a:t>
            </a:r>
            <a:r>
              <a:rPr lang="en-US" sz="1050" dirty="0">
                <a:solidFill>
                  <a:srgbClr val="000000"/>
                </a:solidFill>
                <a:latin typeface="Arial" pitchFamily="22" charset="0"/>
              </a:rPr>
              <a:t>; VOX = </a:t>
            </a:r>
            <a:r>
              <a:rPr lang="en-US" sz="1050" dirty="0" err="1">
                <a:solidFill>
                  <a:srgbClr val="000000"/>
                </a:solidFill>
                <a:latin typeface="Arial" pitchFamily="22" charset="0"/>
              </a:rPr>
              <a:t>voxilaprevir</a:t>
            </a:r>
            <a:endParaRPr lang="en-US" sz="1050" dirty="0">
              <a:solidFill>
                <a:srgbClr val="000000"/>
              </a:solidFill>
              <a:latin typeface="Arial" pitchFamily="22" charset="0"/>
            </a:endParaRPr>
          </a:p>
          <a:p>
            <a:pPr defTabSz="701279">
              <a:lnSpc>
                <a:spcPts val="1350"/>
              </a:lnSpc>
              <a:spcBef>
                <a:spcPts val="600"/>
              </a:spcBef>
            </a:pPr>
            <a:r>
              <a:rPr lang="en-US" sz="1050" b="1" dirty="0">
                <a:solidFill>
                  <a:srgbClr val="000000"/>
                </a:solidFill>
                <a:latin typeface="Arial" pitchFamily="22" charset="0"/>
              </a:rPr>
              <a:t>Drug Dosing</a:t>
            </a:r>
            <a:br>
              <a:rPr lang="en-US" sz="1050" dirty="0">
                <a:solidFill>
                  <a:srgbClr val="000000"/>
                </a:solidFill>
                <a:latin typeface="Arial" pitchFamily="22" charset="0"/>
              </a:rPr>
            </a:br>
            <a:r>
              <a:rPr lang="en-US" sz="1050" dirty="0">
                <a:solidFill>
                  <a:srgbClr val="000000"/>
                </a:solidFill>
                <a:latin typeface="Arial" pitchFamily="22" charset="0"/>
              </a:rPr>
              <a:t>SOF-VEL-VOX (400/100/100 mg): fixed dose combination; one pill once daily </a:t>
            </a:r>
            <a:br>
              <a:rPr lang="en-US" sz="1050" dirty="0">
                <a:solidFill>
                  <a:srgbClr val="000000"/>
                </a:solidFill>
                <a:latin typeface="Arial" pitchFamily="22" charset="0"/>
              </a:rPr>
            </a:br>
            <a:r>
              <a:rPr lang="en-US" sz="1050" dirty="0">
                <a:solidFill>
                  <a:srgbClr val="000000"/>
                </a:solidFill>
                <a:latin typeface="Arial" pitchFamily="22" charset="0"/>
              </a:rPr>
              <a:t>SOF-VEL (400/100 mg):  fixed dose combination; one pill once daily</a:t>
            </a:r>
          </a:p>
        </p:txBody>
      </p:sp>
      <p:grpSp>
        <p:nvGrpSpPr>
          <p:cNvPr id="74" name="Group 73">
            <a:extLst>
              <a:ext uri="{FF2B5EF4-FFF2-40B4-BE49-F238E27FC236}">
                <a16:creationId xmlns:a16="http://schemas.microsoft.com/office/drawing/2014/main" id="{9592E548-A01C-A044-9908-D66005B45D72}"/>
              </a:ext>
            </a:extLst>
          </p:cNvPr>
          <p:cNvGrpSpPr/>
          <p:nvPr/>
        </p:nvGrpSpPr>
        <p:grpSpPr>
          <a:xfrm>
            <a:off x="1138416" y="1021866"/>
            <a:ext cx="6871718" cy="386328"/>
            <a:chOff x="1138416" y="1021866"/>
            <a:chExt cx="6871718" cy="386328"/>
          </a:xfrm>
        </p:grpSpPr>
        <p:sp>
          <p:nvSpPr>
            <p:cNvPr id="75" name="Rectangle 74">
              <a:extLst>
                <a:ext uri="{FF2B5EF4-FFF2-40B4-BE49-F238E27FC236}">
                  <a16:creationId xmlns:a16="http://schemas.microsoft.com/office/drawing/2014/main" id="{7398D8A6-E576-C84E-A199-23883EFFB349}"/>
                </a:ext>
              </a:extLst>
            </p:cNvPr>
            <p:cNvSpPr/>
            <p:nvPr/>
          </p:nvSpPr>
          <p:spPr>
            <a:xfrm>
              <a:off x="1138416" y="1085901"/>
              <a:ext cx="6871718" cy="308037"/>
            </a:xfrm>
            <a:prstGeom prst="rect">
              <a:avLst/>
            </a:prstGeom>
            <a:gradFill>
              <a:gsLst>
                <a:gs pos="85000">
                  <a:srgbClr val="ECECEC"/>
                </a:gs>
                <a:gs pos="0">
                  <a:schemeClr val="bg1"/>
                </a:gs>
                <a:gs pos="15000">
                  <a:schemeClr val="bg1">
                    <a:lumMod val="85000"/>
                  </a:schemeClr>
                </a:gs>
                <a:gs pos="100000">
                  <a:schemeClr val="bg1"/>
                </a:gs>
              </a:gsLst>
              <a:lin ang="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000000"/>
                </a:solidFill>
                <a:latin typeface="Arial"/>
                <a:cs typeface="Arial"/>
              </a:endParaRPr>
            </a:p>
          </p:txBody>
        </p:sp>
        <p:cxnSp>
          <p:nvCxnSpPr>
            <p:cNvPr id="76" name="Straight Connector 75">
              <a:extLst>
                <a:ext uri="{FF2B5EF4-FFF2-40B4-BE49-F238E27FC236}">
                  <a16:creationId xmlns:a16="http://schemas.microsoft.com/office/drawing/2014/main" id="{1464FFA8-4A7C-B14F-BE36-BF636CA174CC}"/>
                </a:ext>
              </a:extLst>
            </p:cNvPr>
            <p:cNvCxnSpPr/>
            <p:nvPr/>
          </p:nvCxnSpPr>
          <p:spPr>
            <a:xfrm flipV="1">
              <a:off x="1138416" y="1387638"/>
              <a:ext cx="6871718" cy="8604"/>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7" name="Group 76">
              <a:extLst>
                <a:ext uri="{FF2B5EF4-FFF2-40B4-BE49-F238E27FC236}">
                  <a16:creationId xmlns:a16="http://schemas.microsoft.com/office/drawing/2014/main" id="{6ADBF508-AABB-734C-8C8B-A57F485964AC}"/>
                </a:ext>
              </a:extLst>
            </p:cNvPr>
            <p:cNvGrpSpPr/>
            <p:nvPr/>
          </p:nvGrpSpPr>
          <p:grpSpPr>
            <a:xfrm>
              <a:off x="1857714" y="1021866"/>
              <a:ext cx="5481256" cy="386328"/>
              <a:chOff x="1857714" y="1021866"/>
              <a:chExt cx="5481256" cy="386328"/>
            </a:xfrm>
          </p:grpSpPr>
          <p:sp>
            <p:nvSpPr>
              <p:cNvPr id="86" name="Rectangle 85">
                <a:extLst>
                  <a:ext uri="{FF2B5EF4-FFF2-40B4-BE49-F238E27FC236}">
                    <a16:creationId xmlns:a16="http://schemas.microsoft.com/office/drawing/2014/main" id="{8099ED70-EB98-8546-B988-7642DA91BA34}"/>
                  </a:ext>
                </a:extLst>
              </p:cNvPr>
              <p:cNvSpPr/>
              <p:nvPr/>
            </p:nvSpPr>
            <p:spPr>
              <a:xfrm>
                <a:off x="1857714" y="1079958"/>
                <a:ext cx="628650" cy="29947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rPr>
                  <a:t>Week</a:t>
                </a:r>
              </a:p>
            </p:txBody>
          </p:sp>
          <p:grpSp>
            <p:nvGrpSpPr>
              <p:cNvPr id="87" name="Group 86">
                <a:extLst>
                  <a:ext uri="{FF2B5EF4-FFF2-40B4-BE49-F238E27FC236}">
                    <a16:creationId xmlns:a16="http://schemas.microsoft.com/office/drawing/2014/main" id="{586B125D-D3C4-514F-A566-D63D45434BE4}"/>
                  </a:ext>
                </a:extLst>
              </p:cNvPr>
              <p:cNvGrpSpPr/>
              <p:nvPr/>
            </p:nvGrpSpPr>
            <p:grpSpPr>
              <a:xfrm>
                <a:off x="2825227" y="1021866"/>
                <a:ext cx="4513743" cy="386328"/>
                <a:chOff x="2825227" y="1021866"/>
                <a:chExt cx="4513743" cy="386328"/>
              </a:xfrm>
            </p:grpSpPr>
            <p:sp>
              <p:nvSpPr>
                <p:cNvPr id="88" name="Rectangle 87">
                  <a:extLst>
                    <a:ext uri="{FF2B5EF4-FFF2-40B4-BE49-F238E27FC236}">
                      <a16:creationId xmlns:a16="http://schemas.microsoft.com/office/drawing/2014/main" id="{BCA05961-DFF3-E04C-B21B-23BBF5C015EA}"/>
                    </a:ext>
                  </a:extLst>
                </p:cNvPr>
                <p:cNvSpPr/>
                <p:nvPr/>
              </p:nvSpPr>
              <p:spPr>
                <a:xfrm>
                  <a:off x="2825227"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0</a:t>
                  </a:r>
                </a:p>
              </p:txBody>
            </p:sp>
            <p:sp>
              <p:nvSpPr>
                <p:cNvPr id="89" name="Rectangle 88">
                  <a:extLst>
                    <a:ext uri="{FF2B5EF4-FFF2-40B4-BE49-F238E27FC236}">
                      <a16:creationId xmlns:a16="http://schemas.microsoft.com/office/drawing/2014/main" id="{CFB78943-AFC0-F043-9942-4F8D8A2F7396}"/>
                    </a:ext>
                  </a:extLst>
                </p:cNvPr>
                <p:cNvSpPr/>
                <p:nvPr/>
              </p:nvSpPr>
              <p:spPr>
                <a:xfrm>
                  <a:off x="6929776"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24</a:t>
                  </a:r>
                </a:p>
              </p:txBody>
            </p:sp>
            <p:sp>
              <p:nvSpPr>
                <p:cNvPr id="90" name="Rectangle 89">
                  <a:extLst>
                    <a:ext uri="{FF2B5EF4-FFF2-40B4-BE49-F238E27FC236}">
                      <a16:creationId xmlns:a16="http://schemas.microsoft.com/office/drawing/2014/main" id="{602D2978-D18C-E149-9D82-8D81D07E0C71}"/>
                    </a:ext>
                  </a:extLst>
                </p:cNvPr>
                <p:cNvSpPr/>
                <p:nvPr/>
              </p:nvSpPr>
              <p:spPr>
                <a:xfrm>
                  <a:off x="4193410"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8</a:t>
                  </a:r>
                </a:p>
              </p:txBody>
            </p:sp>
            <p:sp>
              <p:nvSpPr>
                <p:cNvPr id="91" name="Rectangle 90">
                  <a:extLst>
                    <a:ext uri="{FF2B5EF4-FFF2-40B4-BE49-F238E27FC236}">
                      <a16:creationId xmlns:a16="http://schemas.microsoft.com/office/drawing/2014/main" id="{1830760B-E121-7C4D-B3FE-58B583BE6E1C}"/>
                    </a:ext>
                  </a:extLst>
                </p:cNvPr>
                <p:cNvSpPr/>
                <p:nvPr/>
              </p:nvSpPr>
              <p:spPr>
                <a:xfrm>
                  <a:off x="4877501"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12</a:t>
                  </a:r>
                </a:p>
              </p:txBody>
            </p:sp>
            <p:sp>
              <p:nvSpPr>
                <p:cNvPr id="92" name="Rectangle 91">
                  <a:extLst>
                    <a:ext uri="{FF2B5EF4-FFF2-40B4-BE49-F238E27FC236}">
                      <a16:creationId xmlns:a16="http://schemas.microsoft.com/office/drawing/2014/main" id="{31E12F88-F8D5-3147-A8BC-B7C2F0172389}"/>
                    </a:ext>
                  </a:extLst>
                </p:cNvPr>
                <p:cNvSpPr/>
                <p:nvPr/>
              </p:nvSpPr>
              <p:spPr>
                <a:xfrm>
                  <a:off x="6245683"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20</a:t>
                  </a:r>
                </a:p>
              </p:txBody>
            </p:sp>
            <p:sp>
              <p:nvSpPr>
                <p:cNvPr id="93" name="Rectangle 92">
                  <a:extLst>
                    <a:ext uri="{FF2B5EF4-FFF2-40B4-BE49-F238E27FC236}">
                      <a16:creationId xmlns:a16="http://schemas.microsoft.com/office/drawing/2014/main" id="{AEFFDBA4-E77F-A74B-8872-9992A36B2DC8}"/>
                    </a:ext>
                  </a:extLst>
                </p:cNvPr>
                <p:cNvSpPr/>
                <p:nvPr/>
              </p:nvSpPr>
              <p:spPr>
                <a:xfrm>
                  <a:off x="3509318"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4</a:t>
                  </a:r>
                </a:p>
              </p:txBody>
            </p:sp>
            <p:sp>
              <p:nvSpPr>
                <p:cNvPr id="94" name="Rectangle 93">
                  <a:extLst>
                    <a:ext uri="{FF2B5EF4-FFF2-40B4-BE49-F238E27FC236}">
                      <a16:creationId xmlns:a16="http://schemas.microsoft.com/office/drawing/2014/main" id="{64026320-54FE-EA4B-B9B8-F82B2CE77162}"/>
                    </a:ext>
                  </a:extLst>
                </p:cNvPr>
                <p:cNvSpPr/>
                <p:nvPr/>
              </p:nvSpPr>
              <p:spPr>
                <a:xfrm>
                  <a:off x="5561592"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16</a:t>
                  </a:r>
                </a:p>
              </p:txBody>
            </p:sp>
          </p:grpSp>
        </p:grpSp>
        <p:grpSp>
          <p:nvGrpSpPr>
            <p:cNvPr id="78" name="Group 77">
              <a:extLst>
                <a:ext uri="{FF2B5EF4-FFF2-40B4-BE49-F238E27FC236}">
                  <a16:creationId xmlns:a16="http://schemas.microsoft.com/office/drawing/2014/main" id="{684AE027-8697-3A4D-A552-A7B06D5D4702}"/>
                </a:ext>
              </a:extLst>
            </p:cNvPr>
            <p:cNvGrpSpPr/>
            <p:nvPr/>
          </p:nvGrpSpPr>
          <p:grpSpPr>
            <a:xfrm>
              <a:off x="3028672" y="1328205"/>
              <a:ext cx="4105701" cy="65723"/>
              <a:chOff x="3028672" y="1328205"/>
              <a:chExt cx="4105701" cy="65723"/>
            </a:xfrm>
          </p:grpSpPr>
          <p:cxnSp>
            <p:nvCxnSpPr>
              <p:cNvPr id="79" name="Straight Connector 78">
                <a:extLst>
                  <a:ext uri="{FF2B5EF4-FFF2-40B4-BE49-F238E27FC236}">
                    <a16:creationId xmlns:a16="http://schemas.microsoft.com/office/drawing/2014/main" id="{DDBA19DE-6FB4-0F4B-B8C7-495ABEB84E4A}"/>
                  </a:ext>
                </a:extLst>
              </p:cNvPr>
              <p:cNvCxnSpPr/>
              <p:nvPr/>
            </p:nvCxnSpPr>
            <p:spPr>
              <a:xfrm flipV="1">
                <a:off x="3028672" y="1328205"/>
                <a:ext cx="0" cy="65723"/>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EE0C1157-C130-9449-849D-44DB19F24E7F}"/>
                  </a:ext>
                </a:extLst>
              </p:cNvPr>
              <p:cNvCxnSpPr/>
              <p:nvPr/>
            </p:nvCxnSpPr>
            <p:spPr>
              <a:xfrm flipV="1">
                <a:off x="4396669"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BFFE618D-6E44-3244-8C88-7E0D7731BEA1}"/>
                  </a:ext>
                </a:extLst>
              </p:cNvPr>
              <p:cNvCxnSpPr/>
              <p:nvPr/>
            </p:nvCxnSpPr>
            <p:spPr>
              <a:xfrm flipV="1">
                <a:off x="7134373"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FCF92E1-9809-B048-9689-5595A56A1AD7}"/>
                  </a:ext>
                </a:extLst>
              </p:cNvPr>
              <p:cNvCxnSpPr/>
              <p:nvPr/>
            </p:nvCxnSpPr>
            <p:spPr>
              <a:xfrm flipV="1">
                <a:off x="5080667"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25988D9-ED88-734D-A27E-6BD51E2FF9FE}"/>
                  </a:ext>
                </a:extLst>
              </p:cNvPr>
              <p:cNvCxnSpPr/>
              <p:nvPr/>
            </p:nvCxnSpPr>
            <p:spPr>
              <a:xfrm flipH="1" flipV="1">
                <a:off x="6448663" y="1328205"/>
                <a:ext cx="171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7961FB1-FF62-504B-8C28-1B3766CA5531}"/>
                  </a:ext>
                </a:extLst>
              </p:cNvPr>
              <p:cNvCxnSpPr/>
              <p:nvPr/>
            </p:nvCxnSpPr>
            <p:spPr>
              <a:xfrm flipV="1">
                <a:off x="5764665"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D553DCA-0C2F-3947-A9D0-1288D1F4D42D}"/>
                  </a:ext>
                </a:extLst>
              </p:cNvPr>
              <p:cNvCxnSpPr/>
              <p:nvPr/>
            </p:nvCxnSpPr>
            <p:spPr>
              <a:xfrm flipV="1">
                <a:off x="3712670" y="1328205"/>
                <a:ext cx="0" cy="65723"/>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859129662"/>
      </p:ext>
    </p:extLst>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a:t>SOF-VEL-VOX versus SOF-VEL in GT 3 and Cirrhosis</a:t>
            </a:r>
            <a:br>
              <a:rPr lang="en-US" sz="2000" dirty="0"/>
            </a:br>
            <a:r>
              <a:rPr lang="en-US" sz="2000" dirty="0"/>
              <a:t>POLARIS-3: Baseline Characteristics</a:t>
            </a:r>
          </a:p>
        </p:txBody>
      </p:sp>
      <p:sp>
        <p:nvSpPr>
          <p:cNvPr id="2" name="Content Placeholder 1"/>
          <p:cNvSpPr>
            <a:spLocks noGrp="1"/>
          </p:cNvSpPr>
          <p:nvPr>
            <p:ph type="body" sz="quarter" idx="14"/>
          </p:nvPr>
        </p:nvSpPr>
        <p:spPr/>
        <p:txBody>
          <a:bodyPr/>
          <a:lstStyle/>
          <a:p>
            <a:r>
              <a:rPr lang="en-US" dirty="0"/>
              <a:t>Source: Jacobson IM, et al. Gastroenterology. 2017;153:113-22.</a:t>
            </a:r>
          </a:p>
        </p:txBody>
      </p:sp>
      <p:graphicFrame>
        <p:nvGraphicFramePr>
          <p:cNvPr id="7" name="Content Placeholder 2"/>
          <p:cNvGraphicFramePr>
            <a:graphicFrameLocks/>
          </p:cNvGraphicFramePr>
          <p:nvPr>
            <p:extLst>
              <p:ext uri="{D42A27DB-BD31-4B8C-83A1-F6EECF244321}">
                <p14:modId xmlns:p14="http://schemas.microsoft.com/office/powerpoint/2010/main" val="3097469767"/>
              </p:ext>
            </p:extLst>
          </p:nvPr>
        </p:nvGraphicFramePr>
        <p:xfrm>
          <a:off x="457200" y="1032582"/>
          <a:ext cx="8229601" cy="3657602"/>
        </p:xfrm>
        <a:graphic>
          <a:graphicData uri="http://schemas.openxmlformats.org/drawingml/2006/table">
            <a:tbl>
              <a:tblPr firstRow="1" bandRow="1">
                <a:tableStyleId>{5C22544A-7EE6-4342-B048-85BDC9FD1C3A}</a:tableStyleId>
              </a:tblPr>
              <a:tblGrid>
                <a:gridCol w="3022847">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463554">
                  <a:extLst>
                    <a:ext uri="{9D8B030D-6E8A-4147-A177-3AD203B41FA5}">
                      <a16:colId xmlns:a16="http://schemas.microsoft.com/office/drawing/2014/main" val="20002"/>
                    </a:ext>
                  </a:extLst>
                </a:gridCol>
              </a:tblGrid>
              <a:tr h="690716">
                <a:tc>
                  <a:txBody>
                    <a:bodyPr/>
                    <a:lstStyle/>
                    <a:p>
                      <a:pPr>
                        <a:lnSpc>
                          <a:spcPct val="100000"/>
                        </a:lnSpc>
                      </a:pPr>
                      <a:r>
                        <a:rPr lang="en-US" sz="1400" dirty="0">
                          <a:latin typeface="Arial" panose="020B0604020202020204" pitchFamily="34" charset="0"/>
                          <a:cs typeface="Arial" panose="020B0604020202020204" pitchFamily="34" charset="0"/>
                        </a:rPr>
                        <a:t>Baseline Characteristic</a:t>
                      </a:r>
                    </a:p>
                  </a:txBody>
                  <a:tcPr marL="68580" marR="68580" marT="34290" marB="34290" anchor="ctr">
                    <a:lnL w="9525" cap="flat" cmpd="sng" algn="ctr">
                      <a:solidFill>
                        <a:prstClr val="white">
                          <a:lumMod val="75000"/>
                        </a:prstClr>
                      </a:solidFill>
                      <a:prstDash val="solid"/>
                      <a:round/>
                      <a:headEnd type="none" w="med" len="med"/>
                      <a:tailEnd type="none" w="med" len="med"/>
                    </a:lnL>
                    <a:lnT w="9525" cap="flat" cmpd="sng" algn="ctr">
                      <a:solidFill>
                        <a:prstClr val="white">
                          <a:lumMod val="75000"/>
                        </a:prst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44444"/>
                    </a:solidFill>
                  </a:tcPr>
                </a:tc>
                <a:tc>
                  <a:txBody>
                    <a:bodyPr/>
                    <a:lstStyle/>
                    <a:p>
                      <a:pPr algn="ctr">
                        <a:lnSpc>
                          <a:spcPct val="100000"/>
                        </a:lnSpc>
                      </a:pPr>
                      <a:r>
                        <a:rPr lang="en-US" sz="1400" b="1" dirty="0">
                          <a:solidFill>
                            <a:srgbClr val="FFFFFF"/>
                          </a:solidFill>
                          <a:latin typeface="Arial" panose="020B0604020202020204" pitchFamily="34" charset="0"/>
                          <a:cs typeface="Arial" panose="020B0604020202020204" pitchFamily="34" charset="0"/>
                        </a:rPr>
                        <a:t>SOF-VEL-VOX </a:t>
                      </a:r>
                      <a:r>
                        <a:rPr lang="en-US" sz="1400" b="0" dirty="0">
                          <a:solidFill>
                            <a:srgbClr val="FFFFFF"/>
                          </a:solidFill>
                          <a:latin typeface="Arial" panose="020B0604020202020204" pitchFamily="34" charset="0"/>
                          <a:cs typeface="Arial" panose="020B0604020202020204" pitchFamily="34" charset="0"/>
                        </a:rPr>
                        <a:t>x 8 weeks</a:t>
                      </a:r>
                    </a:p>
                    <a:p>
                      <a:pPr algn="ctr">
                        <a:lnSpc>
                          <a:spcPct val="100000"/>
                        </a:lnSpc>
                      </a:pPr>
                      <a:r>
                        <a:rPr lang="en-US" sz="1100" b="0" dirty="0">
                          <a:solidFill>
                            <a:srgbClr val="FFFFFF"/>
                          </a:solidFill>
                          <a:latin typeface="Arial" panose="020B0604020202020204" pitchFamily="34" charset="0"/>
                          <a:cs typeface="Arial" panose="020B0604020202020204" pitchFamily="34" charset="0"/>
                        </a:rPr>
                        <a:t>(n</a:t>
                      </a:r>
                      <a:r>
                        <a:rPr lang="en-US" sz="1100" b="0" baseline="0" dirty="0">
                          <a:solidFill>
                            <a:srgbClr val="FFFFFF"/>
                          </a:solidFill>
                          <a:latin typeface="Arial" panose="020B0604020202020204" pitchFamily="34" charset="0"/>
                          <a:cs typeface="Arial" panose="020B0604020202020204" pitchFamily="34" charset="0"/>
                        </a:rPr>
                        <a:t> </a:t>
                      </a:r>
                      <a:r>
                        <a:rPr lang="en-US" sz="1100" b="0" dirty="0">
                          <a:solidFill>
                            <a:srgbClr val="FFFFFF"/>
                          </a:solidFill>
                          <a:latin typeface="Arial" panose="020B0604020202020204" pitchFamily="34" charset="0"/>
                          <a:cs typeface="Arial" panose="020B0604020202020204" pitchFamily="34" charset="0"/>
                        </a:rPr>
                        <a:t>= 110)</a:t>
                      </a:r>
                      <a:endParaRPr lang="en-US" sz="1100" b="1" dirty="0">
                        <a:solidFill>
                          <a:srgbClr val="FFFFFF"/>
                        </a:solidFill>
                        <a:latin typeface="Arial" panose="020B0604020202020204" pitchFamily="34" charset="0"/>
                        <a:cs typeface="Arial" panose="020B0604020202020204" pitchFamily="34" charset="0"/>
                      </a:endParaRPr>
                    </a:p>
                  </a:txBody>
                  <a:tcPr marL="68580" marR="68580" marT="34290" marB="34290" anchor="ctr">
                    <a:lnT w="9525" cap="flat" cmpd="sng" algn="ctr">
                      <a:solidFill>
                        <a:prstClr val="white">
                          <a:lumMod val="75000"/>
                        </a:prst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885690"/>
                    </a:solidFill>
                  </a:tcPr>
                </a:tc>
                <a:tc>
                  <a:txBody>
                    <a:bodyPr/>
                    <a:lstStyle/>
                    <a:p>
                      <a:pPr algn="ctr">
                        <a:lnSpc>
                          <a:spcPct val="100000"/>
                        </a:lnSpc>
                      </a:pPr>
                      <a:r>
                        <a:rPr lang="en-US" sz="1400" b="1" dirty="0">
                          <a:solidFill>
                            <a:srgbClr val="FFFFFF"/>
                          </a:solidFill>
                          <a:latin typeface="Arial" panose="020B0604020202020204" pitchFamily="34" charset="0"/>
                          <a:cs typeface="Arial" panose="020B0604020202020204" pitchFamily="34" charset="0"/>
                        </a:rPr>
                        <a:t>SOF-VEL x </a:t>
                      </a:r>
                      <a:r>
                        <a:rPr lang="en-US" sz="1400" b="0" dirty="0">
                          <a:solidFill>
                            <a:srgbClr val="FFFFFF"/>
                          </a:solidFill>
                          <a:latin typeface="Arial" panose="020B0604020202020204" pitchFamily="34" charset="0"/>
                          <a:cs typeface="Arial" panose="020B0604020202020204" pitchFamily="34" charset="0"/>
                        </a:rPr>
                        <a:t>12 weeks</a:t>
                      </a:r>
                    </a:p>
                    <a:p>
                      <a:pPr algn="ctr">
                        <a:lnSpc>
                          <a:spcPct val="100000"/>
                        </a:lnSpc>
                      </a:pPr>
                      <a:r>
                        <a:rPr lang="en-US" sz="1100" b="0" dirty="0">
                          <a:solidFill>
                            <a:srgbClr val="FFFFFF"/>
                          </a:solidFill>
                          <a:latin typeface="Arial" panose="020B0604020202020204" pitchFamily="34" charset="0"/>
                          <a:cs typeface="Arial" panose="020B0604020202020204" pitchFamily="34" charset="0"/>
                        </a:rPr>
                        <a:t>(n</a:t>
                      </a:r>
                      <a:r>
                        <a:rPr lang="en-US" sz="1100" b="0" baseline="0" dirty="0">
                          <a:solidFill>
                            <a:srgbClr val="FFFFFF"/>
                          </a:solidFill>
                          <a:latin typeface="Arial" panose="020B0604020202020204" pitchFamily="34" charset="0"/>
                          <a:cs typeface="Arial" panose="020B0604020202020204" pitchFamily="34" charset="0"/>
                        </a:rPr>
                        <a:t> </a:t>
                      </a:r>
                      <a:r>
                        <a:rPr lang="en-US" sz="1100" b="0" dirty="0">
                          <a:solidFill>
                            <a:srgbClr val="FFFFFF"/>
                          </a:solidFill>
                          <a:latin typeface="Arial" panose="020B0604020202020204" pitchFamily="34" charset="0"/>
                          <a:cs typeface="Arial" panose="020B0604020202020204" pitchFamily="34" charset="0"/>
                        </a:rPr>
                        <a:t>= 109)</a:t>
                      </a:r>
                      <a:endParaRPr lang="en-US" sz="1100" b="1" dirty="0">
                        <a:solidFill>
                          <a:srgbClr val="FFFFFF"/>
                        </a:solidFill>
                        <a:latin typeface="Arial" panose="020B0604020202020204" pitchFamily="34" charset="0"/>
                        <a:cs typeface="Arial" panose="020B0604020202020204" pitchFamily="34" charset="0"/>
                      </a:endParaRPr>
                    </a:p>
                  </a:txBody>
                  <a:tcPr marL="68580" marR="68580" marT="34290" marB="34290" anchor="ctr">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005C9E"/>
                    </a:solidFill>
                  </a:tcPr>
                </a:tc>
                <a:extLst>
                  <a:ext uri="{0D108BD9-81ED-4DB2-BD59-A6C34878D82A}">
                    <a16:rowId xmlns:a16="http://schemas.microsoft.com/office/drawing/2014/main" val="10000"/>
                  </a:ext>
                </a:extLst>
              </a:tr>
              <a:tr h="309701">
                <a:tc>
                  <a:txBody>
                    <a:bodyPr/>
                    <a:lstStyle/>
                    <a:p>
                      <a:pPr>
                        <a:lnSpc>
                          <a:spcPct val="100000"/>
                        </a:lnSpc>
                      </a:pPr>
                      <a:r>
                        <a:rPr lang="en-US" sz="1200" dirty="0">
                          <a:latin typeface="Arial" panose="020B0604020202020204" pitchFamily="34" charset="0"/>
                          <a:cs typeface="Arial" panose="020B0604020202020204" pitchFamily="34" charset="0"/>
                        </a:rPr>
                        <a:t>Age, mean (range)</a:t>
                      </a:r>
                    </a:p>
                  </a:txBody>
                  <a:tcPr marL="68580" marR="68580" marT="34290" marB="34290" anchor="ctr">
                    <a:lnL w="9525" cap="flat" cmpd="sng" algn="ctr">
                      <a:solidFill>
                        <a:prstClr val="white">
                          <a:lumMod val="75000"/>
                        </a:prstClr>
                      </a:solidFill>
                      <a:prstDash val="solid"/>
                      <a:round/>
                      <a:headEnd type="none" w="med" len="med"/>
                      <a:tailEnd type="none" w="med" len="med"/>
                    </a:lnL>
                    <a:lnT w="57150" cap="flat" cmpd="sng" algn="ctr">
                      <a:solidFill>
                        <a:srgbClr val="FFFFFF"/>
                      </a:solidFill>
                      <a:prstDash val="solid"/>
                      <a:round/>
                      <a:headEnd type="none" w="med" len="med"/>
                      <a:tailEnd type="none" w="med" len="med"/>
                    </a:lnT>
                    <a:solidFill>
                      <a:srgbClr val="CDD3DD"/>
                    </a:solidFill>
                  </a:tcPr>
                </a:tc>
                <a:tc>
                  <a:txBody>
                    <a:bodyPr/>
                    <a:lstStyle/>
                    <a:p>
                      <a:pPr algn="ctr">
                        <a:lnSpc>
                          <a:spcPct val="100000"/>
                        </a:lnSpc>
                      </a:pPr>
                      <a:r>
                        <a:rPr lang="en-US" sz="1200" dirty="0">
                          <a:latin typeface="Arial" panose="020B0604020202020204" pitchFamily="34" charset="0"/>
                          <a:cs typeface="Arial" panose="020B0604020202020204" pitchFamily="34" charset="0"/>
                        </a:rPr>
                        <a:t>54 (25-75)</a:t>
                      </a:r>
                    </a:p>
                  </a:txBody>
                  <a:tcPr marL="68580" marR="68580" marT="34290" marB="34290" anchor="ctr">
                    <a:lnT w="57150" cap="flat" cmpd="sng" algn="ctr">
                      <a:solidFill>
                        <a:srgbClr val="FFFFFF"/>
                      </a:solidFill>
                      <a:prstDash val="solid"/>
                      <a:round/>
                      <a:headEnd type="none" w="med" len="med"/>
                      <a:tailEnd type="none" w="med" len="med"/>
                    </a:lnT>
                  </a:tcPr>
                </a:tc>
                <a:tc>
                  <a:txBody>
                    <a:bodyPr/>
                    <a:lstStyle/>
                    <a:p>
                      <a:pPr algn="ctr">
                        <a:lnSpc>
                          <a:spcPct val="100000"/>
                        </a:lnSpc>
                      </a:pPr>
                      <a:r>
                        <a:rPr lang="en-US" sz="1200" dirty="0">
                          <a:latin typeface="Arial" panose="020B0604020202020204" pitchFamily="34" charset="0"/>
                          <a:cs typeface="Arial" panose="020B0604020202020204" pitchFamily="34" charset="0"/>
                        </a:rPr>
                        <a:t>55 (31-69)</a:t>
                      </a:r>
                    </a:p>
                  </a:txBody>
                  <a:tcPr marL="68580" marR="68580" marT="34290" marB="34290" anchor="ctr">
                    <a:lnR w="9525" cap="flat" cmpd="sng" algn="ctr">
                      <a:solidFill>
                        <a:prstClr val="white">
                          <a:lumMod val="75000"/>
                        </a:prstClr>
                      </a:solidFill>
                      <a:prstDash val="solid"/>
                      <a:round/>
                      <a:headEnd type="none" w="med" len="med"/>
                      <a:tailEnd type="none" w="med" len="med"/>
                    </a:lnR>
                    <a:lnT w="57150"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10001"/>
                  </a:ext>
                </a:extLst>
              </a:tr>
              <a:tr h="309701">
                <a:tc>
                  <a:txBody>
                    <a:bodyPr/>
                    <a:lstStyle/>
                    <a:p>
                      <a:pPr>
                        <a:lnSpc>
                          <a:spcPct val="100000"/>
                        </a:lnSpc>
                      </a:pPr>
                      <a:r>
                        <a:rPr lang="en-US" sz="1200" dirty="0">
                          <a:latin typeface="Arial" panose="020B0604020202020204" pitchFamily="34" charset="0"/>
                          <a:cs typeface="Arial" panose="020B0604020202020204" pitchFamily="34" charset="0"/>
                        </a:rPr>
                        <a:t>Male, n (%)</a:t>
                      </a:r>
                    </a:p>
                  </a:txBody>
                  <a:tcPr marL="68580" marR="68580" marT="34290" marB="34290" anchor="ctr">
                    <a:lnL w="9525" cap="flat" cmpd="sng" algn="ctr">
                      <a:solidFill>
                        <a:prstClr val="white">
                          <a:lumMod val="75000"/>
                        </a:prstClr>
                      </a:solidFill>
                      <a:prstDash val="solid"/>
                      <a:round/>
                      <a:headEnd type="none" w="med" len="med"/>
                      <a:tailEnd type="none" w="med" len="med"/>
                    </a:lnL>
                    <a:solidFill>
                      <a:srgbClr val="E8EAEF"/>
                    </a:solidFill>
                  </a:tcPr>
                </a:tc>
                <a:tc>
                  <a:txBody>
                    <a:bodyPr/>
                    <a:lstStyle/>
                    <a:p>
                      <a:pPr algn="ctr">
                        <a:lnSpc>
                          <a:spcPct val="100000"/>
                        </a:lnSpc>
                      </a:pPr>
                      <a:r>
                        <a:rPr lang="en-US" sz="1200" dirty="0">
                          <a:latin typeface="Arial" panose="020B0604020202020204" pitchFamily="34" charset="0"/>
                          <a:cs typeface="Arial" panose="020B0604020202020204" pitchFamily="34" charset="0"/>
                        </a:rPr>
                        <a:t>74 (67)</a:t>
                      </a:r>
                    </a:p>
                  </a:txBody>
                  <a:tcPr marL="68580" marR="68580" marT="34290" marB="34290" anchor="ctr"/>
                </a:tc>
                <a:tc>
                  <a:txBody>
                    <a:bodyPr/>
                    <a:lstStyle/>
                    <a:p>
                      <a:pPr algn="ctr">
                        <a:lnSpc>
                          <a:spcPct val="100000"/>
                        </a:lnSpc>
                      </a:pPr>
                      <a:r>
                        <a:rPr lang="en-US" sz="1200" dirty="0">
                          <a:latin typeface="Arial" panose="020B0604020202020204" pitchFamily="34" charset="0"/>
                          <a:cs typeface="Arial" panose="020B0604020202020204" pitchFamily="34" charset="0"/>
                        </a:rPr>
                        <a:t>100 (92)</a:t>
                      </a:r>
                    </a:p>
                  </a:txBody>
                  <a:tcPr marL="68580" marR="68580" marT="34290" marB="34290" anchor="ctr">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2"/>
                  </a:ext>
                </a:extLst>
              </a:tr>
              <a:tr h="413426">
                <a:tc>
                  <a:txBody>
                    <a:bodyPr/>
                    <a:lstStyle/>
                    <a:p>
                      <a:pPr>
                        <a:lnSpc>
                          <a:spcPct val="100000"/>
                        </a:lnSpc>
                      </a:pPr>
                      <a:r>
                        <a:rPr lang="en-US" sz="1200" dirty="0">
                          <a:latin typeface="Arial" panose="020B0604020202020204" pitchFamily="34" charset="0"/>
                          <a:cs typeface="Arial" panose="020B0604020202020204" pitchFamily="34" charset="0"/>
                        </a:rPr>
                        <a:t>White, n (%)</a:t>
                      </a:r>
                    </a:p>
                  </a:txBody>
                  <a:tcPr marL="68580" marR="68580" marT="34290" marB="34290" anchor="ctr">
                    <a:lnL w="9525" cap="flat" cmpd="sng" algn="ctr">
                      <a:solidFill>
                        <a:prstClr val="white">
                          <a:lumMod val="75000"/>
                        </a:prstClr>
                      </a:solidFill>
                      <a:prstDash val="solid"/>
                      <a:round/>
                      <a:headEnd type="none" w="med" len="med"/>
                      <a:tailEnd type="none" w="med" len="med"/>
                    </a:lnL>
                  </a:tcPr>
                </a:tc>
                <a:tc>
                  <a:txBody>
                    <a:bodyPr/>
                    <a:lstStyle/>
                    <a:p>
                      <a:pPr algn="ctr">
                        <a:lnSpc>
                          <a:spcPct val="100000"/>
                        </a:lnSpc>
                      </a:pPr>
                      <a:r>
                        <a:rPr lang="en-US" sz="1200" dirty="0">
                          <a:latin typeface="Arial" panose="020B0604020202020204" pitchFamily="34" charset="0"/>
                          <a:cs typeface="Arial" panose="020B0604020202020204" pitchFamily="34" charset="0"/>
                        </a:rPr>
                        <a:t>100 (91)</a:t>
                      </a:r>
                    </a:p>
                  </a:txBody>
                  <a:tcPr marL="68580" marR="68580" marT="34290" marB="34290" anchor="ctr"/>
                </a:tc>
                <a:tc>
                  <a:txBody>
                    <a:bodyPr/>
                    <a:lstStyle/>
                    <a:p>
                      <a:pPr algn="ctr">
                        <a:lnSpc>
                          <a:spcPct val="100000"/>
                        </a:lnSpc>
                      </a:pPr>
                      <a:r>
                        <a:rPr lang="en-US" sz="1200" dirty="0">
                          <a:latin typeface="Arial" panose="020B0604020202020204" pitchFamily="34" charset="0"/>
                          <a:cs typeface="Arial" panose="020B0604020202020204" pitchFamily="34" charset="0"/>
                        </a:rPr>
                        <a:t>97 (89)</a:t>
                      </a:r>
                    </a:p>
                  </a:txBody>
                  <a:tcPr marL="68580" marR="68580" marT="34290" marB="34290" anchor="ctr">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3"/>
                  </a:ext>
                </a:extLst>
              </a:tr>
              <a:tr h="919533">
                <a:tc>
                  <a:txBody>
                    <a:bodyPr/>
                    <a:lstStyle/>
                    <a:p>
                      <a:pPr>
                        <a:lnSpc>
                          <a:spcPts val="2100"/>
                        </a:lnSpc>
                      </a:pPr>
                      <a:r>
                        <a:rPr lang="en-US" sz="1200" dirty="0">
                          <a:latin typeface="Arial" panose="020B0604020202020204" pitchFamily="34" charset="0"/>
                          <a:cs typeface="Arial" panose="020B0604020202020204" pitchFamily="34" charset="0"/>
                        </a:rPr>
                        <a:t>Cirrhosis Features</a:t>
                      </a:r>
                    </a:p>
                    <a:p>
                      <a:pPr>
                        <a:lnSpc>
                          <a:spcPts val="2100"/>
                        </a:lnSpc>
                      </a:pPr>
                      <a:r>
                        <a:rPr lang="en-US" sz="1200" baseline="0" dirty="0">
                          <a:latin typeface="Arial" panose="020B0604020202020204" pitchFamily="34" charset="0"/>
                          <a:cs typeface="Arial" panose="020B0604020202020204" pitchFamily="34" charset="0"/>
                        </a:rPr>
                        <a:t>  Platelets &lt;100 x 10</a:t>
                      </a:r>
                      <a:r>
                        <a:rPr lang="en-US" sz="1200" baseline="30000" dirty="0">
                          <a:latin typeface="Arial" panose="020B0604020202020204" pitchFamily="34" charset="0"/>
                          <a:cs typeface="Arial" panose="020B0604020202020204" pitchFamily="34" charset="0"/>
                        </a:rPr>
                        <a:t>3</a:t>
                      </a:r>
                      <a:r>
                        <a:rPr lang="en-US" sz="1200" baseline="0" dirty="0">
                          <a:latin typeface="Arial" panose="020B0604020202020204" pitchFamily="34" charset="0"/>
                          <a:cs typeface="Arial" panose="020B0604020202020204" pitchFamily="34" charset="0"/>
                        </a:rPr>
                        <a:t>/μL, n (%)</a:t>
                      </a:r>
                    </a:p>
                    <a:p>
                      <a:pPr>
                        <a:lnSpc>
                          <a:spcPts val="2100"/>
                        </a:lnSpc>
                      </a:pPr>
                      <a:r>
                        <a:rPr lang="en-US" sz="1200" baseline="0" dirty="0">
                          <a:latin typeface="Arial" panose="020B0604020202020204" pitchFamily="34" charset="0"/>
                          <a:cs typeface="Arial" panose="020B0604020202020204" pitchFamily="34" charset="0"/>
                        </a:rPr>
                        <a:t>  Mean FibroScan (range), kPa</a:t>
                      </a:r>
                      <a:endParaRPr lang="en-US" sz="1200" dirty="0">
                        <a:latin typeface="Arial" panose="020B0604020202020204" pitchFamily="34" charset="0"/>
                        <a:cs typeface="Arial" panose="020B0604020202020204" pitchFamily="34" charset="0"/>
                      </a:endParaRPr>
                    </a:p>
                  </a:txBody>
                  <a:tcPr marL="68580" marR="68580" marT="34290" marB="34290">
                    <a:lnL w="9525" cap="flat" cmpd="sng" algn="ctr">
                      <a:solidFill>
                        <a:prstClr val="white">
                          <a:lumMod val="75000"/>
                        </a:prstClr>
                      </a:solidFill>
                      <a:prstDash val="solid"/>
                      <a:round/>
                      <a:headEnd type="none" w="med" len="med"/>
                      <a:tailEnd type="none" w="med" len="med"/>
                    </a:lnL>
                  </a:tcPr>
                </a:tc>
                <a:tc>
                  <a:txBody>
                    <a:bodyPr/>
                    <a:lstStyle/>
                    <a:p>
                      <a:pPr algn="ctr">
                        <a:lnSpc>
                          <a:spcPts val="2100"/>
                        </a:lnSpc>
                      </a:pPr>
                      <a:endParaRPr lang="en-US" sz="1200" dirty="0">
                        <a:latin typeface="Arial" panose="020B0604020202020204" pitchFamily="34" charset="0"/>
                        <a:cs typeface="Arial" panose="020B0604020202020204" pitchFamily="34" charset="0"/>
                      </a:endParaRPr>
                    </a:p>
                    <a:p>
                      <a:pPr algn="ctr">
                        <a:lnSpc>
                          <a:spcPts val="2100"/>
                        </a:lnSpc>
                      </a:pPr>
                      <a:r>
                        <a:rPr lang="en-US" sz="1200" dirty="0">
                          <a:latin typeface="Arial" panose="020B0604020202020204" pitchFamily="34" charset="0"/>
                          <a:cs typeface="Arial" panose="020B0604020202020204" pitchFamily="34" charset="0"/>
                        </a:rPr>
                        <a:t>30 (29)</a:t>
                      </a:r>
                    </a:p>
                    <a:p>
                      <a:pPr algn="ctr">
                        <a:lnSpc>
                          <a:spcPts val="2100"/>
                        </a:lnSpc>
                      </a:pPr>
                      <a:r>
                        <a:rPr lang="en-US" sz="1200" dirty="0">
                          <a:latin typeface="Arial" panose="020B0604020202020204" pitchFamily="34" charset="0"/>
                          <a:cs typeface="Arial" panose="020B0604020202020204" pitchFamily="34" charset="0"/>
                        </a:rPr>
                        <a:t>23 (13-75)</a:t>
                      </a:r>
                    </a:p>
                  </a:txBody>
                  <a:tcPr marL="68580" marR="68580" marT="34290" marB="34290"/>
                </a:tc>
                <a:tc>
                  <a:txBody>
                    <a:bodyPr/>
                    <a:lstStyle/>
                    <a:p>
                      <a:pPr algn="ctr">
                        <a:lnSpc>
                          <a:spcPts val="2100"/>
                        </a:lnSpc>
                      </a:pPr>
                      <a:endParaRPr lang="en-US" sz="1200" dirty="0">
                        <a:latin typeface="Arial" panose="020B0604020202020204" pitchFamily="34" charset="0"/>
                        <a:cs typeface="Arial" panose="020B0604020202020204" pitchFamily="34" charset="0"/>
                      </a:endParaRPr>
                    </a:p>
                    <a:p>
                      <a:pPr algn="ctr">
                        <a:lnSpc>
                          <a:spcPts val="2100"/>
                        </a:lnSpc>
                      </a:pPr>
                      <a:r>
                        <a:rPr lang="en-US" sz="1200" dirty="0">
                          <a:latin typeface="Arial" panose="020B0604020202020204" pitchFamily="34" charset="0"/>
                          <a:cs typeface="Arial" panose="020B0604020202020204" pitchFamily="34" charset="0"/>
                        </a:rPr>
                        <a:t>21 (19)</a:t>
                      </a:r>
                    </a:p>
                    <a:p>
                      <a:pPr algn="ctr">
                        <a:lnSpc>
                          <a:spcPts val="2100"/>
                        </a:lnSpc>
                      </a:pPr>
                      <a:r>
                        <a:rPr lang="en-US" sz="1200" dirty="0">
                          <a:latin typeface="Arial" panose="020B0604020202020204" pitchFamily="34" charset="0"/>
                          <a:cs typeface="Arial" panose="020B0604020202020204" pitchFamily="34" charset="0"/>
                        </a:rPr>
                        <a:t>22 (13-75)</a:t>
                      </a:r>
                    </a:p>
                  </a:txBody>
                  <a:tcPr marL="68580" marR="68580" marT="34290" marB="34290">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4"/>
                  </a:ext>
                </a:extLst>
              </a:tr>
              <a:tr h="338175">
                <a:tc>
                  <a:txBody>
                    <a:bodyPr/>
                    <a:lstStyle/>
                    <a:p>
                      <a:pPr>
                        <a:lnSpc>
                          <a:spcPct val="100000"/>
                        </a:lnSpc>
                      </a:pPr>
                      <a:r>
                        <a:rPr lang="en-US" sz="1200" dirty="0">
                          <a:latin typeface="Arial" panose="020B0604020202020204" pitchFamily="34" charset="0"/>
                          <a:cs typeface="Arial" panose="020B0604020202020204" pitchFamily="34" charset="0"/>
                        </a:rPr>
                        <a:t>Body mass index,</a:t>
                      </a:r>
                      <a:r>
                        <a:rPr lang="en-US" sz="1200" baseline="0" dirty="0">
                          <a:latin typeface="Arial" panose="020B0604020202020204" pitchFamily="34" charset="0"/>
                          <a:cs typeface="Arial" panose="020B0604020202020204" pitchFamily="34" charset="0"/>
                        </a:rPr>
                        <a:t> mean, kg/m</a:t>
                      </a:r>
                      <a:r>
                        <a:rPr lang="en-US" sz="1200" baseline="30000" dirty="0">
                          <a:latin typeface="Arial" panose="020B0604020202020204" pitchFamily="34" charset="0"/>
                          <a:cs typeface="Arial" panose="020B0604020202020204" pitchFamily="34" charset="0"/>
                        </a:rPr>
                        <a:t>2</a:t>
                      </a:r>
                      <a:r>
                        <a:rPr lang="en-US" sz="1200" baseline="0" dirty="0">
                          <a:latin typeface="Arial" panose="020B0604020202020204" pitchFamily="34" charset="0"/>
                          <a:cs typeface="Arial" panose="020B0604020202020204" pitchFamily="34" charset="0"/>
                        </a:rPr>
                        <a:t> (range)</a:t>
                      </a:r>
                      <a:endParaRPr lang="en-US" sz="1200" dirty="0">
                        <a:latin typeface="Arial" panose="020B0604020202020204" pitchFamily="34" charset="0"/>
                        <a:cs typeface="Arial" panose="020B0604020202020204" pitchFamily="34" charset="0"/>
                      </a:endParaRPr>
                    </a:p>
                  </a:txBody>
                  <a:tcPr marL="68580" marR="68580" marT="34290" marB="34290" anchor="ctr">
                    <a:lnL w="9525" cap="flat" cmpd="sng" algn="ctr">
                      <a:solidFill>
                        <a:prstClr val="white">
                          <a:lumMod val="75000"/>
                        </a:prstClr>
                      </a:solidFill>
                      <a:prstDash val="solid"/>
                      <a:round/>
                      <a:headEnd type="none" w="med" len="med"/>
                      <a:tailEnd type="none" w="med" len="med"/>
                    </a:lnL>
                  </a:tcPr>
                </a:tc>
                <a:tc>
                  <a:txBody>
                    <a:bodyPr/>
                    <a:lstStyle/>
                    <a:p>
                      <a:pPr algn="ctr">
                        <a:lnSpc>
                          <a:spcPct val="100000"/>
                        </a:lnSpc>
                      </a:pPr>
                      <a:r>
                        <a:rPr lang="en-US" sz="1200" dirty="0">
                          <a:latin typeface="Arial" panose="020B0604020202020204" pitchFamily="34" charset="0"/>
                          <a:cs typeface="Arial" panose="020B0604020202020204" pitchFamily="34" charset="0"/>
                        </a:rPr>
                        <a:t>28 (20-50)</a:t>
                      </a:r>
                    </a:p>
                  </a:txBody>
                  <a:tcPr marL="68580" marR="68580" marT="34290" marB="34290" anchor="ctr"/>
                </a:tc>
                <a:tc>
                  <a:txBody>
                    <a:bodyPr/>
                    <a:lstStyle/>
                    <a:p>
                      <a:pPr algn="ctr">
                        <a:lnSpc>
                          <a:spcPct val="100000"/>
                        </a:lnSpc>
                      </a:pPr>
                      <a:r>
                        <a:rPr lang="en-US" sz="1200" dirty="0">
                          <a:latin typeface="Arial" panose="020B0604020202020204" pitchFamily="34" charset="0"/>
                          <a:cs typeface="Arial" panose="020B0604020202020204" pitchFamily="34" charset="0"/>
                        </a:rPr>
                        <a:t>27 (18-46)</a:t>
                      </a:r>
                    </a:p>
                  </a:txBody>
                  <a:tcPr marL="68580" marR="68580" marT="34290" marB="34290" anchor="ctr">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5"/>
                  </a:ext>
                </a:extLst>
              </a:tr>
              <a:tr h="338175">
                <a:tc>
                  <a:txBody>
                    <a:bodyPr/>
                    <a:lstStyle/>
                    <a:p>
                      <a:pPr>
                        <a:lnSpc>
                          <a:spcPct val="100000"/>
                        </a:lnSpc>
                      </a:pPr>
                      <a:r>
                        <a:rPr lang="en-US" sz="1200" dirty="0">
                          <a:latin typeface="Arial" panose="020B0604020202020204" pitchFamily="34" charset="0"/>
                          <a:cs typeface="Arial" panose="020B0604020202020204" pitchFamily="34" charset="0"/>
                        </a:rPr>
                        <a:t>Mean HCV RNA, log</a:t>
                      </a:r>
                      <a:r>
                        <a:rPr lang="en-US" sz="1200" baseline="-25000" dirty="0">
                          <a:latin typeface="Arial" panose="020B0604020202020204" pitchFamily="34" charset="0"/>
                          <a:cs typeface="Arial" panose="020B0604020202020204" pitchFamily="34" charset="0"/>
                        </a:rPr>
                        <a:t>10</a:t>
                      </a:r>
                      <a:r>
                        <a:rPr lang="en-US" sz="1200" dirty="0">
                          <a:latin typeface="Arial" panose="020B0604020202020204" pitchFamily="34" charset="0"/>
                          <a:cs typeface="Arial" panose="020B0604020202020204" pitchFamily="34" charset="0"/>
                        </a:rPr>
                        <a:t> IU/mL (range)</a:t>
                      </a:r>
                    </a:p>
                  </a:txBody>
                  <a:tcPr marL="68580" marR="68580" marT="34290" marB="34290" anchor="ctr">
                    <a:lnL w="9525" cap="flat" cmpd="sng" algn="ctr">
                      <a:solidFill>
                        <a:prstClr val="white">
                          <a:lumMod val="75000"/>
                        </a:prstClr>
                      </a:solidFill>
                      <a:prstDash val="solid"/>
                      <a:round/>
                      <a:headEnd type="none" w="med" len="med"/>
                      <a:tailEnd type="none" w="med" len="med"/>
                    </a:lnL>
                  </a:tcPr>
                </a:tc>
                <a:tc>
                  <a:txBody>
                    <a:bodyPr/>
                    <a:lstStyle/>
                    <a:p>
                      <a:pPr algn="ctr">
                        <a:lnSpc>
                          <a:spcPct val="100000"/>
                        </a:lnSpc>
                      </a:pPr>
                      <a:r>
                        <a:rPr lang="en-US" sz="1200" dirty="0">
                          <a:latin typeface="Arial" panose="020B0604020202020204" pitchFamily="34" charset="0"/>
                          <a:cs typeface="Arial" panose="020B0604020202020204" pitchFamily="34" charset="0"/>
                        </a:rPr>
                        <a:t>6.0 (1.6-7.6)</a:t>
                      </a:r>
                    </a:p>
                  </a:txBody>
                  <a:tcPr marL="68580" marR="68580" marT="34290" marB="34290" anchor="ctr"/>
                </a:tc>
                <a:tc>
                  <a:txBody>
                    <a:bodyPr/>
                    <a:lstStyle/>
                    <a:p>
                      <a:pPr algn="ctr">
                        <a:lnSpc>
                          <a:spcPct val="100000"/>
                        </a:lnSpc>
                      </a:pPr>
                      <a:r>
                        <a:rPr lang="en-US" sz="1200" dirty="0">
                          <a:latin typeface="Arial" panose="020B0604020202020204" pitchFamily="34" charset="0"/>
                          <a:cs typeface="Arial" panose="020B0604020202020204" pitchFamily="34" charset="0"/>
                        </a:rPr>
                        <a:t>6.3 (4.1-7.5)</a:t>
                      </a:r>
                    </a:p>
                  </a:txBody>
                  <a:tcPr marL="68580" marR="68580" marT="34290" marB="34290" anchor="ctr">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6"/>
                  </a:ext>
                </a:extLst>
              </a:tr>
              <a:tr h="338175">
                <a:tc>
                  <a:txBody>
                    <a:bodyPr/>
                    <a:lstStyle/>
                    <a:p>
                      <a:pPr>
                        <a:lnSpc>
                          <a:spcPct val="100000"/>
                        </a:lnSpc>
                      </a:pPr>
                      <a:r>
                        <a:rPr lang="en-US" sz="1200" dirty="0">
                          <a:latin typeface="Arial" panose="020B0604020202020204" pitchFamily="34" charset="0"/>
                          <a:cs typeface="Arial" panose="020B0604020202020204" pitchFamily="34" charset="0"/>
                        </a:rPr>
                        <a:t>IL28B CC, n (%)</a:t>
                      </a:r>
                    </a:p>
                  </a:txBody>
                  <a:tcPr marL="68580" marR="68580" marT="34290" marB="34290" anchor="ctr">
                    <a:lnL w="9525" cap="flat" cmpd="sng" algn="ctr">
                      <a:solidFill>
                        <a:prstClr val="white">
                          <a:lumMod val="75000"/>
                        </a:prstClr>
                      </a:solidFill>
                      <a:prstDash val="solid"/>
                      <a:round/>
                      <a:headEnd type="none" w="med" len="med"/>
                      <a:tailEnd type="none" w="med" len="med"/>
                    </a:lnL>
                    <a:lnB w="9525" cap="flat" cmpd="sng" algn="ctr">
                      <a:solidFill>
                        <a:prstClr val="white">
                          <a:lumMod val="75000"/>
                        </a:prstClr>
                      </a:solidFill>
                      <a:prstDash val="solid"/>
                      <a:round/>
                      <a:headEnd type="none" w="med" len="med"/>
                      <a:tailEnd type="none" w="med" len="med"/>
                    </a:lnB>
                  </a:tcPr>
                </a:tc>
                <a:tc>
                  <a:txBody>
                    <a:bodyPr/>
                    <a:lstStyle/>
                    <a:p>
                      <a:pPr algn="ctr">
                        <a:lnSpc>
                          <a:spcPct val="100000"/>
                        </a:lnSpc>
                      </a:pPr>
                      <a:r>
                        <a:rPr lang="en-US" sz="1200" dirty="0">
                          <a:latin typeface="Arial" panose="020B0604020202020204" pitchFamily="34" charset="0"/>
                          <a:cs typeface="Arial" panose="020B0604020202020204" pitchFamily="34" charset="0"/>
                        </a:rPr>
                        <a:t>41 (37)</a:t>
                      </a:r>
                    </a:p>
                  </a:txBody>
                  <a:tcPr marL="68580" marR="68580" marT="34290" marB="34290" anchor="ctr">
                    <a:lnB w="9525" cap="flat" cmpd="sng" algn="ctr">
                      <a:solidFill>
                        <a:prstClr val="white">
                          <a:lumMod val="75000"/>
                        </a:prstClr>
                      </a:solidFill>
                      <a:prstDash val="solid"/>
                      <a:round/>
                      <a:headEnd type="none" w="med" len="med"/>
                      <a:tailEnd type="none" w="med" len="med"/>
                    </a:lnB>
                  </a:tcPr>
                </a:tc>
                <a:tc>
                  <a:txBody>
                    <a:bodyPr/>
                    <a:lstStyle/>
                    <a:p>
                      <a:pPr algn="ctr">
                        <a:lnSpc>
                          <a:spcPct val="100000"/>
                        </a:lnSpc>
                      </a:pPr>
                      <a:r>
                        <a:rPr lang="en-US" sz="1200" dirty="0">
                          <a:latin typeface="Arial" panose="020B0604020202020204" pitchFamily="34" charset="0"/>
                          <a:cs typeface="Arial" panose="020B0604020202020204" pitchFamily="34" charset="0"/>
                        </a:rPr>
                        <a:t>52 (48)</a:t>
                      </a:r>
                    </a:p>
                  </a:txBody>
                  <a:tcPr marL="68580" marR="68580" marT="34290" marB="34290" anchor="ctr">
                    <a:lnR w="9525" cap="flat" cmpd="sng" algn="ctr">
                      <a:solidFill>
                        <a:prstClr val="white">
                          <a:lumMod val="75000"/>
                        </a:prstClr>
                      </a:solidFill>
                      <a:prstDash val="solid"/>
                      <a:round/>
                      <a:headEnd type="none" w="med" len="med"/>
                      <a:tailEnd type="none" w="med" len="med"/>
                    </a:lnR>
                    <a:lnB w="9525"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45487005"/>
      </p:ext>
    </p:extLst>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a:t>SOF-VEL-VOX versus SOF-VEL in GT 3 and Cirrhosis</a:t>
            </a:r>
            <a:br>
              <a:rPr lang="en-US" sz="2000" dirty="0"/>
            </a:br>
            <a:r>
              <a:rPr lang="en-US" sz="2000" dirty="0"/>
              <a:t>POLARIS-3: Baseline Characteristics</a:t>
            </a:r>
          </a:p>
        </p:txBody>
      </p:sp>
      <p:sp>
        <p:nvSpPr>
          <p:cNvPr id="2" name="Content Placeholder 1"/>
          <p:cNvSpPr>
            <a:spLocks noGrp="1"/>
          </p:cNvSpPr>
          <p:nvPr>
            <p:ph type="body" sz="quarter" idx="14"/>
          </p:nvPr>
        </p:nvSpPr>
        <p:spPr/>
        <p:txBody>
          <a:bodyPr/>
          <a:lstStyle/>
          <a:p>
            <a:r>
              <a:rPr lang="en-US" dirty="0"/>
              <a:t>Source: Jacobson IM, et al. Gastroenterology. 2017;153:113-22.</a:t>
            </a:r>
          </a:p>
        </p:txBody>
      </p:sp>
      <p:graphicFrame>
        <p:nvGraphicFramePr>
          <p:cNvPr id="7" name="Content Placeholder 2"/>
          <p:cNvGraphicFramePr>
            <a:graphicFrameLocks/>
          </p:cNvGraphicFramePr>
          <p:nvPr>
            <p:extLst>
              <p:ext uri="{D42A27DB-BD31-4B8C-83A1-F6EECF244321}">
                <p14:modId xmlns:p14="http://schemas.microsoft.com/office/powerpoint/2010/main" val="1702306935"/>
              </p:ext>
            </p:extLst>
          </p:nvPr>
        </p:nvGraphicFramePr>
        <p:xfrm>
          <a:off x="457200" y="1036573"/>
          <a:ext cx="8229599" cy="3657600"/>
        </p:xfrm>
        <a:graphic>
          <a:graphicData uri="http://schemas.openxmlformats.org/drawingml/2006/table">
            <a:tbl>
              <a:tblPr firstRow="1" bandRow="1">
                <a:tableStyleId>{5C22544A-7EE6-4342-B048-85BDC9FD1C3A}</a:tableStyleId>
              </a:tblPr>
              <a:tblGrid>
                <a:gridCol w="3188043">
                  <a:extLst>
                    <a:ext uri="{9D8B030D-6E8A-4147-A177-3AD203B41FA5}">
                      <a16:colId xmlns:a16="http://schemas.microsoft.com/office/drawing/2014/main" val="20000"/>
                    </a:ext>
                  </a:extLst>
                </a:gridCol>
                <a:gridCol w="2520778">
                  <a:extLst>
                    <a:ext uri="{9D8B030D-6E8A-4147-A177-3AD203B41FA5}">
                      <a16:colId xmlns:a16="http://schemas.microsoft.com/office/drawing/2014/main" val="20001"/>
                    </a:ext>
                  </a:extLst>
                </a:gridCol>
                <a:gridCol w="2520778">
                  <a:extLst>
                    <a:ext uri="{9D8B030D-6E8A-4147-A177-3AD203B41FA5}">
                      <a16:colId xmlns:a16="http://schemas.microsoft.com/office/drawing/2014/main" val="20002"/>
                    </a:ext>
                  </a:extLst>
                </a:gridCol>
              </a:tblGrid>
              <a:tr h="791056">
                <a:tc>
                  <a:txBody>
                    <a:bodyPr/>
                    <a:lstStyle/>
                    <a:p>
                      <a:pPr>
                        <a:lnSpc>
                          <a:spcPts val="2400"/>
                        </a:lnSpc>
                      </a:pPr>
                      <a:r>
                        <a:rPr lang="en-US" sz="1400" dirty="0">
                          <a:latin typeface="Arial" panose="020B0604020202020204" pitchFamily="34" charset="0"/>
                          <a:cs typeface="Arial" panose="020B0604020202020204" pitchFamily="34" charset="0"/>
                        </a:rPr>
                        <a:t>Information</a:t>
                      </a:r>
                      <a:r>
                        <a:rPr lang="en-US" sz="1400" baseline="0" dirty="0">
                          <a:latin typeface="Arial" panose="020B0604020202020204" pitchFamily="34" charset="0"/>
                          <a:cs typeface="Arial" panose="020B0604020202020204" pitchFamily="34" charset="0"/>
                        </a:rPr>
                        <a:t> on Prior Treatment</a:t>
                      </a:r>
                      <a:endParaRPr lang="en-US" sz="1400" dirty="0">
                        <a:latin typeface="Arial" panose="020B0604020202020204" pitchFamily="34" charset="0"/>
                        <a:cs typeface="Arial" panose="020B0604020202020204" pitchFamily="34" charset="0"/>
                      </a:endParaRPr>
                    </a:p>
                  </a:txBody>
                  <a:tcPr marL="68580" marR="68580" marT="34290" marB="34290" anchor="ctr">
                    <a:lnL w="9525" cap="flat" cmpd="sng" algn="ctr">
                      <a:solidFill>
                        <a:srgbClr val="A6A6A6"/>
                      </a:solidFill>
                      <a:prstDash val="solid"/>
                      <a:round/>
                      <a:headEnd type="none" w="med" len="med"/>
                      <a:tailEnd type="none" w="med" len="med"/>
                    </a:lnL>
                    <a:lnR w="9525" cap="flat" cmpd="sng" algn="ctr">
                      <a:solidFill>
                        <a:prstClr val="white">
                          <a:lumMod val="65000"/>
                        </a:prstClr>
                      </a:solidFill>
                      <a:prstDash val="solid"/>
                      <a:round/>
                      <a:headEnd type="none" w="med" len="med"/>
                      <a:tailEnd type="none" w="med" len="med"/>
                    </a:lnR>
                    <a:lnT w="9525" cap="flat" cmpd="sng" algn="ctr">
                      <a:solidFill>
                        <a:srgbClr val="A6A6A6"/>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44444"/>
                    </a:solidFill>
                  </a:tcPr>
                </a:tc>
                <a:tc>
                  <a:txBody>
                    <a:bodyPr/>
                    <a:lstStyle/>
                    <a:p>
                      <a:pPr algn="ctr">
                        <a:lnSpc>
                          <a:spcPts val="2400"/>
                        </a:lnSpc>
                      </a:pPr>
                      <a:r>
                        <a:rPr lang="en-US" sz="1400" b="1" dirty="0">
                          <a:solidFill>
                            <a:srgbClr val="FFFFFF"/>
                          </a:solidFill>
                          <a:latin typeface="Arial" panose="020B0604020202020204" pitchFamily="34" charset="0"/>
                          <a:cs typeface="Arial" panose="020B0604020202020204" pitchFamily="34" charset="0"/>
                        </a:rPr>
                        <a:t>SOF-VEL-VOX</a:t>
                      </a:r>
                      <a:r>
                        <a:rPr lang="en-US" sz="1400" b="1" baseline="0" dirty="0">
                          <a:solidFill>
                            <a:srgbClr val="FFFFFF"/>
                          </a:solidFill>
                          <a:latin typeface="Arial" panose="020B0604020202020204" pitchFamily="34" charset="0"/>
                          <a:cs typeface="Arial" panose="020B0604020202020204" pitchFamily="34" charset="0"/>
                        </a:rPr>
                        <a:t> </a:t>
                      </a:r>
                      <a:r>
                        <a:rPr lang="en-US" sz="1400" b="0" baseline="0" dirty="0">
                          <a:solidFill>
                            <a:srgbClr val="FFFFFF"/>
                          </a:solidFill>
                          <a:latin typeface="Arial" panose="020B0604020202020204" pitchFamily="34" charset="0"/>
                          <a:cs typeface="Arial" panose="020B0604020202020204" pitchFamily="34" charset="0"/>
                        </a:rPr>
                        <a:t>x </a:t>
                      </a:r>
                      <a:r>
                        <a:rPr lang="en-US" sz="1400" b="0" dirty="0">
                          <a:solidFill>
                            <a:srgbClr val="FFFFFF"/>
                          </a:solidFill>
                          <a:latin typeface="Arial" panose="020B0604020202020204" pitchFamily="34" charset="0"/>
                          <a:cs typeface="Arial" panose="020B0604020202020204" pitchFamily="34" charset="0"/>
                        </a:rPr>
                        <a:t>8 weeks</a:t>
                      </a:r>
                    </a:p>
                    <a:p>
                      <a:pPr algn="ctr">
                        <a:lnSpc>
                          <a:spcPts val="2400"/>
                        </a:lnSpc>
                      </a:pPr>
                      <a:r>
                        <a:rPr lang="en-US" sz="1200" b="0" dirty="0">
                          <a:solidFill>
                            <a:srgbClr val="FFFFFF"/>
                          </a:solidFill>
                          <a:latin typeface="Arial" panose="020B0604020202020204" pitchFamily="34" charset="0"/>
                          <a:cs typeface="Arial" panose="020B0604020202020204" pitchFamily="34" charset="0"/>
                        </a:rPr>
                        <a:t>(n</a:t>
                      </a:r>
                      <a:r>
                        <a:rPr lang="en-US" sz="1200" b="0" baseline="0" dirty="0">
                          <a:solidFill>
                            <a:srgbClr val="FFFFFF"/>
                          </a:solidFill>
                          <a:latin typeface="Arial" panose="020B0604020202020204" pitchFamily="34" charset="0"/>
                          <a:cs typeface="Arial" panose="020B0604020202020204" pitchFamily="34" charset="0"/>
                        </a:rPr>
                        <a:t> </a:t>
                      </a:r>
                      <a:r>
                        <a:rPr lang="en-US" sz="1200" b="0" dirty="0">
                          <a:solidFill>
                            <a:srgbClr val="FFFFFF"/>
                          </a:solidFill>
                          <a:latin typeface="Arial" panose="020B0604020202020204" pitchFamily="34" charset="0"/>
                          <a:cs typeface="Arial" panose="020B0604020202020204" pitchFamily="34" charset="0"/>
                        </a:rPr>
                        <a:t>= 110)</a:t>
                      </a:r>
                      <a:endParaRPr lang="en-US" sz="1200" b="1" dirty="0">
                        <a:solidFill>
                          <a:srgbClr val="FFFFFF"/>
                        </a:solidFill>
                        <a:latin typeface="Arial" panose="020B0604020202020204" pitchFamily="34" charset="0"/>
                        <a:cs typeface="Arial" panose="020B0604020202020204" pitchFamily="34" charset="0"/>
                      </a:endParaRPr>
                    </a:p>
                  </a:txBody>
                  <a:tcPr marL="68580" marR="68580" marT="34290" marB="34290" anchor="ctr">
                    <a:lnL w="9525" cap="flat" cmpd="sng" algn="ctr">
                      <a:solidFill>
                        <a:prstClr val="white">
                          <a:lumMod val="65000"/>
                        </a:prstClr>
                      </a:solidFill>
                      <a:prstDash val="solid"/>
                      <a:round/>
                      <a:headEnd type="none" w="med" len="med"/>
                      <a:tailEnd type="none" w="med" len="med"/>
                    </a:lnL>
                    <a:lnT w="9525" cap="flat" cmpd="sng" algn="ctr">
                      <a:solidFill>
                        <a:srgbClr val="A6A6A6"/>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885690"/>
                    </a:solidFill>
                  </a:tcPr>
                </a:tc>
                <a:tc>
                  <a:txBody>
                    <a:bodyPr/>
                    <a:lstStyle/>
                    <a:p>
                      <a:pPr algn="ctr">
                        <a:lnSpc>
                          <a:spcPts val="2400"/>
                        </a:lnSpc>
                      </a:pPr>
                      <a:r>
                        <a:rPr lang="en-US" sz="1400" b="1" dirty="0">
                          <a:solidFill>
                            <a:srgbClr val="FFFFFF"/>
                          </a:solidFill>
                          <a:latin typeface="Arial" panose="020B0604020202020204" pitchFamily="34" charset="0"/>
                          <a:cs typeface="Arial" panose="020B0604020202020204" pitchFamily="34" charset="0"/>
                        </a:rPr>
                        <a:t>SOF-VEL</a:t>
                      </a:r>
                      <a:r>
                        <a:rPr lang="en-US" sz="1400" b="1" baseline="0" dirty="0">
                          <a:solidFill>
                            <a:srgbClr val="FFFFFF"/>
                          </a:solidFill>
                          <a:latin typeface="Arial" panose="020B0604020202020204" pitchFamily="34" charset="0"/>
                          <a:cs typeface="Arial" panose="020B0604020202020204" pitchFamily="34" charset="0"/>
                        </a:rPr>
                        <a:t> </a:t>
                      </a:r>
                      <a:r>
                        <a:rPr lang="en-US" sz="1400" b="0" baseline="0" dirty="0">
                          <a:solidFill>
                            <a:srgbClr val="FFFFFF"/>
                          </a:solidFill>
                          <a:latin typeface="Arial" panose="020B0604020202020204" pitchFamily="34" charset="0"/>
                          <a:cs typeface="Arial" panose="020B0604020202020204" pitchFamily="34" charset="0"/>
                        </a:rPr>
                        <a:t>x </a:t>
                      </a:r>
                      <a:r>
                        <a:rPr lang="en-US" sz="1400" b="0" dirty="0">
                          <a:solidFill>
                            <a:srgbClr val="FFFFFF"/>
                          </a:solidFill>
                          <a:latin typeface="Arial" panose="020B0604020202020204" pitchFamily="34" charset="0"/>
                          <a:cs typeface="Arial" panose="020B0604020202020204" pitchFamily="34" charset="0"/>
                        </a:rPr>
                        <a:t>12 weeks</a:t>
                      </a:r>
                    </a:p>
                    <a:p>
                      <a:pPr algn="ctr">
                        <a:lnSpc>
                          <a:spcPts val="2400"/>
                        </a:lnSpc>
                      </a:pPr>
                      <a:r>
                        <a:rPr lang="en-US" sz="1200" b="0" dirty="0">
                          <a:solidFill>
                            <a:srgbClr val="FFFFFF"/>
                          </a:solidFill>
                          <a:latin typeface="Arial" panose="020B0604020202020204" pitchFamily="34" charset="0"/>
                          <a:cs typeface="Arial" panose="020B0604020202020204" pitchFamily="34" charset="0"/>
                        </a:rPr>
                        <a:t>(n</a:t>
                      </a:r>
                      <a:r>
                        <a:rPr lang="en-US" sz="1200" b="0" baseline="0" dirty="0">
                          <a:solidFill>
                            <a:srgbClr val="FFFFFF"/>
                          </a:solidFill>
                          <a:latin typeface="Arial" panose="020B0604020202020204" pitchFamily="34" charset="0"/>
                          <a:cs typeface="Arial" panose="020B0604020202020204" pitchFamily="34" charset="0"/>
                        </a:rPr>
                        <a:t> </a:t>
                      </a:r>
                      <a:r>
                        <a:rPr lang="en-US" sz="1200" b="0" dirty="0">
                          <a:solidFill>
                            <a:srgbClr val="FFFFFF"/>
                          </a:solidFill>
                          <a:latin typeface="Arial" panose="020B0604020202020204" pitchFamily="34" charset="0"/>
                          <a:cs typeface="Arial" panose="020B0604020202020204" pitchFamily="34" charset="0"/>
                        </a:rPr>
                        <a:t>= 109)</a:t>
                      </a:r>
                      <a:endParaRPr lang="en-US" sz="1200" b="1" dirty="0">
                        <a:solidFill>
                          <a:srgbClr val="FFFFFF"/>
                        </a:solidFill>
                        <a:latin typeface="Arial" panose="020B0604020202020204" pitchFamily="34" charset="0"/>
                        <a:cs typeface="Arial" panose="020B0604020202020204" pitchFamily="34" charset="0"/>
                      </a:endParaRPr>
                    </a:p>
                  </a:txBody>
                  <a:tcPr marL="68580" marR="68580" marT="34290" marB="34290" anchor="ctr">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005C9E"/>
                    </a:solidFill>
                  </a:tcPr>
                </a:tc>
                <a:extLst>
                  <a:ext uri="{0D108BD9-81ED-4DB2-BD59-A6C34878D82A}">
                    <a16:rowId xmlns:a16="http://schemas.microsoft.com/office/drawing/2014/main" val="10000"/>
                  </a:ext>
                </a:extLst>
              </a:tr>
              <a:tr h="294738">
                <a:tc>
                  <a:txBody>
                    <a:bodyPr/>
                    <a:lstStyle/>
                    <a:p>
                      <a:pPr>
                        <a:lnSpc>
                          <a:spcPts val="2000"/>
                        </a:lnSpc>
                      </a:pPr>
                      <a:r>
                        <a:rPr lang="en-US" sz="1200" dirty="0">
                          <a:latin typeface="Arial" panose="020B0604020202020204" pitchFamily="34" charset="0"/>
                          <a:cs typeface="Arial" panose="020B0604020202020204" pitchFamily="34" charset="0"/>
                        </a:rPr>
                        <a:t>Treatment-Naïve </a:t>
                      </a:r>
                    </a:p>
                  </a:txBody>
                  <a:tcPr marL="68580" marR="68580" marT="34290" marB="34290" anchor="ctr">
                    <a:lnL w="9525" cap="flat" cmpd="sng" algn="ctr">
                      <a:solidFill>
                        <a:srgbClr val="A6A6A6"/>
                      </a:solidFill>
                      <a:prstDash val="solid"/>
                      <a:round/>
                      <a:headEnd type="none" w="med" len="med"/>
                      <a:tailEnd type="none" w="med" len="med"/>
                    </a:lnL>
                    <a:lnT w="57150" cap="flat" cmpd="sng" algn="ctr">
                      <a:solidFill>
                        <a:srgbClr val="FFFFFF"/>
                      </a:solidFill>
                      <a:prstDash val="solid"/>
                      <a:round/>
                      <a:headEnd type="none" w="med" len="med"/>
                      <a:tailEnd type="none" w="med" len="med"/>
                    </a:lnT>
                    <a:solidFill>
                      <a:srgbClr val="CDD3DD"/>
                    </a:solidFill>
                  </a:tcPr>
                </a:tc>
                <a:tc>
                  <a:txBody>
                    <a:bodyPr/>
                    <a:lstStyle/>
                    <a:p>
                      <a:pPr algn="ctr">
                        <a:lnSpc>
                          <a:spcPts val="2000"/>
                        </a:lnSpc>
                      </a:pPr>
                      <a:r>
                        <a:rPr lang="en-US" sz="1200" dirty="0">
                          <a:latin typeface="Arial" panose="020B0604020202020204" pitchFamily="34" charset="0"/>
                          <a:cs typeface="Arial" panose="020B0604020202020204" pitchFamily="34" charset="0"/>
                        </a:rPr>
                        <a:t>75 (68)</a:t>
                      </a:r>
                    </a:p>
                  </a:txBody>
                  <a:tcPr marL="68580" marR="68580" marT="34290" marB="34290" anchor="ctr">
                    <a:lnT w="57150" cap="flat" cmpd="sng" algn="ctr">
                      <a:solidFill>
                        <a:srgbClr val="FFFFFF"/>
                      </a:solidFill>
                      <a:prstDash val="solid"/>
                      <a:round/>
                      <a:headEnd type="none" w="med" len="med"/>
                      <a:tailEnd type="none" w="med" len="med"/>
                    </a:lnT>
                  </a:tcPr>
                </a:tc>
                <a:tc>
                  <a:txBody>
                    <a:bodyPr/>
                    <a:lstStyle/>
                    <a:p>
                      <a:pPr algn="ctr">
                        <a:lnSpc>
                          <a:spcPts val="2000"/>
                        </a:lnSpc>
                      </a:pPr>
                      <a:r>
                        <a:rPr lang="en-US" sz="1200" dirty="0">
                          <a:latin typeface="Arial" panose="020B0604020202020204" pitchFamily="34" charset="0"/>
                          <a:cs typeface="Arial" panose="020B0604020202020204" pitchFamily="34" charset="0"/>
                        </a:rPr>
                        <a:t>77 (71)</a:t>
                      </a:r>
                    </a:p>
                  </a:txBody>
                  <a:tcPr marL="68580" marR="68580" marT="34290" marB="34290" anchor="ctr">
                    <a:lnR w="9525" cap="flat" cmpd="sng" algn="ctr">
                      <a:solidFill>
                        <a:srgbClr val="A6A6A6"/>
                      </a:solidFill>
                      <a:prstDash val="solid"/>
                      <a:round/>
                      <a:headEnd type="none" w="med" len="med"/>
                      <a:tailEnd type="none" w="med" len="med"/>
                    </a:lnR>
                    <a:lnT w="57150"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10001"/>
                  </a:ext>
                </a:extLst>
              </a:tr>
              <a:tr h="1107544">
                <a:tc>
                  <a:txBody>
                    <a:bodyPr/>
                    <a:lstStyle/>
                    <a:p>
                      <a:pPr>
                        <a:lnSpc>
                          <a:spcPts val="2800"/>
                        </a:lnSpc>
                      </a:pPr>
                      <a:r>
                        <a:rPr lang="en-US" sz="1200" dirty="0">
                          <a:latin typeface="Arial" panose="020B0604020202020204" pitchFamily="34" charset="0"/>
                          <a:cs typeface="Arial" panose="020B0604020202020204" pitchFamily="34" charset="0"/>
                        </a:rPr>
                        <a:t>Treatment</a:t>
                      </a:r>
                      <a:r>
                        <a:rPr lang="en-US" sz="1200" baseline="0" dirty="0">
                          <a:latin typeface="Arial" panose="020B0604020202020204" pitchFamily="34" charset="0"/>
                          <a:cs typeface="Arial" panose="020B0604020202020204" pitchFamily="34" charset="0"/>
                        </a:rPr>
                        <a:t>-Experienced</a:t>
                      </a:r>
                    </a:p>
                    <a:p>
                      <a:pPr>
                        <a:lnSpc>
                          <a:spcPts val="2800"/>
                        </a:lnSpc>
                      </a:pPr>
                      <a:r>
                        <a:rPr lang="en-US" sz="1200" baseline="0" dirty="0">
                          <a:latin typeface="Arial" panose="020B0604020202020204" pitchFamily="34" charset="0"/>
                          <a:cs typeface="Arial" panose="020B0604020202020204" pitchFamily="34" charset="0"/>
                        </a:rPr>
                        <a:t>   Peginterferon + Ribavirin</a:t>
                      </a:r>
                    </a:p>
                    <a:p>
                      <a:pPr>
                        <a:lnSpc>
                          <a:spcPts val="2800"/>
                        </a:lnSpc>
                      </a:pPr>
                      <a:r>
                        <a:rPr lang="en-US" sz="1200" baseline="0" dirty="0">
                          <a:latin typeface="Arial" panose="020B0604020202020204" pitchFamily="34" charset="0"/>
                          <a:cs typeface="Arial" panose="020B0604020202020204" pitchFamily="34" charset="0"/>
                        </a:rPr>
                        <a:t>   Other</a:t>
                      </a:r>
                      <a:endParaRPr lang="en-US" sz="1200" dirty="0">
                        <a:latin typeface="Arial" panose="020B0604020202020204" pitchFamily="34" charset="0"/>
                        <a:cs typeface="Arial" panose="020B0604020202020204" pitchFamily="34" charset="0"/>
                      </a:endParaRPr>
                    </a:p>
                  </a:txBody>
                  <a:tcPr marL="45720" marR="45720">
                    <a:lnL w="9525" cap="flat" cmpd="sng" algn="ctr">
                      <a:solidFill>
                        <a:srgbClr val="A6A6A6"/>
                      </a:solidFill>
                      <a:prstDash val="solid"/>
                      <a:round/>
                      <a:headEnd type="none" w="med" len="med"/>
                      <a:tailEnd type="none" w="med" len="med"/>
                    </a:lnL>
                    <a:solidFill>
                      <a:srgbClr val="E8EAEF"/>
                    </a:solidFill>
                  </a:tcPr>
                </a:tc>
                <a:tc>
                  <a:txBody>
                    <a:bodyPr/>
                    <a:lstStyle/>
                    <a:p>
                      <a:pPr algn="ctr">
                        <a:lnSpc>
                          <a:spcPts val="2800"/>
                        </a:lnSpc>
                      </a:pPr>
                      <a:r>
                        <a:rPr lang="en-US" sz="1200" dirty="0">
                          <a:latin typeface="Arial" panose="020B0604020202020204" pitchFamily="34" charset="0"/>
                          <a:cs typeface="Arial" panose="020B0604020202020204" pitchFamily="34" charset="0"/>
                        </a:rPr>
                        <a:t>35 (32)</a:t>
                      </a:r>
                    </a:p>
                    <a:p>
                      <a:pPr algn="ctr">
                        <a:lnSpc>
                          <a:spcPts val="2800"/>
                        </a:lnSpc>
                      </a:pPr>
                      <a:r>
                        <a:rPr lang="en-US" sz="1200" dirty="0">
                          <a:latin typeface="Arial" panose="020B0604020202020204" pitchFamily="34" charset="0"/>
                          <a:cs typeface="Arial" panose="020B0604020202020204" pitchFamily="34" charset="0"/>
                        </a:rPr>
                        <a:t>31 (89)</a:t>
                      </a:r>
                    </a:p>
                    <a:p>
                      <a:pPr algn="ctr">
                        <a:lnSpc>
                          <a:spcPts val="2800"/>
                        </a:lnSpc>
                      </a:pPr>
                      <a:r>
                        <a:rPr lang="en-US" sz="1200" dirty="0">
                          <a:latin typeface="Arial" panose="020B0604020202020204" pitchFamily="34" charset="0"/>
                          <a:cs typeface="Arial" panose="020B0604020202020204" pitchFamily="34" charset="0"/>
                        </a:rPr>
                        <a:t>4 (11)</a:t>
                      </a:r>
                    </a:p>
                  </a:txBody>
                  <a:tcPr marL="45720" marR="45720"/>
                </a:tc>
                <a:tc>
                  <a:txBody>
                    <a:bodyPr/>
                    <a:lstStyle/>
                    <a:p>
                      <a:pPr algn="ctr">
                        <a:lnSpc>
                          <a:spcPts val="2800"/>
                        </a:lnSpc>
                      </a:pPr>
                      <a:r>
                        <a:rPr lang="en-US" sz="1200" dirty="0">
                          <a:latin typeface="Arial" panose="020B0604020202020204" pitchFamily="34" charset="0"/>
                          <a:cs typeface="Arial" panose="020B0604020202020204" pitchFamily="34" charset="0"/>
                        </a:rPr>
                        <a:t>32 (29)</a:t>
                      </a:r>
                    </a:p>
                    <a:p>
                      <a:pPr algn="ctr">
                        <a:lnSpc>
                          <a:spcPts val="2800"/>
                        </a:lnSpc>
                      </a:pPr>
                      <a:r>
                        <a:rPr lang="en-US" sz="1200" dirty="0">
                          <a:latin typeface="Arial" panose="020B0604020202020204" pitchFamily="34" charset="0"/>
                          <a:cs typeface="Arial" panose="020B0604020202020204" pitchFamily="34" charset="0"/>
                        </a:rPr>
                        <a:t>30 (94)</a:t>
                      </a:r>
                    </a:p>
                    <a:p>
                      <a:pPr algn="ctr">
                        <a:lnSpc>
                          <a:spcPts val="2800"/>
                        </a:lnSpc>
                      </a:pPr>
                      <a:r>
                        <a:rPr lang="en-US" sz="1200" dirty="0">
                          <a:latin typeface="Arial" panose="020B0604020202020204" pitchFamily="34" charset="0"/>
                          <a:cs typeface="Arial" panose="020B0604020202020204" pitchFamily="34" charset="0"/>
                        </a:rPr>
                        <a:t>2 (6)</a:t>
                      </a:r>
                    </a:p>
                  </a:txBody>
                  <a:tcPr marL="45720" marR="45720">
                    <a:lnR w="9525" cap="flat" cmpd="sng" algn="ctr">
                      <a:solidFill>
                        <a:srgbClr val="A6A6A6"/>
                      </a:solidFill>
                      <a:prstDash val="solid"/>
                      <a:round/>
                      <a:headEnd type="none" w="med" len="med"/>
                      <a:tailEnd type="none" w="med" len="med"/>
                    </a:lnR>
                  </a:tcPr>
                </a:tc>
                <a:extLst>
                  <a:ext uri="{0D108BD9-81ED-4DB2-BD59-A6C34878D82A}">
                    <a16:rowId xmlns:a16="http://schemas.microsoft.com/office/drawing/2014/main" val="10002"/>
                  </a:ext>
                </a:extLst>
              </a:tr>
              <a:tr h="1464262">
                <a:tc>
                  <a:txBody>
                    <a:bodyPr/>
                    <a:lstStyle/>
                    <a:p>
                      <a:pPr>
                        <a:lnSpc>
                          <a:spcPts val="2800"/>
                        </a:lnSpc>
                      </a:pPr>
                      <a:r>
                        <a:rPr lang="en-US" sz="1200" dirty="0">
                          <a:latin typeface="Arial" panose="020B0604020202020204" pitchFamily="34" charset="0"/>
                          <a:cs typeface="Arial" panose="020B0604020202020204" pitchFamily="34" charset="0"/>
                        </a:rPr>
                        <a:t>Most Recent Treatment Response</a:t>
                      </a:r>
                    </a:p>
                    <a:p>
                      <a:pPr>
                        <a:lnSpc>
                          <a:spcPts val="2800"/>
                        </a:lnSpc>
                      </a:pPr>
                      <a:r>
                        <a:rPr lang="en-US" sz="1200" dirty="0">
                          <a:latin typeface="Arial" panose="020B0604020202020204" pitchFamily="34" charset="0"/>
                          <a:cs typeface="Arial" panose="020B0604020202020204" pitchFamily="34" charset="0"/>
                        </a:rPr>
                        <a:t>   Nonresponder</a:t>
                      </a:r>
                    </a:p>
                    <a:p>
                      <a:pPr>
                        <a:lnSpc>
                          <a:spcPts val="2800"/>
                        </a:lnSpc>
                      </a:pPr>
                      <a:r>
                        <a:rPr lang="en-US" sz="1200" dirty="0">
                          <a:latin typeface="Arial" panose="020B0604020202020204" pitchFamily="34" charset="0"/>
                          <a:cs typeface="Arial" panose="020B0604020202020204" pitchFamily="34" charset="0"/>
                        </a:rPr>
                        <a:t>   Relapse</a:t>
                      </a:r>
                    </a:p>
                    <a:p>
                      <a:pPr>
                        <a:lnSpc>
                          <a:spcPts val="2800"/>
                        </a:lnSpc>
                      </a:pPr>
                      <a:r>
                        <a:rPr lang="en-US" sz="1200" dirty="0">
                          <a:latin typeface="Arial" panose="020B0604020202020204" pitchFamily="34" charset="0"/>
                          <a:cs typeface="Arial" panose="020B0604020202020204" pitchFamily="34" charset="0"/>
                        </a:rPr>
                        <a:t>   Other</a:t>
                      </a:r>
                    </a:p>
                  </a:txBody>
                  <a:tcPr marL="45720" marR="45720">
                    <a:lnL w="9525" cap="flat" cmpd="sng" algn="ctr">
                      <a:solidFill>
                        <a:srgbClr val="A6A6A6"/>
                      </a:solidFill>
                      <a:prstDash val="solid"/>
                      <a:round/>
                      <a:headEnd type="none" w="med" len="med"/>
                      <a:tailEnd type="none" w="med" len="med"/>
                    </a:lnL>
                    <a:lnB w="9525" cap="flat" cmpd="sng" algn="ctr">
                      <a:solidFill>
                        <a:srgbClr val="A6A6A6"/>
                      </a:solidFill>
                      <a:prstDash val="solid"/>
                      <a:round/>
                      <a:headEnd type="none" w="med" len="med"/>
                      <a:tailEnd type="none" w="med" len="med"/>
                    </a:lnB>
                  </a:tcPr>
                </a:tc>
                <a:tc>
                  <a:txBody>
                    <a:bodyPr/>
                    <a:lstStyle/>
                    <a:p>
                      <a:pPr algn="ctr">
                        <a:lnSpc>
                          <a:spcPts val="2800"/>
                        </a:lnSpc>
                      </a:pPr>
                      <a:endParaRPr lang="en-US" sz="1200" dirty="0">
                        <a:latin typeface="Arial" panose="020B0604020202020204" pitchFamily="34" charset="0"/>
                        <a:cs typeface="Arial" panose="020B0604020202020204" pitchFamily="34" charset="0"/>
                      </a:endParaRPr>
                    </a:p>
                    <a:p>
                      <a:pPr algn="ctr">
                        <a:lnSpc>
                          <a:spcPts val="2800"/>
                        </a:lnSpc>
                      </a:pPr>
                      <a:r>
                        <a:rPr lang="en-US" sz="1200" dirty="0">
                          <a:latin typeface="Arial" panose="020B0604020202020204" pitchFamily="34" charset="0"/>
                          <a:cs typeface="Arial" panose="020B0604020202020204" pitchFamily="34" charset="0"/>
                        </a:rPr>
                        <a:t>16 (46)</a:t>
                      </a:r>
                    </a:p>
                    <a:p>
                      <a:pPr algn="ctr">
                        <a:lnSpc>
                          <a:spcPts val="2800"/>
                        </a:lnSpc>
                      </a:pPr>
                      <a:r>
                        <a:rPr lang="en-US" sz="1200" dirty="0">
                          <a:latin typeface="Arial" panose="020B0604020202020204" pitchFamily="34" charset="0"/>
                          <a:cs typeface="Arial" panose="020B0604020202020204" pitchFamily="34" charset="0"/>
                        </a:rPr>
                        <a:t>16 </a:t>
                      </a:r>
                      <a:r>
                        <a:rPr lang="en-US" sz="1200" baseline="0" dirty="0">
                          <a:latin typeface="Arial" panose="020B0604020202020204" pitchFamily="34" charset="0"/>
                          <a:cs typeface="Arial" panose="020B0604020202020204" pitchFamily="34" charset="0"/>
                        </a:rPr>
                        <a:t>(46)</a:t>
                      </a:r>
                    </a:p>
                    <a:p>
                      <a:pPr algn="ctr">
                        <a:lnSpc>
                          <a:spcPts val="2800"/>
                        </a:lnSpc>
                      </a:pPr>
                      <a:r>
                        <a:rPr lang="en-US" sz="1200" baseline="0" dirty="0">
                          <a:latin typeface="Arial" panose="020B0604020202020204" pitchFamily="34" charset="0"/>
                          <a:cs typeface="Arial" panose="020B0604020202020204" pitchFamily="34" charset="0"/>
                        </a:rPr>
                        <a:t>3 (9)</a:t>
                      </a:r>
                      <a:endParaRPr lang="en-US" sz="1200" dirty="0">
                        <a:latin typeface="Arial" panose="020B0604020202020204" pitchFamily="34" charset="0"/>
                        <a:cs typeface="Arial" panose="020B0604020202020204" pitchFamily="34" charset="0"/>
                      </a:endParaRPr>
                    </a:p>
                  </a:txBody>
                  <a:tcPr marL="45720" marR="45720">
                    <a:lnB w="9525" cap="flat" cmpd="sng" algn="ctr">
                      <a:solidFill>
                        <a:srgbClr val="A6A6A6"/>
                      </a:solidFill>
                      <a:prstDash val="solid"/>
                      <a:round/>
                      <a:headEnd type="none" w="med" len="med"/>
                      <a:tailEnd type="none" w="med" len="med"/>
                    </a:lnB>
                  </a:tcPr>
                </a:tc>
                <a:tc>
                  <a:txBody>
                    <a:bodyPr/>
                    <a:lstStyle/>
                    <a:p>
                      <a:pPr algn="ctr">
                        <a:lnSpc>
                          <a:spcPts val="2800"/>
                        </a:lnSpc>
                      </a:pPr>
                      <a:endParaRPr lang="en-US" sz="1200" dirty="0">
                        <a:latin typeface="Arial" panose="020B0604020202020204" pitchFamily="34" charset="0"/>
                        <a:cs typeface="Arial" panose="020B0604020202020204" pitchFamily="34" charset="0"/>
                      </a:endParaRPr>
                    </a:p>
                    <a:p>
                      <a:pPr algn="ctr">
                        <a:lnSpc>
                          <a:spcPts val="2800"/>
                        </a:lnSpc>
                      </a:pPr>
                      <a:r>
                        <a:rPr lang="en-US" sz="1200" dirty="0">
                          <a:latin typeface="Arial" panose="020B0604020202020204" pitchFamily="34" charset="0"/>
                          <a:cs typeface="Arial" panose="020B0604020202020204" pitchFamily="34" charset="0"/>
                        </a:rPr>
                        <a:t>8 (25)</a:t>
                      </a:r>
                    </a:p>
                    <a:p>
                      <a:pPr algn="ctr">
                        <a:lnSpc>
                          <a:spcPts val="2800"/>
                        </a:lnSpc>
                      </a:pPr>
                      <a:r>
                        <a:rPr lang="en-US" sz="1200" dirty="0">
                          <a:latin typeface="Arial" panose="020B0604020202020204" pitchFamily="34" charset="0"/>
                          <a:cs typeface="Arial" panose="020B0604020202020204" pitchFamily="34" charset="0"/>
                        </a:rPr>
                        <a:t>20 (63)</a:t>
                      </a:r>
                    </a:p>
                    <a:p>
                      <a:pPr algn="ctr">
                        <a:lnSpc>
                          <a:spcPts val="2800"/>
                        </a:lnSpc>
                      </a:pPr>
                      <a:r>
                        <a:rPr lang="en-US" sz="1200" dirty="0">
                          <a:latin typeface="Arial" panose="020B0604020202020204" pitchFamily="34" charset="0"/>
                          <a:cs typeface="Arial" panose="020B0604020202020204" pitchFamily="34" charset="0"/>
                        </a:rPr>
                        <a:t>4 (13)</a:t>
                      </a:r>
                    </a:p>
                  </a:txBody>
                  <a:tcPr marL="45720" marR="45720">
                    <a:lnR w="9525" cap="flat" cmpd="sng" algn="ctr">
                      <a:solidFill>
                        <a:srgbClr val="A6A6A6"/>
                      </a:solidFill>
                      <a:prstDash val="solid"/>
                      <a:round/>
                      <a:headEnd type="none" w="med" len="med"/>
                      <a:tailEnd type="none" w="med" len="med"/>
                    </a:lnR>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85920046"/>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a:cxnSpLocks/>
            <a:stCxn id="26" idx="3"/>
          </p:cNvCxnSpPr>
          <p:nvPr/>
        </p:nvCxnSpPr>
        <p:spPr>
          <a:xfrm flipV="1">
            <a:off x="5080667" y="1950795"/>
            <a:ext cx="1956877" cy="2944"/>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Title 1"/>
          <p:cNvSpPr>
            <a:spLocks noGrp="1"/>
          </p:cNvSpPr>
          <p:nvPr>
            <p:ph type="title"/>
          </p:nvPr>
        </p:nvSpPr>
        <p:spPr/>
        <p:txBody>
          <a:bodyPr>
            <a:normAutofit/>
          </a:bodyPr>
          <a:lstStyle/>
          <a:p>
            <a:r>
              <a:rPr lang="en-US" sz="2000" dirty="0"/>
              <a:t>Sofosbuvir-Velpatasvir in HCV Genotype 1, 2, 4, 5, or 6</a:t>
            </a:r>
            <a:br>
              <a:rPr lang="en-US" sz="2000" dirty="0"/>
            </a:br>
            <a:r>
              <a:rPr lang="en-US" sz="2000" dirty="0"/>
              <a:t>ASTRAL-1: Study Design</a:t>
            </a:r>
          </a:p>
        </p:txBody>
      </p:sp>
      <p:sp>
        <p:nvSpPr>
          <p:cNvPr id="7" name="Content Placeholder 6"/>
          <p:cNvSpPr>
            <a:spLocks noGrp="1"/>
          </p:cNvSpPr>
          <p:nvPr>
            <p:ph type="body" sz="quarter" idx="14"/>
          </p:nvPr>
        </p:nvSpPr>
        <p:spPr/>
        <p:txBody>
          <a:bodyPr/>
          <a:lstStyle/>
          <a:p>
            <a:r>
              <a:rPr lang="en-US" dirty="0"/>
              <a:t>Source: Feld JJ, et al. N Engl J Med. </a:t>
            </a:r>
            <a:r>
              <a:rPr lang="is-IS"/>
              <a:t>2015</a:t>
            </a:r>
            <a:r>
              <a:rPr lang="en-US" dirty="0"/>
              <a:t>;373:2599-607.</a:t>
            </a:r>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sp>
        <p:nvSpPr>
          <p:cNvPr id="26" name="Rectangle 5"/>
          <p:cNvSpPr>
            <a:spLocks noChangeArrowheads="1"/>
          </p:cNvSpPr>
          <p:nvPr/>
        </p:nvSpPr>
        <p:spPr bwMode="auto">
          <a:xfrm>
            <a:off x="3028674" y="1716784"/>
            <a:ext cx="2051993" cy="473910"/>
          </a:xfrm>
          <a:prstGeom prst="rect">
            <a:avLst/>
          </a:prstGeom>
          <a:solidFill>
            <a:srgbClr val="005B9D">
              <a:alpha val="20000"/>
            </a:srgbClr>
          </a:solidFill>
          <a:ln w="9525" cmpd="sng">
            <a:solidFill>
              <a:srgbClr val="000000"/>
            </a:solidFill>
            <a:miter lim="800000"/>
            <a:headEnd/>
            <a:tailEnd/>
          </a:ln>
          <a:effectLst/>
        </p:spPr>
        <p:txBody>
          <a:bodyPr wrap="square" lIns="0" rIns="0" anchor="ctr"/>
          <a:lstStyle/>
          <a:p>
            <a:pPr marL="34290" algn="ctr"/>
            <a:r>
              <a:rPr lang="en-US" sz="1200" b="1" dirty="0">
                <a:latin typeface="Arial"/>
                <a:cs typeface="Arial"/>
              </a:rPr>
              <a:t>Sofosbuvir-</a:t>
            </a:r>
            <a:r>
              <a:rPr lang="en-US" sz="1200" b="1" dirty="0" err="1">
                <a:latin typeface="Arial"/>
                <a:cs typeface="Arial"/>
              </a:rPr>
              <a:t>Velpatasvir</a:t>
            </a:r>
            <a:br>
              <a:rPr lang="en-US" sz="1200" b="1" dirty="0">
                <a:latin typeface="Arial"/>
                <a:cs typeface="Arial"/>
              </a:rPr>
            </a:br>
            <a:r>
              <a:rPr lang="en-US" sz="1100" dirty="0">
                <a:latin typeface="Arial"/>
                <a:cs typeface="Arial"/>
              </a:rPr>
              <a:t>(n = 624)</a:t>
            </a:r>
          </a:p>
        </p:txBody>
      </p:sp>
      <p:sp>
        <p:nvSpPr>
          <p:cNvPr id="27" name="Rectangle 26"/>
          <p:cNvSpPr/>
          <p:nvPr/>
        </p:nvSpPr>
        <p:spPr>
          <a:xfrm>
            <a:off x="6747472" y="1807345"/>
            <a:ext cx="788260" cy="304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000000"/>
                </a:solidFill>
                <a:latin typeface="Arial"/>
                <a:cs typeface="Arial"/>
              </a:rPr>
              <a:t>SVR12</a:t>
            </a:r>
          </a:p>
        </p:txBody>
      </p:sp>
      <p:sp>
        <p:nvSpPr>
          <p:cNvPr id="35" name="Rectangle 25"/>
          <p:cNvSpPr>
            <a:spLocks noChangeArrowheads="1"/>
          </p:cNvSpPr>
          <p:nvPr/>
        </p:nvSpPr>
        <p:spPr bwMode="auto">
          <a:xfrm>
            <a:off x="1054026" y="4114800"/>
            <a:ext cx="7004618" cy="443467"/>
          </a:xfrm>
          <a:prstGeom prst="rect">
            <a:avLst/>
          </a:prstGeom>
          <a:solidFill>
            <a:schemeClr val="bg1">
              <a:lumMod val="95000"/>
            </a:schemeClr>
          </a:solidFill>
          <a:ln w="9525" cap="flat" cmpd="sng" algn="ctr">
            <a:solidFill>
              <a:schemeClr val="bg1">
                <a:lumMod val="65000"/>
              </a:schemeClr>
            </a:solidFill>
            <a:prstDash val="solid"/>
            <a:miter lim="800000"/>
            <a:headEnd type="none" w="med" len="med"/>
            <a:tailEnd type="none" w="med" len="med"/>
          </a:ln>
          <a:effectLst/>
        </p:spPr>
        <p:txBody>
          <a:bodyPr lIns="342900" tIns="34073" rIns="69365" bIns="68580" anchor="ctr">
            <a:prstTxWarp prst="textNoShape">
              <a:avLst/>
            </a:prstTxWarp>
          </a:bodyPr>
          <a:lstStyle/>
          <a:p>
            <a:pPr defTabSz="701279">
              <a:lnSpc>
                <a:spcPts val="1350"/>
              </a:lnSpc>
              <a:spcBef>
                <a:spcPts val="600"/>
              </a:spcBef>
            </a:pPr>
            <a:r>
              <a:rPr lang="en-US" sz="1050" b="1" dirty="0">
                <a:solidFill>
                  <a:srgbClr val="000000"/>
                </a:solidFill>
                <a:latin typeface="Arial" pitchFamily="22" charset="0"/>
              </a:rPr>
              <a:t>Drug Dosing</a:t>
            </a:r>
            <a:br>
              <a:rPr lang="en-US" sz="1050" dirty="0">
                <a:solidFill>
                  <a:srgbClr val="000000"/>
                </a:solidFill>
                <a:latin typeface="Arial" pitchFamily="22" charset="0"/>
              </a:rPr>
            </a:br>
            <a:r>
              <a:rPr lang="en-US" sz="1050" dirty="0">
                <a:solidFill>
                  <a:srgbClr val="000000"/>
                </a:solidFill>
                <a:latin typeface="Arial" pitchFamily="22" charset="0"/>
              </a:rPr>
              <a:t>Sofosbuvir-Velpatasvir (400/100 mg): fixed dose combination; one pill once daily</a:t>
            </a:r>
          </a:p>
        </p:txBody>
      </p:sp>
      <p:sp>
        <p:nvSpPr>
          <p:cNvPr id="37" name="Rectangle 36"/>
          <p:cNvSpPr/>
          <p:nvPr/>
        </p:nvSpPr>
        <p:spPr>
          <a:xfrm>
            <a:off x="1071965" y="1704279"/>
            <a:ext cx="1824798" cy="1245394"/>
          </a:xfrm>
          <a:prstGeom prst="rect">
            <a:avLst/>
          </a:prstGeom>
          <a:solidFill>
            <a:srgbClr val="59574E"/>
          </a:solidFill>
          <a:ln>
            <a:noFill/>
          </a:ln>
          <a:effectLst/>
        </p:spPr>
        <p:style>
          <a:lnRef idx="1">
            <a:schemeClr val="accent1"/>
          </a:lnRef>
          <a:fillRef idx="3">
            <a:schemeClr val="accent1"/>
          </a:fillRef>
          <a:effectRef idx="2">
            <a:schemeClr val="accent1"/>
          </a:effectRef>
          <a:fontRef idx="minor">
            <a:schemeClr val="lt1"/>
          </a:fontRef>
        </p:style>
        <p:txBody>
          <a:bodyPr lIns="68580" rtlCol="0" anchor="ctr"/>
          <a:lstStyle/>
          <a:p>
            <a:pPr algn="ctr">
              <a:lnSpc>
                <a:spcPts val="1500"/>
              </a:lnSpc>
            </a:pPr>
            <a:r>
              <a:rPr lang="en-US" sz="1200" b="1" dirty="0">
                <a:solidFill>
                  <a:srgbClr val="FFFFFF"/>
                </a:solidFill>
                <a:latin typeface="Arial" panose="020B0604020202020204" pitchFamily="34" charset="0"/>
                <a:cs typeface="Arial" panose="020B0604020202020204" pitchFamily="34" charset="0"/>
              </a:rPr>
              <a:t>Treatment-naïve or </a:t>
            </a:r>
            <a:br>
              <a:rPr lang="en-US" sz="1200" b="1" dirty="0">
                <a:solidFill>
                  <a:srgbClr val="FFFFFF"/>
                </a:solidFill>
                <a:latin typeface="Arial" panose="020B0604020202020204" pitchFamily="34" charset="0"/>
                <a:cs typeface="Arial" panose="020B0604020202020204" pitchFamily="34" charset="0"/>
              </a:rPr>
            </a:br>
            <a:r>
              <a:rPr lang="en-US" sz="1200" b="1" dirty="0">
                <a:solidFill>
                  <a:srgbClr val="FFFFFF"/>
                </a:solidFill>
                <a:latin typeface="Arial" panose="020B0604020202020204" pitchFamily="34" charset="0"/>
                <a:cs typeface="Arial" panose="020B0604020202020204" pitchFamily="34" charset="0"/>
              </a:rPr>
              <a:t>Treatment-experienced </a:t>
            </a:r>
            <a:br>
              <a:rPr lang="en-US" sz="1200" b="1" dirty="0">
                <a:solidFill>
                  <a:srgbClr val="FFFFFF"/>
                </a:solidFill>
                <a:latin typeface="Arial" panose="020B0604020202020204" pitchFamily="34" charset="0"/>
                <a:cs typeface="Arial" panose="020B0604020202020204" pitchFamily="34" charset="0"/>
              </a:rPr>
            </a:br>
            <a:r>
              <a:rPr lang="en-US" sz="1200" b="1" dirty="0">
                <a:solidFill>
                  <a:srgbClr val="FFFFFF"/>
                </a:solidFill>
                <a:latin typeface="Arial" panose="020B0604020202020204" pitchFamily="34" charset="0"/>
                <a:cs typeface="Arial" panose="020B0604020202020204" pitchFamily="34" charset="0"/>
              </a:rPr>
              <a:t>GT 1, 2, 4, 5*, or 6</a:t>
            </a:r>
            <a:endParaRPr lang="en-US" sz="1200" b="1" i="1" dirty="0">
              <a:solidFill>
                <a:srgbClr val="FFFFFF"/>
              </a:solidFill>
              <a:latin typeface="Arial" panose="020B0604020202020204" pitchFamily="34" charset="0"/>
              <a:cs typeface="Arial" panose="020B0604020202020204" pitchFamily="34" charset="0"/>
            </a:endParaRPr>
          </a:p>
          <a:p>
            <a:pPr algn="ctr">
              <a:lnSpc>
                <a:spcPts val="1500"/>
              </a:lnSpc>
            </a:pPr>
            <a:r>
              <a:rPr lang="en-US" sz="1100" dirty="0">
                <a:solidFill>
                  <a:srgbClr val="FFFFFF"/>
                </a:solidFill>
                <a:latin typeface="Arial" panose="020B0604020202020204" pitchFamily="34" charset="0"/>
                <a:cs typeface="Arial" panose="020B0604020202020204" pitchFamily="34" charset="0"/>
              </a:rPr>
              <a:t>(n = 740)</a:t>
            </a:r>
          </a:p>
        </p:txBody>
      </p:sp>
      <p:cxnSp>
        <p:nvCxnSpPr>
          <p:cNvPr id="70" name="Straight Connector 69"/>
          <p:cNvCxnSpPr>
            <a:cxnSpLocks/>
            <a:stCxn id="72" idx="3"/>
          </p:cNvCxnSpPr>
          <p:nvPr/>
        </p:nvCxnSpPr>
        <p:spPr>
          <a:xfrm flipV="1">
            <a:off x="5080667" y="2721854"/>
            <a:ext cx="1956878" cy="1461"/>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2" name="Rectangle 5"/>
          <p:cNvSpPr>
            <a:spLocks noChangeArrowheads="1"/>
          </p:cNvSpPr>
          <p:nvPr/>
        </p:nvSpPr>
        <p:spPr bwMode="auto">
          <a:xfrm>
            <a:off x="3028673" y="2486360"/>
            <a:ext cx="2051994" cy="473910"/>
          </a:xfrm>
          <a:prstGeom prst="rect">
            <a:avLst/>
          </a:prstGeom>
          <a:solidFill>
            <a:schemeClr val="tx1">
              <a:lumMod val="65000"/>
              <a:lumOff val="35000"/>
              <a:alpha val="20000"/>
            </a:schemeClr>
          </a:solidFill>
          <a:ln w="9525" cmpd="sng">
            <a:solidFill>
              <a:schemeClr val="tx1"/>
            </a:solidFill>
            <a:miter lim="800000"/>
            <a:headEnd/>
            <a:tailEnd/>
          </a:ln>
          <a:effectLst/>
        </p:spPr>
        <p:txBody>
          <a:bodyPr wrap="none" lIns="0" rIns="0" anchor="ctr"/>
          <a:lstStyle/>
          <a:p>
            <a:pPr marL="34290" algn="ctr"/>
            <a:r>
              <a:rPr lang="en-US" sz="1200" b="1" dirty="0">
                <a:latin typeface="Arial"/>
                <a:cs typeface="Arial"/>
              </a:rPr>
              <a:t>Placebo</a:t>
            </a:r>
            <a:br>
              <a:rPr lang="en-US" sz="1200" b="1" dirty="0">
                <a:latin typeface="Arial"/>
                <a:cs typeface="Arial"/>
              </a:rPr>
            </a:br>
            <a:r>
              <a:rPr lang="en-US" sz="1100" dirty="0">
                <a:latin typeface="Arial"/>
                <a:cs typeface="Arial"/>
              </a:rPr>
              <a:t>(n = 116) </a:t>
            </a:r>
          </a:p>
        </p:txBody>
      </p:sp>
      <p:sp>
        <p:nvSpPr>
          <p:cNvPr id="73" name="Rectangle 72"/>
          <p:cNvSpPr/>
          <p:nvPr/>
        </p:nvSpPr>
        <p:spPr>
          <a:xfrm>
            <a:off x="6757759" y="2569899"/>
            <a:ext cx="788260" cy="30403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000000"/>
                </a:solidFill>
                <a:latin typeface="Arial"/>
                <a:cs typeface="Arial"/>
              </a:rPr>
              <a:t>SVR12</a:t>
            </a:r>
          </a:p>
        </p:txBody>
      </p:sp>
      <p:sp>
        <p:nvSpPr>
          <p:cNvPr id="32" name="Rectangle 25"/>
          <p:cNvSpPr>
            <a:spLocks noChangeArrowheads="1"/>
          </p:cNvSpPr>
          <p:nvPr/>
        </p:nvSpPr>
        <p:spPr bwMode="auto">
          <a:xfrm>
            <a:off x="1052594" y="3312081"/>
            <a:ext cx="7004618" cy="658823"/>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lIns="342900" tIns="34073" rIns="69365" bIns="68580" anchor="ctr">
            <a:prstTxWarp prst="textNoShape">
              <a:avLst/>
            </a:prstTxWarp>
          </a:bodyPr>
          <a:lstStyle/>
          <a:p>
            <a:pPr defTabSz="701279">
              <a:lnSpc>
                <a:spcPts val="1350"/>
              </a:lnSpc>
              <a:spcBef>
                <a:spcPts val="600"/>
              </a:spcBef>
            </a:pPr>
            <a:r>
              <a:rPr lang="en-US" sz="1050" dirty="0">
                <a:solidFill>
                  <a:srgbClr val="000000"/>
                </a:solidFill>
                <a:latin typeface="Arial" pitchFamily="22" charset="0"/>
              </a:rPr>
              <a:t>Randomized 5:1 ratio for treatment to placebo. Stratified by cirrhosis and HCV genotype.</a:t>
            </a:r>
            <a:br>
              <a:rPr lang="en-US" sz="1050" dirty="0">
                <a:solidFill>
                  <a:srgbClr val="000000"/>
                </a:solidFill>
                <a:latin typeface="Arial" pitchFamily="22" charset="0"/>
              </a:rPr>
            </a:br>
            <a:r>
              <a:rPr lang="en-US" sz="1050" dirty="0">
                <a:solidFill>
                  <a:srgbClr val="000000"/>
                </a:solidFill>
                <a:latin typeface="Arial" pitchFamily="22" charset="0"/>
              </a:rPr>
              <a:t>*Genotype 5 patients (n = 6) were assigned to active arm (and not randomized)</a:t>
            </a:r>
            <a:br>
              <a:rPr lang="en-US" sz="1050" dirty="0">
                <a:solidFill>
                  <a:srgbClr val="000000"/>
                </a:solidFill>
                <a:latin typeface="Arial" pitchFamily="22" charset="0"/>
              </a:rPr>
            </a:br>
            <a:r>
              <a:rPr lang="en-US" sz="1050" dirty="0">
                <a:solidFill>
                  <a:srgbClr val="000000"/>
                </a:solidFill>
                <a:latin typeface="Arial" pitchFamily="22" charset="0"/>
              </a:rPr>
              <a:t>Placebo recipients were eligible for deferred treatment with sofosbuvir-velpatasvir</a:t>
            </a:r>
          </a:p>
        </p:txBody>
      </p:sp>
      <p:grpSp>
        <p:nvGrpSpPr>
          <p:cNvPr id="29" name="Group 28">
            <a:extLst>
              <a:ext uri="{FF2B5EF4-FFF2-40B4-BE49-F238E27FC236}">
                <a16:creationId xmlns:a16="http://schemas.microsoft.com/office/drawing/2014/main" id="{E2E0AB40-D652-3545-90FF-4518E6A92BAF}"/>
              </a:ext>
            </a:extLst>
          </p:cNvPr>
          <p:cNvGrpSpPr/>
          <p:nvPr/>
        </p:nvGrpSpPr>
        <p:grpSpPr>
          <a:xfrm>
            <a:off x="1138416" y="1021866"/>
            <a:ext cx="6871718" cy="386328"/>
            <a:chOff x="1138416" y="1021866"/>
            <a:chExt cx="6871718" cy="386328"/>
          </a:xfrm>
        </p:grpSpPr>
        <p:sp>
          <p:nvSpPr>
            <p:cNvPr id="30" name="Rectangle 29">
              <a:extLst>
                <a:ext uri="{FF2B5EF4-FFF2-40B4-BE49-F238E27FC236}">
                  <a16:creationId xmlns:a16="http://schemas.microsoft.com/office/drawing/2014/main" id="{926ECD85-CB67-6948-B08B-C4F621F0A691}"/>
                </a:ext>
              </a:extLst>
            </p:cNvPr>
            <p:cNvSpPr/>
            <p:nvPr/>
          </p:nvSpPr>
          <p:spPr>
            <a:xfrm>
              <a:off x="1138416" y="1085901"/>
              <a:ext cx="6871718" cy="308037"/>
            </a:xfrm>
            <a:prstGeom prst="rect">
              <a:avLst/>
            </a:prstGeom>
            <a:gradFill>
              <a:gsLst>
                <a:gs pos="85000">
                  <a:srgbClr val="ECECEC"/>
                </a:gs>
                <a:gs pos="0">
                  <a:schemeClr val="bg1"/>
                </a:gs>
                <a:gs pos="15000">
                  <a:schemeClr val="bg1">
                    <a:lumMod val="85000"/>
                  </a:schemeClr>
                </a:gs>
                <a:gs pos="100000">
                  <a:schemeClr val="bg1"/>
                </a:gs>
              </a:gsLst>
              <a:lin ang="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000000"/>
                </a:solidFill>
                <a:latin typeface="Arial"/>
                <a:cs typeface="Arial"/>
              </a:endParaRPr>
            </a:p>
          </p:txBody>
        </p:sp>
        <p:cxnSp>
          <p:nvCxnSpPr>
            <p:cNvPr id="31" name="Straight Connector 30">
              <a:extLst>
                <a:ext uri="{FF2B5EF4-FFF2-40B4-BE49-F238E27FC236}">
                  <a16:creationId xmlns:a16="http://schemas.microsoft.com/office/drawing/2014/main" id="{CE6FC1F3-D9E1-1F4D-8B87-072F94B82ADD}"/>
                </a:ext>
              </a:extLst>
            </p:cNvPr>
            <p:cNvCxnSpPr/>
            <p:nvPr/>
          </p:nvCxnSpPr>
          <p:spPr>
            <a:xfrm flipV="1">
              <a:off x="1138416" y="1387638"/>
              <a:ext cx="6871718" cy="8604"/>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FAA45459-98B7-9547-94DF-171FBB943922}"/>
                </a:ext>
              </a:extLst>
            </p:cNvPr>
            <p:cNvGrpSpPr/>
            <p:nvPr/>
          </p:nvGrpSpPr>
          <p:grpSpPr>
            <a:xfrm>
              <a:off x="1857714" y="1021866"/>
              <a:ext cx="5481256" cy="386328"/>
              <a:chOff x="1857714" y="1021866"/>
              <a:chExt cx="5481256" cy="386328"/>
            </a:xfrm>
          </p:grpSpPr>
          <p:sp>
            <p:nvSpPr>
              <p:cNvPr id="52" name="Rectangle 51">
                <a:extLst>
                  <a:ext uri="{FF2B5EF4-FFF2-40B4-BE49-F238E27FC236}">
                    <a16:creationId xmlns:a16="http://schemas.microsoft.com/office/drawing/2014/main" id="{2E847497-4C59-ED45-8280-70B93D5E17FF}"/>
                  </a:ext>
                </a:extLst>
              </p:cNvPr>
              <p:cNvSpPr/>
              <p:nvPr/>
            </p:nvSpPr>
            <p:spPr>
              <a:xfrm>
                <a:off x="1857714" y="1079958"/>
                <a:ext cx="628650" cy="29947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rPr>
                  <a:t>Week</a:t>
                </a:r>
              </a:p>
            </p:txBody>
          </p:sp>
          <p:grpSp>
            <p:nvGrpSpPr>
              <p:cNvPr id="56" name="Group 55">
                <a:extLst>
                  <a:ext uri="{FF2B5EF4-FFF2-40B4-BE49-F238E27FC236}">
                    <a16:creationId xmlns:a16="http://schemas.microsoft.com/office/drawing/2014/main" id="{ED039D99-8F4C-5543-9FA3-DB1F75019A15}"/>
                  </a:ext>
                </a:extLst>
              </p:cNvPr>
              <p:cNvGrpSpPr/>
              <p:nvPr/>
            </p:nvGrpSpPr>
            <p:grpSpPr>
              <a:xfrm>
                <a:off x="2825227" y="1021866"/>
                <a:ext cx="4513743" cy="386328"/>
                <a:chOff x="2825227" y="1021866"/>
                <a:chExt cx="4513743" cy="386328"/>
              </a:xfrm>
            </p:grpSpPr>
            <p:sp>
              <p:nvSpPr>
                <p:cNvPr id="57" name="Rectangle 56">
                  <a:extLst>
                    <a:ext uri="{FF2B5EF4-FFF2-40B4-BE49-F238E27FC236}">
                      <a16:creationId xmlns:a16="http://schemas.microsoft.com/office/drawing/2014/main" id="{005EBDDA-166B-BC4C-865D-B13FDD675E2A}"/>
                    </a:ext>
                  </a:extLst>
                </p:cNvPr>
                <p:cNvSpPr/>
                <p:nvPr/>
              </p:nvSpPr>
              <p:spPr>
                <a:xfrm>
                  <a:off x="2825227"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0</a:t>
                  </a:r>
                </a:p>
              </p:txBody>
            </p:sp>
            <p:sp>
              <p:nvSpPr>
                <p:cNvPr id="58" name="Rectangle 57">
                  <a:extLst>
                    <a:ext uri="{FF2B5EF4-FFF2-40B4-BE49-F238E27FC236}">
                      <a16:creationId xmlns:a16="http://schemas.microsoft.com/office/drawing/2014/main" id="{2B9354A4-6649-B64B-92D6-214B948848D1}"/>
                    </a:ext>
                  </a:extLst>
                </p:cNvPr>
                <p:cNvSpPr/>
                <p:nvPr/>
              </p:nvSpPr>
              <p:spPr>
                <a:xfrm>
                  <a:off x="6929776"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24</a:t>
                  </a:r>
                </a:p>
              </p:txBody>
            </p:sp>
            <p:sp>
              <p:nvSpPr>
                <p:cNvPr id="59" name="Rectangle 58">
                  <a:extLst>
                    <a:ext uri="{FF2B5EF4-FFF2-40B4-BE49-F238E27FC236}">
                      <a16:creationId xmlns:a16="http://schemas.microsoft.com/office/drawing/2014/main" id="{BBFD3A2A-F638-FF45-8670-7F196E556853}"/>
                    </a:ext>
                  </a:extLst>
                </p:cNvPr>
                <p:cNvSpPr/>
                <p:nvPr/>
              </p:nvSpPr>
              <p:spPr>
                <a:xfrm>
                  <a:off x="4193410"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8</a:t>
                  </a:r>
                </a:p>
              </p:txBody>
            </p:sp>
            <p:sp>
              <p:nvSpPr>
                <p:cNvPr id="60" name="Rectangle 59">
                  <a:extLst>
                    <a:ext uri="{FF2B5EF4-FFF2-40B4-BE49-F238E27FC236}">
                      <a16:creationId xmlns:a16="http://schemas.microsoft.com/office/drawing/2014/main" id="{02E4FD44-BD75-234D-BDEF-EE9F291180EF}"/>
                    </a:ext>
                  </a:extLst>
                </p:cNvPr>
                <p:cNvSpPr/>
                <p:nvPr/>
              </p:nvSpPr>
              <p:spPr>
                <a:xfrm>
                  <a:off x="4877501"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12</a:t>
                  </a:r>
                </a:p>
              </p:txBody>
            </p:sp>
            <p:sp>
              <p:nvSpPr>
                <p:cNvPr id="61" name="Rectangle 60">
                  <a:extLst>
                    <a:ext uri="{FF2B5EF4-FFF2-40B4-BE49-F238E27FC236}">
                      <a16:creationId xmlns:a16="http://schemas.microsoft.com/office/drawing/2014/main" id="{AAA8D252-72FE-E74E-B3A9-5EC3E428B6B7}"/>
                    </a:ext>
                  </a:extLst>
                </p:cNvPr>
                <p:cNvSpPr/>
                <p:nvPr/>
              </p:nvSpPr>
              <p:spPr>
                <a:xfrm>
                  <a:off x="6245683"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20</a:t>
                  </a:r>
                </a:p>
              </p:txBody>
            </p:sp>
            <p:sp>
              <p:nvSpPr>
                <p:cNvPr id="62" name="Rectangle 61">
                  <a:extLst>
                    <a:ext uri="{FF2B5EF4-FFF2-40B4-BE49-F238E27FC236}">
                      <a16:creationId xmlns:a16="http://schemas.microsoft.com/office/drawing/2014/main" id="{E372602F-AD73-A243-8466-B78ADE42E6DC}"/>
                    </a:ext>
                  </a:extLst>
                </p:cNvPr>
                <p:cNvSpPr/>
                <p:nvPr/>
              </p:nvSpPr>
              <p:spPr>
                <a:xfrm>
                  <a:off x="3509318"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4</a:t>
                  </a:r>
                </a:p>
              </p:txBody>
            </p:sp>
            <p:sp>
              <p:nvSpPr>
                <p:cNvPr id="63" name="Rectangle 62">
                  <a:extLst>
                    <a:ext uri="{FF2B5EF4-FFF2-40B4-BE49-F238E27FC236}">
                      <a16:creationId xmlns:a16="http://schemas.microsoft.com/office/drawing/2014/main" id="{BA64E9A8-F014-2840-94D1-F88F384BF49E}"/>
                    </a:ext>
                  </a:extLst>
                </p:cNvPr>
                <p:cNvSpPr/>
                <p:nvPr/>
              </p:nvSpPr>
              <p:spPr>
                <a:xfrm>
                  <a:off x="5561592"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16</a:t>
                  </a:r>
                </a:p>
              </p:txBody>
            </p:sp>
          </p:grpSp>
        </p:grpSp>
        <p:grpSp>
          <p:nvGrpSpPr>
            <p:cNvPr id="40" name="Group 39">
              <a:extLst>
                <a:ext uri="{FF2B5EF4-FFF2-40B4-BE49-F238E27FC236}">
                  <a16:creationId xmlns:a16="http://schemas.microsoft.com/office/drawing/2014/main" id="{573E539D-E950-BB42-8CB1-EF62F4DAACD0}"/>
                </a:ext>
              </a:extLst>
            </p:cNvPr>
            <p:cNvGrpSpPr/>
            <p:nvPr/>
          </p:nvGrpSpPr>
          <p:grpSpPr>
            <a:xfrm>
              <a:off x="3028672" y="1328205"/>
              <a:ext cx="4105701" cy="65723"/>
              <a:chOff x="3028672" y="1328205"/>
              <a:chExt cx="4105701" cy="65723"/>
            </a:xfrm>
          </p:grpSpPr>
          <p:cxnSp>
            <p:nvCxnSpPr>
              <p:cNvPr id="41" name="Straight Connector 40">
                <a:extLst>
                  <a:ext uri="{FF2B5EF4-FFF2-40B4-BE49-F238E27FC236}">
                    <a16:creationId xmlns:a16="http://schemas.microsoft.com/office/drawing/2014/main" id="{2C6E13EB-785E-8C40-B6A9-A3F3C8C1EF1A}"/>
                  </a:ext>
                </a:extLst>
              </p:cNvPr>
              <p:cNvCxnSpPr/>
              <p:nvPr/>
            </p:nvCxnSpPr>
            <p:spPr>
              <a:xfrm flipV="1">
                <a:off x="3028672" y="1328205"/>
                <a:ext cx="0" cy="65723"/>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0BAC65E-598F-D74F-9FD8-AEA9FC8429D0}"/>
                  </a:ext>
                </a:extLst>
              </p:cNvPr>
              <p:cNvCxnSpPr/>
              <p:nvPr/>
            </p:nvCxnSpPr>
            <p:spPr>
              <a:xfrm flipV="1">
                <a:off x="4396669"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B893805-E240-114E-BE74-329DEE747A22}"/>
                  </a:ext>
                </a:extLst>
              </p:cNvPr>
              <p:cNvCxnSpPr/>
              <p:nvPr/>
            </p:nvCxnSpPr>
            <p:spPr>
              <a:xfrm flipV="1">
                <a:off x="7134373"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FEACBD9-7F48-2349-9FE0-AB15419A4BE0}"/>
                  </a:ext>
                </a:extLst>
              </p:cNvPr>
              <p:cNvCxnSpPr/>
              <p:nvPr/>
            </p:nvCxnSpPr>
            <p:spPr>
              <a:xfrm flipV="1">
                <a:off x="5080667"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0212BFC-B5C3-604C-BB5A-E8EDB3B3851C}"/>
                  </a:ext>
                </a:extLst>
              </p:cNvPr>
              <p:cNvCxnSpPr/>
              <p:nvPr/>
            </p:nvCxnSpPr>
            <p:spPr>
              <a:xfrm flipH="1" flipV="1">
                <a:off x="6448663" y="1328205"/>
                <a:ext cx="171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7D43C97-DA28-9A40-BC2C-C9DED35BC987}"/>
                  </a:ext>
                </a:extLst>
              </p:cNvPr>
              <p:cNvCxnSpPr/>
              <p:nvPr/>
            </p:nvCxnSpPr>
            <p:spPr>
              <a:xfrm flipV="1">
                <a:off x="5764665"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C8A13F7-E30D-4747-A464-AAF474959304}"/>
                  </a:ext>
                </a:extLst>
              </p:cNvPr>
              <p:cNvCxnSpPr/>
              <p:nvPr/>
            </p:nvCxnSpPr>
            <p:spPr>
              <a:xfrm flipV="1">
                <a:off x="3712670" y="1328205"/>
                <a:ext cx="0" cy="65723"/>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430281933"/>
      </p:ext>
    </p:extLst>
  </p:cSld>
  <p:clrMapOvr>
    <a:masterClrMapping/>
  </p:clrMapOvr>
  <p:transition spd="slow"/>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a:t>SOF-VEL-VOX versus SOF-VEL in GT 3 and Cirrhosis</a:t>
            </a:r>
            <a:br>
              <a:rPr lang="en-US" sz="2000" dirty="0"/>
            </a:br>
            <a:r>
              <a:rPr lang="en-US" sz="2000" dirty="0"/>
              <a:t>POLARIS-3: Results</a:t>
            </a:r>
          </a:p>
        </p:txBody>
      </p:sp>
      <p:sp>
        <p:nvSpPr>
          <p:cNvPr id="4" name="Text Placeholder 3"/>
          <p:cNvSpPr>
            <a:spLocks noGrp="1"/>
          </p:cNvSpPr>
          <p:nvPr>
            <p:ph type="body" idx="10"/>
          </p:nvPr>
        </p:nvSpPr>
        <p:spPr/>
        <p:txBody>
          <a:bodyPr/>
          <a:lstStyle/>
          <a:p>
            <a:r>
              <a:rPr lang="en-US" dirty="0"/>
              <a:t>POLARIS-3: Overall SVR12 by Treatment Arm</a:t>
            </a:r>
          </a:p>
        </p:txBody>
      </p:sp>
      <p:sp>
        <p:nvSpPr>
          <p:cNvPr id="2" name="Content Placeholder 1"/>
          <p:cNvSpPr>
            <a:spLocks noGrp="1"/>
          </p:cNvSpPr>
          <p:nvPr>
            <p:ph type="body" sz="quarter" idx="14"/>
          </p:nvPr>
        </p:nvSpPr>
        <p:spPr/>
        <p:txBody>
          <a:bodyPr/>
          <a:lstStyle/>
          <a:p>
            <a:r>
              <a:rPr lang="en-US" dirty="0"/>
              <a:t>Source: Jacobson IM, et al. Gastroenterology. 2017;153:113-22.</a:t>
            </a:r>
          </a:p>
        </p:txBody>
      </p:sp>
      <p:graphicFrame>
        <p:nvGraphicFramePr>
          <p:cNvPr id="5" name="Chart 4"/>
          <p:cNvGraphicFramePr>
            <a:graphicFrameLocks/>
          </p:cNvGraphicFramePr>
          <p:nvPr>
            <p:extLst>
              <p:ext uri="{D42A27DB-BD31-4B8C-83A1-F6EECF244321}">
                <p14:modId xmlns:p14="http://schemas.microsoft.com/office/powerpoint/2010/main" val="308150125"/>
              </p:ext>
            </p:extLst>
          </p:nvPr>
        </p:nvGraphicFramePr>
        <p:xfrm>
          <a:off x="461010" y="1525081"/>
          <a:ext cx="8229600" cy="310896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2836250" y="3828490"/>
            <a:ext cx="685829" cy="2857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106/110</a:t>
            </a:r>
          </a:p>
        </p:txBody>
      </p:sp>
      <p:sp>
        <p:nvSpPr>
          <p:cNvPr id="7" name="Rectangle 6"/>
          <p:cNvSpPr/>
          <p:nvPr/>
        </p:nvSpPr>
        <p:spPr>
          <a:xfrm>
            <a:off x="6288164" y="3828490"/>
            <a:ext cx="722355" cy="2857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105/109</a:t>
            </a:r>
          </a:p>
        </p:txBody>
      </p:sp>
      <p:sp>
        <p:nvSpPr>
          <p:cNvPr id="8" name="Rectangle 7">
            <a:extLst>
              <a:ext uri="{FF2B5EF4-FFF2-40B4-BE49-F238E27FC236}">
                <a16:creationId xmlns:a16="http://schemas.microsoft.com/office/drawing/2014/main" id="{E2F5AA6B-6399-36B1-0859-C07B96877F02}"/>
              </a:ext>
            </a:extLst>
          </p:cNvPr>
          <p:cNvSpPr/>
          <p:nvPr/>
        </p:nvSpPr>
        <p:spPr>
          <a:xfrm>
            <a:off x="2625563" y="2040533"/>
            <a:ext cx="1144001"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(95% CI, 91-99)</a:t>
            </a:r>
          </a:p>
        </p:txBody>
      </p:sp>
      <p:sp>
        <p:nvSpPr>
          <p:cNvPr id="9" name="Rectangle 8">
            <a:extLst>
              <a:ext uri="{FF2B5EF4-FFF2-40B4-BE49-F238E27FC236}">
                <a16:creationId xmlns:a16="http://schemas.microsoft.com/office/drawing/2014/main" id="{DFAEDE29-6F67-0093-F5F9-8723A9B1A1C5}"/>
              </a:ext>
            </a:extLst>
          </p:cNvPr>
          <p:cNvSpPr/>
          <p:nvPr/>
        </p:nvSpPr>
        <p:spPr>
          <a:xfrm>
            <a:off x="6090333" y="2050410"/>
            <a:ext cx="1144001"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(95% CI, 91-99)</a:t>
            </a:r>
          </a:p>
        </p:txBody>
      </p:sp>
    </p:spTree>
    <p:extLst>
      <p:ext uri="{BB962C8B-B14F-4D97-AF65-F5344CB8AC3E}">
        <p14:creationId xmlns:p14="http://schemas.microsoft.com/office/powerpoint/2010/main" val="710896530"/>
      </p:ext>
    </p:extLst>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a:t>SOF-VEL-VOX versus SOF-VEL in GT 3 and Cirrhosis</a:t>
            </a:r>
            <a:br>
              <a:rPr lang="en-US" sz="2000" dirty="0"/>
            </a:br>
            <a:r>
              <a:rPr lang="en-US" sz="2000" dirty="0"/>
              <a:t>POLARIS-3: Results</a:t>
            </a:r>
          </a:p>
        </p:txBody>
      </p:sp>
      <p:sp>
        <p:nvSpPr>
          <p:cNvPr id="4" name="Text Placeholder 3"/>
          <p:cNvSpPr>
            <a:spLocks noGrp="1"/>
          </p:cNvSpPr>
          <p:nvPr>
            <p:ph type="body" idx="10"/>
          </p:nvPr>
        </p:nvSpPr>
        <p:spPr/>
        <p:txBody>
          <a:bodyPr/>
          <a:lstStyle/>
          <a:p>
            <a:r>
              <a:rPr lang="en-US" dirty="0"/>
              <a:t>POLARIS-3: Overall SVR12 by Treatment Arm</a:t>
            </a:r>
          </a:p>
        </p:txBody>
      </p:sp>
      <p:sp>
        <p:nvSpPr>
          <p:cNvPr id="2" name="Content Placeholder 1"/>
          <p:cNvSpPr>
            <a:spLocks noGrp="1"/>
          </p:cNvSpPr>
          <p:nvPr>
            <p:ph type="body" sz="quarter" idx="14"/>
          </p:nvPr>
        </p:nvSpPr>
        <p:spPr/>
        <p:txBody>
          <a:bodyPr/>
          <a:lstStyle/>
          <a:p>
            <a:r>
              <a:rPr lang="en-US" dirty="0"/>
              <a:t>Source: Jacobson IM, et al. Gastroenterology. 2017;153:113-22.</a:t>
            </a:r>
          </a:p>
        </p:txBody>
      </p:sp>
      <p:graphicFrame>
        <p:nvGraphicFramePr>
          <p:cNvPr id="5" name="Chart 4"/>
          <p:cNvGraphicFramePr>
            <a:graphicFrameLocks/>
          </p:cNvGraphicFramePr>
          <p:nvPr>
            <p:extLst>
              <p:ext uri="{D42A27DB-BD31-4B8C-83A1-F6EECF244321}">
                <p14:modId xmlns:p14="http://schemas.microsoft.com/office/powerpoint/2010/main" val="1834653856"/>
              </p:ext>
            </p:extLst>
          </p:nvPr>
        </p:nvGraphicFramePr>
        <p:xfrm>
          <a:off x="457200" y="1479888"/>
          <a:ext cx="8229600" cy="310896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2836249" y="3880834"/>
            <a:ext cx="685829" cy="2857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106/110</a:t>
            </a:r>
          </a:p>
        </p:txBody>
      </p:sp>
      <p:sp>
        <p:nvSpPr>
          <p:cNvPr id="7" name="Rectangle 6"/>
          <p:cNvSpPr/>
          <p:nvPr/>
        </p:nvSpPr>
        <p:spPr>
          <a:xfrm>
            <a:off x="6297042" y="3880834"/>
            <a:ext cx="722355" cy="2857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105/109</a:t>
            </a:r>
          </a:p>
        </p:txBody>
      </p:sp>
    </p:spTree>
    <p:extLst>
      <p:ext uri="{BB962C8B-B14F-4D97-AF65-F5344CB8AC3E}">
        <p14:creationId xmlns:p14="http://schemas.microsoft.com/office/powerpoint/2010/main" val="2154542011"/>
      </p:ext>
    </p:extLst>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a:t>SOF-VEL-VOX versus SOF-VEL in GT 3 and Cirrhosis</a:t>
            </a:r>
            <a:br>
              <a:rPr lang="en-US" sz="2000" dirty="0"/>
            </a:br>
            <a:r>
              <a:rPr lang="en-US" sz="2000" dirty="0"/>
              <a:t>POLARIS-3: Results</a:t>
            </a:r>
          </a:p>
        </p:txBody>
      </p:sp>
      <p:sp>
        <p:nvSpPr>
          <p:cNvPr id="4" name="Text Placeholder 3"/>
          <p:cNvSpPr>
            <a:spLocks noGrp="1"/>
          </p:cNvSpPr>
          <p:nvPr>
            <p:ph type="body" idx="10"/>
          </p:nvPr>
        </p:nvSpPr>
        <p:spPr/>
        <p:txBody>
          <a:bodyPr/>
          <a:lstStyle/>
          <a:p>
            <a:r>
              <a:rPr lang="en-US" dirty="0"/>
              <a:t>POLARIS-3: SVR12 by Treatment Experience</a:t>
            </a:r>
          </a:p>
        </p:txBody>
      </p:sp>
      <p:sp>
        <p:nvSpPr>
          <p:cNvPr id="2" name="Content Placeholder 1"/>
          <p:cNvSpPr>
            <a:spLocks noGrp="1"/>
          </p:cNvSpPr>
          <p:nvPr>
            <p:ph type="body" sz="quarter" idx="14"/>
          </p:nvPr>
        </p:nvSpPr>
        <p:spPr/>
        <p:txBody>
          <a:bodyPr/>
          <a:lstStyle/>
          <a:p>
            <a:r>
              <a:rPr lang="en-US" dirty="0"/>
              <a:t>Source: Jacobson IM, et al. Gastroenterology. 2017;153:113-22.</a:t>
            </a:r>
          </a:p>
        </p:txBody>
      </p:sp>
      <p:graphicFrame>
        <p:nvGraphicFramePr>
          <p:cNvPr id="6" name="Chart 5"/>
          <p:cNvGraphicFramePr>
            <a:graphicFrameLocks/>
          </p:cNvGraphicFramePr>
          <p:nvPr>
            <p:extLst>
              <p:ext uri="{D42A27DB-BD31-4B8C-83A1-F6EECF244321}">
                <p14:modId xmlns:p14="http://schemas.microsoft.com/office/powerpoint/2010/main" val="3680094558"/>
              </p:ext>
            </p:extLst>
          </p:nvPr>
        </p:nvGraphicFramePr>
        <p:xfrm>
          <a:off x="461010" y="1522043"/>
          <a:ext cx="8229600" cy="310896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2261993" y="3815115"/>
            <a:ext cx="685829" cy="2857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72/75</a:t>
            </a:r>
          </a:p>
        </p:txBody>
      </p:sp>
      <p:sp>
        <p:nvSpPr>
          <p:cNvPr id="9" name="Rectangle 8"/>
          <p:cNvSpPr/>
          <p:nvPr/>
        </p:nvSpPr>
        <p:spPr>
          <a:xfrm>
            <a:off x="3307964" y="3815115"/>
            <a:ext cx="685829" cy="2857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76/77</a:t>
            </a:r>
          </a:p>
        </p:txBody>
      </p:sp>
      <p:sp>
        <p:nvSpPr>
          <p:cNvPr id="10" name="Rectangle 9"/>
          <p:cNvSpPr/>
          <p:nvPr/>
        </p:nvSpPr>
        <p:spPr>
          <a:xfrm>
            <a:off x="5910830" y="3815115"/>
            <a:ext cx="685829" cy="2857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34/35</a:t>
            </a:r>
          </a:p>
        </p:txBody>
      </p:sp>
      <p:sp>
        <p:nvSpPr>
          <p:cNvPr id="11" name="Rectangle 10"/>
          <p:cNvSpPr/>
          <p:nvPr/>
        </p:nvSpPr>
        <p:spPr>
          <a:xfrm>
            <a:off x="6956801" y="3815115"/>
            <a:ext cx="685829" cy="2857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29/32</a:t>
            </a:r>
          </a:p>
        </p:txBody>
      </p:sp>
    </p:spTree>
    <p:extLst>
      <p:ext uri="{BB962C8B-B14F-4D97-AF65-F5344CB8AC3E}">
        <p14:creationId xmlns:p14="http://schemas.microsoft.com/office/powerpoint/2010/main" val="3440087810"/>
      </p:ext>
    </p:extLst>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a:t>SOF-VEL-VOX versus SOF-VEL in GT 3 and Cirrhosis</a:t>
            </a:r>
            <a:br>
              <a:rPr lang="en-US" sz="2000" dirty="0"/>
            </a:br>
            <a:r>
              <a:rPr lang="en-US" sz="2000" dirty="0"/>
              <a:t>POLARIS-3: Results</a:t>
            </a:r>
          </a:p>
        </p:txBody>
      </p:sp>
      <p:sp>
        <p:nvSpPr>
          <p:cNvPr id="4" name="Text Placeholder 3"/>
          <p:cNvSpPr>
            <a:spLocks noGrp="1"/>
          </p:cNvSpPr>
          <p:nvPr>
            <p:ph type="body" idx="10"/>
          </p:nvPr>
        </p:nvSpPr>
        <p:spPr/>
        <p:txBody>
          <a:bodyPr/>
          <a:lstStyle/>
          <a:p>
            <a:r>
              <a:rPr lang="en-US" dirty="0"/>
              <a:t>POLARIS-3: SVR12 by Baseline RAS</a:t>
            </a:r>
          </a:p>
        </p:txBody>
      </p:sp>
      <p:sp>
        <p:nvSpPr>
          <p:cNvPr id="2" name="Content Placeholder 1"/>
          <p:cNvSpPr>
            <a:spLocks noGrp="1"/>
          </p:cNvSpPr>
          <p:nvPr>
            <p:ph type="body" sz="quarter" idx="14"/>
          </p:nvPr>
        </p:nvSpPr>
        <p:spPr/>
        <p:txBody>
          <a:bodyPr/>
          <a:lstStyle/>
          <a:p>
            <a:r>
              <a:rPr lang="en-US" dirty="0"/>
              <a:t>Source: Jacobson IM, et al. Gastroenterology. 2017;153:113-22.</a:t>
            </a:r>
          </a:p>
        </p:txBody>
      </p:sp>
      <p:sp>
        <p:nvSpPr>
          <p:cNvPr id="9" name="Rectangle 8"/>
          <p:cNvSpPr/>
          <p:nvPr/>
        </p:nvSpPr>
        <p:spPr>
          <a:xfrm>
            <a:off x="2343150" y="3551258"/>
            <a:ext cx="685800"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rPr>
              <a:t>80/84</a:t>
            </a:r>
          </a:p>
        </p:txBody>
      </p:sp>
      <p:sp>
        <p:nvSpPr>
          <p:cNvPr id="10" name="Rectangle 9"/>
          <p:cNvSpPr/>
          <p:nvPr/>
        </p:nvSpPr>
        <p:spPr>
          <a:xfrm>
            <a:off x="3429000" y="3551258"/>
            <a:ext cx="685800"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rPr>
              <a:t>23/23</a:t>
            </a:r>
          </a:p>
        </p:txBody>
      </p:sp>
      <p:sp>
        <p:nvSpPr>
          <p:cNvPr id="11" name="Rectangle 10"/>
          <p:cNvSpPr/>
          <p:nvPr/>
        </p:nvSpPr>
        <p:spPr>
          <a:xfrm>
            <a:off x="4533120" y="3551258"/>
            <a:ext cx="685800"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rPr>
              <a:t>2/2</a:t>
            </a:r>
          </a:p>
        </p:txBody>
      </p:sp>
      <p:sp>
        <p:nvSpPr>
          <p:cNvPr id="12" name="Rectangle 11"/>
          <p:cNvSpPr/>
          <p:nvPr/>
        </p:nvSpPr>
        <p:spPr>
          <a:xfrm>
            <a:off x="5626620" y="3551258"/>
            <a:ext cx="685800"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rPr>
              <a:t>20/20</a:t>
            </a:r>
          </a:p>
        </p:txBody>
      </p:sp>
      <p:sp>
        <p:nvSpPr>
          <p:cNvPr id="17" name="Rectangle 16"/>
          <p:cNvSpPr/>
          <p:nvPr/>
        </p:nvSpPr>
        <p:spPr>
          <a:xfrm>
            <a:off x="5314950" y="3557738"/>
            <a:ext cx="646980"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rPr>
              <a:t>82/90</a:t>
            </a:r>
          </a:p>
        </p:txBody>
      </p:sp>
      <p:sp>
        <p:nvSpPr>
          <p:cNvPr id="18" name="Rectangle 17"/>
          <p:cNvSpPr/>
          <p:nvPr/>
        </p:nvSpPr>
        <p:spPr>
          <a:xfrm>
            <a:off x="3570165" y="3557738"/>
            <a:ext cx="646980"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rPr>
              <a:t>349/356</a:t>
            </a:r>
          </a:p>
        </p:txBody>
      </p:sp>
      <p:sp>
        <p:nvSpPr>
          <p:cNvPr id="19" name="Rectangle 18"/>
          <p:cNvSpPr/>
          <p:nvPr/>
        </p:nvSpPr>
        <p:spPr>
          <a:xfrm>
            <a:off x="2800350" y="3557738"/>
            <a:ext cx="646980"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rPr>
              <a:t>394/411</a:t>
            </a:r>
          </a:p>
        </p:txBody>
      </p:sp>
      <p:graphicFrame>
        <p:nvGraphicFramePr>
          <p:cNvPr id="20" name="Chart 19"/>
          <p:cNvGraphicFramePr>
            <a:graphicFrameLocks/>
          </p:cNvGraphicFramePr>
          <p:nvPr>
            <p:extLst>
              <p:ext uri="{D42A27DB-BD31-4B8C-83A1-F6EECF244321}">
                <p14:modId xmlns:p14="http://schemas.microsoft.com/office/powerpoint/2010/main" val="2328396219"/>
              </p:ext>
            </p:extLst>
          </p:nvPr>
        </p:nvGraphicFramePr>
        <p:xfrm>
          <a:off x="461010" y="1462316"/>
          <a:ext cx="8229600" cy="3108960"/>
        </p:xfrm>
        <a:graphic>
          <a:graphicData uri="http://schemas.openxmlformats.org/drawingml/2006/chart">
            <c:chart xmlns:c="http://schemas.openxmlformats.org/drawingml/2006/chart" xmlns:r="http://schemas.openxmlformats.org/officeDocument/2006/relationships" r:id="rId2"/>
          </a:graphicData>
        </a:graphic>
      </p:graphicFrame>
      <p:sp>
        <p:nvSpPr>
          <p:cNvPr id="21" name="Rectangle 20"/>
          <p:cNvSpPr/>
          <p:nvPr/>
        </p:nvSpPr>
        <p:spPr>
          <a:xfrm>
            <a:off x="1651247" y="3504136"/>
            <a:ext cx="632291"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050"/>
              </a:lnSpc>
            </a:pPr>
            <a:r>
              <a:rPr lang="en-US" sz="1050" dirty="0">
                <a:solidFill>
                  <a:srgbClr val="FFFFFF"/>
                </a:solidFill>
                <a:latin typeface="Arial" panose="020B0604020202020204" pitchFamily="34" charset="0"/>
                <a:cs typeface="Arial" panose="020B0604020202020204" pitchFamily="34" charset="0"/>
              </a:rPr>
              <a:t>80/92</a:t>
            </a:r>
          </a:p>
        </p:txBody>
      </p:sp>
      <p:sp>
        <p:nvSpPr>
          <p:cNvPr id="22" name="Rectangle 21"/>
          <p:cNvSpPr/>
          <p:nvPr/>
        </p:nvSpPr>
        <p:spPr>
          <a:xfrm>
            <a:off x="3479225" y="3504136"/>
            <a:ext cx="546181"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050"/>
              </a:lnSpc>
            </a:pPr>
            <a:r>
              <a:rPr lang="en-US" sz="1050" dirty="0">
                <a:solidFill>
                  <a:srgbClr val="FFFFFF"/>
                </a:solidFill>
                <a:latin typeface="Arial" panose="020B0604020202020204" pitchFamily="34" charset="0"/>
                <a:cs typeface="Arial" panose="020B0604020202020204" pitchFamily="34" charset="0"/>
              </a:rPr>
              <a:t>23/23</a:t>
            </a:r>
          </a:p>
        </p:txBody>
      </p:sp>
      <p:sp>
        <p:nvSpPr>
          <p:cNvPr id="23" name="Rectangle 22"/>
          <p:cNvSpPr/>
          <p:nvPr/>
        </p:nvSpPr>
        <p:spPr>
          <a:xfrm>
            <a:off x="5304075" y="3504136"/>
            <a:ext cx="51522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050"/>
              </a:lnSpc>
            </a:pPr>
            <a:r>
              <a:rPr lang="en-US" sz="1050" dirty="0">
                <a:solidFill>
                  <a:srgbClr val="FFFFFF"/>
                </a:solidFill>
                <a:latin typeface="Arial" panose="020B0604020202020204" pitchFamily="34" charset="0"/>
                <a:cs typeface="Arial" panose="020B0604020202020204" pitchFamily="34" charset="0"/>
              </a:rPr>
              <a:t>2/2</a:t>
            </a:r>
          </a:p>
        </p:txBody>
      </p:sp>
      <p:sp>
        <p:nvSpPr>
          <p:cNvPr id="24" name="Rectangle 23"/>
          <p:cNvSpPr/>
          <p:nvPr/>
        </p:nvSpPr>
        <p:spPr>
          <a:xfrm>
            <a:off x="7059736" y="3504136"/>
            <a:ext cx="568794"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050"/>
              </a:lnSpc>
            </a:pPr>
            <a:r>
              <a:rPr lang="en-US" sz="1050" dirty="0">
                <a:solidFill>
                  <a:srgbClr val="FFFFFF"/>
                </a:solidFill>
                <a:latin typeface="Arial" panose="020B0604020202020204" pitchFamily="34" charset="0"/>
                <a:cs typeface="Arial" panose="020B0604020202020204" pitchFamily="34" charset="0"/>
              </a:rPr>
              <a:t>20/20</a:t>
            </a:r>
          </a:p>
        </p:txBody>
      </p:sp>
      <p:sp>
        <p:nvSpPr>
          <p:cNvPr id="26" name="Rectangle 25"/>
          <p:cNvSpPr/>
          <p:nvPr/>
        </p:nvSpPr>
        <p:spPr>
          <a:xfrm>
            <a:off x="2315434" y="3504136"/>
            <a:ext cx="614261"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050"/>
              </a:lnSpc>
            </a:pPr>
            <a:r>
              <a:rPr lang="en-US" sz="1050" dirty="0">
                <a:solidFill>
                  <a:srgbClr val="FFFFFF"/>
                </a:solidFill>
                <a:latin typeface="Arial" panose="020B0604020202020204" pitchFamily="34" charset="0"/>
                <a:cs typeface="Arial" panose="020B0604020202020204" pitchFamily="34" charset="0"/>
              </a:rPr>
              <a:t>76/78</a:t>
            </a:r>
          </a:p>
        </p:txBody>
      </p:sp>
      <p:sp>
        <p:nvSpPr>
          <p:cNvPr id="27" name="Rectangle 26"/>
          <p:cNvSpPr/>
          <p:nvPr/>
        </p:nvSpPr>
        <p:spPr>
          <a:xfrm>
            <a:off x="4124661" y="3504136"/>
            <a:ext cx="58227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050"/>
              </a:lnSpc>
            </a:pPr>
            <a:r>
              <a:rPr lang="en-US" sz="1050" dirty="0">
                <a:solidFill>
                  <a:srgbClr val="FFFFFF"/>
                </a:solidFill>
                <a:latin typeface="Arial" panose="020B0604020202020204" pitchFamily="34" charset="0"/>
                <a:cs typeface="Arial" panose="020B0604020202020204" pitchFamily="34" charset="0"/>
              </a:rPr>
              <a:t>23/23</a:t>
            </a:r>
          </a:p>
        </p:txBody>
      </p:sp>
      <p:sp>
        <p:nvSpPr>
          <p:cNvPr id="28" name="Rectangle 27"/>
          <p:cNvSpPr/>
          <p:nvPr/>
        </p:nvSpPr>
        <p:spPr>
          <a:xfrm>
            <a:off x="5990063" y="3504136"/>
            <a:ext cx="51522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050"/>
              </a:lnSpc>
            </a:pPr>
            <a:r>
              <a:rPr lang="en-US" sz="1050" dirty="0">
                <a:solidFill>
                  <a:srgbClr val="FFFFFF"/>
                </a:solidFill>
                <a:latin typeface="Arial" panose="020B0604020202020204" pitchFamily="34" charset="0"/>
                <a:cs typeface="Arial" panose="020B0604020202020204" pitchFamily="34" charset="0"/>
              </a:rPr>
              <a:t>4/4</a:t>
            </a:r>
          </a:p>
        </p:txBody>
      </p:sp>
      <p:sp>
        <p:nvSpPr>
          <p:cNvPr id="29" name="Rectangle 28"/>
          <p:cNvSpPr/>
          <p:nvPr/>
        </p:nvSpPr>
        <p:spPr>
          <a:xfrm>
            <a:off x="7714695" y="3504136"/>
            <a:ext cx="612559"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050"/>
              </a:lnSpc>
            </a:pPr>
            <a:r>
              <a:rPr lang="en-US" sz="1050" dirty="0">
                <a:solidFill>
                  <a:srgbClr val="FFFFFF"/>
                </a:solidFill>
                <a:latin typeface="Arial" panose="020B0604020202020204" pitchFamily="34" charset="0"/>
                <a:cs typeface="Arial" panose="020B0604020202020204" pitchFamily="34" charset="0"/>
              </a:rPr>
              <a:t>19/19</a:t>
            </a:r>
          </a:p>
        </p:txBody>
      </p:sp>
      <p:sp>
        <p:nvSpPr>
          <p:cNvPr id="14" name="Rectangle 25"/>
          <p:cNvSpPr>
            <a:spLocks noChangeArrowheads="1"/>
          </p:cNvSpPr>
          <p:nvPr/>
        </p:nvSpPr>
        <p:spPr bwMode="auto">
          <a:xfrm>
            <a:off x="1143000" y="4340703"/>
            <a:ext cx="7468340" cy="409193"/>
          </a:xfrm>
          <a:prstGeom prst="rect">
            <a:avLst/>
          </a:prstGeom>
          <a:solidFill>
            <a:schemeClr val="bg1">
              <a:lumMod val="95000"/>
            </a:schemeClr>
          </a:solidFill>
          <a:ln w="12700">
            <a:noFill/>
            <a:miter lim="800000"/>
            <a:headEnd/>
            <a:tailEnd/>
          </a:ln>
        </p:spPr>
        <p:txBody>
          <a:bodyPr lIns="69365" tIns="34073" rIns="69365" bIns="34073" anchor="ctr">
            <a:prstTxWarp prst="textNoShape">
              <a:avLst/>
            </a:prstTxWarp>
          </a:bodyPr>
          <a:lstStyle/>
          <a:p>
            <a:pPr marL="205740" defTabSz="701279">
              <a:lnSpc>
                <a:spcPts val="1350"/>
              </a:lnSpc>
              <a:spcBef>
                <a:spcPct val="50000"/>
              </a:spcBef>
            </a:pPr>
            <a:r>
              <a:rPr lang="en-US" sz="1050" dirty="0">
                <a:solidFill>
                  <a:srgbClr val="000000"/>
                </a:solidFill>
                <a:latin typeface="Arial"/>
                <a:cs typeface="Arial"/>
              </a:rPr>
              <a:t>Y93H: 6 patients in SOF-VEL-VOX group and 4 in SOF-VEL group; all achieved SVR.</a:t>
            </a:r>
          </a:p>
          <a:p>
            <a:pPr marL="205740" defTabSz="701279">
              <a:lnSpc>
                <a:spcPts val="1125"/>
              </a:lnSpc>
              <a:spcBef>
                <a:spcPts val="180"/>
              </a:spcBef>
            </a:pPr>
            <a:r>
              <a:rPr lang="en-US" sz="1050" dirty="0">
                <a:solidFill>
                  <a:srgbClr val="000000"/>
                </a:solidFill>
                <a:latin typeface="Arial"/>
                <a:cs typeface="Arial"/>
              </a:rPr>
              <a:t>No treatment-emergent RASs in SOF-VEL-VOX group. Both virologic failures in SOF-VEL group had Y93H.</a:t>
            </a:r>
          </a:p>
        </p:txBody>
      </p:sp>
    </p:spTree>
    <p:extLst>
      <p:ext uri="{BB962C8B-B14F-4D97-AF65-F5344CB8AC3E}">
        <p14:creationId xmlns:p14="http://schemas.microsoft.com/office/powerpoint/2010/main" val="602756740"/>
      </p:ext>
    </p:extLst>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a:t>SOF-VEL-VOX versus SOF-VEL in GT 3 and Cirrhosis</a:t>
            </a:r>
            <a:br>
              <a:rPr lang="en-US" sz="2000" dirty="0"/>
            </a:br>
            <a:r>
              <a:rPr lang="en-US" sz="2000" dirty="0"/>
              <a:t>POLARIS-3: Adverse Events</a:t>
            </a:r>
          </a:p>
        </p:txBody>
      </p:sp>
      <p:sp>
        <p:nvSpPr>
          <p:cNvPr id="2" name="Content Placeholder 1"/>
          <p:cNvSpPr>
            <a:spLocks noGrp="1"/>
          </p:cNvSpPr>
          <p:nvPr>
            <p:ph type="body" sz="quarter" idx="14"/>
          </p:nvPr>
        </p:nvSpPr>
        <p:spPr/>
        <p:txBody>
          <a:bodyPr/>
          <a:lstStyle/>
          <a:p>
            <a:r>
              <a:rPr lang="en-US" dirty="0"/>
              <a:t>Source: Jacobson IM, et al. Gastroenterology. 2017;153:113-22.</a:t>
            </a:r>
          </a:p>
        </p:txBody>
      </p:sp>
      <p:graphicFrame>
        <p:nvGraphicFramePr>
          <p:cNvPr id="15" name="Content Placeholder 6"/>
          <p:cNvGraphicFramePr>
            <a:graphicFrameLocks/>
          </p:cNvGraphicFramePr>
          <p:nvPr>
            <p:extLst>
              <p:ext uri="{D42A27DB-BD31-4B8C-83A1-F6EECF244321}">
                <p14:modId xmlns:p14="http://schemas.microsoft.com/office/powerpoint/2010/main" val="2616585279"/>
              </p:ext>
            </p:extLst>
          </p:nvPr>
        </p:nvGraphicFramePr>
        <p:xfrm>
          <a:off x="457200" y="1004835"/>
          <a:ext cx="8229600" cy="3657602"/>
        </p:xfrm>
        <a:graphic>
          <a:graphicData uri="http://schemas.openxmlformats.org/drawingml/2006/table">
            <a:tbl>
              <a:tblPr firstRow="1" bandRow="1">
                <a:tableStyleId>{5C22544A-7EE6-4342-B048-85BDC9FD1C3A}</a:tableStyleId>
              </a:tblPr>
              <a:tblGrid>
                <a:gridCol w="2463553">
                  <a:extLst>
                    <a:ext uri="{9D8B030D-6E8A-4147-A177-3AD203B41FA5}">
                      <a16:colId xmlns:a16="http://schemas.microsoft.com/office/drawing/2014/main" val="20000"/>
                    </a:ext>
                  </a:extLst>
                </a:gridCol>
                <a:gridCol w="3053919">
                  <a:extLst>
                    <a:ext uri="{9D8B030D-6E8A-4147-A177-3AD203B41FA5}">
                      <a16:colId xmlns:a16="http://schemas.microsoft.com/office/drawing/2014/main" val="20001"/>
                    </a:ext>
                  </a:extLst>
                </a:gridCol>
                <a:gridCol w="2712128">
                  <a:extLst>
                    <a:ext uri="{9D8B030D-6E8A-4147-A177-3AD203B41FA5}">
                      <a16:colId xmlns:a16="http://schemas.microsoft.com/office/drawing/2014/main" val="20002"/>
                    </a:ext>
                  </a:extLst>
                </a:gridCol>
              </a:tblGrid>
              <a:tr h="648559">
                <a:tc>
                  <a:txBody>
                    <a:bodyPr/>
                    <a:lstStyle/>
                    <a:p>
                      <a:pPr marL="91440"/>
                      <a:r>
                        <a:rPr lang="en-US" sz="1400" dirty="0">
                          <a:latin typeface="Arial" panose="020B0604020202020204" pitchFamily="34" charset="0"/>
                          <a:cs typeface="Arial" panose="020B0604020202020204" pitchFamily="34" charset="0"/>
                        </a:rPr>
                        <a:t>Adverse</a:t>
                      </a:r>
                      <a:r>
                        <a:rPr lang="en-US" sz="1400" baseline="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Event (AE), n (%)</a:t>
                      </a:r>
                    </a:p>
                  </a:txBody>
                  <a:tcPr marL="68580" marR="68580" marT="34290" marB="34290" anchor="ctr">
                    <a:lnL w="9525" cap="flat" cmpd="sng" algn="ctr">
                      <a:solidFill>
                        <a:prstClr val="white">
                          <a:lumMod val="75000"/>
                        </a:prstClr>
                      </a:solidFill>
                      <a:prstDash val="solid"/>
                      <a:round/>
                      <a:headEnd type="none" w="med" len="med"/>
                      <a:tailEnd type="none" w="med" len="med"/>
                    </a:lnL>
                    <a:lnR w="28575" cap="flat" cmpd="sng" algn="ctr">
                      <a:solidFill>
                        <a:srgbClr val="FFFFFF"/>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tx1">
                        <a:lumMod val="85000"/>
                        <a:lumOff val="15000"/>
                      </a:schemeClr>
                    </a:solidFill>
                  </a:tcPr>
                </a:tc>
                <a:tc>
                  <a:txBody>
                    <a:bodyPr/>
                    <a:lstStyle/>
                    <a:p>
                      <a:pPr algn="ctr"/>
                      <a:r>
                        <a:rPr lang="en-US" sz="1400" b="1" baseline="0" dirty="0">
                          <a:solidFill>
                            <a:schemeClr val="bg1"/>
                          </a:solidFill>
                          <a:latin typeface="Arial" panose="020B0604020202020204" pitchFamily="34" charset="0"/>
                          <a:cs typeface="Arial" panose="020B0604020202020204" pitchFamily="34" charset="0"/>
                          <a:sym typeface="Wingdings" panose="05000000000000000000" pitchFamily="2" charset="2"/>
                        </a:rPr>
                        <a:t>SOF-VEL-VOX </a:t>
                      </a:r>
                      <a:r>
                        <a:rPr lang="en-US" sz="1400" b="0" baseline="0" dirty="0">
                          <a:solidFill>
                            <a:schemeClr val="bg1"/>
                          </a:solidFill>
                          <a:latin typeface="Arial" panose="020B0604020202020204" pitchFamily="34" charset="0"/>
                          <a:cs typeface="Arial" panose="020B0604020202020204" pitchFamily="34" charset="0"/>
                          <a:sym typeface="Wingdings" panose="05000000000000000000" pitchFamily="2" charset="2"/>
                        </a:rPr>
                        <a:t>x 8 weeks</a:t>
                      </a:r>
                    </a:p>
                    <a:p>
                      <a:pPr algn="ctr"/>
                      <a:r>
                        <a:rPr lang="en-US" sz="1100" b="0" dirty="0">
                          <a:solidFill>
                            <a:schemeClr val="bg1"/>
                          </a:solidFill>
                          <a:latin typeface="Arial" panose="020B0604020202020204" pitchFamily="34" charset="0"/>
                          <a:cs typeface="Arial" panose="020B0604020202020204" pitchFamily="34" charset="0"/>
                        </a:rPr>
                        <a:t>(n = 110)</a:t>
                      </a:r>
                      <a:endParaRPr lang="en-US" sz="1100" dirty="0">
                        <a:solidFill>
                          <a:schemeClr val="bg1"/>
                        </a:solidFill>
                        <a:latin typeface="Arial" panose="020B0604020202020204" pitchFamily="34" charset="0"/>
                        <a:cs typeface="Arial" panose="020B0604020202020204" pitchFamily="34" charset="0"/>
                      </a:endParaRPr>
                    </a:p>
                  </a:txBody>
                  <a:tcPr marL="68580" marR="6858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885690"/>
                    </a:solidFill>
                  </a:tcPr>
                </a:tc>
                <a:tc>
                  <a:txBody>
                    <a:bodyPr/>
                    <a:lstStyle/>
                    <a:p>
                      <a:pPr algn="ctr"/>
                      <a:r>
                        <a:rPr lang="en-US" sz="1400" b="1" dirty="0">
                          <a:solidFill>
                            <a:srgbClr val="FFFFFF"/>
                          </a:solidFill>
                          <a:latin typeface="Arial" panose="020B0604020202020204" pitchFamily="34" charset="0"/>
                          <a:cs typeface="Arial" panose="020B0604020202020204" pitchFamily="34" charset="0"/>
                        </a:rPr>
                        <a:t>SOF-VEL </a:t>
                      </a:r>
                      <a:r>
                        <a:rPr lang="en-US" sz="1400" b="0" dirty="0">
                          <a:solidFill>
                            <a:srgbClr val="FFFFFF"/>
                          </a:solidFill>
                          <a:latin typeface="Arial" panose="020B0604020202020204" pitchFamily="34" charset="0"/>
                          <a:cs typeface="Arial" panose="020B0604020202020204" pitchFamily="34" charset="0"/>
                        </a:rPr>
                        <a:t>x 12 weeks</a:t>
                      </a:r>
                    </a:p>
                    <a:p>
                      <a:pPr algn="ctr"/>
                      <a:r>
                        <a:rPr lang="en-US" sz="1100" b="0" dirty="0">
                          <a:solidFill>
                            <a:srgbClr val="FFFFFF"/>
                          </a:solidFill>
                          <a:latin typeface="Arial" panose="020B0604020202020204" pitchFamily="34" charset="0"/>
                          <a:cs typeface="Arial" panose="020B0604020202020204" pitchFamily="34" charset="0"/>
                        </a:rPr>
                        <a:t>(n = 109)</a:t>
                      </a:r>
                      <a:endParaRPr lang="en-US" sz="1100" dirty="0">
                        <a:solidFill>
                          <a:srgbClr val="FFFFFF"/>
                        </a:solidFill>
                        <a:latin typeface="Arial" panose="020B0604020202020204" pitchFamily="34" charset="0"/>
                        <a:cs typeface="Arial" panose="020B0604020202020204" pitchFamily="34" charset="0"/>
                      </a:endParaRPr>
                    </a:p>
                  </a:txBody>
                  <a:tcPr marL="68580" marR="68580" marT="34290" marB="34290" anchor="ctr">
                    <a:lnL w="28575"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005C9E"/>
                    </a:solidFill>
                  </a:tcPr>
                </a:tc>
                <a:extLst>
                  <a:ext uri="{0D108BD9-81ED-4DB2-BD59-A6C34878D82A}">
                    <a16:rowId xmlns:a16="http://schemas.microsoft.com/office/drawing/2014/main" val="10000"/>
                  </a:ext>
                </a:extLst>
              </a:tr>
              <a:tr h="289858">
                <a:tc>
                  <a:txBody>
                    <a:bodyPr/>
                    <a:lstStyle/>
                    <a:p>
                      <a:pPr marL="91440"/>
                      <a:r>
                        <a:rPr lang="en-US" sz="1200" dirty="0">
                          <a:latin typeface="Arial" panose="020B0604020202020204" pitchFamily="34" charset="0"/>
                          <a:cs typeface="Arial" panose="020B0604020202020204" pitchFamily="34" charset="0"/>
                        </a:rPr>
                        <a:t>Discontinuation</a:t>
                      </a:r>
                      <a:r>
                        <a:rPr lang="en-US" sz="1200" baseline="0" dirty="0">
                          <a:latin typeface="Arial" panose="020B0604020202020204" pitchFamily="34" charset="0"/>
                          <a:cs typeface="Arial" panose="020B0604020202020204" pitchFamily="34" charset="0"/>
                        </a:rPr>
                        <a:t> due to AE</a:t>
                      </a:r>
                      <a:endParaRPr lang="en-US" sz="1200" dirty="0">
                        <a:latin typeface="Arial" panose="020B0604020202020204" pitchFamily="34" charset="0"/>
                        <a:cs typeface="Arial" panose="020B0604020202020204" pitchFamily="34" charset="0"/>
                      </a:endParaRPr>
                    </a:p>
                  </a:txBody>
                  <a:tcPr marL="68580" marR="68580" marT="34290" marB="34290" anchor="ctr">
                    <a:lnL w="9525" cap="flat" cmpd="sng" algn="ctr">
                      <a:solidFill>
                        <a:prstClr val="white">
                          <a:lumMod val="75000"/>
                        </a:prstClr>
                      </a:solidFill>
                      <a:prstDash val="solid"/>
                      <a:round/>
                      <a:headEnd type="none" w="med" len="med"/>
                      <a:tailEnd type="none" w="med" len="med"/>
                    </a:lnL>
                    <a:lnR w="28575"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solidFill>
                      <a:srgbClr val="CDD3DD"/>
                    </a:solidFill>
                  </a:tcPr>
                </a:tc>
                <a:tc>
                  <a:txBody>
                    <a:bodyPr/>
                    <a:lstStyle/>
                    <a:p>
                      <a:pPr algn="ctr"/>
                      <a:r>
                        <a:rPr lang="en-US" sz="1200" dirty="0">
                          <a:latin typeface="Arial" panose="020B0604020202020204" pitchFamily="34" charset="0"/>
                          <a:cs typeface="Arial" panose="020B0604020202020204" pitchFamily="34" charset="0"/>
                        </a:rPr>
                        <a:t>0</a:t>
                      </a:r>
                    </a:p>
                  </a:txBody>
                  <a:tcPr marL="68580" marR="6858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solidFill>
                      <a:srgbClr val="CDD3DD"/>
                    </a:solidFill>
                  </a:tcPr>
                </a:tc>
                <a:tc>
                  <a:txBody>
                    <a:bodyPr/>
                    <a:lstStyle/>
                    <a:p>
                      <a:pPr algn="ctr"/>
                      <a:r>
                        <a:rPr lang="en-US" sz="1200" dirty="0">
                          <a:latin typeface="Arial" panose="020B0604020202020204" pitchFamily="34" charset="0"/>
                          <a:cs typeface="Arial" panose="020B0604020202020204" pitchFamily="34" charset="0"/>
                        </a:rPr>
                        <a:t>1 (1)</a:t>
                      </a:r>
                    </a:p>
                  </a:txBody>
                  <a:tcPr marL="68580" marR="68580" marT="34290" marB="34290" anchor="ctr">
                    <a:lnL w="28575"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57150" cap="flat" cmpd="sng" algn="ctr">
                      <a:solidFill>
                        <a:srgbClr val="FFFFFF"/>
                      </a:solidFill>
                      <a:prstDash val="solid"/>
                      <a:round/>
                      <a:headEnd type="none" w="med" len="med"/>
                      <a:tailEnd type="none" w="med" len="med"/>
                    </a:lnT>
                    <a:solidFill>
                      <a:srgbClr val="CDD3DD"/>
                    </a:solidFill>
                  </a:tcPr>
                </a:tc>
                <a:extLst>
                  <a:ext uri="{0D108BD9-81ED-4DB2-BD59-A6C34878D82A}">
                    <a16:rowId xmlns:a16="http://schemas.microsoft.com/office/drawing/2014/main" val="10001"/>
                  </a:ext>
                </a:extLst>
              </a:tr>
              <a:tr h="289858">
                <a:tc>
                  <a:txBody>
                    <a:bodyPr/>
                    <a:lstStyle/>
                    <a:p>
                      <a:pPr marL="91440"/>
                      <a:r>
                        <a:rPr lang="en-US" sz="1200" dirty="0">
                          <a:latin typeface="Arial" panose="020B0604020202020204" pitchFamily="34" charset="0"/>
                          <a:cs typeface="Arial" panose="020B0604020202020204" pitchFamily="34" charset="0"/>
                        </a:rPr>
                        <a:t>Serious AE</a:t>
                      </a:r>
                    </a:p>
                  </a:txBody>
                  <a:tcPr marL="68580" marR="68580" marT="34290" marB="34290" anchor="ctr">
                    <a:lnL w="9525" cap="flat" cmpd="sng" algn="ctr">
                      <a:solidFill>
                        <a:prstClr val="white">
                          <a:lumMod val="75000"/>
                        </a:prstClr>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E8EAEF"/>
                    </a:solidFill>
                  </a:tcPr>
                </a:tc>
                <a:tc>
                  <a:txBody>
                    <a:bodyPr/>
                    <a:lstStyle/>
                    <a:p>
                      <a:pPr algn="ctr"/>
                      <a:r>
                        <a:rPr lang="en-US" sz="1200" dirty="0">
                          <a:latin typeface="Arial" panose="020B0604020202020204" pitchFamily="34" charset="0"/>
                          <a:cs typeface="Arial" panose="020B0604020202020204" pitchFamily="34" charset="0"/>
                        </a:rPr>
                        <a:t>2 (2)</a:t>
                      </a:r>
                    </a:p>
                  </a:txBody>
                  <a:tcPr marL="68580" marR="6858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E8EAEF"/>
                    </a:solidFill>
                  </a:tcPr>
                </a:tc>
                <a:tc>
                  <a:txBody>
                    <a:bodyPr/>
                    <a:lstStyle/>
                    <a:p>
                      <a:pPr algn="ctr"/>
                      <a:r>
                        <a:rPr lang="en-US" sz="1200" dirty="0">
                          <a:latin typeface="Arial" panose="020B0604020202020204" pitchFamily="34" charset="0"/>
                          <a:cs typeface="Arial" panose="020B0604020202020204" pitchFamily="34" charset="0"/>
                        </a:rPr>
                        <a:t>3 (3)</a:t>
                      </a:r>
                    </a:p>
                  </a:txBody>
                  <a:tcPr marL="68580" marR="68580" marT="34290" marB="34290" anchor="ctr">
                    <a:lnL w="28575"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solidFill>
                      <a:srgbClr val="E8EAEF"/>
                    </a:solidFill>
                  </a:tcPr>
                </a:tc>
                <a:extLst>
                  <a:ext uri="{0D108BD9-81ED-4DB2-BD59-A6C34878D82A}">
                    <a16:rowId xmlns:a16="http://schemas.microsoft.com/office/drawing/2014/main" val="10002"/>
                  </a:ext>
                </a:extLst>
              </a:tr>
              <a:tr h="289858">
                <a:tc>
                  <a:txBody>
                    <a:bodyPr/>
                    <a:lstStyle/>
                    <a:p>
                      <a:pPr marL="91440"/>
                      <a:r>
                        <a:rPr lang="en-US" sz="1200" dirty="0">
                          <a:latin typeface="Arial" panose="020B0604020202020204" pitchFamily="34" charset="0"/>
                          <a:cs typeface="Arial" panose="020B0604020202020204" pitchFamily="34" charset="0"/>
                        </a:rPr>
                        <a:t>Serious Related AE</a:t>
                      </a:r>
                    </a:p>
                  </a:txBody>
                  <a:tcPr marL="68580" marR="68580" marT="34290" marB="34290" anchor="ctr">
                    <a:lnL w="9525" cap="flat" cmpd="sng" algn="ctr">
                      <a:solidFill>
                        <a:prstClr val="white">
                          <a:lumMod val="75000"/>
                        </a:prstClr>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CDD3DD"/>
                    </a:solidFill>
                  </a:tcPr>
                </a:tc>
                <a:tc>
                  <a:txBody>
                    <a:bodyPr/>
                    <a:lstStyle/>
                    <a:p>
                      <a:pPr algn="ctr"/>
                      <a:r>
                        <a:rPr lang="en-US" sz="1200" baseline="0" dirty="0">
                          <a:latin typeface="Arial" panose="020B0604020202020204" pitchFamily="34" charset="0"/>
                          <a:cs typeface="Arial" panose="020B0604020202020204" pitchFamily="34" charset="0"/>
                        </a:rPr>
                        <a:t>0</a:t>
                      </a:r>
                    </a:p>
                  </a:txBody>
                  <a:tcPr marL="68580" marR="6858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tcPr>
                </a:tc>
                <a:tc>
                  <a:txBody>
                    <a:bodyPr/>
                    <a:lstStyle/>
                    <a:p>
                      <a:pPr algn="ctr"/>
                      <a:r>
                        <a:rPr lang="en-US" sz="1200" baseline="0" dirty="0">
                          <a:latin typeface="Arial" panose="020B0604020202020204" pitchFamily="34" charset="0"/>
                          <a:cs typeface="Arial" panose="020B0604020202020204" pitchFamily="34" charset="0"/>
                        </a:rPr>
                        <a:t>0</a:t>
                      </a:r>
                    </a:p>
                  </a:txBody>
                  <a:tcPr marL="68580" marR="68580" marT="34290" marB="34290" anchor="ctr">
                    <a:lnL w="28575"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3"/>
                  </a:ext>
                </a:extLst>
              </a:tr>
              <a:tr h="289858">
                <a:tc>
                  <a:txBody>
                    <a:bodyPr/>
                    <a:lstStyle/>
                    <a:p>
                      <a:pPr marL="91440"/>
                      <a:r>
                        <a:rPr lang="en-US" sz="1200" dirty="0">
                          <a:latin typeface="Arial" panose="020B0604020202020204" pitchFamily="34" charset="0"/>
                          <a:cs typeface="Arial" panose="020B0604020202020204" pitchFamily="34" charset="0"/>
                        </a:rPr>
                        <a:t>Deaths</a:t>
                      </a:r>
                    </a:p>
                  </a:txBody>
                  <a:tcPr marL="68580" marR="68580" marT="34290" marB="34290" anchor="ctr">
                    <a:lnL w="9525" cap="flat" cmpd="sng" algn="ctr">
                      <a:solidFill>
                        <a:prstClr val="white">
                          <a:lumMod val="75000"/>
                        </a:prstClr>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E8EAEF"/>
                    </a:solidFill>
                  </a:tcPr>
                </a:tc>
                <a:tc>
                  <a:txBody>
                    <a:bodyPr/>
                    <a:lstStyle/>
                    <a:p>
                      <a:pPr algn="ctr"/>
                      <a:r>
                        <a:rPr lang="en-US" sz="1200" baseline="0" dirty="0">
                          <a:latin typeface="Arial" panose="020B0604020202020204" pitchFamily="34" charset="0"/>
                          <a:cs typeface="Arial" panose="020B0604020202020204" pitchFamily="34" charset="0"/>
                        </a:rPr>
                        <a:t>1 (1)</a:t>
                      </a:r>
                      <a:r>
                        <a:rPr lang="en-US" sz="1200" baseline="30000" dirty="0">
                          <a:latin typeface="Arial" panose="020B0604020202020204" pitchFamily="34" charset="0"/>
                          <a:cs typeface="Arial" panose="020B0604020202020204" pitchFamily="34" charset="0"/>
                        </a:rPr>
                        <a:t> §</a:t>
                      </a:r>
                      <a:endParaRPr lang="en-US" sz="1200" baseline="0" dirty="0">
                        <a:latin typeface="Arial" panose="020B0604020202020204" pitchFamily="34" charset="0"/>
                        <a:cs typeface="Arial" panose="020B0604020202020204" pitchFamily="34" charset="0"/>
                      </a:endParaRPr>
                    </a:p>
                  </a:txBody>
                  <a:tcPr marL="68580" marR="6858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E8EAEF"/>
                    </a:solidFill>
                  </a:tcPr>
                </a:tc>
                <a:tc>
                  <a:txBody>
                    <a:bodyPr/>
                    <a:lstStyle/>
                    <a:p>
                      <a:pPr algn="ctr"/>
                      <a:r>
                        <a:rPr lang="en-US" sz="1200" baseline="0" dirty="0">
                          <a:latin typeface="Arial" panose="020B0604020202020204" pitchFamily="34" charset="0"/>
                          <a:cs typeface="Arial" panose="020B0604020202020204" pitchFamily="34" charset="0"/>
                        </a:rPr>
                        <a:t>0</a:t>
                      </a:r>
                    </a:p>
                  </a:txBody>
                  <a:tcPr marL="68580" marR="68580" marT="34290" marB="34290" anchor="ctr">
                    <a:lnL w="28575"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4"/>
                  </a:ext>
                </a:extLst>
              </a:tr>
              <a:tr h="1579620">
                <a:tc>
                  <a:txBody>
                    <a:bodyPr/>
                    <a:lstStyle/>
                    <a:p>
                      <a:pPr marL="91440">
                        <a:lnSpc>
                          <a:spcPts val="2400"/>
                        </a:lnSpc>
                      </a:pPr>
                      <a:r>
                        <a:rPr lang="en-US" sz="1200" dirty="0">
                          <a:latin typeface="Arial" panose="020B0604020202020204" pitchFamily="34" charset="0"/>
                          <a:cs typeface="Arial" panose="020B0604020202020204" pitchFamily="34" charset="0"/>
                        </a:rPr>
                        <a:t>Common </a:t>
                      </a:r>
                      <a:r>
                        <a:rPr lang="en-US" sz="1200" baseline="0" dirty="0">
                          <a:latin typeface="Arial" panose="020B0604020202020204" pitchFamily="34" charset="0"/>
                          <a:cs typeface="Arial" panose="020B0604020202020204" pitchFamily="34" charset="0"/>
                        </a:rPr>
                        <a:t>AE</a:t>
                      </a:r>
                    </a:p>
                    <a:p>
                      <a:pPr marL="182880" indent="0">
                        <a:lnSpc>
                          <a:spcPts val="2400"/>
                        </a:lnSpc>
                        <a:tabLst>
                          <a:tab pos="230188" algn="l"/>
                        </a:tabLst>
                      </a:pPr>
                      <a:r>
                        <a:rPr lang="en-US" sz="1200" dirty="0">
                          <a:latin typeface="Arial" panose="020B0604020202020204" pitchFamily="34" charset="0"/>
                          <a:cs typeface="Arial" panose="020B0604020202020204" pitchFamily="34" charset="0"/>
                        </a:rPr>
                        <a:t>Headache</a:t>
                      </a:r>
                    </a:p>
                    <a:p>
                      <a:pPr marL="182880" indent="0">
                        <a:lnSpc>
                          <a:spcPts val="2400"/>
                        </a:lnSpc>
                        <a:tabLst>
                          <a:tab pos="230188" algn="l"/>
                        </a:tabLst>
                      </a:pPr>
                      <a:r>
                        <a:rPr lang="en-US" sz="1200" dirty="0">
                          <a:latin typeface="Arial" panose="020B0604020202020204" pitchFamily="34" charset="0"/>
                          <a:cs typeface="Arial" panose="020B0604020202020204" pitchFamily="34" charset="0"/>
                        </a:rPr>
                        <a:t>Fatigue</a:t>
                      </a:r>
                    </a:p>
                    <a:p>
                      <a:pPr marL="182880" indent="0">
                        <a:lnSpc>
                          <a:spcPts val="2400"/>
                        </a:lnSpc>
                        <a:tabLst>
                          <a:tab pos="230188" algn="l"/>
                        </a:tabLst>
                      </a:pPr>
                      <a:r>
                        <a:rPr lang="en-US" sz="1200" dirty="0">
                          <a:latin typeface="Arial" panose="020B0604020202020204" pitchFamily="34" charset="0"/>
                          <a:cs typeface="Arial" panose="020B0604020202020204" pitchFamily="34" charset="0"/>
                        </a:rPr>
                        <a:t>Nausea</a:t>
                      </a:r>
                    </a:p>
                    <a:p>
                      <a:pPr marL="182880" indent="0">
                        <a:lnSpc>
                          <a:spcPts val="2400"/>
                        </a:lnSpc>
                        <a:tabLst>
                          <a:tab pos="230188" algn="l"/>
                        </a:tabLst>
                      </a:pPr>
                      <a:r>
                        <a:rPr lang="en-US" sz="1200" dirty="0">
                          <a:latin typeface="Arial" panose="020B0604020202020204" pitchFamily="34" charset="0"/>
                          <a:cs typeface="Arial" panose="020B0604020202020204" pitchFamily="34" charset="0"/>
                        </a:rPr>
                        <a:t>Diarrhea</a:t>
                      </a:r>
                    </a:p>
                  </a:txBody>
                  <a:tcPr marL="68580" marR="68580" marT="34290" marB="34290" anchor="ctr">
                    <a:lnL w="9525" cap="flat" cmpd="sng" algn="ctr">
                      <a:solidFill>
                        <a:prstClr val="white">
                          <a:lumMod val="75000"/>
                        </a:prstClr>
                      </a:solidFill>
                      <a:prstDash val="solid"/>
                      <a:round/>
                      <a:headEnd type="none" w="med" len="med"/>
                      <a:tailEnd type="none" w="med" len="med"/>
                    </a:lnL>
                    <a:lnR w="28575" cap="flat" cmpd="sng" algn="ctr">
                      <a:solidFill>
                        <a:srgbClr val="FFFFFF"/>
                      </a:solidFill>
                      <a:prstDash val="solid"/>
                      <a:round/>
                      <a:headEnd type="none" w="med" len="med"/>
                      <a:tailEnd type="none" w="med" len="med"/>
                    </a:lnR>
                  </a:tcPr>
                </a:tc>
                <a:tc>
                  <a:txBody>
                    <a:bodyPr/>
                    <a:lstStyle/>
                    <a:p>
                      <a:pPr algn="ctr">
                        <a:lnSpc>
                          <a:spcPts val="2400"/>
                        </a:lnSpc>
                      </a:pPr>
                      <a:endParaRPr lang="en-US" sz="1200" dirty="0">
                        <a:latin typeface="Arial" panose="020B0604020202020204" pitchFamily="34" charset="0"/>
                        <a:cs typeface="Arial" panose="020B0604020202020204" pitchFamily="34" charset="0"/>
                      </a:endParaRPr>
                    </a:p>
                    <a:p>
                      <a:pPr algn="ctr">
                        <a:lnSpc>
                          <a:spcPts val="2400"/>
                        </a:lnSpc>
                      </a:pPr>
                      <a:r>
                        <a:rPr lang="en-US" sz="1200" dirty="0">
                          <a:latin typeface="Arial" panose="020B0604020202020204" pitchFamily="34" charset="0"/>
                          <a:cs typeface="Arial" panose="020B0604020202020204" pitchFamily="34" charset="0"/>
                        </a:rPr>
                        <a:t>27 (25)</a:t>
                      </a:r>
                    </a:p>
                    <a:p>
                      <a:pPr algn="ctr">
                        <a:lnSpc>
                          <a:spcPts val="2400"/>
                        </a:lnSpc>
                      </a:pPr>
                      <a:r>
                        <a:rPr lang="en-US" sz="1200" dirty="0">
                          <a:latin typeface="Arial" panose="020B0604020202020204" pitchFamily="34" charset="0"/>
                          <a:cs typeface="Arial" panose="020B0604020202020204" pitchFamily="34" charset="0"/>
                        </a:rPr>
                        <a:t>28 (25)</a:t>
                      </a:r>
                    </a:p>
                    <a:p>
                      <a:pPr algn="ctr">
                        <a:lnSpc>
                          <a:spcPts val="2400"/>
                        </a:lnSpc>
                      </a:pPr>
                      <a:r>
                        <a:rPr lang="en-US" sz="1200" dirty="0">
                          <a:latin typeface="Arial" panose="020B0604020202020204" pitchFamily="34" charset="0"/>
                          <a:cs typeface="Arial" panose="020B0604020202020204" pitchFamily="34" charset="0"/>
                        </a:rPr>
                        <a:t>23 (21)</a:t>
                      </a:r>
                    </a:p>
                    <a:p>
                      <a:pPr algn="ctr">
                        <a:lnSpc>
                          <a:spcPts val="2400"/>
                        </a:lnSpc>
                      </a:pPr>
                      <a:r>
                        <a:rPr lang="en-US" sz="1200" dirty="0">
                          <a:latin typeface="Arial" panose="020B0604020202020204" pitchFamily="34" charset="0"/>
                          <a:cs typeface="Arial" panose="020B0604020202020204" pitchFamily="34" charset="0"/>
                        </a:rPr>
                        <a:t>17 (15)</a:t>
                      </a:r>
                    </a:p>
                  </a:txBody>
                  <a:tcPr marL="68580" marR="6858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tcPr>
                </a:tc>
                <a:tc>
                  <a:txBody>
                    <a:bodyPr/>
                    <a:lstStyle/>
                    <a:p>
                      <a:pPr algn="ctr">
                        <a:lnSpc>
                          <a:spcPts val="2400"/>
                        </a:lnSpc>
                      </a:pPr>
                      <a:endParaRPr lang="en-US" sz="1200" dirty="0">
                        <a:latin typeface="Arial" panose="020B0604020202020204" pitchFamily="34" charset="0"/>
                        <a:cs typeface="Arial" panose="020B0604020202020204" pitchFamily="34" charset="0"/>
                      </a:endParaRPr>
                    </a:p>
                    <a:p>
                      <a:pPr algn="ctr">
                        <a:lnSpc>
                          <a:spcPts val="2400"/>
                        </a:lnSpc>
                      </a:pPr>
                      <a:r>
                        <a:rPr lang="en-US" sz="1200" dirty="0">
                          <a:latin typeface="Arial" panose="020B0604020202020204" pitchFamily="34" charset="0"/>
                          <a:cs typeface="Arial" panose="020B0604020202020204" pitchFamily="34" charset="0"/>
                        </a:rPr>
                        <a:t>32 (29)</a:t>
                      </a:r>
                    </a:p>
                    <a:p>
                      <a:pPr algn="ctr">
                        <a:lnSpc>
                          <a:spcPts val="2400"/>
                        </a:lnSpc>
                      </a:pPr>
                      <a:r>
                        <a:rPr lang="en-US" sz="1200" dirty="0">
                          <a:latin typeface="Arial" panose="020B0604020202020204" pitchFamily="34" charset="0"/>
                          <a:cs typeface="Arial" panose="020B0604020202020204" pitchFamily="34" charset="0"/>
                        </a:rPr>
                        <a:t>31 (28)</a:t>
                      </a:r>
                    </a:p>
                    <a:p>
                      <a:pPr algn="ctr">
                        <a:lnSpc>
                          <a:spcPts val="2400"/>
                        </a:lnSpc>
                      </a:pPr>
                      <a:r>
                        <a:rPr lang="en-US" sz="1200" dirty="0">
                          <a:latin typeface="Arial" panose="020B0604020202020204" pitchFamily="34" charset="0"/>
                          <a:cs typeface="Arial" panose="020B0604020202020204" pitchFamily="34" charset="0"/>
                        </a:rPr>
                        <a:t>10 (9)</a:t>
                      </a:r>
                    </a:p>
                    <a:p>
                      <a:pPr algn="ctr">
                        <a:lnSpc>
                          <a:spcPts val="2400"/>
                        </a:lnSpc>
                      </a:pPr>
                      <a:r>
                        <a:rPr lang="en-US" sz="1200" dirty="0">
                          <a:latin typeface="Arial" panose="020B0604020202020204" pitchFamily="34" charset="0"/>
                          <a:cs typeface="Arial" panose="020B0604020202020204" pitchFamily="34" charset="0"/>
                        </a:rPr>
                        <a:t>5 (5)</a:t>
                      </a:r>
                    </a:p>
                  </a:txBody>
                  <a:tcPr marL="68580" marR="68580" marT="34290" marB="34290" anchor="ctr">
                    <a:lnL w="28575"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5"/>
                  </a:ext>
                </a:extLst>
              </a:tr>
              <a:tr h="269991">
                <a:tc>
                  <a:txBody>
                    <a:bodyPr/>
                    <a:lstStyle/>
                    <a:p>
                      <a:pPr marL="91440" indent="0">
                        <a:tabLst/>
                      </a:pPr>
                      <a:r>
                        <a:rPr lang="en-US" sz="1200" dirty="0">
                          <a:latin typeface="Arial" panose="020B0604020202020204" pitchFamily="34" charset="0"/>
                          <a:cs typeface="Arial" panose="020B0604020202020204" pitchFamily="34" charset="0"/>
                        </a:rPr>
                        <a:t>Laboratory AEs</a:t>
                      </a:r>
                      <a:r>
                        <a:rPr lang="en-US" sz="1200" baseline="0" dirty="0">
                          <a:latin typeface="Arial" panose="020B0604020202020204" pitchFamily="34" charset="0"/>
                          <a:cs typeface="Arial" panose="020B0604020202020204" pitchFamily="34" charset="0"/>
                        </a:rPr>
                        <a:t> (Grade 3-4)</a:t>
                      </a:r>
                    </a:p>
                  </a:txBody>
                  <a:tcPr marL="68580" marR="68580" marT="34290" marB="34290" anchor="ctr">
                    <a:lnL w="9525" cap="flat" cmpd="sng" algn="ctr">
                      <a:solidFill>
                        <a:prstClr val="white">
                          <a:lumMod val="75000"/>
                        </a:prstClr>
                      </a:solidFill>
                      <a:prstDash val="solid"/>
                      <a:round/>
                      <a:headEnd type="none" w="med" len="med"/>
                      <a:tailEnd type="none" w="med" len="med"/>
                    </a:lnL>
                    <a:lnR w="28575" cap="flat" cmpd="sng" algn="ctr">
                      <a:solidFill>
                        <a:srgbClr val="FFFFFF"/>
                      </a:solidFill>
                      <a:prstDash val="solid"/>
                      <a:round/>
                      <a:headEnd type="none" w="med" len="med"/>
                      <a:tailEnd type="none" w="med" len="med"/>
                    </a:lnR>
                    <a:lnB w="9525" cap="flat" cmpd="sng" algn="ctr">
                      <a:solidFill>
                        <a:prstClr val="white">
                          <a:lumMod val="75000"/>
                        </a:prstClr>
                      </a:solidFill>
                      <a:prstDash val="solid"/>
                      <a:round/>
                      <a:headEnd type="none" w="med" len="med"/>
                      <a:tailEnd type="none" w="med" len="med"/>
                    </a:lnB>
                    <a:solidFill>
                      <a:srgbClr val="E8EAEF"/>
                    </a:solidFill>
                  </a:tcPr>
                </a:tc>
                <a:tc>
                  <a:txBody>
                    <a:bodyPr/>
                    <a:lstStyle/>
                    <a:p>
                      <a:pPr algn="ctr"/>
                      <a:r>
                        <a:rPr lang="en-US" sz="1200" dirty="0">
                          <a:latin typeface="Arial" panose="020B0604020202020204" pitchFamily="34" charset="0"/>
                          <a:cs typeface="Arial" panose="020B0604020202020204" pitchFamily="34" charset="0"/>
                        </a:rPr>
                        <a:t>14 (13)</a:t>
                      </a:r>
                    </a:p>
                  </a:txBody>
                  <a:tcPr marL="68580" marR="6858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B w="9525" cap="flat" cmpd="sng" algn="ctr">
                      <a:solidFill>
                        <a:prstClr val="white">
                          <a:lumMod val="75000"/>
                        </a:prstClr>
                      </a:solidFill>
                      <a:prstDash val="solid"/>
                      <a:round/>
                      <a:headEnd type="none" w="med" len="med"/>
                      <a:tailEnd type="none" w="med" len="med"/>
                    </a:lnB>
                    <a:solidFill>
                      <a:srgbClr val="E8EAEF"/>
                    </a:solidFill>
                  </a:tcPr>
                </a:tc>
                <a:tc>
                  <a:txBody>
                    <a:bodyPr/>
                    <a:lstStyle/>
                    <a:p>
                      <a:pPr algn="ctr"/>
                      <a:r>
                        <a:rPr lang="en-US" sz="1200" dirty="0">
                          <a:latin typeface="Arial" panose="020B0604020202020204" pitchFamily="34" charset="0"/>
                          <a:cs typeface="Arial" panose="020B0604020202020204" pitchFamily="34" charset="0"/>
                        </a:rPr>
                        <a:t>9 (8)</a:t>
                      </a:r>
                    </a:p>
                  </a:txBody>
                  <a:tcPr marL="68580" marR="68580" marT="34290" marB="34290" anchor="ctr">
                    <a:lnL w="28575"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B w="9525" cap="flat" cmpd="sng" algn="ctr">
                      <a:solidFill>
                        <a:prstClr val="white">
                          <a:lumMod val="75000"/>
                        </a:prstClr>
                      </a:solidFill>
                      <a:prstDash val="solid"/>
                      <a:round/>
                      <a:headEnd type="none" w="med" len="med"/>
                      <a:tailEnd type="none" w="med" len="med"/>
                    </a:lnB>
                    <a:solidFill>
                      <a:srgbClr val="E8EAEF"/>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01512693"/>
      </p:ext>
    </p:extLst>
  </p:cSld>
  <p:clrMapOvr>
    <a:masterClrMapping/>
  </p:clrMapOvr>
  <p:transition spd="slow"/>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000" dirty="0"/>
              <a:t>SOF-VEL-VOX versus SOF-VEL in GT 3 and Cirrhosis</a:t>
            </a:r>
            <a:br>
              <a:rPr lang="en-US" sz="2000" dirty="0"/>
            </a:br>
            <a:r>
              <a:rPr lang="en-US" sz="2000" dirty="0"/>
              <a:t>POLARIS-3: Conclusions</a:t>
            </a:r>
          </a:p>
        </p:txBody>
      </p:sp>
      <p:sp>
        <p:nvSpPr>
          <p:cNvPr id="2" name="Content Placeholder 1"/>
          <p:cNvSpPr>
            <a:spLocks noGrp="1"/>
          </p:cNvSpPr>
          <p:nvPr>
            <p:ph type="body" sz="quarter" idx="14"/>
          </p:nvPr>
        </p:nvSpPr>
        <p:spPr/>
        <p:txBody>
          <a:bodyPr/>
          <a:lstStyle/>
          <a:p>
            <a:r>
              <a:rPr lang="en-US" dirty="0"/>
              <a:t>Source: Jacobson IM, et al. Gastroenterology. 2017;153:113-22.</a:t>
            </a:r>
          </a:p>
        </p:txBody>
      </p:sp>
      <p:sp>
        <p:nvSpPr>
          <p:cNvPr id="3" name="Content Placeholder 2">
            <a:extLst>
              <a:ext uri="{FF2B5EF4-FFF2-40B4-BE49-F238E27FC236}">
                <a16:creationId xmlns:a16="http://schemas.microsoft.com/office/drawing/2014/main" id="{5654B5FA-51F8-6849-A5FA-7B0D7DAAE68D}"/>
              </a:ext>
            </a:extLst>
          </p:cNvPr>
          <p:cNvSpPr>
            <a:spLocks noGrp="1"/>
          </p:cNvSpPr>
          <p:nvPr>
            <p:ph sz="half" idx="2"/>
          </p:nvPr>
        </p:nvSpPr>
        <p:spPr>
          <a:xfrm>
            <a:off x="0" y="1771755"/>
            <a:ext cx="9144000" cy="1623199"/>
          </a:xfrm>
        </p:spPr>
        <p:txBody>
          <a:bodyPr>
            <a:noAutofit/>
          </a:bodyPr>
          <a:lstStyle/>
          <a:p>
            <a:r>
              <a:rPr lang="en-US" b="1" dirty="0">
                <a:solidFill>
                  <a:srgbClr val="C00000"/>
                </a:solidFill>
                <a:latin typeface="Arial"/>
                <a:cs typeface="Arial"/>
              </a:rPr>
              <a:t>Conclusions</a:t>
            </a:r>
            <a:r>
              <a:rPr lang="en-US" dirty="0">
                <a:solidFill>
                  <a:schemeClr val="tx1"/>
                </a:solidFill>
                <a:latin typeface="Arial"/>
                <a:cs typeface="Arial"/>
              </a:rPr>
              <a:t>: “In phase 3 trials of patients with HCV infection, we did not establish that sofosbuvir-velpatasvir-voxilaprevir for 8 weeks was noninferior to sofosbuvir-velpatasvir for 12 weeks, but the 2 regimens had similar rates of SVR in patients with HCV genotype 3 and cirrhosis. Mild gastrointestinal adverse events were associated with treatment regimens that included voxilaprevir.” </a:t>
            </a:r>
          </a:p>
        </p:txBody>
      </p:sp>
    </p:spTree>
    <p:extLst>
      <p:ext uri="{BB962C8B-B14F-4D97-AF65-F5344CB8AC3E}">
        <p14:creationId xmlns:p14="http://schemas.microsoft.com/office/powerpoint/2010/main" val="32056943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nSpc>
                <a:spcPts val="2625"/>
              </a:lnSpc>
              <a:spcBef>
                <a:spcPts val="450"/>
              </a:spcBef>
            </a:pPr>
            <a:r>
              <a:rPr lang="en-US" sz="1800" dirty="0">
                <a:solidFill>
                  <a:srgbClr val="001D48"/>
                </a:solidFill>
              </a:rPr>
              <a:t>Sofosbuvir-Velpatasvir +/- Ribavirin in HCV GT 3 and Cirrhosis</a:t>
            </a:r>
            <a:br>
              <a:rPr lang="en-US" dirty="0">
                <a:solidFill>
                  <a:srgbClr val="001D48"/>
                </a:solidFill>
              </a:rPr>
            </a:br>
            <a:r>
              <a:rPr lang="en-US" sz="2400" dirty="0">
                <a:solidFill>
                  <a:srgbClr val="001D48"/>
                </a:solidFill>
              </a:rPr>
              <a:t>HCV GT 3 Cirrhosis Study (Spain)</a:t>
            </a:r>
          </a:p>
        </p:txBody>
      </p:sp>
      <p:sp>
        <p:nvSpPr>
          <p:cNvPr id="2" name="Text Placeholder 1">
            <a:extLst>
              <a:ext uri="{FF2B5EF4-FFF2-40B4-BE49-F238E27FC236}">
                <a16:creationId xmlns:a16="http://schemas.microsoft.com/office/drawing/2014/main" id="{E1359F89-F2D0-1146-8D5F-617830A02CE1}"/>
              </a:ext>
            </a:extLst>
          </p:cNvPr>
          <p:cNvSpPr>
            <a:spLocks noGrp="1"/>
          </p:cNvSpPr>
          <p:nvPr>
            <p:ph type="body" sz="quarter" idx="15"/>
          </p:nvPr>
        </p:nvSpPr>
        <p:spPr/>
        <p:txBody>
          <a:bodyPr/>
          <a:lstStyle/>
          <a:p>
            <a:r>
              <a:rPr lang="en-US" dirty="0"/>
              <a:t>Source: Esteban R, et al. Gastroenterol. 2018;155:1120-27.e4.</a:t>
            </a:r>
          </a:p>
        </p:txBody>
      </p:sp>
      <p:sp>
        <p:nvSpPr>
          <p:cNvPr id="5" name="Text Placeholder 4">
            <a:extLst>
              <a:ext uri="{FF2B5EF4-FFF2-40B4-BE49-F238E27FC236}">
                <a16:creationId xmlns:a16="http://schemas.microsoft.com/office/drawing/2014/main" id="{6F667BD3-7EBC-BB40-9352-8543186E4E57}"/>
              </a:ext>
            </a:extLst>
          </p:cNvPr>
          <p:cNvSpPr>
            <a:spLocks noGrp="1"/>
          </p:cNvSpPr>
          <p:nvPr>
            <p:ph type="body" idx="1"/>
          </p:nvPr>
        </p:nvSpPr>
        <p:spPr/>
        <p:txBody>
          <a:bodyPr/>
          <a:lstStyle/>
          <a:p>
            <a:r>
              <a:rPr lang="en-US" dirty="0">
                <a:latin typeface="Arial"/>
                <a:cs typeface="Arial"/>
              </a:rPr>
              <a:t>Treatment Naïve and Treatment Experienced, Phase 2</a:t>
            </a:r>
          </a:p>
        </p:txBody>
      </p:sp>
    </p:spTree>
    <p:extLst>
      <p:ext uri="{BB962C8B-B14F-4D97-AF65-F5344CB8AC3E}">
        <p14:creationId xmlns:p14="http://schemas.microsoft.com/office/powerpoint/2010/main" val="463495016"/>
      </p:ext>
    </p:extLst>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1950" dirty="0"/>
              <a:t>Sofosbuvir-Velpatasvir +/- Ribavirin for HCV GT 3 and Cirrhosis</a:t>
            </a:r>
            <a:br>
              <a:rPr lang="en-US" sz="1950" dirty="0"/>
            </a:br>
            <a:r>
              <a:rPr lang="en-US" sz="2025" dirty="0"/>
              <a:t>Study Features</a:t>
            </a:r>
          </a:p>
        </p:txBody>
      </p:sp>
      <p:sp>
        <p:nvSpPr>
          <p:cNvPr id="6" name="Content Placeholder 5"/>
          <p:cNvSpPr>
            <a:spLocks noGrp="1"/>
          </p:cNvSpPr>
          <p:nvPr>
            <p:ph type="body" sz="quarter" idx="14"/>
          </p:nvPr>
        </p:nvSpPr>
        <p:spPr/>
        <p:txBody>
          <a:bodyPr/>
          <a:lstStyle/>
          <a:p>
            <a:r>
              <a:rPr lang="en-US" dirty="0"/>
              <a:t>Source: Esteban R, et al. Gastroenterol. 2018;155:1120-27.e4.</a:t>
            </a:r>
          </a:p>
        </p:txBody>
      </p:sp>
      <p:sp>
        <p:nvSpPr>
          <p:cNvPr id="3" name="Content Placeholder 2">
            <a:extLst>
              <a:ext uri="{FF2B5EF4-FFF2-40B4-BE49-F238E27FC236}">
                <a16:creationId xmlns:a16="http://schemas.microsoft.com/office/drawing/2014/main" id="{E7402015-9A0C-294D-AC4F-671CB60A3401}"/>
              </a:ext>
            </a:extLst>
          </p:cNvPr>
          <p:cNvSpPr>
            <a:spLocks noGrp="1"/>
          </p:cNvSpPr>
          <p:nvPr>
            <p:ph sz="half" idx="2"/>
          </p:nvPr>
        </p:nvSpPr>
        <p:spPr>
          <a:xfrm>
            <a:off x="466725" y="1130217"/>
            <a:ext cx="8229600" cy="3549937"/>
          </a:xfrm>
        </p:spPr>
        <p:txBody>
          <a:bodyPr>
            <a:normAutofit/>
          </a:bodyPr>
          <a:lstStyle/>
          <a:p>
            <a:pPr>
              <a:lnSpc>
                <a:spcPts val="1900"/>
              </a:lnSpc>
            </a:pPr>
            <a:r>
              <a:rPr lang="en-US" sz="1500" b="1" dirty="0"/>
              <a:t>Design</a:t>
            </a:r>
            <a:r>
              <a:rPr lang="en-US" sz="1500" dirty="0"/>
              <a:t>: Randomized, open-labeled, phase 2 trial to evaluate the safety and efficacy of the fixed-dose combination of sofosbuvir-velpatasvir for 12 weeks with or without ribavirin in treatment-naïve or treatment-experienced adults with GT 3 chronic HCV infection and compensated cirrhosis</a:t>
            </a:r>
          </a:p>
          <a:p>
            <a:pPr>
              <a:lnSpc>
                <a:spcPts val="1900"/>
              </a:lnSpc>
            </a:pPr>
            <a:r>
              <a:rPr lang="en-US" sz="1500" b="1" dirty="0"/>
              <a:t>Setting</a:t>
            </a:r>
            <a:r>
              <a:rPr lang="en-US" sz="1500" dirty="0"/>
              <a:t>: 29 sites in Spain</a:t>
            </a:r>
          </a:p>
          <a:p>
            <a:r>
              <a:rPr lang="en-US" sz="1500" b="1" dirty="0"/>
              <a:t>Key Eligibility Criteria</a:t>
            </a:r>
            <a:endParaRPr lang="en-US" sz="1500" dirty="0"/>
          </a:p>
          <a:p>
            <a:pPr lvl="1">
              <a:lnSpc>
                <a:spcPts val="1900"/>
              </a:lnSpc>
              <a:spcBef>
                <a:spcPts val="300"/>
              </a:spcBef>
            </a:pPr>
            <a:r>
              <a:rPr lang="en-US" sz="1500" dirty="0"/>
              <a:t>Chronic HCV GT3</a:t>
            </a:r>
          </a:p>
          <a:p>
            <a:pPr lvl="1">
              <a:lnSpc>
                <a:spcPts val="1900"/>
              </a:lnSpc>
            </a:pPr>
            <a:r>
              <a:rPr lang="en-US" sz="1500" dirty="0"/>
              <a:t>Age ≥18 years</a:t>
            </a:r>
          </a:p>
          <a:p>
            <a:pPr lvl="1">
              <a:lnSpc>
                <a:spcPts val="1900"/>
              </a:lnSpc>
            </a:pPr>
            <a:r>
              <a:rPr lang="en-US" sz="1500" dirty="0"/>
              <a:t>Naïve or treated with peginterferon +/- ribavirin (PR) or PR +/- sofosbuvir</a:t>
            </a:r>
          </a:p>
          <a:p>
            <a:pPr lvl="1">
              <a:lnSpc>
                <a:spcPts val="1900"/>
              </a:lnSpc>
            </a:pPr>
            <a:r>
              <a:rPr lang="en-US" sz="1500" dirty="0"/>
              <a:t>Compensated cirrhosis</a:t>
            </a:r>
          </a:p>
          <a:p>
            <a:pPr lvl="1">
              <a:lnSpc>
                <a:spcPts val="1900"/>
              </a:lnSpc>
            </a:pPr>
            <a:r>
              <a:rPr lang="en-US" sz="1500" dirty="0">
                <a:solidFill>
                  <a:schemeClr val="tx1"/>
                </a:solidFill>
              </a:rPr>
              <a:t>HIV coinfection allowed</a:t>
            </a:r>
          </a:p>
          <a:p>
            <a:r>
              <a:rPr lang="en-US" sz="1500" b="1" dirty="0">
                <a:solidFill>
                  <a:schemeClr val="tx1"/>
                </a:solidFill>
              </a:rPr>
              <a:t>Primary End Point</a:t>
            </a:r>
            <a:r>
              <a:rPr lang="en-US" sz="1500" dirty="0">
                <a:solidFill>
                  <a:schemeClr val="tx1"/>
                </a:solidFill>
              </a:rPr>
              <a:t>: SVR12</a:t>
            </a:r>
          </a:p>
          <a:p>
            <a:endParaRPr lang="en-US" sz="1500" dirty="0"/>
          </a:p>
        </p:txBody>
      </p:sp>
    </p:spTree>
    <p:extLst>
      <p:ext uri="{BB962C8B-B14F-4D97-AF65-F5344CB8AC3E}">
        <p14:creationId xmlns:p14="http://schemas.microsoft.com/office/powerpoint/2010/main" val="532577301"/>
      </p:ext>
    </p:extLst>
  </p:cSld>
  <p:clrMapOvr>
    <a:masterClrMapping/>
  </p:clrMapOvr>
  <p:transition spd="slow"/>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sz="2000" dirty="0"/>
              <a:t>Sofosbuvir-Velpatasvir +/- Ribavirin for HCV GT 3 and Cirrhosis</a:t>
            </a:r>
            <a:br>
              <a:rPr lang="en-US" sz="2000" dirty="0"/>
            </a:br>
            <a:r>
              <a:rPr lang="en-US" sz="2000" dirty="0"/>
              <a:t>Study Design</a:t>
            </a:r>
          </a:p>
        </p:txBody>
      </p:sp>
      <p:sp>
        <p:nvSpPr>
          <p:cNvPr id="36" name="Content Placeholder 6"/>
          <p:cNvSpPr>
            <a:spLocks noGrp="1"/>
          </p:cNvSpPr>
          <p:nvPr>
            <p:ph type="body" sz="quarter" idx="14"/>
          </p:nvPr>
        </p:nvSpPr>
        <p:spPr/>
        <p:txBody>
          <a:bodyPr/>
          <a:lstStyle/>
          <a:p>
            <a:r>
              <a:rPr lang="en-US" dirty="0"/>
              <a:t>Source: Esteban R, et al. Gastroenterol. 2018;155:1120-27.e4.</a:t>
            </a:r>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cxnSp>
        <p:nvCxnSpPr>
          <p:cNvPr id="35" name="Straight Connector 34"/>
          <p:cNvCxnSpPr/>
          <p:nvPr/>
        </p:nvCxnSpPr>
        <p:spPr>
          <a:xfrm>
            <a:off x="5065776" y="2130285"/>
            <a:ext cx="20574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Rectangle 5"/>
          <p:cNvSpPr>
            <a:spLocks noChangeArrowheads="1"/>
          </p:cNvSpPr>
          <p:nvPr/>
        </p:nvSpPr>
        <p:spPr bwMode="auto">
          <a:xfrm>
            <a:off x="3018663" y="1862299"/>
            <a:ext cx="2047113" cy="538001"/>
          </a:xfrm>
          <a:prstGeom prst="rect">
            <a:avLst/>
          </a:prstGeom>
          <a:solidFill>
            <a:srgbClr val="005C9E">
              <a:alpha val="20000"/>
            </a:srgbClr>
          </a:solidFill>
          <a:ln w="9525" cmpd="sng">
            <a:solidFill>
              <a:srgbClr val="000000"/>
            </a:solidFill>
            <a:miter lim="800000"/>
            <a:headEnd/>
            <a:tailEnd/>
          </a:ln>
          <a:effectLst/>
        </p:spPr>
        <p:txBody>
          <a:bodyPr wrap="none" anchor="ctr"/>
          <a:lstStyle/>
          <a:p>
            <a:r>
              <a:rPr lang="en-US" sz="1200" b="1" dirty="0">
                <a:latin typeface="Arial" panose="020B0604020202020204" pitchFamily="34" charset="0"/>
                <a:cs typeface="Arial" panose="020B0604020202020204" pitchFamily="34" charset="0"/>
              </a:rPr>
              <a:t>SOF-VEL</a:t>
            </a:r>
            <a:br>
              <a:rPr lang="en-US" sz="1200" b="1"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(n =101)</a:t>
            </a:r>
          </a:p>
        </p:txBody>
      </p:sp>
      <p:sp>
        <p:nvSpPr>
          <p:cNvPr id="50" name="Rectangle 49"/>
          <p:cNvSpPr/>
          <p:nvPr/>
        </p:nvSpPr>
        <p:spPr>
          <a:xfrm>
            <a:off x="6805833" y="1978330"/>
            <a:ext cx="689429" cy="304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000000"/>
                </a:solidFill>
                <a:latin typeface="Arial" panose="020B0604020202020204" pitchFamily="34" charset="0"/>
                <a:cs typeface="Arial" panose="020B0604020202020204" pitchFamily="34" charset="0"/>
              </a:rPr>
              <a:t>SVR12</a:t>
            </a:r>
          </a:p>
        </p:txBody>
      </p:sp>
      <p:cxnSp>
        <p:nvCxnSpPr>
          <p:cNvPr id="60" name="Straight Connector 59"/>
          <p:cNvCxnSpPr/>
          <p:nvPr/>
        </p:nvCxnSpPr>
        <p:spPr>
          <a:xfrm>
            <a:off x="5072390" y="3071450"/>
            <a:ext cx="20574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1" name="Rectangle 5"/>
          <p:cNvSpPr>
            <a:spLocks noChangeArrowheads="1"/>
          </p:cNvSpPr>
          <p:nvPr/>
        </p:nvSpPr>
        <p:spPr bwMode="auto">
          <a:xfrm>
            <a:off x="3018663" y="2848311"/>
            <a:ext cx="2056258" cy="466390"/>
          </a:xfrm>
          <a:prstGeom prst="rect">
            <a:avLst/>
          </a:prstGeom>
          <a:solidFill>
            <a:srgbClr val="71796B">
              <a:alpha val="20000"/>
            </a:srgbClr>
          </a:solidFill>
          <a:ln w="9525" cmpd="sng">
            <a:solidFill>
              <a:srgbClr val="000000"/>
            </a:solidFill>
            <a:miter lim="800000"/>
            <a:headEnd/>
            <a:tailEnd/>
          </a:ln>
          <a:effectLst/>
        </p:spPr>
        <p:txBody>
          <a:bodyPr wrap="none" anchor="ctr"/>
          <a:lstStyle/>
          <a:p>
            <a:r>
              <a:rPr lang="en-US" sz="1200" b="1" dirty="0">
                <a:latin typeface="Arial" panose="020B0604020202020204" pitchFamily="34" charset="0"/>
                <a:cs typeface="Arial" panose="020B0604020202020204" pitchFamily="34" charset="0"/>
              </a:rPr>
              <a:t>SOF-VEL + RBV</a:t>
            </a:r>
            <a:br>
              <a:rPr lang="en-US" sz="1200" b="1"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(n =103)</a:t>
            </a:r>
          </a:p>
        </p:txBody>
      </p:sp>
      <p:sp>
        <p:nvSpPr>
          <p:cNvPr id="62" name="Rectangle 61"/>
          <p:cNvSpPr/>
          <p:nvPr/>
        </p:nvSpPr>
        <p:spPr>
          <a:xfrm>
            <a:off x="6818268" y="2919495"/>
            <a:ext cx="697934" cy="30403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000000"/>
                </a:solidFill>
                <a:latin typeface="Arial" panose="020B0604020202020204" pitchFamily="34" charset="0"/>
                <a:cs typeface="Arial" panose="020B0604020202020204" pitchFamily="34" charset="0"/>
              </a:rPr>
              <a:t>SVR12</a:t>
            </a:r>
          </a:p>
        </p:txBody>
      </p:sp>
      <p:sp>
        <p:nvSpPr>
          <p:cNvPr id="64" name="Rectangle 25"/>
          <p:cNvSpPr>
            <a:spLocks noChangeArrowheads="1"/>
          </p:cNvSpPr>
          <p:nvPr/>
        </p:nvSpPr>
        <p:spPr bwMode="auto">
          <a:xfrm>
            <a:off x="1137789" y="3687584"/>
            <a:ext cx="6863212" cy="781623"/>
          </a:xfrm>
          <a:prstGeom prst="rect">
            <a:avLst/>
          </a:prstGeom>
          <a:solidFill>
            <a:schemeClr val="bg1">
              <a:lumMod val="95000"/>
            </a:schemeClr>
          </a:solidFill>
          <a:ln w="9525" cap="flat" cmpd="sng" algn="ctr">
            <a:solidFill>
              <a:schemeClr val="bg1">
                <a:lumMod val="65000"/>
              </a:schemeClr>
            </a:solidFill>
            <a:prstDash val="solid"/>
            <a:miter lim="800000"/>
            <a:headEnd type="none" w="med" len="med"/>
            <a:tailEnd type="none" w="med" len="med"/>
          </a:ln>
          <a:effectLst/>
        </p:spPr>
        <p:txBody>
          <a:bodyPr lIns="137160" tIns="34073" rIns="137160" bIns="68580" anchor="ctr">
            <a:prstTxWarp prst="textNoShape">
              <a:avLst/>
            </a:prstTxWarp>
          </a:bodyPr>
          <a:lstStyle/>
          <a:p>
            <a:pPr defTabSz="701279">
              <a:spcBef>
                <a:spcPts val="300"/>
              </a:spcBef>
            </a:pPr>
            <a:r>
              <a:rPr lang="en-US" sz="1050" b="1" dirty="0">
                <a:solidFill>
                  <a:srgbClr val="000000"/>
                </a:solidFill>
                <a:latin typeface="Arial" pitchFamily="22" charset="0"/>
              </a:rPr>
              <a:t>Abbreviations</a:t>
            </a:r>
            <a:r>
              <a:rPr lang="en-US" sz="1050" dirty="0">
                <a:solidFill>
                  <a:srgbClr val="000000"/>
                </a:solidFill>
                <a:latin typeface="Arial" pitchFamily="22" charset="0"/>
              </a:rPr>
              <a:t>: </a:t>
            </a:r>
            <a:r>
              <a:rPr lang="en-US" sz="1050" dirty="0">
                <a:solidFill>
                  <a:srgbClr val="000000"/>
                </a:solidFill>
                <a:latin typeface="Arial"/>
                <a:cs typeface="Arial"/>
              </a:rPr>
              <a:t>SOF-VEL, Sofosbuvir-velpatasvir, RBV, Ribavirin</a:t>
            </a:r>
          </a:p>
          <a:p>
            <a:pPr defTabSz="701279">
              <a:spcBef>
                <a:spcPts val="0"/>
              </a:spcBef>
            </a:pPr>
            <a:endParaRPr lang="en-US" sz="1050" dirty="0">
              <a:solidFill>
                <a:srgbClr val="000000"/>
              </a:solidFill>
              <a:latin typeface="Arial" pitchFamily="22" charset="0"/>
            </a:endParaRPr>
          </a:p>
          <a:p>
            <a:pPr defTabSz="701279">
              <a:spcBef>
                <a:spcPts val="300"/>
              </a:spcBef>
            </a:pPr>
            <a:r>
              <a:rPr lang="en-US" sz="1050" b="1" dirty="0">
                <a:solidFill>
                  <a:srgbClr val="000000"/>
                </a:solidFill>
                <a:latin typeface="Arial" pitchFamily="22" charset="0"/>
              </a:rPr>
              <a:t>Drug Dosing: </a:t>
            </a:r>
            <a:r>
              <a:rPr lang="en-US" sz="1050" dirty="0">
                <a:solidFill>
                  <a:srgbClr val="000000"/>
                </a:solidFill>
                <a:latin typeface="Arial"/>
                <a:cs typeface="Arial"/>
              </a:rPr>
              <a:t>Sofosbuvir-velpatasvir</a:t>
            </a:r>
            <a:r>
              <a:rPr lang="en-US" sz="1050" dirty="0">
                <a:solidFill>
                  <a:srgbClr val="000000"/>
                </a:solidFill>
                <a:latin typeface="Arial" pitchFamily="22" charset="0"/>
              </a:rPr>
              <a:t> (400/100 mg): fixed-dose combination; one pill once daily</a:t>
            </a:r>
          </a:p>
          <a:p>
            <a:pPr defTabSz="701279">
              <a:spcBef>
                <a:spcPts val="300"/>
              </a:spcBef>
            </a:pPr>
            <a:r>
              <a:rPr lang="en-US" sz="1050" dirty="0">
                <a:solidFill>
                  <a:srgbClr val="000000"/>
                </a:solidFill>
                <a:latin typeface="Arial" pitchFamily="22" charset="0"/>
              </a:rPr>
              <a:t>Ribavirin (weight-based and divided bid): 1000 mg/day if &lt; 75 kg or 1200 mg/day if ≥ 75 kg</a:t>
            </a:r>
          </a:p>
        </p:txBody>
      </p:sp>
      <p:sp>
        <p:nvSpPr>
          <p:cNvPr id="27" name="Rectangle 26">
            <a:extLst>
              <a:ext uri="{FF2B5EF4-FFF2-40B4-BE49-F238E27FC236}">
                <a16:creationId xmlns:a16="http://schemas.microsoft.com/office/drawing/2014/main" id="{FA380503-3F6A-004E-B7D8-8F77F8B3DF18}"/>
              </a:ext>
            </a:extLst>
          </p:cNvPr>
          <p:cNvSpPr/>
          <p:nvPr/>
        </p:nvSpPr>
        <p:spPr>
          <a:xfrm>
            <a:off x="1027040" y="1860295"/>
            <a:ext cx="1925565" cy="1454405"/>
          </a:xfrm>
          <a:prstGeom prst="rect">
            <a:avLst/>
          </a:prstGeom>
          <a:solidFill>
            <a:srgbClr val="5957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FFFFFF"/>
                </a:solidFill>
                <a:latin typeface="Arial" panose="020B0604020202020204" pitchFamily="34" charset="0"/>
                <a:cs typeface="Arial" panose="020B0604020202020204" pitchFamily="34" charset="0"/>
              </a:rPr>
              <a:t>GT 3</a:t>
            </a:r>
          </a:p>
          <a:p>
            <a:pPr algn="ctr"/>
            <a:r>
              <a:rPr lang="en-US" sz="1200" b="1" dirty="0">
                <a:solidFill>
                  <a:srgbClr val="FFFFFF"/>
                </a:solidFill>
                <a:latin typeface="Arial" panose="020B0604020202020204" pitchFamily="34" charset="0"/>
                <a:cs typeface="Arial" panose="020B0604020202020204" pitchFamily="34" charset="0"/>
              </a:rPr>
              <a:t>Compensated Cirrhosis</a:t>
            </a:r>
          </a:p>
        </p:txBody>
      </p:sp>
      <p:grpSp>
        <p:nvGrpSpPr>
          <p:cNvPr id="28" name="Group 27">
            <a:extLst>
              <a:ext uri="{FF2B5EF4-FFF2-40B4-BE49-F238E27FC236}">
                <a16:creationId xmlns:a16="http://schemas.microsoft.com/office/drawing/2014/main" id="{6F10006F-DC8F-6A45-8504-BAFCE71E6680}"/>
              </a:ext>
            </a:extLst>
          </p:cNvPr>
          <p:cNvGrpSpPr/>
          <p:nvPr/>
        </p:nvGrpSpPr>
        <p:grpSpPr>
          <a:xfrm>
            <a:off x="1138416" y="1021866"/>
            <a:ext cx="6871718" cy="386328"/>
            <a:chOff x="1138416" y="1021866"/>
            <a:chExt cx="6871718" cy="386328"/>
          </a:xfrm>
        </p:grpSpPr>
        <p:sp>
          <p:nvSpPr>
            <p:cNvPr id="29" name="Rectangle 28">
              <a:extLst>
                <a:ext uri="{FF2B5EF4-FFF2-40B4-BE49-F238E27FC236}">
                  <a16:creationId xmlns:a16="http://schemas.microsoft.com/office/drawing/2014/main" id="{52F49333-23CD-D048-87B4-2C1FE0DF64E4}"/>
                </a:ext>
              </a:extLst>
            </p:cNvPr>
            <p:cNvSpPr/>
            <p:nvPr/>
          </p:nvSpPr>
          <p:spPr>
            <a:xfrm>
              <a:off x="1138416" y="1085901"/>
              <a:ext cx="6871718" cy="308037"/>
            </a:xfrm>
            <a:prstGeom prst="rect">
              <a:avLst/>
            </a:prstGeom>
            <a:gradFill>
              <a:gsLst>
                <a:gs pos="85000">
                  <a:srgbClr val="ECECEC"/>
                </a:gs>
                <a:gs pos="0">
                  <a:schemeClr val="bg1"/>
                </a:gs>
                <a:gs pos="15000">
                  <a:schemeClr val="bg1">
                    <a:lumMod val="85000"/>
                  </a:schemeClr>
                </a:gs>
                <a:gs pos="100000">
                  <a:schemeClr val="bg1"/>
                </a:gs>
              </a:gsLst>
              <a:lin ang="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000000"/>
                </a:solidFill>
                <a:latin typeface="Arial"/>
                <a:cs typeface="Arial"/>
              </a:endParaRPr>
            </a:p>
          </p:txBody>
        </p:sp>
        <p:cxnSp>
          <p:nvCxnSpPr>
            <p:cNvPr id="31" name="Straight Connector 30">
              <a:extLst>
                <a:ext uri="{FF2B5EF4-FFF2-40B4-BE49-F238E27FC236}">
                  <a16:creationId xmlns:a16="http://schemas.microsoft.com/office/drawing/2014/main" id="{896E7BEA-B17A-8840-8A0D-5FCE4F61DBE8}"/>
                </a:ext>
              </a:extLst>
            </p:cNvPr>
            <p:cNvCxnSpPr/>
            <p:nvPr/>
          </p:nvCxnSpPr>
          <p:spPr>
            <a:xfrm flipV="1">
              <a:off x="1138416" y="1387638"/>
              <a:ext cx="6871718" cy="8604"/>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46A148CD-F36D-3143-9F81-687DE7CF1043}"/>
                </a:ext>
              </a:extLst>
            </p:cNvPr>
            <p:cNvGrpSpPr/>
            <p:nvPr/>
          </p:nvGrpSpPr>
          <p:grpSpPr>
            <a:xfrm>
              <a:off x="1857714" y="1021866"/>
              <a:ext cx="5481256" cy="386328"/>
              <a:chOff x="1857714" y="1021866"/>
              <a:chExt cx="5481256" cy="386328"/>
            </a:xfrm>
          </p:grpSpPr>
          <p:sp>
            <p:nvSpPr>
              <p:cNvPr id="46" name="Rectangle 45">
                <a:extLst>
                  <a:ext uri="{FF2B5EF4-FFF2-40B4-BE49-F238E27FC236}">
                    <a16:creationId xmlns:a16="http://schemas.microsoft.com/office/drawing/2014/main" id="{9DC0FB2E-9EBF-5D40-831F-95FC3A085176}"/>
                  </a:ext>
                </a:extLst>
              </p:cNvPr>
              <p:cNvSpPr/>
              <p:nvPr/>
            </p:nvSpPr>
            <p:spPr>
              <a:xfrm>
                <a:off x="1857714" y="1079958"/>
                <a:ext cx="628650" cy="29947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rPr>
                  <a:t>Week</a:t>
                </a:r>
              </a:p>
            </p:txBody>
          </p:sp>
          <p:grpSp>
            <p:nvGrpSpPr>
              <p:cNvPr id="48" name="Group 47">
                <a:extLst>
                  <a:ext uri="{FF2B5EF4-FFF2-40B4-BE49-F238E27FC236}">
                    <a16:creationId xmlns:a16="http://schemas.microsoft.com/office/drawing/2014/main" id="{496DB1E4-3D68-A842-8FF2-F452959B579E}"/>
                  </a:ext>
                </a:extLst>
              </p:cNvPr>
              <p:cNvGrpSpPr/>
              <p:nvPr/>
            </p:nvGrpSpPr>
            <p:grpSpPr>
              <a:xfrm>
                <a:off x="2825227" y="1021866"/>
                <a:ext cx="4513743" cy="386328"/>
                <a:chOff x="2825227" y="1021866"/>
                <a:chExt cx="4513743" cy="386328"/>
              </a:xfrm>
            </p:grpSpPr>
            <p:sp>
              <p:nvSpPr>
                <p:cNvPr id="49" name="Rectangle 48">
                  <a:extLst>
                    <a:ext uri="{FF2B5EF4-FFF2-40B4-BE49-F238E27FC236}">
                      <a16:creationId xmlns:a16="http://schemas.microsoft.com/office/drawing/2014/main" id="{CD2D59E4-0F12-3145-AED4-49E289E7445B}"/>
                    </a:ext>
                  </a:extLst>
                </p:cNvPr>
                <p:cNvSpPr/>
                <p:nvPr/>
              </p:nvSpPr>
              <p:spPr>
                <a:xfrm>
                  <a:off x="2825227"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0</a:t>
                  </a:r>
                </a:p>
              </p:txBody>
            </p:sp>
            <p:sp>
              <p:nvSpPr>
                <p:cNvPr id="65" name="Rectangle 64">
                  <a:extLst>
                    <a:ext uri="{FF2B5EF4-FFF2-40B4-BE49-F238E27FC236}">
                      <a16:creationId xmlns:a16="http://schemas.microsoft.com/office/drawing/2014/main" id="{8B1B3A79-CF53-E147-9624-05A333ACEAF3}"/>
                    </a:ext>
                  </a:extLst>
                </p:cNvPr>
                <p:cNvSpPr/>
                <p:nvPr/>
              </p:nvSpPr>
              <p:spPr>
                <a:xfrm>
                  <a:off x="6929776"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24</a:t>
                  </a:r>
                </a:p>
              </p:txBody>
            </p:sp>
            <p:sp>
              <p:nvSpPr>
                <p:cNvPr id="66" name="Rectangle 65">
                  <a:extLst>
                    <a:ext uri="{FF2B5EF4-FFF2-40B4-BE49-F238E27FC236}">
                      <a16:creationId xmlns:a16="http://schemas.microsoft.com/office/drawing/2014/main" id="{90E41CAC-22E6-1345-8A85-1074BEF5C7EE}"/>
                    </a:ext>
                  </a:extLst>
                </p:cNvPr>
                <p:cNvSpPr/>
                <p:nvPr/>
              </p:nvSpPr>
              <p:spPr>
                <a:xfrm>
                  <a:off x="4193410"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8</a:t>
                  </a:r>
                </a:p>
              </p:txBody>
            </p:sp>
            <p:sp>
              <p:nvSpPr>
                <p:cNvPr id="67" name="Rectangle 66">
                  <a:extLst>
                    <a:ext uri="{FF2B5EF4-FFF2-40B4-BE49-F238E27FC236}">
                      <a16:creationId xmlns:a16="http://schemas.microsoft.com/office/drawing/2014/main" id="{A0419805-768C-3444-9EB0-4F41C34D8F01}"/>
                    </a:ext>
                  </a:extLst>
                </p:cNvPr>
                <p:cNvSpPr/>
                <p:nvPr/>
              </p:nvSpPr>
              <p:spPr>
                <a:xfrm>
                  <a:off x="4877501"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12</a:t>
                  </a:r>
                </a:p>
              </p:txBody>
            </p:sp>
            <p:sp>
              <p:nvSpPr>
                <p:cNvPr id="68" name="Rectangle 67">
                  <a:extLst>
                    <a:ext uri="{FF2B5EF4-FFF2-40B4-BE49-F238E27FC236}">
                      <a16:creationId xmlns:a16="http://schemas.microsoft.com/office/drawing/2014/main" id="{9A07FDCA-9FC8-FC48-A4C0-B846C663476F}"/>
                    </a:ext>
                  </a:extLst>
                </p:cNvPr>
                <p:cNvSpPr/>
                <p:nvPr/>
              </p:nvSpPr>
              <p:spPr>
                <a:xfrm>
                  <a:off x="6245683"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20</a:t>
                  </a:r>
                </a:p>
              </p:txBody>
            </p:sp>
            <p:sp>
              <p:nvSpPr>
                <p:cNvPr id="69" name="Rectangle 68">
                  <a:extLst>
                    <a:ext uri="{FF2B5EF4-FFF2-40B4-BE49-F238E27FC236}">
                      <a16:creationId xmlns:a16="http://schemas.microsoft.com/office/drawing/2014/main" id="{7B468431-A0F1-3047-890C-AFB36E84BEC0}"/>
                    </a:ext>
                  </a:extLst>
                </p:cNvPr>
                <p:cNvSpPr/>
                <p:nvPr/>
              </p:nvSpPr>
              <p:spPr>
                <a:xfrm>
                  <a:off x="3509318"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4</a:t>
                  </a:r>
                </a:p>
              </p:txBody>
            </p:sp>
            <p:sp>
              <p:nvSpPr>
                <p:cNvPr id="70" name="Rectangle 69">
                  <a:extLst>
                    <a:ext uri="{FF2B5EF4-FFF2-40B4-BE49-F238E27FC236}">
                      <a16:creationId xmlns:a16="http://schemas.microsoft.com/office/drawing/2014/main" id="{0FBA4923-0A74-2B46-A9DA-315B9C4A039E}"/>
                    </a:ext>
                  </a:extLst>
                </p:cNvPr>
                <p:cNvSpPr/>
                <p:nvPr/>
              </p:nvSpPr>
              <p:spPr>
                <a:xfrm>
                  <a:off x="5561592"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16</a:t>
                  </a:r>
                </a:p>
              </p:txBody>
            </p:sp>
          </p:grpSp>
        </p:grpSp>
        <p:grpSp>
          <p:nvGrpSpPr>
            <p:cNvPr id="33" name="Group 32">
              <a:extLst>
                <a:ext uri="{FF2B5EF4-FFF2-40B4-BE49-F238E27FC236}">
                  <a16:creationId xmlns:a16="http://schemas.microsoft.com/office/drawing/2014/main" id="{C8280A3F-DAF9-6643-B9F4-C45CC775BE27}"/>
                </a:ext>
              </a:extLst>
            </p:cNvPr>
            <p:cNvGrpSpPr/>
            <p:nvPr/>
          </p:nvGrpSpPr>
          <p:grpSpPr>
            <a:xfrm>
              <a:off x="3028672" y="1328205"/>
              <a:ext cx="4105701" cy="65723"/>
              <a:chOff x="3028672" y="1328205"/>
              <a:chExt cx="4105701" cy="65723"/>
            </a:xfrm>
          </p:grpSpPr>
          <p:cxnSp>
            <p:nvCxnSpPr>
              <p:cNvPr id="34" name="Straight Connector 33">
                <a:extLst>
                  <a:ext uri="{FF2B5EF4-FFF2-40B4-BE49-F238E27FC236}">
                    <a16:creationId xmlns:a16="http://schemas.microsoft.com/office/drawing/2014/main" id="{F50BADA9-406D-A449-8DDC-1BB9697A2631}"/>
                  </a:ext>
                </a:extLst>
              </p:cNvPr>
              <p:cNvCxnSpPr/>
              <p:nvPr/>
            </p:nvCxnSpPr>
            <p:spPr>
              <a:xfrm flipV="1">
                <a:off x="3028672" y="1328205"/>
                <a:ext cx="0" cy="65723"/>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407D8B0-1047-7248-AFBB-EC3EB9FE78FC}"/>
                  </a:ext>
                </a:extLst>
              </p:cNvPr>
              <p:cNvCxnSpPr/>
              <p:nvPr/>
            </p:nvCxnSpPr>
            <p:spPr>
              <a:xfrm flipV="1">
                <a:off x="4396669"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7AA991F-3D35-FA4B-8B0A-83D1CC053B7B}"/>
                  </a:ext>
                </a:extLst>
              </p:cNvPr>
              <p:cNvCxnSpPr/>
              <p:nvPr/>
            </p:nvCxnSpPr>
            <p:spPr>
              <a:xfrm flipV="1">
                <a:off x="7134373"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B5394DE-DEE1-324C-8103-9E1747B50A16}"/>
                  </a:ext>
                </a:extLst>
              </p:cNvPr>
              <p:cNvCxnSpPr/>
              <p:nvPr/>
            </p:nvCxnSpPr>
            <p:spPr>
              <a:xfrm flipV="1">
                <a:off x="5080667"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11EB2B0-1489-3944-B356-9F4ACEAAD5F1}"/>
                  </a:ext>
                </a:extLst>
              </p:cNvPr>
              <p:cNvCxnSpPr/>
              <p:nvPr/>
            </p:nvCxnSpPr>
            <p:spPr>
              <a:xfrm flipH="1" flipV="1">
                <a:off x="6448663" y="1328205"/>
                <a:ext cx="171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138C62B-1860-D443-9174-C1390288B77C}"/>
                  </a:ext>
                </a:extLst>
              </p:cNvPr>
              <p:cNvCxnSpPr/>
              <p:nvPr/>
            </p:nvCxnSpPr>
            <p:spPr>
              <a:xfrm flipV="1">
                <a:off x="5764665"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070EA61-BFC7-D942-8C98-373265155EF8}"/>
                  </a:ext>
                </a:extLst>
              </p:cNvPr>
              <p:cNvCxnSpPr/>
              <p:nvPr/>
            </p:nvCxnSpPr>
            <p:spPr>
              <a:xfrm flipV="1">
                <a:off x="3712670" y="1328205"/>
                <a:ext cx="0" cy="65723"/>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667356533"/>
      </p:ext>
    </p:extLst>
  </p:cSld>
  <p:clrMapOvr>
    <a:masterClrMapping/>
  </p:clrMapOvr>
  <p:transition spd="slow"/>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sz="2000" dirty="0"/>
              <a:t>Sofosbuvir-Velpatasvir +/- Ribavirin for HCV GT 3 and Cirrhosis</a:t>
            </a:r>
            <a:br>
              <a:rPr lang="en-US" sz="2000" dirty="0"/>
            </a:br>
            <a:r>
              <a:rPr lang="en-US" sz="2000" dirty="0"/>
              <a:t>Baseline Characteristics</a:t>
            </a:r>
          </a:p>
        </p:txBody>
      </p:sp>
      <p:sp>
        <p:nvSpPr>
          <p:cNvPr id="36" name="Content Placeholder 6"/>
          <p:cNvSpPr>
            <a:spLocks noGrp="1"/>
          </p:cNvSpPr>
          <p:nvPr>
            <p:ph type="body" sz="quarter" idx="14"/>
          </p:nvPr>
        </p:nvSpPr>
        <p:spPr/>
        <p:txBody>
          <a:bodyPr/>
          <a:lstStyle/>
          <a:p>
            <a:r>
              <a:rPr lang="en-US" dirty="0"/>
              <a:t>Source: Esteban R, et al. Gastroenterol. 2018;155:1120-27.e4.</a:t>
            </a:r>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graphicFrame>
        <p:nvGraphicFramePr>
          <p:cNvPr id="5" name="Content Placeholder 2"/>
          <p:cNvGraphicFramePr>
            <a:graphicFrameLocks/>
          </p:cNvGraphicFramePr>
          <p:nvPr>
            <p:extLst>
              <p:ext uri="{D42A27DB-BD31-4B8C-83A1-F6EECF244321}">
                <p14:modId xmlns:p14="http://schemas.microsoft.com/office/powerpoint/2010/main" val="1788778854"/>
              </p:ext>
            </p:extLst>
          </p:nvPr>
        </p:nvGraphicFramePr>
        <p:xfrm>
          <a:off x="457200" y="992137"/>
          <a:ext cx="8229600" cy="3840564"/>
        </p:xfrm>
        <a:graphic>
          <a:graphicData uri="http://schemas.openxmlformats.org/drawingml/2006/table">
            <a:tbl>
              <a:tblPr firstRow="1" bandRow="1">
                <a:tableStyleId>{5C22544A-7EE6-4342-B048-85BDC9FD1C3A}</a:tableStyleId>
              </a:tblPr>
              <a:tblGrid>
                <a:gridCol w="3981796">
                  <a:extLst>
                    <a:ext uri="{9D8B030D-6E8A-4147-A177-3AD203B41FA5}">
                      <a16:colId xmlns:a16="http://schemas.microsoft.com/office/drawing/2014/main" val="20000"/>
                    </a:ext>
                  </a:extLst>
                </a:gridCol>
                <a:gridCol w="2038004">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tblGrid>
              <a:tr h="457284">
                <a:tc>
                  <a:txBody>
                    <a:bodyPr/>
                    <a:lstStyle/>
                    <a:p>
                      <a:pPr>
                        <a:lnSpc>
                          <a:spcPct val="100000"/>
                        </a:lnSpc>
                      </a:pPr>
                      <a:r>
                        <a:rPr lang="en-US" sz="1400" dirty="0">
                          <a:latin typeface="Arial" panose="020B0604020202020204" pitchFamily="34" charset="0"/>
                          <a:cs typeface="Arial" panose="020B0604020202020204" pitchFamily="34" charset="0"/>
                        </a:rPr>
                        <a:t>Baseline Characteristics</a:t>
                      </a:r>
                    </a:p>
                  </a:txBody>
                  <a:tcPr marL="68580" marR="68580" marT="34290" marB="34290" anchor="ctr">
                    <a:lnL w="12700" cap="flat" cmpd="sng" algn="ctr">
                      <a:solidFill>
                        <a:srgbClr val="BFBFBF"/>
                      </a:solidFill>
                      <a:prstDash val="solid"/>
                      <a:round/>
                      <a:headEnd type="none" w="med" len="med"/>
                      <a:tailEnd type="none" w="med" len="med"/>
                    </a:lnL>
                    <a:lnT w="12700" cap="flat" cmpd="sng" algn="ctr">
                      <a:solidFill>
                        <a:srgbClr val="BFBFB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44444"/>
                    </a:solidFill>
                  </a:tcPr>
                </a:tc>
                <a:tc>
                  <a:txBody>
                    <a:bodyPr/>
                    <a:lstStyle/>
                    <a:p>
                      <a:pPr algn="ctr">
                        <a:lnSpc>
                          <a:spcPts val="1400"/>
                        </a:lnSpc>
                      </a:pPr>
                      <a:r>
                        <a:rPr lang="en-US" sz="1400" b="1" dirty="0">
                          <a:solidFill>
                            <a:srgbClr val="FFFFFF"/>
                          </a:solidFill>
                          <a:latin typeface="Arial" panose="020B0604020202020204" pitchFamily="34" charset="0"/>
                          <a:cs typeface="Arial" panose="020B0604020202020204" pitchFamily="34" charset="0"/>
                        </a:rPr>
                        <a:t>SOF-VEL</a:t>
                      </a:r>
                      <a:br>
                        <a:rPr lang="en-US" sz="1400" b="0" dirty="0">
                          <a:solidFill>
                            <a:srgbClr val="FFFFFF"/>
                          </a:solidFill>
                          <a:latin typeface="Arial" panose="020B0604020202020204" pitchFamily="34" charset="0"/>
                          <a:cs typeface="Arial" panose="020B0604020202020204" pitchFamily="34" charset="0"/>
                        </a:rPr>
                      </a:br>
                      <a:r>
                        <a:rPr lang="en-US" sz="1100" b="0" dirty="0">
                          <a:solidFill>
                            <a:srgbClr val="FFFFFF"/>
                          </a:solidFill>
                          <a:latin typeface="Arial" panose="020B0604020202020204" pitchFamily="34" charset="0"/>
                          <a:cs typeface="Arial" panose="020B0604020202020204" pitchFamily="34" charset="0"/>
                        </a:rPr>
                        <a:t>(n = 101)</a:t>
                      </a:r>
                      <a:endParaRPr lang="en-US" sz="1100" b="1" dirty="0">
                        <a:solidFill>
                          <a:srgbClr val="FFFFFF"/>
                        </a:solidFill>
                        <a:latin typeface="Arial" panose="020B0604020202020204" pitchFamily="34" charset="0"/>
                        <a:cs typeface="Arial" panose="020B0604020202020204" pitchFamily="34" charset="0"/>
                      </a:endParaRPr>
                    </a:p>
                  </a:txBody>
                  <a:tcPr marL="68580" marR="68580" marT="34290" marB="34290" anchor="ctr">
                    <a:lnT w="12700" cap="flat" cmpd="sng" algn="ctr">
                      <a:solidFill>
                        <a:srgbClr val="BFBFB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005C9E"/>
                    </a:solidFill>
                  </a:tcPr>
                </a:tc>
                <a:tc>
                  <a:txBody>
                    <a:bodyPr/>
                    <a:lstStyle/>
                    <a:p>
                      <a:pPr algn="ctr">
                        <a:lnSpc>
                          <a:spcPts val="1400"/>
                        </a:lnSpc>
                      </a:pPr>
                      <a:r>
                        <a:rPr lang="en-US" sz="1400" b="1" dirty="0">
                          <a:solidFill>
                            <a:srgbClr val="FFFFFF"/>
                          </a:solidFill>
                          <a:latin typeface="Arial" panose="020B0604020202020204" pitchFamily="34" charset="0"/>
                          <a:cs typeface="Arial" panose="020B0604020202020204" pitchFamily="34" charset="0"/>
                        </a:rPr>
                        <a:t>SOF-VEL + RBV</a:t>
                      </a:r>
                    </a:p>
                    <a:p>
                      <a:pPr algn="ctr">
                        <a:lnSpc>
                          <a:spcPts val="1400"/>
                        </a:lnSpc>
                      </a:pPr>
                      <a:r>
                        <a:rPr lang="en-US" sz="1100" b="0" dirty="0">
                          <a:solidFill>
                            <a:srgbClr val="FFFFFF"/>
                          </a:solidFill>
                          <a:latin typeface="Arial" panose="020B0604020202020204" pitchFamily="34" charset="0"/>
                          <a:cs typeface="Arial" panose="020B0604020202020204" pitchFamily="34" charset="0"/>
                        </a:rPr>
                        <a:t>(n</a:t>
                      </a:r>
                      <a:r>
                        <a:rPr lang="en-US" sz="1100" b="0" baseline="0" dirty="0">
                          <a:solidFill>
                            <a:srgbClr val="FFFFFF"/>
                          </a:solidFill>
                          <a:latin typeface="Arial" panose="020B0604020202020204" pitchFamily="34" charset="0"/>
                          <a:cs typeface="Arial" panose="020B0604020202020204" pitchFamily="34" charset="0"/>
                        </a:rPr>
                        <a:t> </a:t>
                      </a:r>
                      <a:r>
                        <a:rPr lang="en-US" sz="1100" b="0" dirty="0">
                          <a:solidFill>
                            <a:srgbClr val="FFFFFF"/>
                          </a:solidFill>
                          <a:latin typeface="Arial" panose="020B0604020202020204" pitchFamily="34" charset="0"/>
                          <a:cs typeface="Arial" panose="020B0604020202020204" pitchFamily="34" charset="0"/>
                        </a:rPr>
                        <a:t>= 103)</a:t>
                      </a:r>
                      <a:endParaRPr lang="en-US" sz="1100" b="1" dirty="0">
                        <a:solidFill>
                          <a:srgbClr val="FFFFFF"/>
                        </a:solidFill>
                        <a:latin typeface="Arial" panose="020B0604020202020204" pitchFamily="34" charset="0"/>
                        <a:cs typeface="Arial" panose="020B0604020202020204" pitchFamily="34" charset="0"/>
                      </a:endParaRPr>
                    </a:p>
                  </a:txBody>
                  <a:tcPr marL="68580" marR="68580" marT="34290" marB="34290" anchor="ctr">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71796B"/>
                    </a:solidFill>
                  </a:tcPr>
                </a:tc>
                <a:extLst>
                  <a:ext uri="{0D108BD9-81ED-4DB2-BD59-A6C34878D82A}">
                    <a16:rowId xmlns:a16="http://schemas.microsoft.com/office/drawing/2014/main" val="10000"/>
                  </a:ext>
                </a:extLst>
              </a:tr>
              <a:tr h="266379">
                <a:tc>
                  <a:txBody>
                    <a:bodyPr/>
                    <a:lstStyle/>
                    <a:p>
                      <a:pPr>
                        <a:lnSpc>
                          <a:spcPct val="100000"/>
                        </a:lnSpc>
                      </a:pPr>
                      <a:r>
                        <a:rPr lang="en-US" sz="1200" dirty="0">
                          <a:latin typeface="Arial" panose="020B0604020202020204" pitchFamily="34" charset="0"/>
                          <a:cs typeface="Arial" panose="020B0604020202020204" pitchFamily="34" charset="0"/>
                        </a:rPr>
                        <a:t>Age, mean years (standard deviation, SD)</a:t>
                      </a:r>
                    </a:p>
                  </a:txBody>
                  <a:tcPr marL="45720" marR="45720" anchor="ctr">
                    <a:lnL w="12700" cap="flat" cmpd="sng" algn="ctr">
                      <a:solidFill>
                        <a:srgbClr val="BFBFBF"/>
                      </a:solidFill>
                      <a:prstDash val="solid"/>
                      <a:round/>
                      <a:headEnd type="none" w="med" len="med"/>
                      <a:tailEnd type="none" w="med" len="med"/>
                    </a:lnL>
                    <a:lnT w="57150" cap="flat" cmpd="sng" algn="ctr">
                      <a:solidFill>
                        <a:srgbClr val="FFFFFF"/>
                      </a:solidFill>
                      <a:prstDash val="solid"/>
                      <a:round/>
                      <a:headEnd type="none" w="med" len="med"/>
                      <a:tailEnd type="none" w="med" len="med"/>
                    </a:lnT>
                    <a:solidFill>
                      <a:srgbClr val="CDD3DD"/>
                    </a:solidFill>
                  </a:tcPr>
                </a:tc>
                <a:tc>
                  <a:txBody>
                    <a:bodyPr/>
                    <a:lstStyle/>
                    <a:p>
                      <a:pPr algn="ctr">
                        <a:lnSpc>
                          <a:spcPct val="100000"/>
                        </a:lnSpc>
                      </a:pPr>
                      <a:r>
                        <a:rPr lang="en-US" sz="1200" dirty="0">
                          <a:latin typeface="Arial" panose="020B0604020202020204" pitchFamily="34" charset="0"/>
                          <a:cs typeface="Arial" panose="020B0604020202020204" pitchFamily="34" charset="0"/>
                        </a:rPr>
                        <a:t>51 (7.3)</a:t>
                      </a:r>
                    </a:p>
                  </a:txBody>
                  <a:tcPr marL="45720" marR="45720" anchor="ctr">
                    <a:lnT w="57150" cap="flat" cmpd="sng" algn="ctr">
                      <a:solidFill>
                        <a:srgbClr val="FFFFFF"/>
                      </a:solidFill>
                      <a:prstDash val="solid"/>
                      <a:round/>
                      <a:headEnd type="none" w="med" len="med"/>
                      <a:tailEnd type="none" w="med" len="med"/>
                    </a:lnT>
                  </a:tcPr>
                </a:tc>
                <a:tc>
                  <a:txBody>
                    <a:bodyPr/>
                    <a:lstStyle/>
                    <a:p>
                      <a:pPr algn="ctr">
                        <a:lnSpc>
                          <a:spcPct val="100000"/>
                        </a:lnSpc>
                      </a:pPr>
                      <a:r>
                        <a:rPr lang="en-US" sz="1200" dirty="0">
                          <a:latin typeface="Arial" panose="020B0604020202020204" pitchFamily="34" charset="0"/>
                          <a:cs typeface="Arial" panose="020B0604020202020204" pitchFamily="34" charset="0"/>
                        </a:rPr>
                        <a:t>51 (7.6)</a:t>
                      </a:r>
                    </a:p>
                  </a:txBody>
                  <a:tcPr marL="45720" marR="45720" anchor="ctr">
                    <a:lnR w="12700" cap="flat" cmpd="sng" algn="ctr">
                      <a:solidFill>
                        <a:srgbClr val="BFBFBF"/>
                      </a:solidFill>
                      <a:prstDash val="solid"/>
                      <a:round/>
                      <a:headEnd type="none" w="med" len="med"/>
                      <a:tailEnd type="none" w="med" len="med"/>
                    </a:lnR>
                    <a:lnT w="57150"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10001"/>
                  </a:ext>
                </a:extLst>
              </a:tr>
              <a:tr h="266379">
                <a:tc>
                  <a:txBody>
                    <a:bodyPr/>
                    <a:lstStyle/>
                    <a:p>
                      <a:pPr>
                        <a:lnSpc>
                          <a:spcPct val="100000"/>
                        </a:lnSpc>
                      </a:pPr>
                      <a:r>
                        <a:rPr lang="en-US" sz="1200" dirty="0">
                          <a:latin typeface="Arial" panose="020B0604020202020204" pitchFamily="34" charset="0"/>
                          <a:cs typeface="Arial" panose="020B0604020202020204" pitchFamily="34" charset="0"/>
                        </a:rPr>
                        <a:t>Male, n (%)</a:t>
                      </a:r>
                    </a:p>
                  </a:txBody>
                  <a:tcPr marL="45720" marR="45720" anchor="ctr">
                    <a:lnL w="12700" cap="flat" cmpd="sng" algn="ctr">
                      <a:solidFill>
                        <a:srgbClr val="BFBFBF"/>
                      </a:solidFill>
                      <a:prstDash val="solid"/>
                      <a:round/>
                      <a:headEnd type="none" w="med" len="med"/>
                      <a:tailEnd type="none" w="med" len="med"/>
                    </a:lnL>
                    <a:solidFill>
                      <a:srgbClr val="E8EAEF"/>
                    </a:solidFill>
                  </a:tcPr>
                </a:tc>
                <a:tc>
                  <a:txBody>
                    <a:bodyPr/>
                    <a:lstStyle/>
                    <a:p>
                      <a:pPr algn="ctr">
                        <a:lnSpc>
                          <a:spcPct val="100000"/>
                        </a:lnSpc>
                      </a:pPr>
                      <a:r>
                        <a:rPr lang="en-US" sz="1200" dirty="0">
                          <a:latin typeface="Arial" panose="020B0604020202020204" pitchFamily="34" charset="0"/>
                          <a:cs typeface="Arial" panose="020B0604020202020204" pitchFamily="34" charset="0"/>
                        </a:rPr>
                        <a:t>75 (74)</a:t>
                      </a:r>
                    </a:p>
                  </a:txBody>
                  <a:tcPr marL="45720" marR="45720" anchor="ctr"/>
                </a:tc>
                <a:tc>
                  <a:txBody>
                    <a:bodyPr/>
                    <a:lstStyle/>
                    <a:p>
                      <a:pPr algn="ctr">
                        <a:lnSpc>
                          <a:spcPct val="100000"/>
                        </a:lnSpc>
                      </a:pPr>
                      <a:r>
                        <a:rPr lang="en-US" sz="1200" dirty="0">
                          <a:latin typeface="Arial" panose="020B0604020202020204" pitchFamily="34" charset="0"/>
                          <a:cs typeface="Arial" panose="020B0604020202020204" pitchFamily="34" charset="0"/>
                        </a:rPr>
                        <a:t>87 (85)</a:t>
                      </a:r>
                    </a:p>
                  </a:txBody>
                  <a:tcPr marL="45720" marR="45720" anchor="ctr">
                    <a:lnR w="12700" cap="flat" cmpd="sng" algn="ctr">
                      <a:solidFill>
                        <a:srgbClr val="BFBFBF"/>
                      </a:solidFill>
                      <a:prstDash val="solid"/>
                      <a:round/>
                      <a:headEnd type="none" w="med" len="med"/>
                      <a:tailEnd type="none" w="med" len="med"/>
                    </a:lnR>
                  </a:tcPr>
                </a:tc>
                <a:extLst>
                  <a:ext uri="{0D108BD9-81ED-4DB2-BD59-A6C34878D82A}">
                    <a16:rowId xmlns:a16="http://schemas.microsoft.com/office/drawing/2014/main" val="10002"/>
                  </a:ext>
                </a:extLst>
              </a:tr>
              <a:tr h="621551">
                <a:tc>
                  <a:txBody>
                    <a:bodyPr/>
                    <a:lstStyle/>
                    <a:p>
                      <a:pPr>
                        <a:lnSpc>
                          <a:spcPct val="100000"/>
                        </a:lnSpc>
                      </a:pPr>
                      <a:r>
                        <a:rPr lang="en-US" sz="1200" dirty="0">
                          <a:latin typeface="Arial" panose="020B0604020202020204" pitchFamily="34" charset="0"/>
                          <a:cs typeface="Arial" panose="020B0604020202020204" pitchFamily="34" charset="0"/>
                        </a:rPr>
                        <a:t>Race, n (%)</a:t>
                      </a:r>
                    </a:p>
                    <a:p>
                      <a:pPr>
                        <a:lnSpc>
                          <a:spcPct val="100000"/>
                        </a:lnSpc>
                      </a:pPr>
                      <a:r>
                        <a:rPr lang="en-US" sz="1200" dirty="0">
                          <a:latin typeface="Arial" panose="020B0604020202020204" pitchFamily="34" charset="0"/>
                          <a:cs typeface="Arial" panose="020B0604020202020204" pitchFamily="34" charset="0"/>
                        </a:rPr>
                        <a:t>  White</a:t>
                      </a:r>
                    </a:p>
                    <a:p>
                      <a:pPr>
                        <a:lnSpc>
                          <a:spcPct val="100000"/>
                        </a:lnSpc>
                      </a:pPr>
                      <a:r>
                        <a:rPr lang="en-US" sz="1200" dirty="0">
                          <a:latin typeface="Arial" panose="020B0604020202020204" pitchFamily="34" charset="0"/>
                          <a:cs typeface="Arial" panose="020B0604020202020204" pitchFamily="34" charset="0"/>
                        </a:rPr>
                        <a:t>  Asian</a:t>
                      </a:r>
                    </a:p>
                  </a:txBody>
                  <a:tcPr marL="45720" marR="45720" anchor="ctr">
                    <a:lnL w="12700" cap="flat" cmpd="sng" algn="ctr">
                      <a:solidFill>
                        <a:srgbClr val="BFBFBF"/>
                      </a:solidFill>
                      <a:prstDash val="solid"/>
                      <a:round/>
                      <a:headEnd type="none" w="med" len="med"/>
                      <a:tailEnd type="none" w="med" len="med"/>
                    </a:lnL>
                  </a:tcPr>
                </a:tc>
                <a:tc>
                  <a:txBody>
                    <a:bodyPr/>
                    <a:lstStyle/>
                    <a:p>
                      <a:pPr algn="ctr">
                        <a:lnSpc>
                          <a:spcPct val="100000"/>
                        </a:lnSpc>
                      </a:pPr>
                      <a:endParaRPr lang="en-US" sz="1200" dirty="0">
                        <a:latin typeface="Arial" panose="020B0604020202020204" pitchFamily="34" charset="0"/>
                        <a:cs typeface="Arial" panose="020B0604020202020204" pitchFamily="34" charset="0"/>
                      </a:endParaRPr>
                    </a:p>
                    <a:p>
                      <a:pPr algn="ctr">
                        <a:lnSpc>
                          <a:spcPct val="100000"/>
                        </a:lnSpc>
                      </a:pPr>
                      <a:r>
                        <a:rPr lang="en-US" sz="1200" dirty="0">
                          <a:latin typeface="Arial" panose="020B0604020202020204" pitchFamily="34" charset="0"/>
                          <a:cs typeface="Arial" panose="020B0604020202020204" pitchFamily="34" charset="0"/>
                        </a:rPr>
                        <a:t>84 (83)</a:t>
                      </a:r>
                    </a:p>
                    <a:p>
                      <a:pPr algn="ctr">
                        <a:lnSpc>
                          <a:spcPct val="100000"/>
                        </a:lnSpc>
                      </a:pPr>
                      <a:r>
                        <a:rPr lang="en-US" sz="1200" dirty="0">
                          <a:latin typeface="Arial" panose="020B0604020202020204" pitchFamily="34" charset="0"/>
                          <a:cs typeface="Arial" panose="020B0604020202020204" pitchFamily="34" charset="0"/>
                        </a:rPr>
                        <a:t>17 (17)</a:t>
                      </a:r>
                    </a:p>
                  </a:txBody>
                  <a:tcPr marL="45720" marR="45720" anchor="ctr"/>
                </a:tc>
                <a:tc>
                  <a:txBody>
                    <a:bodyPr/>
                    <a:lstStyle/>
                    <a:p>
                      <a:pPr algn="ctr">
                        <a:lnSpc>
                          <a:spcPct val="100000"/>
                        </a:lnSpc>
                      </a:pPr>
                      <a:endParaRPr lang="en-US" sz="1200" dirty="0">
                        <a:latin typeface="Arial" panose="020B0604020202020204" pitchFamily="34" charset="0"/>
                        <a:cs typeface="Arial" panose="020B0604020202020204" pitchFamily="34" charset="0"/>
                      </a:endParaRPr>
                    </a:p>
                    <a:p>
                      <a:pPr algn="ctr">
                        <a:lnSpc>
                          <a:spcPct val="100000"/>
                        </a:lnSpc>
                      </a:pPr>
                      <a:r>
                        <a:rPr lang="en-US" sz="1200" dirty="0">
                          <a:latin typeface="Arial" panose="020B0604020202020204" pitchFamily="34" charset="0"/>
                          <a:cs typeface="Arial" panose="020B0604020202020204" pitchFamily="34" charset="0"/>
                        </a:rPr>
                        <a:t>95 (92)</a:t>
                      </a:r>
                    </a:p>
                    <a:p>
                      <a:pPr algn="ctr">
                        <a:lnSpc>
                          <a:spcPct val="100000"/>
                        </a:lnSpc>
                      </a:pPr>
                      <a:r>
                        <a:rPr lang="en-US" sz="1200" dirty="0">
                          <a:latin typeface="Arial" panose="020B0604020202020204" pitchFamily="34" charset="0"/>
                          <a:cs typeface="Arial" panose="020B0604020202020204" pitchFamily="34" charset="0"/>
                        </a:rPr>
                        <a:t>9 (8)</a:t>
                      </a:r>
                    </a:p>
                  </a:txBody>
                  <a:tcPr marL="45720" marR="45720" anchor="ctr">
                    <a:lnR w="12700" cap="flat" cmpd="sng" algn="ctr">
                      <a:solidFill>
                        <a:srgbClr val="BFBFBF"/>
                      </a:solidFill>
                      <a:prstDash val="solid"/>
                      <a:round/>
                      <a:headEnd type="none" w="med" len="med"/>
                      <a:tailEnd type="none" w="med" len="med"/>
                    </a:lnR>
                  </a:tcPr>
                </a:tc>
                <a:extLst>
                  <a:ext uri="{0D108BD9-81ED-4DB2-BD59-A6C34878D82A}">
                    <a16:rowId xmlns:a16="http://schemas.microsoft.com/office/drawing/2014/main" val="10003"/>
                  </a:ext>
                </a:extLst>
              </a:tr>
              <a:tr h="266379">
                <a:tc>
                  <a:txBody>
                    <a:bodyPr/>
                    <a:lstStyle/>
                    <a:p>
                      <a:pPr>
                        <a:lnSpc>
                          <a:spcPct val="100000"/>
                        </a:lnSpc>
                      </a:pPr>
                      <a:r>
                        <a:rPr lang="en-US" sz="1200" dirty="0">
                          <a:latin typeface="Arial" panose="020B0604020202020204" pitchFamily="34" charset="0"/>
                          <a:cs typeface="Arial" panose="020B0604020202020204" pitchFamily="34" charset="0"/>
                        </a:rPr>
                        <a:t>Body mass index,</a:t>
                      </a:r>
                      <a:r>
                        <a:rPr lang="en-US" sz="1200" baseline="0" dirty="0">
                          <a:latin typeface="Arial" panose="020B0604020202020204" pitchFamily="34" charset="0"/>
                          <a:cs typeface="Arial" panose="020B0604020202020204" pitchFamily="34" charset="0"/>
                        </a:rPr>
                        <a:t> mean kg/m</a:t>
                      </a:r>
                      <a:r>
                        <a:rPr lang="en-US" sz="1200" baseline="30000" dirty="0">
                          <a:latin typeface="Arial" panose="020B0604020202020204" pitchFamily="34" charset="0"/>
                          <a:cs typeface="Arial" panose="020B0604020202020204" pitchFamily="34" charset="0"/>
                        </a:rPr>
                        <a:t>2</a:t>
                      </a:r>
                      <a:r>
                        <a:rPr lang="en-US" sz="1200" baseline="0" dirty="0">
                          <a:latin typeface="Arial" panose="020B0604020202020204" pitchFamily="34" charset="0"/>
                          <a:cs typeface="Arial" panose="020B0604020202020204" pitchFamily="34" charset="0"/>
                        </a:rPr>
                        <a:t> (SD)</a:t>
                      </a:r>
                      <a:endParaRPr lang="en-US" sz="1200" dirty="0">
                        <a:latin typeface="Arial" panose="020B0604020202020204" pitchFamily="34" charset="0"/>
                        <a:cs typeface="Arial" panose="020B0604020202020204" pitchFamily="34" charset="0"/>
                      </a:endParaRPr>
                    </a:p>
                  </a:txBody>
                  <a:tcPr marL="45720" marR="45720" anchor="ctr">
                    <a:lnL w="12700" cap="flat" cmpd="sng" algn="ctr">
                      <a:solidFill>
                        <a:srgbClr val="BFBFBF"/>
                      </a:solidFill>
                      <a:prstDash val="solid"/>
                      <a:round/>
                      <a:headEnd type="none" w="med" len="med"/>
                      <a:tailEnd type="none" w="med" len="med"/>
                    </a:lnL>
                  </a:tcPr>
                </a:tc>
                <a:tc>
                  <a:txBody>
                    <a:bodyPr/>
                    <a:lstStyle/>
                    <a:p>
                      <a:pPr algn="ctr">
                        <a:lnSpc>
                          <a:spcPct val="100000"/>
                        </a:lnSpc>
                      </a:pPr>
                      <a:r>
                        <a:rPr lang="en-US" sz="1200" dirty="0">
                          <a:latin typeface="Arial" panose="020B0604020202020204" pitchFamily="34" charset="0"/>
                          <a:cs typeface="Arial" panose="020B0604020202020204" pitchFamily="34" charset="0"/>
                        </a:rPr>
                        <a:t>27 (5.1)</a:t>
                      </a:r>
                    </a:p>
                  </a:txBody>
                  <a:tcPr marL="45720" marR="45720" anchor="ctr"/>
                </a:tc>
                <a:tc>
                  <a:txBody>
                    <a:bodyPr/>
                    <a:lstStyle/>
                    <a:p>
                      <a:pPr algn="ctr">
                        <a:lnSpc>
                          <a:spcPct val="100000"/>
                        </a:lnSpc>
                      </a:pPr>
                      <a:r>
                        <a:rPr lang="en-US" sz="1200" dirty="0">
                          <a:latin typeface="Arial" panose="020B0604020202020204" pitchFamily="34" charset="0"/>
                          <a:cs typeface="Arial" panose="020B0604020202020204" pitchFamily="34" charset="0"/>
                        </a:rPr>
                        <a:t>27 (4.9)</a:t>
                      </a:r>
                    </a:p>
                  </a:txBody>
                  <a:tcPr marL="45720" marR="45720" anchor="ctr">
                    <a:lnR w="12700" cap="flat" cmpd="sng" algn="ctr">
                      <a:solidFill>
                        <a:srgbClr val="BFBFBF"/>
                      </a:solidFill>
                      <a:prstDash val="solid"/>
                      <a:round/>
                      <a:headEnd type="none" w="med" len="med"/>
                      <a:tailEnd type="none" w="med" len="med"/>
                    </a:lnR>
                  </a:tcPr>
                </a:tc>
                <a:extLst>
                  <a:ext uri="{0D108BD9-81ED-4DB2-BD59-A6C34878D82A}">
                    <a16:rowId xmlns:a16="http://schemas.microsoft.com/office/drawing/2014/main" val="10005"/>
                  </a:ext>
                </a:extLst>
              </a:tr>
              <a:tr h="266379">
                <a:tc>
                  <a:txBody>
                    <a:bodyPr/>
                    <a:lstStyle/>
                    <a:p>
                      <a:pPr>
                        <a:lnSpc>
                          <a:spcPct val="100000"/>
                        </a:lnSpc>
                      </a:pPr>
                      <a:r>
                        <a:rPr lang="en-US" sz="1200" dirty="0">
                          <a:latin typeface="Arial" panose="020B0604020202020204" pitchFamily="34" charset="0"/>
                          <a:cs typeface="Arial" panose="020B0604020202020204" pitchFamily="34" charset="0"/>
                        </a:rPr>
                        <a:t>HCV RNA, mean log</a:t>
                      </a:r>
                      <a:r>
                        <a:rPr lang="en-US" sz="1200" baseline="-25000" dirty="0">
                          <a:latin typeface="Arial" panose="020B0604020202020204" pitchFamily="34" charset="0"/>
                          <a:cs typeface="Arial" panose="020B0604020202020204" pitchFamily="34" charset="0"/>
                        </a:rPr>
                        <a:t>10</a:t>
                      </a:r>
                      <a:r>
                        <a:rPr lang="en-US" sz="1200" dirty="0">
                          <a:latin typeface="Arial" panose="020B0604020202020204" pitchFamily="34" charset="0"/>
                          <a:cs typeface="Arial" panose="020B0604020202020204" pitchFamily="34" charset="0"/>
                        </a:rPr>
                        <a:t> IU/mL (SD)</a:t>
                      </a:r>
                    </a:p>
                  </a:txBody>
                  <a:tcPr marL="45720" marR="45720" anchor="ctr">
                    <a:lnL w="12700" cap="flat" cmpd="sng" algn="ctr">
                      <a:solidFill>
                        <a:srgbClr val="BFBFBF"/>
                      </a:solidFill>
                      <a:prstDash val="solid"/>
                      <a:round/>
                      <a:headEnd type="none" w="med" len="med"/>
                      <a:tailEnd type="none" w="med" len="med"/>
                    </a:lnL>
                  </a:tcPr>
                </a:tc>
                <a:tc>
                  <a:txBody>
                    <a:bodyPr/>
                    <a:lstStyle/>
                    <a:p>
                      <a:pPr algn="ctr">
                        <a:lnSpc>
                          <a:spcPct val="100000"/>
                        </a:lnSpc>
                      </a:pPr>
                      <a:r>
                        <a:rPr lang="en-US" sz="1200" dirty="0">
                          <a:latin typeface="Arial" panose="020B0604020202020204" pitchFamily="34" charset="0"/>
                          <a:cs typeface="Arial" panose="020B0604020202020204" pitchFamily="34" charset="0"/>
                        </a:rPr>
                        <a:t>6.2 (0.64)</a:t>
                      </a:r>
                    </a:p>
                  </a:txBody>
                  <a:tcPr marL="45720" marR="45720" anchor="ctr"/>
                </a:tc>
                <a:tc>
                  <a:txBody>
                    <a:bodyPr/>
                    <a:lstStyle/>
                    <a:p>
                      <a:pPr algn="ctr">
                        <a:lnSpc>
                          <a:spcPct val="100000"/>
                        </a:lnSpc>
                      </a:pPr>
                      <a:r>
                        <a:rPr lang="en-US" sz="1200" dirty="0">
                          <a:latin typeface="Arial" panose="020B0604020202020204" pitchFamily="34" charset="0"/>
                          <a:cs typeface="Arial" panose="020B0604020202020204" pitchFamily="34" charset="0"/>
                        </a:rPr>
                        <a:t>6.3 (0.56)</a:t>
                      </a:r>
                    </a:p>
                  </a:txBody>
                  <a:tcPr marL="45720" marR="45720" anchor="ctr">
                    <a:lnR w="12700" cap="flat" cmpd="sng" algn="ctr">
                      <a:solidFill>
                        <a:srgbClr val="BFBFBF"/>
                      </a:solidFill>
                      <a:prstDash val="solid"/>
                      <a:round/>
                      <a:headEnd type="none" w="med" len="med"/>
                      <a:tailEnd type="none" w="med" len="med"/>
                    </a:lnR>
                  </a:tcPr>
                </a:tc>
                <a:extLst>
                  <a:ext uri="{0D108BD9-81ED-4DB2-BD59-A6C34878D82A}">
                    <a16:rowId xmlns:a16="http://schemas.microsoft.com/office/drawing/2014/main" val="10006"/>
                  </a:ext>
                </a:extLst>
              </a:tr>
              <a:tr h="266379">
                <a:tc>
                  <a:txBody>
                    <a:bodyPr/>
                    <a:lstStyle/>
                    <a:p>
                      <a:pPr>
                        <a:lnSpc>
                          <a:spcPct val="100000"/>
                        </a:lnSpc>
                      </a:pPr>
                      <a:r>
                        <a:rPr lang="en-US" sz="1200" dirty="0">
                          <a:latin typeface="Arial" panose="020B0604020202020204" pitchFamily="34" charset="0"/>
                          <a:cs typeface="Arial" panose="020B0604020202020204" pitchFamily="34" charset="0"/>
                        </a:rPr>
                        <a:t>Non-CC IL28B genotype, n (%)</a:t>
                      </a:r>
                    </a:p>
                  </a:txBody>
                  <a:tcPr marL="45720" marR="45720" anchor="ctr">
                    <a:lnL w="12700" cap="flat" cmpd="sng" algn="ctr">
                      <a:solidFill>
                        <a:srgbClr val="BFBFBF"/>
                      </a:solidFill>
                      <a:prstDash val="solid"/>
                      <a:round/>
                      <a:headEnd type="none" w="med" len="med"/>
                      <a:tailEnd type="none" w="med" len="med"/>
                    </a:lnL>
                  </a:tcPr>
                </a:tc>
                <a:tc>
                  <a:txBody>
                    <a:bodyPr/>
                    <a:lstStyle/>
                    <a:p>
                      <a:pPr algn="ctr">
                        <a:lnSpc>
                          <a:spcPct val="100000"/>
                        </a:lnSpc>
                      </a:pPr>
                      <a:r>
                        <a:rPr lang="en-US" sz="1200" dirty="0">
                          <a:latin typeface="Arial" panose="020B0604020202020204" pitchFamily="34" charset="0"/>
                          <a:cs typeface="Arial" panose="020B0604020202020204" pitchFamily="34" charset="0"/>
                        </a:rPr>
                        <a:t>36 (36)</a:t>
                      </a:r>
                    </a:p>
                  </a:txBody>
                  <a:tcPr marL="45720" marR="45720" anchor="ctr"/>
                </a:tc>
                <a:tc>
                  <a:txBody>
                    <a:bodyPr/>
                    <a:lstStyle/>
                    <a:p>
                      <a:pPr algn="ctr">
                        <a:lnSpc>
                          <a:spcPct val="100000"/>
                        </a:lnSpc>
                      </a:pPr>
                      <a:r>
                        <a:rPr lang="en-US" sz="1200" dirty="0">
                          <a:latin typeface="Arial" panose="020B0604020202020204" pitchFamily="34" charset="0"/>
                          <a:cs typeface="Arial" panose="020B0604020202020204" pitchFamily="34" charset="0"/>
                        </a:rPr>
                        <a:t>50 (49)</a:t>
                      </a:r>
                    </a:p>
                  </a:txBody>
                  <a:tcPr marL="45720" marR="45720" anchor="ctr">
                    <a:lnR w="12700" cap="flat" cmpd="sng" algn="ctr">
                      <a:solidFill>
                        <a:srgbClr val="BFBFBF"/>
                      </a:solidFill>
                      <a:prstDash val="solid"/>
                      <a:round/>
                      <a:headEnd type="none" w="med" len="med"/>
                      <a:tailEnd type="none" w="med" len="med"/>
                    </a:lnR>
                  </a:tcPr>
                </a:tc>
                <a:extLst>
                  <a:ext uri="{0D108BD9-81ED-4DB2-BD59-A6C34878D82A}">
                    <a16:rowId xmlns:a16="http://schemas.microsoft.com/office/drawing/2014/main" val="10007"/>
                  </a:ext>
                </a:extLst>
              </a:tr>
              <a:tr h="799137">
                <a:tc>
                  <a:txBody>
                    <a:bodyPr/>
                    <a:lstStyle/>
                    <a:p>
                      <a:pPr>
                        <a:lnSpc>
                          <a:spcPct val="100000"/>
                        </a:lnSpc>
                      </a:pPr>
                      <a:r>
                        <a:rPr lang="en-US" sz="1200" dirty="0">
                          <a:latin typeface="Arial" panose="020B0604020202020204" pitchFamily="34" charset="0"/>
                          <a:cs typeface="Arial" panose="020B0604020202020204" pitchFamily="34" charset="0"/>
                        </a:rPr>
                        <a:t>Prior Treatment,</a:t>
                      </a:r>
                      <a:r>
                        <a:rPr lang="en-US" sz="1200" baseline="0" dirty="0">
                          <a:latin typeface="Arial" panose="020B0604020202020204" pitchFamily="34" charset="0"/>
                          <a:cs typeface="Arial" panose="020B0604020202020204" pitchFamily="34" charset="0"/>
                        </a:rPr>
                        <a:t> n (%)</a:t>
                      </a:r>
                    </a:p>
                    <a:p>
                      <a:pPr>
                        <a:lnSpc>
                          <a:spcPct val="100000"/>
                        </a:lnSpc>
                      </a:pPr>
                      <a:r>
                        <a:rPr lang="en-US" sz="1200" baseline="0" dirty="0">
                          <a:latin typeface="Arial" panose="020B0604020202020204" pitchFamily="34" charset="0"/>
                          <a:cs typeface="Arial" panose="020B0604020202020204" pitchFamily="34" charset="0"/>
                        </a:rPr>
                        <a:t>  DAA +/- Peg-IFN +/- RBV</a:t>
                      </a:r>
                    </a:p>
                    <a:p>
                      <a:pPr>
                        <a:lnSpc>
                          <a:spcPct val="100000"/>
                        </a:lnSpc>
                      </a:pPr>
                      <a:r>
                        <a:rPr lang="en-US" sz="1200" baseline="0" dirty="0">
                          <a:latin typeface="Arial" panose="020B0604020202020204" pitchFamily="34" charset="0"/>
                          <a:cs typeface="Arial" panose="020B0604020202020204" pitchFamily="34" charset="0"/>
                        </a:rPr>
                        <a:t>  Peg-IFN + RBV</a:t>
                      </a:r>
                    </a:p>
                    <a:p>
                      <a:pPr>
                        <a:lnSpc>
                          <a:spcPct val="100000"/>
                        </a:lnSpc>
                      </a:pPr>
                      <a:r>
                        <a:rPr lang="en-US" sz="1200" baseline="0" dirty="0">
                          <a:latin typeface="Arial" panose="020B0604020202020204" pitchFamily="34" charset="0"/>
                          <a:cs typeface="Arial" panose="020B0604020202020204" pitchFamily="34" charset="0"/>
                        </a:rPr>
                        <a:t>  Other (IFN +/- RBV or Peg-IFN alone)</a:t>
                      </a:r>
                    </a:p>
                  </a:txBody>
                  <a:tcPr marL="45720" marR="45720" anchor="ctr">
                    <a:lnL w="12700" cap="flat" cmpd="sng" algn="ctr">
                      <a:solidFill>
                        <a:srgbClr val="BFBFBF"/>
                      </a:solidFill>
                      <a:prstDash val="solid"/>
                      <a:round/>
                      <a:headEnd type="none" w="med" len="med"/>
                      <a:tailEnd type="none" w="med" len="med"/>
                    </a:lnL>
                  </a:tcPr>
                </a:tc>
                <a:tc>
                  <a:txBody>
                    <a:bodyPr/>
                    <a:lstStyle/>
                    <a:p>
                      <a:pPr algn="ctr">
                        <a:lnSpc>
                          <a:spcPct val="100000"/>
                        </a:lnSpc>
                      </a:pPr>
                      <a:endParaRPr lang="en-US" sz="1200" dirty="0">
                        <a:latin typeface="Arial" panose="020B0604020202020204" pitchFamily="34" charset="0"/>
                        <a:cs typeface="Arial" panose="020B0604020202020204" pitchFamily="34" charset="0"/>
                      </a:endParaRPr>
                    </a:p>
                    <a:p>
                      <a:pPr algn="ctr">
                        <a:lnSpc>
                          <a:spcPct val="100000"/>
                        </a:lnSpc>
                      </a:pPr>
                      <a:r>
                        <a:rPr lang="en-US" sz="1200" dirty="0">
                          <a:latin typeface="Arial" panose="020B0604020202020204" pitchFamily="34" charset="0"/>
                          <a:cs typeface="Arial" panose="020B0604020202020204" pitchFamily="34" charset="0"/>
                        </a:rPr>
                        <a:t>1 (1)</a:t>
                      </a:r>
                    </a:p>
                    <a:p>
                      <a:pPr algn="ctr">
                        <a:lnSpc>
                          <a:spcPct val="100000"/>
                        </a:lnSpc>
                      </a:pPr>
                      <a:r>
                        <a:rPr lang="en-US" sz="1200" dirty="0">
                          <a:latin typeface="Arial" panose="020B0604020202020204" pitchFamily="34" charset="0"/>
                          <a:cs typeface="Arial" panose="020B0604020202020204" pitchFamily="34" charset="0"/>
                        </a:rPr>
                        <a:t>14 (14)</a:t>
                      </a:r>
                    </a:p>
                    <a:p>
                      <a:pPr algn="ctr">
                        <a:lnSpc>
                          <a:spcPct val="100000"/>
                        </a:lnSpc>
                      </a:pPr>
                      <a:r>
                        <a:rPr lang="en-US" sz="1200" dirty="0">
                          <a:latin typeface="Arial" panose="020B0604020202020204" pitchFamily="34" charset="0"/>
                          <a:cs typeface="Arial" panose="020B0604020202020204" pitchFamily="34" charset="0"/>
                        </a:rPr>
                        <a:t>12 (12)</a:t>
                      </a:r>
                    </a:p>
                  </a:txBody>
                  <a:tcPr marL="45720" marR="45720" anchor="ctr"/>
                </a:tc>
                <a:tc>
                  <a:txBody>
                    <a:bodyPr/>
                    <a:lstStyle/>
                    <a:p>
                      <a:pPr algn="ctr">
                        <a:lnSpc>
                          <a:spcPct val="100000"/>
                        </a:lnSpc>
                      </a:pPr>
                      <a:endParaRPr lang="en-US" sz="1200" dirty="0">
                        <a:latin typeface="Arial" panose="020B0604020202020204" pitchFamily="34" charset="0"/>
                        <a:cs typeface="Arial" panose="020B0604020202020204" pitchFamily="34" charset="0"/>
                      </a:endParaRPr>
                    </a:p>
                    <a:p>
                      <a:pPr algn="ctr">
                        <a:lnSpc>
                          <a:spcPct val="100000"/>
                        </a:lnSpc>
                      </a:pPr>
                      <a:r>
                        <a:rPr lang="en-US" sz="1200" dirty="0">
                          <a:latin typeface="Arial" panose="020B0604020202020204" pitchFamily="34" charset="0"/>
                          <a:cs typeface="Arial" panose="020B0604020202020204" pitchFamily="34" charset="0"/>
                        </a:rPr>
                        <a:t>2 (2)</a:t>
                      </a:r>
                    </a:p>
                    <a:p>
                      <a:pPr algn="ctr">
                        <a:lnSpc>
                          <a:spcPct val="100000"/>
                        </a:lnSpc>
                      </a:pPr>
                      <a:r>
                        <a:rPr lang="en-US" sz="1200" dirty="0">
                          <a:latin typeface="Arial" panose="020B0604020202020204" pitchFamily="34" charset="0"/>
                          <a:cs typeface="Arial" panose="020B0604020202020204" pitchFamily="34" charset="0"/>
                        </a:rPr>
                        <a:t>18 (17)</a:t>
                      </a:r>
                    </a:p>
                    <a:p>
                      <a:pPr algn="ctr">
                        <a:lnSpc>
                          <a:spcPct val="100000"/>
                        </a:lnSpc>
                      </a:pPr>
                      <a:r>
                        <a:rPr lang="en-US" sz="1200" dirty="0">
                          <a:latin typeface="Arial" panose="020B0604020202020204" pitchFamily="34" charset="0"/>
                          <a:cs typeface="Arial" panose="020B0604020202020204" pitchFamily="34" charset="0"/>
                        </a:rPr>
                        <a:t>8 (8)</a:t>
                      </a:r>
                    </a:p>
                  </a:txBody>
                  <a:tcPr marL="45720" marR="45720" anchor="ctr">
                    <a:lnR w="12700" cap="flat" cmpd="sng" algn="ctr">
                      <a:solidFill>
                        <a:srgbClr val="BFBFBF"/>
                      </a:solidFill>
                      <a:prstDash val="solid"/>
                      <a:round/>
                      <a:headEnd type="none" w="med" len="med"/>
                      <a:tailEnd type="none" w="med" len="med"/>
                    </a:lnR>
                  </a:tcPr>
                </a:tc>
                <a:extLst>
                  <a:ext uri="{0D108BD9-81ED-4DB2-BD59-A6C34878D82A}">
                    <a16:rowId xmlns:a16="http://schemas.microsoft.com/office/drawing/2014/main" val="10008"/>
                  </a:ext>
                </a:extLst>
              </a:tr>
              <a:tr h="266379">
                <a:tc>
                  <a:txBody>
                    <a:bodyPr/>
                    <a:lstStyle/>
                    <a:p>
                      <a:pPr>
                        <a:lnSpc>
                          <a:spcPct val="100000"/>
                        </a:lnSpc>
                      </a:pPr>
                      <a:r>
                        <a:rPr lang="en-US" sz="1200" dirty="0">
                          <a:latin typeface="Arial" panose="020B0604020202020204" pitchFamily="34" charset="0"/>
                          <a:cs typeface="Arial" panose="020B0604020202020204" pitchFamily="34" charset="0"/>
                        </a:rPr>
                        <a:t>Platelets (x 10</a:t>
                      </a:r>
                      <a:r>
                        <a:rPr lang="en-US" sz="1200" baseline="30000" dirty="0">
                          <a:latin typeface="Arial" panose="020B0604020202020204" pitchFamily="34" charset="0"/>
                          <a:cs typeface="Arial" panose="020B0604020202020204" pitchFamily="34" charset="0"/>
                        </a:rPr>
                        <a:t>3</a:t>
                      </a:r>
                      <a:r>
                        <a:rPr lang="en-US" sz="1200" dirty="0">
                          <a:latin typeface="Arial" panose="020B0604020202020204" pitchFamily="34" charset="0"/>
                          <a:cs typeface="Arial" panose="020B0604020202020204" pitchFamily="34" charset="0"/>
                        </a:rPr>
                        <a:t>/μL), mean (SD)</a:t>
                      </a:r>
                    </a:p>
                  </a:txBody>
                  <a:tcPr marL="45720" marR="45720" anchor="ctr">
                    <a:lnL w="12700" cap="flat" cmpd="sng" algn="ctr">
                      <a:solidFill>
                        <a:srgbClr val="BFBFBF"/>
                      </a:solidFill>
                      <a:prstDash val="solid"/>
                      <a:round/>
                      <a:headEnd type="none" w="med" len="med"/>
                      <a:tailEnd type="none" w="med" len="med"/>
                    </a:lnL>
                  </a:tcPr>
                </a:tc>
                <a:tc>
                  <a:txBody>
                    <a:bodyPr/>
                    <a:lstStyle/>
                    <a:p>
                      <a:pPr algn="ctr">
                        <a:lnSpc>
                          <a:spcPct val="100000"/>
                        </a:lnSpc>
                      </a:pPr>
                      <a:r>
                        <a:rPr lang="en-US" sz="1200" dirty="0">
                          <a:latin typeface="Arial" panose="020B0604020202020204" pitchFamily="34" charset="0"/>
                          <a:cs typeface="Arial" panose="020B0604020202020204" pitchFamily="34" charset="0"/>
                        </a:rPr>
                        <a:t>150 (62)</a:t>
                      </a:r>
                    </a:p>
                  </a:txBody>
                  <a:tcPr marL="45720" marR="457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148 (69)</a:t>
                      </a:r>
                    </a:p>
                  </a:txBody>
                  <a:tcPr marL="45720" marR="45720" anchor="ctr">
                    <a:lnR w="12700" cap="flat" cmpd="sng" algn="ctr">
                      <a:solidFill>
                        <a:srgbClr val="BFBFBF"/>
                      </a:solidFill>
                      <a:prstDash val="solid"/>
                      <a:round/>
                      <a:headEnd type="none" w="med" len="med"/>
                      <a:tailEnd type="none" w="med" len="med"/>
                    </a:lnR>
                  </a:tcPr>
                </a:tc>
                <a:extLst>
                  <a:ext uri="{0D108BD9-81ED-4DB2-BD59-A6C34878D82A}">
                    <a16:rowId xmlns:a16="http://schemas.microsoft.com/office/drawing/2014/main" val="10009"/>
                  </a:ext>
                </a:extLst>
              </a:tr>
              <a:tr h="2663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HIV</a:t>
                      </a:r>
                      <a:r>
                        <a:rPr lang="en-US" sz="1200" baseline="0" dirty="0">
                          <a:latin typeface="Arial" panose="020B0604020202020204" pitchFamily="34" charset="0"/>
                          <a:cs typeface="Arial" panose="020B0604020202020204" pitchFamily="34" charset="0"/>
                        </a:rPr>
                        <a:t> coinfection n (%)</a:t>
                      </a:r>
                      <a:endParaRPr lang="en-US" sz="1200" dirty="0">
                        <a:latin typeface="Arial" panose="020B0604020202020204" pitchFamily="34" charset="0"/>
                        <a:cs typeface="Arial" panose="020B0604020202020204" pitchFamily="34" charset="0"/>
                      </a:endParaRPr>
                    </a:p>
                  </a:txBody>
                  <a:tcPr marL="45720" marR="45720" anchor="ctr">
                    <a:lnL w="12700" cap="flat" cmpd="sng" algn="ctr">
                      <a:solidFill>
                        <a:srgbClr val="BFBFBF"/>
                      </a:solidFill>
                      <a:prstDash val="solid"/>
                      <a:round/>
                      <a:headEnd type="none" w="med" len="med"/>
                      <a:tailEnd type="none" w="med" len="med"/>
                    </a:lnL>
                    <a:lnB w="12700" cap="flat" cmpd="sng" algn="ctr">
                      <a:solidFill>
                        <a:srgbClr val="BFBFBF"/>
                      </a:solidFill>
                      <a:prstDash val="solid"/>
                      <a:round/>
                      <a:headEnd type="none" w="med" len="med"/>
                      <a:tailEnd type="none" w="med" len="med"/>
                    </a:lnB>
                  </a:tcPr>
                </a:tc>
                <a:tc>
                  <a:txBody>
                    <a:bodyPr/>
                    <a:lstStyle/>
                    <a:p>
                      <a:pPr algn="ctr">
                        <a:lnSpc>
                          <a:spcPct val="100000"/>
                        </a:lnSpc>
                      </a:pPr>
                      <a:r>
                        <a:rPr lang="en-US" sz="1200" dirty="0">
                          <a:latin typeface="Arial" panose="020B0604020202020204" pitchFamily="34" charset="0"/>
                          <a:cs typeface="Arial" panose="020B0604020202020204" pitchFamily="34" charset="0"/>
                        </a:rPr>
                        <a:t>16 (16)</a:t>
                      </a:r>
                    </a:p>
                  </a:txBody>
                  <a:tcPr marL="45720" marR="45720" anchor="ctr">
                    <a:lnB w="12700" cap="flat" cmpd="sng" algn="ctr">
                      <a:solidFill>
                        <a:srgbClr val="BFBFBF"/>
                      </a:solidFill>
                      <a:prstDash val="solid"/>
                      <a:round/>
                      <a:headEnd type="none" w="med" len="med"/>
                      <a:tailEnd type="none" w="med" len="med"/>
                    </a:lnB>
                  </a:tcPr>
                </a:tc>
                <a:tc>
                  <a:txBody>
                    <a:bodyPr/>
                    <a:lstStyle/>
                    <a:p>
                      <a:pPr algn="ctr">
                        <a:lnSpc>
                          <a:spcPct val="100000"/>
                        </a:lnSpc>
                      </a:pPr>
                      <a:r>
                        <a:rPr lang="en-US" sz="1200" dirty="0">
                          <a:latin typeface="Arial" panose="020B0604020202020204" pitchFamily="34" charset="0"/>
                          <a:cs typeface="Arial" panose="020B0604020202020204" pitchFamily="34" charset="0"/>
                        </a:rPr>
                        <a:t>14 (14)</a:t>
                      </a:r>
                    </a:p>
                  </a:txBody>
                  <a:tcPr marL="45720" marR="45720" anchor="ctr">
                    <a:lnR w="12700" cap="flat" cmpd="sng" algn="ctr">
                      <a:solidFill>
                        <a:srgbClr val="BFBFBF"/>
                      </a:solidFill>
                      <a:prstDash val="solid"/>
                      <a:round/>
                      <a:headEnd type="none" w="med" len="med"/>
                      <a:tailEnd type="none" w="med" len="med"/>
                    </a:lnR>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815100160"/>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a:t>Sofosbuvir-Velpatasvir in HCV Genotype 1, 2, 4, 5, or 6</a:t>
            </a:r>
            <a:br>
              <a:rPr lang="en-US" sz="2000" dirty="0"/>
            </a:br>
            <a:r>
              <a:rPr lang="en-US" sz="2000" dirty="0"/>
              <a:t>ASTRAL-1: Baseline Characteristics</a:t>
            </a:r>
          </a:p>
        </p:txBody>
      </p:sp>
      <p:sp>
        <p:nvSpPr>
          <p:cNvPr id="2" name="Content Placeholder 1"/>
          <p:cNvSpPr>
            <a:spLocks noGrp="1"/>
          </p:cNvSpPr>
          <p:nvPr>
            <p:ph type="body" sz="quarter" idx="14"/>
          </p:nvPr>
        </p:nvSpPr>
        <p:spPr/>
        <p:txBody>
          <a:bodyPr/>
          <a:lstStyle/>
          <a:p>
            <a:r>
              <a:rPr lang="en-US" dirty="0"/>
              <a:t>Source: Feld JJ, et al. N Engl J Med. </a:t>
            </a:r>
            <a:r>
              <a:rPr lang="is-IS"/>
              <a:t>2015</a:t>
            </a:r>
            <a:r>
              <a:rPr lang="en-US" dirty="0"/>
              <a:t>;373:2599-607.</a:t>
            </a:r>
          </a:p>
        </p:txBody>
      </p:sp>
      <p:graphicFrame>
        <p:nvGraphicFramePr>
          <p:cNvPr id="7" name="Content Placeholder 2"/>
          <p:cNvGraphicFramePr>
            <a:graphicFrameLocks/>
          </p:cNvGraphicFramePr>
          <p:nvPr>
            <p:extLst>
              <p:ext uri="{D42A27DB-BD31-4B8C-83A1-F6EECF244321}">
                <p14:modId xmlns:p14="http://schemas.microsoft.com/office/powerpoint/2010/main" val="3464201072"/>
              </p:ext>
            </p:extLst>
          </p:nvPr>
        </p:nvGraphicFramePr>
        <p:xfrm>
          <a:off x="457200" y="1057248"/>
          <a:ext cx="8225347" cy="3658708"/>
        </p:xfrm>
        <a:graphic>
          <a:graphicData uri="http://schemas.openxmlformats.org/drawingml/2006/table">
            <a:tbl>
              <a:tblPr firstRow="1" bandRow="1">
                <a:tableStyleId>{5C22544A-7EE6-4342-B048-85BDC9FD1C3A}</a:tableStyleId>
              </a:tblPr>
              <a:tblGrid>
                <a:gridCol w="3225625">
                  <a:extLst>
                    <a:ext uri="{9D8B030D-6E8A-4147-A177-3AD203B41FA5}">
                      <a16:colId xmlns:a16="http://schemas.microsoft.com/office/drawing/2014/main" val="20000"/>
                    </a:ext>
                  </a:extLst>
                </a:gridCol>
                <a:gridCol w="2499861">
                  <a:extLst>
                    <a:ext uri="{9D8B030D-6E8A-4147-A177-3AD203B41FA5}">
                      <a16:colId xmlns:a16="http://schemas.microsoft.com/office/drawing/2014/main" val="20001"/>
                    </a:ext>
                  </a:extLst>
                </a:gridCol>
                <a:gridCol w="2499861">
                  <a:extLst>
                    <a:ext uri="{9D8B030D-6E8A-4147-A177-3AD203B41FA5}">
                      <a16:colId xmlns:a16="http://schemas.microsoft.com/office/drawing/2014/main" val="20002"/>
                    </a:ext>
                  </a:extLst>
                </a:gridCol>
              </a:tblGrid>
              <a:tr h="420636">
                <a:tc>
                  <a:txBody>
                    <a:bodyPr/>
                    <a:lstStyle/>
                    <a:p>
                      <a:pPr>
                        <a:lnSpc>
                          <a:spcPct val="100000"/>
                        </a:lnSpc>
                      </a:pPr>
                      <a:r>
                        <a:rPr lang="en-US" sz="1200" dirty="0">
                          <a:latin typeface="Arial" panose="020B0604020202020204" pitchFamily="34" charset="0"/>
                          <a:cs typeface="Arial" panose="020B0604020202020204" pitchFamily="34" charset="0"/>
                        </a:rPr>
                        <a:t>Baseline Characteristic</a:t>
                      </a:r>
                    </a:p>
                  </a:txBody>
                  <a:tcPr marL="68580" marR="68580" marT="34290" marB="34290" anchor="ctr">
                    <a:lnL w="9525" cap="flat" cmpd="sng" algn="ctr">
                      <a:solidFill>
                        <a:prstClr val="white">
                          <a:lumMod val="75000"/>
                        </a:prstClr>
                      </a:solidFill>
                      <a:prstDash val="solid"/>
                      <a:round/>
                      <a:headEnd type="none" w="med" len="med"/>
                      <a:tailEnd type="none" w="med" len="med"/>
                    </a:lnL>
                    <a:lnT w="9525" cap="flat" cmpd="sng" algn="ctr">
                      <a:solidFill>
                        <a:prstClr val="white">
                          <a:lumMod val="75000"/>
                        </a:prst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44444"/>
                    </a:solidFill>
                  </a:tcPr>
                </a:tc>
                <a:tc>
                  <a:txBody>
                    <a:bodyPr/>
                    <a:lstStyle/>
                    <a:p>
                      <a:pPr algn="ctr">
                        <a:lnSpc>
                          <a:spcPct val="100000"/>
                        </a:lnSpc>
                      </a:pPr>
                      <a:r>
                        <a:rPr lang="en-US" sz="1200" b="1" dirty="0">
                          <a:solidFill>
                            <a:srgbClr val="FFFFFF"/>
                          </a:solidFill>
                          <a:latin typeface="Arial" panose="020B0604020202020204" pitchFamily="34" charset="0"/>
                          <a:cs typeface="Arial" panose="020B0604020202020204" pitchFamily="34" charset="0"/>
                        </a:rPr>
                        <a:t>Sofosbuvir-Velpatasvir</a:t>
                      </a:r>
                      <a:endParaRPr lang="en-US" sz="1200" b="0" dirty="0">
                        <a:solidFill>
                          <a:srgbClr val="FFFFFF"/>
                        </a:solidFill>
                        <a:latin typeface="Arial" panose="020B0604020202020204" pitchFamily="34" charset="0"/>
                        <a:cs typeface="Arial" panose="020B0604020202020204" pitchFamily="34" charset="0"/>
                      </a:endParaRPr>
                    </a:p>
                    <a:p>
                      <a:pPr algn="ctr">
                        <a:lnSpc>
                          <a:spcPct val="100000"/>
                        </a:lnSpc>
                      </a:pPr>
                      <a:r>
                        <a:rPr lang="en-US" sz="1100" b="0" dirty="0">
                          <a:solidFill>
                            <a:srgbClr val="FFFFFF"/>
                          </a:solidFill>
                          <a:latin typeface="Arial" panose="020B0604020202020204" pitchFamily="34" charset="0"/>
                          <a:cs typeface="Arial" panose="020B0604020202020204" pitchFamily="34" charset="0"/>
                        </a:rPr>
                        <a:t>(n = 624)</a:t>
                      </a:r>
                      <a:endParaRPr lang="en-US" sz="1100" b="1" dirty="0">
                        <a:solidFill>
                          <a:srgbClr val="FFFFFF"/>
                        </a:solidFill>
                        <a:latin typeface="Arial" panose="020B0604020202020204" pitchFamily="34" charset="0"/>
                        <a:cs typeface="Arial" panose="020B0604020202020204" pitchFamily="34" charset="0"/>
                      </a:endParaRPr>
                    </a:p>
                  </a:txBody>
                  <a:tcPr marL="68580" marR="68580" marT="34290" marB="34290" anchor="ctr">
                    <a:lnT w="9525" cap="flat" cmpd="sng" algn="ctr">
                      <a:solidFill>
                        <a:prstClr val="white">
                          <a:lumMod val="75000"/>
                        </a:prst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005B9D"/>
                    </a:solidFill>
                  </a:tcPr>
                </a:tc>
                <a:tc>
                  <a:txBody>
                    <a:bodyPr/>
                    <a:lstStyle/>
                    <a:p>
                      <a:pPr algn="ctr">
                        <a:lnSpc>
                          <a:spcPct val="100000"/>
                        </a:lnSpc>
                      </a:pPr>
                      <a:r>
                        <a:rPr lang="en-US" sz="1200" b="1" dirty="0">
                          <a:solidFill>
                            <a:srgbClr val="FFFFFF"/>
                          </a:solidFill>
                          <a:latin typeface="Arial" panose="020B0604020202020204" pitchFamily="34" charset="0"/>
                          <a:cs typeface="Arial" panose="020B0604020202020204" pitchFamily="34" charset="0"/>
                        </a:rPr>
                        <a:t>Placebo</a:t>
                      </a:r>
                    </a:p>
                    <a:p>
                      <a:pPr algn="ctr">
                        <a:lnSpc>
                          <a:spcPct val="100000"/>
                        </a:lnSpc>
                      </a:pPr>
                      <a:r>
                        <a:rPr lang="en-US" sz="1100" b="0" dirty="0">
                          <a:solidFill>
                            <a:srgbClr val="FFFFFF"/>
                          </a:solidFill>
                          <a:latin typeface="Arial" panose="020B0604020202020204" pitchFamily="34" charset="0"/>
                          <a:cs typeface="Arial" panose="020B0604020202020204" pitchFamily="34" charset="0"/>
                        </a:rPr>
                        <a:t>(n = 116)</a:t>
                      </a:r>
                      <a:endParaRPr lang="en-US" sz="1100" b="1" dirty="0">
                        <a:solidFill>
                          <a:srgbClr val="FFFFFF"/>
                        </a:solidFill>
                        <a:latin typeface="Arial" panose="020B0604020202020204" pitchFamily="34" charset="0"/>
                        <a:cs typeface="Arial" panose="020B0604020202020204" pitchFamily="34" charset="0"/>
                      </a:endParaRPr>
                    </a:p>
                  </a:txBody>
                  <a:tcPr marL="68580" marR="68580" marT="34290" marB="34290" anchor="ctr">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237050">
                <a:tc>
                  <a:txBody>
                    <a:bodyPr/>
                    <a:lstStyle/>
                    <a:p>
                      <a:pPr>
                        <a:lnSpc>
                          <a:spcPct val="100000"/>
                        </a:lnSpc>
                      </a:pPr>
                      <a:r>
                        <a:rPr lang="en-US" sz="1100" dirty="0">
                          <a:latin typeface="Arial" panose="020B0604020202020204" pitchFamily="34" charset="0"/>
                          <a:cs typeface="Arial" panose="020B0604020202020204" pitchFamily="34" charset="0"/>
                        </a:rPr>
                        <a:t>Age, mean (range)</a:t>
                      </a:r>
                    </a:p>
                  </a:txBody>
                  <a:tcPr marL="68580" marR="68580" marT="34290" marB="34290" anchor="ctr">
                    <a:lnL w="9525" cap="flat" cmpd="sng" algn="ctr">
                      <a:solidFill>
                        <a:prstClr val="white">
                          <a:lumMod val="75000"/>
                        </a:prstClr>
                      </a:solidFill>
                      <a:prstDash val="solid"/>
                      <a:round/>
                      <a:headEnd type="none" w="med" len="med"/>
                      <a:tailEnd type="none" w="med" len="med"/>
                    </a:lnL>
                    <a:lnT w="57150" cap="flat" cmpd="sng" algn="ctr">
                      <a:solidFill>
                        <a:srgbClr val="FFFFFF"/>
                      </a:solidFill>
                      <a:prstDash val="solid"/>
                      <a:round/>
                      <a:headEnd type="none" w="med" len="med"/>
                      <a:tailEnd type="none" w="med" len="med"/>
                    </a:lnT>
                    <a:solidFill>
                      <a:srgbClr val="CDD3DD"/>
                    </a:solidFill>
                  </a:tcPr>
                </a:tc>
                <a:tc>
                  <a:txBody>
                    <a:bodyPr/>
                    <a:lstStyle/>
                    <a:p>
                      <a:pPr algn="ctr">
                        <a:lnSpc>
                          <a:spcPct val="100000"/>
                        </a:lnSpc>
                      </a:pPr>
                      <a:r>
                        <a:rPr lang="en-US" sz="1100" dirty="0">
                          <a:latin typeface="Arial" panose="020B0604020202020204" pitchFamily="34" charset="0"/>
                          <a:cs typeface="Arial" panose="020B0604020202020204" pitchFamily="34" charset="0"/>
                        </a:rPr>
                        <a:t>54</a:t>
                      </a:r>
                      <a:r>
                        <a:rPr lang="en-US" sz="1100" baseline="0" dirty="0">
                          <a:latin typeface="Arial" panose="020B0604020202020204" pitchFamily="34" charset="0"/>
                          <a:cs typeface="Arial" panose="020B0604020202020204" pitchFamily="34" charset="0"/>
                        </a:rPr>
                        <a:t> (18-82)</a:t>
                      </a:r>
                      <a:endParaRPr lang="en-US" sz="1100" dirty="0">
                        <a:latin typeface="Arial" panose="020B0604020202020204" pitchFamily="34" charset="0"/>
                        <a:cs typeface="Arial" panose="020B0604020202020204" pitchFamily="34" charset="0"/>
                      </a:endParaRPr>
                    </a:p>
                  </a:txBody>
                  <a:tcPr marL="68580" marR="68580" marT="34290" marB="34290" anchor="ctr">
                    <a:lnT w="57150" cap="flat" cmpd="sng" algn="ctr">
                      <a:solidFill>
                        <a:srgbClr val="FFFFFF"/>
                      </a:solidFill>
                      <a:prstDash val="solid"/>
                      <a:round/>
                      <a:headEnd type="none" w="med" len="med"/>
                      <a:tailEnd type="none" w="med" len="med"/>
                    </a:lnT>
                  </a:tcPr>
                </a:tc>
                <a:tc>
                  <a:txBody>
                    <a:bodyPr/>
                    <a:lstStyle/>
                    <a:p>
                      <a:pPr algn="ctr">
                        <a:lnSpc>
                          <a:spcPct val="100000"/>
                        </a:lnSpc>
                      </a:pPr>
                      <a:r>
                        <a:rPr lang="en-US" sz="1100" dirty="0">
                          <a:latin typeface="Arial" panose="020B0604020202020204" pitchFamily="34" charset="0"/>
                          <a:cs typeface="Arial" panose="020B0604020202020204" pitchFamily="34" charset="0"/>
                        </a:rPr>
                        <a:t>53 (25-74)</a:t>
                      </a:r>
                    </a:p>
                  </a:txBody>
                  <a:tcPr marL="68580" marR="68580" marT="34290" marB="34290" anchor="ctr">
                    <a:lnR w="9525" cap="flat" cmpd="sng" algn="ctr">
                      <a:solidFill>
                        <a:prstClr val="white">
                          <a:lumMod val="75000"/>
                        </a:prstClr>
                      </a:solidFill>
                      <a:prstDash val="solid"/>
                      <a:round/>
                      <a:headEnd type="none" w="med" len="med"/>
                      <a:tailEnd type="none" w="med" len="med"/>
                    </a:lnR>
                    <a:lnT w="57150"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10001"/>
                  </a:ext>
                </a:extLst>
              </a:tr>
              <a:tr h="237050">
                <a:tc>
                  <a:txBody>
                    <a:bodyPr/>
                    <a:lstStyle/>
                    <a:p>
                      <a:pPr>
                        <a:lnSpc>
                          <a:spcPct val="100000"/>
                        </a:lnSpc>
                      </a:pPr>
                      <a:r>
                        <a:rPr lang="en-US" sz="1100" dirty="0">
                          <a:latin typeface="Arial" panose="020B0604020202020204" pitchFamily="34" charset="0"/>
                          <a:cs typeface="Arial" panose="020B0604020202020204" pitchFamily="34" charset="0"/>
                        </a:rPr>
                        <a:t>Male, n (%)</a:t>
                      </a:r>
                    </a:p>
                  </a:txBody>
                  <a:tcPr marL="68580" marR="68580" marT="34290" marB="34290" anchor="ctr">
                    <a:lnL w="9525" cap="flat" cmpd="sng" algn="ctr">
                      <a:solidFill>
                        <a:prstClr val="white">
                          <a:lumMod val="75000"/>
                        </a:prstClr>
                      </a:solidFill>
                      <a:prstDash val="solid"/>
                      <a:round/>
                      <a:headEnd type="none" w="med" len="med"/>
                      <a:tailEnd type="none" w="med" len="med"/>
                    </a:lnL>
                    <a:solidFill>
                      <a:srgbClr val="E8EAEF"/>
                    </a:solidFill>
                  </a:tcPr>
                </a:tc>
                <a:tc>
                  <a:txBody>
                    <a:bodyPr/>
                    <a:lstStyle/>
                    <a:p>
                      <a:pPr algn="ctr">
                        <a:lnSpc>
                          <a:spcPct val="100000"/>
                        </a:lnSpc>
                      </a:pPr>
                      <a:r>
                        <a:rPr lang="en-US" sz="1100" dirty="0">
                          <a:latin typeface="Arial" panose="020B0604020202020204" pitchFamily="34" charset="0"/>
                          <a:cs typeface="Arial" panose="020B0604020202020204" pitchFamily="34" charset="0"/>
                        </a:rPr>
                        <a:t>374 (60)</a:t>
                      </a:r>
                    </a:p>
                  </a:txBody>
                  <a:tcPr marL="68580" marR="68580" marT="34290" marB="34290" anchor="ctr"/>
                </a:tc>
                <a:tc>
                  <a:txBody>
                    <a:bodyPr/>
                    <a:lstStyle/>
                    <a:p>
                      <a:pPr algn="ctr">
                        <a:lnSpc>
                          <a:spcPct val="100000"/>
                        </a:lnSpc>
                      </a:pPr>
                      <a:r>
                        <a:rPr lang="en-US" sz="1100" dirty="0">
                          <a:latin typeface="Arial" panose="020B0604020202020204" pitchFamily="34" charset="0"/>
                          <a:cs typeface="Arial" panose="020B0604020202020204" pitchFamily="34" charset="0"/>
                        </a:rPr>
                        <a:t>68 (59)</a:t>
                      </a:r>
                    </a:p>
                  </a:txBody>
                  <a:tcPr marL="68580" marR="68580" marT="34290" marB="34290" anchor="ctr">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2"/>
                  </a:ext>
                </a:extLst>
              </a:tr>
              <a:tr h="741738">
                <a:tc>
                  <a:txBody>
                    <a:bodyPr/>
                    <a:lstStyle/>
                    <a:p>
                      <a:pPr>
                        <a:lnSpc>
                          <a:spcPct val="100000"/>
                        </a:lnSpc>
                      </a:pPr>
                      <a:r>
                        <a:rPr lang="en-US" sz="1100" dirty="0">
                          <a:latin typeface="Arial" panose="020B0604020202020204" pitchFamily="34" charset="0"/>
                          <a:cs typeface="Arial" panose="020B0604020202020204" pitchFamily="34" charset="0"/>
                        </a:rPr>
                        <a:t>Race, n (%)</a:t>
                      </a:r>
                    </a:p>
                    <a:p>
                      <a:pPr marL="119063" indent="0">
                        <a:lnSpc>
                          <a:spcPct val="100000"/>
                        </a:lnSpc>
                      </a:pPr>
                      <a:r>
                        <a:rPr lang="en-US" sz="1100" dirty="0">
                          <a:latin typeface="Arial" panose="020B0604020202020204" pitchFamily="34" charset="0"/>
                          <a:cs typeface="Arial" panose="020B0604020202020204" pitchFamily="34" charset="0"/>
                        </a:rPr>
                        <a:t>White</a:t>
                      </a:r>
                    </a:p>
                    <a:p>
                      <a:pPr marL="119063" indent="0">
                        <a:lnSpc>
                          <a:spcPct val="100000"/>
                        </a:lnSpc>
                      </a:pPr>
                      <a:r>
                        <a:rPr lang="en-US" sz="1100" dirty="0">
                          <a:latin typeface="Arial" panose="020B0604020202020204" pitchFamily="34" charset="0"/>
                          <a:cs typeface="Arial" panose="020B0604020202020204" pitchFamily="34" charset="0"/>
                        </a:rPr>
                        <a:t>Black</a:t>
                      </a:r>
                    </a:p>
                    <a:p>
                      <a:pPr marL="119063" indent="0">
                        <a:lnSpc>
                          <a:spcPct val="100000"/>
                        </a:lnSpc>
                      </a:pPr>
                      <a:r>
                        <a:rPr lang="en-US" sz="1100" dirty="0">
                          <a:latin typeface="Arial" panose="020B0604020202020204" pitchFamily="34" charset="0"/>
                          <a:cs typeface="Arial" panose="020B0604020202020204" pitchFamily="34" charset="0"/>
                        </a:rPr>
                        <a:t>Asian</a:t>
                      </a:r>
                    </a:p>
                  </a:txBody>
                  <a:tcPr marL="68580" marR="68580" marT="34290" marB="34290" anchor="ctr">
                    <a:lnL w="9525" cap="flat" cmpd="sng" algn="ctr">
                      <a:solidFill>
                        <a:prstClr val="white">
                          <a:lumMod val="75000"/>
                        </a:prstClr>
                      </a:solidFill>
                      <a:prstDash val="solid"/>
                      <a:round/>
                      <a:headEnd type="none" w="med" len="med"/>
                      <a:tailEnd type="none" w="med" len="med"/>
                    </a:lnL>
                  </a:tcPr>
                </a:tc>
                <a:tc>
                  <a:txBody>
                    <a:bodyPr/>
                    <a:lstStyle/>
                    <a:p>
                      <a:pPr algn="ctr">
                        <a:lnSpc>
                          <a:spcPct val="100000"/>
                        </a:lnSpc>
                      </a:pPr>
                      <a:endParaRPr lang="en-US" sz="1100" dirty="0">
                        <a:latin typeface="Arial" panose="020B0604020202020204" pitchFamily="34" charset="0"/>
                        <a:cs typeface="Arial" panose="020B0604020202020204" pitchFamily="34" charset="0"/>
                      </a:endParaRPr>
                    </a:p>
                    <a:p>
                      <a:pPr algn="ctr">
                        <a:lnSpc>
                          <a:spcPct val="100000"/>
                        </a:lnSpc>
                      </a:pPr>
                      <a:r>
                        <a:rPr lang="en-US" sz="1100" dirty="0">
                          <a:latin typeface="Arial" panose="020B0604020202020204" pitchFamily="34" charset="0"/>
                          <a:cs typeface="Arial" panose="020B0604020202020204" pitchFamily="34" charset="0"/>
                        </a:rPr>
                        <a:t>493 (79)</a:t>
                      </a:r>
                    </a:p>
                    <a:p>
                      <a:pPr algn="ctr">
                        <a:lnSpc>
                          <a:spcPct val="100000"/>
                        </a:lnSpc>
                      </a:pPr>
                      <a:r>
                        <a:rPr lang="en-US" sz="1100" dirty="0">
                          <a:latin typeface="Arial" panose="020B0604020202020204" pitchFamily="34" charset="0"/>
                          <a:cs typeface="Arial" panose="020B0604020202020204" pitchFamily="34" charset="0"/>
                        </a:rPr>
                        <a:t>52 (8)</a:t>
                      </a:r>
                    </a:p>
                    <a:p>
                      <a:pPr algn="ctr">
                        <a:lnSpc>
                          <a:spcPct val="100000"/>
                        </a:lnSpc>
                      </a:pPr>
                      <a:r>
                        <a:rPr lang="en-US" sz="1100" dirty="0">
                          <a:latin typeface="Arial" panose="020B0604020202020204" pitchFamily="34" charset="0"/>
                          <a:cs typeface="Arial" panose="020B0604020202020204" pitchFamily="34" charset="0"/>
                        </a:rPr>
                        <a:t>62 (10)</a:t>
                      </a:r>
                    </a:p>
                  </a:txBody>
                  <a:tcPr marL="68580" marR="68580" marT="34290" marB="34290" anchor="ctr"/>
                </a:tc>
                <a:tc>
                  <a:txBody>
                    <a:bodyPr/>
                    <a:lstStyle/>
                    <a:p>
                      <a:pPr algn="ctr">
                        <a:lnSpc>
                          <a:spcPct val="100000"/>
                        </a:lnSpc>
                      </a:pPr>
                      <a:endParaRPr lang="en-US" sz="1100" dirty="0">
                        <a:latin typeface="Arial" panose="020B0604020202020204" pitchFamily="34" charset="0"/>
                        <a:cs typeface="Arial" panose="020B0604020202020204" pitchFamily="34" charset="0"/>
                      </a:endParaRPr>
                    </a:p>
                    <a:p>
                      <a:pPr algn="ctr">
                        <a:lnSpc>
                          <a:spcPct val="100000"/>
                        </a:lnSpc>
                      </a:pPr>
                      <a:r>
                        <a:rPr lang="en-US" sz="1100" dirty="0">
                          <a:latin typeface="Arial" panose="020B0604020202020204" pitchFamily="34" charset="0"/>
                          <a:cs typeface="Arial" panose="020B0604020202020204" pitchFamily="34" charset="0"/>
                        </a:rPr>
                        <a:t>90 (78)</a:t>
                      </a:r>
                    </a:p>
                    <a:p>
                      <a:pPr algn="ctr">
                        <a:lnSpc>
                          <a:spcPct val="100000"/>
                        </a:lnSpc>
                      </a:pPr>
                      <a:r>
                        <a:rPr lang="en-US" sz="1100" dirty="0">
                          <a:latin typeface="Arial" panose="020B0604020202020204" pitchFamily="34" charset="0"/>
                          <a:cs typeface="Arial" panose="020B0604020202020204" pitchFamily="34" charset="0"/>
                        </a:rPr>
                        <a:t>11 (9)</a:t>
                      </a:r>
                    </a:p>
                    <a:p>
                      <a:pPr algn="ctr">
                        <a:lnSpc>
                          <a:spcPct val="100000"/>
                        </a:lnSpc>
                      </a:pPr>
                      <a:r>
                        <a:rPr lang="en-US" sz="1100" dirty="0">
                          <a:latin typeface="Arial" panose="020B0604020202020204" pitchFamily="34" charset="0"/>
                          <a:cs typeface="Arial" panose="020B0604020202020204" pitchFamily="34" charset="0"/>
                        </a:rPr>
                        <a:t>11 (9)</a:t>
                      </a:r>
                    </a:p>
                  </a:txBody>
                  <a:tcPr marL="68580" marR="68580" marT="34290" marB="34290" anchor="ctr">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3"/>
                  </a:ext>
                </a:extLst>
              </a:tr>
              <a:tr h="1246425">
                <a:tc>
                  <a:txBody>
                    <a:bodyPr/>
                    <a:lstStyle/>
                    <a:p>
                      <a:pPr>
                        <a:lnSpc>
                          <a:spcPct val="100000"/>
                        </a:lnSpc>
                      </a:pPr>
                      <a:r>
                        <a:rPr lang="en-US" sz="1100" dirty="0">
                          <a:latin typeface="Arial" panose="020B0604020202020204" pitchFamily="34" charset="0"/>
                          <a:cs typeface="Arial" panose="020B0604020202020204" pitchFamily="34" charset="0"/>
                        </a:rPr>
                        <a:t>HCV genotype, %</a:t>
                      </a:r>
                    </a:p>
                    <a:p>
                      <a:pPr>
                        <a:lnSpc>
                          <a:spcPct val="100000"/>
                        </a:lnSpc>
                      </a:pPr>
                      <a:r>
                        <a:rPr lang="en-US" sz="1100" baseline="0" dirty="0">
                          <a:latin typeface="Arial" panose="020B0604020202020204" pitchFamily="34" charset="0"/>
                          <a:cs typeface="Arial" panose="020B0604020202020204" pitchFamily="34" charset="0"/>
                        </a:rPr>
                        <a:t>  1a</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  1b</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   2</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   4</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   5</a:t>
                      </a:r>
                    </a:p>
                    <a:p>
                      <a:pPr>
                        <a:lnSpc>
                          <a:spcPct val="100000"/>
                        </a:lnSpc>
                      </a:pPr>
                      <a:r>
                        <a:rPr lang="en-US" sz="1100" baseline="0" dirty="0">
                          <a:latin typeface="Arial" panose="020B0604020202020204" pitchFamily="34" charset="0"/>
                          <a:cs typeface="Arial" panose="020B0604020202020204" pitchFamily="34" charset="0"/>
                        </a:rPr>
                        <a:t>   6</a:t>
                      </a:r>
                      <a:endParaRPr lang="en-US" sz="1100" dirty="0">
                        <a:latin typeface="Arial" panose="020B0604020202020204" pitchFamily="34" charset="0"/>
                        <a:cs typeface="Arial" panose="020B0604020202020204" pitchFamily="34" charset="0"/>
                      </a:endParaRPr>
                    </a:p>
                  </a:txBody>
                  <a:tcPr marL="68580" marR="68580" marT="34290" marB="34290" anchor="ctr">
                    <a:lnL w="9525" cap="flat" cmpd="sng" algn="ctr">
                      <a:solidFill>
                        <a:prstClr val="white">
                          <a:lumMod val="75000"/>
                        </a:prstClr>
                      </a:solidFill>
                      <a:prstDash val="solid"/>
                      <a:round/>
                      <a:headEnd type="none" w="med" len="med"/>
                      <a:tailEnd type="none" w="med" len="med"/>
                    </a:lnL>
                  </a:tcPr>
                </a:tc>
                <a:tc>
                  <a:txBody>
                    <a:bodyPr/>
                    <a:lstStyle/>
                    <a:p>
                      <a:pPr algn="ctr">
                        <a:lnSpc>
                          <a:spcPct val="100000"/>
                        </a:lnSpc>
                      </a:pPr>
                      <a:endParaRPr lang="en-US" sz="1100" dirty="0">
                        <a:latin typeface="Arial" panose="020B0604020202020204" pitchFamily="34" charset="0"/>
                        <a:cs typeface="Arial" panose="020B0604020202020204" pitchFamily="34" charset="0"/>
                      </a:endParaRPr>
                    </a:p>
                    <a:p>
                      <a:pPr algn="ctr">
                        <a:lnSpc>
                          <a:spcPct val="100000"/>
                        </a:lnSpc>
                      </a:pPr>
                      <a:r>
                        <a:rPr lang="en-US" sz="1100" dirty="0">
                          <a:latin typeface="Arial" panose="020B0604020202020204" pitchFamily="34" charset="0"/>
                          <a:cs typeface="Arial" panose="020B0604020202020204" pitchFamily="34" charset="0"/>
                        </a:rPr>
                        <a:t>210 (34)</a:t>
                      </a:r>
                    </a:p>
                    <a:p>
                      <a:pPr algn="ctr">
                        <a:lnSpc>
                          <a:spcPct val="100000"/>
                        </a:lnSpc>
                      </a:pPr>
                      <a:r>
                        <a:rPr lang="en-US" sz="1100" dirty="0">
                          <a:latin typeface="Arial" panose="020B0604020202020204" pitchFamily="34" charset="0"/>
                          <a:cs typeface="Arial" panose="020B0604020202020204" pitchFamily="34" charset="0"/>
                        </a:rPr>
                        <a:t>118 (19)</a:t>
                      </a:r>
                    </a:p>
                    <a:p>
                      <a:pPr algn="ctr">
                        <a:lnSpc>
                          <a:spcPct val="100000"/>
                        </a:lnSpc>
                      </a:pPr>
                      <a:r>
                        <a:rPr lang="en-US" sz="1100" dirty="0">
                          <a:latin typeface="Arial" panose="020B0604020202020204" pitchFamily="34" charset="0"/>
                          <a:cs typeface="Arial" panose="020B0604020202020204" pitchFamily="34" charset="0"/>
                        </a:rPr>
                        <a:t>104 (17)</a:t>
                      </a:r>
                    </a:p>
                    <a:p>
                      <a:pPr algn="ctr">
                        <a:lnSpc>
                          <a:spcPct val="100000"/>
                        </a:lnSpc>
                      </a:pPr>
                      <a:r>
                        <a:rPr lang="en-US" sz="1100" dirty="0">
                          <a:latin typeface="Arial" panose="020B0604020202020204" pitchFamily="34" charset="0"/>
                          <a:cs typeface="Arial" panose="020B0604020202020204" pitchFamily="34" charset="0"/>
                        </a:rPr>
                        <a:t>116 (19)</a:t>
                      </a:r>
                    </a:p>
                    <a:p>
                      <a:pPr algn="ctr">
                        <a:lnSpc>
                          <a:spcPct val="100000"/>
                        </a:lnSpc>
                      </a:pPr>
                      <a:r>
                        <a:rPr lang="en-US" sz="1100" dirty="0">
                          <a:latin typeface="Arial" panose="020B0604020202020204" pitchFamily="34" charset="0"/>
                          <a:cs typeface="Arial" panose="020B0604020202020204" pitchFamily="34" charset="0"/>
                        </a:rPr>
                        <a:t>35 (6)</a:t>
                      </a:r>
                    </a:p>
                    <a:p>
                      <a:pPr algn="ctr">
                        <a:lnSpc>
                          <a:spcPct val="100000"/>
                        </a:lnSpc>
                      </a:pPr>
                      <a:r>
                        <a:rPr lang="en-US" sz="1100" dirty="0">
                          <a:latin typeface="Arial" panose="020B0604020202020204" pitchFamily="34" charset="0"/>
                          <a:cs typeface="Arial" panose="020B0604020202020204" pitchFamily="34" charset="0"/>
                        </a:rPr>
                        <a:t>41 (7)</a:t>
                      </a:r>
                    </a:p>
                  </a:txBody>
                  <a:tcPr marL="68580" marR="68580" marT="34290" marB="34290" anchor="ctr"/>
                </a:tc>
                <a:tc>
                  <a:txBody>
                    <a:bodyPr/>
                    <a:lstStyle/>
                    <a:p>
                      <a:pPr algn="ctr">
                        <a:lnSpc>
                          <a:spcPct val="100000"/>
                        </a:lnSpc>
                      </a:pPr>
                      <a:endParaRPr lang="en-US" sz="1100" dirty="0">
                        <a:latin typeface="Arial" panose="020B0604020202020204" pitchFamily="34" charset="0"/>
                        <a:cs typeface="Arial" panose="020B0604020202020204" pitchFamily="34" charset="0"/>
                      </a:endParaRPr>
                    </a:p>
                    <a:p>
                      <a:pPr algn="ctr">
                        <a:lnSpc>
                          <a:spcPct val="100000"/>
                        </a:lnSpc>
                      </a:pPr>
                      <a:r>
                        <a:rPr lang="en-US" sz="1100" dirty="0">
                          <a:latin typeface="Arial" panose="020B0604020202020204" pitchFamily="34" charset="0"/>
                          <a:cs typeface="Arial" panose="020B0604020202020204" pitchFamily="34" charset="0"/>
                        </a:rPr>
                        <a:t>46 (40)</a:t>
                      </a:r>
                    </a:p>
                    <a:p>
                      <a:pPr algn="ctr">
                        <a:lnSpc>
                          <a:spcPct val="100000"/>
                        </a:lnSpc>
                      </a:pPr>
                      <a:r>
                        <a:rPr lang="en-US" sz="1100" dirty="0">
                          <a:latin typeface="Arial" panose="020B0604020202020204" pitchFamily="34" charset="0"/>
                          <a:cs typeface="Arial" panose="020B0604020202020204" pitchFamily="34" charset="0"/>
                        </a:rPr>
                        <a:t>19 (16)</a:t>
                      </a:r>
                    </a:p>
                    <a:p>
                      <a:pPr algn="ctr">
                        <a:lnSpc>
                          <a:spcPct val="100000"/>
                        </a:lnSpc>
                      </a:pPr>
                      <a:r>
                        <a:rPr lang="en-US" sz="1100" dirty="0">
                          <a:latin typeface="Arial" panose="020B0604020202020204" pitchFamily="34" charset="0"/>
                          <a:cs typeface="Arial" panose="020B0604020202020204" pitchFamily="34" charset="0"/>
                        </a:rPr>
                        <a:t>21 (18)</a:t>
                      </a:r>
                    </a:p>
                    <a:p>
                      <a:pPr algn="ctr">
                        <a:lnSpc>
                          <a:spcPct val="100000"/>
                        </a:lnSpc>
                      </a:pPr>
                      <a:r>
                        <a:rPr lang="en-US" sz="1100" dirty="0">
                          <a:latin typeface="Arial" panose="020B0604020202020204" pitchFamily="34" charset="0"/>
                          <a:cs typeface="Arial" panose="020B0604020202020204" pitchFamily="34" charset="0"/>
                        </a:rPr>
                        <a:t>22 (19)</a:t>
                      </a:r>
                    </a:p>
                    <a:p>
                      <a:pPr algn="ctr">
                        <a:lnSpc>
                          <a:spcPct val="100000"/>
                        </a:lnSpc>
                      </a:pPr>
                      <a:r>
                        <a:rPr lang="en-US" sz="1100" dirty="0">
                          <a:latin typeface="Arial" panose="020B0604020202020204" pitchFamily="34" charset="0"/>
                          <a:cs typeface="Arial" panose="020B0604020202020204" pitchFamily="34" charset="0"/>
                        </a:rPr>
                        <a:t>0</a:t>
                      </a:r>
                    </a:p>
                    <a:p>
                      <a:pPr algn="ctr">
                        <a:lnSpc>
                          <a:spcPct val="100000"/>
                        </a:lnSpc>
                      </a:pPr>
                      <a:r>
                        <a:rPr lang="en-US" sz="1100" dirty="0">
                          <a:latin typeface="Arial" panose="020B0604020202020204" pitchFamily="34" charset="0"/>
                          <a:cs typeface="Arial" panose="020B0604020202020204" pitchFamily="34" charset="0"/>
                        </a:rPr>
                        <a:t>8 (7)</a:t>
                      </a:r>
                    </a:p>
                  </a:txBody>
                  <a:tcPr marL="68580" marR="68580" marT="34290" marB="34290" anchor="ctr">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4"/>
                  </a:ext>
                </a:extLst>
              </a:tr>
              <a:tr h="258603">
                <a:tc>
                  <a:txBody>
                    <a:bodyPr/>
                    <a:lstStyle/>
                    <a:p>
                      <a:pPr>
                        <a:lnSpc>
                          <a:spcPct val="100000"/>
                        </a:lnSpc>
                      </a:pPr>
                      <a:r>
                        <a:rPr lang="en-US" sz="1100" dirty="0">
                          <a:latin typeface="Arial" panose="020B0604020202020204" pitchFamily="34" charset="0"/>
                          <a:cs typeface="Arial" panose="020B0604020202020204" pitchFamily="34" charset="0"/>
                        </a:rPr>
                        <a:t>Body mass index,</a:t>
                      </a:r>
                      <a:r>
                        <a:rPr lang="en-US" sz="1100" baseline="0" dirty="0">
                          <a:latin typeface="Arial" panose="020B0604020202020204" pitchFamily="34" charset="0"/>
                          <a:cs typeface="Arial" panose="020B0604020202020204" pitchFamily="34" charset="0"/>
                        </a:rPr>
                        <a:t> mean (range)</a:t>
                      </a:r>
                      <a:endParaRPr lang="en-US" sz="1100" dirty="0">
                        <a:latin typeface="Arial" panose="020B0604020202020204" pitchFamily="34" charset="0"/>
                        <a:cs typeface="Arial" panose="020B0604020202020204" pitchFamily="34" charset="0"/>
                      </a:endParaRPr>
                    </a:p>
                  </a:txBody>
                  <a:tcPr marL="68580" marR="68580" marT="34290" marB="34290" anchor="ctr">
                    <a:lnL w="9525" cap="flat" cmpd="sng" algn="ctr">
                      <a:solidFill>
                        <a:prstClr val="white">
                          <a:lumMod val="75000"/>
                        </a:prstClr>
                      </a:solidFill>
                      <a:prstDash val="solid"/>
                      <a:round/>
                      <a:headEnd type="none" w="med" len="med"/>
                      <a:tailEnd type="none" w="med" len="med"/>
                    </a:lnL>
                  </a:tcPr>
                </a:tc>
                <a:tc>
                  <a:txBody>
                    <a:bodyPr/>
                    <a:lstStyle/>
                    <a:p>
                      <a:pPr algn="ctr">
                        <a:lnSpc>
                          <a:spcPct val="100000"/>
                        </a:lnSpc>
                      </a:pPr>
                      <a:r>
                        <a:rPr lang="en-US" sz="1100" dirty="0">
                          <a:latin typeface="Arial" panose="020B0604020202020204" pitchFamily="34" charset="0"/>
                          <a:cs typeface="Arial" panose="020B0604020202020204" pitchFamily="34" charset="0"/>
                        </a:rPr>
                        <a:t>27</a:t>
                      </a:r>
                      <a:r>
                        <a:rPr lang="en-US" sz="1100" baseline="0" dirty="0">
                          <a:latin typeface="Arial" panose="020B0604020202020204" pitchFamily="34" charset="0"/>
                          <a:cs typeface="Arial" panose="020B0604020202020204" pitchFamily="34" charset="0"/>
                        </a:rPr>
                        <a:t> (17-57)</a:t>
                      </a:r>
                      <a:endParaRPr lang="en-US" sz="1100" dirty="0">
                        <a:latin typeface="Arial" panose="020B0604020202020204" pitchFamily="34" charset="0"/>
                        <a:cs typeface="Arial" panose="020B0604020202020204" pitchFamily="34" charset="0"/>
                      </a:endParaRPr>
                    </a:p>
                  </a:txBody>
                  <a:tcPr marL="68580" marR="68580" marT="34290" marB="34290" anchor="ctr"/>
                </a:tc>
                <a:tc>
                  <a:txBody>
                    <a:bodyPr/>
                    <a:lstStyle/>
                    <a:p>
                      <a:pPr algn="ctr">
                        <a:lnSpc>
                          <a:spcPct val="100000"/>
                        </a:lnSpc>
                      </a:pPr>
                      <a:r>
                        <a:rPr lang="en-US" sz="1100" dirty="0">
                          <a:latin typeface="Arial" panose="020B0604020202020204" pitchFamily="34" charset="0"/>
                          <a:cs typeface="Arial" panose="020B0604020202020204" pitchFamily="34" charset="0"/>
                        </a:rPr>
                        <a:t>26</a:t>
                      </a:r>
                      <a:r>
                        <a:rPr lang="en-US" sz="1100" baseline="0" dirty="0">
                          <a:latin typeface="Arial" panose="020B0604020202020204" pitchFamily="34" charset="0"/>
                          <a:cs typeface="Arial" panose="020B0604020202020204" pitchFamily="34" charset="0"/>
                        </a:rPr>
                        <a:t> (18-40)</a:t>
                      </a:r>
                      <a:endParaRPr lang="en-US" sz="1100" dirty="0">
                        <a:latin typeface="Arial" panose="020B0604020202020204" pitchFamily="34" charset="0"/>
                        <a:cs typeface="Arial" panose="020B0604020202020204" pitchFamily="34" charset="0"/>
                      </a:endParaRPr>
                    </a:p>
                  </a:txBody>
                  <a:tcPr marL="68580" marR="68580" marT="34290" marB="34290" anchor="ctr">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5"/>
                  </a:ext>
                </a:extLst>
              </a:tr>
              <a:tr h="258603">
                <a:tc>
                  <a:txBody>
                    <a:bodyPr/>
                    <a:lstStyle/>
                    <a:p>
                      <a:pPr>
                        <a:lnSpc>
                          <a:spcPct val="100000"/>
                        </a:lnSpc>
                      </a:pPr>
                      <a:r>
                        <a:rPr lang="en-US" sz="1100" dirty="0">
                          <a:latin typeface="Arial" panose="020B0604020202020204" pitchFamily="34" charset="0"/>
                          <a:cs typeface="Arial" panose="020B0604020202020204" pitchFamily="34" charset="0"/>
                        </a:rPr>
                        <a:t>HCV RNA </a:t>
                      </a:r>
                      <a:r>
                        <a:rPr lang="en-US" sz="1100" baseline="0" dirty="0">
                          <a:solidFill>
                            <a:schemeClr val="tx1"/>
                          </a:solidFill>
                          <a:latin typeface="Arial" panose="020B0604020202020204" pitchFamily="34" charset="0"/>
                          <a:cs typeface="Arial" panose="020B0604020202020204" pitchFamily="34" charset="0"/>
                        </a:rPr>
                        <a:t>≥</a:t>
                      </a:r>
                      <a:r>
                        <a:rPr lang="en-US" sz="1100" dirty="0">
                          <a:latin typeface="Arial" panose="020B0604020202020204" pitchFamily="34" charset="0"/>
                          <a:cs typeface="Arial" panose="020B0604020202020204" pitchFamily="34" charset="0"/>
                        </a:rPr>
                        <a:t>800,000 IU/mL, n (%)</a:t>
                      </a:r>
                    </a:p>
                  </a:txBody>
                  <a:tcPr marL="68580" marR="68580" marT="34290" marB="34290" anchor="ctr">
                    <a:lnL w="9525" cap="flat" cmpd="sng" algn="ctr">
                      <a:solidFill>
                        <a:prstClr val="white">
                          <a:lumMod val="75000"/>
                        </a:prstClr>
                      </a:solidFill>
                      <a:prstDash val="solid"/>
                      <a:round/>
                      <a:headEnd type="none" w="med" len="med"/>
                      <a:tailEnd type="none" w="med" len="med"/>
                    </a:lnL>
                  </a:tcPr>
                </a:tc>
                <a:tc>
                  <a:txBody>
                    <a:bodyPr/>
                    <a:lstStyle/>
                    <a:p>
                      <a:pPr algn="ctr">
                        <a:lnSpc>
                          <a:spcPct val="100000"/>
                        </a:lnSpc>
                      </a:pPr>
                      <a:r>
                        <a:rPr lang="en-US" sz="1100" dirty="0">
                          <a:latin typeface="Arial" panose="020B0604020202020204" pitchFamily="34" charset="0"/>
                          <a:cs typeface="Arial" panose="020B0604020202020204" pitchFamily="34" charset="0"/>
                        </a:rPr>
                        <a:t>461 (74)</a:t>
                      </a:r>
                    </a:p>
                  </a:txBody>
                  <a:tcPr marL="68580" marR="68580" marT="34290" marB="34290" anchor="ctr"/>
                </a:tc>
                <a:tc>
                  <a:txBody>
                    <a:bodyPr/>
                    <a:lstStyle/>
                    <a:p>
                      <a:pPr algn="ctr">
                        <a:lnSpc>
                          <a:spcPct val="100000"/>
                        </a:lnSpc>
                      </a:pPr>
                      <a:r>
                        <a:rPr lang="en-US" sz="1100" dirty="0">
                          <a:latin typeface="Arial" panose="020B0604020202020204" pitchFamily="34" charset="0"/>
                          <a:cs typeface="Arial" panose="020B0604020202020204" pitchFamily="34" charset="0"/>
                        </a:rPr>
                        <a:t>87 (75)</a:t>
                      </a:r>
                    </a:p>
                  </a:txBody>
                  <a:tcPr marL="68580" marR="68580" marT="34290" marB="34290" anchor="ctr">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6"/>
                  </a:ext>
                </a:extLst>
              </a:tr>
              <a:tr h="258603">
                <a:tc>
                  <a:txBody>
                    <a:bodyPr/>
                    <a:lstStyle/>
                    <a:p>
                      <a:pPr>
                        <a:lnSpc>
                          <a:spcPct val="100000"/>
                        </a:lnSpc>
                      </a:pPr>
                      <a:r>
                        <a:rPr lang="en-US" sz="1100" dirty="0">
                          <a:latin typeface="Arial" panose="020B0604020202020204" pitchFamily="34" charset="0"/>
                          <a:cs typeface="Arial" panose="020B0604020202020204" pitchFamily="34" charset="0"/>
                        </a:rPr>
                        <a:t>IL28B non-CC, n (%)</a:t>
                      </a:r>
                    </a:p>
                  </a:txBody>
                  <a:tcPr marL="68580" marR="68580" marT="34290" marB="34290" anchor="ctr">
                    <a:lnL w="9525" cap="flat" cmpd="sng" algn="ctr">
                      <a:solidFill>
                        <a:prstClr val="white">
                          <a:lumMod val="75000"/>
                        </a:prstClr>
                      </a:solidFill>
                      <a:prstDash val="solid"/>
                      <a:round/>
                      <a:headEnd type="none" w="med" len="med"/>
                      <a:tailEnd type="none" w="med" len="med"/>
                    </a:lnL>
                    <a:lnB w="9525" cap="flat" cmpd="sng" algn="ctr">
                      <a:solidFill>
                        <a:prstClr val="white">
                          <a:lumMod val="75000"/>
                        </a:prstClr>
                      </a:solidFill>
                      <a:prstDash val="solid"/>
                      <a:round/>
                      <a:headEnd type="none" w="med" len="med"/>
                      <a:tailEnd type="none" w="med" len="med"/>
                    </a:lnB>
                  </a:tcPr>
                </a:tc>
                <a:tc>
                  <a:txBody>
                    <a:bodyPr/>
                    <a:lstStyle/>
                    <a:p>
                      <a:pPr algn="ctr">
                        <a:lnSpc>
                          <a:spcPct val="100000"/>
                        </a:lnSpc>
                      </a:pPr>
                      <a:r>
                        <a:rPr lang="en-US" sz="1100" dirty="0">
                          <a:latin typeface="Arial" panose="020B0604020202020204" pitchFamily="34" charset="0"/>
                          <a:cs typeface="Arial" panose="020B0604020202020204" pitchFamily="34" charset="0"/>
                        </a:rPr>
                        <a:t>433 (69)</a:t>
                      </a:r>
                    </a:p>
                  </a:txBody>
                  <a:tcPr marL="68580" marR="68580" marT="34290" marB="34290" anchor="ctr">
                    <a:lnB w="9525" cap="flat" cmpd="sng" algn="ctr">
                      <a:solidFill>
                        <a:prstClr val="white">
                          <a:lumMod val="75000"/>
                        </a:prstClr>
                      </a:solidFill>
                      <a:prstDash val="solid"/>
                      <a:round/>
                      <a:headEnd type="none" w="med" len="med"/>
                      <a:tailEnd type="none" w="med" len="med"/>
                    </a:lnB>
                  </a:tcPr>
                </a:tc>
                <a:tc>
                  <a:txBody>
                    <a:bodyPr/>
                    <a:lstStyle/>
                    <a:p>
                      <a:pPr algn="ctr">
                        <a:lnSpc>
                          <a:spcPct val="100000"/>
                        </a:lnSpc>
                      </a:pPr>
                      <a:r>
                        <a:rPr lang="en-US" sz="1100" dirty="0">
                          <a:latin typeface="Arial" panose="020B0604020202020204" pitchFamily="34" charset="0"/>
                          <a:cs typeface="Arial" panose="020B0604020202020204" pitchFamily="34" charset="0"/>
                        </a:rPr>
                        <a:t>79 (68)</a:t>
                      </a:r>
                    </a:p>
                  </a:txBody>
                  <a:tcPr marL="68580" marR="68580" marT="34290" marB="34290" anchor="ctr">
                    <a:lnR w="9525" cap="flat" cmpd="sng" algn="ctr">
                      <a:solidFill>
                        <a:prstClr val="white">
                          <a:lumMod val="75000"/>
                        </a:prstClr>
                      </a:solidFill>
                      <a:prstDash val="solid"/>
                      <a:round/>
                      <a:headEnd type="none" w="med" len="med"/>
                      <a:tailEnd type="none" w="med" len="med"/>
                    </a:lnR>
                    <a:lnB w="9525"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224030253"/>
      </p:ext>
    </p:extLst>
  </p:cSld>
  <p:clrMapOvr>
    <a:masterClrMapping/>
  </p:clrMapOvr>
  <p:transition spd="slow"/>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Sofosbuvir-Velpatasvir +/- Ribavirin for HCV GT 3 and Cirrhosis</a:t>
            </a:r>
            <a:br>
              <a:rPr lang="en-US" sz="2000" dirty="0"/>
            </a:br>
            <a:r>
              <a:rPr lang="en-US" sz="2000" dirty="0"/>
              <a:t>Results: ITT Analysis by Treatment Arm</a:t>
            </a:r>
          </a:p>
        </p:txBody>
      </p:sp>
      <p:sp>
        <p:nvSpPr>
          <p:cNvPr id="7" name="Content Placeholder 6"/>
          <p:cNvSpPr>
            <a:spLocks noGrp="1"/>
          </p:cNvSpPr>
          <p:nvPr>
            <p:ph type="body" sz="quarter" idx="14"/>
          </p:nvPr>
        </p:nvSpPr>
        <p:spPr/>
        <p:txBody>
          <a:bodyPr/>
          <a:lstStyle/>
          <a:p>
            <a:r>
              <a:rPr lang="en-US" dirty="0"/>
              <a:t>Source: Esteban R, et al. Gastroenterol. 2018;155:1120-27.e4.</a:t>
            </a:r>
          </a:p>
        </p:txBody>
      </p:sp>
      <p:sp>
        <p:nvSpPr>
          <p:cNvPr id="34" name="Rectangle 25"/>
          <p:cNvSpPr>
            <a:spLocks noChangeArrowheads="1"/>
          </p:cNvSpPr>
          <p:nvPr/>
        </p:nvSpPr>
        <p:spPr bwMode="auto">
          <a:xfrm>
            <a:off x="1139172" y="4457700"/>
            <a:ext cx="6918040" cy="249175"/>
          </a:xfrm>
          <a:prstGeom prst="rect">
            <a:avLst/>
          </a:prstGeom>
          <a:solidFill>
            <a:schemeClr val="bg1">
              <a:lumMod val="95000"/>
            </a:schemeClr>
          </a:solidFill>
          <a:ln w="12700">
            <a:noFill/>
            <a:miter lim="800000"/>
            <a:headEnd/>
            <a:tailEnd/>
          </a:ln>
        </p:spPr>
        <p:txBody>
          <a:bodyPr lIns="69365" tIns="34073" rIns="69365" bIns="34073" anchor="ctr">
            <a:prstTxWarp prst="textNoShape">
              <a:avLst/>
            </a:prstTxWarp>
          </a:bodyPr>
          <a:lstStyle/>
          <a:p>
            <a:pPr marL="205740" defTabSz="701279">
              <a:lnSpc>
                <a:spcPts val="1350"/>
              </a:lnSpc>
              <a:spcBef>
                <a:spcPct val="50000"/>
              </a:spcBef>
            </a:pPr>
            <a:r>
              <a:rPr lang="en-US" sz="1050" b="1" dirty="0">
                <a:latin typeface="Arial"/>
                <a:cs typeface="Arial"/>
              </a:rPr>
              <a:t>Abbreviations: </a:t>
            </a:r>
            <a:r>
              <a:rPr lang="en-US" sz="1050" dirty="0">
                <a:latin typeface="Arial"/>
                <a:cs typeface="Arial"/>
              </a:rPr>
              <a:t>ITT, intent-to-treat. P=0.14 for comparison of Sofosbuvir-Velpatasvir with Sofosbuvir-Velpatasvir + Ribavirin</a:t>
            </a:r>
            <a:endParaRPr lang="en-US" sz="1050" dirty="0">
              <a:solidFill>
                <a:srgbClr val="000000"/>
              </a:solidFill>
              <a:latin typeface="Arial"/>
              <a:cs typeface="Arial"/>
            </a:endParaRPr>
          </a:p>
        </p:txBody>
      </p:sp>
      <p:graphicFrame>
        <p:nvGraphicFramePr>
          <p:cNvPr id="8" name="Chart 7"/>
          <p:cNvGraphicFramePr>
            <a:graphicFrameLocks/>
          </p:cNvGraphicFramePr>
          <p:nvPr>
            <p:extLst>
              <p:ext uri="{D42A27DB-BD31-4B8C-83A1-F6EECF244321}">
                <p14:modId xmlns:p14="http://schemas.microsoft.com/office/powerpoint/2010/main" val="1748303874"/>
              </p:ext>
            </p:extLst>
          </p:nvPr>
        </p:nvGraphicFramePr>
        <p:xfrm>
          <a:off x="457200" y="1126672"/>
          <a:ext cx="82296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2732113" y="3963520"/>
            <a:ext cx="1037087" cy="276999"/>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chemeClr val="bg1"/>
                </a:solidFill>
                <a:latin typeface="Arial" panose="020B0604020202020204" pitchFamily="34" charset="0"/>
                <a:cs typeface="Arial" panose="020B0604020202020204" pitchFamily="34" charset="0"/>
              </a:rPr>
              <a:t>92/101</a:t>
            </a:r>
          </a:p>
        </p:txBody>
      </p:sp>
      <p:sp>
        <p:nvSpPr>
          <p:cNvPr id="10" name="TextBox 9"/>
          <p:cNvSpPr txBox="1"/>
          <p:nvPr/>
        </p:nvSpPr>
        <p:spPr>
          <a:xfrm>
            <a:off x="6286686" y="3963521"/>
            <a:ext cx="1040167" cy="276999"/>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FFFFFF"/>
                </a:solidFill>
                <a:latin typeface="Arial" panose="020B0604020202020204" pitchFamily="34" charset="0"/>
                <a:cs typeface="Arial" panose="020B0604020202020204" pitchFamily="34" charset="0"/>
              </a:rPr>
              <a:t>99/103</a:t>
            </a:r>
          </a:p>
        </p:txBody>
      </p:sp>
      <p:sp>
        <p:nvSpPr>
          <p:cNvPr id="11" name="Rectangle 10">
            <a:extLst>
              <a:ext uri="{FF2B5EF4-FFF2-40B4-BE49-F238E27FC236}">
                <a16:creationId xmlns:a16="http://schemas.microsoft.com/office/drawing/2014/main" id="{5F28FFEC-1D56-1424-EC76-962665FCFD2D}"/>
              </a:ext>
            </a:extLst>
          </p:cNvPr>
          <p:cNvSpPr/>
          <p:nvPr/>
        </p:nvSpPr>
        <p:spPr>
          <a:xfrm>
            <a:off x="2696549" y="1845714"/>
            <a:ext cx="112863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(95% CI, 84-96)</a:t>
            </a:r>
          </a:p>
        </p:txBody>
      </p:sp>
      <p:sp>
        <p:nvSpPr>
          <p:cNvPr id="12" name="Rectangle 11">
            <a:extLst>
              <a:ext uri="{FF2B5EF4-FFF2-40B4-BE49-F238E27FC236}">
                <a16:creationId xmlns:a16="http://schemas.microsoft.com/office/drawing/2014/main" id="{4697A37F-2BCE-7485-23A8-75E5AF040660}"/>
              </a:ext>
            </a:extLst>
          </p:cNvPr>
          <p:cNvSpPr/>
          <p:nvPr/>
        </p:nvSpPr>
        <p:spPr>
          <a:xfrm>
            <a:off x="6193512" y="1693005"/>
            <a:ext cx="112863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(95% CI, 90-99)</a:t>
            </a:r>
          </a:p>
        </p:txBody>
      </p:sp>
    </p:spTree>
    <p:extLst>
      <p:ext uri="{BB962C8B-B14F-4D97-AF65-F5344CB8AC3E}">
        <p14:creationId xmlns:p14="http://schemas.microsoft.com/office/powerpoint/2010/main" val="443157156"/>
      </p:ext>
    </p:extLst>
  </p:cSld>
  <p:clrMapOvr>
    <a:masterClrMapping/>
  </p:clrMapOvr>
  <p:transition spd="slow"/>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Sofosbuvir-Velpatasvir +/- Ribavirin for HCV GT 3 and Cirrhosis</a:t>
            </a:r>
            <a:br>
              <a:rPr lang="en-US" sz="2000" dirty="0"/>
            </a:br>
            <a:r>
              <a:rPr lang="en-US" sz="2000" dirty="0"/>
              <a:t>Results: ITT Analysis by Treatment Arm</a:t>
            </a:r>
          </a:p>
        </p:txBody>
      </p:sp>
      <p:sp>
        <p:nvSpPr>
          <p:cNvPr id="7" name="Content Placeholder 6"/>
          <p:cNvSpPr>
            <a:spLocks noGrp="1"/>
          </p:cNvSpPr>
          <p:nvPr>
            <p:ph type="body" sz="quarter" idx="14"/>
          </p:nvPr>
        </p:nvSpPr>
        <p:spPr/>
        <p:txBody>
          <a:bodyPr/>
          <a:lstStyle/>
          <a:p>
            <a:r>
              <a:rPr lang="en-US" dirty="0"/>
              <a:t>Source: Esteban R, et al. Gastroenterol. 2018;155:1120-27.e4.</a:t>
            </a:r>
          </a:p>
        </p:txBody>
      </p:sp>
      <p:sp>
        <p:nvSpPr>
          <p:cNvPr id="34" name="Rectangle 25"/>
          <p:cNvSpPr>
            <a:spLocks noChangeArrowheads="1"/>
          </p:cNvSpPr>
          <p:nvPr/>
        </p:nvSpPr>
        <p:spPr bwMode="auto">
          <a:xfrm>
            <a:off x="1139172" y="4457700"/>
            <a:ext cx="6871716" cy="249175"/>
          </a:xfrm>
          <a:prstGeom prst="rect">
            <a:avLst/>
          </a:prstGeom>
          <a:solidFill>
            <a:schemeClr val="bg1">
              <a:lumMod val="95000"/>
            </a:schemeClr>
          </a:solidFill>
          <a:ln w="12700">
            <a:noFill/>
            <a:miter lim="800000"/>
            <a:headEnd/>
            <a:tailEnd/>
          </a:ln>
        </p:spPr>
        <p:txBody>
          <a:bodyPr lIns="69365" tIns="34073" rIns="69365" bIns="34073" anchor="ctr">
            <a:prstTxWarp prst="textNoShape">
              <a:avLst/>
            </a:prstTxWarp>
          </a:bodyPr>
          <a:lstStyle/>
          <a:p>
            <a:pPr marL="205740" defTabSz="701279">
              <a:lnSpc>
                <a:spcPts val="1350"/>
              </a:lnSpc>
              <a:spcBef>
                <a:spcPct val="50000"/>
              </a:spcBef>
            </a:pPr>
            <a:r>
              <a:rPr lang="en-US" sz="1050" dirty="0">
                <a:latin typeface="Arial"/>
                <a:cs typeface="Arial"/>
              </a:rPr>
              <a:t>ITT, intent-to-treat. P=0.14 for comparison of Sofosbuvir-Velpatasvir with Sofosbuvir-Velpatasvir + Ribavirin</a:t>
            </a:r>
            <a:endParaRPr lang="en-US" sz="1050" dirty="0">
              <a:solidFill>
                <a:srgbClr val="000000"/>
              </a:solidFill>
              <a:latin typeface="Arial"/>
              <a:cs typeface="Arial"/>
            </a:endParaRPr>
          </a:p>
        </p:txBody>
      </p:sp>
      <p:graphicFrame>
        <p:nvGraphicFramePr>
          <p:cNvPr id="8" name="Chart 7"/>
          <p:cNvGraphicFramePr>
            <a:graphicFrameLocks/>
          </p:cNvGraphicFramePr>
          <p:nvPr>
            <p:extLst>
              <p:ext uri="{D42A27DB-BD31-4B8C-83A1-F6EECF244321}">
                <p14:modId xmlns:p14="http://schemas.microsoft.com/office/powerpoint/2010/main" val="452773754"/>
              </p:ext>
            </p:extLst>
          </p:nvPr>
        </p:nvGraphicFramePr>
        <p:xfrm>
          <a:off x="457200" y="1126672"/>
          <a:ext cx="82296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2782906" y="3921255"/>
            <a:ext cx="1037087" cy="253916"/>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dirty="0">
                <a:solidFill>
                  <a:schemeClr val="bg1"/>
                </a:solidFill>
                <a:latin typeface="Arial" panose="020B0604020202020204" pitchFamily="34" charset="0"/>
                <a:cs typeface="Arial" panose="020B0604020202020204" pitchFamily="34" charset="0"/>
              </a:rPr>
              <a:t>92/101</a:t>
            </a:r>
          </a:p>
        </p:txBody>
      </p:sp>
      <p:sp>
        <p:nvSpPr>
          <p:cNvPr id="10" name="TextBox 9"/>
          <p:cNvSpPr txBox="1"/>
          <p:nvPr/>
        </p:nvSpPr>
        <p:spPr>
          <a:xfrm>
            <a:off x="6286685" y="3921255"/>
            <a:ext cx="1040167" cy="253916"/>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dirty="0">
                <a:solidFill>
                  <a:srgbClr val="FFFFFF"/>
                </a:solidFill>
                <a:latin typeface="Arial" panose="020B0604020202020204" pitchFamily="34" charset="0"/>
                <a:cs typeface="Arial" panose="020B0604020202020204" pitchFamily="34" charset="0"/>
              </a:rPr>
              <a:t>99/103</a:t>
            </a:r>
          </a:p>
        </p:txBody>
      </p:sp>
      <p:sp>
        <p:nvSpPr>
          <p:cNvPr id="11" name="Line Callout 1 10">
            <a:extLst>
              <a:ext uri="{FF2B5EF4-FFF2-40B4-BE49-F238E27FC236}">
                <a16:creationId xmlns:a16="http://schemas.microsoft.com/office/drawing/2014/main" id="{0A2B3C03-B783-3D49-A8F0-AC37FD57B025}"/>
              </a:ext>
            </a:extLst>
          </p:cNvPr>
          <p:cNvSpPr/>
          <p:nvPr/>
        </p:nvSpPr>
        <p:spPr>
          <a:xfrm>
            <a:off x="2575843" y="2565720"/>
            <a:ext cx="1437197" cy="477424"/>
          </a:xfrm>
          <a:prstGeom prst="borderCallout1">
            <a:avLst>
              <a:gd name="adj1" fmla="val 245275"/>
              <a:gd name="adj2" fmla="val 49495"/>
              <a:gd name="adj3" fmla="val 100906"/>
              <a:gd name="adj4" fmla="val 50062"/>
            </a:avLst>
          </a:prstGeom>
          <a:solidFill>
            <a:srgbClr val="D9D9D9"/>
          </a:solidFill>
          <a:ln w="12700" cmpd="sng">
            <a:solidFill>
              <a:srgbClr val="FFFFFF"/>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sz="900" dirty="0">
                <a:latin typeface="Arial" panose="020B0604020202020204" pitchFamily="34" charset="0"/>
                <a:cs typeface="Arial" panose="020B0604020202020204" pitchFamily="34" charset="0"/>
              </a:rPr>
              <a:t>6 virologic failure</a:t>
            </a:r>
          </a:p>
          <a:p>
            <a:r>
              <a:rPr lang="en-US" sz="900" dirty="0">
                <a:latin typeface="Arial" panose="020B0604020202020204" pitchFamily="34" charset="0"/>
                <a:cs typeface="Arial" panose="020B0604020202020204" pitchFamily="34" charset="0"/>
              </a:rPr>
              <a:t>1 discontinued treatment</a:t>
            </a:r>
          </a:p>
          <a:p>
            <a:r>
              <a:rPr lang="en-US" sz="900" dirty="0">
                <a:latin typeface="Arial" panose="020B0604020202020204" pitchFamily="34" charset="0"/>
                <a:cs typeface="Arial" panose="020B0604020202020204" pitchFamily="34" charset="0"/>
              </a:rPr>
              <a:t>2 lost to follow-up</a:t>
            </a:r>
          </a:p>
        </p:txBody>
      </p:sp>
      <p:sp>
        <p:nvSpPr>
          <p:cNvPr id="12" name="Line Callout 1 11">
            <a:extLst>
              <a:ext uri="{FF2B5EF4-FFF2-40B4-BE49-F238E27FC236}">
                <a16:creationId xmlns:a16="http://schemas.microsoft.com/office/drawing/2014/main" id="{DC22EDA2-FB8F-424E-A0EB-C485ADF3F9E0}"/>
              </a:ext>
            </a:extLst>
          </p:cNvPr>
          <p:cNvSpPr/>
          <p:nvPr/>
        </p:nvSpPr>
        <p:spPr>
          <a:xfrm>
            <a:off x="6131683" y="2565720"/>
            <a:ext cx="1350169" cy="477424"/>
          </a:xfrm>
          <a:prstGeom prst="borderCallout1">
            <a:avLst>
              <a:gd name="adj1" fmla="val 245275"/>
              <a:gd name="adj2" fmla="val 49495"/>
              <a:gd name="adj3" fmla="val 100906"/>
              <a:gd name="adj4" fmla="val 50062"/>
            </a:avLst>
          </a:prstGeom>
          <a:solidFill>
            <a:srgbClr val="D9D9D9"/>
          </a:solidFill>
          <a:ln w="12700" cmpd="sng">
            <a:solidFill>
              <a:srgbClr val="FFFFFF"/>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sz="900" dirty="0">
                <a:latin typeface="Arial" panose="020B0604020202020204" pitchFamily="34" charset="0"/>
                <a:cs typeface="Arial" panose="020B0604020202020204" pitchFamily="34" charset="0"/>
              </a:rPr>
              <a:t>2 virologic failure</a:t>
            </a:r>
          </a:p>
          <a:p>
            <a:r>
              <a:rPr lang="en-US" sz="900" dirty="0">
                <a:latin typeface="Arial" panose="020B0604020202020204" pitchFamily="34" charset="0"/>
                <a:cs typeface="Arial" panose="020B0604020202020204" pitchFamily="34" charset="0"/>
              </a:rPr>
              <a:t>2 lost to follow-up</a:t>
            </a:r>
          </a:p>
        </p:txBody>
      </p:sp>
    </p:spTree>
    <p:extLst>
      <p:ext uri="{BB962C8B-B14F-4D97-AF65-F5344CB8AC3E}">
        <p14:creationId xmlns:p14="http://schemas.microsoft.com/office/powerpoint/2010/main" val="2793228238"/>
      </p:ext>
    </p:extLst>
  </p:cSld>
  <p:clrMapOvr>
    <a:masterClrMapping/>
  </p:clrMapOvr>
  <p:transition spd="slow"/>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Sofosbuvir-Velpatasvir +/- Ribavirin for HCV GT 3 and Cirrhosis</a:t>
            </a:r>
            <a:br>
              <a:rPr lang="en-US" sz="2000" dirty="0"/>
            </a:br>
            <a:r>
              <a:rPr lang="en-US" sz="2000" dirty="0"/>
              <a:t>Results: ITT Analysis by Treatment Arm and NS5A RAS</a:t>
            </a:r>
          </a:p>
        </p:txBody>
      </p:sp>
      <p:sp>
        <p:nvSpPr>
          <p:cNvPr id="36" name="Content Placeholder 6"/>
          <p:cNvSpPr>
            <a:spLocks noGrp="1"/>
          </p:cNvSpPr>
          <p:nvPr>
            <p:ph type="body" sz="quarter" idx="14"/>
          </p:nvPr>
        </p:nvSpPr>
        <p:spPr/>
        <p:txBody>
          <a:bodyPr/>
          <a:lstStyle/>
          <a:p>
            <a:r>
              <a:rPr lang="en-US" dirty="0"/>
              <a:t>Source: Esteban R, et al. Gastroenterol. 2018;155:1120-27.e4.</a:t>
            </a:r>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graphicFrame>
        <p:nvGraphicFramePr>
          <p:cNvPr id="6" name="Chart 5"/>
          <p:cNvGraphicFramePr>
            <a:graphicFrameLocks/>
          </p:cNvGraphicFramePr>
          <p:nvPr>
            <p:extLst>
              <p:ext uri="{D42A27DB-BD31-4B8C-83A1-F6EECF244321}">
                <p14:modId xmlns:p14="http://schemas.microsoft.com/office/powerpoint/2010/main" val="102986215"/>
              </p:ext>
            </p:extLst>
          </p:nvPr>
        </p:nvGraphicFramePr>
        <p:xfrm>
          <a:off x="466725" y="1111888"/>
          <a:ext cx="8229600" cy="310896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2282308" y="3474927"/>
            <a:ext cx="685829" cy="2857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76/79</a:t>
            </a:r>
          </a:p>
        </p:txBody>
      </p:sp>
      <p:sp>
        <p:nvSpPr>
          <p:cNvPr id="9" name="Rectangle 8"/>
          <p:cNvSpPr/>
          <p:nvPr/>
        </p:nvSpPr>
        <p:spPr>
          <a:xfrm>
            <a:off x="3318102" y="3480609"/>
            <a:ext cx="685829" cy="2857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16/19*</a:t>
            </a:r>
          </a:p>
        </p:txBody>
      </p:sp>
      <p:sp>
        <p:nvSpPr>
          <p:cNvPr id="10" name="Rectangle 9"/>
          <p:cNvSpPr/>
          <p:nvPr/>
        </p:nvSpPr>
        <p:spPr>
          <a:xfrm>
            <a:off x="5912275" y="3479249"/>
            <a:ext cx="685829" cy="2857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78/79</a:t>
            </a:r>
          </a:p>
        </p:txBody>
      </p:sp>
      <p:sp>
        <p:nvSpPr>
          <p:cNvPr id="11" name="Rectangle 10"/>
          <p:cNvSpPr/>
          <p:nvPr/>
        </p:nvSpPr>
        <p:spPr>
          <a:xfrm>
            <a:off x="6961385" y="3474927"/>
            <a:ext cx="685829" cy="2857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21/22</a:t>
            </a:r>
          </a:p>
        </p:txBody>
      </p:sp>
      <p:sp>
        <p:nvSpPr>
          <p:cNvPr id="12" name="TextBox 11"/>
          <p:cNvSpPr txBox="1"/>
          <p:nvPr/>
        </p:nvSpPr>
        <p:spPr>
          <a:xfrm>
            <a:off x="1143000" y="4221958"/>
            <a:ext cx="7415074" cy="415498"/>
          </a:xfrm>
          <a:prstGeom prst="rect">
            <a:avLst/>
          </a:prstGeom>
          <a:solidFill>
            <a:schemeClr val="bg1">
              <a:lumMod val="95000"/>
            </a:schemeClr>
          </a:solidFill>
        </p:spPr>
        <p:txBody>
          <a:bodyPr wrap="square" lIns="274320" rtlCol="0">
            <a:spAutoFit/>
          </a:bodyPr>
          <a:lstStyle/>
          <a:p>
            <a:r>
              <a:rPr lang="en-US" sz="1050" b="1" dirty="0">
                <a:latin typeface="Arial" charset="0"/>
                <a:ea typeface="Arial" charset="0"/>
                <a:cs typeface="Arial" charset="0"/>
              </a:rPr>
              <a:t>Abbreviations</a:t>
            </a:r>
            <a:r>
              <a:rPr lang="en-US" sz="1050" dirty="0">
                <a:latin typeface="Arial" charset="0"/>
                <a:ea typeface="Arial" charset="0"/>
                <a:cs typeface="Arial" charset="0"/>
              </a:rPr>
              <a:t>: RAS, resistance-associated variant; SOF-VEL, sofosbuvir-velpatasvir; RBV, ribavirin.</a:t>
            </a:r>
          </a:p>
          <a:p>
            <a:r>
              <a:rPr lang="en-US" sz="1050" dirty="0">
                <a:latin typeface="Arial" charset="0"/>
                <a:ea typeface="Arial" charset="0"/>
                <a:cs typeface="Arial" charset="0"/>
              </a:rPr>
              <a:t>* All patients with baseline RAS who did not achieve SVR had viral relapse; one had on-treatment failure.</a:t>
            </a:r>
          </a:p>
        </p:txBody>
      </p:sp>
    </p:spTree>
    <p:extLst>
      <p:ext uri="{BB962C8B-B14F-4D97-AF65-F5344CB8AC3E}">
        <p14:creationId xmlns:p14="http://schemas.microsoft.com/office/powerpoint/2010/main" val="522996770"/>
      </p:ext>
    </p:extLst>
  </p:cSld>
  <p:clrMapOvr>
    <a:masterClrMapping/>
  </p:clrMapOvr>
  <p:transition spd="slow"/>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sz="2000" dirty="0"/>
              <a:t>Sofosbuvir-Velpatasvir +/- Ribavirin for HCV GT 3 and Cirrhosis</a:t>
            </a:r>
            <a:br>
              <a:rPr lang="en-US" sz="2000" dirty="0"/>
            </a:br>
            <a:r>
              <a:rPr lang="en-US" sz="2000" dirty="0"/>
              <a:t>Results: Adverse Events</a:t>
            </a:r>
          </a:p>
        </p:txBody>
      </p:sp>
      <p:sp>
        <p:nvSpPr>
          <p:cNvPr id="36" name="Content Placeholder 6"/>
          <p:cNvSpPr>
            <a:spLocks noGrp="1"/>
          </p:cNvSpPr>
          <p:nvPr>
            <p:ph type="body" sz="quarter" idx="14"/>
          </p:nvPr>
        </p:nvSpPr>
        <p:spPr/>
        <p:txBody>
          <a:bodyPr/>
          <a:lstStyle/>
          <a:p>
            <a:r>
              <a:rPr lang="en-US" dirty="0"/>
              <a:t>Source: Esteban R, et al. Gastroenterol. 2018;155:1120-27.e4.</a:t>
            </a:r>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graphicFrame>
        <p:nvGraphicFramePr>
          <p:cNvPr id="5" name="Content Placeholder 2"/>
          <p:cNvGraphicFramePr>
            <a:graphicFrameLocks/>
          </p:cNvGraphicFramePr>
          <p:nvPr>
            <p:extLst>
              <p:ext uri="{D42A27DB-BD31-4B8C-83A1-F6EECF244321}">
                <p14:modId xmlns:p14="http://schemas.microsoft.com/office/powerpoint/2010/main" val="3826184713"/>
              </p:ext>
            </p:extLst>
          </p:nvPr>
        </p:nvGraphicFramePr>
        <p:xfrm>
          <a:off x="457200" y="1012043"/>
          <a:ext cx="8229599" cy="3657613"/>
        </p:xfrm>
        <a:graphic>
          <a:graphicData uri="http://schemas.openxmlformats.org/drawingml/2006/table">
            <a:tbl>
              <a:tblPr firstRow="1" bandRow="1">
                <a:tableStyleId>{5C22544A-7EE6-4342-B048-85BDC9FD1C3A}</a:tableStyleId>
              </a:tblPr>
              <a:tblGrid>
                <a:gridCol w="3981795">
                  <a:extLst>
                    <a:ext uri="{9D8B030D-6E8A-4147-A177-3AD203B41FA5}">
                      <a16:colId xmlns:a16="http://schemas.microsoft.com/office/drawing/2014/main" val="20000"/>
                    </a:ext>
                  </a:extLst>
                </a:gridCol>
                <a:gridCol w="2123902">
                  <a:extLst>
                    <a:ext uri="{9D8B030D-6E8A-4147-A177-3AD203B41FA5}">
                      <a16:colId xmlns:a16="http://schemas.microsoft.com/office/drawing/2014/main" val="20001"/>
                    </a:ext>
                  </a:extLst>
                </a:gridCol>
                <a:gridCol w="2123902">
                  <a:extLst>
                    <a:ext uri="{9D8B030D-6E8A-4147-A177-3AD203B41FA5}">
                      <a16:colId xmlns:a16="http://schemas.microsoft.com/office/drawing/2014/main" val="20002"/>
                    </a:ext>
                  </a:extLst>
                </a:gridCol>
              </a:tblGrid>
              <a:tr h="483379">
                <a:tc>
                  <a:txBody>
                    <a:bodyPr/>
                    <a:lstStyle/>
                    <a:p>
                      <a:pPr>
                        <a:lnSpc>
                          <a:spcPts val="1800"/>
                        </a:lnSpc>
                      </a:pPr>
                      <a:r>
                        <a:rPr lang="en-US" sz="1400" dirty="0">
                          <a:latin typeface="Arial" panose="020B0604020202020204" pitchFamily="34" charset="0"/>
                          <a:cs typeface="Arial" panose="020B0604020202020204" pitchFamily="34" charset="0"/>
                        </a:rPr>
                        <a:t>Adverse Events (AE), n (%)</a:t>
                      </a:r>
                    </a:p>
                  </a:txBody>
                  <a:tcPr marL="68580" marR="68580" marT="34290" marB="34290" anchor="ct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44444"/>
                    </a:solidFill>
                  </a:tcPr>
                </a:tc>
                <a:tc>
                  <a:txBody>
                    <a:bodyPr/>
                    <a:lstStyle/>
                    <a:p>
                      <a:pPr algn="ctr">
                        <a:lnSpc>
                          <a:spcPct val="100000"/>
                        </a:lnSpc>
                      </a:pPr>
                      <a:r>
                        <a:rPr lang="en-US" sz="1400" b="1" dirty="0">
                          <a:solidFill>
                            <a:srgbClr val="FFFFFF"/>
                          </a:solidFill>
                          <a:latin typeface="Arial" panose="020B0604020202020204" pitchFamily="34" charset="0"/>
                          <a:cs typeface="Arial" panose="020B0604020202020204" pitchFamily="34" charset="0"/>
                        </a:rPr>
                        <a:t>SOF-VEL</a:t>
                      </a:r>
                      <a:br>
                        <a:rPr lang="en-US" sz="1200" b="0" dirty="0">
                          <a:solidFill>
                            <a:srgbClr val="FFFFFF"/>
                          </a:solidFill>
                          <a:latin typeface="Arial" panose="020B0604020202020204" pitchFamily="34" charset="0"/>
                          <a:cs typeface="Arial" panose="020B0604020202020204" pitchFamily="34" charset="0"/>
                        </a:rPr>
                      </a:br>
                      <a:r>
                        <a:rPr lang="en-US" sz="1100" b="0" dirty="0">
                          <a:solidFill>
                            <a:srgbClr val="FFFFFF"/>
                          </a:solidFill>
                          <a:latin typeface="Arial" panose="020B0604020202020204" pitchFamily="34" charset="0"/>
                          <a:cs typeface="Arial" panose="020B0604020202020204" pitchFamily="34" charset="0"/>
                        </a:rPr>
                        <a:t>(n = 101)</a:t>
                      </a:r>
                      <a:endParaRPr lang="en-US" sz="1100" b="1" dirty="0">
                        <a:solidFill>
                          <a:srgbClr val="FFFFFF"/>
                        </a:solidFill>
                        <a:latin typeface="Arial" panose="020B0604020202020204" pitchFamily="34" charset="0"/>
                        <a:cs typeface="Arial" panose="020B0604020202020204" pitchFamily="34" charset="0"/>
                      </a:endParaRPr>
                    </a:p>
                  </a:txBody>
                  <a:tcPr marL="68580" marR="68580" marT="34290" marB="34290" anchor="ctr">
                    <a:lnT w="9525"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005C9E"/>
                    </a:solidFill>
                  </a:tcPr>
                </a:tc>
                <a:tc>
                  <a:txBody>
                    <a:bodyPr/>
                    <a:lstStyle/>
                    <a:p>
                      <a:pPr algn="ctr">
                        <a:lnSpc>
                          <a:spcPct val="100000"/>
                        </a:lnSpc>
                      </a:pPr>
                      <a:r>
                        <a:rPr lang="en-US" sz="1400" b="1" dirty="0">
                          <a:solidFill>
                            <a:srgbClr val="FFFFFF"/>
                          </a:solidFill>
                          <a:latin typeface="Arial" panose="020B0604020202020204" pitchFamily="34" charset="0"/>
                          <a:cs typeface="Arial" panose="020B0604020202020204" pitchFamily="34" charset="0"/>
                        </a:rPr>
                        <a:t>SOF-VEL + RBV</a:t>
                      </a:r>
                    </a:p>
                    <a:p>
                      <a:pPr algn="ctr">
                        <a:lnSpc>
                          <a:spcPct val="100000"/>
                        </a:lnSpc>
                      </a:pPr>
                      <a:r>
                        <a:rPr lang="en-US" sz="1100" b="0" dirty="0">
                          <a:solidFill>
                            <a:srgbClr val="FFFFFF"/>
                          </a:solidFill>
                          <a:latin typeface="Arial" panose="020B0604020202020204" pitchFamily="34" charset="0"/>
                          <a:cs typeface="Arial" panose="020B0604020202020204" pitchFamily="34" charset="0"/>
                        </a:rPr>
                        <a:t>(n</a:t>
                      </a:r>
                      <a:r>
                        <a:rPr lang="en-US" sz="1100" b="0" baseline="0" dirty="0">
                          <a:solidFill>
                            <a:srgbClr val="FFFFFF"/>
                          </a:solidFill>
                          <a:latin typeface="Arial" panose="020B0604020202020204" pitchFamily="34" charset="0"/>
                          <a:cs typeface="Arial" panose="020B0604020202020204" pitchFamily="34" charset="0"/>
                        </a:rPr>
                        <a:t> </a:t>
                      </a:r>
                      <a:r>
                        <a:rPr lang="en-US" sz="1100" b="0" dirty="0">
                          <a:solidFill>
                            <a:srgbClr val="FFFFFF"/>
                          </a:solidFill>
                          <a:latin typeface="Arial" panose="020B0604020202020204" pitchFamily="34" charset="0"/>
                          <a:cs typeface="Arial" panose="020B0604020202020204" pitchFamily="34" charset="0"/>
                        </a:rPr>
                        <a:t>= 103)</a:t>
                      </a:r>
                      <a:endParaRPr lang="en-US" sz="1100" b="1" dirty="0">
                        <a:solidFill>
                          <a:srgbClr val="FFFFFF"/>
                        </a:solidFill>
                        <a:latin typeface="Arial" panose="020B0604020202020204" pitchFamily="34" charset="0"/>
                        <a:cs typeface="Arial" panose="020B0604020202020204" pitchFamily="34" charset="0"/>
                      </a:endParaRPr>
                    </a:p>
                  </a:txBody>
                  <a:tcPr marL="68580" marR="68580" marT="34290" marB="3429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71796B"/>
                    </a:solidFill>
                  </a:tcPr>
                </a:tc>
                <a:extLst>
                  <a:ext uri="{0D108BD9-81ED-4DB2-BD59-A6C34878D82A}">
                    <a16:rowId xmlns:a16="http://schemas.microsoft.com/office/drawing/2014/main" val="10000"/>
                  </a:ext>
                </a:extLst>
              </a:tr>
              <a:tr h="333136">
                <a:tc>
                  <a:txBody>
                    <a:bodyPr/>
                    <a:lstStyle/>
                    <a:p>
                      <a:pPr>
                        <a:lnSpc>
                          <a:spcPts val="2200"/>
                        </a:lnSpc>
                      </a:pPr>
                      <a:r>
                        <a:rPr lang="en-US" sz="1200" dirty="0">
                          <a:latin typeface="Arial" panose="020B0604020202020204" pitchFamily="34" charset="0"/>
                          <a:cs typeface="Arial" panose="020B0604020202020204" pitchFamily="34" charset="0"/>
                        </a:rPr>
                        <a:t>Any AE</a:t>
                      </a:r>
                    </a:p>
                  </a:txBody>
                  <a:tcPr marL="68580" marR="68580" marT="34290" marB="34290" anchor="ctr">
                    <a:lnL w="9525" cap="flat" cmpd="sng" algn="ctr">
                      <a:solidFill>
                        <a:schemeClr val="bg1">
                          <a:lumMod val="75000"/>
                        </a:schemeClr>
                      </a:solidFill>
                      <a:prstDash val="solid"/>
                      <a:round/>
                      <a:headEnd type="none" w="med" len="med"/>
                      <a:tailEnd type="none" w="med" len="med"/>
                    </a:lnL>
                    <a:lnT w="57150" cap="flat" cmpd="sng" algn="ctr">
                      <a:solidFill>
                        <a:srgbClr val="FFFFFF"/>
                      </a:solidFill>
                      <a:prstDash val="solid"/>
                      <a:round/>
                      <a:headEnd type="none" w="med" len="med"/>
                      <a:tailEnd type="none" w="med" len="med"/>
                    </a:lnT>
                    <a:solidFill>
                      <a:srgbClr val="CDD3DD"/>
                    </a:solidFill>
                  </a:tcPr>
                </a:tc>
                <a:tc>
                  <a:txBody>
                    <a:bodyPr/>
                    <a:lstStyle/>
                    <a:p>
                      <a:pPr algn="ctr">
                        <a:lnSpc>
                          <a:spcPts val="2200"/>
                        </a:lnSpc>
                      </a:pPr>
                      <a:r>
                        <a:rPr lang="en-US" sz="1200" dirty="0">
                          <a:latin typeface="Arial" panose="020B0604020202020204" pitchFamily="34" charset="0"/>
                          <a:cs typeface="Arial" panose="020B0604020202020204" pitchFamily="34" charset="0"/>
                        </a:rPr>
                        <a:t>48 (48)</a:t>
                      </a:r>
                    </a:p>
                  </a:txBody>
                  <a:tcPr marL="68580" marR="68580" marT="34290" marB="34290" anchor="ctr">
                    <a:lnT w="57150" cap="flat" cmpd="sng" algn="ctr">
                      <a:solidFill>
                        <a:srgbClr val="FFFFFF"/>
                      </a:solidFill>
                      <a:prstDash val="solid"/>
                      <a:round/>
                      <a:headEnd type="none" w="med" len="med"/>
                      <a:tailEnd type="none" w="med" len="med"/>
                    </a:lnT>
                  </a:tcPr>
                </a:tc>
                <a:tc>
                  <a:txBody>
                    <a:bodyPr/>
                    <a:lstStyle/>
                    <a:p>
                      <a:pPr algn="ctr">
                        <a:lnSpc>
                          <a:spcPts val="2200"/>
                        </a:lnSpc>
                      </a:pPr>
                      <a:r>
                        <a:rPr lang="en-US" sz="1200" dirty="0">
                          <a:latin typeface="Arial" panose="020B0604020202020204" pitchFamily="34" charset="0"/>
                          <a:cs typeface="Arial" panose="020B0604020202020204" pitchFamily="34" charset="0"/>
                        </a:rPr>
                        <a:t>77 (75)</a:t>
                      </a:r>
                    </a:p>
                  </a:txBody>
                  <a:tcPr marL="68580" marR="68580" marT="34290" marB="34290" anchor="ctr">
                    <a:lnR w="9525" cap="flat" cmpd="sng" algn="ctr">
                      <a:solidFill>
                        <a:schemeClr val="bg1">
                          <a:lumMod val="75000"/>
                        </a:schemeClr>
                      </a:solidFill>
                      <a:prstDash val="solid"/>
                      <a:round/>
                      <a:headEnd type="none" w="med" len="med"/>
                      <a:tailEnd type="none" w="med" len="med"/>
                    </a:lnR>
                    <a:lnT w="57150"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10001"/>
                  </a:ext>
                </a:extLst>
              </a:tr>
              <a:tr h="333136">
                <a:tc>
                  <a:txBody>
                    <a:bodyPr/>
                    <a:lstStyle/>
                    <a:p>
                      <a:pPr>
                        <a:lnSpc>
                          <a:spcPts val="2200"/>
                        </a:lnSpc>
                      </a:pPr>
                      <a:r>
                        <a:rPr lang="en-US" sz="1200" dirty="0">
                          <a:latin typeface="Arial" panose="020B0604020202020204" pitchFamily="34" charset="0"/>
                          <a:cs typeface="Arial" panose="020B0604020202020204" pitchFamily="34" charset="0"/>
                        </a:rPr>
                        <a:t>Serious AE*</a:t>
                      </a:r>
                    </a:p>
                  </a:txBody>
                  <a:tcPr marL="68580" marR="68580" marT="34290" marB="34290" anchor="ctr">
                    <a:lnL w="9525" cap="flat" cmpd="sng" algn="ctr">
                      <a:solidFill>
                        <a:schemeClr val="bg1">
                          <a:lumMod val="75000"/>
                        </a:schemeClr>
                      </a:solidFill>
                      <a:prstDash val="solid"/>
                      <a:round/>
                      <a:headEnd type="none" w="med" len="med"/>
                      <a:tailEnd type="none" w="med" len="med"/>
                    </a:lnL>
                    <a:solidFill>
                      <a:srgbClr val="E8EAEF"/>
                    </a:solidFill>
                  </a:tcPr>
                </a:tc>
                <a:tc>
                  <a:txBody>
                    <a:bodyPr/>
                    <a:lstStyle/>
                    <a:p>
                      <a:pPr algn="ctr">
                        <a:lnSpc>
                          <a:spcPts val="2200"/>
                        </a:lnSpc>
                      </a:pPr>
                      <a:r>
                        <a:rPr lang="en-US" sz="1200" dirty="0">
                          <a:latin typeface="Arial" panose="020B0604020202020204" pitchFamily="34" charset="0"/>
                          <a:cs typeface="Arial" panose="020B0604020202020204" pitchFamily="34" charset="0"/>
                        </a:rPr>
                        <a:t>4 (4)</a:t>
                      </a:r>
                    </a:p>
                  </a:txBody>
                  <a:tcPr marL="68580" marR="68580" marT="34290" marB="34290" anchor="ctr"/>
                </a:tc>
                <a:tc>
                  <a:txBody>
                    <a:bodyPr/>
                    <a:lstStyle/>
                    <a:p>
                      <a:pPr algn="ctr">
                        <a:lnSpc>
                          <a:spcPts val="2200"/>
                        </a:lnSpc>
                      </a:pPr>
                      <a:r>
                        <a:rPr lang="en-US" sz="1200" dirty="0">
                          <a:latin typeface="Arial" panose="020B0604020202020204" pitchFamily="34" charset="0"/>
                          <a:cs typeface="Arial" panose="020B0604020202020204" pitchFamily="34" charset="0"/>
                        </a:rPr>
                        <a:t>2 (2)</a:t>
                      </a:r>
                    </a:p>
                  </a:txBody>
                  <a:tcPr marL="68580" marR="68580" marT="34290" marB="34290" anchor="ctr">
                    <a:lnR w="9525"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002"/>
                  </a:ext>
                </a:extLst>
              </a:tr>
              <a:tr h="333136">
                <a:tc>
                  <a:txBody>
                    <a:bodyPr/>
                    <a:lstStyle/>
                    <a:p>
                      <a:pPr>
                        <a:lnSpc>
                          <a:spcPts val="2200"/>
                        </a:lnSpc>
                      </a:pPr>
                      <a:r>
                        <a:rPr lang="en-US" sz="1200" dirty="0">
                          <a:latin typeface="Arial" panose="020B0604020202020204" pitchFamily="34" charset="0"/>
                          <a:cs typeface="Arial" panose="020B0604020202020204" pitchFamily="34" charset="0"/>
                        </a:rPr>
                        <a:t>AE leading to SOF-VEL discontinuation</a:t>
                      </a:r>
                    </a:p>
                  </a:txBody>
                  <a:tcPr marL="68580" marR="68580" marT="34290" marB="34290" anchor="ctr">
                    <a:lnL w="9525" cap="flat" cmpd="sng" algn="ctr">
                      <a:solidFill>
                        <a:schemeClr val="bg1">
                          <a:lumMod val="75000"/>
                        </a:schemeClr>
                      </a:solidFill>
                      <a:prstDash val="solid"/>
                      <a:round/>
                      <a:headEnd type="none" w="med" len="med"/>
                      <a:tailEnd type="none" w="med" len="med"/>
                    </a:lnL>
                  </a:tcPr>
                </a:tc>
                <a:tc>
                  <a:txBody>
                    <a:bodyPr/>
                    <a:lstStyle/>
                    <a:p>
                      <a:pPr algn="ctr">
                        <a:lnSpc>
                          <a:spcPts val="2200"/>
                        </a:lnSpc>
                      </a:pPr>
                      <a:r>
                        <a:rPr lang="en-US" sz="1200" dirty="0">
                          <a:latin typeface="Arial" panose="020B0604020202020204" pitchFamily="34" charset="0"/>
                          <a:cs typeface="Arial" panose="020B0604020202020204" pitchFamily="34" charset="0"/>
                        </a:rPr>
                        <a:t>1 (1)</a:t>
                      </a:r>
                    </a:p>
                  </a:txBody>
                  <a:tcPr marL="68580" marR="68580" marT="34290" marB="34290" anchor="ctr"/>
                </a:tc>
                <a:tc>
                  <a:txBody>
                    <a:bodyPr/>
                    <a:lstStyle/>
                    <a:p>
                      <a:pPr algn="ctr">
                        <a:lnSpc>
                          <a:spcPts val="2200"/>
                        </a:lnSpc>
                      </a:pPr>
                      <a:r>
                        <a:rPr lang="en-US" sz="1200" dirty="0">
                          <a:latin typeface="Arial" panose="020B0604020202020204" pitchFamily="34" charset="0"/>
                          <a:cs typeface="Arial" panose="020B0604020202020204" pitchFamily="34" charset="0"/>
                        </a:rPr>
                        <a:t>1 (1)</a:t>
                      </a:r>
                    </a:p>
                  </a:txBody>
                  <a:tcPr marL="68580" marR="68580" marT="34290" marB="34290" anchor="ctr">
                    <a:lnR w="9525"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003"/>
                  </a:ext>
                </a:extLst>
              </a:tr>
              <a:tr h="1165369">
                <a:tc>
                  <a:txBody>
                    <a:bodyPr/>
                    <a:lstStyle/>
                    <a:p>
                      <a:pPr>
                        <a:lnSpc>
                          <a:spcPts val="2200"/>
                        </a:lnSpc>
                      </a:pPr>
                      <a:r>
                        <a:rPr lang="en-US" sz="1200" dirty="0">
                          <a:latin typeface="Arial" panose="020B0604020202020204" pitchFamily="34" charset="0"/>
                          <a:cs typeface="Arial" panose="020B0604020202020204" pitchFamily="34" charset="0"/>
                        </a:rPr>
                        <a:t>AEs present in ≥10%</a:t>
                      </a:r>
                    </a:p>
                    <a:p>
                      <a:pPr>
                        <a:lnSpc>
                          <a:spcPts val="2200"/>
                        </a:lnSpc>
                      </a:pPr>
                      <a:r>
                        <a:rPr lang="en-US" sz="1200" dirty="0">
                          <a:latin typeface="Arial" panose="020B0604020202020204" pitchFamily="34" charset="0"/>
                          <a:cs typeface="Arial" panose="020B0604020202020204" pitchFamily="34" charset="0"/>
                        </a:rPr>
                        <a:t>  Asthenia</a:t>
                      </a:r>
                    </a:p>
                    <a:p>
                      <a:pPr>
                        <a:lnSpc>
                          <a:spcPts val="2200"/>
                        </a:lnSpc>
                      </a:pPr>
                      <a:r>
                        <a:rPr lang="en-US" sz="1200" dirty="0">
                          <a:latin typeface="Arial" panose="020B0604020202020204" pitchFamily="34" charset="0"/>
                          <a:cs typeface="Arial" panose="020B0604020202020204" pitchFamily="34" charset="0"/>
                        </a:rPr>
                        <a:t>  Headache</a:t>
                      </a:r>
                    </a:p>
                    <a:p>
                      <a:pPr>
                        <a:lnSpc>
                          <a:spcPts val="2200"/>
                        </a:lnSpc>
                      </a:pPr>
                      <a:r>
                        <a:rPr lang="en-US" sz="1200" dirty="0">
                          <a:latin typeface="Arial" panose="020B0604020202020204" pitchFamily="34" charset="0"/>
                          <a:cs typeface="Arial" panose="020B0604020202020204" pitchFamily="34" charset="0"/>
                        </a:rPr>
                        <a:t>  Insomnia</a:t>
                      </a:r>
                    </a:p>
                  </a:txBody>
                  <a:tcPr marL="68580" marR="68580" marT="34290" marB="34290" anchor="ctr">
                    <a:lnL w="9525" cap="flat" cmpd="sng" algn="ctr">
                      <a:solidFill>
                        <a:schemeClr val="bg1">
                          <a:lumMod val="75000"/>
                        </a:schemeClr>
                      </a:solidFill>
                      <a:prstDash val="solid"/>
                      <a:round/>
                      <a:headEnd type="none" w="med" len="med"/>
                      <a:tailEnd type="none" w="med" len="med"/>
                    </a:lnL>
                  </a:tcPr>
                </a:tc>
                <a:tc>
                  <a:txBody>
                    <a:bodyPr/>
                    <a:lstStyle/>
                    <a:p>
                      <a:pPr algn="ctr">
                        <a:lnSpc>
                          <a:spcPts val="2200"/>
                        </a:lnSpc>
                      </a:pPr>
                      <a:endParaRPr lang="en-US" sz="1200" dirty="0">
                        <a:latin typeface="Arial" panose="020B0604020202020204" pitchFamily="34" charset="0"/>
                        <a:cs typeface="Arial" panose="020B0604020202020204" pitchFamily="34" charset="0"/>
                      </a:endParaRPr>
                    </a:p>
                    <a:p>
                      <a:pPr algn="ctr">
                        <a:lnSpc>
                          <a:spcPts val="2200"/>
                        </a:lnSpc>
                      </a:pPr>
                      <a:r>
                        <a:rPr lang="en-US" sz="1200" dirty="0">
                          <a:latin typeface="Arial" panose="020B0604020202020204" pitchFamily="34" charset="0"/>
                          <a:cs typeface="Arial" panose="020B0604020202020204" pitchFamily="34" charset="0"/>
                        </a:rPr>
                        <a:t>12 (12)</a:t>
                      </a:r>
                    </a:p>
                    <a:p>
                      <a:pPr algn="ctr">
                        <a:lnSpc>
                          <a:spcPts val="2200"/>
                        </a:lnSpc>
                      </a:pPr>
                      <a:r>
                        <a:rPr lang="en-US" sz="1200" dirty="0">
                          <a:latin typeface="Arial" panose="020B0604020202020204" pitchFamily="34" charset="0"/>
                          <a:cs typeface="Arial" panose="020B0604020202020204" pitchFamily="34" charset="0"/>
                        </a:rPr>
                        <a:t>8 (8)</a:t>
                      </a:r>
                    </a:p>
                    <a:p>
                      <a:pPr algn="ctr">
                        <a:lnSpc>
                          <a:spcPts val="2200"/>
                        </a:lnSpc>
                      </a:pPr>
                      <a:r>
                        <a:rPr lang="en-US" sz="1200" dirty="0">
                          <a:latin typeface="Arial" panose="020B0604020202020204" pitchFamily="34" charset="0"/>
                          <a:cs typeface="Arial" panose="020B0604020202020204" pitchFamily="34" charset="0"/>
                        </a:rPr>
                        <a:t>1 (1)</a:t>
                      </a:r>
                    </a:p>
                  </a:txBody>
                  <a:tcPr marL="68580" marR="68580" marT="34290" marB="34290" anchor="ctr"/>
                </a:tc>
                <a:tc>
                  <a:txBody>
                    <a:bodyPr/>
                    <a:lstStyle/>
                    <a:p>
                      <a:pPr algn="ctr">
                        <a:lnSpc>
                          <a:spcPts val="2200"/>
                        </a:lnSpc>
                      </a:pPr>
                      <a:endParaRPr lang="en-US" sz="1200" dirty="0">
                        <a:latin typeface="Arial" panose="020B0604020202020204" pitchFamily="34" charset="0"/>
                        <a:cs typeface="Arial" panose="020B0604020202020204" pitchFamily="34" charset="0"/>
                      </a:endParaRPr>
                    </a:p>
                    <a:p>
                      <a:pPr algn="ctr">
                        <a:lnSpc>
                          <a:spcPts val="2200"/>
                        </a:lnSpc>
                      </a:pPr>
                      <a:r>
                        <a:rPr lang="en-US" sz="1200" dirty="0">
                          <a:latin typeface="Arial" panose="020B0604020202020204" pitchFamily="34" charset="0"/>
                          <a:cs typeface="Arial" panose="020B0604020202020204" pitchFamily="34" charset="0"/>
                        </a:rPr>
                        <a:t>28 (27)</a:t>
                      </a:r>
                    </a:p>
                    <a:p>
                      <a:pPr algn="ctr">
                        <a:lnSpc>
                          <a:spcPts val="2200"/>
                        </a:lnSpc>
                      </a:pPr>
                      <a:r>
                        <a:rPr lang="en-US" sz="1200" dirty="0">
                          <a:latin typeface="Arial" panose="020B0604020202020204" pitchFamily="34" charset="0"/>
                          <a:cs typeface="Arial" panose="020B0604020202020204" pitchFamily="34" charset="0"/>
                        </a:rPr>
                        <a:t>25 (24)</a:t>
                      </a:r>
                    </a:p>
                    <a:p>
                      <a:pPr algn="ctr">
                        <a:lnSpc>
                          <a:spcPts val="2200"/>
                        </a:lnSpc>
                      </a:pPr>
                      <a:r>
                        <a:rPr lang="en-US" sz="1200" dirty="0">
                          <a:latin typeface="Arial" panose="020B0604020202020204" pitchFamily="34" charset="0"/>
                          <a:cs typeface="Arial" panose="020B0604020202020204" pitchFamily="34" charset="0"/>
                        </a:rPr>
                        <a:t>12 (12)</a:t>
                      </a:r>
                    </a:p>
                  </a:txBody>
                  <a:tcPr marL="68580" marR="68580" marT="34290" marB="34290" anchor="ctr">
                    <a:lnR w="9525"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005"/>
                  </a:ext>
                </a:extLst>
              </a:tr>
              <a:tr h="333136">
                <a:tc>
                  <a:txBody>
                    <a:bodyPr/>
                    <a:lstStyle/>
                    <a:p>
                      <a:pPr>
                        <a:lnSpc>
                          <a:spcPts val="2200"/>
                        </a:lnSpc>
                      </a:pPr>
                      <a:r>
                        <a:rPr lang="en-US" sz="1200" dirty="0">
                          <a:latin typeface="Arial" panose="020B0604020202020204" pitchFamily="34" charset="0"/>
                          <a:cs typeface="Arial" panose="020B0604020202020204" pitchFamily="34" charset="0"/>
                        </a:rPr>
                        <a:t>Deaths</a:t>
                      </a:r>
                    </a:p>
                  </a:txBody>
                  <a:tcPr marL="68580" marR="68580" marT="34290" marB="34290" anchor="ctr">
                    <a:lnL w="9525" cap="flat" cmpd="sng" algn="ctr">
                      <a:solidFill>
                        <a:schemeClr val="bg1">
                          <a:lumMod val="75000"/>
                        </a:schemeClr>
                      </a:solidFill>
                      <a:prstDash val="solid"/>
                      <a:round/>
                      <a:headEnd type="none" w="med" len="med"/>
                      <a:tailEnd type="none" w="med" len="med"/>
                    </a:lnL>
                    <a:lnB w="6350" cap="flat" cmpd="sng" algn="ctr">
                      <a:solidFill>
                        <a:schemeClr val="bg1">
                          <a:lumMod val="75000"/>
                        </a:schemeClr>
                      </a:solidFill>
                      <a:prstDash val="solid"/>
                      <a:round/>
                      <a:headEnd type="none" w="med" len="med"/>
                      <a:tailEnd type="none" w="med" len="med"/>
                    </a:lnB>
                  </a:tcPr>
                </a:tc>
                <a:tc>
                  <a:txBody>
                    <a:bodyPr/>
                    <a:lstStyle/>
                    <a:p>
                      <a:pPr algn="ctr">
                        <a:lnSpc>
                          <a:spcPts val="2200"/>
                        </a:lnSpc>
                      </a:pPr>
                      <a:r>
                        <a:rPr lang="en-US" sz="1200" dirty="0">
                          <a:latin typeface="Arial" panose="020B0604020202020204" pitchFamily="34" charset="0"/>
                          <a:cs typeface="Arial" panose="020B0604020202020204" pitchFamily="34" charset="0"/>
                        </a:rPr>
                        <a:t>0</a:t>
                      </a:r>
                    </a:p>
                  </a:txBody>
                  <a:tcPr marL="68580" marR="68580" marT="34290" marB="34290" anchor="ctr">
                    <a:lnB w="6350" cap="flat" cmpd="sng" algn="ctr">
                      <a:solidFill>
                        <a:schemeClr val="bg1">
                          <a:lumMod val="75000"/>
                        </a:schemeClr>
                      </a:solidFill>
                      <a:prstDash val="solid"/>
                      <a:round/>
                      <a:headEnd type="none" w="med" len="med"/>
                      <a:tailEnd type="none" w="med" len="med"/>
                    </a:lnB>
                  </a:tcPr>
                </a:tc>
                <a:tc>
                  <a:txBody>
                    <a:bodyPr/>
                    <a:lstStyle/>
                    <a:p>
                      <a:pPr algn="ctr">
                        <a:lnSpc>
                          <a:spcPts val="2200"/>
                        </a:lnSpc>
                      </a:pPr>
                      <a:r>
                        <a:rPr lang="en-US" sz="1200" dirty="0">
                          <a:latin typeface="Arial" panose="020B0604020202020204" pitchFamily="34" charset="0"/>
                          <a:cs typeface="Arial" panose="020B0604020202020204" pitchFamily="34" charset="0"/>
                        </a:rPr>
                        <a:t>0</a:t>
                      </a:r>
                    </a:p>
                  </a:txBody>
                  <a:tcPr marL="68580" marR="68580" marT="34290" marB="34290" anchor="ctr">
                    <a:lnR w="9525"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263265895"/>
                  </a:ext>
                </a:extLst>
              </a:tr>
              <a:tr h="676321">
                <a:tc gridSpan="3">
                  <a:txBody>
                    <a:bodyPr/>
                    <a:lstStyle/>
                    <a:p>
                      <a:pPr>
                        <a:lnSpc>
                          <a:spcPts val="2200"/>
                        </a:lnSpc>
                      </a:pPr>
                      <a:r>
                        <a:rPr lang="en-US" sz="1050" b="1" dirty="0">
                          <a:latin typeface="Arial" panose="020B0604020202020204" pitchFamily="34" charset="0"/>
                          <a:cs typeface="Arial" panose="020B0604020202020204" pitchFamily="34" charset="0"/>
                        </a:rPr>
                        <a:t>Abbreviations: </a:t>
                      </a:r>
                      <a:r>
                        <a:rPr lang="en-US" sz="1050" dirty="0">
                          <a:latin typeface="Arial" panose="020B0604020202020204" pitchFamily="34" charset="0"/>
                          <a:cs typeface="Arial" panose="020B0604020202020204" pitchFamily="34" charset="0"/>
                        </a:rPr>
                        <a:t>SOF-VEL = sofosbuvir-</a:t>
                      </a:r>
                      <a:r>
                        <a:rPr lang="en-US" sz="1050" dirty="0" err="1">
                          <a:latin typeface="Arial" panose="020B0604020202020204" pitchFamily="34" charset="0"/>
                          <a:cs typeface="Arial" panose="020B0604020202020204" pitchFamily="34" charset="0"/>
                        </a:rPr>
                        <a:t>velpatasvir</a:t>
                      </a:r>
                      <a:endParaRPr lang="en-US" sz="1050" dirty="0">
                        <a:latin typeface="Arial" panose="020B0604020202020204" pitchFamily="34" charset="0"/>
                        <a:cs typeface="Arial" panose="020B0604020202020204" pitchFamily="34" charset="0"/>
                      </a:endParaRPr>
                    </a:p>
                    <a:p>
                      <a:pPr>
                        <a:lnSpc>
                          <a:spcPct val="100000"/>
                        </a:lnSpc>
                      </a:pPr>
                      <a:r>
                        <a:rPr lang="en-US" sz="1050" dirty="0">
                          <a:latin typeface="Arial" panose="020B0604020202020204" pitchFamily="34" charset="0"/>
                          <a:cs typeface="Arial" panose="020B0604020202020204" pitchFamily="34" charset="0"/>
                        </a:rPr>
                        <a:t>* SAEs reported in this study were an accident at work, hepatic cancer, hepatocellular carcinoma, limb injury, non-small cell lung cancer, pharyngotonsillitis, and urinary tract infection; all were assessed as unrelated to study drug.</a:t>
                      </a:r>
                    </a:p>
                  </a:txBody>
                  <a:tcPr marL="68580" marR="68580" marT="34290" marB="3429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9A7501">
                        <a:alpha val="10000"/>
                      </a:srgbClr>
                    </a:solidFill>
                  </a:tcPr>
                </a:tc>
                <a:tc hMerge="1">
                  <a:txBody>
                    <a:bodyPr/>
                    <a:lstStyle/>
                    <a:p>
                      <a:pPr algn="ctr">
                        <a:lnSpc>
                          <a:spcPts val="2200"/>
                        </a:lnSpc>
                      </a:pPr>
                      <a:endParaRPr lang="en-US" sz="1600" dirty="0"/>
                    </a:p>
                  </a:txBody>
                  <a:tcPr anchor="ctr"/>
                </a:tc>
                <a:tc hMerge="1">
                  <a:txBody>
                    <a:bodyPr/>
                    <a:lstStyle/>
                    <a:p>
                      <a:pPr algn="ctr">
                        <a:lnSpc>
                          <a:spcPts val="2200"/>
                        </a:lnSpc>
                      </a:pPr>
                      <a:endParaRPr lang="en-US" sz="1600" dirty="0"/>
                    </a:p>
                  </a:txBody>
                  <a:tcPr anchor="ctr">
                    <a:lnR w="12700" cap="flat" cmpd="sng" algn="ctr">
                      <a:solidFill>
                        <a:srgbClr val="BFBFBF"/>
                      </a:solidFill>
                      <a:prstDash val="solid"/>
                      <a:round/>
                      <a:headEnd type="none" w="med" len="med"/>
                      <a:tailEnd type="none" w="med" len="med"/>
                    </a:lnR>
                  </a:tcPr>
                </a:tc>
                <a:extLst>
                  <a:ext uri="{0D108BD9-81ED-4DB2-BD59-A6C34878D82A}">
                    <a16:rowId xmlns:a16="http://schemas.microsoft.com/office/drawing/2014/main" val="912397298"/>
                  </a:ext>
                </a:extLst>
              </a:tr>
            </a:tbl>
          </a:graphicData>
        </a:graphic>
      </p:graphicFrame>
    </p:spTree>
    <p:extLst>
      <p:ext uri="{BB962C8B-B14F-4D97-AF65-F5344CB8AC3E}">
        <p14:creationId xmlns:p14="http://schemas.microsoft.com/office/powerpoint/2010/main" val="570549735"/>
      </p:ext>
    </p:extLst>
  </p:cSld>
  <p:clrMapOvr>
    <a:masterClrMapping/>
  </p:clrMapOvr>
  <p:transition spd="slow"/>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sz="2000" dirty="0"/>
              <a:t>Sofosbuvir-Velpatasvir +/- Ribavirin for HCV GT 3 and Cirrhosis</a:t>
            </a:r>
            <a:br>
              <a:rPr lang="en-US" sz="2000" dirty="0"/>
            </a:br>
            <a:r>
              <a:rPr lang="en-US" sz="2000" dirty="0"/>
              <a:t>Results: Laboratory Abnormalities</a:t>
            </a:r>
          </a:p>
        </p:txBody>
      </p:sp>
      <p:sp>
        <p:nvSpPr>
          <p:cNvPr id="36" name="Content Placeholder 6"/>
          <p:cNvSpPr>
            <a:spLocks noGrp="1"/>
          </p:cNvSpPr>
          <p:nvPr>
            <p:ph type="body" sz="quarter" idx="14"/>
          </p:nvPr>
        </p:nvSpPr>
        <p:spPr/>
        <p:txBody>
          <a:bodyPr/>
          <a:lstStyle/>
          <a:p>
            <a:r>
              <a:rPr lang="en-US" dirty="0"/>
              <a:t>Source: Esteban R, et al. Gastroenterol. 2018;155:1120-27.e4.</a:t>
            </a:r>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graphicFrame>
        <p:nvGraphicFramePr>
          <p:cNvPr id="5" name="Content Placeholder 2"/>
          <p:cNvGraphicFramePr>
            <a:graphicFrameLocks/>
          </p:cNvGraphicFramePr>
          <p:nvPr>
            <p:extLst>
              <p:ext uri="{D42A27DB-BD31-4B8C-83A1-F6EECF244321}">
                <p14:modId xmlns:p14="http://schemas.microsoft.com/office/powerpoint/2010/main" val="776960263"/>
              </p:ext>
            </p:extLst>
          </p:nvPr>
        </p:nvGraphicFramePr>
        <p:xfrm>
          <a:off x="457200" y="987116"/>
          <a:ext cx="8229600" cy="3840479"/>
        </p:xfrm>
        <a:graphic>
          <a:graphicData uri="http://schemas.openxmlformats.org/drawingml/2006/table">
            <a:tbl>
              <a:tblPr firstRow="1" bandRow="1">
                <a:tableStyleId>{5C22544A-7EE6-4342-B048-85BDC9FD1C3A}</a:tableStyleId>
              </a:tblPr>
              <a:tblGrid>
                <a:gridCol w="3759200">
                  <a:extLst>
                    <a:ext uri="{9D8B030D-6E8A-4147-A177-3AD203B41FA5}">
                      <a16:colId xmlns:a16="http://schemas.microsoft.com/office/drawing/2014/main" val="20000"/>
                    </a:ext>
                  </a:extLst>
                </a:gridCol>
                <a:gridCol w="2235200">
                  <a:extLst>
                    <a:ext uri="{9D8B030D-6E8A-4147-A177-3AD203B41FA5}">
                      <a16:colId xmlns:a16="http://schemas.microsoft.com/office/drawing/2014/main" val="20001"/>
                    </a:ext>
                  </a:extLst>
                </a:gridCol>
                <a:gridCol w="2235200">
                  <a:extLst>
                    <a:ext uri="{9D8B030D-6E8A-4147-A177-3AD203B41FA5}">
                      <a16:colId xmlns:a16="http://schemas.microsoft.com/office/drawing/2014/main" val="20002"/>
                    </a:ext>
                  </a:extLst>
                </a:gridCol>
              </a:tblGrid>
              <a:tr h="449721">
                <a:tc>
                  <a:txBody>
                    <a:bodyPr/>
                    <a:lstStyle/>
                    <a:p>
                      <a:pPr marL="91440">
                        <a:lnSpc>
                          <a:spcPts val="1400"/>
                        </a:lnSpc>
                      </a:pPr>
                      <a:r>
                        <a:rPr lang="en-US" sz="1200" dirty="0">
                          <a:latin typeface="Arial" panose="020B0604020202020204" pitchFamily="34" charset="0"/>
                          <a:cs typeface="Arial" panose="020B0604020202020204" pitchFamily="34" charset="0"/>
                        </a:rPr>
                        <a:t>Selected Lab Abnormalities, n (%)</a:t>
                      </a:r>
                    </a:p>
                  </a:txBody>
                  <a:tcPr marL="45720" marR="68580" marT="34290" marB="34290" anchor="ct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44444"/>
                    </a:solidFill>
                  </a:tcPr>
                </a:tc>
                <a:tc>
                  <a:txBody>
                    <a:bodyPr/>
                    <a:lstStyle/>
                    <a:p>
                      <a:pPr algn="ctr">
                        <a:lnSpc>
                          <a:spcPts val="1400"/>
                        </a:lnSpc>
                      </a:pPr>
                      <a:r>
                        <a:rPr lang="en-US" sz="1200" b="1" dirty="0">
                          <a:solidFill>
                            <a:srgbClr val="FFFFFF"/>
                          </a:solidFill>
                          <a:latin typeface="Arial" panose="020B0604020202020204" pitchFamily="34" charset="0"/>
                          <a:cs typeface="Arial" panose="020B0604020202020204" pitchFamily="34" charset="0"/>
                        </a:rPr>
                        <a:t>SOF-VEL</a:t>
                      </a:r>
                      <a:br>
                        <a:rPr lang="en-US" sz="1200" b="0" dirty="0">
                          <a:solidFill>
                            <a:srgbClr val="FFFFFF"/>
                          </a:solidFill>
                          <a:latin typeface="Arial" panose="020B0604020202020204" pitchFamily="34" charset="0"/>
                          <a:cs typeface="Arial" panose="020B0604020202020204" pitchFamily="34" charset="0"/>
                        </a:rPr>
                      </a:br>
                      <a:r>
                        <a:rPr lang="en-US" sz="1100" b="0" dirty="0">
                          <a:solidFill>
                            <a:srgbClr val="FFFFFF"/>
                          </a:solidFill>
                          <a:latin typeface="Arial" panose="020B0604020202020204" pitchFamily="34" charset="0"/>
                          <a:cs typeface="Arial" panose="020B0604020202020204" pitchFamily="34" charset="0"/>
                        </a:rPr>
                        <a:t>(n = 101)</a:t>
                      </a:r>
                      <a:endParaRPr lang="en-US" sz="1100" b="1" dirty="0">
                        <a:solidFill>
                          <a:srgbClr val="FFFFFF"/>
                        </a:solidFill>
                        <a:latin typeface="Arial" panose="020B0604020202020204" pitchFamily="34" charset="0"/>
                        <a:cs typeface="Arial" panose="020B0604020202020204" pitchFamily="34" charset="0"/>
                      </a:endParaRPr>
                    </a:p>
                  </a:txBody>
                  <a:tcPr marL="45720" marR="68580" marT="34290" marB="34290" anchor="ctr">
                    <a:lnT w="9525"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005C9E"/>
                    </a:solidFill>
                  </a:tcPr>
                </a:tc>
                <a:tc>
                  <a:txBody>
                    <a:bodyPr/>
                    <a:lstStyle/>
                    <a:p>
                      <a:pPr algn="ctr">
                        <a:lnSpc>
                          <a:spcPts val="1400"/>
                        </a:lnSpc>
                      </a:pPr>
                      <a:r>
                        <a:rPr lang="en-US" sz="1200" b="1" dirty="0">
                          <a:solidFill>
                            <a:srgbClr val="FFFFFF"/>
                          </a:solidFill>
                          <a:latin typeface="Arial" panose="020B0604020202020204" pitchFamily="34" charset="0"/>
                          <a:cs typeface="Arial" panose="020B0604020202020204" pitchFamily="34" charset="0"/>
                        </a:rPr>
                        <a:t>SOF-VEL + RBV</a:t>
                      </a:r>
                    </a:p>
                    <a:p>
                      <a:pPr algn="ctr">
                        <a:lnSpc>
                          <a:spcPts val="1400"/>
                        </a:lnSpc>
                      </a:pPr>
                      <a:r>
                        <a:rPr lang="en-US" sz="1100" b="0" dirty="0">
                          <a:solidFill>
                            <a:srgbClr val="FFFFFF"/>
                          </a:solidFill>
                          <a:latin typeface="Arial" panose="020B0604020202020204" pitchFamily="34" charset="0"/>
                          <a:cs typeface="Arial" panose="020B0604020202020204" pitchFamily="34" charset="0"/>
                        </a:rPr>
                        <a:t>(n</a:t>
                      </a:r>
                      <a:r>
                        <a:rPr lang="en-US" sz="1100" b="0" baseline="0" dirty="0">
                          <a:solidFill>
                            <a:srgbClr val="FFFFFF"/>
                          </a:solidFill>
                          <a:latin typeface="Arial" panose="020B0604020202020204" pitchFamily="34" charset="0"/>
                          <a:cs typeface="Arial" panose="020B0604020202020204" pitchFamily="34" charset="0"/>
                        </a:rPr>
                        <a:t> </a:t>
                      </a:r>
                      <a:r>
                        <a:rPr lang="en-US" sz="1100" b="0" dirty="0">
                          <a:solidFill>
                            <a:srgbClr val="FFFFFF"/>
                          </a:solidFill>
                          <a:latin typeface="Arial" panose="020B0604020202020204" pitchFamily="34" charset="0"/>
                          <a:cs typeface="Arial" panose="020B0604020202020204" pitchFamily="34" charset="0"/>
                        </a:rPr>
                        <a:t>= 103)</a:t>
                      </a:r>
                      <a:endParaRPr lang="en-US" sz="1100" b="1" dirty="0">
                        <a:solidFill>
                          <a:srgbClr val="FFFFFF"/>
                        </a:solidFill>
                        <a:latin typeface="Arial" panose="020B0604020202020204" pitchFamily="34" charset="0"/>
                        <a:cs typeface="Arial" panose="020B0604020202020204" pitchFamily="34" charset="0"/>
                      </a:endParaRPr>
                    </a:p>
                  </a:txBody>
                  <a:tcPr marL="45720" marR="68580" marT="34290" marB="3429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71796B"/>
                    </a:solidFill>
                  </a:tcPr>
                </a:tc>
                <a:extLst>
                  <a:ext uri="{0D108BD9-81ED-4DB2-BD59-A6C34878D82A}">
                    <a16:rowId xmlns:a16="http://schemas.microsoft.com/office/drawing/2014/main" val="10000"/>
                  </a:ext>
                </a:extLst>
              </a:tr>
              <a:tr h="763016">
                <a:tc>
                  <a:txBody>
                    <a:bodyPr/>
                    <a:lstStyle/>
                    <a:p>
                      <a:pPr marL="91440">
                        <a:lnSpc>
                          <a:spcPts val="1900"/>
                        </a:lnSpc>
                      </a:pPr>
                      <a:r>
                        <a:rPr lang="en-US" sz="1200" dirty="0">
                          <a:latin typeface="Arial" panose="020B0604020202020204" pitchFamily="34" charset="0"/>
                          <a:cs typeface="Arial" panose="020B0604020202020204" pitchFamily="34" charset="0"/>
                        </a:rPr>
                        <a:t>Hemoglobin</a:t>
                      </a:r>
                    </a:p>
                    <a:p>
                      <a:pPr marL="91440">
                        <a:lnSpc>
                          <a:spcPts val="1900"/>
                        </a:lnSpc>
                      </a:pPr>
                      <a:r>
                        <a:rPr lang="en-US" sz="1200" dirty="0">
                          <a:latin typeface="Arial" panose="020B0604020202020204" pitchFamily="34" charset="0"/>
                          <a:cs typeface="Arial" panose="020B0604020202020204" pitchFamily="34" charset="0"/>
                        </a:rPr>
                        <a:t>  &lt; 8.5 g/dL</a:t>
                      </a:r>
                    </a:p>
                    <a:p>
                      <a:pPr marL="91440">
                        <a:lnSpc>
                          <a:spcPts val="1900"/>
                        </a:lnSpc>
                      </a:pPr>
                      <a:r>
                        <a:rPr lang="en-US" sz="1200" dirty="0">
                          <a:latin typeface="Arial" panose="020B0604020202020204" pitchFamily="34" charset="0"/>
                          <a:cs typeface="Arial" panose="020B0604020202020204" pitchFamily="34" charset="0"/>
                        </a:rPr>
                        <a:t>  &lt;10 g/dL</a:t>
                      </a:r>
                    </a:p>
                  </a:txBody>
                  <a:tcPr marL="45720" marR="137160" marT="0" marB="0" anchor="ctr">
                    <a:lnL w="9525" cap="flat" cmpd="sng" algn="ctr">
                      <a:solidFill>
                        <a:schemeClr val="bg1">
                          <a:lumMod val="75000"/>
                        </a:schemeClr>
                      </a:solidFill>
                      <a:prstDash val="solid"/>
                      <a:round/>
                      <a:headEnd type="none" w="med" len="med"/>
                      <a:tailEnd type="none" w="med" len="med"/>
                    </a:lnL>
                    <a:lnT w="57150" cap="flat" cmpd="sng" algn="ctr">
                      <a:solidFill>
                        <a:srgbClr val="FFFFFF"/>
                      </a:solidFill>
                      <a:prstDash val="solid"/>
                      <a:round/>
                      <a:headEnd type="none" w="med" len="med"/>
                      <a:tailEnd type="none" w="med" len="med"/>
                    </a:lnT>
                    <a:solidFill>
                      <a:srgbClr val="CDD3DD"/>
                    </a:solidFill>
                  </a:tcPr>
                </a:tc>
                <a:tc>
                  <a:txBody>
                    <a:bodyPr/>
                    <a:lstStyle/>
                    <a:p>
                      <a:pPr algn="ctr">
                        <a:lnSpc>
                          <a:spcPts val="1900"/>
                        </a:lnSpc>
                      </a:pPr>
                      <a:endParaRPr lang="en-US" sz="1200" dirty="0">
                        <a:latin typeface="Arial" panose="020B0604020202020204" pitchFamily="34" charset="0"/>
                        <a:cs typeface="Arial" panose="020B0604020202020204" pitchFamily="34" charset="0"/>
                      </a:endParaRPr>
                    </a:p>
                    <a:p>
                      <a:pPr algn="ctr">
                        <a:lnSpc>
                          <a:spcPts val="1900"/>
                        </a:lnSpc>
                      </a:pPr>
                      <a:r>
                        <a:rPr lang="en-US" sz="1200" dirty="0">
                          <a:latin typeface="Arial" panose="020B0604020202020204" pitchFamily="34" charset="0"/>
                          <a:cs typeface="Arial" panose="020B0604020202020204" pitchFamily="34" charset="0"/>
                        </a:rPr>
                        <a:t>0</a:t>
                      </a:r>
                    </a:p>
                    <a:p>
                      <a:pPr algn="ctr">
                        <a:lnSpc>
                          <a:spcPts val="1900"/>
                        </a:lnSpc>
                      </a:pPr>
                      <a:r>
                        <a:rPr lang="en-US" sz="1200" dirty="0">
                          <a:latin typeface="Arial" panose="020B0604020202020204" pitchFamily="34" charset="0"/>
                          <a:cs typeface="Arial" panose="020B0604020202020204" pitchFamily="34" charset="0"/>
                        </a:rPr>
                        <a:t>1 (1)</a:t>
                      </a:r>
                    </a:p>
                  </a:txBody>
                  <a:tcPr marL="45720" marR="45720" marT="0" marB="0" anchor="ctr">
                    <a:lnT w="57150" cap="flat" cmpd="sng" algn="ctr">
                      <a:solidFill>
                        <a:srgbClr val="FFFFFF"/>
                      </a:solidFill>
                      <a:prstDash val="solid"/>
                      <a:round/>
                      <a:headEnd type="none" w="med" len="med"/>
                      <a:tailEnd type="none" w="med" len="med"/>
                    </a:lnT>
                  </a:tcPr>
                </a:tc>
                <a:tc>
                  <a:txBody>
                    <a:bodyPr/>
                    <a:lstStyle/>
                    <a:p>
                      <a:pPr algn="ctr">
                        <a:lnSpc>
                          <a:spcPts val="1900"/>
                        </a:lnSpc>
                      </a:pPr>
                      <a:endParaRPr lang="en-US" sz="1200" dirty="0">
                        <a:latin typeface="Arial" panose="020B0604020202020204" pitchFamily="34" charset="0"/>
                        <a:cs typeface="Arial" panose="020B0604020202020204" pitchFamily="34" charset="0"/>
                      </a:endParaRPr>
                    </a:p>
                    <a:p>
                      <a:pPr algn="ctr">
                        <a:lnSpc>
                          <a:spcPts val="1900"/>
                        </a:lnSpc>
                      </a:pPr>
                      <a:r>
                        <a:rPr lang="en-US" sz="1200" dirty="0">
                          <a:latin typeface="Arial" panose="020B0604020202020204" pitchFamily="34" charset="0"/>
                          <a:cs typeface="Arial" panose="020B0604020202020204" pitchFamily="34" charset="0"/>
                        </a:rPr>
                        <a:t>0</a:t>
                      </a:r>
                    </a:p>
                    <a:p>
                      <a:pPr algn="ctr">
                        <a:lnSpc>
                          <a:spcPts val="1900"/>
                        </a:lnSpc>
                      </a:pPr>
                      <a:r>
                        <a:rPr lang="en-US" sz="1200" dirty="0">
                          <a:latin typeface="Arial" panose="020B0604020202020204" pitchFamily="34" charset="0"/>
                          <a:cs typeface="Arial" panose="020B0604020202020204" pitchFamily="34" charset="0"/>
                        </a:rPr>
                        <a:t>5 (5)</a:t>
                      </a:r>
                    </a:p>
                  </a:txBody>
                  <a:tcPr marL="45720" marR="45720" marT="0" marB="0" anchor="ctr">
                    <a:lnR w="9525" cap="flat" cmpd="sng" algn="ctr">
                      <a:solidFill>
                        <a:schemeClr val="bg1">
                          <a:lumMod val="75000"/>
                        </a:schemeClr>
                      </a:solidFill>
                      <a:prstDash val="solid"/>
                      <a:round/>
                      <a:headEnd type="none" w="med" len="med"/>
                      <a:tailEnd type="none" w="med" len="med"/>
                    </a:lnR>
                    <a:lnT w="57150"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10001"/>
                  </a:ext>
                </a:extLst>
              </a:tr>
              <a:tr h="763016">
                <a:tc>
                  <a:txBody>
                    <a:bodyPr/>
                    <a:lstStyle/>
                    <a:p>
                      <a:pPr marL="91440">
                        <a:lnSpc>
                          <a:spcPts val="1900"/>
                        </a:lnSpc>
                      </a:pPr>
                      <a:r>
                        <a:rPr lang="en-US" sz="1200" dirty="0">
                          <a:latin typeface="Arial" panose="020B0604020202020204" pitchFamily="34" charset="0"/>
                          <a:cs typeface="Arial" panose="020B0604020202020204" pitchFamily="34" charset="0"/>
                        </a:rPr>
                        <a:t>Lymphocyte</a:t>
                      </a:r>
                    </a:p>
                    <a:p>
                      <a:pPr marL="91440">
                        <a:lnSpc>
                          <a:spcPts val="1900"/>
                        </a:lnSpc>
                      </a:pPr>
                      <a:r>
                        <a:rPr lang="en-US" sz="1200" dirty="0">
                          <a:latin typeface="Arial" panose="020B0604020202020204" pitchFamily="34" charset="0"/>
                          <a:cs typeface="Arial" panose="020B0604020202020204" pitchFamily="34" charset="0"/>
                        </a:rPr>
                        <a:t>  350 to &lt;500/mm</a:t>
                      </a:r>
                      <a:r>
                        <a:rPr lang="en-US" sz="1200" baseline="30000" dirty="0">
                          <a:latin typeface="Arial" panose="020B0604020202020204" pitchFamily="34" charset="0"/>
                          <a:cs typeface="Arial" panose="020B0604020202020204" pitchFamily="34" charset="0"/>
                        </a:rPr>
                        <a:t>3</a:t>
                      </a:r>
                      <a:endParaRPr lang="en-US" sz="1200" baseline="0" dirty="0">
                        <a:latin typeface="Arial" panose="020B0604020202020204" pitchFamily="34" charset="0"/>
                        <a:cs typeface="Arial" panose="020B0604020202020204" pitchFamily="34" charset="0"/>
                      </a:endParaRPr>
                    </a:p>
                    <a:p>
                      <a:pPr marL="91440">
                        <a:lnSpc>
                          <a:spcPts val="1900"/>
                        </a:lnSpc>
                      </a:pPr>
                      <a:r>
                        <a:rPr lang="en-US" sz="1200" baseline="0" dirty="0">
                          <a:latin typeface="Arial" panose="020B0604020202020204" pitchFamily="34" charset="0"/>
                          <a:cs typeface="Arial" panose="020B0604020202020204" pitchFamily="34" charset="0"/>
                        </a:rPr>
                        <a:t>  &lt;350/</a:t>
                      </a:r>
                      <a:r>
                        <a:rPr lang="en-US" sz="1200" dirty="0">
                          <a:latin typeface="Arial" panose="020B0604020202020204" pitchFamily="34" charset="0"/>
                          <a:cs typeface="Arial" panose="020B0604020202020204" pitchFamily="34" charset="0"/>
                        </a:rPr>
                        <a:t>mm</a:t>
                      </a:r>
                      <a:r>
                        <a:rPr lang="en-US" sz="1200" baseline="30000" dirty="0">
                          <a:latin typeface="Arial" panose="020B0604020202020204" pitchFamily="34" charset="0"/>
                          <a:cs typeface="Arial" panose="020B0604020202020204" pitchFamily="34" charset="0"/>
                        </a:rPr>
                        <a:t>3</a:t>
                      </a:r>
                      <a:endParaRPr lang="en-US" sz="1200" dirty="0">
                        <a:latin typeface="Arial" panose="020B0604020202020204" pitchFamily="34" charset="0"/>
                        <a:cs typeface="Arial" panose="020B0604020202020204" pitchFamily="34" charset="0"/>
                      </a:endParaRPr>
                    </a:p>
                  </a:txBody>
                  <a:tcPr marL="45720" marR="137160" marT="0" marB="0" anchor="ctr">
                    <a:lnL w="9525" cap="flat" cmpd="sng" algn="ctr">
                      <a:solidFill>
                        <a:schemeClr val="bg1">
                          <a:lumMod val="75000"/>
                        </a:schemeClr>
                      </a:solidFill>
                      <a:prstDash val="solid"/>
                      <a:round/>
                      <a:headEnd type="none" w="med" len="med"/>
                      <a:tailEnd type="none" w="med" len="med"/>
                    </a:lnL>
                    <a:solidFill>
                      <a:srgbClr val="E8EAEF"/>
                    </a:solidFill>
                  </a:tcPr>
                </a:tc>
                <a:tc>
                  <a:txBody>
                    <a:bodyPr/>
                    <a:lstStyle/>
                    <a:p>
                      <a:pPr algn="ctr">
                        <a:lnSpc>
                          <a:spcPts val="1900"/>
                        </a:lnSpc>
                      </a:pPr>
                      <a:endParaRPr lang="en-US" sz="1200" dirty="0">
                        <a:latin typeface="Arial" panose="020B0604020202020204" pitchFamily="34" charset="0"/>
                        <a:cs typeface="Arial" panose="020B0604020202020204" pitchFamily="34" charset="0"/>
                      </a:endParaRPr>
                    </a:p>
                    <a:p>
                      <a:pPr algn="ctr">
                        <a:lnSpc>
                          <a:spcPts val="1900"/>
                        </a:lnSpc>
                      </a:pPr>
                      <a:r>
                        <a:rPr lang="en-US" sz="1200" dirty="0">
                          <a:latin typeface="Arial" panose="020B0604020202020204" pitchFamily="34" charset="0"/>
                          <a:cs typeface="Arial" panose="020B0604020202020204" pitchFamily="34" charset="0"/>
                        </a:rPr>
                        <a:t>1 (1)</a:t>
                      </a:r>
                    </a:p>
                    <a:p>
                      <a:pPr algn="ctr">
                        <a:lnSpc>
                          <a:spcPts val="1900"/>
                        </a:lnSpc>
                      </a:pPr>
                      <a:r>
                        <a:rPr lang="en-US" sz="1200" dirty="0">
                          <a:latin typeface="Arial" panose="020B0604020202020204" pitchFamily="34" charset="0"/>
                          <a:cs typeface="Arial" panose="020B0604020202020204" pitchFamily="34" charset="0"/>
                        </a:rPr>
                        <a:t>0</a:t>
                      </a:r>
                    </a:p>
                  </a:txBody>
                  <a:tcPr marL="45720" marR="45720" marT="0" marB="0" anchor="ctr"/>
                </a:tc>
                <a:tc>
                  <a:txBody>
                    <a:bodyPr/>
                    <a:lstStyle/>
                    <a:p>
                      <a:pPr algn="ctr">
                        <a:lnSpc>
                          <a:spcPts val="1900"/>
                        </a:lnSpc>
                      </a:pPr>
                      <a:endParaRPr lang="en-US" sz="1200" dirty="0">
                        <a:latin typeface="Arial" panose="020B0604020202020204" pitchFamily="34" charset="0"/>
                        <a:cs typeface="Arial" panose="020B0604020202020204" pitchFamily="34" charset="0"/>
                      </a:endParaRPr>
                    </a:p>
                    <a:p>
                      <a:pPr algn="ctr">
                        <a:lnSpc>
                          <a:spcPts val="1900"/>
                        </a:lnSpc>
                      </a:pPr>
                      <a:r>
                        <a:rPr lang="en-US" sz="1200" dirty="0">
                          <a:latin typeface="Arial" panose="020B0604020202020204" pitchFamily="34" charset="0"/>
                          <a:cs typeface="Arial" panose="020B0604020202020204" pitchFamily="34" charset="0"/>
                        </a:rPr>
                        <a:t>0</a:t>
                      </a:r>
                    </a:p>
                    <a:p>
                      <a:pPr algn="ctr">
                        <a:lnSpc>
                          <a:spcPts val="1900"/>
                        </a:lnSpc>
                      </a:pPr>
                      <a:r>
                        <a:rPr lang="en-US" sz="1200" dirty="0">
                          <a:latin typeface="Arial" panose="020B0604020202020204" pitchFamily="34" charset="0"/>
                          <a:cs typeface="Arial" panose="020B0604020202020204" pitchFamily="34" charset="0"/>
                        </a:rPr>
                        <a:t>0</a:t>
                      </a:r>
                    </a:p>
                  </a:txBody>
                  <a:tcPr marL="45720" marR="45720" marT="0" marB="0" anchor="ctr">
                    <a:lnR w="9525"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002"/>
                  </a:ext>
                </a:extLst>
              </a:tr>
              <a:tr h="763016">
                <a:tc>
                  <a:txBody>
                    <a:bodyPr/>
                    <a:lstStyle/>
                    <a:p>
                      <a:pPr marL="91440">
                        <a:lnSpc>
                          <a:spcPts val="1900"/>
                        </a:lnSpc>
                      </a:pPr>
                      <a:r>
                        <a:rPr lang="en-US" sz="1200" baseline="0" dirty="0">
                          <a:latin typeface="Arial" panose="020B0604020202020204" pitchFamily="34" charset="0"/>
                          <a:cs typeface="Arial" panose="020B0604020202020204" pitchFamily="34" charset="0"/>
                        </a:rPr>
                        <a:t>Platelets</a:t>
                      </a:r>
                    </a:p>
                    <a:p>
                      <a:pPr marL="91440">
                        <a:lnSpc>
                          <a:spcPts val="1900"/>
                        </a:lnSpc>
                      </a:pPr>
                      <a:r>
                        <a:rPr lang="en-US" sz="1200" baseline="0" dirty="0">
                          <a:latin typeface="Arial" panose="020B0604020202020204" pitchFamily="34" charset="0"/>
                          <a:cs typeface="Arial" panose="020B0604020202020204" pitchFamily="34" charset="0"/>
                        </a:rPr>
                        <a:t>  25,000 to &lt;50,000/mm</a:t>
                      </a:r>
                      <a:r>
                        <a:rPr lang="en-US" sz="1200" baseline="30000" dirty="0">
                          <a:latin typeface="Arial" panose="020B0604020202020204" pitchFamily="34" charset="0"/>
                          <a:cs typeface="Arial" panose="020B0604020202020204" pitchFamily="34" charset="0"/>
                        </a:rPr>
                        <a:t>3</a:t>
                      </a:r>
                      <a:br>
                        <a:rPr lang="en-US" sz="1200" baseline="0" dirty="0">
                          <a:latin typeface="Arial" panose="020B0604020202020204" pitchFamily="34" charset="0"/>
                          <a:cs typeface="Arial" panose="020B0604020202020204" pitchFamily="34" charset="0"/>
                        </a:rPr>
                      </a:br>
                      <a:r>
                        <a:rPr lang="en-US" sz="1200" baseline="0" dirty="0">
                          <a:latin typeface="Arial" panose="020B0604020202020204" pitchFamily="34" charset="0"/>
                          <a:cs typeface="Arial" panose="020B0604020202020204" pitchFamily="34" charset="0"/>
                        </a:rPr>
                        <a:t>  &lt;25,000/mm</a:t>
                      </a:r>
                      <a:r>
                        <a:rPr lang="en-US" sz="1200" baseline="30000" dirty="0">
                          <a:latin typeface="Arial" panose="020B0604020202020204" pitchFamily="34" charset="0"/>
                          <a:cs typeface="Arial" panose="020B0604020202020204" pitchFamily="34" charset="0"/>
                        </a:rPr>
                        <a:t>3</a:t>
                      </a:r>
                      <a:endParaRPr lang="en-US" sz="1200" baseline="0" dirty="0">
                        <a:latin typeface="Arial" panose="020B0604020202020204" pitchFamily="34" charset="0"/>
                        <a:cs typeface="Arial" panose="020B0604020202020204" pitchFamily="34" charset="0"/>
                      </a:endParaRPr>
                    </a:p>
                  </a:txBody>
                  <a:tcPr marL="45720" marR="137160" marT="0" marB="0" anchor="ctr">
                    <a:lnL w="9525" cap="flat" cmpd="sng" algn="ctr">
                      <a:solidFill>
                        <a:schemeClr val="bg1">
                          <a:lumMod val="75000"/>
                        </a:schemeClr>
                      </a:solidFill>
                      <a:prstDash val="solid"/>
                      <a:round/>
                      <a:headEnd type="none" w="med" len="med"/>
                      <a:tailEnd type="none" w="med" len="med"/>
                    </a:lnL>
                  </a:tcPr>
                </a:tc>
                <a:tc>
                  <a:txBody>
                    <a:bodyPr/>
                    <a:lstStyle/>
                    <a:p>
                      <a:pPr algn="ctr">
                        <a:lnSpc>
                          <a:spcPts val="1900"/>
                        </a:lnSpc>
                      </a:pPr>
                      <a:endParaRPr lang="en-US" sz="1200" dirty="0">
                        <a:latin typeface="Arial" panose="020B0604020202020204" pitchFamily="34" charset="0"/>
                        <a:cs typeface="Arial" panose="020B0604020202020204" pitchFamily="34" charset="0"/>
                      </a:endParaRPr>
                    </a:p>
                    <a:p>
                      <a:pPr algn="ctr">
                        <a:lnSpc>
                          <a:spcPts val="1900"/>
                        </a:lnSpc>
                      </a:pPr>
                      <a:r>
                        <a:rPr lang="en-US" sz="1200" dirty="0">
                          <a:latin typeface="Arial" panose="020B0604020202020204" pitchFamily="34" charset="0"/>
                          <a:cs typeface="Arial" panose="020B0604020202020204" pitchFamily="34" charset="0"/>
                        </a:rPr>
                        <a:t>1 (1)</a:t>
                      </a:r>
                    </a:p>
                    <a:p>
                      <a:pPr algn="ctr">
                        <a:lnSpc>
                          <a:spcPts val="1900"/>
                        </a:lnSpc>
                      </a:pPr>
                      <a:r>
                        <a:rPr lang="en-US" sz="1200" dirty="0">
                          <a:latin typeface="Arial" panose="020B0604020202020204" pitchFamily="34" charset="0"/>
                          <a:cs typeface="Arial" panose="020B0604020202020204" pitchFamily="34" charset="0"/>
                        </a:rPr>
                        <a:t>0</a:t>
                      </a:r>
                    </a:p>
                  </a:txBody>
                  <a:tcPr marL="45720" marR="45720" marT="0" marB="0" anchor="ctr"/>
                </a:tc>
                <a:tc>
                  <a:txBody>
                    <a:bodyPr/>
                    <a:lstStyle/>
                    <a:p>
                      <a:pPr algn="ctr">
                        <a:lnSpc>
                          <a:spcPts val="1900"/>
                        </a:lnSpc>
                      </a:pPr>
                      <a:endParaRPr lang="en-US" sz="1200" dirty="0">
                        <a:latin typeface="Arial" panose="020B0604020202020204" pitchFamily="34" charset="0"/>
                        <a:cs typeface="Arial" panose="020B0604020202020204" pitchFamily="34" charset="0"/>
                      </a:endParaRPr>
                    </a:p>
                    <a:p>
                      <a:pPr algn="ctr">
                        <a:lnSpc>
                          <a:spcPts val="1900"/>
                        </a:lnSpc>
                      </a:pPr>
                      <a:r>
                        <a:rPr lang="en-US" sz="1200" dirty="0">
                          <a:latin typeface="Arial" panose="020B0604020202020204" pitchFamily="34" charset="0"/>
                          <a:cs typeface="Arial" panose="020B0604020202020204" pitchFamily="34" charset="0"/>
                        </a:rPr>
                        <a:t>1 (1)</a:t>
                      </a:r>
                    </a:p>
                    <a:p>
                      <a:pPr algn="ctr">
                        <a:lnSpc>
                          <a:spcPts val="1900"/>
                        </a:lnSpc>
                      </a:pPr>
                      <a:r>
                        <a:rPr lang="en-US" sz="1200" dirty="0">
                          <a:latin typeface="Arial" panose="020B0604020202020204" pitchFamily="34" charset="0"/>
                          <a:cs typeface="Arial" panose="020B0604020202020204" pitchFamily="34" charset="0"/>
                        </a:rPr>
                        <a:t>0</a:t>
                      </a:r>
                    </a:p>
                  </a:txBody>
                  <a:tcPr marL="45720" marR="45720" marT="0" marB="0" anchor="ctr">
                    <a:lnR w="9525"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003"/>
                  </a:ext>
                </a:extLst>
              </a:tr>
              <a:tr h="763016">
                <a:tc>
                  <a:txBody>
                    <a:bodyPr/>
                    <a:lstStyle/>
                    <a:p>
                      <a:pPr marL="91440">
                        <a:lnSpc>
                          <a:spcPts val="1900"/>
                        </a:lnSpc>
                      </a:pPr>
                      <a:r>
                        <a:rPr lang="en-US" sz="1200" dirty="0">
                          <a:latin typeface="Arial" panose="020B0604020202020204" pitchFamily="34" charset="0"/>
                          <a:cs typeface="Arial" panose="020B0604020202020204" pitchFamily="34" charset="0"/>
                        </a:rPr>
                        <a:t>Total bilirubin</a:t>
                      </a:r>
                    </a:p>
                    <a:p>
                      <a:pPr marL="91440">
                        <a:lnSpc>
                          <a:spcPts val="1900"/>
                        </a:lnSpc>
                      </a:pPr>
                      <a:r>
                        <a:rPr lang="en-US" sz="1200" dirty="0">
                          <a:latin typeface="Arial" panose="020B0604020202020204" pitchFamily="34" charset="0"/>
                          <a:cs typeface="Arial" panose="020B0604020202020204" pitchFamily="34" charset="0"/>
                        </a:rPr>
                        <a:t>  &gt;2.5-5x ULN</a:t>
                      </a:r>
                    </a:p>
                    <a:p>
                      <a:pPr marL="91440">
                        <a:lnSpc>
                          <a:spcPts val="1900"/>
                        </a:lnSpc>
                      </a:pPr>
                      <a:r>
                        <a:rPr lang="en-US" sz="1200" dirty="0">
                          <a:latin typeface="Arial" panose="020B0604020202020204" pitchFamily="34" charset="0"/>
                          <a:cs typeface="Arial" panose="020B0604020202020204" pitchFamily="34" charset="0"/>
                        </a:rPr>
                        <a:t>  &gt;5x ULN</a:t>
                      </a:r>
                    </a:p>
                  </a:txBody>
                  <a:tcPr marL="45720" marR="137160" marT="0" marB="0" anchor="ctr">
                    <a:lnL w="9525" cap="flat" cmpd="sng" algn="ctr">
                      <a:solidFill>
                        <a:schemeClr val="bg1">
                          <a:lumMod val="75000"/>
                        </a:schemeClr>
                      </a:solidFill>
                      <a:prstDash val="solid"/>
                      <a:round/>
                      <a:headEnd type="none" w="med" len="med"/>
                      <a:tailEnd type="none" w="med" len="med"/>
                    </a:lnL>
                    <a:lnB w="6350" cap="flat" cmpd="sng" algn="ctr">
                      <a:solidFill>
                        <a:schemeClr val="bg1">
                          <a:lumMod val="75000"/>
                        </a:schemeClr>
                      </a:solidFill>
                      <a:prstDash val="solid"/>
                      <a:round/>
                      <a:headEnd type="none" w="med" len="med"/>
                      <a:tailEnd type="none" w="med" len="med"/>
                    </a:lnB>
                  </a:tcPr>
                </a:tc>
                <a:tc>
                  <a:txBody>
                    <a:bodyPr/>
                    <a:lstStyle/>
                    <a:p>
                      <a:pPr algn="ctr">
                        <a:lnSpc>
                          <a:spcPts val="1900"/>
                        </a:lnSpc>
                      </a:pPr>
                      <a:endParaRPr lang="en-US" sz="1200" dirty="0">
                        <a:latin typeface="Arial" panose="020B0604020202020204" pitchFamily="34" charset="0"/>
                        <a:cs typeface="Arial" panose="020B0604020202020204" pitchFamily="34" charset="0"/>
                      </a:endParaRPr>
                    </a:p>
                    <a:p>
                      <a:pPr algn="ctr">
                        <a:lnSpc>
                          <a:spcPts val="1900"/>
                        </a:lnSpc>
                      </a:pPr>
                      <a:r>
                        <a:rPr lang="en-US" sz="1200" dirty="0">
                          <a:latin typeface="Arial" panose="020B0604020202020204" pitchFamily="34" charset="0"/>
                          <a:cs typeface="Arial" panose="020B0604020202020204" pitchFamily="34" charset="0"/>
                        </a:rPr>
                        <a:t>0</a:t>
                      </a:r>
                    </a:p>
                    <a:p>
                      <a:pPr algn="ctr">
                        <a:lnSpc>
                          <a:spcPts val="1900"/>
                        </a:lnSpc>
                      </a:pPr>
                      <a:r>
                        <a:rPr lang="en-US" sz="1200" dirty="0">
                          <a:latin typeface="Arial" panose="020B0604020202020204" pitchFamily="34" charset="0"/>
                          <a:cs typeface="Arial" panose="020B0604020202020204" pitchFamily="34" charset="0"/>
                        </a:rPr>
                        <a:t>0</a:t>
                      </a:r>
                    </a:p>
                  </a:txBody>
                  <a:tcPr marL="45720" marR="45720" marT="0" marB="0" anchor="ctr">
                    <a:lnB w="635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ts val="19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indent="0" algn="ctr" defTabSz="914400" rtl="0" eaLnBrk="1" fontAlgn="auto" latinLnBrk="0" hangingPunct="1">
                        <a:lnSpc>
                          <a:spcPts val="19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2 (2)</a:t>
                      </a:r>
                    </a:p>
                    <a:p>
                      <a:pPr marL="0" marR="0" indent="0" algn="ctr" defTabSz="914400" rtl="0" eaLnBrk="1" fontAlgn="auto" latinLnBrk="0" hangingPunct="1">
                        <a:lnSpc>
                          <a:spcPts val="19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0</a:t>
                      </a:r>
                    </a:p>
                  </a:txBody>
                  <a:tcPr marL="45720" marR="45720" marT="0" marB="0" anchor="ctr">
                    <a:lnR w="9525"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338694">
                <a:tc gridSpan="3">
                  <a:txBody>
                    <a:bodyPr/>
                    <a:lstStyle/>
                    <a:p>
                      <a:pPr marL="91440">
                        <a:lnSpc>
                          <a:spcPts val="2200"/>
                        </a:lnSpc>
                      </a:pPr>
                      <a:r>
                        <a:rPr lang="en-US" sz="1100" b="1" dirty="0">
                          <a:latin typeface="Arial" panose="020B0604020202020204" pitchFamily="34" charset="0"/>
                          <a:cs typeface="Arial" panose="020B0604020202020204" pitchFamily="34" charset="0"/>
                        </a:rPr>
                        <a:t>Abbreviations: </a:t>
                      </a:r>
                      <a:r>
                        <a:rPr lang="en-US" sz="1100" dirty="0">
                          <a:latin typeface="Arial" panose="020B0604020202020204" pitchFamily="34" charset="0"/>
                          <a:cs typeface="Arial" panose="020B0604020202020204" pitchFamily="34" charset="0"/>
                        </a:rPr>
                        <a:t>ULN, upper limit of normal</a:t>
                      </a:r>
                    </a:p>
                  </a:txBody>
                  <a:tcPr marL="45720" marR="68580" marT="34290" marB="3429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9A7501">
                        <a:alpha val="10000"/>
                      </a:srgbClr>
                    </a:solidFill>
                  </a:tcPr>
                </a:tc>
                <a:tc hMerge="1">
                  <a:txBody>
                    <a:bodyPr/>
                    <a:lstStyle/>
                    <a:p>
                      <a:pPr algn="ctr">
                        <a:lnSpc>
                          <a:spcPts val="2200"/>
                        </a:lnSpc>
                      </a:pPr>
                      <a:endParaRPr lang="en-US" sz="1600" dirty="0"/>
                    </a:p>
                  </a:txBody>
                  <a:tcPr anchor="ctr"/>
                </a:tc>
                <a:tc hMerge="1">
                  <a:txBody>
                    <a:bodyPr/>
                    <a:lstStyle/>
                    <a:p>
                      <a:pPr marL="0" marR="0" indent="0" algn="ctr" defTabSz="914400" rtl="0" eaLnBrk="1" fontAlgn="auto" latinLnBrk="0" hangingPunct="1">
                        <a:lnSpc>
                          <a:spcPts val="2200"/>
                        </a:lnSpc>
                        <a:spcBef>
                          <a:spcPts val="0"/>
                        </a:spcBef>
                        <a:spcAft>
                          <a:spcPts val="0"/>
                        </a:spcAft>
                        <a:buClrTx/>
                        <a:buSzTx/>
                        <a:buFontTx/>
                        <a:buNone/>
                        <a:tabLst/>
                        <a:defRPr/>
                      </a:pPr>
                      <a:endParaRPr lang="en-US" sz="1600" dirty="0"/>
                    </a:p>
                  </a:txBody>
                  <a:tcPr anchor="ctr">
                    <a:lnR w="12700" cap="flat" cmpd="sng" algn="ctr">
                      <a:solidFill>
                        <a:srgbClr val="BFBFBF"/>
                      </a:solidFill>
                      <a:prstDash val="solid"/>
                      <a:round/>
                      <a:headEnd type="none" w="med" len="med"/>
                      <a:tailEnd type="none" w="med" len="med"/>
                    </a:lnR>
                  </a:tcPr>
                </a:tc>
                <a:extLst>
                  <a:ext uri="{0D108BD9-81ED-4DB2-BD59-A6C34878D82A}">
                    <a16:rowId xmlns:a16="http://schemas.microsoft.com/office/drawing/2014/main" val="3769981316"/>
                  </a:ext>
                </a:extLst>
              </a:tr>
            </a:tbl>
          </a:graphicData>
        </a:graphic>
      </p:graphicFrame>
    </p:spTree>
    <p:extLst>
      <p:ext uri="{BB962C8B-B14F-4D97-AF65-F5344CB8AC3E}">
        <p14:creationId xmlns:p14="http://schemas.microsoft.com/office/powerpoint/2010/main" val="1120525889"/>
      </p:ext>
    </p:extLst>
  </p:cSld>
  <p:clrMapOvr>
    <a:masterClrMapping/>
  </p:clrMapOvr>
  <p:transition spd="slow"/>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000" dirty="0"/>
              <a:t>Sofosbuvir-Velpatasvir +/- Ribavirin for HCV GT 3 and Cirrhosis</a:t>
            </a:r>
            <a:br>
              <a:rPr lang="en-US" sz="2000" dirty="0"/>
            </a:br>
            <a:r>
              <a:rPr lang="en-US" sz="2000" dirty="0"/>
              <a:t>Conclusions</a:t>
            </a:r>
          </a:p>
        </p:txBody>
      </p:sp>
      <p:sp>
        <p:nvSpPr>
          <p:cNvPr id="2" name="Content Placeholder 1"/>
          <p:cNvSpPr>
            <a:spLocks noGrp="1"/>
          </p:cNvSpPr>
          <p:nvPr>
            <p:ph type="body" sz="quarter" idx="14"/>
          </p:nvPr>
        </p:nvSpPr>
        <p:spPr/>
        <p:txBody>
          <a:bodyPr/>
          <a:lstStyle/>
          <a:p>
            <a:r>
              <a:rPr lang="en-US" dirty="0"/>
              <a:t>Source: Esteban R, et al. Gastroenterol. 2018;155:1120-27.e4.</a:t>
            </a:r>
          </a:p>
        </p:txBody>
      </p:sp>
      <p:sp>
        <p:nvSpPr>
          <p:cNvPr id="3" name="Content Placeholder 2">
            <a:extLst>
              <a:ext uri="{FF2B5EF4-FFF2-40B4-BE49-F238E27FC236}">
                <a16:creationId xmlns:a16="http://schemas.microsoft.com/office/drawing/2014/main" id="{A18D6F70-9FE4-324D-A86C-121F83B52AD4}"/>
              </a:ext>
            </a:extLst>
          </p:cNvPr>
          <p:cNvSpPr>
            <a:spLocks noGrp="1"/>
          </p:cNvSpPr>
          <p:nvPr>
            <p:ph sz="half" idx="2"/>
          </p:nvPr>
        </p:nvSpPr>
        <p:spPr>
          <a:xfrm>
            <a:off x="0" y="1715461"/>
            <a:ext cx="9144000" cy="1713537"/>
          </a:xfrm>
        </p:spPr>
        <p:txBody>
          <a:bodyPr>
            <a:noAutofit/>
          </a:bodyPr>
          <a:lstStyle/>
          <a:p>
            <a:r>
              <a:rPr lang="en-US" b="1" dirty="0">
                <a:solidFill>
                  <a:srgbClr val="C00000"/>
                </a:solidFill>
              </a:rPr>
              <a:t>Conclusions</a:t>
            </a:r>
            <a:r>
              <a:rPr lang="en-US" dirty="0">
                <a:solidFill>
                  <a:schemeClr val="tx1"/>
                </a:solidFill>
              </a:rPr>
              <a:t>: </a:t>
            </a:r>
            <a:r>
              <a:rPr lang="en-US" dirty="0"/>
              <a:t>“Consistent with findings from previous studies, a high rate of patients (91% and 96%) with genotype 3 HCV infection and compensated cirrhosis achieved an SVR12 with sofosbuvir and velpatasvir, with or without ribavirin. Of patients treated with sofosbuvir and velpatasvir without ribavirin, fewer patients with baseline NS5A RASs achieved an SVR12 compared with patients without baseline NS5A.”</a:t>
            </a:r>
          </a:p>
        </p:txBody>
      </p:sp>
    </p:spTree>
    <p:extLst>
      <p:ext uri="{BB962C8B-B14F-4D97-AF65-F5344CB8AC3E}">
        <p14:creationId xmlns:p14="http://schemas.microsoft.com/office/powerpoint/2010/main" val="39138266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000" dirty="0"/>
              <a:t>Sofosbuvir-</a:t>
            </a:r>
            <a:r>
              <a:rPr lang="en-US" sz="2000" dirty="0" err="1"/>
              <a:t>Velpatasvir</a:t>
            </a:r>
            <a:r>
              <a:rPr lang="en-US" sz="2000" dirty="0"/>
              <a:t> in Persons with Decompensated Cirrhosis</a:t>
            </a:r>
          </a:p>
        </p:txBody>
      </p:sp>
      <p:sp>
        <p:nvSpPr>
          <p:cNvPr id="7" name="Rectangle 6">
            <a:extLst>
              <a:ext uri="{FF2B5EF4-FFF2-40B4-BE49-F238E27FC236}">
                <a16:creationId xmlns:a16="http://schemas.microsoft.com/office/drawing/2014/main" id="{9E7D5027-59B0-E044-B625-ABBAFB5A75B6}"/>
              </a:ext>
            </a:extLst>
          </p:cNvPr>
          <p:cNvSpPr/>
          <p:nvPr/>
        </p:nvSpPr>
        <p:spPr>
          <a:xfrm>
            <a:off x="0" y="1369953"/>
            <a:ext cx="9144000" cy="278891"/>
          </a:xfrm>
          <a:prstGeom prst="rect">
            <a:avLst/>
          </a:prstGeom>
          <a:solidFill>
            <a:srgbClr val="6A6555"/>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8" name="Rectangle 7">
            <a:extLst>
              <a:ext uri="{FF2B5EF4-FFF2-40B4-BE49-F238E27FC236}">
                <a16:creationId xmlns:a16="http://schemas.microsoft.com/office/drawing/2014/main" id="{B6126B76-1B31-4E4F-BEA1-36A7EEBE688A}"/>
              </a:ext>
            </a:extLst>
          </p:cNvPr>
          <p:cNvSpPr/>
          <p:nvPr/>
        </p:nvSpPr>
        <p:spPr>
          <a:xfrm>
            <a:off x="0" y="3494656"/>
            <a:ext cx="9144000" cy="278891"/>
          </a:xfrm>
          <a:prstGeom prst="rect">
            <a:avLst/>
          </a:prstGeom>
          <a:solidFill>
            <a:srgbClr val="6A6555"/>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latin typeface="Arial"/>
              <a:cs typeface="Arial"/>
            </a:endParaRPr>
          </a:p>
        </p:txBody>
      </p:sp>
    </p:spTree>
    <p:extLst>
      <p:ext uri="{BB962C8B-B14F-4D97-AF65-F5344CB8AC3E}">
        <p14:creationId xmlns:p14="http://schemas.microsoft.com/office/powerpoint/2010/main" val="1722443281"/>
      </p:ext>
    </p:extLst>
  </p:cSld>
  <p:clrMapOvr>
    <a:masterClrMapping/>
  </p:clrMapOvr>
  <p:transition spd="slow"/>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nSpc>
                <a:spcPts val="2625"/>
              </a:lnSpc>
              <a:spcBef>
                <a:spcPts val="450"/>
              </a:spcBef>
            </a:pPr>
            <a:r>
              <a:rPr lang="en-US" sz="1800" dirty="0">
                <a:solidFill>
                  <a:srgbClr val="001D48"/>
                </a:solidFill>
              </a:rPr>
              <a:t>Sofosbuvir-Velpatasvir with or without Ribavirin</a:t>
            </a:r>
            <a:br>
              <a:rPr lang="en-US" sz="1800" dirty="0">
                <a:solidFill>
                  <a:srgbClr val="001D48"/>
                </a:solidFill>
              </a:rPr>
            </a:br>
            <a:r>
              <a:rPr lang="en-US" sz="1800" dirty="0">
                <a:solidFill>
                  <a:srgbClr val="001D48"/>
                </a:solidFill>
              </a:rPr>
              <a:t>in Decompensated Cirrhosis (Japan)</a:t>
            </a:r>
            <a:endParaRPr lang="en-US" sz="1500" dirty="0">
              <a:solidFill>
                <a:srgbClr val="001D48"/>
              </a:solidFill>
            </a:endParaRPr>
          </a:p>
        </p:txBody>
      </p:sp>
      <p:sp>
        <p:nvSpPr>
          <p:cNvPr id="2" name="Text Placeholder 1">
            <a:extLst>
              <a:ext uri="{FF2B5EF4-FFF2-40B4-BE49-F238E27FC236}">
                <a16:creationId xmlns:a16="http://schemas.microsoft.com/office/drawing/2014/main" id="{2C4A77AF-F854-4248-8BA9-B9FB87E0C7F4}"/>
              </a:ext>
            </a:extLst>
          </p:cNvPr>
          <p:cNvSpPr>
            <a:spLocks noGrp="1"/>
          </p:cNvSpPr>
          <p:nvPr>
            <p:ph type="body" sz="quarter" idx="15"/>
          </p:nvPr>
        </p:nvSpPr>
        <p:spPr/>
        <p:txBody>
          <a:bodyPr/>
          <a:lstStyle/>
          <a:p>
            <a:r>
              <a:rPr lang="en-US" dirty="0"/>
              <a:t>Source: Takehara T, et al. J Gastroenterol. 2019;54:87-95.</a:t>
            </a:r>
          </a:p>
        </p:txBody>
      </p:sp>
      <p:sp>
        <p:nvSpPr>
          <p:cNvPr id="5" name="Text Placeholder 4">
            <a:extLst>
              <a:ext uri="{FF2B5EF4-FFF2-40B4-BE49-F238E27FC236}">
                <a16:creationId xmlns:a16="http://schemas.microsoft.com/office/drawing/2014/main" id="{3630E0CD-5B87-B840-9800-1DED16DB62C7}"/>
              </a:ext>
            </a:extLst>
          </p:cNvPr>
          <p:cNvSpPr>
            <a:spLocks noGrp="1"/>
          </p:cNvSpPr>
          <p:nvPr>
            <p:ph type="body" idx="1"/>
          </p:nvPr>
        </p:nvSpPr>
        <p:spPr/>
        <p:txBody>
          <a:bodyPr/>
          <a:lstStyle/>
          <a:p>
            <a:r>
              <a:rPr lang="en-US" dirty="0">
                <a:latin typeface="Arial"/>
                <a:cs typeface="Arial"/>
              </a:rPr>
              <a:t>Treatment Naïve and Treatment Experienced, Phase 3</a:t>
            </a:r>
          </a:p>
        </p:txBody>
      </p:sp>
    </p:spTree>
    <p:extLst>
      <p:ext uri="{BB962C8B-B14F-4D97-AF65-F5344CB8AC3E}">
        <p14:creationId xmlns:p14="http://schemas.microsoft.com/office/powerpoint/2010/main" val="3996261051"/>
      </p:ext>
    </p:extLst>
  </p:cSld>
  <p:clrMapOvr>
    <a:masterClrMapping/>
  </p:clrMapOvr>
  <p:transition spd="slow"/>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Sofosbuvir-Velpatasvir +/- Ribavirin for Decompensated Cirrhosis</a:t>
            </a:r>
            <a:br>
              <a:rPr lang="en-US" sz="2000" dirty="0"/>
            </a:br>
            <a:r>
              <a:rPr lang="en-US" sz="2000" dirty="0"/>
              <a:t>Study Features</a:t>
            </a:r>
          </a:p>
        </p:txBody>
      </p:sp>
      <p:sp>
        <p:nvSpPr>
          <p:cNvPr id="6" name="Content Placeholder 5"/>
          <p:cNvSpPr>
            <a:spLocks noGrp="1"/>
          </p:cNvSpPr>
          <p:nvPr>
            <p:ph type="body" sz="quarter" idx="14"/>
          </p:nvPr>
        </p:nvSpPr>
        <p:spPr/>
        <p:txBody>
          <a:bodyPr/>
          <a:lstStyle/>
          <a:p>
            <a:pPr lvl="0">
              <a:spcBef>
                <a:spcPct val="30000"/>
              </a:spcBef>
              <a:defRPr/>
            </a:pPr>
            <a:r>
              <a:rPr lang="en-US" dirty="0"/>
              <a:t>Source: Takehara T, et al. J Gastroenterol. 2019;54:87-95.</a:t>
            </a:r>
          </a:p>
        </p:txBody>
      </p:sp>
      <p:sp>
        <p:nvSpPr>
          <p:cNvPr id="3" name="Content Placeholder 2">
            <a:extLst>
              <a:ext uri="{FF2B5EF4-FFF2-40B4-BE49-F238E27FC236}">
                <a16:creationId xmlns:a16="http://schemas.microsoft.com/office/drawing/2014/main" id="{BB38C53D-2BAA-F647-96EA-DF2C6EB3184C}"/>
              </a:ext>
            </a:extLst>
          </p:cNvPr>
          <p:cNvSpPr>
            <a:spLocks noGrp="1"/>
          </p:cNvSpPr>
          <p:nvPr>
            <p:ph sz="half" idx="2"/>
          </p:nvPr>
        </p:nvSpPr>
        <p:spPr>
          <a:xfrm>
            <a:off x="323850" y="1033305"/>
            <a:ext cx="8229600" cy="3657600"/>
          </a:xfrm>
        </p:spPr>
        <p:txBody>
          <a:bodyPr>
            <a:normAutofit fontScale="92500" lnSpcReduction="20000"/>
          </a:bodyPr>
          <a:lstStyle/>
          <a:p>
            <a:pPr>
              <a:lnSpc>
                <a:spcPts val="1900"/>
              </a:lnSpc>
            </a:pPr>
            <a:r>
              <a:rPr lang="en-US" b="1" dirty="0"/>
              <a:t>Design</a:t>
            </a:r>
            <a:r>
              <a:rPr lang="en-US" dirty="0"/>
              <a:t>: Randomized, open-labeled, phase 3 trial to evaluate the safety and efficacy of the fixed-dose combination of sofosbuvir-velpatasvir for 12 weeks with or without ribavirin in treatment-naïve or treatment-experienced adults with chronic HCV infection and decompensated cirrhosis</a:t>
            </a:r>
          </a:p>
          <a:p>
            <a:r>
              <a:rPr lang="en-US" b="1" dirty="0"/>
              <a:t>Setting</a:t>
            </a:r>
            <a:r>
              <a:rPr lang="en-US" dirty="0"/>
              <a:t>: 13 sites in Japan</a:t>
            </a:r>
          </a:p>
          <a:p>
            <a:pPr>
              <a:lnSpc>
                <a:spcPts val="1600"/>
              </a:lnSpc>
            </a:pPr>
            <a:r>
              <a:rPr lang="en-US" b="1" dirty="0"/>
              <a:t>Key Eligibility Criteria</a:t>
            </a:r>
            <a:endParaRPr lang="en-US" dirty="0"/>
          </a:p>
          <a:p>
            <a:pPr lvl="1">
              <a:lnSpc>
                <a:spcPts val="1900"/>
              </a:lnSpc>
              <a:spcBef>
                <a:spcPts val="300"/>
              </a:spcBef>
            </a:pPr>
            <a:r>
              <a:rPr lang="en-US" dirty="0"/>
              <a:t>Chronic HCV GT 1, 2, 3, 4, 5, or 6</a:t>
            </a:r>
          </a:p>
          <a:p>
            <a:pPr lvl="1">
              <a:lnSpc>
                <a:spcPts val="1900"/>
              </a:lnSpc>
            </a:pPr>
            <a:r>
              <a:rPr lang="en-US" dirty="0"/>
              <a:t>Age ≥20 years</a:t>
            </a:r>
          </a:p>
          <a:p>
            <a:pPr lvl="1">
              <a:lnSpc>
                <a:spcPts val="1900"/>
              </a:lnSpc>
            </a:pPr>
            <a:r>
              <a:rPr lang="en-US" dirty="0">
                <a:solidFill>
                  <a:schemeClr val="tx1"/>
                </a:solidFill>
              </a:rPr>
              <a:t>Decompensated cirrhosis (Child-Turcotte-Pugh score 7-12) </a:t>
            </a:r>
          </a:p>
          <a:p>
            <a:pPr lvl="1">
              <a:lnSpc>
                <a:spcPts val="1900"/>
              </a:lnSpc>
            </a:pPr>
            <a:r>
              <a:rPr lang="en-US" dirty="0">
                <a:solidFill>
                  <a:schemeClr val="tx1"/>
                </a:solidFill>
              </a:rPr>
              <a:t>Hepatocellular carcinoma excluded in imaging within 4 months of baseline</a:t>
            </a:r>
          </a:p>
          <a:p>
            <a:pPr lvl="1">
              <a:lnSpc>
                <a:spcPts val="1900"/>
              </a:lnSpc>
            </a:pPr>
            <a:r>
              <a:rPr lang="en-US" dirty="0">
                <a:solidFill>
                  <a:schemeClr val="tx1"/>
                </a:solidFill>
              </a:rPr>
              <a:t>Naïve or treated with peginterferon </a:t>
            </a:r>
            <a:r>
              <a:rPr lang="en-US" dirty="0"/>
              <a:t>+/- ribavirin (PR) or PR +/- sofosbuvir</a:t>
            </a:r>
          </a:p>
          <a:p>
            <a:pPr lvl="1">
              <a:lnSpc>
                <a:spcPts val="1900"/>
              </a:lnSpc>
            </a:pPr>
            <a:r>
              <a:rPr lang="en-US" dirty="0"/>
              <a:t>HIV, chronic hepatitis B coinfections excluded</a:t>
            </a:r>
          </a:p>
          <a:p>
            <a:r>
              <a:rPr lang="en-US" b="1" dirty="0">
                <a:solidFill>
                  <a:schemeClr val="tx1"/>
                </a:solidFill>
              </a:rPr>
              <a:t>Primary End Point</a:t>
            </a:r>
            <a:r>
              <a:rPr lang="en-US" dirty="0">
                <a:solidFill>
                  <a:schemeClr val="tx1"/>
                </a:solidFill>
              </a:rPr>
              <a:t>: SVR12</a:t>
            </a:r>
          </a:p>
          <a:p>
            <a:endParaRPr lang="en-US" dirty="0"/>
          </a:p>
        </p:txBody>
      </p:sp>
    </p:spTree>
    <p:extLst>
      <p:ext uri="{BB962C8B-B14F-4D97-AF65-F5344CB8AC3E}">
        <p14:creationId xmlns:p14="http://schemas.microsoft.com/office/powerpoint/2010/main" val="2737155854"/>
      </p:ext>
    </p:extLst>
  </p:cSld>
  <p:clrMapOvr>
    <a:masterClrMapping/>
  </p:clrMapOvr>
  <p:transition spd="slow"/>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Sofosbuvir-Velpatasvir +/- Ribavirin for Decompensated Cirrhosis</a:t>
            </a:r>
            <a:br>
              <a:rPr lang="en-US" sz="2000" dirty="0"/>
            </a:br>
            <a:r>
              <a:rPr lang="en-US" sz="2000" dirty="0"/>
              <a:t>Study Design</a:t>
            </a:r>
          </a:p>
        </p:txBody>
      </p:sp>
      <p:sp>
        <p:nvSpPr>
          <p:cNvPr id="36" name="Content Placeholder 6"/>
          <p:cNvSpPr>
            <a:spLocks noGrp="1"/>
          </p:cNvSpPr>
          <p:nvPr>
            <p:ph type="body" sz="quarter" idx="14"/>
          </p:nvPr>
        </p:nvSpPr>
        <p:spPr/>
        <p:txBody>
          <a:bodyPr/>
          <a:lstStyle/>
          <a:p>
            <a:pPr lvl="0">
              <a:spcBef>
                <a:spcPct val="30000"/>
              </a:spcBef>
              <a:defRPr/>
            </a:pPr>
            <a:r>
              <a:rPr lang="en-US" dirty="0"/>
              <a:t>Source: Takehara T, et al. J Gastroenterol. 2019;54:87-95.</a:t>
            </a:r>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cxnSp>
        <p:nvCxnSpPr>
          <p:cNvPr id="35" name="Straight Connector 34"/>
          <p:cNvCxnSpPr/>
          <p:nvPr/>
        </p:nvCxnSpPr>
        <p:spPr>
          <a:xfrm>
            <a:off x="5058796" y="2130285"/>
            <a:ext cx="20574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Rectangle 5"/>
          <p:cNvSpPr>
            <a:spLocks noChangeArrowheads="1"/>
          </p:cNvSpPr>
          <p:nvPr/>
        </p:nvSpPr>
        <p:spPr bwMode="auto">
          <a:xfrm>
            <a:off x="3018663" y="1862299"/>
            <a:ext cx="2047113" cy="538001"/>
          </a:xfrm>
          <a:prstGeom prst="rect">
            <a:avLst/>
          </a:prstGeom>
          <a:solidFill>
            <a:srgbClr val="005C9E">
              <a:alpha val="20000"/>
            </a:srgbClr>
          </a:solidFill>
          <a:ln w="9525" cmpd="sng">
            <a:solidFill>
              <a:srgbClr val="000000"/>
            </a:solidFill>
            <a:miter lim="800000"/>
            <a:headEnd/>
            <a:tailEnd/>
          </a:ln>
          <a:effectLst/>
        </p:spPr>
        <p:txBody>
          <a:bodyPr wrap="none" anchor="ctr"/>
          <a:lstStyle/>
          <a:p>
            <a:r>
              <a:rPr lang="en-US" sz="1200" b="1" dirty="0">
                <a:latin typeface="Arial"/>
                <a:cs typeface="Arial"/>
              </a:rPr>
              <a:t>SOF-VEL</a:t>
            </a:r>
          </a:p>
        </p:txBody>
      </p:sp>
      <p:sp>
        <p:nvSpPr>
          <p:cNvPr id="50" name="Rectangle 49"/>
          <p:cNvSpPr/>
          <p:nvPr/>
        </p:nvSpPr>
        <p:spPr>
          <a:xfrm>
            <a:off x="6743013" y="1978330"/>
            <a:ext cx="813716" cy="304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000000"/>
                </a:solidFill>
                <a:latin typeface="Arial"/>
                <a:cs typeface="Arial"/>
              </a:rPr>
              <a:t>SVR12</a:t>
            </a:r>
          </a:p>
        </p:txBody>
      </p:sp>
      <p:sp>
        <p:nvSpPr>
          <p:cNvPr id="54" name="Rectangle 53"/>
          <p:cNvSpPr/>
          <p:nvPr/>
        </p:nvSpPr>
        <p:spPr>
          <a:xfrm>
            <a:off x="2197019" y="1985018"/>
            <a:ext cx="1013314"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n = 51</a:t>
            </a:r>
          </a:p>
        </p:txBody>
      </p:sp>
      <p:cxnSp>
        <p:nvCxnSpPr>
          <p:cNvPr id="60" name="Straight Connector 59"/>
          <p:cNvCxnSpPr/>
          <p:nvPr/>
        </p:nvCxnSpPr>
        <p:spPr>
          <a:xfrm>
            <a:off x="5079370" y="3071450"/>
            <a:ext cx="20574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1" name="Rectangle 5"/>
          <p:cNvSpPr>
            <a:spLocks noChangeArrowheads="1"/>
          </p:cNvSpPr>
          <p:nvPr/>
        </p:nvSpPr>
        <p:spPr bwMode="auto">
          <a:xfrm>
            <a:off x="3018663" y="2848311"/>
            <a:ext cx="2056258" cy="466390"/>
          </a:xfrm>
          <a:prstGeom prst="rect">
            <a:avLst/>
          </a:prstGeom>
          <a:solidFill>
            <a:srgbClr val="71796B">
              <a:alpha val="20000"/>
            </a:srgbClr>
          </a:solidFill>
          <a:ln w="9525" cmpd="sng">
            <a:solidFill>
              <a:srgbClr val="000000"/>
            </a:solidFill>
            <a:miter lim="800000"/>
            <a:headEnd/>
            <a:tailEnd/>
          </a:ln>
          <a:effectLst/>
        </p:spPr>
        <p:txBody>
          <a:bodyPr wrap="none" anchor="ctr"/>
          <a:lstStyle/>
          <a:p>
            <a:r>
              <a:rPr lang="en-US" sz="1200" b="1" dirty="0">
                <a:latin typeface="Arial"/>
                <a:cs typeface="Arial"/>
              </a:rPr>
              <a:t>SOF-VEL + RBV</a:t>
            </a:r>
          </a:p>
        </p:txBody>
      </p:sp>
      <p:sp>
        <p:nvSpPr>
          <p:cNvPr id="62" name="Rectangle 61"/>
          <p:cNvSpPr/>
          <p:nvPr/>
        </p:nvSpPr>
        <p:spPr>
          <a:xfrm>
            <a:off x="6734508" y="2919495"/>
            <a:ext cx="813716" cy="30403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000000"/>
                </a:solidFill>
                <a:latin typeface="Arial"/>
                <a:cs typeface="Arial"/>
              </a:rPr>
              <a:t>SVR12</a:t>
            </a:r>
          </a:p>
        </p:txBody>
      </p:sp>
      <p:sp>
        <p:nvSpPr>
          <p:cNvPr id="63" name="Rectangle 62"/>
          <p:cNvSpPr/>
          <p:nvPr/>
        </p:nvSpPr>
        <p:spPr>
          <a:xfrm>
            <a:off x="2217300" y="2920747"/>
            <a:ext cx="1013314"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n = 51</a:t>
            </a:r>
          </a:p>
        </p:txBody>
      </p:sp>
      <p:sp>
        <p:nvSpPr>
          <p:cNvPr id="64" name="Rectangle 25"/>
          <p:cNvSpPr>
            <a:spLocks noChangeArrowheads="1"/>
          </p:cNvSpPr>
          <p:nvPr/>
        </p:nvSpPr>
        <p:spPr bwMode="auto">
          <a:xfrm>
            <a:off x="1137789" y="3687584"/>
            <a:ext cx="6863212" cy="781623"/>
          </a:xfrm>
          <a:prstGeom prst="rect">
            <a:avLst/>
          </a:prstGeom>
          <a:solidFill>
            <a:schemeClr val="bg1">
              <a:lumMod val="95000"/>
            </a:schemeClr>
          </a:solidFill>
          <a:ln w="9525" cap="flat" cmpd="sng" algn="ctr">
            <a:solidFill>
              <a:schemeClr val="bg1">
                <a:lumMod val="65000"/>
              </a:schemeClr>
            </a:solidFill>
            <a:prstDash val="solid"/>
            <a:miter lim="800000"/>
            <a:headEnd type="none" w="med" len="med"/>
            <a:tailEnd type="none" w="med" len="med"/>
          </a:ln>
          <a:effectLst/>
        </p:spPr>
        <p:txBody>
          <a:bodyPr lIns="137160" tIns="34073" rIns="137160" bIns="68580" anchor="ctr">
            <a:prstTxWarp prst="textNoShape">
              <a:avLst/>
            </a:prstTxWarp>
          </a:bodyPr>
          <a:lstStyle/>
          <a:p>
            <a:pPr defTabSz="701279">
              <a:spcBef>
                <a:spcPts val="300"/>
              </a:spcBef>
            </a:pPr>
            <a:r>
              <a:rPr lang="en-US" sz="1050" b="1" dirty="0">
                <a:solidFill>
                  <a:srgbClr val="000000"/>
                </a:solidFill>
                <a:latin typeface="Arial" pitchFamily="22" charset="0"/>
              </a:rPr>
              <a:t>Abbreviations</a:t>
            </a:r>
            <a:r>
              <a:rPr lang="en-US" sz="1050" dirty="0">
                <a:solidFill>
                  <a:srgbClr val="000000"/>
                </a:solidFill>
                <a:latin typeface="Arial" pitchFamily="22" charset="0"/>
              </a:rPr>
              <a:t>: </a:t>
            </a:r>
            <a:r>
              <a:rPr lang="en-US" sz="1050" dirty="0">
                <a:latin typeface="Arial" pitchFamily="22" charset="0"/>
              </a:rPr>
              <a:t>CTP, Child-Turcotte-Pugh; </a:t>
            </a:r>
            <a:r>
              <a:rPr lang="en-US" sz="1050" dirty="0">
                <a:latin typeface="Arial"/>
                <a:cs typeface="Arial"/>
              </a:rPr>
              <a:t>SOF-VEL</a:t>
            </a:r>
            <a:r>
              <a:rPr lang="en-US" sz="1050" dirty="0">
                <a:solidFill>
                  <a:srgbClr val="000000"/>
                </a:solidFill>
                <a:latin typeface="Arial"/>
                <a:cs typeface="Arial"/>
              </a:rPr>
              <a:t>, Sofosbuvir-velpatasvir; RBV, Ribavirin</a:t>
            </a:r>
          </a:p>
          <a:p>
            <a:pPr defTabSz="701279">
              <a:spcBef>
                <a:spcPts val="0"/>
              </a:spcBef>
            </a:pPr>
            <a:endParaRPr lang="en-US" sz="1050" dirty="0">
              <a:solidFill>
                <a:srgbClr val="000000"/>
              </a:solidFill>
              <a:latin typeface="Arial" pitchFamily="22" charset="0"/>
            </a:endParaRPr>
          </a:p>
          <a:p>
            <a:pPr defTabSz="701279">
              <a:spcBef>
                <a:spcPts val="300"/>
              </a:spcBef>
            </a:pPr>
            <a:r>
              <a:rPr lang="en-US" sz="1050" b="1" dirty="0">
                <a:solidFill>
                  <a:srgbClr val="000000"/>
                </a:solidFill>
                <a:latin typeface="Arial" pitchFamily="22" charset="0"/>
              </a:rPr>
              <a:t>Drug Dosing: </a:t>
            </a:r>
            <a:r>
              <a:rPr lang="en-US" sz="1050" dirty="0">
                <a:solidFill>
                  <a:srgbClr val="000000"/>
                </a:solidFill>
                <a:latin typeface="Arial"/>
                <a:cs typeface="Arial"/>
              </a:rPr>
              <a:t>Sofosbuvir-velpatasvir</a:t>
            </a:r>
            <a:r>
              <a:rPr lang="en-US" sz="1050" dirty="0">
                <a:solidFill>
                  <a:srgbClr val="000000"/>
                </a:solidFill>
                <a:latin typeface="Arial" pitchFamily="22" charset="0"/>
              </a:rPr>
              <a:t> (400/100 mg): fixed-dose combination; one pill once daily</a:t>
            </a:r>
          </a:p>
          <a:p>
            <a:pPr defTabSz="701279">
              <a:spcBef>
                <a:spcPts val="300"/>
              </a:spcBef>
            </a:pPr>
            <a:r>
              <a:rPr lang="en-US" sz="1050" dirty="0">
                <a:solidFill>
                  <a:srgbClr val="000000"/>
                </a:solidFill>
                <a:latin typeface="Arial" pitchFamily="22" charset="0"/>
              </a:rPr>
              <a:t>Ribavirin (weight-based and divided bid): 1000 mg/day if &lt; 75 kg or 1200 mg/day if ≥ 75 kg</a:t>
            </a:r>
          </a:p>
        </p:txBody>
      </p:sp>
      <p:sp>
        <p:nvSpPr>
          <p:cNvPr id="27" name="Rectangle 26">
            <a:extLst>
              <a:ext uri="{FF2B5EF4-FFF2-40B4-BE49-F238E27FC236}">
                <a16:creationId xmlns:a16="http://schemas.microsoft.com/office/drawing/2014/main" id="{D715510A-FBD6-B145-BC3F-A32DDCC9E209}"/>
              </a:ext>
            </a:extLst>
          </p:cNvPr>
          <p:cNvSpPr/>
          <p:nvPr/>
        </p:nvSpPr>
        <p:spPr>
          <a:xfrm>
            <a:off x="1129965" y="2054675"/>
            <a:ext cx="1270335" cy="1016562"/>
          </a:xfrm>
          <a:prstGeom prst="rect">
            <a:avLst/>
          </a:prstGeom>
          <a:solidFill>
            <a:srgbClr val="5957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ts val="1575"/>
              </a:lnSpc>
              <a:spcBef>
                <a:spcPts val="300"/>
              </a:spcBef>
            </a:pPr>
            <a:r>
              <a:rPr lang="en-US" sz="1200" b="1" dirty="0">
                <a:solidFill>
                  <a:srgbClr val="FFFFFF"/>
                </a:solidFill>
                <a:latin typeface="Arial"/>
                <a:cs typeface="Arial"/>
              </a:rPr>
              <a:t>Stratified by CTP score and Genotype</a:t>
            </a:r>
          </a:p>
        </p:txBody>
      </p:sp>
      <p:grpSp>
        <p:nvGrpSpPr>
          <p:cNvPr id="72" name="Group 71">
            <a:extLst>
              <a:ext uri="{FF2B5EF4-FFF2-40B4-BE49-F238E27FC236}">
                <a16:creationId xmlns:a16="http://schemas.microsoft.com/office/drawing/2014/main" id="{B5C9D5C0-5960-D74F-9667-31131AF6F9DF}"/>
              </a:ext>
            </a:extLst>
          </p:cNvPr>
          <p:cNvGrpSpPr/>
          <p:nvPr/>
        </p:nvGrpSpPr>
        <p:grpSpPr>
          <a:xfrm>
            <a:off x="1138416" y="1021866"/>
            <a:ext cx="6871718" cy="386328"/>
            <a:chOff x="1138416" y="1021866"/>
            <a:chExt cx="6871718" cy="386328"/>
          </a:xfrm>
        </p:grpSpPr>
        <p:sp>
          <p:nvSpPr>
            <p:cNvPr id="73" name="Rectangle 72">
              <a:extLst>
                <a:ext uri="{FF2B5EF4-FFF2-40B4-BE49-F238E27FC236}">
                  <a16:creationId xmlns:a16="http://schemas.microsoft.com/office/drawing/2014/main" id="{7CCB8E9B-C9A1-4C45-88DF-075B79D0E792}"/>
                </a:ext>
              </a:extLst>
            </p:cNvPr>
            <p:cNvSpPr/>
            <p:nvPr/>
          </p:nvSpPr>
          <p:spPr>
            <a:xfrm>
              <a:off x="1138416" y="1085901"/>
              <a:ext cx="6871718" cy="308037"/>
            </a:xfrm>
            <a:prstGeom prst="rect">
              <a:avLst/>
            </a:prstGeom>
            <a:gradFill>
              <a:gsLst>
                <a:gs pos="85000">
                  <a:srgbClr val="ECECEC"/>
                </a:gs>
                <a:gs pos="0">
                  <a:schemeClr val="bg1"/>
                </a:gs>
                <a:gs pos="15000">
                  <a:schemeClr val="bg1">
                    <a:lumMod val="85000"/>
                  </a:schemeClr>
                </a:gs>
                <a:gs pos="100000">
                  <a:schemeClr val="bg1"/>
                </a:gs>
              </a:gsLst>
              <a:lin ang="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000000"/>
                </a:solidFill>
                <a:latin typeface="Arial"/>
                <a:cs typeface="Arial"/>
              </a:endParaRPr>
            </a:p>
          </p:txBody>
        </p:sp>
        <p:cxnSp>
          <p:nvCxnSpPr>
            <p:cNvPr id="74" name="Straight Connector 73">
              <a:extLst>
                <a:ext uri="{FF2B5EF4-FFF2-40B4-BE49-F238E27FC236}">
                  <a16:creationId xmlns:a16="http://schemas.microsoft.com/office/drawing/2014/main" id="{AD2759C5-2679-C64C-B265-F1B80A53DF3F}"/>
                </a:ext>
              </a:extLst>
            </p:cNvPr>
            <p:cNvCxnSpPr/>
            <p:nvPr/>
          </p:nvCxnSpPr>
          <p:spPr>
            <a:xfrm flipV="1">
              <a:off x="1138416" y="1387638"/>
              <a:ext cx="6871718" cy="8604"/>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A960441F-4D78-7C4D-9FB1-03992E623170}"/>
                </a:ext>
              </a:extLst>
            </p:cNvPr>
            <p:cNvGrpSpPr/>
            <p:nvPr/>
          </p:nvGrpSpPr>
          <p:grpSpPr>
            <a:xfrm>
              <a:off x="1857714" y="1021866"/>
              <a:ext cx="5481256" cy="386328"/>
              <a:chOff x="1857714" y="1021866"/>
              <a:chExt cx="5481256" cy="386328"/>
            </a:xfrm>
          </p:grpSpPr>
          <p:sp>
            <p:nvSpPr>
              <p:cNvPr id="84" name="Rectangle 83">
                <a:extLst>
                  <a:ext uri="{FF2B5EF4-FFF2-40B4-BE49-F238E27FC236}">
                    <a16:creationId xmlns:a16="http://schemas.microsoft.com/office/drawing/2014/main" id="{0B7845B3-C6B9-4042-95C2-2FE3472394DE}"/>
                  </a:ext>
                </a:extLst>
              </p:cNvPr>
              <p:cNvSpPr/>
              <p:nvPr/>
            </p:nvSpPr>
            <p:spPr>
              <a:xfrm>
                <a:off x="1857714" y="1079958"/>
                <a:ext cx="628650" cy="29947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rPr>
                  <a:t>Week</a:t>
                </a:r>
              </a:p>
            </p:txBody>
          </p:sp>
          <p:grpSp>
            <p:nvGrpSpPr>
              <p:cNvPr id="85" name="Group 84">
                <a:extLst>
                  <a:ext uri="{FF2B5EF4-FFF2-40B4-BE49-F238E27FC236}">
                    <a16:creationId xmlns:a16="http://schemas.microsoft.com/office/drawing/2014/main" id="{0C1E7DF2-2F28-754D-93C5-5691D346A6D6}"/>
                  </a:ext>
                </a:extLst>
              </p:cNvPr>
              <p:cNvGrpSpPr/>
              <p:nvPr/>
            </p:nvGrpSpPr>
            <p:grpSpPr>
              <a:xfrm>
                <a:off x="2825227" y="1021866"/>
                <a:ext cx="4513743" cy="386328"/>
                <a:chOff x="2825227" y="1021866"/>
                <a:chExt cx="4513743" cy="386328"/>
              </a:xfrm>
            </p:grpSpPr>
            <p:sp>
              <p:nvSpPr>
                <p:cNvPr id="86" name="Rectangle 85">
                  <a:extLst>
                    <a:ext uri="{FF2B5EF4-FFF2-40B4-BE49-F238E27FC236}">
                      <a16:creationId xmlns:a16="http://schemas.microsoft.com/office/drawing/2014/main" id="{8BA88B39-C51D-744E-9915-F3B439CE6581}"/>
                    </a:ext>
                  </a:extLst>
                </p:cNvPr>
                <p:cNvSpPr/>
                <p:nvPr/>
              </p:nvSpPr>
              <p:spPr>
                <a:xfrm>
                  <a:off x="2825227"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0</a:t>
                  </a:r>
                </a:p>
              </p:txBody>
            </p:sp>
            <p:sp>
              <p:nvSpPr>
                <p:cNvPr id="87" name="Rectangle 86">
                  <a:extLst>
                    <a:ext uri="{FF2B5EF4-FFF2-40B4-BE49-F238E27FC236}">
                      <a16:creationId xmlns:a16="http://schemas.microsoft.com/office/drawing/2014/main" id="{76E4132F-C3A1-574B-8BE0-3EAB66FF965F}"/>
                    </a:ext>
                  </a:extLst>
                </p:cNvPr>
                <p:cNvSpPr/>
                <p:nvPr/>
              </p:nvSpPr>
              <p:spPr>
                <a:xfrm>
                  <a:off x="6929776"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24</a:t>
                  </a:r>
                </a:p>
              </p:txBody>
            </p:sp>
            <p:sp>
              <p:nvSpPr>
                <p:cNvPr id="88" name="Rectangle 87">
                  <a:extLst>
                    <a:ext uri="{FF2B5EF4-FFF2-40B4-BE49-F238E27FC236}">
                      <a16:creationId xmlns:a16="http://schemas.microsoft.com/office/drawing/2014/main" id="{60312188-F95B-C841-884F-DB4DEEFD4F42}"/>
                    </a:ext>
                  </a:extLst>
                </p:cNvPr>
                <p:cNvSpPr/>
                <p:nvPr/>
              </p:nvSpPr>
              <p:spPr>
                <a:xfrm>
                  <a:off x="4193410"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8</a:t>
                  </a:r>
                </a:p>
              </p:txBody>
            </p:sp>
            <p:sp>
              <p:nvSpPr>
                <p:cNvPr id="89" name="Rectangle 88">
                  <a:extLst>
                    <a:ext uri="{FF2B5EF4-FFF2-40B4-BE49-F238E27FC236}">
                      <a16:creationId xmlns:a16="http://schemas.microsoft.com/office/drawing/2014/main" id="{1E8FB543-BBA0-994B-BD88-1AF8288EF4B2}"/>
                    </a:ext>
                  </a:extLst>
                </p:cNvPr>
                <p:cNvSpPr/>
                <p:nvPr/>
              </p:nvSpPr>
              <p:spPr>
                <a:xfrm>
                  <a:off x="4877501"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12</a:t>
                  </a:r>
                </a:p>
              </p:txBody>
            </p:sp>
            <p:sp>
              <p:nvSpPr>
                <p:cNvPr id="90" name="Rectangle 89">
                  <a:extLst>
                    <a:ext uri="{FF2B5EF4-FFF2-40B4-BE49-F238E27FC236}">
                      <a16:creationId xmlns:a16="http://schemas.microsoft.com/office/drawing/2014/main" id="{EA251F51-BCC4-E144-B97E-DD7ED6ECCDD3}"/>
                    </a:ext>
                  </a:extLst>
                </p:cNvPr>
                <p:cNvSpPr/>
                <p:nvPr/>
              </p:nvSpPr>
              <p:spPr>
                <a:xfrm>
                  <a:off x="6245683"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20</a:t>
                  </a:r>
                </a:p>
              </p:txBody>
            </p:sp>
            <p:sp>
              <p:nvSpPr>
                <p:cNvPr id="91" name="Rectangle 90">
                  <a:extLst>
                    <a:ext uri="{FF2B5EF4-FFF2-40B4-BE49-F238E27FC236}">
                      <a16:creationId xmlns:a16="http://schemas.microsoft.com/office/drawing/2014/main" id="{F3BFF654-F96C-5945-9F71-5F083B7CAA05}"/>
                    </a:ext>
                  </a:extLst>
                </p:cNvPr>
                <p:cNvSpPr/>
                <p:nvPr/>
              </p:nvSpPr>
              <p:spPr>
                <a:xfrm>
                  <a:off x="3509318"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4</a:t>
                  </a:r>
                </a:p>
              </p:txBody>
            </p:sp>
            <p:sp>
              <p:nvSpPr>
                <p:cNvPr id="92" name="Rectangle 91">
                  <a:extLst>
                    <a:ext uri="{FF2B5EF4-FFF2-40B4-BE49-F238E27FC236}">
                      <a16:creationId xmlns:a16="http://schemas.microsoft.com/office/drawing/2014/main" id="{CEB24172-7581-EF44-83FE-FC116171523D}"/>
                    </a:ext>
                  </a:extLst>
                </p:cNvPr>
                <p:cNvSpPr/>
                <p:nvPr/>
              </p:nvSpPr>
              <p:spPr>
                <a:xfrm>
                  <a:off x="5561592"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16</a:t>
                  </a:r>
                </a:p>
              </p:txBody>
            </p:sp>
          </p:grpSp>
        </p:grpSp>
        <p:grpSp>
          <p:nvGrpSpPr>
            <p:cNvPr id="76" name="Group 75">
              <a:extLst>
                <a:ext uri="{FF2B5EF4-FFF2-40B4-BE49-F238E27FC236}">
                  <a16:creationId xmlns:a16="http://schemas.microsoft.com/office/drawing/2014/main" id="{D08A9E8C-6C30-B945-9D57-7040DFF792AC}"/>
                </a:ext>
              </a:extLst>
            </p:cNvPr>
            <p:cNvGrpSpPr/>
            <p:nvPr/>
          </p:nvGrpSpPr>
          <p:grpSpPr>
            <a:xfrm>
              <a:off x="3028672" y="1328205"/>
              <a:ext cx="4105701" cy="65723"/>
              <a:chOff x="3028672" y="1328205"/>
              <a:chExt cx="4105701" cy="65723"/>
            </a:xfrm>
          </p:grpSpPr>
          <p:cxnSp>
            <p:nvCxnSpPr>
              <p:cNvPr id="77" name="Straight Connector 76">
                <a:extLst>
                  <a:ext uri="{FF2B5EF4-FFF2-40B4-BE49-F238E27FC236}">
                    <a16:creationId xmlns:a16="http://schemas.microsoft.com/office/drawing/2014/main" id="{A05C040B-F5EA-B342-9281-9B4419D88C74}"/>
                  </a:ext>
                </a:extLst>
              </p:cNvPr>
              <p:cNvCxnSpPr/>
              <p:nvPr/>
            </p:nvCxnSpPr>
            <p:spPr>
              <a:xfrm flipV="1">
                <a:off x="3028672" y="1328205"/>
                <a:ext cx="0" cy="65723"/>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7EF3F58-129B-AF4B-AE21-5578E0DFFE0A}"/>
                  </a:ext>
                </a:extLst>
              </p:cNvPr>
              <p:cNvCxnSpPr/>
              <p:nvPr/>
            </p:nvCxnSpPr>
            <p:spPr>
              <a:xfrm flipV="1">
                <a:off x="4396669"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46FE54B5-BE0A-C34C-8F32-1887FAAC7D54}"/>
                  </a:ext>
                </a:extLst>
              </p:cNvPr>
              <p:cNvCxnSpPr/>
              <p:nvPr/>
            </p:nvCxnSpPr>
            <p:spPr>
              <a:xfrm flipV="1">
                <a:off x="7134373"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319BE3B-9A12-AE4B-A3AE-4D09DAAABACC}"/>
                  </a:ext>
                </a:extLst>
              </p:cNvPr>
              <p:cNvCxnSpPr/>
              <p:nvPr/>
            </p:nvCxnSpPr>
            <p:spPr>
              <a:xfrm flipV="1">
                <a:off x="5080667"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9410AFC-0ABE-184F-BBE5-BFC005B7D89B}"/>
                  </a:ext>
                </a:extLst>
              </p:cNvPr>
              <p:cNvCxnSpPr/>
              <p:nvPr/>
            </p:nvCxnSpPr>
            <p:spPr>
              <a:xfrm flipH="1" flipV="1">
                <a:off x="6448663" y="1328205"/>
                <a:ext cx="171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82D2760-F6F6-1C45-88B8-729A05DF0ECE}"/>
                  </a:ext>
                </a:extLst>
              </p:cNvPr>
              <p:cNvCxnSpPr/>
              <p:nvPr/>
            </p:nvCxnSpPr>
            <p:spPr>
              <a:xfrm flipV="1">
                <a:off x="5764665"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80E2D0A-1CE8-9343-AF68-0D156AAC8166}"/>
                  </a:ext>
                </a:extLst>
              </p:cNvPr>
              <p:cNvCxnSpPr/>
              <p:nvPr/>
            </p:nvCxnSpPr>
            <p:spPr>
              <a:xfrm flipV="1">
                <a:off x="3712670" y="1328205"/>
                <a:ext cx="0" cy="65723"/>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864946398"/>
      </p:ext>
    </p:extLst>
  </p:cSld>
  <p:clrMapOvr>
    <a:masterClrMapping/>
  </p:clrMapOvr>
  <p:transition spd="slow"/>
</p:sld>
</file>

<file path=ppt/theme/theme1.xml><?xml version="1.0" encoding="utf-8"?>
<a:theme xmlns:a="http://schemas.openxmlformats.org/drawingml/2006/main" name="AETC_Master_Template_061510">
  <a:themeElements>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AETC_Master_Template_061510.potx</Template>
  <TotalTime>46038</TotalTime>
  <Words>12041</Words>
  <Application>Microsoft Macintosh PowerPoint</Application>
  <PresentationFormat>On-screen Show (16:9)</PresentationFormat>
  <Paragraphs>2298</Paragraphs>
  <Slides>132</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132</vt:i4>
      </vt:variant>
    </vt:vector>
  </HeadingPairs>
  <TitlesOfParts>
    <vt:vector size="142" baseType="lpstr">
      <vt:lpstr>Arial</vt:lpstr>
      <vt:lpstr>Arial</vt:lpstr>
      <vt:lpstr>Calibri</vt:lpstr>
      <vt:lpstr>Corbel</vt:lpstr>
      <vt:lpstr>Geneva</vt:lpstr>
      <vt:lpstr>Lucida Grande</vt:lpstr>
      <vt:lpstr>Symbol</vt:lpstr>
      <vt:lpstr>Times New Roman</vt:lpstr>
      <vt:lpstr>Wingdings</vt:lpstr>
      <vt:lpstr>AETC_Master_Template_061510</vt:lpstr>
      <vt:lpstr>Sofosbuvir-Velpatasvir (Epclusa)</vt:lpstr>
      <vt:lpstr>Sofosbuvir-Velpatasvir (Epclusa) Background and Dosing</vt:lpstr>
      <vt:lpstr>Sofosbuvir-Velpatasvir (Epclusa)</vt:lpstr>
      <vt:lpstr>Sofosbuvir-Velpatasvir (Epclusa)  Indications and Usage</vt:lpstr>
      <vt:lpstr>PowerPoint Presentation</vt:lpstr>
      <vt:lpstr>Sofosbuvir-Velpatasvir in HCV Genotype 1, 2, 4, 5, or 6 ASTRAL-1</vt:lpstr>
      <vt:lpstr>Sofosbuvir-Velpatasvir in HCV Genotype 1, 2, 4, 5, or 6 ASTRAL-1: Study Features</vt:lpstr>
      <vt:lpstr>Sofosbuvir-Velpatasvir in HCV Genotype 1, 2, 4, 5, or 6 ASTRAL-1: Study Design</vt:lpstr>
      <vt:lpstr>Sofosbuvir-Velpatasvir in HCV Genotype 1, 2, 4, 5, or 6 ASTRAL-1: Baseline Characteristics</vt:lpstr>
      <vt:lpstr>Sofosbuvir-Velpatasvir in HCV Genotype 1, 2, 4, 5, or 6 ASTRAL-1: Baseline Characteristics</vt:lpstr>
      <vt:lpstr>Sofosbuvir-Velpatasvir in HCV Genotype 1, 2, 4, 5, or 6 ASTRAL-1: Results</vt:lpstr>
      <vt:lpstr>Sofosbuvir-Velpatasvir in HCV Genotype 1, 2, 4, 5, or 6 ASTRAL-1: Results</vt:lpstr>
      <vt:lpstr>Sofosbuvir-Velpatasvir in HCV Genotype 1, 2, 4, 5, or 6 ASTRAL-1: Results</vt:lpstr>
      <vt:lpstr>Sofosbuvir-Velpatasvir in HCV Genotype 1, 2, 4, 5, or 6 ASTRAL-1: Resistance</vt:lpstr>
      <vt:lpstr>Sofosbuvir-Velpatasvir in HCV Genotype 1, 2, 4, 5, or 6 ASTRAL-1: Adverse Events</vt:lpstr>
      <vt:lpstr>Sofosbuvir-Velpatasvir in HCV Genotype 1, 2, 4, 5, or 6 ASTRAL-1: Conclusion</vt:lpstr>
      <vt:lpstr>Sofosbuvir-Velpatasvir in Genotype 2 ASTRAL-2*</vt:lpstr>
      <vt:lpstr>Sofosbuvir-Velpatasvir in HCV Genotype 2 ASTRAL-2: Study Features</vt:lpstr>
      <vt:lpstr>Sofosbuvir-Velpatasvir in HCV Genotype 2 ASTRAL-2: Study Design</vt:lpstr>
      <vt:lpstr>Sofosbuvir-Velpatasvir in HCV Genotype 2 ASTRAL-2: Baseline Characteristics</vt:lpstr>
      <vt:lpstr>Sofosbuvir-Velpatasvir in HCV Genotype 2 ASTRAL-2: Results</vt:lpstr>
      <vt:lpstr>Sofosbuvir-Velpatasvir in HCV Genotype 2 ASTRAL-2: Results</vt:lpstr>
      <vt:lpstr>Sofosbuvir-Velpatasvir in HCV Genotype 2 ASTRAL-2: Results</vt:lpstr>
      <vt:lpstr>Sofosbuvir-Velpatasvir in HCV Genotype 2 ASTRAL-2: Adverse Events</vt:lpstr>
      <vt:lpstr>Sofosbuvir-Velpatasvir in HCV Genotype 2 ASTRAL-2: Conclusions</vt:lpstr>
      <vt:lpstr>Sofosbuvir-Velpatasvir in Genotype 3 ASTRAL-3*</vt:lpstr>
      <vt:lpstr>Sofosbuvir-Velpatasvir in HCV Genotype 3 ASTRAL-3: Study Features</vt:lpstr>
      <vt:lpstr>Sofosbuvir-Velpatasvir in HCV Genotype 3 ASTRAL-3: Study Design</vt:lpstr>
      <vt:lpstr>Sofosbuvir-Velpatasvir in HCV Genotype 3 ASTRAL-3: Baseline Characteristics</vt:lpstr>
      <vt:lpstr>Sofosbuvir-Velpatasvir in HCV Genotype 3 ASTRAL-3: Results</vt:lpstr>
      <vt:lpstr>Sofosbuvir-Velpatasvir in HCV Genotype 3 ASTRAL-3: Results</vt:lpstr>
      <vt:lpstr>Sofosbuvir-Velpatasvir in HCV Genotype 3 ASTRAL-3: Results</vt:lpstr>
      <vt:lpstr>Sofosbuvir-Velpatasvir in HCV Genotype 3 ASTRAL-3: Resistance</vt:lpstr>
      <vt:lpstr>Sofosbuvir-Velpatasvir in HCV Genotype 3 ASTRAL-3: Adverse Events</vt:lpstr>
      <vt:lpstr>Sofosbuvir-Velpatasvir in HCV Genotype 3 ASTRAL-3: Conclusions</vt:lpstr>
      <vt:lpstr>Sofosbuvir-Velpatasvir in Decompensated HCV Cirrhosis ASTRAL-4</vt:lpstr>
      <vt:lpstr>Sofosbuvir-Velpatasvir in Decompensated HCV Cirrhosis ASTRAL-4: Study Features</vt:lpstr>
      <vt:lpstr>Sofosbuvir-Velpatasvir in Decompensated HCV Cirrhosis ASTRAL-4: Study Design</vt:lpstr>
      <vt:lpstr>Sofosbuvir-Velpatasvir in Decompensated HCV Cirrhosis ASTRAL-4: Participants</vt:lpstr>
      <vt:lpstr>Sofosbuvir-Velpatasvir in Decompensated HCV Cirrhosis ASTRAL-4: Participants</vt:lpstr>
      <vt:lpstr>Sofosbuvir-Velpatasvir in Decompensated HCV Cirrhosis ASTRAL-4: Results</vt:lpstr>
      <vt:lpstr>Sofosbuvir-Velpatasvir in Decompensated HCV Cirrhosis ASTRAL-4: Change in MELD Scores on Treatment</vt:lpstr>
      <vt:lpstr>Sofosbuvir-Velpatasvir in Decompensated HCV Cirrhosis ASTRAL-4: Change in MELD Scores on Treatment</vt:lpstr>
      <vt:lpstr>Sofosbuvir-Velpatasvir in Decompensated HCV Cirrhosis ASTRAL-4: Adverse Events</vt:lpstr>
      <vt:lpstr>Sofosbuvir-Velpatasvir in Decompensated HCV Cirrhosis ASTRAL-4: Conclusions</vt:lpstr>
      <vt:lpstr>Sofosbuvir-Velpatasvir in HCV-HIV Coinfection</vt:lpstr>
      <vt:lpstr>Sofosbuvir-Velpatasvir in HIV-HCV Coinfected Patients ASTRAL-5</vt:lpstr>
      <vt:lpstr>Sofosbuvir-Velpatasvir in HIV-HCV Coinfected Patients ASTRAL-5: Study Features</vt:lpstr>
      <vt:lpstr>Sofosbuvir-Velpatasvir in HIV-HCV Coinfected Patients ASTRAL-5: Study Design</vt:lpstr>
      <vt:lpstr>Sofosbuvir-Velpatasvir in HIV-HCV Coinfected Patients ASTRAL-5: Participants</vt:lpstr>
      <vt:lpstr>Sofosbuvir-Velpatasvir in HIV-HCV Coinfected Patients ASTRAL-5: Participants</vt:lpstr>
      <vt:lpstr>Sofosbuvir-Velpatasvir in HIV-HCV Coinfected Patients ASTRAL-5: Results</vt:lpstr>
      <vt:lpstr>Sofosbuvir-Velpatasvir in HIV-HCV Coinfected Patients ASTRAL-5: Results</vt:lpstr>
      <vt:lpstr>Sofosbuvir-Velpatasvir in HIV-HCV Coinfected Patients ASTRAL-5: Results</vt:lpstr>
      <vt:lpstr>Sofosbuvir-Velpatasvir in HIV-HCV Coinfected Patients ASTRAL-5: Resistance</vt:lpstr>
      <vt:lpstr>Sofosbuvir-Velpatasvir in HIV-HCV Coinfected Patients ASTRAL-5: Tenofovir Pharmacokinetics</vt:lpstr>
      <vt:lpstr>Sofosbuvir-Velpatasvir in HIV-HCV Coinfected Patients ASTRAL-5: Adverse Events</vt:lpstr>
      <vt:lpstr>Sofosbuvir-Velpatasvir in HIV-HCV Coinfected Patients ASTRAL-5: Conclusions</vt:lpstr>
      <vt:lpstr>Sofosbuvir-Velpatasvir versus Sofosbuvir-Velpatasvir-Voxilaprevir in DAA-Naïve GT 1-6  POLARIS-2</vt:lpstr>
      <vt:lpstr>SOF-VEL-VOX versus SOF-VEL in DAA-Naïve HCV GT 1-6 POLARIS-2: Study Features</vt:lpstr>
      <vt:lpstr>SOF-VEL-VOX versus SOF-VEL in DAA-Naïve HCV GT 1-6 POLARIS-2: Study Design</vt:lpstr>
      <vt:lpstr>SOF-VEL-VOX versus SOF-VEL in DAA-Naïve HCV GT 1-6 POLARIS-2: Baseline Characteristics</vt:lpstr>
      <vt:lpstr>SOF-VEL-VOX versus SOF-VEL in DAA-Naïve HCV GT 1-6 POLARIS-2: Baseline Characteristics</vt:lpstr>
      <vt:lpstr>SOF-VEL-VOX versus SOF-VEL in DAA-Naïve HCV GT 1-6 POLARIS-2: Results</vt:lpstr>
      <vt:lpstr>SOF-VEL-VOX versus SOF-VEL in DAA-Naïve HCV GT 1-6 POLARIS-2: Results</vt:lpstr>
      <vt:lpstr>SOF-VEL-VOX versus SOF-VEL in DAA-Naïve HCV GT 1-6 POLARIS-2: Results</vt:lpstr>
      <vt:lpstr>SOF-VEL-VOX versus SOF-VEL in DAA-Naïve HCV GT 1-6 POLARIS-2: Results</vt:lpstr>
      <vt:lpstr>SOF-VEL-VOX versus SOF-VEL in DAA-Naïve HCV GT 1-6 POLARIS-2: Results</vt:lpstr>
      <vt:lpstr>SOF-VEL-VOX versus SOF-VEL in DAA-Naïve HCV GT 1-6 POLARIS-2: Results</vt:lpstr>
      <vt:lpstr>SOF-VEL-VOX versus SOF-VEL in DAA-Naïve HCV GT 1-6 POLARIS-2: Results</vt:lpstr>
      <vt:lpstr>SOF-VEL-VOX versus SOF-VEL in DAA-Naïve HCV GT 1-6 POLARIS-2: Results</vt:lpstr>
      <vt:lpstr>SOF-VEL-VOX versus SOF-VEL in DAA-Naïve HCV GT 1-6 POLARIS-2: Adverse Events</vt:lpstr>
      <vt:lpstr>SOF-VEL-VOX versus SOF-VEL in DAA-Naïve HCV GT 1-6 POLARIS-2: Conclusions</vt:lpstr>
      <vt:lpstr>Sofosbuvir-Velpatasvir in Persons with Compensated Cirrhosis</vt:lpstr>
      <vt:lpstr>Sofosbuvir-Velpatasvir versus Sofosbuvir-Velpatasvir-Voxilaprevir in GT 3 and Cirrhosis  POLARIS-3</vt:lpstr>
      <vt:lpstr>SOF-VEL-VOX versus SOF-VEL in GT 3 and Cirrhosis POLARIS-3: Study Features</vt:lpstr>
      <vt:lpstr>SOF-VEL-VOX versus SOF-VEL in GT 3 and Cirrhosis  POLARIS-3: Study Design</vt:lpstr>
      <vt:lpstr>SOF-VEL-VOX versus SOF-VEL in GT 3 and Cirrhosis POLARIS-3: Baseline Characteristics</vt:lpstr>
      <vt:lpstr>SOF-VEL-VOX versus SOF-VEL in GT 3 and Cirrhosis POLARIS-3: Baseline Characteristics</vt:lpstr>
      <vt:lpstr>SOF-VEL-VOX versus SOF-VEL in GT 3 and Cirrhosis POLARIS-3: Results</vt:lpstr>
      <vt:lpstr>SOF-VEL-VOX versus SOF-VEL in GT 3 and Cirrhosis POLARIS-3: Results</vt:lpstr>
      <vt:lpstr>SOF-VEL-VOX versus SOF-VEL in GT 3 and Cirrhosis POLARIS-3: Results</vt:lpstr>
      <vt:lpstr>SOF-VEL-VOX versus SOF-VEL in GT 3 and Cirrhosis POLARIS-3: Results</vt:lpstr>
      <vt:lpstr>SOF-VEL-VOX versus SOF-VEL in GT 3 and Cirrhosis POLARIS-3: Adverse Events</vt:lpstr>
      <vt:lpstr>SOF-VEL-VOX versus SOF-VEL in GT 3 and Cirrhosis POLARIS-3: Conclusions</vt:lpstr>
      <vt:lpstr>Sofosbuvir-Velpatasvir +/- Ribavirin in HCV GT 3 and Cirrhosis HCV GT 3 Cirrhosis Study (Spain)</vt:lpstr>
      <vt:lpstr>Sofosbuvir-Velpatasvir +/- Ribavirin for HCV GT 3 and Cirrhosis Study Features</vt:lpstr>
      <vt:lpstr>Sofosbuvir-Velpatasvir +/- Ribavirin for HCV GT 3 and Cirrhosis Study Design</vt:lpstr>
      <vt:lpstr>Sofosbuvir-Velpatasvir +/- Ribavirin for HCV GT 3 and Cirrhosis Baseline Characteristics</vt:lpstr>
      <vt:lpstr>Sofosbuvir-Velpatasvir +/- Ribavirin for HCV GT 3 and Cirrhosis Results: ITT Analysis by Treatment Arm</vt:lpstr>
      <vt:lpstr>Sofosbuvir-Velpatasvir +/- Ribavirin for HCV GT 3 and Cirrhosis Results: ITT Analysis by Treatment Arm</vt:lpstr>
      <vt:lpstr>Sofosbuvir-Velpatasvir +/- Ribavirin for HCV GT 3 and Cirrhosis Results: ITT Analysis by Treatment Arm and NS5A RAS</vt:lpstr>
      <vt:lpstr>Sofosbuvir-Velpatasvir +/- Ribavirin for HCV GT 3 and Cirrhosis Results: Adverse Events</vt:lpstr>
      <vt:lpstr>Sofosbuvir-Velpatasvir +/- Ribavirin for HCV GT 3 and Cirrhosis Results: Laboratory Abnormalities</vt:lpstr>
      <vt:lpstr>Sofosbuvir-Velpatasvir +/- Ribavirin for HCV GT 3 and Cirrhosis Conclusions</vt:lpstr>
      <vt:lpstr>Sofosbuvir-Velpatasvir in Persons with Decompensated Cirrhosis</vt:lpstr>
      <vt:lpstr>Sofosbuvir-Velpatasvir with or without Ribavirin in Decompensated Cirrhosis (Japan)</vt:lpstr>
      <vt:lpstr>Sofosbuvir-Velpatasvir +/- Ribavirin for Decompensated Cirrhosis Study Features</vt:lpstr>
      <vt:lpstr>Sofosbuvir-Velpatasvir +/- Ribavirin for Decompensated Cirrhosis Study Design</vt:lpstr>
      <vt:lpstr>Sofosbuvir-Velpatasvir +/- Ribavirin for Decompensated Cirrhosis Participants</vt:lpstr>
      <vt:lpstr>Sofosbuvir-Velpatasvir +/- Ribavirin for Decompensated Cirrhosis  Participants</vt:lpstr>
      <vt:lpstr>Sofosbuvir-Velpatasvir +/- Ribavirin for Decompensated Cirrhosis Results</vt:lpstr>
      <vt:lpstr>Sofosbuvir-Velpatasvir +/- Ribavirin for Decompensated Cirrhosis Results</vt:lpstr>
      <vt:lpstr>Sofosbuvir-Velpatasvir +/- Ribavirin for Decompensated Cirrhosis Results</vt:lpstr>
      <vt:lpstr>Sofosbuvir-Velpatasvir +/- Ribavirin for Decompensated Cirrhosis Results</vt:lpstr>
      <vt:lpstr>Sofosbuvir-Velpatasvir +/- Ribavirin for Decompensated Cirrhosis Adverse Events</vt:lpstr>
      <vt:lpstr>Sofosbuvir-Velpatasvir +/- Ribavirin for Decompensated Cirrhosis Laboratory Abnormalities</vt:lpstr>
      <vt:lpstr>Sofosbuvir-Velpatasvir +/- Ribavirin for Decompensated Cirrhosis Conclusion</vt:lpstr>
      <vt:lpstr>Sofosbuvir-Velpatasvir in Persons with Renal Disease</vt:lpstr>
      <vt:lpstr>Sofosbuvir-Velpatasvir in End-Stage Renal Disease on Dialysis</vt:lpstr>
      <vt:lpstr>Sofosbuvir-Velpatasvir in Patients with ESRD on Dialysis Study Features</vt:lpstr>
      <vt:lpstr>Sofosbuvir-Velpatasvir in Patients with ESRD on Dialysis Study Design</vt:lpstr>
      <vt:lpstr>Sofosbuvir-Velpatasvir in Patients with ESRD on Dialysis Study Participants</vt:lpstr>
      <vt:lpstr>Sofosbuvir-Velpatasvir in Patients with ESRD on Dialysis Study Participants</vt:lpstr>
      <vt:lpstr>Sofosbuvir-Velpatasvir in Patients with ESRD on Dialysis Results: ITT Analysis</vt:lpstr>
      <vt:lpstr>Sofosbuvir-Velpatasvir in Patients with ESRD on Dialysis Results: ITT Analysis</vt:lpstr>
      <vt:lpstr>Sofosbuvir-Velpatasvir in Patients with ESRD on Dialysis Results: Adverse Events</vt:lpstr>
      <vt:lpstr>Sofosbuvir-Velpatasvir in Patients with ESRD on Dialysis Results: Laboratory Abnormalities</vt:lpstr>
      <vt:lpstr>Sofosbuvir-Velpatasvir in Patients with ESRD on Dialysis Conclusions</vt:lpstr>
      <vt:lpstr>Sofosbuvir-Velpatasvir with Minimal Monitoring +/- HCV/HIV Coinfection ACTG A5360 (MINMON)</vt:lpstr>
      <vt:lpstr>Sofosbuvir-Velpatasvir with Minimal Monitoring +/- HIV Coinfection ACTG A5360 (MINMON): Study Overview</vt:lpstr>
      <vt:lpstr>Sofosbuvir-Velpatasvir with Minimal Monitoring +/- HIV Coinfection ACTG A5360 (MINMON):</vt:lpstr>
      <vt:lpstr>Sofosbuvir-Velpatasvir with Minimal Monitoring +/- HIV Coinfection ACTG A5360 (MINMON): Trial Design</vt:lpstr>
      <vt:lpstr>Sofosbuvir-Velpatasvir with Minimal Monitoring +/- HIV Coinfection ACTG A5360 (MINMON): Study Population</vt:lpstr>
      <vt:lpstr>Sofosbuvir-Velpatasvir with Minimal Monitoring +/- HIV Coinfection ACTG A5360 (MINMON): Results, Overall and by HIV Status</vt:lpstr>
      <vt:lpstr>Sofosbuvir-Velpatasvir with Minimal Monitoring +/- HIV Coinfection ACTG A5360 (MINMON): Results by Cirrhosis Status</vt:lpstr>
      <vt:lpstr>Sofosbuvir-Velpatasvir with Minimal Monitoring +/- HIV Coinfection ACTG A5360 (MINMON): Results by Injection Drug Use Status</vt:lpstr>
      <vt:lpstr>Sofosbuvir-Velpatasvir with Minimal Monitoring +/- HIV Coinfection ACTG A5360 (MINMON): Results by Age</vt:lpstr>
      <vt:lpstr>MINMON Study: Sofosbuvir-velpatasvir with minimal monitoring Results by HCV Genotype</vt:lpstr>
      <vt:lpstr>MINMON Study: Sofosbuvir-velpatasvir with minimal monitoring Study events</vt:lpstr>
      <vt:lpstr>Sofosbuvir-Velpatasvir with Minimal Monitoring +/- HIV Coinfection ACTG A5360 (MINMON): Conclusions</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H. Spach</cp:lastModifiedBy>
  <cp:revision>1514</cp:revision>
  <cp:lastPrinted>2019-10-21T18:40:24Z</cp:lastPrinted>
  <dcterms:created xsi:type="dcterms:W3CDTF">2010-11-28T05:36:22Z</dcterms:created>
  <dcterms:modified xsi:type="dcterms:W3CDTF">2022-06-30T18:16:46Z</dcterms:modified>
</cp:coreProperties>
</file>