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881" r:id="rId2"/>
    <p:sldId id="882" r:id="rId3"/>
    <p:sldId id="883" r:id="rId4"/>
    <p:sldId id="884" r:id="rId5"/>
    <p:sldId id="885" r:id="rId6"/>
    <p:sldId id="887" r:id="rId7"/>
    <p:sldId id="886" r:id="rId8"/>
    <p:sldId id="934" r:id="rId9"/>
    <p:sldId id="888" r:id="rId10"/>
    <p:sldId id="889" r:id="rId11"/>
    <p:sldId id="933" r:id="rId12"/>
    <p:sldId id="1011" r:id="rId13"/>
  </p:sldIdLst>
  <p:sldSz cx="9144000" cy="5143500" type="screen16x9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yA" initials="MFA" lastIdx="1" clrIdx="0">
    <p:extLst>
      <p:ext uri="{19B8F6BF-5375-455C-9EA6-DF929625EA0E}">
        <p15:presenceInfo xmlns:p15="http://schemas.microsoft.com/office/powerpoint/2012/main" userId="714ddc0a6c47b6b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AEF"/>
    <a:srgbClr val="CDD3DD"/>
    <a:srgbClr val="CB9800"/>
    <a:srgbClr val="C39200"/>
    <a:srgbClr val="005FA3"/>
    <a:srgbClr val="165955"/>
    <a:srgbClr val="A97E00"/>
    <a:srgbClr val="73A43F"/>
    <a:srgbClr val="7F548D"/>
    <a:srgbClr val="005C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376" autoAdjust="0"/>
    <p:restoredTop sz="96272" autoAdjust="0"/>
  </p:normalViewPr>
  <p:slideViewPr>
    <p:cSldViewPr snapToGrid="0" showGuides="1">
      <p:cViewPr varScale="1">
        <p:scale>
          <a:sx n="168" d="100"/>
          <a:sy n="168" d="100"/>
        </p:scale>
        <p:origin x="280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9952"/>
    </p:cViewPr>
  </p:sorterViewPr>
  <p:notesViewPr>
    <p:cSldViewPr snapToGrid="0"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935792748128705"/>
          <c:y val="2.77778663809897E-2"/>
          <c:w val="0.86286879070671718"/>
          <c:h val="0.780527064051204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5C9E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AC57-3247-8BD9-FE6A5157AA13}"/>
              </c:ext>
            </c:extLst>
          </c:dPt>
          <c:dPt>
            <c:idx val="1"/>
            <c:invertIfNegative val="0"/>
            <c:bubble3D val="0"/>
            <c:spPr>
              <a:solidFill>
                <a:srgbClr val="73A43F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AC57-3247-8BD9-FE6A5157AA13}"/>
              </c:ext>
            </c:extLst>
          </c:dPt>
          <c:dPt>
            <c:idx val="2"/>
            <c:invertIfNegative val="0"/>
            <c:bubble3D val="0"/>
            <c:spPr>
              <a:solidFill>
                <a:srgbClr val="C39200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AC57-3247-8BD9-FE6A5157AA13}"/>
              </c:ext>
            </c:extLst>
          </c:dPt>
          <c:dPt>
            <c:idx val="3"/>
            <c:invertIfNegative val="0"/>
            <c:bubble3D val="0"/>
            <c:spPr>
              <a:solidFill>
                <a:srgbClr val="7F548D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AC57-3247-8BD9-FE6A5157AA13}"/>
              </c:ext>
            </c:extLst>
          </c:dPt>
          <c:dPt>
            <c:idx val="4"/>
            <c:invertIfNegative val="0"/>
            <c:bubble3D val="0"/>
            <c:spPr>
              <a:solidFill>
                <a:srgbClr val="963232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AC57-3247-8BD9-FE6A5157AA13}"/>
              </c:ext>
            </c:extLst>
          </c:dPt>
          <c:dPt>
            <c:idx val="5"/>
            <c:invertIfNegative val="0"/>
            <c:bubble3D val="0"/>
            <c:spPr>
              <a:solidFill>
                <a:srgbClr val="73624D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AC57-3247-8BD9-FE6A5157AA13}"/>
              </c:ext>
            </c:extLst>
          </c:dPt>
          <c:dPt>
            <c:idx val="6"/>
            <c:invertIfNegative val="0"/>
            <c:bubble3D val="0"/>
            <c:spPr>
              <a:solidFill>
                <a:srgbClr val="326496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AC57-3247-8BD9-FE6A5157AA13}"/>
              </c:ext>
            </c:extLst>
          </c:dPt>
          <c:dLbls>
            <c:numFmt formatCode="0" sourceLinked="0"/>
            <c:spPr>
              <a:noFill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Ledipasvir</c:v>
                </c:pt>
                <c:pt idx="1">
                  <c:v>Daclatasvir</c:v>
                </c:pt>
                <c:pt idx="2">
                  <c:v>Ombitasvir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51</c:v>
                </c:pt>
                <c:pt idx="1">
                  <c:v>27</c:v>
                </c:pt>
                <c:pt idx="2">
                  <c:v>11</c:v>
                </c:pt>
                <c:pt idx="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C57-3247-8BD9-FE6A5157AA1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2030973512"/>
        <c:axId val="-2030184328"/>
      </c:barChart>
      <c:catAx>
        <c:axId val="-20309735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Prior NS5A Treatment</a:t>
                </a:r>
              </a:p>
            </c:rich>
          </c:tx>
          <c:layout>
            <c:manualLayout>
              <c:xMode val="edge"/>
              <c:yMode val="edge"/>
              <c:x val="0.4343084718576844"/>
              <c:y val="0.92931027536031685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-203018432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30184328"/>
        <c:scaling>
          <c:orientation val="minMax"/>
          <c:max val="6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Patients (%)</a:t>
                </a:r>
              </a:p>
            </c:rich>
          </c:tx>
          <c:layout>
            <c:manualLayout>
              <c:xMode val="edge"/>
              <c:yMode val="edge"/>
              <c:x val="9.6567269369106645E-3"/>
              <c:y val="0.26852149237924205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>
            <a:solidFill>
              <a:srgbClr val="000000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2030973512"/>
        <c:crosses val="autoZero"/>
        <c:crossBetween val="between"/>
        <c:majorUnit val="1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6727392030541595"/>
          <c:h val="0.79250783756197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3A78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AC46-C74F-A569-CBD57E2E7920}"/>
              </c:ext>
            </c:extLst>
          </c:dPt>
          <c:dPt>
            <c:idx val="1"/>
            <c:invertIfNegative val="0"/>
            <c:bubble3D val="0"/>
            <c:spPr>
              <a:solidFill>
                <a:srgbClr val="326496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AC46-C74F-A569-CBD57E2E7920}"/>
              </c:ext>
            </c:extLst>
          </c:dPt>
          <c:dPt>
            <c:idx val="2"/>
            <c:invertIfNegative val="0"/>
            <c:bubble3D val="0"/>
            <c:spPr>
              <a:solidFill>
                <a:srgbClr val="718E25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AC46-C74F-A569-CBD57E2E7920}"/>
              </c:ext>
            </c:extLst>
          </c:dPt>
          <c:dPt>
            <c:idx val="3"/>
            <c:invertIfNegative val="0"/>
            <c:bubble3D val="0"/>
            <c:spPr>
              <a:solidFill>
                <a:srgbClr val="6E4B7D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AC46-C74F-A569-CBD57E2E7920}"/>
              </c:ext>
            </c:extLst>
          </c:dPt>
          <c:dPt>
            <c:idx val="4"/>
            <c:invertIfNegative val="0"/>
            <c:bubble3D val="0"/>
            <c:spPr>
              <a:solidFill>
                <a:srgbClr val="886F3F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AC46-C74F-A569-CBD57E2E7920}"/>
              </c:ext>
            </c:extLst>
          </c:dPt>
          <c:dPt>
            <c:idx val="5"/>
            <c:invertIfNegative val="0"/>
            <c:bubble3D val="0"/>
            <c:spPr>
              <a:solidFill>
                <a:srgbClr val="963232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AC46-C74F-A569-CBD57E2E7920}"/>
              </c:ext>
            </c:extLst>
          </c:dPt>
          <c:dPt>
            <c:idx val="6"/>
            <c:invertIfNegative val="0"/>
            <c:bubble3D val="0"/>
            <c:spPr>
              <a:solidFill>
                <a:srgbClr val="8B8E5E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AC46-C74F-A569-CBD57E2E7920}"/>
              </c:ext>
            </c:extLst>
          </c:dPt>
          <c:dLbls>
            <c:spPr>
              <a:solidFill>
                <a:schemeClr val="bg1">
                  <a:alpha val="50000"/>
                </a:schemeClr>
              </a:solidFill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1a</c:v>
                </c:pt>
                <c:pt idx="1">
                  <c:v>1b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strCache>
            </c:strRef>
          </c:cat>
          <c:val>
            <c:numRef>
              <c:f>Sheet1!$B$2:$B$8</c:f>
              <c:numCache>
                <c:formatCode>0</c:formatCode>
                <c:ptCount val="7"/>
                <c:pt idx="0">
                  <c:v>96</c:v>
                </c:pt>
                <c:pt idx="1">
                  <c:v>100</c:v>
                </c:pt>
                <c:pt idx="2">
                  <c:v>100</c:v>
                </c:pt>
                <c:pt idx="3">
                  <c:v>95</c:v>
                </c:pt>
                <c:pt idx="4">
                  <c:v>91</c:v>
                </c:pt>
                <c:pt idx="5">
                  <c:v>100</c:v>
                </c:pt>
                <c:pt idx="6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C46-C74F-A569-CBD57E2E792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"/>
        <c:axId val="-2030886280"/>
        <c:axId val="-2031068344"/>
      </c:barChart>
      <c:catAx>
        <c:axId val="-20308862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Genotype</a:t>
                </a:r>
              </a:p>
            </c:rich>
          </c:tx>
          <c:layout>
            <c:manualLayout>
              <c:xMode val="edge"/>
              <c:yMode val="edge"/>
              <c:x val="0.49107222708272585"/>
              <c:y val="0.9142610211917954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-203106834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31068344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Patients with SVR12 (%)</a:t>
                </a:r>
              </a:p>
            </c:rich>
          </c:tx>
          <c:layout>
            <c:manualLayout>
              <c:xMode val="edge"/>
              <c:yMode val="edge"/>
              <c:x val="7.3419231686948198E-4"/>
              <c:y val="0.118691824713279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>
            <a:solidFill>
              <a:srgbClr val="000000"/>
            </a:solidFill>
          </a:ln>
        </c:spPr>
        <c:crossAx val="-2030886280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6727392030541595"/>
          <c:h val="0.773604236970378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326496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D8056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ED04-B040-AAC1-ECAB4A99E730}"/>
              </c:ext>
            </c:extLst>
          </c:dPt>
          <c:dPt>
            <c:idx val="1"/>
            <c:invertIfNegative val="0"/>
            <c:bubble3D val="0"/>
            <c:spPr>
              <a:solidFill>
                <a:srgbClr val="9C8148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ED04-B040-AAC1-ECAB4A99E730}"/>
              </c:ext>
            </c:extLst>
          </c:dPt>
          <c:dPt>
            <c:idx val="2"/>
            <c:invertIfNegative val="0"/>
            <c:bubble3D val="0"/>
            <c:spPr>
              <a:solidFill>
                <a:srgbClr val="4C2829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ED04-B040-AAC1-ECAB4A99E730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ED04-B040-AAC1-ECAB4A99E730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ED04-B040-AAC1-ECAB4A99E730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ED04-B040-AAC1-ECAB4A99E730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ED04-B040-AAC1-ECAB4A99E730}"/>
              </c:ext>
            </c:extLst>
          </c:dPt>
          <c:dLbls>
            <c:numFmt formatCode="0" sourceLinked="0"/>
            <c:spPr>
              <a:solidFill>
                <a:schemeClr val="bg1">
                  <a:alpha val="50000"/>
                </a:schemeClr>
              </a:solidFill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All</c:v>
                </c:pt>
                <c:pt idx="1">
                  <c:v>No Cirrhosis</c:v>
                </c:pt>
                <c:pt idx="2">
                  <c:v>Cirrhosis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96</c:v>
                </c:pt>
                <c:pt idx="1">
                  <c:v>99</c:v>
                </c:pt>
                <c:pt idx="2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D04-B040-AAC1-ECAB4A99E73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2076336104"/>
        <c:axId val="-2076465192"/>
      </c:barChart>
      <c:catAx>
        <c:axId val="-20763361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Patients Treated with Sofosbuvir-Velpatasvir-Voxilaprevir</a:t>
                </a:r>
              </a:p>
            </c:rich>
          </c:tx>
          <c:layout>
            <c:manualLayout>
              <c:xMode val="edge"/>
              <c:yMode val="edge"/>
              <c:x val="0.2485987168270633"/>
              <c:y val="0.92420634920634925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-207646519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7646519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Patients with SVR12 (%)</a:t>
                </a:r>
              </a:p>
            </c:rich>
          </c:tx>
          <c:layout>
            <c:manualLayout>
              <c:xMode val="edge"/>
              <c:yMode val="edge"/>
              <c:x val="5.1329030001784903E-3"/>
              <c:y val="0.148756891532045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>
            <a:solidFill>
              <a:srgbClr val="000000"/>
            </a:solidFill>
          </a:ln>
        </c:spPr>
        <c:crossAx val="-2076336104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340952172645084"/>
          <c:y val="2.7777777777777776E-2"/>
          <c:w val="0.86727392030541595"/>
          <c:h val="0.79694688899181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326496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D8056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5E5F-904A-B10A-577A2708A699}"/>
              </c:ext>
            </c:extLst>
          </c:dPt>
          <c:dPt>
            <c:idx val="1"/>
            <c:invertIfNegative val="0"/>
            <c:bubble3D val="0"/>
            <c:spPr>
              <a:solidFill>
                <a:srgbClr val="9C8148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5E5F-904A-B10A-577A2708A699}"/>
              </c:ext>
            </c:extLst>
          </c:dPt>
          <c:dPt>
            <c:idx val="2"/>
            <c:invertIfNegative val="0"/>
            <c:bubble3D val="0"/>
            <c:spPr>
              <a:solidFill>
                <a:srgbClr val="4C2829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5E5F-904A-B10A-577A2708A699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5E5F-904A-B10A-577A2708A699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5E5F-904A-B10A-577A2708A699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5E5F-904A-B10A-577A2708A699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5E5F-904A-B10A-577A2708A699}"/>
              </c:ext>
            </c:extLst>
          </c:dPt>
          <c:dLbls>
            <c:numFmt formatCode="0" sourceLinked="0"/>
            <c:spPr>
              <a:solidFill>
                <a:schemeClr val="bg1">
                  <a:alpha val="50000"/>
                </a:schemeClr>
              </a:solidFill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All</c:v>
                </c:pt>
                <c:pt idx="1">
                  <c:v>No Cirrhosis</c:v>
                </c:pt>
                <c:pt idx="2">
                  <c:v>Cirrhosis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96</c:v>
                </c:pt>
                <c:pt idx="1">
                  <c:v>99</c:v>
                </c:pt>
                <c:pt idx="2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E5F-904A-B10A-577A2708A69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2105429416"/>
        <c:axId val="-2077052248"/>
      </c:barChart>
      <c:catAx>
        <c:axId val="-21054294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Patients Treated with Sofosbuvir-Velpatasvir-Voxilaprevir</a:t>
                </a:r>
              </a:p>
            </c:rich>
          </c:tx>
          <c:layout>
            <c:manualLayout>
              <c:xMode val="edge"/>
              <c:yMode val="edge"/>
              <c:x val="0.185327104522125"/>
              <c:y val="0.92801959658534305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-207705224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77052248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Patients with SVR12 (%)</a:t>
                </a:r>
              </a:p>
            </c:rich>
          </c:tx>
          <c:layout>
            <c:manualLayout>
              <c:xMode val="edge"/>
              <c:yMode val="edge"/>
              <c:x val="5.1329030001784903E-3"/>
              <c:y val="0.148756891532045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>
            <a:solidFill>
              <a:srgbClr val="000000"/>
            </a:solidFill>
          </a:ln>
        </c:spPr>
        <c:crossAx val="-2105429416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3.6789549033643502E-2"/>
          <c:w val="0.87107458655046699"/>
          <c:h val="0.763281555714626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718E25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0000">
                  <a:lumMod val="65000"/>
                  <a:lumOff val="35000"/>
                </a:srgbClr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3225-F646-A770-959A447B1414}"/>
              </c:ext>
            </c:extLst>
          </c:dPt>
          <c:dPt>
            <c:idx val="1"/>
            <c:invertIfNegative val="0"/>
            <c:bubble3D val="0"/>
            <c:spPr>
              <a:solidFill>
                <a:srgbClr val="6E4B7D">
                  <a:lumMod val="75000"/>
                </a:srgbClr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3225-F646-A770-959A447B1414}"/>
              </c:ext>
            </c:extLst>
          </c:dPt>
          <c:dPt>
            <c:idx val="2"/>
            <c:invertIfNegative val="0"/>
            <c:bubble3D val="0"/>
            <c:spPr>
              <a:solidFill>
                <a:srgbClr val="967172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3225-F646-A770-959A447B1414}"/>
              </c:ext>
            </c:extLst>
          </c:dPt>
          <c:dPt>
            <c:idx val="3"/>
            <c:invertIfNegative val="0"/>
            <c:bubble3D val="0"/>
            <c:spPr>
              <a:solidFill>
                <a:srgbClr val="697D59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3225-F646-A770-959A447B1414}"/>
              </c:ext>
            </c:extLst>
          </c:dPt>
          <c:dPt>
            <c:idx val="4"/>
            <c:invertIfNegative val="0"/>
            <c:bubble3D val="0"/>
            <c:spPr>
              <a:solidFill>
                <a:srgbClr val="415476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3225-F646-A770-959A447B1414}"/>
              </c:ext>
            </c:extLst>
          </c:dPt>
          <c:dPt>
            <c:idx val="5"/>
            <c:invertIfNegative val="0"/>
            <c:bubble3D val="0"/>
            <c:spPr>
              <a:solidFill>
                <a:srgbClr val="917842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3225-F646-A770-959A447B1414}"/>
              </c:ext>
            </c:extLst>
          </c:dPt>
          <c:dLbls>
            <c:numFmt formatCode="0" sourceLinked="0"/>
            <c:spPr>
              <a:solidFill>
                <a:srgbClr val="FFFFFF">
                  <a:alpha val="50000"/>
                </a:srgbClr>
              </a:solidFill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No RAS</c:v>
                </c:pt>
                <c:pt idx="1">
                  <c:v>Any RAS</c:v>
                </c:pt>
                <c:pt idx="2">
                  <c:v>NS5B Only</c:v>
                </c:pt>
                <c:pt idx="3">
                  <c:v>NS3 Only</c:v>
                </c:pt>
                <c:pt idx="4">
                  <c:v>NS5A Only</c:v>
                </c:pt>
                <c:pt idx="5">
                  <c:v>NS3 + NS5A</c:v>
                </c:pt>
              </c:strCache>
            </c:strRef>
          </c:cat>
          <c:val>
            <c:numRef>
              <c:f>Sheet1!$B$2:$B$7</c:f>
              <c:numCache>
                <c:formatCode>0.0</c:formatCode>
                <c:ptCount val="6"/>
                <c:pt idx="0">
                  <c:v>97.7</c:v>
                </c:pt>
                <c:pt idx="1">
                  <c:v>97.1</c:v>
                </c:pt>
                <c:pt idx="2">
                  <c:v>100</c:v>
                </c:pt>
                <c:pt idx="3">
                  <c:v>100</c:v>
                </c:pt>
                <c:pt idx="4">
                  <c:v>96.8</c:v>
                </c:pt>
                <c:pt idx="5">
                  <c:v>97.2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225-F646-A770-959A447B141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-2030501112"/>
        <c:axId val="-2030598728"/>
      </c:barChart>
      <c:catAx>
        <c:axId val="-2030501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300"/>
            </a:pPr>
            <a:endParaRPr lang="en-US"/>
          </a:p>
        </c:txPr>
        <c:crossAx val="-203059872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30598728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Patients with SVR12 (%)</a:t>
                </a:r>
              </a:p>
            </c:rich>
          </c:tx>
          <c:layout>
            <c:manualLayout>
              <c:xMode val="edge"/>
              <c:yMode val="edge"/>
              <c:x val="0"/>
              <c:y val="9.1513004056311104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>
            <a:solidFill>
              <a:srgbClr val="000000"/>
            </a:solidFill>
          </a:ln>
          <a:effectLst/>
        </c:spPr>
        <c:crossAx val="-2030501112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963" y="857250"/>
            <a:ext cx="6697662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945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089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967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UR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4C532C-3D97-E34C-A378-DD504926CA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50" y="195241"/>
            <a:ext cx="2926080" cy="46594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90319A0-61A9-B04E-A7BC-8B6F583247CD}"/>
              </a:ext>
            </a:extLst>
          </p:cNvPr>
          <p:cNvGrpSpPr/>
          <p:nvPr userDrawn="1"/>
        </p:nvGrpSpPr>
        <p:grpSpPr>
          <a:xfrm>
            <a:off x="462321" y="4516238"/>
            <a:ext cx="2280879" cy="446276"/>
            <a:chOff x="462321" y="4578479"/>
            <a:chExt cx="2280879" cy="44627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19FD9F7-C1BC-7347-B044-72480FB61141}"/>
                </a:ext>
              </a:extLst>
            </p:cNvPr>
            <p:cNvSpPr txBox="1">
              <a:spLocks noChangeAspect="1"/>
            </p:cNvSpPr>
            <p:nvPr userDrawn="1"/>
          </p:nvSpPr>
          <p:spPr>
            <a:xfrm>
              <a:off x="462321" y="4578479"/>
              <a:ext cx="2280879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cap="small" spc="100" baseline="0" dirty="0">
                  <a:latin typeface="Corbel" panose="020B0503020204020204" pitchFamily="34" charset="0"/>
                  <a:cs typeface="Calibri" panose="020F0502020204030204" pitchFamily="34" charset="0"/>
                </a:rPr>
                <a:t>Hepatitis </a:t>
              </a:r>
              <a:r>
                <a:rPr lang="en-US" sz="1200" b="1" cap="small" spc="100" baseline="0" dirty="0">
                  <a:solidFill>
                    <a:srgbClr val="285078"/>
                  </a:solidFill>
                  <a:latin typeface="Corbel" panose="020B0503020204020204" pitchFamily="34" charset="0"/>
                  <a:cs typeface="Calibri" panose="020F0502020204030204" pitchFamily="34" charset="0"/>
                </a:rPr>
                <a:t>C</a:t>
              </a:r>
              <a:r>
                <a:rPr lang="en-US" sz="1200" cap="small" spc="100" baseline="0" dirty="0">
                  <a:latin typeface="Corbel" panose="020B0503020204020204" pitchFamily="34" charset="0"/>
                  <a:cs typeface="Calibri" panose="020F0502020204030204" pitchFamily="34" charset="0"/>
                </a:rPr>
                <a:t> Online</a:t>
              </a:r>
              <a:br>
                <a:rPr lang="en-US" sz="1600" dirty="0">
                  <a:latin typeface="Corbel" panose="020B0503020204020204" pitchFamily="34" charset="0"/>
                  <a:cs typeface="Arial" panose="020B0604020202020204" pitchFamily="34" charset="0"/>
                </a:rPr>
              </a:br>
              <a:r>
                <a:rPr lang="en-US" sz="105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rbel" panose="020B0503020204020204" pitchFamily="34" charset="0"/>
                  <a:cs typeface="Calibri" panose="020F0502020204030204" pitchFamily="34" charset="0"/>
                </a:rPr>
                <a:t>www.hepatitisC.uw.edu</a:t>
              </a:r>
              <a:endPara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48D6E11-48AB-BE4A-8814-EA56822BBF1E}"/>
                </a:ext>
              </a:extLst>
            </p:cNvPr>
            <p:cNvCxnSpPr/>
            <p:nvPr userDrawn="1"/>
          </p:nvCxnSpPr>
          <p:spPr>
            <a:xfrm>
              <a:off x="550191" y="4808530"/>
              <a:ext cx="1335024" cy="0"/>
            </a:xfrm>
            <a:prstGeom prst="line">
              <a:avLst/>
            </a:prstGeom>
            <a:ln w="952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331D7AC0-870D-EE43-85B5-10937BBC3887}"/>
              </a:ext>
            </a:extLst>
          </p:cNvPr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8320"/>
            <a:ext cx="9157371" cy="347472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E80F54C7-FB42-CA4C-90DF-566F547389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8219" y="1017901"/>
            <a:ext cx="8229600" cy="1280160"/>
          </a:xfrm>
          <a:prstGeom prst="rect">
            <a:avLst/>
          </a:prstGeom>
        </p:spPr>
        <p:txBody>
          <a:bodyPr lIns="91440" anchor="ctr" anchorCtr="0">
            <a:normAutofit/>
          </a:bodyPr>
          <a:lstStyle>
            <a:lvl1pPr algn="l">
              <a:lnSpc>
                <a:spcPts val="3000"/>
              </a:lnSpc>
              <a:defRPr sz="3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and Add Title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4ABFC78A-A9BC-CF4A-BAF8-FC4134E5D4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3736" y="2404157"/>
            <a:ext cx="8229600" cy="1463040"/>
          </a:xfrm>
          <a:prstGeom prst="rect">
            <a:avLst/>
          </a:prstGeom>
        </p:spPr>
        <p:txBody>
          <a:bodyPr lIns="91440" tIns="91440" rIns="91440" bIns="9144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aseline="0">
                <a:solidFill>
                  <a:schemeClr val="bg1">
                    <a:lumMod val="95000"/>
                  </a:schemeClr>
                </a:solidFill>
                <a:latin typeface="Arial"/>
              </a:defRPr>
            </a:lvl1pPr>
            <a:lvl2pPr marL="0" indent="0" algn="l">
              <a:spcBef>
                <a:spcPts val="0"/>
              </a:spcBef>
              <a:buNone/>
              <a:defRPr sz="1350" i="1">
                <a:solidFill>
                  <a:schemeClr val="accent2"/>
                </a:solidFill>
                <a:latin typeface="Arial"/>
              </a:defRPr>
            </a:lvl2pPr>
            <a:lvl3pPr marL="0" indent="0" algn="l">
              <a:spcBef>
                <a:spcPts val="0"/>
              </a:spcBef>
              <a:buNone/>
              <a:defRPr sz="1200" i="1">
                <a:solidFill>
                  <a:schemeClr val="accent2"/>
                </a:solidFill>
                <a:latin typeface="Arial"/>
              </a:defRPr>
            </a:lvl3pPr>
            <a:lvl4pPr marL="471488" indent="0" algn="ctr">
              <a:buNone/>
              <a:defRPr/>
            </a:lvl4pPr>
            <a:lvl5pPr marL="602456" indent="0" algn="ctr">
              <a:buNone/>
              <a:defRPr/>
            </a:lvl5pPr>
          </a:lstStyle>
          <a:p>
            <a:pPr lvl="0"/>
            <a:r>
              <a:rPr lang="en-US" dirty="0"/>
              <a:t>Click and Add Speaker Info</a:t>
            </a:r>
          </a:p>
        </p:txBody>
      </p:sp>
      <p:sp>
        <p:nvSpPr>
          <p:cNvPr id="22" name="Date">
            <a:extLst>
              <a:ext uri="{FF2B5EF4-FFF2-40B4-BE49-F238E27FC236}">
                <a16:creationId xmlns:a16="http://schemas.microsoft.com/office/drawing/2014/main" id="{B66131DB-45B5-6945-A76D-741496EBA3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3736" y="3967450"/>
            <a:ext cx="8229600" cy="21945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1200"/>
              </a:lnSpc>
              <a:buNone/>
              <a:defRPr sz="1050" b="0" baseline="0">
                <a:solidFill>
                  <a:srgbClr val="82C8FA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Click and Add Last Date Info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66D0A3E-B052-EA40-B037-054B51E770EC}"/>
              </a:ext>
            </a:extLst>
          </p:cNvPr>
          <p:cNvCxnSpPr>
            <a:cxnSpLocks/>
          </p:cNvCxnSpPr>
          <p:nvPr userDrawn="1"/>
        </p:nvCxnSpPr>
        <p:spPr>
          <a:xfrm>
            <a:off x="-8639" y="86256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160ADCC-ACEB-FA4F-9D36-5D0D7D86AD0A}"/>
              </a:ext>
            </a:extLst>
          </p:cNvPr>
          <p:cNvCxnSpPr>
            <a:cxnSpLocks/>
          </p:cNvCxnSpPr>
          <p:nvPr userDrawn="1"/>
        </p:nvCxnSpPr>
        <p:spPr>
          <a:xfrm>
            <a:off x="-8639" y="4330452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864322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-Slide-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Study Slide: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06B65E-6661-EE42-AFF2-CBC4C550F1B5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062BBA1-6479-2148-9EE1-B8CD2CE749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1BF38B5-72C1-5A4F-B205-3AF64FC4F8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73E7362-CDE5-A340-93E0-4EB40FE4CF9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84224"/>
            <a:ext cx="8515350" cy="3504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tIns="91440" rIns="182880" anchor="t" anchorCtr="0">
            <a:normAutofit/>
          </a:bodyPr>
          <a:lstStyle>
            <a:lvl1pPr marL="205740" marR="0" indent="-17145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90" indent="-10287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SzPct val="70000"/>
              <a:defRPr sz="15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enter first level text</a:t>
            </a:r>
          </a:p>
          <a:p>
            <a:pPr lvl="1"/>
            <a:r>
              <a:rPr lang="en-US" dirty="0"/>
              <a:t>Line 2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71790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-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Study Slide: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06B65E-6661-EE42-AFF2-CBC4C550F1B5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062BBA1-6479-2148-9EE1-B8CD2CE749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1BF38B5-72C1-5A4F-B205-3AF64FC4F8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73E7362-CDE5-A340-93E0-4EB40FE4CF9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-18168" y="1786409"/>
            <a:ext cx="9180576" cy="15744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70C0"/>
            </a:solidFill>
          </a:ln>
        </p:spPr>
        <p:txBody>
          <a:bodyPr lIns="457200" tIns="91440" rIns="457200" bIns="182880" anchor="ctr" anchorCtr="0">
            <a:normAutofit/>
          </a:bodyPr>
          <a:lstStyle>
            <a:lvl1pPr marL="0" marR="0" indent="0" algn="l" defTabSz="6858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None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90" indent="-10287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SzPct val="70000"/>
              <a:defRPr sz="15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enter first level text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424671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-Slide-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Study Slide Bar: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06B65E-6661-EE42-AFF2-CBC4C550F1B5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062BBA1-6479-2148-9EE1-B8CD2CE749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1BF38B5-72C1-5A4F-B205-3AF64FC4F8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291D050-F2FF-B84B-B85F-704A33D7A29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428596"/>
            <a:ext cx="4248149" cy="3277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tIns="91440" anchor="t" anchorCtr="0">
            <a:normAutofit/>
          </a:bodyPr>
          <a:lstStyle>
            <a:lvl1pPr marL="205740" marR="0" indent="-17145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90" indent="-10287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SzPct val="70000"/>
              <a:defRPr sz="15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enter first level text</a:t>
            </a:r>
          </a:p>
          <a:p>
            <a:pPr lvl="1"/>
            <a:r>
              <a:rPr lang="en-US" dirty="0"/>
              <a:t>Line 2</a:t>
            </a:r>
          </a:p>
          <a:p>
            <a:pPr lvl="0"/>
            <a:endParaRPr lang="en-US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7D86A608-CE71-5040-8C80-661F1437DF33}"/>
              </a:ext>
            </a:extLst>
          </p:cNvPr>
          <p:cNvSpPr>
            <a:spLocks noChangeArrowheads="1"/>
          </p:cNvSpPr>
          <p:nvPr userDrawn="1"/>
        </p:nvSpPr>
        <p:spPr bwMode="invGray">
          <a:xfrm>
            <a:off x="323850" y="1035386"/>
            <a:ext cx="4248150" cy="365760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342900">
              <a:lnSpc>
                <a:spcPct val="85000"/>
              </a:lnSpc>
            </a:pPr>
            <a:endParaRPr lang="en-US" sz="15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8D38D57-7E90-4C4F-BEFE-18F098A6A60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32815" y="1046741"/>
            <a:ext cx="4185088" cy="3429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846881504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2102823"/>
            <a:ext cx="8077200" cy="928688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2800" b="0" cap="none">
                <a:solidFill>
                  <a:srgbClr val="003A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-9329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 userDrawn="1"/>
        </p:nvCxnSpPr>
        <p:spPr>
          <a:xfrm>
            <a:off x="-9329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E75D3E13-CC4F-7E49-B471-8878E909C360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738268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Divider-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1" y="2095500"/>
            <a:ext cx="9143999" cy="971550"/>
          </a:xfrm>
          <a:prstGeom prst="rect">
            <a:avLst/>
          </a:prstGeom>
          <a:solidFill>
            <a:srgbClr val="00597C">
              <a:alpha val="10000"/>
            </a:srgbClr>
          </a:solidFill>
        </p:spPr>
        <p:txBody>
          <a:bodyPr tIns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48" y="2105025"/>
            <a:ext cx="8496300" cy="956120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2800" b="0" cap="non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-9329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-9329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54F72F09-2BBD-9049-A14A-1051BDD99E57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50092C9-A09F-7245-8D15-AEFDA53288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CCC311E-DA3E-AB41-BF2C-7398324BA55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3849" y="-7144"/>
            <a:ext cx="8839200" cy="363760"/>
          </a:xfrm>
          <a:prstGeom prst="rect">
            <a:avLst/>
          </a:prstGeom>
        </p:spPr>
        <p:txBody>
          <a:bodyPr lIns="91440" anchor="b">
            <a:normAutofit/>
          </a:bodyPr>
          <a:lstStyle>
            <a:lvl1pPr marL="0" indent="0">
              <a:spcBef>
                <a:spcPts val="0"/>
              </a:spcBef>
              <a:buNone/>
              <a:defRPr sz="11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3880678036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-Sol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>
            <a:extLst>
              <a:ext uri="{FF2B5EF4-FFF2-40B4-BE49-F238E27FC236}">
                <a16:creationId xmlns:a16="http://schemas.microsoft.com/office/drawing/2014/main" id="{E36BB952-50A8-AE49-87A9-BEC72E8DE500}"/>
              </a:ext>
            </a:extLst>
          </p:cNvPr>
          <p:cNvSpPr txBox="1">
            <a:spLocks/>
          </p:cNvSpPr>
          <p:nvPr userDrawn="1"/>
        </p:nvSpPr>
        <p:spPr>
          <a:xfrm>
            <a:off x="1" y="1371600"/>
            <a:ext cx="9143999" cy="2400300"/>
          </a:xfrm>
          <a:prstGeom prst="rect">
            <a:avLst/>
          </a:prstGeom>
          <a:solidFill>
            <a:srgbClr val="00597C">
              <a:alpha val="10000"/>
            </a:srgbClr>
          </a:solidFill>
        </p:spPr>
        <p:txBody>
          <a:bodyPr tIns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105025"/>
            <a:ext cx="9144000" cy="956120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2800" b="0" cap="non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-9329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-9329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54F72F09-2BBD-9049-A14A-1051BDD99E57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810326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1" y="1371600"/>
            <a:ext cx="9143999" cy="2400300"/>
          </a:xfrm>
          <a:prstGeom prst="rect">
            <a:avLst/>
          </a:prstGeom>
          <a:gradFill flip="none" rotWithShape="1">
            <a:gsLst>
              <a:gs pos="0">
                <a:srgbClr val="006D9A">
                  <a:alpha val="50000"/>
                </a:srgbClr>
              </a:gs>
              <a:gs pos="50000">
                <a:schemeClr val="bg1"/>
              </a:gs>
              <a:gs pos="100000">
                <a:srgbClr val="006D9A">
                  <a:alpha val="50000"/>
                </a:srgbClr>
              </a:gs>
            </a:gsLst>
            <a:lin ang="5400000" scaled="0"/>
            <a:tileRect/>
          </a:gradFill>
        </p:spPr>
        <p:txBody>
          <a:bodyPr tIns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105025"/>
            <a:ext cx="9144000" cy="956120"/>
          </a:xfrm>
          <a:prstGeom prst="rect">
            <a:avLst/>
          </a:prstGeom>
          <a:solidFill>
            <a:schemeClr val="bg1"/>
          </a:solidFill>
        </p:spPr>
        <p:txBody>
          <a:bodyPr tIns="0" anchor="ctr">
            <a:normAutofit/>
          </a:bodyPr>
          <a:lstStyle>
            <a:lvl1pPr algn="ctr">
              <a:defRPr sz="2800" b="0" cap="non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-7493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-9329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54F47EEC-7D64-BC44-B74A-8AB7EC9C1146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079281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Imag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971551"/>
            <a:ext cx="9153144" cy="4192523"/>
          </a:xfrm>
          <a:prstGeom prst="rect">
            <a:avLst/>
          </a:prstGeom>
          <a:gradFill>
            <a:gsLst>
              <a:gs pos="0">
                <a:srgbClr val="004E66"/>
              </a:gs>
              <a:gs pos="100000">
                <a:srgbClr val="00779D"/>
              </a:gs>
            </a:gsLst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C5D8D2-47A9-4648-ADAF-AF4DDAB936D3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2E694FF-BE93-494A-8335-D80A3BE989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2051987732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Imag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971551"/>
            <a:ext cx="9153144" cy="4192523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C5D8D2-47A9-4648-ADAF-AF4DDAB936D3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2E694FF-BE93-494A-8335-D80A3BE989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3069492155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51549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E7F697-0452-FD41-8395-6BF13DCE8E98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C5375E53-0C80-A84B-AAA8-6B394E1E6F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3193000395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3D4D4E-CA73-CE48-9341-CA63C4422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Large-Font Text Slide: click to add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9A681A14-7A84-7F43-AE92-51583060A7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2568E9B-001A-3C4B-92D6-08A79194F9D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35604"/>
            <a:ext cx="85153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05740" indent="-171450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Arial"/>
              <a:buChar char="•"/>
              <a:defRPr sz="24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2915" marR="0" indent="-17145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137160">
              <a:lnSpc>
                <a:spcPct val="100000"/>
              </a:lnSpc>
              <a:spcBef>
                <a:spcPts val="300"/>
              </a:spcBef>
              <a:buClr>
                <a:srgbClr val="0070C0"/>
              </a:buClr>
              <a:buSzPct val="100000"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First Level Text (click Return TAB to get to next level text)</a:t>
            </a:r>
          </a:p>
          <a:p>
            <a:pPr lvl="1"/>
            <a:r>
              <a:rPr lang="en-US" dirty="0"/>
              <a:t>Second level (click shift TAB to get back to First Level)</a:t>
            </a:r>
          </a:p>
          <a:p>
            <a:pPr lvl="2"/>
            <a:r>
              <a:rPr lang="en-US" dirty="0"/>
              <a:t>Click Return Tab to get to Third-Level Text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96428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Rectang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1950244"/>
            <a:ext cx="3657600" cy="5143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2400" b="0" cap="none">
                <a:solidFill>
                  <a:srgbClr val="003A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1521619"/>
            <a:ext cx="3657600" cy="40005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1800" cap="small" baseline="0">
                <a:solidFill>
                  <a:srgbClr val="003A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6" y="2571752"/>
            <a:ext cx="4572001" cy="1209674"/>
          </a:xfrm>
          <a:prstGeom prst="rect">
            <a:avLst/>
          </a:prstGeom>
          <a:solidFill>
            <a:srgbClr val="0070C0">
              <a:alpha val="15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Rectangle 14"/>
          <p:cNvSpPr/>
          <p:nvPr/>
        </p:nvSpPr>
        <p:spPr>
          <a:xfrm>
            <a:off x="4588934" y="1371600"/>
            <a:ext cx="4572001" cy="1185863"/>
          </a:xfrm>
          <a:prstGeom prst="rect">
            <a:avLst/>
          </a:prstGeom>
          <a:solidFill>
            <a:srgbClr val="0070C0">
              <a:alpha val="15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2686050"/>
            <a:ext cx="3962400" cy="914400"/>
          </a:xfrm>
          <a:prstGeom prst="rect">
            <a:avLst/>
          </a:prstGeom>
        </p:spPr>
        <p:txBody>
          <a:bodyPr/>
          <a:lstStyle>
            <a:lvl1pPr marL="171450" indent="-171450">
              <a:defRPr sz="1500">
                <a:solidFill>
                  <a:srgbClr val="003A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-9329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-9329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91F3C7D4-0781-8845-8825-89A145A9DF09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788918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osure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3D4D4E-CA73-CE48-9341-CA63C4422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Disclosures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E488213-315E-8B44-A5C0-2724490512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3EF870E-42BF-9B46-A4A3-4BBBF5EE82C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35604"/>
            <a:ext cx="85153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05740" indent="-171450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Arial"/>
              <a:buChar char="•"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2915" marR="0" indent="-17145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137160">
              <a:lnSpc>
                <a:spcPct val="100000"/>
              </a:lnSpc>
              <a:spcBef>
                <a:spcPts val="300"/>
              </a:spcBef>
              <a:buClr>
                <a:srgbClr val="0070C0"/>
              </a:buClr>
              <a:buSzPct val="10000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First Level Text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809073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3878355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60F0B8B-66F2-DF43-BD77-6C2E0DA2E6A6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83514E-98F2-2D45-9DA2-54F265280D68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DA28F71-E8EE-4641-AAE6-AB4095216C3F}"/>
              </a:ext>
            </a:extLst>
          </p:cNvPr>
          <p:cNvSpPr txBox="1"/>
          <p:nvPr userDrawn="1"/>
        </p:nvSpPr>
        <p:spPr>
          <a:xfrm>
            <a:off x="458843" y="1375979"/>
            <a:ext cx="8229600" cy="1299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>
                <a:srgbClr val="434DA1"/>
              </a:buClr>
              <a:buSzPct val="125000"/>
              <a:buFont typeface="Arial"/>
              <a:buNone/>
              <a:tabLst/>
              <a:defRPr/>
            </a:pPr>
            <a:r>
              <a:rPr lang="en-US" sz="1800" b="1" i="0" dirty="0">
                <a:latin typeface="Arial" panose="020B0604020202020204" pitchFamily="34" charset="0"/>
                <a:cs typeface="Arial" panose="020B0604020202020204" pitchFamily="34" charset="0"/>
              </a:rPr>
              <a:t>Hepatitis </a:t>
            </a:r>
            <a:r>
              <a:rPr lang="en-US" sz="2000" b="1" i="0" dirty="0">
                <a:solidFill>
                  <a:srgbClr val="0054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800" b="1" i="0" dirty="0">
                <a:latin typeface="Arial" panose="020B0604020202020204" pitchFamily="34" charset="0"/>
                <a:cs typeface="Arial" panose="020B0604020202020204" pitchFamily="34" charset="0"/>
              </a:rPr>
              <a:t> Online </a:t>
            </a:r>
            <a:r>
              <a:rPr lang="en-US" sz="1800" i="0" dirty="0">
                <a:latin typeface="Arial" panose="020B0604020202020204" pitchFamily="34" charset="0"/>
                <a:cs typeface="Arial" panose="020B0604020202020204" pitchFamily="34" charset="0"/>
              </a:rPr>
              <a:t>is funded by a cooperative agreement from the Centers for Disease Control and Prevention (CDC-RFA- PS21-2105). This project is led by the University of Washington Infectious Diseases Education and Assessment (IDEA) Program. </a:t>
            </a:r>
            <a:endParaRPr lang="en-US" sz="15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131116-A80C-D943-92A9-B0AF257E745D}"/>
              </a:ext>
            </a:extLst>
          </p:cNvPr>
          <p:cNvSpPr txBox="1"/>
          <p:nvPr userDrawn="1"/>
        </p:nvSpPr>
        <p:spPr>
          <a:xfrm>
            <a:off x="0" y="4636541"/>
            <a:ext cx="9151575" cy="5642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188720" tIns="91440" rIns="1188720" bIns="137160" rtlCol="0" anchor="ctr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100" i="1" dirty="0">
                <a:solidFill>
                  <a:schemeClr val="tx1"/>
                </a:solidFill>
                <a:latin typeface="+mn-lt"/>
              </a:rPr>
              <a:t>The contents in this presentation are those of the author(s) and do not necessarily represent the </a:t>
            </a:r>
            <a:br>
              <a:rPr lang="en-US" sz="1100" i="1" dirty="0">
                <a:solidFill>
                  <a:schemeClr val="tx1"/>
                </a:solidFill>
                <a:latin typeface="+mn-lt"/>
              </a:rPr>
            </a:br>
            <a:r>
              <a:rPr lang="en-US" sz="1100" i="1" dirty="0">
                <a:solidFill>
                  <a:schemeClr val="tx1"/>
                </a:solidFill>
                <a:latin typeface="+mn-lt"/>
              </a:rPr>
              <a:t>official position of views of, nor an endorsement, by the Centers for Disease Control and Prevention.</a:t>
            </a:r>
            <a:endParaRPr lang="en-US" sz="1100" i="1" dirty="0">
              <a:solidFill>
                <a:schemeClr val="tx1"/>
              </a:solidFill>
              <a:latin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24FC7B0-4199-894F-A8D2-4FF835667F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05188" y="3229441"/>
            <a:ext cx="2120053" cy="62179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ED0061C-C01B-6147-BCD8-08FDF056E6F2}"/>
              </a:ext>
            </a:extLst>
          </p:cNvPr>
          <p:cNvSpPr/>
          <p:nvPr userDrawn="1"/>
        </p:nvSpPr>
        <p:spPr>
          <a:xfrm>
            <a:off x="295189" y="89397"/>
            <a:ext cx="8503918" cy="822624"/>
          </a:xfrm>
          <a:prstGeom prst="rect">
            <a:avLst/>
          </a:prstGeom>
        </p:spPr>
        <p:txBody>
          <a:bodyPr wrap="square" lIns="68580" anchor="ctr">
            <a:normAutofit/>
          </a:bodyPr>
          <a:lstStyle/>
          <a:p>
            <a:pPr defTabSz="342900">
              <a:spcAft>
                <a:spcPts val="0"/>
              </a:spcAft>
            </a:pPr>
            <a:r>
              <a:rPr lang="en-US" sz="2400" cap="none" baseline="0" dirty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Acknowledgments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FDD0DC4-87ED-2248-BCCC-3FFD6569F84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9589" y="3230381"/>
            <a:ext cx="2257262" cy="6583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AE2333-2F70-634E-82A6-B1B90516D6E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42226" y="3266416"/>
            <a:ext cx="2145931" cy="56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267516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Medi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3D4D4E-CA73-CE48-9341-CA63C4422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Medium-Font Text Slide: click to add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7E4DF60-71E6-5A4F-922E-DACE79CE099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35604"/>
            <a:ext cx="85153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05740" indent="-171450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Arial"/>
              <a:buChar char="•"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2915" marR="0" indent="-17145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137160">
              <a:lnSpc>
                <a:spcPct val="100000"/>
              </a:lnSpc>
              <a:spcBef>
                <a:spcPts val="300"/>
              </a:spcBef>
              <a:buClr>
                <a:srgbClr val="0070C0"/>
              </a:buClr>
              <a:buSzPct val="100000"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First Level Text (click Return TAB to get to next level text)</a:t>
            </a:r>
          </a:p>
          <a:p>
            <a:pPr lvl="1"/>
            <a:r>
              <a:rPr lang="en-US" dirty="0"/>
              <a:t>Second level (click shift TAB to get back to First Level)</a:t>
            </a:r>
          </a:p>
          <a:p>
            <a:pPr lvl="2"/>
            <a:r>
              <a:rPr lang="en-US" dirty="0"/>
              <a:t>Click Return Tab to get to Third-Level Text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1F06CDF-9301-9D41-99E6-E67191B990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2596105137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Same 20 F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3D4D4E-CA73-CE48-9341-CA63C4422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Same-20-Font Text Slide: click to add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E488213-315E-8B44-A5C0-2724490512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3EF870E-42BF-9B46-A4A3-4BBBF5EE82C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35604"/>
            <a:ext cx="85153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05740" indent="-171450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Arial"/>
              <a:buChar char="•"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2915" marR="0" indent="-17145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137160">
              <a:lnSpc>
                <a:spcPct val="100000"/>
              </a:lnSpc>
              <a:spcBef>
                <a:spcPts val="300"/>
              </a:spcBef>
              <a:buClr>
                <a:srgbClr val="0070C0"/>
              </a:buClr>
              <a:buSzPct val="10000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First Level Text (click Return TAB to get to next level text)</a:t>
            </a:r>
          </a:p>
          <a:p>
            <a:pPr lvl="1"/>
            <a:r>
              <a:rPr lang="en-US" dirty="0"/>
              <a:t>Second level (click shift TAB to get back to First Level)</a:t>
            </a:r>
          </a:p>
          <a:p>
            <a:pPr lvl="2"/>
            <a:r>
              <a:rPr lang="en-US" dirty="0"/>
              <a:t>Click Return Tab to get to Third-Level Text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608098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Text and Data/Image Slide: click to add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190625"/>
            <a:ext cx="40957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171450" indent="-171450">
              <a:lnSpc>
                <a:spcPts val="2100"/>
              </a:lnSpc>
              <a:spcBef>
                <a:spcPts val="600"/>
              </a:spcBef>
              <a:buClr>
                <a:srgbClr val="0070C0"/>
              </a:buClr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0038" indent="-128588">
              <a:lnSpc>
                <a:spcPts val="2100"/>
              </a:lnSpc>
              <a:spcBef>
                <a:spcPts val="300"/>
              </a:spcBef>
              <a:buClr>
                <a:srgbClr val="0070C0"/>
              </a:buClr>
              <a:buFont typeface="Arial" pitchFamily="34" charset="0"/>
              <a:buChar char="-"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spcBef>
                <a:spcPts val="600"/>
              </a:spcBef>
              <a:defRPr sz="12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first level text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091559A-A57D-7640-A089-C617FF5BE9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AE78A2BD-79AF-4045-B862-6F54F0C316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2138419722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Table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Graph/Table/Image: click to add title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432CEDF1-0424-7343-B2E6-04464D55AD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1050445-BA7D-E540-B7EF-B34AC2CA36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4165635349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-Cred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Illustration/Credit: click to add title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432CEDF1-0424-7343-B2E6-04464D55AD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9040465-5DC6-4C45-8214-2E969A7E14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60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3795830669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Gray-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Graph/Table/Image Gray Bar: click to add title</a:t>
            </a: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invGray">
          <a:xfrm>
            <a:off x="-4917" y="980205"/>
            <a:ext cx="9162288" cy="365760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342900">
              <a:lnSpc>
                <a:spcPct val="85000"/>
              </a:lnSpc>
            </a:pPr>
            <a:endParaRPr lang="en-US" sz="15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5436345-40BB-5242-A91F-64B15D2D0A4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23850" y="989536"/>
            <a:ext cx="8503920" cy="3429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-4917" y="968376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CC8AE8E-D860-A048-A8D2-A7D0623F19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D279690D-7F7B-9243-8026-9C4650B83E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1458743444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Study Slide: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06B65E-6661-EE42-AFF2-CBC4C550F1B5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062BBA1-6479-2148-9EE1-B8CD2CE749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1BF38B5-72C1-5A4F-B205-3AF64FC4F8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73E7362-CDE5-A340-93E0-4EB40FE4CF9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1" y="1184224"/>
            <a:ext cx="4248150" cy="3504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tIns="91440" anchor="t" anchorCtr="0">
            <a:normAutofit/>
          </a:bodyPr>
          <a:lstStyle>
            <a:lvl1pPr marL="205740" marR="0" indent="-17145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90" indent="-10287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SzPct val="70000"/>
              <a:defRPr sz="15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enter first level text</a:t>
            </a:r>
          </a:p>
          <a:p>
            <a:pPr lvl="1"/>
            <a:r>
              <a:rPr lang="en-US" dirty="0"/>
              <a:t>Line 2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325032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9" r:id="rId2"/>
    <p:sldLayoutId id="2147483711" r:id="rId3"/>
    <p:sldLayoutId id="2147483709" r:id="rId4"/>
    <p:sldLayoutId id="2147483700" r:id="rId5"/>
    <p:sldLayoutId id="2147483701" r:id="rId6"/>
    <p:sldLayoutId id="2147483710" r:id="rId7"/>
    <p:sldLayoutId id="2147483703" r:id="rId8"/>
    <p:sldLayoutId id="2147483723" r:id="rId9"/>
    <p:sldLayoutId id="2147483729" r:id="rId10"/>
    <p:sldLayoutId id="2147483730" r:id="rId11"/>
    <p:sldLayoutId id="2147483727" r:id="rId12"/>
    <p:sldLayoutId id="2147483695" r:id="rId13"/>
    <p:sldLayoutId id="2147483697" r:id="rId14"/>
    <p:sldLayoutId id="2147483725" r:id="rId15"/>
    <p:sldLayoutId id="2147483698" r:id="rId16"/>
    <p:sldLayoutId id="2147483704" r:id="rId17"/>
    <p:sldLayoutId id="2147483724" r:id="rId18"/>
    <p:sldLayoutId id="2147483705" r:id="rId19"/>
    <p:sldLayoutId id="2147483696" r:id="rId20"/>
    <p:sldLayoutId id="2147483726" r:id="rId21"/>
    <p:sldLayoutId id="2147483707" r:id="rId22"/>
    <p:sldLayoutId id="2147483708" r:id="rId23"/>
  </p:sldLayoutIdLst>
  <p:transition spd="slow"/>
  <p:hf sldNum="0" hd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2625"/>
              </a:lnSpc>
              <a:spcBef>
                <a:spcPts val="450"/>
              </a:spcBef>
            </a:pPr>
            <a:r>
              <a:rPr lang="en-US" sz="1800" dirty="0">
                <a:solidFill>
                  <a:srgbClr val="001D48"/>
                </a:solidFill>
              </a:rPr>
              <a:t>Sofosbuvir-Velpatasvir-</a:t>
            </a:r>
            <a:r>
              <a:rPr lang="en-US" sz="1800" dirty="0" err="1">
                <a:solidFill>
                  <a:srgbClr val="001D48"/>
                </a:solidFill>
              </a:rPr>
              <a:t>Voxilaprevir</a:t>
            </a:r>
            <a:r>
              <a:rPr lang="en-US" sz="1800" dirty="0">
                <a:solidFill>
                  <a:srgbClr val="001D48"/>
                </a:solidFill>
              </a:rPr>
              <a:t> in NS5A-Experienced GT 1-6 </a:t>
            </a:r>
            <a:br>
              <a:rPr lang="en-US" sz="1800" dirty="0">
                <a:solidFill>
                  <a:srgbClr val="001D48"/>
                </a:solidFill>
              </a:rPr>
            </a:br>
            <a:r>
              <a:rPr lang="en-US" sz="2400" dirty="0">
                <a:solidFill>
                  <a:srgbClr val="001D48"/>
                </a:solidFill>
              </a:rPr>
              <a:t>POLARIS-1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7EAC34-44A8-6B45-85B7-AD307C7C15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err="1"/>
              <a:t>Bourlière</a:t>
            </a:r>
            <a:r>
              <a:rPr lang="en-US" dirty="0"/>
              <a:t> M, et al. N </a:t>
            </a:r>
            <a:r>
              <a:rPr lang="en-US" dirty="0" err="1"/>
              <a:t>Engl</a:t>
            </a:r>
            <a:r>
              <a:rPr lang="en-US" dirty="0"/>
              <a:t> J Med. 2017;376:2134-46.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73A2354-94C7-E54E-AD38-7E233F26D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811" y="3421117"/>
            <a:ext cx="4524935" cy="314312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pPr marL="34290"/>
            <a:r>
              <a:rPr lang="en-US" sz="1050" dirty="0">
                <a:solidFill>
                  <a:srgbClr val="001D48"/>
                </a:solidFill>
                <a:latin typeface="Arial"/>
                <a:cs typeface="Arial"/>
              </a:rPr>
              <a:t>Note: POLARIS-1 published in tandem with POLARIS-4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D9B767-4E6E-774E-AE33-704764794F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Treatment Experienced, Phase 3</a:t>
            </a:r>
          </a:p>
        </p:txBody>
      </p:sp>
    </p:spTree>
    <p:extLst>
      <p:ext uri="{BB962C8B-B14F-4D97-AF65-F5344CB8AC3E}">
        <p14:creationId xmlns:p14="http://schemas.microsoft.com/office/powerpoint/2010/main" val="986817050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Sofosbuvir-Velpatasvir-</a:t>
            </a:r>
            <a:r>
              <a:rPr lang="en-US" sz="2000" dirty="0" err="1"/>
              <a:t>Voxilaprevir</a:t>
            </a:r>
            <a:r>
              <a:rPr lang="en-US" sz="2000" dirty="0"/>
              <a:t> in NS5A-Experienced GT 1-6</a:t>
            </a:r>
            <a:br>
              <a:rPr lang="en-US" sz="2000" dirty="0"/>
            </a:br>
            <a:r>
              <a:rPr lang="en-US" sz="2000" dirty="0"/>
              <a:t>POLARIS-1: Adverse Events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fr-FR" dirty="0" err="1"/>
              <a:t>Bourlière</a:t>
            </a:r>
            <a:r>
              <a:rPr lang="fr-FR" dirty="0"/>
              <a:t> M, et al. N </a:t>
            </a:r>
            <a:r>
              <a:rPr lang="fr-FR" dirty="0" err="1"/>
              <a:t>Engl</a:t>
            </a:r>
            <a:r>
              <a:rPr lang="fr-FR" dirty="0"/>
              <a:t> J Med. 2017;376:2134-46.</a:t>
            </a:r>
          </a:p>
        </p:txBody>
      </p:sp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0314081"/>
              </p:ext>
            </p:extLst>
          </p:nvPr>
        </p:nvGraphicFramePr>
        <p:xfrm>
          <a:off x="457200" y="1078498"/>
          <a:ext cx="8229601" cy="3657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438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Adverse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 (AE)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SOF-VEL-VOX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263)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54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Placebo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152)</a:t>
                      </a:r>
                      <a:endParaRPr lang="en-US" sz="11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0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391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Discontinuation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due to AE—no. (%)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(&lt;1)</a:t>
                      </a:r>
                      <a:r>
                        <a:rPr lang="en-US" sz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§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(2)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391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Serious AEs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—no. (%)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(2)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(5)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391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Deaths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—no.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39770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 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 in ≥5% of patients—no. (%)</a:t>
                      </a:r>
                    </a:p>
                    <a:p>
                      <a:pPr marL="230188" indent="0">
                        <a:lnSpc>
                          <a:spcPts val="2200"/>
                        </a:lnSpc>
                        <a:tabLst>
                          <a:tab pos="230188" algn="l"/>
                        </a:tabLst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Headache</a:t>
                      </a:r>
                    </a:p>
                    <a:p>
                      <a:pPr marL="230188" indent="0">
                        <a:lnSpc>
                          <a:spcPts val="2200"/>
                        </a:lnSpc>
                        <a:tabLst>
                          <a:tab pos="230188" algn="l"/>
                        </a:tabLst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Fatigue</a:t>
                      </a:r>
                    </a:p>
                    <a:p>
                      <a:pPr marL="230188" indent="0">
                        <a:lnSpc>
                          <a:spcPts val="2200"/>
                        </a:lnSpc>
                        <a:tabLst>
                          <a:tab pos="230188" algn="l"/>
                        </a:tabLst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Diarrhea</a:t>
                      </a:r>
                    </a:p>
                    <a:p>
                      <a:pPr marL="230188" indent="0">
                        <a:lnSpc>
                          <a:spcPts val="2200"/>
                        </a:lnSpc>
                        <a:tabLst>
                          <a:tab pos="230188" algn="l"/>
                        </a:tabLst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Nausea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 (25)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 (21)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 (18)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(14)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(17)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(20)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(12)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(8)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391">
                <a:tc>
                  <a:txBody>
                    <a:bodyPr/>
                    <a:lstStyle/>
                    <a:p>
                      <a:pPr marL="0" indent="0">
                        <a:lnSpc>
                          <a:spcPts val="2200"/>
                        </a:lnSpc>
                        <a:tabLst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Laboratory AEs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Grade 3 or Above—no. (%)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(6.9%)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(14.5%)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878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§</a:t>
                      </a:r>
                      <a:r>
                        <a:rPr lang="en-US" sz="10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 participant in active arm discontinued due to angioedema attributed to ramipril</a:t>
                      </a:r>
                      <a:r>
                        <a:rPr lang="en-US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0202559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Sofosbuvir-Velpatasvir-</a:t>
            </a:r>
            <a:r>
              <a:rPr lang="en-US" sz="2000" dirty="0" err="1"/>
              <a:t>Voxilaprevir</a:t>
            </a:r>
            <a:r>
              <a:rPr lang="en-US" sz="2000" dirty="0"/>
              <a:t> in DAA-Experienced GT 1-6</a:t>
            </a:r>
            <a:br>
              <a:rPr lang="en-US" sz="2000" dirty="0"/>
            </a:br>
            <a:r>
              <a:rPr lang="en-US" sz="2000" dirty="0"/>
              <a:t>POLARIS-1 and POLARIS-4: Conclusions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fr-FR" dirty="0" err="1"/>
              <a:t>Bourlière</a:t>
            </a:r>
            <a:r>
              <a:rPr lang="fr-FR" dirty="0"/>
              <a:t> M, et al. N </a:t>
            </a:r>
            <a:r>
              <a:rPr lang="fr-FR" dirty="0" err="1"/>
              <a:t>Engl</a:t>
            </a:r>
            <a:r>
              <a:rPr lang="fr-FR" dirty="0"/>
              <a:t> J Med. 2017;376:2134-46.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AB9B1-1ED1-F144-BD3B-88308B73E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928830"/>
            <a:ext cx="9144000" cy="127628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rial"/>
                <a:cs typeface="Arial"/>
              </a:rPr>
              <a:t>Conclusions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: “</a:t>
            </a:r>
            <a:r>
              <a:rPr lang="en-US" dirty="0">
                <a:solidFill>
                  <a:schemeClr val="tx1"/>
                </a:solidFill>
                <a:cs typeface="Arial"/>
              </a:rPr>
              <a:t>Sofosbuvir-</a:t>
            </a:r>
            <a:r>
              <a:rPr lang="en-US" dirty="0" err="1">
                <a:solidFill>
                  <a:schemeClr val="tx1"/>
                </a:solidFill>
                <a:cs typeface="Arial"/>
              </a:rPr>
              <a:t>velpatasvir</a:t>
            </a:r>
            <a:r>
              <a:rPr lang="en-US" dirty="0">
                <a:solidFill>
                  <a:schemeClr val="tx1"/>
                </a:solidFill>
                <a:cs typeface="Arial"/>
              </a:rPr>
              <a:t>-</a:t>
            </a:r>
            <a:r>
              <a:rPr lang="en-US" dirty="0" err="1">
                <a:solidFill>
                  <a:schemeClr val="tx1"/>
                </a:solidFill>
                <a:cs typeface="Arial"/>
              </a:rPr>
              <a:t>voxilaprevir</a:t>
            </a:r>
            <a:r>
              <a:rPr lang="en-US" dirty="0">
                <a:solidFill>
                  <a:schemeClr val="tx1"/>
                </a:solidFill>
                <a:cs typeface="Arial"/>
              </a:rPr>
              <a:t> taken for 12 weeks provided high rates of sustained virologic response among patients across HCV genotypes in whom treatment with a DAA regimen had previously failed.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190526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4837123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Sofosbuvir-Velpatasvir-</a:t>
            </a:r>
            <a:r>
              <a:rPr lang="en-US" sz="2000" dirty="0" err="1"/>
              <a:t>Voxilaprevir</a:t>
            </a:r>
            <a:r>
              <a:rPr lang="en-US" sz="2000" dirty="0"/>
              <a:t> in NS5A-Experienced GT 1-6</a:t>
            </a:r>
            <a:br>
              <a:rPr lang="en-US" sz="2000" dirty="0"/>
            </a:br>
            <a:r>
              <a:rPr lang="en-US" sz="2000" dirty="0"/>
              <a:t>POLARIS-1: Study Features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fr-FR" dirty="0" err="1"/>
              <a:t>Bourlière</a:t>
            </a:r>
            <a:r>
              <a:rPr lang="fr-FR" dirty="0"/>
              <a:t> M, et al. N </a:t>
            </a:r>
            <a:r>
              <a:rPr lang="fr-FR" dirty="0" err="1"/>
              <a:t>Engl</a:t>
            </a:r>
            <a:r>
              <a:rPr lang="fr-FR" dirty="0"/>
              <a:t> J Med. 2017;376:2134-46.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66774-1C31-F542-8048-CEDF44599F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117559"/>
            <a:ext cx="8229600" cy="3576991"/>
          </a:xfrm>
        </p:spPr>
        <p:txBody>
          <a:bodyPr>
            <a:normAutofit/>
          </a:bodyPr>
          <a:lstStyle/>
          <a:p>
            <a:pPr>
              <a:lnSpc>
                <a:spcPts val="1900"/>
              </a:lnSpc>
            </a:pPr>
            <a:r>
              <a:rPr lang="en-US" sz="1500" b="1" dirty="0">
                <a:solidFill>
                  <a:schemeClr val="tx1"/>
                </a:solidFill>
              </a:rPr>
              <a:t>Design</a:t>
            </a:r>
            <a:r>
              <a:rPr lang="en-US" sz="1500" dirty="0"/>
              <a:t>: Randomized, placebo-controlled, phase 3 trial to evaluate the efficacy of a fixed-dose combination of sofosbuvir-velpatasvir-voxilaprevir for 12 weeks in NS5A-inhibitor-experienced patients with GT 1-6 chronic HCV infection</a:t>
            </a:r>
          </a:p>
          <a:p>
            <a:r>
              <a:rPr lang="en-US" sz="1500" b="1" dirty="0">
                <a:solidFill>
                  <a:schemeClr val="tx1"/>
                </a:solidFill>
              </a:rPr>
              <a:t>Setting</a:t>
            </a:r>
            <a:r>
              <a:rPr lang="en-US" sz="1500" dirty="0"/>
              <a:t>: 108 sites in United States, Canada, New Zealand, Australia, France, Germany, and United Kingdom</a:t>
            </a:r>
          </a:p>
          <a:p>
            <a:r>
              <a:rPr lang="en-US" sz="1500" b="1" dirty="0">
                <a:solidFill>
                  <a:schemeClr val="tx1"/>
                </a:solidFill>
              </a:rPr>
              <a:t>Entry Criteria</a:t>
            </a:r>
            <a:endParaRPr lang="en-US" sz="1500" dirty="0"/>
          </a:p>
          <a:p>
            <a:pPr lvl="1">
              <a:lnSpc>
                <a:spcPts val="1900"/>
              </a:lnSpc>
              <a:spcBef>
                <a:spcPts val="300"/>
              </a:spcBef>
            </a:pPr>
            <a:r>
              <a:rPr lang="en-US" sz="1500" dirty="0"/>
              <a:t>Age ≥18 years </a:t>
            </a:r>
          </a:p>
          <a:p>
            <a:pPr lvl="1">
              <a:lnSpc>
                <a:spcPts val="1900"/>
              </a:lnSpc>
            </a:pPr>
            <a:r>
              <a:rPr lang="en-US" sz="1500" dirty="0"/>
              <a:t>Chronic HCV (any genotype)</a:t>
            </a:r>
          </a:p>
          <a:p>
            <a:pPr lvl="1">
              <a:lnSpc>
                <a:spcPts val="1900"/>
              </a:lnSpc>
            </a:pPr>
            <a:r>
              <a:rPr lang="en-US" sz="1500" dirty="0"/>
              <a:t>HCV RNA ≥10,000 IU/mL at screening</a:t>
            </a:r>
          </a:p>
          <a:p>
            <a:pPr lvl="1">
              <a:lnSpc>
                <a:spcPts val="1900"/>
              </a:lnSpc>
            </a:pPr>
            <a:r>
              <a:rPr lang="en-US" sz="1500" dirty="0"/>
              <a:t>Prior treatment failure with DAA that contained NS5A inhibitor</a:t>
            </a:r>
          </a:p>
          <a:p>
            <a:pPr lvl="1">
              <a:lnSpc>
                <a:spcPts val="1900"/>
              </a:lnSpc>
            </a:pPr>
            <a:r>
              <a:rPr lang="en-US" sz="1500" dirty="0"/>
              <a:t>Patients with compensated cirrhosis allowed</a:t>
            </a:r>
          </a:p>
          <a:p>
            <a:r>
              <a:rPr lang="en-US" sz="1500" b="1" dirty="0">
                <a:solidFill>
                  <a:schemeClr val="tx1"/>
                </a:solidFill>
              </a:rPr>
              <a:t>Primary End Point</a:t>
            </a:r>
            <a:r>
              <a:rPr lang="en-US" sz="1500" dirty="0">
                <a:solidFill>
                  <a:schemeClr val="tx1"/>
                </a:solidFill>
              </a:rPr>
              <a:t>: SVR12</a:t>
            </a:r>
          </a:p>
        </p:txBody>
      </p:sp>
    </p:spTree>
    <p:extLst>
      <p:ext uri="{BB962C8B-B14F-4D97-AF65-F5344CB8AC3E}">
        <p14:creationId xmlns:p14="http://schemas.microsoft.com/office/powerpoint/2010/main" val="3230905410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C08603F3-DAB7-0B46-AD40-0F12536CE442}"/>
              </a:ext>
            </a:extLst>
          </p:cNvPr>
          <p:cNvSpPr/>
          <p:nvPr/>
        </p:nvSpPr>
        <p:spPr>
          <a:xfrm>
            <a:off x="1138415" y="1085901"/>
            <a:ext cx="7029191" cy="308037"/>
          </a:xfrm>
          <a:prstGeom prst="rect">
            <a:avLst/>
          </a:prstGeom>
          <a:gradFill>
            <a:gsLst>
              <a:gs pos="85000">
                <a:srgbClr val="ECECEC"/>
              </a:gs>
              <a:gs pos="0">
                <a:schemeClr val="bg1"/>
              </a:gs>
              <a:gs pos="15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25" name="Straight Connector 24"/>
          <p:cNvCxnSpPr>
            <a:cxnSpLocks/>
            <a:stCxn id="26" idx="3"/>
          </p:cNvCxnSpPr>
          <p:nvPr/>
        </p:nvCxnSpPr>
        <p:spPr>
          <a:xfrm>
            <a:off x="5209794" y="1953739"/>
            <a:ext cx="1705356" cy="566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Sofosbuvir-Velpatasvir-</a:t>
            </a:r>
            <a:r>
              <a:rPr lang="en-US" sz="2000" dirty="0" err="1"/>
              <a:t>Voxilaprevir</a:t>
            </a:r>
            <a:r>
              <a:rPr lang="en-US" sz="2000" dirty="0"/>
              <a:t> in NS5A-Experienced GT 1-6</a:t>
            </a:r>
            <a:br>
              <a:rPr lang="en-US" sz="2000" dirty="0"/>
            </a:br>
            <a:r>
              <a:rPr lang="en-US" sz="2000" dirty="0"/>
              <a:t>POLARIS-1: Study Design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fr-FR" dirty="0" err="1"/>
              <a:t>Bourlière</a:t>
            </a:r>
            <a:r>
              <a:rPr lang="fr-FR" dirty="0"/>
              <a:t> M, et al. N </a:t>
            </a:r>
            <a:r>
              <a:rPr lang="fr-FR" dirty="0" err="1"/>
              <a:t>Engl</a:t>
            </a:r>
            <a:r>
              <a:rPr lang="fr-FR" dirty="0"/>
              <a:t> J Med. 2017;376:2134-46.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71600" y="228600"/>
            <a:ext cx="6386513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3304412" y="1716784"/>
            <a:ext cx="1905382" cy="473910"/>
          </a:xfrm>
          <a:prstGeom prst="rect">
            <a:avLst/>
          </a:prstGeom>
          <a:solidFill>
            <a:srgbClr val="7030A0">
              <a:alpha val="20000"/>
            </a:srgbClr>
          </a:solidFill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0" rIns="0" anchor="ctr"/>
          <a:lstStyle/>
          <a:p>
            <a:pPr marL="34290" algn="ctr"/>
            <a:r>
              <a:rPr lang="en-US" sz="1200" b="1" dirty="0" err="1">
                <a:latin typeface="Arial"/>
                <a:cs typeface="Arial"/>
              </a:rPr>
              <a:t>Sofosbuvir-Velpatasvir</a:t>
            </a:r>
            <a:r>
              <a:rPr lang="en-US" sz="1200" b="1" dirty="0">
                <a:latin typeface="Arial"/>
                <a:cs typeface="Arial"/>
              </a:rPr>
              <a:t>-</a:t>
            </a:r>
          </a:p>
          <a:p>
            <a:pPr marL="34290" algn="ctr"/>
            <a:r>
              <a:rPr lang="en-US" sz="1200" b="1" dirty="0" err="1">
                <a:latin typeface="Arial"/>
                <a:cs typeface="Arial"/>
              </a:rPr>
              <a:t>Voxilaprevir</a:t>
            </a:r>
            <a:endParaRPr lang="en-US" sz="1200" b="1" dirty="0">
              <a:latin typeface="Arial"/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824828" y="1807345"/>
            <a:ext cx="735863" cy="3040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SVR12</a:t>
            </a:r>
          </a:p>
        </p:txBody>
      </p:sp>
      <p:sp>
        <p:nvSpPr>
          <p:cNvPr id="35" name="Rectangle 25"/>
          <p:cNvSpPr>
            <a:spLocks noChangeArrowheads="1"/>
          </p:cNvSpPr>
          <p:nvPr/>
        </p:nvSpPr>
        <p:spPr bwMode="auto">
          <a:xfrm>
            <a:off x="1137788" y="4114800"/>
            <a:ext cx="6871716" cy="5806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42900" tIns="34073" rIns="69365" bIns="68580" anchor="ctr">
            <a:prstTxWarp prst="textNoShape">
              <a:avLst/>
            </a:prstTxWarp>
          </a:bodyPr>
          <a:lstStyle/>
          <a:p>
            <a:pPr defTabSz="701279">
              <a:lnSpc>
                <a:spcPts val="1350"/>
              </a:lnSpc>
              <a:spcBef>
                <a:spcPts val="600"/>
              </a:spcBef>
            </a:pPr>
            <a:r>
              <a:rPr lang="en-US" sz="105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br>
              <a:rPr lang="en-US" sz="105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050" dirty="0">
                <a:solidFill>
                  <a:srgbClr val="000000"/>
                </a:solidFill>
                <a:latin typeface="Arial" pitchFamily="22" charset="0"/>
              </a:rPr>
              <a:t>Sofosbuvir-Velpatasvir-</a:t>
            </a:r>
            <a:r>
              <a:rPr lang="en-US" sz="1050" dirty="0" err="1">
                <a:solidFill>
                  <a:srgbClr val="000000"/>
                </a:solidFill>
                <a:latin typeface="Arial" pitchFamily="22" charset="0"/>
              </a:rPr>
              <a:t>Voxilaprevir</a:t>
            </a:r>
            <a:r>
              <a:rPr lang="en-US" sz="1050" dirty="0">
                <a:solidFill>
                  <a:srgbClr val="000000"/>
                </a:solidFill>
                <a:latin typeface="Arial" pitchFamily="22" charset="0"/>
              </a:rPr>
              <a:t> (400/100/100 mg): fixed dose combination; one pill once daily</a:t>
            </a:r>
            <a:br>
              <a:rPr lang="en-US" sz="105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050" dirty="0">
                <a:solidFill>
                  <a:srgbClr val="000000"/>
                </a:solidFill>
                <a:latin typeface="Arial" pitchFamily="22" charset="0"/>
              </a:rPr>
              <a:t>Placebo: one pill once daily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314451" y="1716784"/>
            <a:ext cx="1380129" cy="1259584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rtlCol="0" anchor="ctr"/>
          <a:lstStyle/>
          <a:p>
            <a:pPr algn="ctr">
              <a:lnSpc>
                <a:spcPts val="1500"/>
              </a:lnSpc>
            </a:pPr>
            <a:r>
              <a:rPr lang="en-US" sz="1200" b="1" dirty="0">
                <a:solidFill>
                  <a:srgbClr val="FFFFFF"/>
                </a:solidFill>
                <a:latin typeface="Arial"/>
                <a:cs typeface="Arial"/>
              </a:rPr>
              <a:t>GT 1-6 with NS5A inhibitor experience*</a:t>
            </a:r>
          </a:p>
          <a:p>
            <a:pPr algn="ctr">
              <a:lnSpc>
                <a:spcPts val="1500"/>
              </a:lnSpc>
            </a:pPr>
            <a:r>
              <a:rPr lang="en-US" sz="1100" dirty="0">
                <a:solidFill>
                  <a:srgbClr val="FFFFFF"/>
                </a:solidFill>
                <a:latin typeface="Arial"/>
                <a:cs typeface="Arial"/>
              </a:rPr>
              <a:t>(n = 415)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661333" y="1805893"/>
            <a:ext cx="658705" cy="3040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263</a:t>
            </a:r>
          </a:p>
        </p:txBody>
      </p:sp>
      <p:cxnSp>
        <p:nvCxnSpPr>
          <p:cNvPr id="70" name="Straight Connector 69"/>
          <p:cNvCxnSpPr>
            <a:cxnSpLocks/>
          </p:cNvCxnSpPr>
          <p:nvPr/>
        </p:nvCxnSpPr>
        <p:spPr>
          <a:xfrm>
            <a:off x="5029200" y="2721854"/>
            <a:ext cx="188595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3304412" y="2486360"/>
            <a:ext cx="1905382" cy="473910"/>
          </a:xfrm>
          <a:prstGeom prst="rect">
            <a:avLst/>
          </a:prstGeom>
          <a:solidFill>
            <a:srgbClr val="DCE0E8"/>
          </a:solidFill>
          <a:ln w="635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pPr marL="34290" algn="ctr"/>
            <a:r>
              <a:rPr lang="en-US" sz="1200" b="1" dirty="0">
                <a:latin typeface="Arial"/>
                <a:cs typeface="Arial"/>
              </a:rPr>
              <a:t>Placebo</a:t>
            </a:r>
            <a:r>
              <a:rPr lang="en-US" sz="1200" dirty="0">
                <a:latin typeface="Arial"/>
                <a:cs typeface="Arial"/>
              </a:rPr>
              <a:t> </a:t>
            </a:r>
            <a:endParaRPr lang="en-US" sz="1200" b="1" dirty="0">
              <a:latin typeface="Arial"/>
              <a:cs typeface="Arial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824828" y="2569899"/>
            <a:ext cx="735863" cy="30403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SVR12</a:t>
            </a:r>
          </a:p>
        </p:txBody>
      </p:sp>
      <p:sp>
        <p:nvSpPr>
          <p:cNvPr id="45" name="Rectangle 44"/>
          <p:cNvSpPr/>
          <p:nvPr/>
        </p:nvSpPr>
        <p:spPr>
          <a:xfrm>
            <a:off x="2661333" y="2568394"/>
            <a:ext cx="658705" cy="3040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152</a:t>
            </a:r>
          </a:p>
        </p:txBody>
      </p:sp>
      <p:sp>
        <p:nvSpPr>
          <p:cNvPr id="47" name="Rectangle 46"/>
          <p:cNvSpPr/>
          <p:nvPr/>
        </p:nvSpPr>
        <p:spPr>
          <a:xfrm>
            <a:off x="2343150" y="1094641"/>
            <a:ext cx="628650" cy="29947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110976" y="1021866"/>
            <a:ext cx="409194" cy="38632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0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002078" y="1021866"/>
            <a:ext cx="409194" cy="38632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12</a:t>
            </a:r>
          </a:p>
        </p:txBody>
      </p:sp>
      <p:cxnSp>
        <p:nvCxnSpPr>
          <p:cNvPr id="53" name="Straight Connector 52"/>
          <p:cNvCxnSpPr/>
          <p:nvPr/>
        </p:nvCxnSpPr>
        <p:spPr>
          <a:xfrm flipV="1">
            <a:off x="1138416" y="1387638"/>
            <a:ext cx="6871718" cy="8604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3314422" y="1328205"/>
            <a:ext cx="0" cy="65723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cxnSpLocks/>
          </p:cNvCxnSpPr>
          <p:nvPr/>
        </p:nvCxnSpPr>
        <p:spPr>
          <a:xfrm flipV="1">
            <a:off x="5213593" y="1328205"/>
            <a:ext cx="0" cy="61421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25"/>
          <p:cNvSpPr>
            <a:spLocks noChangeArrowheads="1"/>
          </p:cNvSpPr>
          <p:nvPr/>
        </p:nvSpPr>
        <p:spPr bwMode="auto">
          <a:xfrm>
            <a:off x="1136356" y="3235216"/>
            <a:ext cx="6871716" cy="69996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42900" tIns="34073" rIns="69365" bIns="68580" anchor="ctr">
            <a:prstTxWarp prst="textNoShape">
              <a:avLst/>
            </a:prstTxWarp>
          </a:bodyPr>
          <a:lstStyle/>
          <a:p>
            <a:pPr marL="75438" indent="-75438" defTabSz="701279">
              <a:lnSpc>
                <a:spcPts val="1200"/>
              </a:lnSpc>
              <a:spcBef>
                <a:spcPts val="300"/>
              </a:spcBef>
              <a:buFont typeface="Arial"/>
              <a:buChar char="•"/>
            </a:pPr>
            <a:r>
              <a:rPr lang="en-US" sz="1050" dirty="0">
                <a:solidFill>
                  <a:srgbClr val="000000"/>
                </a:solidFill>
                <a:latin typeface="Arial" pitchFamily="22" charset="0"/>
              </a:rPr>
              <a:t>GT 1 patients randomized 2:1 ratio (</a:t>
            </a:r>
            <a:r>
              <a:rPr lang="en-US" sz="1050" dirty="0" err="1">
                <a:solidFill>
                  <a:srgbClr val="000000"/>
                </a:solidFill>
                <a:latin typeface="Arial" pitchFamily="22" charset="0"/>
              </a:rPr>
              <a:t>active:placebo</a:t>
            </a:r>
            <a:r>
              <a:rPr lang="en-US" sz="1050" dirty="0">
                <a:solidFill>
                  <a:srgbClr val="000000"/>
                </a:solidFill>
                <a:latin typeface="Arial" pitchFamily="22" charset="0"/>
              </a:rPr>
              <a:t>). Stratified by presence of cirrhosis (target ≥30%)</a:t>
            </a:r>
          </a:p>
          <a:p>
            <a:pPr marL="75438" indent="-75438" defTabSz="701279">
              <a:lnSpc>
                <a:spcPts val="1200"/>
              </a:lnSpc>
              <a:spcBef>
                <a:spcPts val="300"/>
              </a:spcBef>
              <a:buFont typeface="Arial"/>
              <a:buChar char="•"/>
            </a:pPr>
            <a:r>
              <a:rPr lang="en-US" sz="1050" dirty="0">
                <a:solidFill>
                  <a:srgbClr val="000000"/>
                </a:solidFill>
                <a:latin typeface="Arial" pitchFamily="22" charset="0"/>
              </a:rPr>
              <a:t>Genotypes 2-6 were assigned to active arm (and not randomized)</a:t>
            </a:r>
          </a:p>
          <a:p>
            <a:pPr marL="75438" indent="-75438" defTabSz="701279">
              <a:lnSpc>
                <a:spcPts val="1200"/>
              </a:lnSpc>
              <a:spcBef>
                <a:spcPts val="300"/>
              </a:spcBef>
              <a:buFont typeface="Arial"/>
              <a:buChar char="•"/>
            </a:pPr>
            <a:r>
              <a:rPr lang="en-US" sz="1050" dirty="0">
                <a:solidFill>
                  <a:srgbClr val="000000"/>
                </a:solidFill>
                <a:latin typeface="Arial" pitchFamily="22" charset="0"/>
              </a:rPr>
              <a:t>Placebo recipients were eligible for deferred treatment with sofosbuvir-</a:t>
            </a:r>
            <a:r>
              <a:rPr lang="en-US" sz="1050" dirty="0" err="1">
                <a:solidFill>
                  <a:srgbClr val="000000"/>
                </a:solidFill>
                <a:latin typeface="Arial" pitchFamily="22" charset="0"/>
              </a:rPr>
              <a:t>velpatasvir</a:t>
            </a:r>
            <a:r>
              <a:rPr lang="en-US" sz="1050" dirty="0">
                <a:solidFill>
                  <a:srgbClr val="000000"/>
                </a:solidFill>
                <a:latin typeface="Arial" pitchFamily="22" charset="0"/>
              </a:rPr>
              <a:t>-</a:t>
            </a:r>
            <a:r>
              <a:rPr lang="en-US" sz="1050" dirty="0" err="1">
                <a:solidFill>
                  <a:srgbClr val="000000"/>
                </a:solidFill>
                <a:latin typeface="Arial" pitchFamily="22" charset="0"/>
              </a:rPr>
              <a:t>voxilaprevir</a:t>
            </a:r>
            <a:endParaRPr lang="en-US" sz="105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001900" y="1028700"/>
            <a:ext cx="409194" cy="38632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24</a:t>
            </a:r>
          </a:p>
        </p:txBody>
      </p:sp>
      <p:cxnSp>
        <p:nvCxnSpPr>
          <p:cNvPr id="36" name="Straight Connector 35"/>
          <p:cNvCxnSpPr>
            <a:cxnSpLocks/>
          </p:cNvCxnSpPr>
          <p:nvPr/>
        </p:nvCxnSpPr>
        <p:spPr>
          <a:xfrm flipH="1" flipV="1">
            <a:off x="7184833" y="1328205"/>
            <a:ext cx="1710" cy="61421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196299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Sofosbuvir-Velpatasvir-</a:t>
            </a:r>
            <a:r>
              <a:rPr lang="en-US" sz="2000" dirty="0" err="1"/>
              <a:t>Voxilaprevir</a:t>
            </a:r>
            <a:r>
              <a:rPr lang="en-US" sz="2000" dirty="0"/>
              <a:t> in NS5A-Experienced GT 1-6</a:t>
            </a:r>
            <a:br>
              <a:rPr lang="en-US" sz="2000" dirty="0"/>
            </a:br>
            <a:r>
              <a:rPr lang="en-US" sz="2000" dirty="0"/>
              <a:t>POLARIS-1: Baseline Characteristics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fr-FR" dirty="0" err="1"/>
              <a:t>Bourlière</a:t>
            </a:r>
            <a:r>
              <a:rPr lang="fr-FR" dirty="0"/>
              <a:t> M, et al. N </a:t>
            </a:r>
            <a:r>
              <a:rPr lang="fr-FR" dirty="0" err="1"/>
              <a:t>Engl</a:t>
            </a:r>
            <a:r>
              <a:rPr lang="fr-FR" dirty="0"/>
              <a:t> J Med. 2017;376:2134-46.</a:t>
            </a:r>
          </a:p>
        </p:txBody>
      </p:sp>
      <p:graphicFrame>
        <p:nvGraphicFramePr>
          <p:cNvPr id="7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4541139"/>
              </p:ext>
            </p:extLst>
          </p:nvPr>
        </p:nvGraphicFramePr>
        <p:xfrm>
          <a:off x="457200" y="1005642"/>
          <a:ext cx="8229600" cy="3659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1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0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77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20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Baseline Characteristics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44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SOF-VEL-VOX</a:t>
                      </a:r>
                      <a:endParaRPr lang="en-US" sz="1400" b="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</a:t>
                      </a:r>
                      <a:r>
                        <a:rPr lang="en-US" sz="1100" b="0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263)</a:t>
                      </a:r>
                      <a:endParaRPr lang="en-US" sz="11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54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Placebo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 n = 152)</a:t>
                      </a:r>
                      <a:endParaRPr lang="en-US" sz="11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0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872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Age, mean (range)</a:t>
                      </a:r>
                    </a:p>
                  </a:txBody>
                  <a:tcPr marR="0" marT="0" marB="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(27-84)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0" marT="0" marB="0"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 (29-80)</a:t>
                      </a:r>
                    </a:p>
                  </a:txBody>
                  <a:tcPr marR="0" marT="0" marB="0"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872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Male, n (%)</a:t>
                      </a:r>
                    </a:p>
                  </a:txBody>
                  <a:tcPr marR="0" marT="0" marB="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(76)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 (80)</a:t>
                      </a:r>
                    </a:p>
                  </a:txBody>
                  <a:tcPr marR="0" marT="0" marB="0"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467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White, n (%)</a:t>
                      </a:r>
                    </a:p>
                  </a:txBody>
                  <a:tcPr marR="0" marT="0" marB="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211 (80)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 (82)</a:t>
                      </a:r>
                    </a:p>
                  </a:txBody>
                  <a:tcPr marR="0" marT="0" marB="0"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83935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HCV genotype—no.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%)</a:t>
                      </a: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</a:t>
                      </a:r>
                      <a:b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1a</a:t>
                      </a:r>
                      <a:b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1b </a:t>
                      </a:r>
                      <a:b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1 (other)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4</a:t>
                      </a: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5</a:t>
                      </a: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6</a:t>
                      </a:r>
                    </a:p>
                  </a:txBody>
                  <a:tcPr marR="0" marT="0" marB="0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 (57)</a:t>
                      </a:r>
                      <a:b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 (38)</a:t>
                      </a: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45 (17)</a:t>
                      </a: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2)</a:t>
                      </a: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(2)</a:t>
                      </a: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 (30)</a:t>
                      </a: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(8)</a:t>
                      </a: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(&lt;1)</a:t>
                      </a: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(2)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 (99)</a:t>
                      </a: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 (77)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(20)</a:t>
                      </a: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(1)</a:t>
                      </a: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(1)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0" marT="0" marB="0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872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HCV RNA, log</a:t>
                      </a:r>
                      <a:r>
                        <a:rPr lang="en-US" sz="11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IU/mL (range)</a:t>
                      </a:r>
                    </a:p>
                  </a:txBody>
                  <a:tcPr marR="0" marT="0" marB="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 ±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0.7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 ± 0.6</a:t>
                      </a:r>
                    </a:p>
                  </a:txBody>
                  <a:tcPr marR="0" marT="0" marB="0"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9872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IL28B CC, n (%)</a:t>
                      </a:r>
                    </a:p>
                  </a:txBody>
                  <a:tcPr marR="0" marT="0" marB="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 (18)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(18)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0" marT="0" marB="0"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9872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Cirrhosis,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 (%)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0" marT="0" marB="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 (46)</a:t>
                      </a:r>
                    </a:p>
                  </a:txBody>
                  <a:tcPr marR="0" marT="0" marB="0" anchor="ctr"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 (34)</a:t>
                      </a:r>
                    </a:p>
                  </a:txBody>
                  <a:tcPr marR="0" marT="0" marB="0"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8780546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Sofosbuvir-Velpatasvir-</a:t>
            </a:r>
            <a:r>
              <a:rPr lang="en-US" sz="2000" dirty="0" err="1"/>
              <a:t>Voxilaprevir</a:t>
            </a:r>
            <a:r>
              <a:rPr lang="en-US" sz="2000" dirty="0"/>
              <a:t> in NS5A-Experienced GT 1-6</a:t>
            </a:r>
            <a:br>
              <a:rPr lang="en-US" sz="2000" dirty="0"/>
            </a:br>
            <a:r>
              <a:rPr lang="en-US" sz="2000" dirty="0"/>
              <a:t>POLARIS-1: Prior NS5A Treatment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fr-FR" dirty="0" err="1"/>
              <a:t>Bourlière</a:t>
            </a:r>
            <a:r>
              <a:rPr lang="fr-FR" dirty="0"/>
              <a:t> M, et al. N </a:t>
            </a:r>
            <a:r>
              <a:rPr lang="fr-FR" dirty="0" err="1"/>
              <a:t>Engl</a:t>
            </a:r>
            <a:r>
              <a:rPr lang="fr-FR" dirty="0"/>
              <a:t> J Med. 2017;376:2134-46.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0119194"/>
              </p:ext>
            </p:extLst>
          </p:nvPr>
        </p:nvGraphicFramePr>
        <p:xfrm>
          <a:off x="504495" y="1093733"/>
          <a:ext cx="8229600" cy="3474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/>
          <p:cNvSpPr/>
          <p:nvPr/>
        </p:nvSpPr>
        <p:spPr>
          <a:xfrm>
            <a:off x="1988649" y="3610147"/>
            <a:ext cx="68580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133/263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10202" y="3610147"/>
            <a:ext cx="68580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70/263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67262" y="3610147"/>
            <a:ext cx="68580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30/263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354444" y="3610147"/>
            <a:ext cx="68580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33/263</a:t>
            </a:r>
          </a:p>
        </p:txBody>
      </p:sp>
    </p:spTree>
    <p:extLst>
      <p:ext uri="{BB962C8B-B14F-4D97-AF65-F5344CB8AC3E}">
        <p14:creationId xmlns:p14="http://schemas.microsoft.com/office/powerpoint/2010/main" val="2213712349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Sofosbuvir-Velpatasvir-</a:t>
            </a:r>
            <a:r>
              <a:rPr lang="en-US" sz="2000" dirty="0" err="1"/>
              <a:t>Voxilaprevir</a:t>
            </a:r>
            <a:r>
              <a:rPr lang="en-US" sz="2000" dirty="0"/>
              <a:t> in NS5A-Experienced GT 1-6</a:t>
            </a:r>
            <a:br>
              <a:rPr lang="en-US" sz="2000" dirty="0"/>
            </a:br>
            <a:r>
              <a:rPr lang="en-US" sz="2000" dirty="0"/>
              <a:t>POLARIS-1: Results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 POLARIS-1: SVR12 Results by Genotype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fr-FR" dirty="0" err="1"/>
              <a:t>Bourlière</a:t>
            </a:r>
            <a:r>
              <a:rPr lang="fr-FR" dirty="0"/>
              <a:t> M, et al. N </a:t>
            </a:r>
            <a:r>
              <a:rPr lang="fr-FR" dirty="0" err="1"/>
              <a:t>Engl</a:t>
            </a:r>
            <a:r>
              <a:rPr lang="fr-FR" dirty="0"/>
              <a:t> J Med. 2017;376:2134-46.</a:t>
            </a:r>
          </a:p>
        </p:txBody>
      </p:sp>
      <p:graphicFrame>
        <p:nvGraphicFramePr>
          <p:cNvPr id="34" name="Chart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7766347"/>
              </p:ext>
            </p:extLst>
          </p:nvPr>
        </p:nvGraphicFramePr>
        <p:xfrm>
          <a:off x="461010" y="1523321"/>
          <a:ext cx="8229600" cy="329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1594331" y="3935873"/>
            <a:ext cx="615874" cy="261610"/>
          </a:xfrm>
          <a:prstGeom prst="rect">
            <a:avLst/>
          </a:prstGeom>
        </p:spPr>
        <p:txBody>
          <a:bodyPr wrap="non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97/101</a:t>
            </a:r>
          </a:p>
        </p:txBody>
      </p:sp>
      <p:sp>
        <p:nvSpPr>
          <p:cNvPr id="37" name="TextBox 1"/>
          <p:cNvSpPr txBox="1"/>
          <p:nvPr/>
        </p:nvSpPr>
        <p:spPr>
          <a:xfrm>
            <a:off x="2659325" y="3935873"/>
            <a:ext cx="537328" cy="261610"/>
          </a:xfrm>
          <a:prstGeom prst="rect">
            <a:avLst/>
          </a:prstGeom>
        </p:spPr>
        <p:txBody>
          <a:bodyPr wrap="non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45/45</a:t>
            </a:r>
          </a:p>
        </p:txBody>
      </p:sp>
      <p:sp>
        <p:nvSpPr>
          <p:cNvPr id="38" name="TextBox 1"/>
          <p:cNvSpPr txBox="1"/>
          <p:nvPr/>
        </p:nvSpPr>
        <p:spPr>
          <a:xfrm>
            <a:off x="3743356" y="3935873"/>
            <a:ext cx="380233" cy="261610"/>
          </a:xfrm>
          <a:prstGeom prst="rect">
            <a:avLst/>
          </a:prstGeom>
        </p:spPr>
        <p:txBody>
          <a:bodyPr wrap="non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5/5</a:t>
            </a:r>
          </a:p>
        </p:txBody>
      </p:sp>
      <p:sp>
        <p:nvSpPr>
          <p:cNvPr id="39" name="TextBox 1"/>
          <p:cNvSpPr txBox="1"/>
          <p:nvPr/>
        </p:nvSpPr>
        <p:spPr>
          <a:xfrm>
            <a:off x="4694201" y="3935873"/>
            <a:ext cx="537328" cy="261610"/>
          </a:xfrm>
          <a:prstGeom prst="rect">
            <a:avLst/>
          </a:prstGeom>
        </p:spPr>
        <p:txBody>
          <a:bodyPr wrap="non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74/78</a:t>
            </a:r>
          </a:p>
        </p:txBody>
      </p:sp>
      <p:sp>
        <p:nvSpPr>
          <p:cNvPr id="40" name="TextBox 1"/>
          <p:cNvSpPr txBox="1"/>
          <p:nvPr/>
        </p:nvSpPr>
        <p:spPr>
          <a:xfrm>
            <a:off x="5708375" y="3935873"/>
            <a:ext cx="537328" cy="261610"/>
          </a:xfrm>
          <a:prstGeom prst="rect">
            <a:avLst/>
          </a:prstGeom>
        </p:spPr>
        <p:txBody>
          <a:bodyPr wrap="non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20/22</a:t>
            </a:r>
          </a:p>
        </p:txBody>
      </p:sp>
      <p:sp>
        <p:nvSpPr>
          <p:cNvPr id="41" name="TextBox 1"/>
          <p:cNvSpPr txBox="1"/>
          <p:nvPr/>
        </p:nvSpPr>
        <p:spPr>
          <a:xfrm>
            <a:off x="6796258" y="3935873"/>
            <a:ext cx="380233" cy="261610"/>
          </a:xfrm>
          <a:prstGeom prst="rect">
            <a:avLst/>
          </a:prstGeom>
        </p:spPr>
        <p:txBody>
          <a:bodyPr wrap="non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1/1</a:t>
            </a:r>
          </a:p>
        </p:txBody>
      </p:sp>
      <p:sp>
        <p:nvSpPr>
          <p:cNvPr id="42" name="TextBox 1"/>
          <p:cNvSpPr txBox="1"/>
          <p:nvPr/>
        </p:nvSpPr>
        <p:spPr>
          <a:xfrm>
            <a:off x="7830380" y="3935873"/>
            <a:ext cx="380233" cy="261610"/>
          </a:xfrm>
          <a:prstGeom prst="rect">
            <a:avLst/>
          </a:prstGeom>
        </p:spPr>
        <p:txBody>
          <a:bodyPr wrap="non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6/6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1401282-94F8-7B6C-FF22-D9F77BAB9878}"/>
              </a:ext>
            </a:extLst>
          </p:cNvPr>
          <p:cNvSpPr/>
          <p:nvPr/>
        </p:nvSpPr>
        <p:spPr>
          <a:xfrm>
            <a:off x="1403382" y="1990033"/>
            <a:ext cx="1035366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90-99)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CB39FD-B8FD-C463-05CF-4F1B8E98A0E4}"/>
              </a:ext>
            </a:extLst>
          </p:cNvPr>
          <p:cNvSpPr/>
          <p:nvPr/>
        </p:nvSpPr>
        <p:spPr>
          <a:xfrm>
            <a:off x="2414329" y="1886282"/>
            <a:ext cx="1035366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92-100)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795E2E7-96AC-4CB1-D933-EF9EEA4366B4}"/>
              </a:ext>
            </a:extLst>
          </p:cNvPr>
          <p:cNvSpPr/>
          <p:nvPr/>
        </p:nvSpPr>
        <p:spPr>
          <a:xfrm>
            <a:off x="3444080" y="1886336"/>
            <a:ext cx="1035366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95-100)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7116DF-EA1E-9403-BC4D-50EA61D3AE00}"/>
              </a:ext>
            </a:extLst>
          </p:cNvPr>
          <p:cNvSpPr/>
          <p:nvPr/>
        </p:nvSpPr>
        <p:spPr>
          <a:xfrm>
            <a:off x="4445696" y="2008833"/>
            <a:ext cx="1035366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87-99)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04E583C-A3E5-FB1D-FA7F-3A4E755C6731}"/>
              </a:ext>
            </a:extLst>
          </p:cNvPr>
          <p:cNvSpPr/>
          <p:nvPr/>
        </p:nvSpPr>
        <p:spPr>
          <a:xfrm>
            <a:off x="5469920" y="2138813"/>
            <a:ext cx="1035366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71-99)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557A4F8-666F-74B9-6EB3-61F7DE9A1961}"/>
              </a:ext>
            </a:extLst>
          </p:cNvPr>
          <p:cNvSpPr/>
          <p:nvPr/>
        </p:nvSpPr>
        <p:spPr>
          <a:xfrm>
            <a:off x="7525284" y="1895462"/>
            <a:ext cx="1035366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54-100)</a:t>
            </a:r>
          </a:p>
        </p:txBody>
      </p:sp>
    </p:spTree>
    <p:extLst>
      <p:ext uri="{BB962C8B-B14F-4D97-AF65-F5344CB8AC3E}">
        <p14:creationId xmlns:p14="http://schemas.microsoft.com/office/powerpoint/2010/main" val="366024348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Sofosbuvir-Velpatasvir-</a:t>
            </a:r>
            <a:r>
              <a:rPr lang="en-US" sz="2000" dirty="0" err="1"/>
              <a:t>Voxilaprevir</a:t>
            </a:r>
            <a:r>
              <a:rPr lang="en-US" sz="2000" dirty="0"/>
              <a:t> in NS5A-Experienced GT 1-6</a:t>
            </a:r>
            <a:br>
              <a:rPr lang="en-US" sz="2000" dirty="0"/>
            </a:br>
            <a:r>
              <a:rPr lang="en-US" sz="2000" dirty="0"/>
              <a:t>POLARIS-1: Results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POLARIS-1: SVR 12 by Cirrhosis Status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fr-FR" dirty="0" err="1"/>
              <a:t>Bourlière</a:t>
            </a:r>
            <a:r>
              <a:rPr lang="fr-FR" dirty="0"/>
              <a:t> M, et al. N </a:t>
            </a:r>
            <a:r>
              <a:rPr lang="fr-FR" dirty="0" err="1"/>
              <a:t>Engl</a:t>
            </a:r>
            <a:r>
              <a:rPr lang="fr-FR" dirty="0"/>
              <a:t> J Med. 2017;376:2134-46.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9335471"/>
              </p:ext>
            </p:extLst>
          </p:nvPr>
        </p:nvGraphicFramePr>
        <p:xfrm>
          <a:off x="461010" y="1459383"/>
          <a:ext cx="82296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1371600" y="228600"/>
            <a:ext cx="6386513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2236384" y="3739856"/>
            <a:ext cx="685800" cy="285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253/263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596155" y="3739856"/>
            <a:ext cx="722376" cy="285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140/142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022479" y="3739856"/>
            <a:ext cx="706374" cy="285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113/121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51EB22-B8C8-8774-8E4D-2837705E52B7}"/>
              </a:ext>
            </a:extLst>
          </p:cNvPr>
          <p:cNvSpPr/>
          <p:nvPr/>
        </p:nvSpPr>
        <p:spPr>
          <a:xfrm>
            <a:off x="1982125" y="1921986"/>
            <a:ext cx="1194317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93-98)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13A8A2-645F-44EB-F057-AC675E81DA83}"/>
              </a:ext>
            </a:extLst>
          </p:cNvPr>
          <p:cNvSpPr/>
          <p:nvPr/>
        </p:nvSpPr>
        <p:spPr>
          <a:xfrm>
            <a:off x="4379038" y="1855996"/>
            <a:ext cx="1194317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95-100)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F24BFE-736D-A75C-B5C8-7418380E17F6}"/>
              </a:ext>
            </a:extLst>
          </p:cNvPr>
          <p:cNvSpPr/>
          <p:nvPr/>
        </p:nvSpPr>
        <p:spPr>
          <a:xfrm>
            <a:off x="6747670" y="1989445"/>
            <a:ext cx="1194317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87-97)</a:t>
            </a:r>
          </a:p>
        </p:txBody>
      </p:sp>
    </p:spTree>
    <p:extLst>
      <p:ext uri="{BB962C8B-B14F-4D97-AF65-F5344CB8AC3E}">
        <p14:creationId xmlns:p14="http://schemas.microsoft.com/office/powerpoint/2010/main" val="904707998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Sofosbuvir-Velpatasvir-</a:t>
            </a:r>
            <a:r>
              <a:rPr lang="en-US" sz="2000" dirty="0" err="1"/>
              <a:t>Voxilaprevir</a:t>
            </a:r>
            <a:r>
              <a:rPr lang="en-US" sz="2000" dirty="0"/>
              <a:t> in NS5A-Experienced GT 1-6</a:t>
            </a:r>
            <a:br>
              <a:rPr lang="en-US" sz="2000" dirty="0"/>
            </a:br>
            <a:r>
              <a:rPr lang="en-US" sz="2000" dirty="0"/>
              <a:t>POLARIS-1: Results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POLARIS-1: SVR 12 by Cirrhosis Status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fr-FR" dirty="0" err="1"/>
              <a:t>Bourlière</a:t>
            </a:r>
            <a:r>
              <a:rPr lang="fr-FR" dirty="0"/>
              <a:t> M, et al. N </a:t>
            </a:r>
            <a:r>
              <a:rPr lang="fr-FR" dirty="0" err="1"/>
              <a:t>Engl</a:t>
            </a:r>
            <a:r>
              <a:rPr lang="fr-FR" dirty="0"/>
              <a:t> J Med. 2017;376:2134-46.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8387"/>
              </p:ext>
            </p:extLst>
          </p:nvPr>
        </p:nvGraphicFramePr>
        <p:xfrm>
          <a:off x="450056" y="1536355"/>
          <a:ext cx="822960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1371600" y="228600"/>
            <a:ext cx="6386513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2230806" y="3820739"/>
            <a:ext cx="685800" cy="285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253/263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573298" y="3820739"/>
            <a:ext cx="722376" cy="285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140/142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951541" y="3820739"/>
            <a:ext cx="706374" cy="285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113/121</a:t>
            </a:r>
          </a:p>
        </p:txBody>
      </p:sp>
      <p:sp>
        <p:nvSpPr>
          <p:cNvPr id="16" name="Line Callout 1 15"/>
          <p:cNvSpPr/>
          <p:nvPr/>
        </p:nvSpPr>
        <p:spPr>
          <a:xfrm>
            <a:off x="1916582" y="2487172"/>
            <a:ext cx="1294791" cy="723819"/>
          </a:xfrm>
          <a:prstGeom prst="borderCallout1">
            <a:avLst>
              <a:gd name="adj1" fmla="val 193249"/>
              <a:gd name="adj2" fmla="val 49495"/>
              <a:gd name="adj3" fmla="val 100906"/>
              <a:gd name="adj4" fmla="val 50062"/>
            </a:avLst>
          </a:prstGeom>
          <a:solidFill>
            <a:srgbClr val="D9D9D9"/>
          </a:solidFill>
          <a:ln w="6350" cmpd="sng">
            <a:solidFill>
              <a:srgbClr val="FFFFFF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6 Relapses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1 On-treatment failure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2 Withdrew consent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1 Lost to follow-up</a:t>
            </a:r>
          </a:p>
        </p:txBody>
      </p:sp>
      <p:sp>
        <p:nvSpPr>
          <p:cNvPr id="17" name="Line Callout 1 16"/>
          <p:cNvSpPr/>
          <p:nvPr/>
        </p:nvSpPr>
        <p:spPr>
          <a:xfrm>
            <a:off x="4301337" y="2943982"/>
            <a:ext cx="1287475" cy="396116"/>
          </a:xfrm>
          <a:prstGeom prst="borderCallout1">
            <a:avLst>
              <a:gd name="adj1" fmla="val 233512"/>
              <a:gd name="adj2" fmla="val 50159"/>
              <a:gd name="adj3" fmla="val 100906"/>
              <a:gd name="adj4" fmla="val 50062"/>
            </a:avLst>
          </a:prstGeom>
          <a:solidFill>
            <a:srgbClr val="D9D9D9"/>
          </a:solidFill>
          <a:ln w="6350" cmpd="sng">
            <a:solidFill>
              <a:srgbClr val="FFFFFF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1 Withdrew consent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1 Lost to follow-up</a:t>
            </a:r>
          </a:p>
        </p:txBody>
      </p:sp>
      <p:sp>
        <p:nvSpPr>
          <p:cNvPr id="18" name="Line Callout 1 17"/>
          <p:cNvSpPr/>
          <p:nvPr/>
        </p:nvSpPr>
        <p:spPr>
          <a:xfrm>
            <a:off x="6678777" y="2835626"/>
            <a:ext cx="1302106" cy="514350"/>
          </a:xfrm>
          <a:prstGeom prst="borderCallout1">
            <a:avLst>
              <a:gd name="adj1" fmla="val 202551"/>
              <a:gd name="adj2" fmla="val 49495"/>
              <a:gd name="adj3" fmla="val 100906"/>
              <a:gd name="adj4" fmla="val 50062"/>
            </a:avLst>
          </a:prstGeom>
          <a:solidFill>
            <a:srgbClr val="D9D9D9"/>
          </a:solidFill>
          <a:ln w="6350" cmpd="sng">
            <a:solidFill>
              <a:srgbClr val="FFFFFF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6 Relapses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1 On-treatment failure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1 Withdrew consent</a:t>
            </a:r>
          </a:p>
        </p:txBody>
      </p:sp>
    </p:spTree>
    <p:extLst>
      <p:ext uri="{BB962C8B-B14F-4D97-AF65-F5344CB8AC3E}">
        <p14:creationId xmlns:p14="http://schemas.microsoft.com/office/powerpoint/2010/main" val="2708813999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1787736"/>
              </p:ext>
            </p:extLst>
          </p:nvPr>
        </p:nvGraphicFramePr>
        <p:xfrm>
          <a:off x="457200" y="1371600"/>
          <a:ext cx="822960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Sofosbuvir-Velpatasvir-</a:t>
            </a:r>
            <a:r>
              <a:rPr lang="en-US" sz="2000" dirty="0" err="1"/>
              <a:t>Voxilaprevir</a:t>
            </a:r>
            <a:r>
              <a:rPr lang="en-US" sz="2000" dirty="0"/>
              <a:t> in NS5A-Experienced GT 1-6</a:t>
            </a:r>
            <a:br>
              <a:rPr lang="en-US" sz="2000" dirty="0"/>
            </a:br>
            <a:r>
              <a:rPr lang="en-US" sz="2000" dirty="0"/>
              <a:t>POLARIS-1: Results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sz="1350" dirty="0"/>
              <a:t> </a:t>
            </a:r>
            <a:r>
              <a:rPr lang="en-US" dirty="0"/>
              <a:t>POLARIS-1: SVR12 by Baseline </a:t>
            </a:r>
            <a:r>
              <a:rPr lang="en-US" dirty="0">
                <a:cs typeface="Arial"/>
              </a:rPr>
              <a:t>Resistance-Associated Substitutions (</a:t>
            </a:r>
            <a:r>
              <a:rPr lang="en-US" dirty="0"/>
              <a:t>RAS)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fr-FR" dirty="0" err="1"/>
              <a:t>Bourlière</a:t>
            </a:r>
            <a:r>
              <a:rPr lang="fr-FR" dirty="0"/>
              <a:t> M, et al. N </a:t>
            </a:r>
            <a:r>
              <a:rPr lang="fr-FR" dirty="0" err="1"/>
              <a:t>Engl</a:t>
            </a:r>
            <a:r>
              <a:rPr lang="fr-FR" dirty="0"/>
              <a:t> J Med. 2017;376:2134-46.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88947" y="3570288"/>
            <a:ext cx="617220" cy="253916"/>
          </a:xfrm>
          <a:prstGeom prst="rect">
            <a:avLst/>
          </a:prstGeom>
        </p:spPr>
        <p:txBody>
          <a:bodyPr wrap="squar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0" dirty="0">
                <a:solidFill>
                  <a:schemeClr val="bg1"/>
                </a:solidFill>
                <a:latin typeface="Arial"/>
              </a:rPr>
              <a:t>42/43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2797085" y="3565248"/>
            <a:ext cx="777404" cy="253916"/>
          </a:xfrm>
          <a:prstGeom prst="rect">
            <a:avLst/>
          </a:prstGeom>
        </p:spPr>
        <p:txBody>
          <a:bodyPr wrap="squar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0" dirty="0">
                <a:solidFill>
                  <a:schemeClr val="bg1"/>
                </a:solidFill>
                <a:latin typeface="Arial"/>
              </a:rPr>
              <a:t>199/205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4065407" y="3570288"/>
            <a:ext cx="617220" cy="253916"/>
          </a:xfrm>
          <a:prstGeom prst="rect">
            <a:avLst/>
          </a:prstGeom>
        </p:spPr>
        <p:txBody>
          <a:bodyPr wrap="squar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0" dirty="0">
                <a:solidFill>
                  <a:schemeClr val="bg1"/>
                </a:solidFill>
                <a:latin typeface="Arial"/>
              </a:rPr>
              <a:t>2/2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5275209" y="3565248"/>
            <a:ext cx="617220" cy="253916"/>
          </a:xfrm>
          <a:prstGeom prst="rect">
            <a:avLst/>
          </a:prstGeom>
        </p:spPr>
        <p:txBody>
          <a:bodyPr wrap="squar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0" dirty="0">
                <a:solidFill>
                  <a:schemeClr val="bg1"/>
                </a:solidFill>
                <a:latin typeface="Arial"/>
              </a:rPr>
              <a:t>9/9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6390662" y="3565248"/>
            <a:ext cx="763603" cy="253916"/>
          </a:xfrm>
          <a:prstGeom prst="rect">
            <a:avLst/>
          </a:prstGeom>
        </p:spPr>
        <p:txBody>
          <a:bodyPr wrap="squar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0" dirty="0">
                <a:solidFill>
                  <a:schemeClr val="bg1"/>
                </a:solidFill>
                <a:latin typeface="Arial"/>
              </a:rPr>
              <a:t>120/124</a:t>
            </a: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auto">
          <a:xfrm>
            <a:off x="1143000" y="4275065"/>
            <a:ext cx="7437730" cy="37490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69365" tIns="34073" rIns="69365" bIns="34073" anchor="ctr">
            <a:prstTxWarp prst="textNoShape">
              <a:avLst/>
            </a:prstTxWarp>
          </a:bodyPr>
          <a:lstStyle/>
          <a:p>
            <a:pPr marL="205740" defTabSz="701279">
              <a:lnSpc>
                <a:spcPts val="1350"/>
              </a:lnSpc>
              <a:spcBef>
                <a:spcPct val="50000"/>
              </a:spcBef>
            </a:pP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83% of patients had baseline resistance-associated substitutions (RASs); 79% had NS5A RASs.</a:t>
            </a:r>
          </a:p>
          <a:p>
            <a:pPr marL="205740" defTabSz="701279">
              <a:spcBef>
                <a:spcPts val="0"/>
              </a:spcBef>
            </a:pP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None who relapsed had treatment-emergent RASs.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58983" y="3565248"/>
            <a:ext cx="617220" cy="253916"/>
          </a:xfrm>
          <a:prstGeom prst="rect">
            <a:avLst/>
          </a:prstGeom>
        </p:spPr>
        <p:txBody>
          <a:bodyPr wrap="squar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0" dirty="0">
                <a:solidFill>
                  <a:schemeClr val="bg1"/>
                </a:solidFill>
                <a:latin typeface="Arial"/>
              </a:rPr>
              <a:t>70/72</a:t>
            </a:r>
          </a:p>
        </p:txBody>
      </p:sp>
    </p:spTree>
    <p:extLst>
      <p:ext uri="{BB962C8B-B14F-4D97-AF65-F5344CB8AC3E}">
        <p14:creationId xmlns:p14="http://schemas.microsoft.com/office/powerpoint/2010/main" val="4195923912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39007</TotalTime>
  <Words>1021</Words>
  <Application>Microsoft Macintosh PowerPoint</Application>
  <PresentationFormat>On-screen Show (16:9)</PresentationFormat>
  <Paragraphs>192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Corbel</vt:lpstr>
      <vt:lpstr>Geneva</vt:lpstr>
      <vt:lpstr>Lucida Grande</vt:lpstr>
      <vt:lpstr>Times New Roman</vt:lpstr>
      <vt:lpstr>AETC_Master_Template_061510</vt:lpstr>
      <vt:lpstr>Sofosbuvir-Velpatasvir-Voxilaprevir in NS5A-Experienced GT 1-6  POLARIS-1</vt:lpstr>
      <vt:lpstr>Sofosbuvir-Velpatasvir-Voxilaprevir in NS5A-Experienced GT 1-6 POLARIS-1: Study Features</vt:lpstr>
      <vt:lpstr>Sofosbuvir-Velpatasvir-Voxilaprevir in NS5A-Experienced GT 1-6 POLARIS-1: Study Design</vt:lpstr>
      <vt:lpstr>Sofosbuvir-Velpatasvir-Voxilaprevir in NS5A-Experienced GT 1-6 POLARIS-1: Baseline Characteristics</vt:lpstr>
      <vt:lpstr>Sofosbuvir-Velpatasvir-Voxilaprevir in NS5A-Experienced GT 1-6 POLARIS-1: Prior NS5A Treatment</vt:lpstr>
      <vt:lpstr>Sofosbuvir-Velpatasvir-Voxilaprevir in NS5A-Experienced GT 1-6 POLARIS-1: Results</vt:lpstr>
      <vt:lpstr>Sofosbuvir-Velpatasvir-Voxilaprevir in NS5A-Experienced GT 1-6 POLARIS-1: Results</vt:lpstr>
      <vt:lpstr>Sofosbuvir-Velpatasvir-Voxilaprevir in NS5A-Experienced GT 1-6 POLARIS-1: Results</vt:lpstr>
      <vt:lpstr>Sofosbuvir-Velpatasvir-Voxilaprevir in NS5A-Experienced GT 1-6 POLARIS-1: Results</vt:lpstr>
      <vt:lpstr>Sofosbuvir-Velpatasvir-Voxilaprevir in NS5A-Experienced GT 1-6 POLARIS-1: Adverse Events</vt:lpstr>
      <vt:lpstr>Sofosbuvir-Velpatasvir-Voxilaprevir in DAA-Experienced GT 1-6 POLARIS-1 and POLARIS-4: Conclusions</vt:lpstr>
      <vt:lpstr>PowerPoint Presentation</vt:lpstr>
    </vt:vector>
  </TitlesOfParts>
  <Company>HMC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David H. Spach</cp:lastModifiedBy>
  <cp:revision>1445</cp:revision>
  <cp:lastPrinted>2019-10-21T18:40:24Z</cp:lastPrinted>
  <dcterms:created xsi:type="dcterms:W3CDTF">2010-11-28T05:36:22Z</dcterms:created>
  <dcterms:modified xsi:type="dcterms:W3CDTF">2022-06-30T14:49:11Z</dcterms:modified>
</cp:coreProperties>
</file>