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890" r:id="rId2"/>
    <p:sldId id="891" r:id="rId3"/>
    <p:sldId id="892" r:id="rId4"/>
    <p:sldId id="893" r:id="rId5"/>
    <p:sldId id="950" r:id="rId6"/>
    <p:sldId id="951" r:id="rId7"/>
    <p:sldId id="952" r:id="rId8"/>
    <p:sldId id="896" r:id="rId9"/>
    <p:sldId id="895" r:id="rId10"/>
    <p:sldId id="953" r:id="rId11"/>
    <p:sldId id="897" r:id="rId12"/>
    <p:sldId id="1002" r:id="rId13"/>
    <p:sldId id="954" r:id="rId14"/>
    <p:sldId id="899" r:id="rId15"/>
    <p:sldId id="949" r:id="rId16"/>
    <p:sldId id="1011" r:id="rId17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1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CDD3DD"/>
    <a:srgbClr val="CB9800"/>
    <a:srgbClr val="C39200"/>
    <a:srgbClr val="005FA3"/>
    <a:srgbClr val="165955"/>
    <a:srgbClr val="A97E00"/>
    <a:srgbClr val="73A43F"/>
    <a:srgbClr val="7F548D"/>
    <a:srgbClr val="005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76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28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624472"/>
                  </a:gs>
                  <a:gs pos="100000">
                    <a:srgbClr val="977BA5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915-7A45-A597-63658AE03B13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915-7A45-A597-63658AE03B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15-7A45-A597-63658AE03B13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15-7A45-A597-63658AE03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6613944"/>
        <c:axId val="-2136710632"/>
      </c:barChart>
      <c:catAx>
        <c:axId val="-213661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367106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671063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7732089044425003E-4"/>
              <c:y val="0.114781791981884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3661394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50365B"/>
                  </a:gs>
                  <a:gs pos="100000">
                    <a:srgbClr val="9F82B0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2718-134E-9893-1B3E74A988E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2718-134E-9893-1B3E74A988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18-134E-9893-1B3E74A988ED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8-134E-9893-1B3E74A988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0445144"/>
        <c:axId val="-2032048824"/>
      </c:barChart>
      <c:catAx>
        <c:axId val="-207044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3204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204882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7817147856517909E-4"/>
              <c:y val="0.138147805053780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44514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6E4B7D">
                    <a:lumMod val="75000"/>
                  </a:srgbClr>
                </a:gs>
                <a:gs pos="100000">
                  <a:srgbClr val="6E4B7D">
                    <a:lumMod val="60000"/>
                    <a:lumOff val="40000"/>
                  </a:srgbClr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BF-8F47-8BF3-93FFE42952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BF-8F47-8BF3-93FFE42952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BF-8F47-8BF3-93FFE4295206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93</c:v>
                </c:pt>
                <c:pt idx="1">
                  <c:v>97</c:v>
                </c:pt>
                <c:pt idx="2">
                  <c:v>99</c:v>
                </c:pt>
                <c:pt idx="3">
                  <c:v>94</c:v>
                </c:pt>
                <c:pt idx="4">
                  <c:v>94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BF-8F47-8BF3-93FFE4295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E85D6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GT 1</c:v>
                </c:pt>
                <c:pt idx="1">
                  <c:v>GT 2</c:v>
                </c:pt>
                <c:pt idx="2">
                  <c:v>GT 3</c:v>
                </c:pt>
                <c:pt idx="3">
                  <c:v>GT 4</c:v>
                </c:pt>
                <c:pt idx="4">
                  <c:v>GT 5</c:v>
                </c:pt>
                <c:pt idx="5">
                  <c:v>GT 6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98</c:v>
                </c:pt>
                <c:pt idx="1">
                  <c:v>100</c:v>
                </c:pt>
                <c:pt idx="2">
                  <c:v>97</c:v>
                </c:pt>
                <c:pt idx="3">
                  <c:v>98</c:v>
                </c:pt>
                <c:pt idx="4">
                  <c:v>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F-8F47-8BF3-93FFE42952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031914840"/>
        <c:axId val="-2070766536"/>
      </c:barChart>
      <c:catAx>
        <c:axId val="-2031914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076653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07665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819711414749626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191484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5066438730474803"/>
          <c:y val="1.54626987352486E-2"/>
          <c:w val="0.63698995862454699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177A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29-EF48-A6CF-9C1EEF441A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29-EF48-A6CF-9C1EEF441A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29-EF48-A6CF-9C1EEF441AD2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92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29-EF48-A6CF-9C1EEF44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29-EF48-A6CF-9C1EEF441A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102062216"/>
        <c:axId val="-2102132424"/>
      </c:barChart>
      <c:catAx>
        <c:axId val="-210206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2132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2132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137229536896323E-3"/>
              <c:y val="0.1795254137272506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06221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3209753604736297"/>
          <c:y val="2.0175977433940201E-2"/>
          <c:w val="0.65555680895171198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177A4"/>
                </a:gs>
              </a:gsLst>
              <a:lin ang="0" scaled="1"/>
            </a:gra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68-F24F-8E17-70E9091010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68-F24F-8E17-70E9091010C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68-F24F-8E17-70E9091010C2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92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8-F24F-8E17-70E9091010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GT 1</c:v>
                </c:pt>
                <c:pt idx="1">
                  <c:v>GT 1a</c:v>
                </c:pt>
                <c:pt idx="2">
                  <c:v>GT 1b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98</c:v>
                </c:pt>
                <c:pt idx="1">
                  <c:v>99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68-F24F-8E17-70E9091010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32014264"/>
        <c:axId val="-2069519704"/>
      </c:barChart>
      <c:catAx>
        <c:axId val="-203201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695197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695197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3106104792456496E-3"/>
              <c:y val="0.17952530749832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3201426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76521302156509"/>
          <c:y val="2.0175977433940201E-2"/>
          <c:w val="0.71113304284256595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11061854768153982"/>
          <c:w val="0.8426060804899389"/>
          <c:h val="0.7824680664916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 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1-794E-9F96-5ADAC0F39E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71-794E-9F96-5ADAC0F39E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71-794E-9F96-5ADAC0F39E3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1-794E-9F96-5ADAC0F39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1-794E-9F96-5ADAC0F39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0913832"/>
        <c:axId val="-2070684088"/>
      </c:barChart>
      <c:catAx>
        <c:axId val="-207091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06840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840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4781277340332458E-3"/>
              <c:y val="0.1475300422006073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91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455591260843627"/>
          <c:y val="5.5555555555555558E-3"/>
          <c:w val="0.71598544365691763"/>
          <c:h val="0.1014621609798775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851921093394"/>
          <c:y val="0.11061854768153982"/>
          <c:w val="0.83334687177980504"/>
          <c:h val="0.78246806649168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 x 8 weeks </c:v>
                </c:pt>
              </c:strCache>
            </c:strRef>
          </c:tx>
          <c:spPr>
            <a:gradFill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71-794E-9F96-5ADAC0F39E3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71-794E-9F96-5ADAC0F39E3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171-794E-9F96-5ADAC0F39E3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71-794E-9F96-5ADAC0F39E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x 12 weeks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71-794E-9F96-5ADAC0F39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0913832"/>
        <c:axId val="-2070684088"/>
      </c:barChart>
      <c:catAx>
        <c:axId val="-2070913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06840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06840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4781437184729503E-3"/>
              <c:y val="0.180209799715689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7091383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759611645766503"/>
          <c:y val="0"/>
          <c:w val="0.55394843005735384"/>
          <c:h val="0.1096321599505944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69491136295"/>
          <c:y val="9.133508311461068E-2"/>
          <c:w val="0.87107458655046699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9F82B0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85-594A-9EDC-F0B5E63FB5B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85-594A-9EDC-F0B5E63FB5B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85-594A-9EDC-F0B5E63FB5B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E85-594A-9EDC-F0B5E63FB5B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E85-594A-9EDC-F0B5E63FB5B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85-594A-9EDC-F0B5E63FB5BB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
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
NS5A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98</c:v>
                </c:pt>
                <c:pt idx="1">
                  <c:v>94</c:v>
                </c:pt>
                <c:pt idx="2">
                  <c:v>91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85-594A-9EDC-F0B5E63FB5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&gt;99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E85-594A-9EDC-F0B5E63FB5BB}"/>
                </c:ext>
              </c:extLst>
            </c:dLbl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NS3 or
NS5A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and
NS5A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99</c:v>
                </c:pt>
                <c:pt idx="1">
                  <c:v>99.5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85-594A-9EDC-F0B5E63FB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01837912"/>
        <c:axId val="-2102038984"/>
      </c:barChart>
      <c:catAx>
        <c:axId val="-2101837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20389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20389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18785731329038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  <a:effectLst/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183791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0999"/>
          <c:y val="0"/>
          <c:w val="0.38577848674876702"/>
          <c:h val="7.7852302553090003E-2"/>
        </c:manualLayout>
      </c:layout>
      <c:overlay val="0"/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3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Sofosbuvir-Velpatasvir-Voxilaprevir in DAA-Naïve GT 1-6 </a:t>
            </a:r>
            <a:br>
              <a:rPr lang="en-US" sz="160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CFD4E-108B-1849-B52C-95E79DFE7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Jacobson IM, et al. Gastroenterology. 2017;153:113-22.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F779A-9299-7842-BF0A-7D6131E0A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 (DAA Naïve) , Phase 3</a:t>
            </a:r>
          </a:p>
        </p:txBody>
      </p:sp>
    </p:spTree>
    <p:extLst>
      <p:ext uri="{BB962C8B-B14F-4D97-AF65-F5344CB8AC3E}">
        <p14:creationId xmlns:p14="http://schemas.microsoft.com/office/powerpoint/2010/main" val="218628711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&amp; Genotype 1 Subtype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940579"/>
              </p:ext>
            </p:extLst>
          </p:nvPr>
        </p:nvGraphicFramePr>
        <p:xfrm>
          <a:off x="457200" y="137160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5058672" y="3825913"/>
            <a:ext cx="65905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6695" y="3839247"/>
            <a:ext cx="63951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155/169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98853" y="3830685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57/59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81477" y="3813264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61/63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7436498" y="2734639"/>
            <a:ext cx="731868" cy="413369"/>
          </a:xfrm>
          <a:prstGeom prst="borderCallout1">
            <a:avLst>
              <a:gd name="adj1" fmla="val 268169"/>
              <a:gd name="adj2" fmla="val 47995"/>
              <a:gd name="adj3" fmla="val 100906"/>
              <a:gd name="adj4" fmla="val 50062"/>
            </a:avLst>
          </a:prstGeom>
          <a:solidFill>
            <a:srgbClr val="D9D9D9"/>
          </a:solidFill>
          <a:ln w="9525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5015122" y="2691959"/>
            <a:ext cx="731868" cy="413369"/>
          </a:xfrm>
          <a:prstGeom prst="borderCallout1">
            <a:avLst>
              <a:gd name="adj1" fmla="val 267784"/>
              <a:gd name="adj2" fmla="val 48310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01548" y="2734639"/>
            <a:ext cx="731868" cy="1402615"/>
            <a:chOff x="2968118" y="2722385"/>
            <a:chExt cx="731868" cy="1402615"/>
          </a:xfrm>
        </p:grpSpPr>
        <p:sp>
          <p:nvSpPr>
            <p:cNvPr id="20" name="Rectangle 19"/>
            <p:cNvSpPr/>
            <p:nvPr/>
          </p:nvSpPr>
          <p:spPr>
            <a:xfrm>
              <a:off x="3023082" y="3839247"/>
              <a:ext cx="640329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228/232</a:t>
              </a:r>
            </a:p>
          </p:txBody>
        </p:sp>
        <p:sp>
          <p:nvSpPr>
            <p:cNvPr id="33" name="Line Callout 1 32"/>
            <p:cNvSpPr/>
            <p:nvPr/>
          </p:nvSpPr>
          <p:spPr>
            <a:xfrm>
              <a:off x="2968118" y="2722385"/>
              <a:ext cx="731868" cy="413369"/>
            </a:xfrm>
            <a:prstGeom prst="borderCallout1">
              <a:avLst>
                <a:gd name="adj1" fmla="val 264995"/>
                <a:gd name="adj2" fmla="val 48679"/>
                <a:gd name="adj3" fmla="val 100906"/>
                <a:gd name="adj4" fmla="val 50062"/>
              </a:avLst>
            </a:prstGeom>
            <a:solidFill>
              <a:srgbClr val="D9D9D9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 relapses</a:t>
              </a:r>
            </a:p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 LTFU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20538" y="3827159"/>
            <a:ext cx="60771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217/233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1711757" y="3197933"/>
            <a:ext cx="801295" cy="285750"/>
          </a:xfrm>
          <a:prstGeom prst="borderCallout1">
            <a:avLst>
              <a:gd name="adj1" fmla="val 21984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relapses</a:t>
            </a:r>
          </a:p>
        </p:txBody>
      </p:sp>
      <p:sp>
        <p:nvSpPr>
          <p:cNvPr id="35" name="Line Callout 1 34"/>
          <p:cNvSpPr/>
          <p:nvPr/>
        </p:nvSpPr>
        <p:spPr>
          <a:xfrm>
            <a:off x="4140403" y="3200400"/>
            <a:ext cx="774323" cy="285750"/>
          </a:xfrm>
          <a:prstGeom prst="borderCallout1">
            <a:avLst>
              <a:gd name="adj1" fmla="val 22752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</p:txBody>
      </p:sp>
      <p:sp>
        <p:nvSpPr>
          <p:cNvPr id="36" name="Line Callout 1 35"/>
          <p:cNvSpPr/>
          <p:nvPr/>
        </p:nvSpPr>
        <p:spPr>
          <a:xfrm>
            <a:off x="6591847" y="3191808"/>
            <a:ext cx="731868" cy="285750"/>
          </a:xfrm>
          <a:prstGeom prst="borderCallout1">
            <a:avLst>
              <a:gd name="adj1" fmla="val 22496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38178" y="4531171"/>
            <a:ext cx="7448622" cy="256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r>
              <a:rPr lang="en-US" sz="900" b="1" dirty="0">
                <a:latin typeface="Arial"/>
                <a:cs typeface="Arial"/>
              </a:rPr>
              <a:t>Abbreviations</a:t>
            </a:r>
            <a:r>
              <a:rPr lang="en-US" sz="900" dirty="0">
                <a:latin typeface="Arial"/>
                <a:cs typeface="Arial"/>
              </a:rPr>
              <a:t>: LTFU =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550232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594845"/>
              </p:ext>
            </p:extLst>
          </p:nvPr>
        </p:nvGraphicFramePr>
        <p:xfrm>
          <a:off x="457200" y="149415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942309" y="3942194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6336" y="3942195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82/90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54733" y="3944520"/>
            <a:ext cx="7062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394/411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60839" y="3949510"/>
            <a:ext cx="69309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349/356</a:t>
            </a:r>
          </a:p>
        </p:txBody>
      </p:sp>
    </p:spTree>
    <p:extLst>
      <p:ext uri="{BB962C8B-B14F-4D97-AF65-F5344CB8AC3E}">
        <p14:creationId xmlns:p14="http://schemas.microsoft.com/office/powerpoint/2010/main" val="371212955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158434"/>
              </p:ext>
            </p:extLst>
          </p:nvPr>
        </p:nvGraphicFramePr>
        <p:xfrm>
          <a:off x="457200" y="153489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843245" y="4001380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2469" y="4004053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82/90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8082" y="4024209"/>
            <a:ext cx="71083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394/411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83246" y="4001379"/>
            <a:ext cx="75212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349/356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403EEA6C-0512-EF45-A6A9-5B792ECAC4D3}"/>
              </a:ext>
            </a:extLst>
          </p:cNvPr>
          <p:cNvSpPr/>
          <p:nvPr/>
        </p:nvSpPr>
        <p:spPr>
          <a:xfrm>
            <a:off x="2246438" y="3425546"/>
            <a:ext cx="857563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LTFU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A6E9258C-0C87-FD43-8586-8ABE3BFC5591}"/>
              </a:ext>
            </a:extLst>
          </p:cNvPr>
          <p:cNvSpPr/>
          <p:nvPr/>
        </p:nvSpPr>
        <p:spPr>
          <a:xfrm>
            <a:off x="5727676" y="3405099"/>
            <a:ext cx="780531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relapses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LTFU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1CBD1068-A8AD-6E46-B524-71E00EB62812}"/>
              </a:ext>
            </a:extLst>
          </p:cNvPr>
          <p:cNvSpPr/>
          <p:nvPr/>
        </p:nvSpPr>
        <p:spPr>
          <a:xfrm>
            <a:off x="3336468" y="3196946"/>
            <a:ext cx="801790" cy="530915"/>
          </a:xfrm>
          <a:prstGeom prst="borderCallout1">
            <a:avLst>
              <a:gd name="adj1" fmla="val 141844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LTFU</a:t>
            </a:r>
          </a:p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DCAE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E6F44ED8-27C6-B547-9547-D39A32BDC2A1}"/>
              </a:ext>
            </a:extLst>
          </p:cNvPr>
          <p:cNvSpPr/>
          <p:nvPr/>
        </p:nvSpPr>
        <p:spPr>
          <a:xfrm>
            <a:off x="6779009" y="3405099"/>
            <a:ext cx="780531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</p:txBody>
      </p:sp>
    </p:spTree>
    <p:extLst>
      <p:ext uri="{BB962C8B-B14F-4D97-AF65-F5344CB8AC3E}">
        <p14:creationId xmlns:p14="http://schemas.microsoft.com/office/powerpoint/2010/main" val="193573699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POLARIS-2: SVR12 by Baseline RASs*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89535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83/84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4950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82/90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0165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349/356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0350" y="3606468"/>
            <a:ext cx="6469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</a:rPr>
              <a:t>394/411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143000" y="4573243"/>
            <a:ext cx="6871716" cy="2103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*Using a 15% reporting threshold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1434768"/>
            <a:ext cx="8229600" cy="3108960"/>
            <a:chOff x="1485901" y="1434768"/>
            <a:chExt cx="6167624" cy="3143250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2252158"/>
                </p:ext>
              </p:extLst>
            </p:nvPr>
          </p:nvGraphicFramePr>
          <p:xfrm>
            <a:off x="1485901" y="1434768"/>
            <a:ext cx="6167624" cy="3143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2343151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224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229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4319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234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8792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1755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114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42123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43201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206</a:t>
              </a:r>
            </a:p>
            <a:p>
              <a:pPr algn="ctr">
                <a:lnSpc>
                  <a:spcPts val="1050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2034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217</a:t>
              </a:r>
            </a:p>
            <a:p>
              <a:pPr algn="ctr">
                <a:lnSpc>
                  <a:spcPts val="1050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218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98841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61805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42173" y="3663618"/>
              <a:ext cx="379517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50"/>
                </a:lnSpc>
              </a:pPr>
              <a: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br>
                <a:rPr lang="en-US" sz="1050" u="sng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31328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66122"/>
              </p:ext>
            </p:extLst>
          </p:nvPr>
        </p:nvGraphicFramePr>
        <p:xfrm>
          <a:off x="457200" y="1024047"/>
          <a:ext cx="82296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3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8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501)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440)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(&lt;1)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§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(3)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Related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8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&gt;10%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(27)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(21)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(18)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(16)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(23)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(20)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(9)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87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161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patient discontinued due to URI; 1 patient due to </a:t>
                      </a:r>
                      <a:r>
                        <a:rPr lang="en-US" sz="105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difficile</a:t>
                      </a:r>
                      <a:r>
                        <a:rPr lang="en-US" sz="105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infection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Neither considered related to study medication by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investigator.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9354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81A3-25AC-704C-BEA3-9196CFFC9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60616"/>
            <a:ext cx="9144000" cy="16806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“In phase 3 trials of patients with HCV infection, we did not establish that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voxilaprevir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8 weeks was noninferior to sofosbuvir-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velpatasvir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for 12 weeks, but the 2 regimens had similar rates of SVR in patients with HCV genotype 3 and cirrhosis. Mild gastrointestinal adverse events were associated with treatment regimens that included voxilaprevir.” </a:t>
            </a:r>
          </a:p>
        </p:txBody>
      </p:sp>
    </p:spTree>
    <p:extLst>
      <p:ext uri="{BB962C8B-B14F-4D97-AF65-F5344CB8AC3E}">
        <p14:creationId xmlns:p14="http://schemas.microsoft.com/office/powerpoint/2010/main" val="28640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371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D236B-2E61-494E-AD7A-2508654F2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" y="1079841"/>
            <a:ext cx="8229600" cy="3657600"/>
          </a:xfrm>
        </p:spPr>
        <p:txBody>
          <a:bodyPr>
            <a:noAutofit/>
          </a:bodyPr>
          <a:lstStyle/>
          <a:p>
            <a:r>
              <a:rPr lang="en-US" sz="1500" b="1" dirty="0"/>
              <a:t>Design</a:t>
            </a:r>
            <a:r>
              <a:rPr lang="en-US" sz="1500" dirty="0"/>
              <a:t>: Randomized, open-label, phase 3 trial to compare efficacy of a fixed-dose combination of sofosbuvir-velpatasvir-voxilaprevir (SOF-VEL-VOX) for 8 weeks versus sofosbuvir-velpatasvir (SOF-VEL) for 12 weeks in DAA-naïve participants with GT 1-6 chronic HCV infection.</a:t>
            </a:r>
          </a:p>
          <a:p>
            <a:r>
              <a:rPr lang="en-US" sz="1500" b="1" dirty="0"/>
              <a:t>Setting</a:t>
            </a:r>
            <a:r>
              <a:rPr lang="en-US" sz="1500" dirty="0"/>
              <a:t>: 117 sites in United States, Canada, New Zealand, Australia, France, Germany, and United Kingdom</a:t>
            </a:r>
          </a:p>
          <a:p>
            <a:r>
              <a:rPr lang="en-US" sz="1500" b="1" dirty="0"/>
              <a:t>Entry Criteria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Chronic HCV GT 1-6 (all GT 5, 6 assigned to SOF-VEL-VOX)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No prior treatment with DAA; prior peginterferon + ribavirin allowed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 except if GT3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9814445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085901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90263" y="1932681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018663" y="1714500"/>
            <a:ext cx="1371600" cy="417016"/>
          </a:xfrm>
          <a:prstGeom prst="rect">
            <a:avLst/>
          </a:prstGeom>
          <a:solidFill>
            <a:srgbClr val="7F548D">
              <a:alpha val="2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SOF-VEL-VOX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2200" y="1780726"/>
            <a:ext cx="63289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1" y="1714500"/>
            <a:ext cx="1146407" cy="99571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28850" y="1753365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501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86350" y="2484783"/>
            <a:ext cx="20574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018663" y="2279950"/>
            <a:ext cx="2067687" cy="40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83785" y="2329413"/>
            <a:ext cx="632893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8850" y="2311515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440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38416" y="1021866"/>
            <a:ext cx="6871718" cy="386328"/>
            <a:chOff x="-6113" y="1362488"/>
            <a:chExt cx="9162291" cy="515104"/>
          </a:xfrm>
        </p:grpSpPr>
        <p:sp>
          <p:nvSpPr>
            <p:cNvPr id="50" name="Rectangle 4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1137788" y="3747259"/>
            <a:ext cx="6871716" cy="9198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SOF, sofosbuvir; VEL, velpatasvir; VOX, voxilaprevir</a:t>
            </a:r>
          </a:p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SOF-VEL-VOX (400/100/100 mg): fixed dose combination; one pill once daily 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 (400/100 mg):  fixed dose combination; one pill once daily</a:t>
            </a: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1136356" y="2971801"/>
            <a:ext cx="6871716" cy="6588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3 patients with cirrhosis were enrolled in separate study (POLARIS-3)</a:t>
            </a:r>
          </a:p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1-4 randomized 1:1; all GT 5, 6 assigned to SOF-VEL-VOX</a:t>
            </a:r>
          </a:p>
          <a:p>
            <a:pPr defTabSz="701279">
              <a:spcBef>
                <a:spcPts val="15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Stratified by GT, cirrhosis, and prior treatment experience</a:t>
            </a:r>
          </a:p>
        </p:txBody>
      </p:sp>
    </p:spTree>
    <p:extLst>
      <p:ext uri="{BB962C8B-B14F-4D97-AF65-F5344CB8AC3E}">
        <p14:creationId xmlns:p14="http://schemas.microsoft.com/office/powerpoint/2010/main" val="58958375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40374"/>
              </p:ext>
            </p:extLst>
          </p:nvPr>
        </p:nvGraphicFramePr>
        <p:xfrm>
          <a:off x="457200" y="1001878"/>
          <a:ext cx="8229599" cy="381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501)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440)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(18-78)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(19-82)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(51)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(54)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(78)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(83)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866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genotype—no.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 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1b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(34)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(18)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(13)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(4)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(6)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(39)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(13)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(12)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(20)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(13)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(2)*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 (16.9-57.3)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 (17.9-54.0)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(SD)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 (0.75)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 (0.66)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(33) </a:t>
                      </a:r>
                    </a:p>
                  </a:txBody>
                  <a:tcPr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(31)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858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(18)</a:t>
                      </a:r>
                    </a:p>
                  </a:txBody>
                  <a:tcPr marR="68580" marT="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(19)</a:t>
                      </a:r>
                    </a:p>
                  </a:txBody>
                  <a:tcPr marR="68580" marT="0" marB="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42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</a:t>
                      </a:r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SD, standard deviation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9 patients with GT6  were assigned to SOF-VEL and initially misclassified as GT1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8831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215325"/>
              </p:ext>
            </p:extLst>
          </p:nvPr>
        </p:nvGraphicFramePr>
        <p:xfrm>
          <a:off x="457200" y="1032820"/>
          <a:ext cx="82295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4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Prior Treatment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501)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r>
                        <a:rPr lang="en-US" sz="1400" b="1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2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440)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(76)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 (77)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94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-Experienced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Peginterferon + Ribavirin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(24)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(79)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(21)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(23)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(81)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(19)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3657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Recent Treatment Response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Nonresponder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Relapse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Other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(42)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(11)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(47)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(44)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(9)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4911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264149"/>
              </p:ext>
            </p:extLst>
          </p:nvPr>
        </p:nvGraphicFramePr>
        <p:xfrm>
          <a:off x="461010" y="147354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15386" y="3858966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432/440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7455" y="3858966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477/501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9FBA3B-F2A9-3FA2-2E70-C051C5DF9D19}"/>
              </a:ext>
            </a:extLst>
          </p:cNvPr>
          <p:cNvSpPr/>
          <p:nvPr/>
        </p:nvSpPr>
        <p:spPr>
          <a:xfrm>
            <a:off x="2631233" y="2036816"/>
            <a:ext cx="11043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93-97)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D2209C-8A38-8B9A-5FB2-8C0629F7FEF3}"/>
              </a:ext>
            </a:extLst>
          </p:cNvPr>
          <p:cNvSpPr/>
          <p:nvPr/>
        </p:nvSpPr>
        <p:spPr>
          <a:xfrm>
            <a:off x="6105430" y="1970872"/>
            <a:ext cx="11043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96-99)</a:t>
            </a:r>
          </a:p>
        </p:txBody>
      </p:sp>
    </p:spTree>
    <p:extLst>
      <p:ext uri="{BB962C8B-B14F-4D97-AF65-F5344CB8AC3E}">
        <p14:creationId xmlns:p14="http://schemas.microsoft.com/office/powerpoint/2010/main" val="26397950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DAA-Naïve HCV GT1-6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772567"/>
              </p:ext>
            </p:extLst>
          </p:nvPr>
        </p:nvGraphicFramePr>
        <p:xfrm>
          <a:off x="457200" y="1477659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15311" y="3865974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432/440</a:t>
            </a:r>
          </a:p>
        </p:txBody>
      </p:sp>
      <p:sp>
        <p:nvSpPr>
          <p:cNvPr id="8" name="Rectangle 7"/>
          <p:cNvSpPr/>
          <p:nvPr/>
        </p:nvSpPr>
        <p:spPr>
          <a:xfrm>
            <a:off x="2826999" y="3865974"/>
            <a:ext cx="685800" cy="2969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477/501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2529613" y="2970487"/>
            <a:ext cx="1295205" cy="501663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21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 Lost to follow-up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010609" y="2952518"/>
            <a:ext cx="1295205" cy="537599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 relapses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DC due to AE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 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25117085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and  Genotype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146738" y="4519337"/>
            <a:ext cx="7448622" cy="283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ct val="50000"/>
              </a:spcBef>
            </a:pPr>
            <a:r>
              <a:rPr lang="en-US" sz="900" b="1" dirty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DCAE, Discontinuation due to AE, LTFU, Lost to follow-up. </a:t>
            </a:r>
            <a:br>
              <a:rPr lang="en-US" sz="9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Two patients had unknown genotype were assigned to SOF-VEL-VOX and went on to achieve SVR12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327046"/>
              </p:ext>
            </p:extLst>
          </p:nvPr>
        </p:nvGraphicFramePr>
        <p:xfrm>
          <a:off x="457200" y="1356906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00410" y="3861493"/>
            <a:ext cx="7111394" cy="285753"/>
            <a:chOff x="2044944" y="3871945"/>
            <a:chExt cx="5444034" cy="285753"/>
          </a:xfrm>
        </p:grpSpPr>
        <p:sp>
          <p:nvSpPr>
            <p:cNvPr id="42" name="Rectangle 41"/>
            <p:cNvSpPr/>
            <p:nvPr/>
          </p:nvSpPr>
          <p:spPr>
            <a:xfrm>
              <a:off x="2044944" y="3871945"/>
              <a:ext cx="457200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217/233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25467" y="3871945"/>
              <a:ext cx="457200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228/232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81067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61/63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76232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53/53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09582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91/92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01216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86/89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33266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59/63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7714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56/57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70106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17/18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00490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30/30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79784" y="3871945"/>
              <a:ext cx="409194" cy="2857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75"/>
                </a:lnSpc>
              </a:pPr>
              <a:r>
                <a:rPr lang="en-US" sz="9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9/9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34136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DAA-Naïve HCV GT 1-6</a:t>
            </a:r>
            <a:br>
              <a:rPr lang="en-US" sz="2000" dirty="0"/>
            </a:br>
            <a:r>
              <a:rPr lang="en-US" sz="2000" dirty="0"/>
              <a:t>POLARIS-2: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POLARIS-2: SVR by Treatment Arm and Genotype 1 Subtype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20692"/>
              </p:ext>
            </p:extLst>
          </p:nvPr>
        </p:nvGraphicFramePr>
        <p:xfrm>
          <a:off x="457200" y="1377708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19"/>
          <p:cNvSpPr/>
          <p:nvPr/>
        </p:nvSpPr>
        <p:spPr>
          <a:xfrm>
            <a:off x="2630367" y="3859926"/>
            <a:ext cx="64684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228/232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7787" y="3859927"/>
            <a:ext cx="85424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217/233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53646" y="3859926"/>
            <a:ext cx="63858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19790" y="3861314"/>
            <a:ext cx="64684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155/169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89385" y="3859926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57/59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0135" y="3859925"/>
            <a:ext cx="57839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61/63</a:t>
            </a:r>
          </a:p>
        </p:txBody>
      </p:sp>
    </p:spTree>
    <p:extLst>
      <p:ext uri="{BB962C8B-B14F-4D97-AF65-F5344CB8AC3E}">
        <p14:creationId xmlns:p14="http://schemas.microsoft.com/office/powerpoint/2010/main" val="22243492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39007</TotalTime>
  <Words>1352</Words>
  <Application>Microsoft Macintosh PowerPoint</Application>
  <PresentationFormat>On-screen Show (16:9)</PresentationFormat>
  <Paragraphs>264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Sofosbuvir-Velpatasvir-Voxilaprevir in DAA-Naïve GT 1-6  POLARIS-2</vt:lpstr>
      <vt:lpstr>Sofosbuvir-Velpatasvir-Voxilaprevir in DAA-Naïve HCV GT 1-6 POLARIS-2: Study Features</vt:lpstr>
      <vt:lpstr>Sofosbuvir-Velpatasvir-Voxilaprevir in DAA-Naïve HCV GT 1-6 POLARIS-2: Study Design</vt:lpstr>
      <vt:lpstr>Sofosbuvir-Velpatasvir-Voxilaprevir in DAA-Naïve HCV GT 1-6 POLARIS-2: Baseline Characteristics</vt:lpstr>
      <vt:lpstr>Sofosbuvir-Velpatasvir-Voxilaprevir in DAA-Naïve HCV GT 1-6 POLARIS-2: Baseline Characteristics</vt:lpstr>
      <vt:lpstr>Sofosbuvir-Velpatasvir-Voxilaprevir in DAA-Naïve HCV GT 1-6 POLARIS-2: Results</vt:lpstr>
      <vt:lpstr>Sofosbuvir-Velpatasvir-Voxilaprevir in DAA-Naïve HCV GT1-6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 1-6 POLARIS-2: Results</vt:lpstr>
      <vt:lpstr>Sofosbuvir-Velpatasvir-Voxilaprevir in DAA-Naïve HCV GT1-6 POLARIS-2: Results</vt:lpstr>
      <vt:lpstr>Sofosbuvir-Velpatasvir-Voxilaprevir in DAA-Naïve HCV GT1-6 POLARIS-2: Adverse Events</vt:lpstr>
      <vt:lpstr>Sofosbuvir-Velpatasvir-Voxilaprevir in DAA-Naïve HCV GT1-6 POLARIS-2: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1445</cp:revision>
  <cp:lastPrinted>2019-10-21T18:40:24Z</cp:lastPrinted>
  <dcterms:created xsi:type="dcterms:W3CDTF">2010-11-28T05:36:22Z</dcterms:created>
  <dcterms:modified xsi:type="dcterms:W3CDTF">2022-06-30T14:52:38Z</dcterms:modified>
</cp:coreProperties>
</file>