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900" r:id="rId2"/>
    <p:sldId id="901" r:id="rId3"/>
    <p:sldId id="902" r:id="rId4"/>
    <p:sldId id="903" r:id="rId5"/>
    <p:sldId id="956" r:id="rId6"/>
    <p:sldId id="958" r:id="rId7"/>
    <p:sldId id="1012" r:id="rId8"/>
    <p:sldId id="905" r:id="rId9"/>
    <p:sldId id="906" r:id="rId10"/>
    <p:sldId id="907" r:id="rId11"/>
    <p:sldId id="955" r:id="rId12"/>
    <p:sldId id="1011" r:id="rId13"/>
  </p:sldIdLst>
  <p:sldSz cx="9144000" cy="5143500" type="screen16x9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yA" initials="MFA" lastIdx="1" clrIdx="0">
    <p:extLst>
      <p:ext uri="{19B8F6BF-5375-455C-9EA6-DF929625EA0E}">
        <p15:presenceInfo xmlns:p15="http://schemas.microsoft.com/office/powerpoint/2012/main" userId="714ddc0a6c47b6b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AEF"/>
    <a:srgbClr val="CDD3DD"/>
    <a:srgbClr val="CB9800"/>
    <a:srgbClr val="C39200"/>
    <a:srgbClr val="005FA3"/>
    <a:srgbClr val="165955"/>
    <a:srgbClr val="A97E00"/>
    <a:srgbClr val="73A43F"/>
    <a:srgbClr val="7F548D"/>
    <a:srgbClr val="005C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376" autoAdjust="0"/>
    <p:restoredTop sz="96272" autoAdjust="0"/>
  </p:normalViewPr>
  <p:slideViewPr>
    <p:cSldViewPr snapToGrid="0" showGuides="1">
      <p:cViewPr varScale="1">
        <p:scale>
          <a:sx n="168" d="100"/>
          <a:sy n="168" d="100"/>
        </p:scale>
        <p:origin x="280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9952"/>
    </p:cViewPr>
  </p:sorterViewPr>
  <p:notesViewPr>
    <p:cSldViewPr snapToGrid="0"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200244366005999"/>
          <c:y val="5.4144551375522501E-2"/>
          <c:w val="0.84265951669834405"/>
          <c:h val="0.81607101195683895"/>
        </c:manualLayout>
      </c:layout>
      <c:barChart>
        <c:barDir val="col"/>
        <c:grouping val="clustered"/>
        <c:varyColors val="0"/>
        <c:ser>
          <c:idx val="0"/>
          <c:order val="0"/>
          <c:tx>
            <c:v>Sofosbuvir + Ribavirin (12 wks)</c:v>
          </c:tx>
          <c:spPr>
            <a:solidFill>
              <a:srgbClr val="6E4B7D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624472"/>
                  </a:gs>
                  <a:gs pos="100000">
                    <a:srgbClr val="977BA5"/>
                  </a:gs>
                </a:gsLst>
                <a:lin ang="0" scaled="1"/>
              </a:gra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E445-2E43-953D-1BD2E9E3399A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0">
                    <a:srgbClr val="21446A"/>
                  </a:gs>
                  <a:gs pos="100000">
                    <a:srgbClr val="3D7EC4"/>
                  </a:gs>
                </a:gsLst>
                <a:lin ang="0" scaled="1"/>
              </a:gra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E445-2E43-953D-1BD2E9E3399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E445-2E43-953D-1BD2E9E3399A}"/>
              </c:ext>
            </c:extLst>
          </c:dPt>
          <c:dLbls>
            <c:numFmt formatCode="0" sourceLinked="0"/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SOF-VEL-VOX</c:v>
                </c:pt>
                <c:pt idx="1">
                  <c:v>SOF-VEL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96</c:v>
                </c:pt>
                <c:pt idx="1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445-2E43-953D-1BD2E9E3399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02280648"/>
        <c:axId val="-2102270264"/>
      </c:barChart>
      <c:catAx>
        <c:axId val="-2102280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-210227026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102270264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Patients with SVR12 (%)</a:t>
                </a:r>
              </a:p>
            </c:rich>
          </c:tx>
          <c:layout>
            <c:manualLayout>
              <c:xMode val="edge"/>
              <c:yMode val="edge"/>
              <c:x val="2.2991271635255015E-3"/>
              <c:y val="0.12907018567123554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>
            <a:solidFill>
              <a:srgbClr val="000000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2102280648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200244366005999"/>
          <c:y val="5.4144551375522501E-2"/>
          <c:w val="0.84265951669834405"/>
          <c:h val="0.81607101195683895"/>
        </c:manualLayout>
      </c:layout>
      <c:barChart>
        <c:barDir val="col"/>
        <c:grouping val="clustered"/>
        <c:varyColors val="0"/>
        <c:ser>
          <c:idx val="0"/>
          <c:order val="0"/>
          <c:tx>
            <c:v>Sofosbuvir + Ribavirin (12 wks)</c:v>
          </c:tx>
          <c:spPr>
            <a:solidFill>
              <a:srgbClr val="6E4B7D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624472"/>
                  </a:gs>
                  <a:gs pos="100000">
                    <a:srgbClr val="977BA5"/>
                  </a:gs>
                </a:gsLst>
                <a:lin ang="0" scaled="1"/>
              </a:gra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E445-2E43-953D-1BD2E9E3399A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0">
                    <a:srgbClr val="21446A"/>
                  </a:gs>
                  <a:gs pos="100000">
                    <a:srgbClr val="3D7EC4"/>
                  </a:gs>
                </a:gsLst>
                <a:lin ang="0" scaled="1"/>
              </a:gra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E445-2E43-953D-1BD2E9E3399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E445-2E43-953D-1BD2E9E3399A}"/>
              </c:ext>
            </c:extLst>
          </c:dPt>
          <c:dLbls>
            <c:numFmt formatCode="0" sourceLinked="0"/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SOF-VEL-VOX</c:v>
                </c:pt>
                <c:pt idx="1">
                  <c:v>SOF-VEL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96</c:v>
                </c:pt>
                <c:pt idx="1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445-2E43-953D-1BD2E9E3399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02280648"/>
        <c:axId val="-2102270264"/>
      </c:barChart>
      <c:catAx>
        <c:axId val="-2102280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-210227026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102270264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Patients with SVR12 (%)</a:t>
                </a:r>
              </a:p>
            </c:rich>
          </c:tx>
          <c:layout>
            <c:manualLayout>
              <c:xMode val="edge"/>
              <c:yMode val="edge"/>
              <c:x val="2.2991271635255015E-3"/>
              <c:y val="0.12907018567123554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>
            <a:solidFill>
              <a:srgbClr val="000000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2102280648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681664791901"/>
          <c:y val="0.12722440944881899"/>
          <c:w val="0.88154949381327297"/>
          <c:h val="0.771492979793188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SOF-VEL-VOX</c:v>
                </c:pt>
              </c:strCache>
            </c:strRef>
          </c:tx>
          <c:spPr>
            <a:gradFill>
              <a:gsLst>
                <a:gs pos="0">
                  <a:srgbClr val="624472"/>
                </a:gs>
                <a:gs pos="100000">
                  <a:srgbClr val="977BA5"/>
                </a:gs>
              </a:gsLst>
              <a:lin ang="0" scaled="1"/>
            </a:gra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7BB-E341-99B0-61B24735CC3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7BB-E341-99B0-61B24735CC3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7BB-E341-99B0-61B24735CC3B}"/>
              </c:ext>
            </c:extLst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Treatment-Naïve </c:v>
                </c:pt>
                <c:pt idx="1">
                  <c:v>Treatment-Experienced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96</c:v>
                </c:pt>
                <c:pt idx="1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7BB-E341-99B0-61B24735CC3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SOF-VEL</c:v>
                </c:pt>
              </c:strCache>
            </c:strRef>
          </c:tx>
          <c:spPr>
            <a:gradFill>
              <a:gsLst>
                <a:gs pos="0">
                  <a:srgbClr val="21446A"/>
                </a:gs>
                <a:gs pos="100000">
                  <a:srgbClr val="3D7EC4"/>
                </a:gs>
              </a:gsLst>
              <a:lin ang="0" scaled="1"/>
            </a:gra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Treatment-Naïve </c:v>
                </c:pt>
                <c:pt idx="1">
                  <c:v>Treatment-Experienced</c:v>
                </c:pt>
              </c:strCache>
            </c:strRef>
          </c:cat>
          <c:val>
            <c:numRef>
              <c:f>Sheet1!$C$2:$C$3</c:f>
              <c:numCache>
                <c:formatCode>0.0</c:formatCode>
                <c:ptCount val="2"/>
                <c:pt idx="0">
                  <c:v>99</c:v>
                </c:pt>
                <c:pt idx="1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7BB-E341-99B0-61B24735CC3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70335288"/>
        <c:axId val="-2069385848"/>
      </c:barChart>
      <c:catAx>
        <c:axId val="-20703352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-2069385848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-206938584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Patients with SVR12 (%)</a:t>
                </a:r>
              </a:p>
            </c:rich>
          </c:tx>
          <c:layout>
            <c:manualLayout>
              <c:xMode val="edge"/>
              <c:yMode val="edge"/>
              <c:x val="7.0479471316085515E-4"/>
              <c:y val="0.1765133763400056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>
            <a:solidFill>
              <a:srgbClr val="000000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2070335288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50583953047535701"/>
          <c:y val="1.44676387400988E-2"/>
          <c:w val="0.48181479051229698"/>
          <c:h val="8.0726462290953996E-2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186631184990765"/>
          <c:y val="9.1335044516494268E-2"/>
          <c:w val="0.87107458655046699"/>
          <c:h val="0.726917919350990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SOF-VEL-VOX</c:v>
                </c:pt>
              </c:strCache>
            </c:strRef>
          </c:tx>
          <c:spPr>
            <a:gradFill flip="none" rotWithShape="1">
              <a:gsLst>
                <a:gs pos="0">
                  <a:srgbClr val="50365B"/>
                </a:gs>
                <a:gs pos="100000">
                  <a:srgbClr val="A889BB"/>
                </a:gs>
              </a:gsLst>
              <a:lin ang="0" scaled="1"/>
              <a:tileRect/>
            </a:gra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881-D044-919C-DDD9ACCC37D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881-D044-919C-DDD9ACCC37D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881-D044-919C-DDD9ACCC37D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881-D044-919C-DDD9ACCC37DB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6881-D044-919C-DDD9ACCC37DB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881-D044-919C-DDD9ACCC37DB}"/>
              </c:ext>
            </c:extLst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No RAS</c:v>
                </c:pt>
                <c:pt idx="1">
                  <c:v>Any NS3 or NS5A RAS</c:v>
                </c:pt>
                <c:pt idx="2">
                  <c:v>NS3 Only</c:v>
                </c:pt>
                <c:pt idx="3">
                  <c:v>NS5A Only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98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881-D044-919C-DDD9ACCC37D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SOF-VEL</c:v>
                </c:pt>
              </c:strCache>
            </c:strRef>
          </c:tx>
          <c:spPr>
            <a:gradFill flip="none" rotWithShape="1">
              <a:gsLst>
                <a:gs pos="0">
                  <a:srgbClr val="21446A"/>
                </a:gs>
                <a:gs pos="100000">
                  <a:srgbClr val="3E81C8"/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No RAS</c:v>
                </c:pt>
                <c:pt idx="1">
                  <c:v>Any NS3 or NS5A RAS</c:v>
                </c:pt>
                <c:pt idx="2">
                  <c:v>NS3 Only</c:v>
                </c:pt>
                <c:pt idx="3">
                  <c:v>NS5A Only</c:v>
                </c:pt>
              </c:strCache>
            </c:strRef>
          </c:cat>
          <c:val>
            <c:numRef>
              <c:f>Sheet1!$C$2:$C$5</c:f>
              <c:numCache>
                <c:formatCode>0</c:formatCode>
                <c:ptCount val="4"/>
                <c:pt idx="0">
                  <c:v>97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881-D044-919C-DDD9ACCC37D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2070809528"/>
        <c:axId val="-2135968808"/>
      </c:barChart>
      <c:catAx>
        <c:axId val="-2070809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213596880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13596880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Patients with SVR12 (%)</a:t>
                </a:r>
              </a:p>
            </c:rich>
          </c:tx>
          <c:layout>
            <c:manualLayout>
              <c:xMode val="edge"/>
              <c:yMode val="edge"/>
              <c:x val="0"/>
              <c:y val="0.10969482223812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>
            <a:solidFill>
              <a:srgbClr val="000000"/>
            </a:solidFill>
          </a:ln>
          <a:effectLst/>
        </c:spPr>
        <c:crossAx val="-2070809528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58318885914620999"/>
          <c:y val="0"/>
          <c:w val="0.38577848674876702"/>
          <c:h val="7.7852302553090003E-2"/>
        </c:manualLayout>
      </c:layout>
      <c:overlay val="0"/>
    </c:legend>
    <c:plotVisOnly val="0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0.25398</cdr:x>
      <cdr:y>0.48973</cdr:y>
    </cdr:from>
    <cdr:to>
      <cdr:x>0.40912</cdr:x>
      <cdr:y>0.63603</cdr:y>
    </cdr:to>
    <cdr:sp macro="" textlink="">
      <cdr:nvSpPr>
        <cdr:cNvPr id="8" name="Line Callout 1 7"/>
        <cdr:cNvSpPr/>
      </cdr:nvSpPr>
      <cdr:spPr>
        <a:xfrm xmlns:a="http://schemas.openxmlformats.org/drawingml/2006/main">
          <a:off x="2090167" y="1522541"/>
          <a:ext cx="1276740" cy="454841"/>
        </a:xfrm>
        <a:prstGeom xmlns:a="http://schemas.openxmlformats.org/drawingml/2006/main" prst="borderCallout1">
          <a:avLst>
            <a:gd name="adj1" fmla="val 194767"/>
            <a:gd name="adj2" fmla="val 50066"/>
            <a:gd name="adj3" fmla="val 100906"/>
            <a:gd name="adj4" fmla="val 50062"/>
          </a:avLst>
        </a:prstGeom>
        <a:solidFill xmlns:a="http://schemas.openxmlformats.org/drawingml/2006/main">
          <a:srgbClr val="D9D9D9"/>
        </a:solidFill>
        <a:ln xmlns:a="http://schemas.openxmlformats.org/drawingml/2006/main" w="6350" cmpd="sng">
          <a:solidFill>
            <a:srgbClr val="FFFFFF"/>
          </a:solidFill>
        </a:ln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>
              <a:latin typeface="Arial" panose="020B0604020202020204" pitchFamily="34" charset="0"/>
              <a:cs typeface="Arial" panose="020B0604020202020204" pitchFamily="34" charset="0"/>
            </a:rPr>
            <a:t>2 Relapses</a:t>
          </a:r>
        </a:p>
        <a:p xmlns:a="http://schemas.openxmlformats.org/drawingml/2006/main">
          <a:r>
            <a:rPr lang="en-US" sz="900" dirty="0">
              <a:latin typeface="Arial" panose="020B0604020202020204" pitchFamily="34" charset="0"/>
              <a:cs typeface="Arial" panose="020B0604020202020204" pitchFamily="34" charset="0"/>
            </a:rPr>
            <a:t>1 Withdrew consent</a:t>
          </a:r>
        </a:p>
        <a:p xmlns:a="http://schemas.openxmlformats.org/drawingml/2006/main">
          <a:r>
            <a:rPr lang="en-US" sz="900" dirty="0">
              <a:latin typeface="Arial" panose="020B0604020202020204" pitchFamily="34" charset="0"/>
              <a:cs typeface="Arial" panose="020B0604020202020204" pitchFamily="34" charset="0"/>
            </a:rPr>
            <a:t>1 Death</a:t>
          </a:r>
        </a:p>
      </cdr:txBody>
    </cdr:sp>
  </cdr:relSizeAnchor>
  <cdr:relSizeAnchor xmlns:cdr="http://schemas.openxmlformats.org/drawingml/2006/chartDrawing">
    <cdr:from>
      <cdr:x>0.67443</cdr:x>
      <cdr:y>0.42752</cdr:y>
    </cdr:from>
    <cdr:to>
      <cdr:x>0.83354</cdr:x>
      <cdr:y>0.65219</cdr:y>
    </cdr:to>
    <cdr:sp macro="" textlink="">
      <cdr:nvSpPr>
        <cdr:cNvPr id="9" name="Line Callout 1 8"/>
        <cdr:cNvSpPr/>
      </cdr:nvSpPr>
      <cdr:spPr>
        <a:xfrm xmlns:a="http://schemas.openxmlformats.org/drawingml/2006/main">
          <a:off x="5550258" y="1329149"/>
          <a:ext cx="1309419" cy="698493"/>
        </a:xfrm>
        <a:prstGeom xmlns:a="http://schemas.openxmlformats.org/drawingml/2006/main" prst="borderCallout1">
          <a:avLst>
            <a:gd name="adj1" fmla="val 159062"/>
            <a:gd name="adj2" fmla="val 49994"/>
            <a:gd name="adj3" fmla="val 100906"/>
            <a:gd name="adj4" fmla="val 50062"/>
          </a:avLst>
        </a:prstGeom>
        <a:solidFill xmlns:a="http://schemas.openxmlformats.org/drawingml/2006/main">
          <a:srgbClr val="D9D9D9"/>
        </a:solidFill>
        <a:ln xmlns:a="http://schemas.openxmlformats.org/drawingml/2006/main" w="6350" cmpd="sng">
          <a:solidFill>
            <a:srgbClr val="FFFFFF"/>
          </a:solidFill>
        </a:ln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>
              <a:latin typeface="Arial" panose="020B0604020202020204" pitchFamily="34" charset="0"/>
              <a:cs typeface="Arial" panose="020B0604020202020204" pitchFamily="34" charset="0"/>
            </a:rPr>
            <a:t>1 On-treatment failure</a:t>
          </a:r>
        </a:p>
        <a:p xmlns:a="http://schemas.openxmlformats.org/drawingml/2006/main">
          <a:r>
            <a:rPr lang="en-US" sz="900" dirty="0">
              <a:latin typeface="Arial" panose="020B0604020202020204" pitchFamily="34" charset="0"/>
              <a:cs typeface="Arial" panose="020B0604020202020204" pitchFamily="34" charset="0"/>
            </a:rPr>
            <a:t>1 Relapse</a:t>
          </a:r>
        </a:p>
        <a:p xmlns:a="http://schemas.openxmlformats.org/drawingml/2006/main">
          <a:r>
            <a:rPr lang="en-US" sz="900" dirty="0">
              <a:latin typeface="Arial" panose="020B0604020202020204" pitchFamily="34" charset="0"/>
              <a:cs typeface="Arial" panose="020B0604020202020204" pitchFamily="34" charset="0"/>
            </a:rPr>
            <a:t>1 DC due to AE</a:t>
          </a:r>
        </a:p>
        <a:p xmlns:a="http://schemas.openxmlformats.org/drawingml/2006/main">
          <a:r>
            <a:rPr lang="en-US" sz="900" dirty="0">
              <a:latin typeface="Arial" panose="020B0604020202020204" pitchFamily="34" charset="0"/>
              <a:cs typeface="Arial" panose="020B0604020202020204" pitchFamily="34" charset="0"/>
            </a:rPr>
            <a:t>1 Lost to follow-up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963" y="857250"/>
            <a:ext cx="6697662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543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UR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4C532C-3D97-E34C-A378-DD504926CA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50" y="195241"/>
            <a:ext cx="2926080" cy="46594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90319A0-61A9-B04E-A7BC-8B6F583247CD}"/>
              </a:ext>
            </a:extLst>
          </p:cNvPr>
          <p:cNvGrpSpPr/>
          <p:nvPr userDrawn="1"/>
        </p:nvGrpSpPr>
        <p:grpSpPr>
          <a:xfrm>
            <a:off x="462321" y="4516238"/>
            <a:ext cx="2280879" cy="446276"/>
            <a:chOff x="462321" y="4578479"/>
            <a:chExt cx="2280879" cy="44627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19FD9F7-C1BC-7347-B044-72480FB61141}"/>
                </a:ext>
              </a:extLst>
            </p:cNvPr>
            <p:cNvSpPr txBox="1">
              <a:spLocks noChangeAspect="1"/>
            </p:cNvSpPr>
            <p:nvPr userDrawn="1"/>
          </p:nvSpPr>
          <p:spPr>
            <a:xfrm>
              <a:off x="462321" y="4578479"/>
              <a:ext cx="2280879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cap="small" spc="100" baseline="0" dirty="0">
                  <a:latin typeface="Corbel" panose="020B0503020204020204" pitchFamily="34" charset="0"/>
                  <a:cs typeface="Calibri" panose="020F0502020204030204" pitchFamily="34" charset="0"/>
                </a:rPr>
                <a:t>Hepatitis </a:t>
              </a:r>
              <a:r>
                <a:rPr lang="en-US" sz="1200" b="1" cap="small" spc="100" baseline="0" dirty="0">
                  <a:solidFill>
                    <a:srgbClr val="285078"/>
                  </a:solidFill>
                  <a:latin typeface="Corbel" panose="020B0503020204020204" pitchFamily="34" charset="0"/>
                  <a:cs typeface="Calibri" panose="020F0502020204030204" pitchFamily="34" charset="0"/>
                </a:rPr>
                <a:t>C</a:t>
              </a:r>
              <a:r>
                <a:rPr lang="en-US" sz="1200" cap="small" spc="100" baseline="0" dirty="0">
                  <a:latin typeface="Corbel" panose="020B0503020204020204" pitchFamily="34" charset="0"/>
                  <a:cs typeface="Calibri" panose="020F0502020204030204" pitchFamily="34" charset="0"/>
                </a:rPr>
                <a:t> Online</a:t>
              </a:r>
              <a:br>
                <a:rPr lang="en-US" sz="1600" dirty="0">
                  <a:latin typeface="Corbel" panose="020B0503020204020204" pitchFamily="34" charset="0"/>
                  <a:cs typeface="Arial" panose="020B0604020202020204" pitchFamily="34" charset="0"/>
                </a:rPr>
              </a:br>
              <a:r>
                <a:rPr lang="en-US" sz="105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rbel" panose="020B0503020204020204" pitchFamily="34" charset="0"/>
                  <a:cs typeface="Calibri" panose="020F0502020204030204" pitchFamily="34" charset="0"/>
                </a:rPr>
                <a:t>www.hepatitisC.uw.edu</a:t>
              </a:r>
              <a:endPara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48D6E11-48AB-BE4A-8814-EA56822BBF1E}"/>
                </a:ext>
              </a:extLst>
            </p:cNvPr>
            <p:cNvCxnSpPr/>
            <p:nvPr userDrawn="1"/>
          </p:nvCxnSpPr>
          <p:spPr>
            <a:xfrm>
              <a:off x="550191" y="4808530"/>
              <a:ext cx="1335024" cy="0"/>
            </a:xfrm>
            <a:prstGeom prst="line">
              <a:avLst/>
            </a:prstGeom>
            <a:ln w="952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331D7AC0-870D-EE43-85B5-10937BBC3887}"/>
              </a:ext>
            </a:extLst>
          </p:cNvPr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8320"/>
            <a:ext cx="9157371" cy="347472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E80F54C7-FB42-CA4C-90DF-566F547389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8219" y="1017901"/>
            <a:ext cx="8229600" cy="1280160"/>
          </a:xfrm>
          <a:prstGeom prst="rect">
            <a:avLst/>
          </a:prstGeom>
        </p:spPr>
        <p:txBody>
          <a:bodyPr lIns="91440" anchor="ctr" anchorCtr="0">
            <a:normAutofit/>
          </a:bodyPr>
          <a:lstStyle>
            <a:lvl1pPr algn="l">
              <a:lnSpc>
                <a:spcPts val="3000"/>
              </a:lnSpc>
              <a:defRPr sz="3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and Add Title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4ABFC78A-A9BC-CF4A-BAF8-FC4134E5D4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3736" y="2404157"/>
            <a:ext cx="8229600" cy="1463040"/>
          </a:xfrm>
          <a:prstGeom prst="rect">
            <a:avLst/>
          </a:prstGeom>
        </p:spPr>
        <p:txBody>
          <a:bodyPr lIns="91440" tIns="91440" rIns="91440" bIns="9144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aseline="0">
                <a:solidFill>
                  <a:schemeClr val="bg1">
                    <a:lumMod val="95000"/>
                  </a:schemeClr>
                </a:solidFill>
                <a:latin typeface="Arial"/>
              </a:defRPr>
            </a:lvl1pPr>
            <a:lvl2pPr marL="0" indent="0" algn="l">
              <a:spcBef>
                <a:spcPts val="0"/>
              </a:spcBef>
              <a:buNone/>
              <a:defRPr sz="1350" i="1">
                <a:solidFill>
                  <a:schemeClr val="accent2"/>
                </a:solidFill>
                <a:latin typeface="Arial"/>
              </a:defRPr>
            </a:lvl2pPr>
            <a:lvl3pPr marL="0" indent="0" algn="l">
              <a:spcBef>
                <a:spcPts val="0"/>
              </a:spcBef>
              <a:buNone/>
              <a:defRPr sz="1200" i="1">
                <a:solidFill>
                  <a:schemeClr val="accent2"/>
                </a:solidFill>
                <a:latin typeface="Arial"/>
              </a:defRPr>
            </a:lvl3pPr>
            <a:lvl4pPr marL="471488" indent="0" algn="ctr">
              <a:buNone/>
              <a:defRPr/>
            </a:lvl4pPr>
            <a:lvl5pPr marL="602456" indent="0" algn="ctr">
              <a:buNone/>
              <a:defRPr/>
            </a:lvl5pPr>
          </a:lstStyle>
          <a:p>
            <a:pPr lvl="0"/>
            <a:r>
              <a:rPr lang="en-US" dirty="0"/>
              <a:t>Click and Add Speaker Info</a:t>
            </a:r>
          </a:p>
        </p:txBody>
      </p:sp>
      <p:sp>
        <p:nvSpPr>
          <p:cNvPr id="22" name="Date">
            <a:extLst>
              <a:ext uri="{FF2B5EF4-FFF2-40B4-BE49-F238E27FC236}">
                <a16:creationId xmlns:a16="http://schemas.microsoft.com/office/drawing/2014/main" id="{B66131DB-45B5-6945-A76D-741496EBA3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3736" y="3967450"/>
            <a:ext cx="8229600" cy="21945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1200"/>
              </a:lnSpc>
              <a:buNone/>
              <a:defRPr sz="1050" b="0" baseline="0">
                <a:solidFill>
                  <a:srgbClr val="82C8FA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Click and Add Last Date Info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66D0A3E-B052-EA40-B037-054B51E770EC}"/>
              </a:ext>
            </a:extLst>
          </p:cNvPr>
          <p:cNvCxnSpPr>
            <a:cxnSpLocks/>
          </p:cNvCxnSpPr>
          <p:nvPr userDrawn="1"/>
        </p:nvCxnSpPr>
        <p:spPr>
          <a:xfrm>
            <a:off x="-8639" y="86256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160ADCC-ACEB-FA4F-9D36-5D0D7D86AD0A}"/>
              </a:ext>
            </a:extLst>
          </p:cNvPr>
          <p:cNvCxnSpPr>
            <a:cxnSpLocks/>
          </p:cNvCxnSpPr>
          <p:nvPr userDrawn="1"/>
        </p:nvCxnSpPr>
        <p:spPr>
          <a:xfrm>
            <a:off x="-8639" y="4330452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864322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-Slide-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Study Slide: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06B65E-6661-EE42-AFF2-CBC4C550F1B5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062BBA1-6479-2148-9EE1-B8CD2CE749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1BF38B5-72C1-5A4F-B205-3AF64FC4F8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73E7362-CDE5-A340-93E0-4EB40FE4CF9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84224"/>
            <a:ext cx="8515350" cy="3504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tIns="91440" rIns="182880" anchor="t" anchorCtr="0">
            <a:normAutofit/>
          </a:bodyPr>
          <a:lstStyle>
            <a:lvl1pPr marL="205740" marR="0" indent="-17145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90" indent="-10287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</a:t>
            </a:r>
          </a:p>
          <a:p>
            <a:pPr lvl="1"/>
            <a:r>
              <a:rPr lang="en-US" dirty="0"/>
              <a:t>Line 2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71790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-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Study Slide: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06B65E-6661-EE42-AFF2-CBC4C550F1B5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062BBA1-6479-2148-9EE1-B8CD2CE749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1BF38B5-72C1-5A4F-B205-3AF64FC4F8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73E7362-CDE5-A340-93E0-4EB40FE4CF9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-18168" y="1786409"/>
            <a:ext cx="9180576" cy="15744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70C0"/>
            </a:solidFill>
          </a:ln>
        </p:spPr>
        <p:txBody>
          <a:bodyPr lIns="457200" tIns="91440" rIns="457200" bIns="182880" anchor="ctr" anchorCtr="0">
            <a:normAutofit/>
          </a:bodyPr>
          <a:lstStyle>
            <a:lvl1pPr marL="0" marR="0" indent="0" algn="l" defTabSz="6858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None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90" indent="-10287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424671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-Slide-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Study Slide Bar: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06B65E-6661-EE42-AFF2-CBC4C550F1B5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062BBA1-6479-2148-9EE1-B8CD2CE749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1BF38B5-72C1-5A4F-B205-3AF64FC4F8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291D050-F2FF-B84B-B85F-704A33D7A29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428596"/>
            <a:ext cx="4248149" cy="3277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tIns="91440" anchor="t" anchorCtr="0">
            <a:normAutofit/>
          </a:bodyPr>
          <a:lstStyle>
            <a:lvl1pPr marL="205740" marR="0" indent="-17145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90" indent="-10287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</a:t>
            </a:r>
          </a:p>
          <a:p>
            <a:pPr lvl="1"/>
            <a:r>
              <a:rPr lang="en-US" dirty="0"/>
              <a:t>Line 2</a:t>
            </a:r>
          </a:p>
          <a:p>
            <a:pPr lvl="0"/>
            <a:endParaRPr lang="en-US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7D86A608-CE71-5040-8C80-661F1437DF33}"/>
              </a:ext>
            </a:extLst>
          </p:cNvPr>
          <p:cNvSpPr>
            <a:spLocks noChangeArrowheads="1"/>
          </p:cNvSpPr>
          <p:nvPr userDrawn="1"/>
        </p:nvSpPr>
        <p:spPr bwMode="invGray">
          <a:xfrm>
            <a:off x="323850" y="1035386"/>
            <a:ext cx="4248150" cy="365760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342900">
              <a:lnSpc>
                <a:spcPct val="85000"/>
              </a:lnSpc>
            </a:pPr>
            <a:endParaRPr lang="en-US" sz="15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8D38D57-7E90-4C4F-BEFE-18F098A6A60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32815" y="1046741"/>
            <a:ext cx="4185088" cy="3429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846881504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2102823"/>
            <a:ext cx="8077200" cy="928688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2800" b="0" cap="none">
                <a:solidFill>
                  <a:srgbClr val="003A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-9329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E75D3E13-CC4F-7E49-B471-8878E909C360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738268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Divider-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1" y="2095500"/>
            <a:ext cx="9143999" cy="971550"/>
          </a:xfrm>
          <a:prstGeom prst="rect">
            <a:avLst/>
          </a:prstGeom>
          <a:solidFill>
            <a:srgbClr val="00597C">
              <a:alpha val="10000"/>
            </a:srgbClr>
          </a:solidFill>
        </p:spPr>
        <p:txBody>
          <a:bodyPr tIns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48" y="2105025"/>
            <a:ext cx="8496300" cy="956120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2800" b="0" cap="non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-9329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54F72F09-2BBD-9049-A14A-1051BDD99E57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50092C9-A09F-7245-8D15-AEFDA53288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CCC311E-DA3E-AB41-BF2C-7398324BA55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3849" y="-7144"/>
            <a:ext cx="8839200" cy="363760"/>
          </a:xfrm>
          <a:prstGeom prst="rect">
            <a:avLst/>
          </a:prstGeom>
        </p:spPr>
        <p:txBody>
          <a:bodyPr lIns="91440" anchor="b">
            <a:normAutofit/>
          </a:bodyPr>
          <a:lstStyle>
            <a:lvl1pPr marL="0" indent="0">
              <a:spcBef>
                <a:spcPts val="0"/>
              </a:spcBef>
              <a:buNone/>
              <a:defRPr sz="11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3880678036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-Sol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>
            <a:extLst>
              <a:ext uri="{FF2B5EF4-FFF2-40B4-BE49-F238E27FC236}">
                <a16:creationId xmlns:a16="http://schemas.microsoft.com/office/drawing/2014/main" id="{E36BB952-50A8-AE49-87A9-BEC72E8DE500}"/>
              </a:ext>
            </a:extLst>
          </p:cNvPr>
          <p:cNvSpPr txBox="1">
            <a:spLocks/>
          </p:cNvSpPr>
          <p:nvPr userDrawn="1"/>
        </p:nvSpPr>
        <p:spPr>
          <a:xfrm>
            <a:off x="1" y="1371600"/>
            <a:ext cx="9143999" cy="2400300"/>
          </a:xfrm>
          <a:prstGeom prst="rect">
            <a:avLst/>
          </a:prstGeom>
          <a:solidFill>
            <a:srgbClr val="00597C">
              <a:alpha val="10000"/>
            </a:srgbClr>
          </a:solidFill>
        </p:spPr>
        <p:txBody>
          <a:bodyPr tIns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105025"/>
            <a:ext cx="9144000" cy="956120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2800" b="0" cap="non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-9329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54F72F09-2BBD-9049-A14A-1051BDD99E57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810326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1" y="1371600"/>
            <a:ext cx="9143999" cy="2400300"/>
          </a:xfrm>
          <a:prstGeom prst="rect">
            <a:avLst/>
          </a:prstGeom>
          <a:gradFill flip="none" rotWithShape="1">
            <a:gsLst>
              <a:gs pos="0">
                <a:srgbClr val="006D9A">
                  <a:alpha val="50000"/>
                </a:srgbClr>
              </a:gs>
              <a:gs pos="50000">
                <a:schemeClr val="bg1"/>
              </a:gs>
              <a:gs pos="100000">
                <a:srgbClr val="006D9A">
                  <a:alpha val="50000"/>
                </a:srgbClr>
              </a:gs>
            </a:gsLst>
            <a:lin ang="5400000" scaled="0"/>
            <a:tileRect/>
          </a:gradFill>
        </p:spPr>
        <p:txBody>
          <a:bodyPr tIns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105025"/>
            <a:ext cx="9144000" cy="956120"/>
          </a:xfrm>
          <a:prstGeom prst="rect">
            <a:avLst/>
          </a:prstGeom>
          <a:solidFill>
            <a:schemeClr val="bg1"/>
          </a:solidFill>
        </p:spPr>
        <p:txBody>
          <a:bodyPr tIns="0" anchor="ctr">
            <a:normAutofit/>
          </a:bodyPr>
          <a:lstStyle>
            <a:lvl1pPr algn="ctr">
              <a:defRPr sz="2800" b="0" cap="non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-7493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54F47EEC-7D64-BC44-B74A-8AB7EC9C1146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079281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Imag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971551"/>
            <a:ext cx="9153144" cy="4192523"/>
          </a:xfrm>
          <a:prstGeom prst="rect">
            <a:avLst/>
          </a:prstGeom>
          <a:gradFill>
            <a:gsLst>
              <a:gs pos="0">
                <a:srgbClr val="004E66"/>
              </a:gs>
              <a:gs pos="100000">
                <a:srgbClr val="00779D"/>
              </a:gs>
            </a:gsLst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C5D8D2-47A9-4648-ADAF-AF4DDAB936D3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2E694FF-BE93-494A-8335-D80A3BE989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2051987732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Imag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971551"/>
            <a:ext cx="9153144" cy="4192523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C5D8D2-47A9-4648-ADAF-AF4DDAB936D3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2E694FF-BE93-494A-8335-D80A3BE989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3069492155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51549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E7F697-0452-FD41-8395-6BF13DCE8E98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5375E53-0C80-A84B-AAA8-6B394E1E6F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3193000395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3D4D4E-CA73-CE48-9341-CA63C4422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Large-Font Text Slide: click to add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9A681A14-7A84-7F43-AE92-51583060A7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2568E9B-001A-3C4B-92D6-08A79194F9D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85153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5740" indent="-17145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Arial"/>
              <a:buChar char="•"/>
              <a:defRPr sz="24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2915" marR="0" indent="-17145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137160">
              <a:lnSpc>
                <a:spcPct val="100000"/>
              </a:lnSpc>
              <a:spcBef>
                <a:spcPts val="300"/>
              </a:spcBef>
              <a:buClr>
                <a:srgbClr val="0070C0"/>
              </a:buClr>
              <a:buSzPct val="100000"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First Level Text (click Return TAB to get to next level text)</a:t>
            </a:r>
          </a:p>
          <a:p>
            <a:pPr lvl="1"/>
            <a:r>
              <a:rPr lang="en-US" dirty="0"/>
              <a:t>Second level (click shift TAB to get back to First Level)</a:t>
            </a:r>
          </a:p>
          <a:p>
            <a:pPr lvl="2"/>
            <a:r>
              <a:rPr lang="en-US" dirty="0"/>
              <a:t>Click Return Tab to get to Third-Level Text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96428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Rectang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1950244"/>
            <a:ext cx="3657600" cy="5143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2400" b="0" cap="none">
                <a:solidFill>
                  <a:srgbClr val="003A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1521619"/>
            <a:ext cx="3657600" cy="40005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1800" cap="small" baseline="0">
                <a:solidFill>
                  <a:srgbClr val="003A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6" y="2571752"/>
            <a:ext cx="4572001" cy="1209674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Rectangle 14"/>
          <p:cNvSpPr/>
          <p:nvPr/>
        </p:nvSpPr>
        <p:spPr>
          <a:xfrm>
            <a:off x="4588934" y="1371600"/>
            <a:ext cx="4572001" cy="1185863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2686050"/>
            <a:ext cx="3962400" cy="914400"/>
          </a:xfrm>
          <a:prstGeom prst="rect">
            <a:avLst/>
          </a:prstGeom>
        </p:spPr>
        <p:txBody>
          <a:bodyPr/>
          <a:lstStyle>
            <a:lvl1pPr marL="171450" indent="-171450">
              <a:defRPr sz="1500">
                <a:solidFill>
                  <a:srgbClr val="003A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-9329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91F3C7D4-0781-8845-8825-89A145A9DF09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88918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osure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3D4D4E-CA73-CE48-9341-CA63C4422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Disclosures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E488213-315E-8B44-A5C0-2724490512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3EF870E-42BF-9B46-A4A3-4BBBF5EE82C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85153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5740" indent="-17145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Arial"/>
              <a:buChar char="•"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2915" marR="0" indent="-17145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137160">
              <a:lnSpc>
                <a:spcPct val="100000"/>
              </a:lnSpc>
              <a:spcBef>
                <a:spcPts val="300"/>
              </a:spcBef>
              <a:buClr>
                <a:srgbClr val="0070C0"/>
              </a:buClr>
              <a:buSzPct val="10000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First Level Text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809073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3878355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60F0B8B-66F2-DF43-BD77-6C2E0DA2E6A6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83514E-98F2-2D45-9DA2-54F265280D68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DA28F71-E8EE-4641-AAE6-AB4095216C3F}"/>
              </a:ext>
            </a:extLst>
          </p:cNvPr>
          <p:cNvSpPr txBox="1"/>
          <p:nvPr userDrawn="1"/>
        </p:nvSpPr>
        <p:spPr>
          <a:xfrm>
            <a:off x="458843" y="1375979"/>
            <a:ext cx="8229600" cy="1299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rgbClr val="434DA1"/>
              </a:buClr>
              <a:buSzPct val="125000"/>
              <a:buFont typeface="Arial"/>
              <a:buNone/>
              <a:tabLst/>
              <a:defRPr/>
            </a:pPr>
            <a:r>
              <a:rPr lang="en-US" sz="1800" b="1" i="0" dirty="0">
                <a:latin typeface="Arial" panose="020B0604020202020204" pitchFamily="34" charset="0"/>
                <a:cs typeface="Arial" panose="020B0604020202020204" pitchFamily="34" charset="0"/>
              </a:rPr>
              <a:t>Hepatitis </a:t>
            </a:r>
            <a:r>
              <a:rPr lang="en-US" sz="2000" b="1" i="0" dirty="0">
                <a:solidFill>
                  <a:srgbClr val="0054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800" b="1" i="0" dirty="0">
                <a:latin typeface="Arial" panose="020B0604020202020204" pitchFamily="34" charset="0"/>
                <a:cs typeface="Arial" panose="020B0604020202020204" pitchFamily="34" charset="0"/>
              </a:rPr>
              <a:t> Online </a:t>
            </a:r>
            <a:r>
              <a:rPr lang="en-US" sz="1800" i="0" dirty="0">
                <a:latin typeface="Arial" panose="020B0604020202020204" pitchFamily="34" charset="0"/>
                <a:cs typeface="Arial" panose="020B0604020202020204" pitchFamily="34" charset="0"/>
              </a:rPr>
              <a:t>is funded by a cooperative agreement from the Centers for Disease Control and Prevention (CDC-RFA- PS21-2105). This project is led by the University of Washington Infectious Diseases Education and Assessment (IDEA) Program. </a:t>
            </a:r>
            <a:endParaRPr lang="en-US" sz="15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131116-A80C-D943-92A9-B0AF257E745D}"/>
              </a:ext>
            </a:extLst>
          </p:cNvPr>
          <p:cNvSpPr txBox="1"/>
          <p:nvPr userDrawn="1"/>
        </p:nvSpPr>
        <p:spPr>
          <a:xfrm>
            <a:off x="0" y="4636541"/>
            <a:ext cx="9151575" cy="5642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188720" tIns="91440" rIns="1188720" bIns="137160" rtlCol="0" anchor="ctr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100" i="1" dirty="0">
                <a:solidFill>
                  <a:schemeClr val="tx1"/>
                </a:solidFill>
                <a:latin typeface="+mn-lt"/>
              </a:rPr>
              <a:t>The contents in this presentation are those of the author(s) and do not necessarily represent the </a:t>
            </a:r>
            <a:br>
              <a:rPr lang="en-US" sz="1100" i="1" dirty="0">
                <a:solidFill>
                  <a:schemeClr val="tx1"/>
                </a:solidFill>
                <a:latin typeface="+mn-lt"/>
              </a:rPr>
            </a:br>
            <a:r>
              <a:rPr lang="en-US" sz="1100" i="1" dirty="0">
                <a:solidFill>
                  <a:schemeClr val="tx1"/>
                </a:solidFill>
                <a:latin typeface="+mn-lt"/>
              </a:rPr>
              <a:t>official position of views of, nor an endorsement, by the Centers for Disease Control and Prevention.</a:t>
            </a:r>
            <a:endParaRPr lang="en-US" sz="1100" i="1" dirty="0">
              <a:solidFill>
                <a:schemeClr val="tx1"/>
              </a:solidFill>
              <a:latin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24FC7B0-4199-894F-A8D2-4FF835667F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05188" y="3229441"/>
            <a:ext cx="2120053" cy="62179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ED0061C-C01B-6147-BCD8-08FDF056E6F2}"/>
              </a:ext>
            </a:extLst>
          </p:cNvPr>
          <p:cNvSpPr/>
          <p:nvPr userDrawn="1"/>
        </p:nvSpPr>
        <p:spPr>
          <a:xfrm>
            <a:off x="295189" y="89397"/>
            <a:ext cx="8503918" cy="822624"/>
          </a:xfrm>
          <a:prstGeom prst="rect">
            <a:avLst/>
          </a:prstGeom>
        </p:spPr>
        <p:txBody>
          <a:bodyPr wrap="square" lIns="68580" anchor="ctr">
            <a:normAutofit/>
          </a:bodyPr>
          <a:lstStyle/>
          <a:p>
            <a:pPr defTabSz="342900">
              <a:spcAft>
                <a:spcPts val="0"/>
              </a:spcAft>
            </a:pPr>
            <a:r>
              <a:rPr lang="en-US" sz="2400" cap="none" baseline="0" dirty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Acknowledgments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FDD0DC4-87ED-2248-BCCC-3FFD6569F84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9589" y="3230381"/>
            <a:ext cx="2257262" cy="6583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AE2333-2F70-634E-82A6-B1B90516D6E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42226" y="3266416"/>
            <a:ext cx="2145931" cy="56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267516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Medi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3D4D4E-CA73-CE48-9341-CA63C4422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Medium-Font Text Slide: click to add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7E4DF60-71E6-5A4F-922E-DACE79CE099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85153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5740" indent="-17145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Arial"/>
              <a:buChar char="•"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2915" marR="0" indent="-17145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137160">
              <a:lnSpc>
                <a:spcPct val="100000"/>
              </a:lnSpc>
              <a:spcBef>
                <a:spcPts val="300"/>
              </a:spcBef>
              <a:buClr>
                <a:srgbClr val="0070C0"/>
              </a:buClr>
              <a:buSzPct val="100000"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First Level Text (click Return TAB to get to next level text)</a:t>
            </a:r>
          </a:p>
          <a:p>
            <a:pPr lvl="1"/>
            <a:r>
              <a:rPr lang="en-US" dirty="0"/>
              <a:t>Second level (click shift TAB to get back to First Level)</a:t>
            </a:r>
          </a:p>
          <a:p>
            <a:pPr lvl="2"/>
            <a:r>
              <a:rPr lang="en-US" dirty="0"/>
              <a:t>Click Return Tab to get to Third-Level Text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1F06CDF-9301-9D41-99E6-E67191B990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2596105137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Same 20 F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3D4D4E-CA73-CE48-9341-CA63C4422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Same-20-Font Text Slide: click to add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E488213-315E-8B44-A5C0-2724490512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3EF870E-42BF-9B46-A4A3-4BBBF5EE82C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85153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5740" indent="-17145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Arial"/>
              <a:buChar char="•"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2915" marR="0" indent="-17145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137160">
              <a:lnSpc>
                <a:spcPct val="100000"/>
              </a:lnSpc>
              <a:spcBef>
                <a:spcPts val="300"/>
              </a:spcBef>
              <a:buClr>
                <a:srgbClr val="0070C0"/>
              </a:buClr>
              <a:buSzPct val="10000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First Level Text (click Return TAB to get to next level text)</a:t>
            </a:r>
          </a:p>
          <a:p>
            <a:pPr lvl="1"/>
            <a:r>
              <a:rPr lang="en-US" dirty="0"/>
              <a:t>Second level (click shift TAB to get back to First Level)</a:t>
            </a:r>
          </a:p>
          <a:p>
            <a:pPr lvl="2"/>
            <a:r>
              <a:rPr lang="en-US" dirty="0"/>
              <a:t>Click Return Tab to get to Third-Level Text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608098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Text and Data/Image Slide: click to add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190625"/>
            <a:ext cx="40957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171450" indent="-171450">
              <a:lnSpc>
                <a:spcPts val="2100"/>
              </a:lnSpc>
              <a:spcBef>
                <a:spcPts val="600"/>
              </a:spcBef>
              <a:buClr>
                <a:srgbClr val="0070C0"/>
              </a:buClr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0038" indent="-128588">
              <a:lnSpc>
                <a:spcPts val="2100"/>
              </a:lnSpc>
              <a:spcBef>
                <a:spcPts val="300"/>
              </a:spcBef>
              <a:buClr>
                <a:srgbClr val="0070C0"/>
              </a:buClr>
              <a:buFont typeface="Arial" pitchFamily="34" charset="0"/>
              <a:buChar char="-"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spcBef>
                <a:spcPts val="600"/>
              </a:spcBef>
              <a:defRPr sz="12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first level text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091559A-A57D-7640-A089-C617FF5BE9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AE78A2BD-79AF-4045-B862-6F54F0C316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2138419722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Table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Graph/Table/Image: click to add title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432CEDF1-0424-7343-B2E6-04464D55AD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1050445-BA7D-E540-B7EF-B34AC2CA36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4165635349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-Cred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Illustration/Credit: click to add title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432CEDF1-0424-7343-B2E6-04464D55AD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9040465-5DC6-4C45-8214-2E969A7E14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60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3795830669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Gray-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Graph/Table/Image Gray Bar: click to add title</a:t>
            </a: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invGray">
          <a:xfrm>
            <a:off x="-4917" y="980205"/>
            <a:ext cx="9162288" cy="365760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342900">
              <a:lnSpc>
                <a:spcPct val="85000"/>
              </a:lnSpc>
            </a:pPr>
            <a:endParaRPr lang="en-US" sz="15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5436345-40BB-5242-A91F-64B15D2D0A4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23850" y="989536"/>
            <a:ext cx="8503920" cy="3429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-4917" y="968376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CC8AE8E-D860-A048-A8D2-A7D0623F19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D279690D-7F7B-9243-8026-9C4650B83E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1458743444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Study Slide: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06B65E-6661-EE42-AFF2-CBC4C550F1B5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062BBA1-6479-2148-9EE1-B8CD2CE749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1BF38B5-72C1-5A4F-B205-3AF64FC4F8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73E7362-CDE5-A340-93E0-4EB40FE4CF9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1" y="1184224"/>
            <a:ext cx="4248150" cy="3504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tIns="91440" anchor="t" anchorCtr="0">
            <a:normAutofit/>
          </a:bodyPr>
          <a:lstStyle>
            <a:lvl1pPr marL="205740" marR="0" indent="-17145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90" indent="-10287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</a:t>
            </a:r>
          </a:p>
          <a:p>
            <a:pPr lvl="1"/>
            <a:r>
              <a:rPr lang="en-US" dirty="0"/>
              <a:t>Line 2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325032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9" r:id="rId2"/>
    <p:sldLayoutId id="2147483711" r:id="rId3"/>
    <p:sldLayoutId id="2147483709" r:id="rId4"/>
    <p:sldLayoutId id="2147483700" r:id="rId5"/>
    <p:sldLayoutId id="2147483701" r:id="rId6"/>
    <p:sldLayoutId id="2147483710" r:id="rId7"/>
    <p:sldLayoutId id="2147483703" r:id="rId8"/>
    <p:sldLayoutId id="2147483723" r:id="rId9"/>
    <p:sldLayoutId id="2147483729" r:id="rId10"/>
    <p:sldLayoutId id="2147483730" r:id="rId11"/>
    <p:sldLayoutId id="2147483727" r:id="rId12"/>
    <p:sldLayoutId id="2147483695" r:id="rId13"/>
    <p:sldLayoutId id="2147483697" r:id="rId14"/>
    <p:sldLayoutId id="2147483725" r:id="rId15"/>
    <p:sldLayoutId id="2147483698" r:id="rId16"/>
    <p:sldLayoutId id="2147483704" r:id="rId17"/>
    <p:sldLayoutId id="2147483724" r:id="rId18"/>
    <p:sldLayoutId id="2147483705" r:id="rId19"/>
    <p:sldLayoutId id="2147483696" r:id="rId20"/>
    <p:sldLayoutId id="2147483726" r:id="rId21"/>
    <p:sldLayoutId id="2147483707" r:id="rId22"/>
    <p:sldLayoutId id="2147483708" r:id="rId23"/>
  </p:sldLayoutIdLst>
  <p:transition spd="slow"/>
  <p:hf sldNum="0" hd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2625"/>
              </a:lnSpc>
              <a:spcBef>
                <a:spcPts val="450"/>
              </a:spcBef>
            </a:pPr>
            <a:r>
              <a:rPr lang="en-US" sz="1800" dirty="0" err="1">
                <a:solidFill>
                  <a:srgbClr val="001D48"/>
                </a:solidFill>
              </a:rPr>
              <a:t>Sofosbuvir-Velpatasvir-Voxilaprevir</a:t>
            </a:r>
            <a:r>
              <a:rPr lang="en-US" sz="1800" dirty="0">
                <a:solidFill>
                  <a:srgbClr val="001D48"/>
                </a:solidFill>
              </a:rPr>
              <a:t> in GT 3 and Cirrhosis </a:t>
            </a:r>
            <a:br>
              <a:rPr lang="en-US" dirty="0">
                <a:solidFill>
                  <a:srgbClr val="001D48"/>
                </a:solidFill>
              </a:rPr>
            </a:br>
            <a:r>
              <a:rPr lang="en-US" sz="2400" dirty="0">
                <a:solidFill>
                  <a:srgbClr val="001D48"/>
                </a:solidFill>
              </a:rPr>
              <a:t>POLARIS-3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B2B993-CE39-AC49-9108-F71B096451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Jacobson IM, et al. Gastroenterology. 2017;153:113-22.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8BC4B6-7945-D045-BFEE-3C3FEB3607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Treatment Naïve and Treatment Experienced, Phase 3</a:t>
            </a:r>
          </a:p>
        </p:txBody>
      </p:sp>
    </p:spTree>
    <p:extLst>
      <p:ext uri="{BB962C8B-B14F-4D97-AF65-F5344CB8AC3E}">
        <p14:creationId xmlns:p14="http://schemas.microsoft.com/office/powerpoint/2010/main" val="2536761597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err="1"/>
              <a:t>Sofosbuvir-Velpatasvir-Voxilaprevir</a:t>
            </a:r>
            <a:r>
              <a:rPr lang="en-US" sz="2000" dirty="0"/>
              <a:t> in GT 3 and Cirrhosis</a:t>
            </a:r>
            <a:br>
              <a:rPr lang="en-US" sz="2000" dirty="0"/>
            </a:br>
            <a:r>
              <a:rPr lang="en-US" sz="2000" dirty="0"/>
              <a:t>POLARIS-3: Adverse Events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Jacobson IM, et al. Gastroenterology. 2017;153:113-22.</a:t>
            </a:r>
          </a:p>
        </p:txBody>
      </p:sp>
      <p:graphicFrame>
        <p:nvGraphicFramePr>
          <p:cNvPr id="1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6785991"/>
              </p:ext>
            </p:extLst>
          </p:nvPr>
        </p:nvGraphicFramePr>
        <p:xfrm>
          <a:off x="457200" y="1024590"/>
          <a:ext cx="8229600" cy="3657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1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4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3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300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Adverse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 (AE), n (%)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SOF-VEL-VOX </a:t>
                      </a:r>
                      <a:r>
                        <a:rPr lang="en-US" sz="1400" b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x 8 weeks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110)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54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SOF-VEL </a:t>
                      </a:r>
                      <a:r>
                        <a:rPr lang="en-US" sz="14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12 weeks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109)</a:t>
                      </a:r>
                      <a:endParaRPr lang="en-US" sz="11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843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Discontinuation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due to AE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(1)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843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Serious AE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(2)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(3)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843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Serious Related AE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843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Deaths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(1)</a:t>
                      </a:r>
                      <a:r>
                        <a:rPr lang="en-US" sz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§</a:t>
                      </a:r>
                      <a:endParaRPr lang="en-US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65389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Common 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</a:t>
                      </a:r>
                    </a:p>
                    <a:p>
                      <a:pPr marL="230188" indent="0">
                        <a:lnSpc>
                          <a:spcPts val="2400"/>
                        </a:lnSpc>
                        <a:tabLst>
                          <a:tab pos="230188" algn="l"/>
                        </a:tabLst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Headache</a:t>
                      </a:r>
                    </a:p>
                    <a:p>
                      <a:pPr marL="230188" indent="0">
                        <a:lnSpc>
                          <a:spcPts val="2400"/>
                        </a:lnSpc>
                        <a:tabLst>
                          <a:tab pos="230188" algn="l"/>
                        </a:tabLst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Fatigue</a:t>
                      </a:r>
                    </a:p>
                    <a:p>
                      <a:pPr marL="230188" indent="0">
                        <a:lnSpc>
                          <a:spcPts val="2400"/>
                        </a:lnSpc>
                        <a:tabLst>
                          <a:tab pos="230188" algn="l"/>
                        </a:tabLst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Nausea</a:t>
                      </a:r>
                    </a:p>
                    <a:p>
                      <a:pPr marL="230188" indent="0">
                        <a:lnSpc>
                          <a:spcPts val="2400"/>
                        </a:lnSpc>
                        <a:tabLst>
                          <a:tab pos="230188" algn="l"/>
                        </a:tabLst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Diarrhea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(25)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(25)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(21)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(15)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(29)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(28)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(9)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(5)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840">
                <a:tc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Laboratory AEs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(Grade 3-4)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(13)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(8)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2462407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err="1"/>
              <a:t>Sofosbuvir-Velpatasvir-Voxilaprevir</a:t>
            </a:r>
            <a:r>
              <a:rPr lang="en-US" sz="2000" dirty="0"/>
              <a:t> in GT 3 and Cirrhosis</a:t>
            </a:r>
            <a:br>
              <a:rPr lang="en-US" sz="2000" dirty="0"/>
            </a:br>
            <a:r>
              <a:rPr lang="en-US" sz="2000" dirty="0"/>
              <a:t>POLARIS-3: Conclusions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Jacobson IM, et al. Gastroenterology. 2017;153:113-22.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521BA-9F36-A240-8B19-05112B25AA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714399"/>
            <a:ext cx="9144000" cy="1733974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rial"/>
                <a:cs typeface="Arial"/>
              </a:rPr>
              <a:t>Conclusions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: “In phase 3 trials of patients with HCV infection, we did not establish that sofosbuvir-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velpatasvir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-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voxilaprevir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for 8 weeks was noninferior to sofosbuvir-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velpatasvir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for 12 weeks, but the 2 regimens had similar rates of SVR in patients with HCV genotype 3 and cirrhosis. Mild gastrointestinal adverse events were associated with treatment regimens that included 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voxilaprevir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.” </a:t>
            </a:r>
          </a:p>
        </p:txBody>
      </p:sp>
    </p:spTree>
    <p:extLst>
      <p:ext uri="{BB962C8B-B14F-4D97-AF65-F5344CB8AC3E}">
        <p14:creationId xmlns:p14="http://schemas.microsoft.com/office/powerpoint/2010/main" val="254173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4837123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Sofosbuvir-Velpatasvir-Voxilaprevir</a:t>
            </a:r>
            <a:r>
              <a:rPr lang="en-US" sz="2000" dirty="0"/>
              <a:t> in GT 3 and Cirrhosis</a:t>
            </a:r>
            <a:br>
              <a:rPr lang="en-US" sz="2000" dirty="0"/>
            </a:br>
            <a:r>
              <a:rPr lang="en-US" sz="2000" dirty="0"/>
              <a:t>POLARIS-3: Study Features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Jacobson IM, et al. Gastroenterology. 2017;153:113-22.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33837-DE00-3241-B55F-FA4FC7D24F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118542"/>
            <a:ext cx="8229600" cy="3519447"/>
          </a:xfrm>
        </p:spPr>
        <p:txBody>
          <a:bodyPr>
            <a:normAutofit/>
          </a:bodyPr>
          <a:lstStyle/>
          <a:p>
            <a:r>
              <a:rPr lang="en-US" sz="1500" b="1" dirty="0"/>
              <a:t>Design</a:t>
            </a:r>
            <a:r>
              <a:rPr lang="en-US" sz="1500" dirty="0"/>
              <a:t>: Open-label, randomized, phase 3 trial to compare efficacy of a fixed-dose combination of sofosbuvir-velpatasvir-voxilaprevir (SOF-VEL-VOX) for 8 weeks versus sofosbuvir-velpatasvir (SOF-VEL) for 12 weeks in patients with HCV genotype 3 and cirrhosis who were DAA-naïve </a:t>
            </a:r>
          </a:p>
          <a:p>
            <a:r>
              <a:rPr lang="en-US" sz="1500" b="1" dirty="0"/>
              <a:t>Setting</a:t>
            </a:r>
            <a:r>
              <a:rPr lang="en-US" sz="1500" dirty="0"/>
              <a:t>: 84 sites in United States, Canada, New Zealand, Australia, France, Germany, and United Kingdom</a:t>
            </a:r>
          </a:p>
          <a:p>
            <a:r>
              <a:rPr lang="en-US" sz="1500" b="1" dirty="0"/>
              <a:t>Entry Criteria</a:t>
            </a:r>
            <a:endParaRPr lang="en-US" sz="1500" dirty="0"/>
          </a:p>
          <a:p>
            <a:pPr lvl="1">
              <a:lnSpc>
                <a:spcPts val="1900"/>
              </a:lnSpc>
              <a:spcBef>
                <a:spcPts val="300"/>
              </a:spcBef>
            </a:pPr>
            <a:r>
              <a:rPr lang="en-US" sz="1500" dirty="0"/>
              <a:t>Age ≥18 years</a:t>
            </a:r>
          </a:p>
          <a:p>
            <a:pPr lvl="1">
              <a:lnSpc>
                <a:spcPts val="1900"/>
              </a:lnSpc>
            </a:pPr>
            <a:r>
              <a:rPr lang="en-US" sz="1500" dirty="0"/>
              <a:t>Chronic HCV GT 3 with compensated cirrhosis</a:t>
            </a:r>
          </a:p>
          <a:p>
            <a:pPr lvl="1">
              <a:lnSpc>
                <a:spcPts val="1900"/>
              </a:lnSpc>
            </a:pPr>
            <a:r>
              <a:rPr lang="en-US" sz="1500" dirty="0"/>
              <a:t>HCV RNA ≥10,000 IU/mL at screening</a:t>
            </a:r>
          </a:p>
          <a:p>
            <a:pPr lvl="1">
              <a:lnSpc>
                <a:spcPts val="1900"/>
              </a:lnSpc>
            </a:pPr>
            <a:r>
              <a:rPr lang="en-US" sz="1500" dirty="0"/>
              <a:t>No prior treatment with DAA; prior peginterferon plus ribavirin allowed</a:t>
            </a:r>
          </a:p>
          <a:p>
            <a:r>
              <a:rPr lang="en-US" sz="1500" b="1" dirty="0">
                <a:solidFill>
                  <a:schemeClr val="tx1"/>
                </a:solidFill>
              </a:rPr>
              <a:t>Primary End Point</a:t>
            </a:r>
            <a:r>
              <a:rPr lang="en-US" sz="1500" dirty="0">
                <a:solidFill>
                  <a:schemeClr val="tx1"/>
                </a:solidFill>
              </a:rPr>
              <a:t>: SVR12</a:t>
            </a:r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920011088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Sofosbuvir-Velpatasvir-Voxilaprevir</a:t>
            </a:r>
            <a:r>
              <a:rPr lang="en-US" sz="2000" dirty="0"/>
              <a:t> in GT 3 and Cirrhosis </a:t>
            </a:r>
            <a:br>
              <a:rPr lang="en-US" sz="2000" dirty="0"/>
            </a:br>
            <a:r>
              <a:rPr lang="en-US" sz="2000" dirty="0"/>
              <a:t>POLARIS-3: Study Design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Jacobson IM, et al. Gastroenterology. 2017;153:113-22.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71600" y="228600"/>
            <a:ext cx="6386513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4390263" y="2113841"/>
            <a:ext cx="20574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3018663" y="1898375"/>
            <a:ext cx="1371600" cy="417016"/>
          </a:xfrm>
          <a:prstGeom prst="rect">
            <a:avLst/>
          </a:prstGeom>
          <a:solidFill>
            <a:srgbClr val="7F548D">
              <a:alpha val="25000"/>
            </a:srgbClr>
          </a:solidFill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200" b="1" dirty="0">
                <a:latin typeface="Arial"/>
                <a:cs typeface="Arial"/>
              </a:rPr>
              <a:t>SOF-VEL-VOX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1971313"/>
            <a:ext cx="680999" cy="3040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0000"/>
                </a:solidFill>
                <a:latin typeface="Arial"/>
                <a:cs typeface="Arial"/>
              </a:rPr>
              <a:t>SVR12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137788" y="1898375"/>
            <a:ext cx="1146407" cy="977425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GT 3</a:t>
            </a:r>
          </a:p>
          <a:p>
            <a:pPr algn="ctr"/>
            <a:r>
              <a:rPr lang="en-US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Cirrhotic</a:t>
            </a:r>
          </a:p>
          <a:p>
            <a:pPr algn="ctr"/>
            <a:r>
              <a:rPr lang="en-US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DAA Naïve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228850" y="1937240"/>
            <a:ext cx="784714" cy="3040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110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5086350" y="2660767"/>
            <a:ext cx="20574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3018663" y="2463825"/>
            <a:ext cx="2067687" cy="406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200" b="1" dirty="0">
                <a:latin typeface="Arial"/>
                <a:cs typeface="Arial"/>
              </a:rPr>
              <a:t>SOF-VEL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868287" y="2508740"/>
            <a:ext cx="680999" cy="3040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0000"/>
                </a:solidFill>
                <a:latin typeface="Arial"/>
                <a:cs typeface="Arial"/>
              </a:rPr>
              <a:t>SVR12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228850" y="2495390"/>
            <a:ext cx="784714" cy="3040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109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38416" y="1058441"/>
            <a:ext cx="6871718" cy="386328"/>
            <a:chOff x="1138416" y="1021866"/>
            <a:chExt cx="6871718" cy="38632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08603F3-DAB7-0B46-AD40-0F12536CE442}"/>
                </a:ext>
              </a:extLst>
            </p:cNvPr>
            <p:cNvSpPr/>
            <p:nvPr/>
          </p:nvSpPr>
          <p:spPr>
            <a:xfrm>
              <a:off x="1138416" y="1085901"/>
              <a:ext cx="6871718" cy="308037"/>
            </a:xfrm>
            <a:prstGeom prst="rect">
              <a:avLst/>
            </a:prstGeom>
            <a:gradFill>
              <a:gsLst>
                <a:gs pos="85000">
                  <a:srgbClr val="ECECEC"/>
                </a:gs>
                <a:gs pos="0">
                  <a:schemeClr val="bg1"/>
                </a:gs>
                <a:gs pos="15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1138416" y="1021866"/>
              <a:ext cx="6871718" cy="386328"/>
              <a:chOff x="-6113" y="1362488"/>
              <a:chExt cx="9162291" cy="515104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838200" y="1411256"/>
                <a:ext cx="838200" cy="39929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Week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2242968" y="1362488"/>
                <a:ext cx="545592" cy="51510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>
                    <a:solidFill>
                      <a:srgbClr val="000000"/>
                    </a:solidFill>
                    <a:latin typeface="Arial"/>
                    <a:cs typeface="Arial"/>
                  </a:rPr>
                  <a:t>0</a:t>
                </a: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7715700" y="1362488"/>
                <a:ext cx="545592" cy="51510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>
                    <a:solidFill>
                      <a:srgbClr val="000000"/>
                    </a:solidFill>
                    <a:latin typeface="Arial"/>
                    <a:cs typeface="Arial"/>
                  </a:rPr>
                  <a:t>24</a:t>
                </a: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4049088" y="1362488"/>
                <a:ext cx="545592" cy="51510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>
                    <a:solidFill>
                      <a:srgbClr val="000000"/>
                    </a:solidFill>
                    <a:latin typeface="Arial"/>
                    <a:cs typeface="Arial"/>
                  </a:rPr>
                  <a:t>8</a:t>
                </a:r>
              </a:p>
            </p:txBody>
          </p:sp>
          <p:cxnSp>
            <p:nvCxnSpPr>
              <p:cNvPr id="58" name="Straight Connector 57"/>
              <p:cNvCxnSpPr/>
              <p:nvPr/>
            </p:nvCxnSpPr>
            <p:spPr>
              <a:xfrm flipV="1">
                <a:off x="-6113" y="1850184"/>
                <a:ext cx="9162291" cy="11472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V="1">
                <a:off x="2514229" y="1770940"/>
                <a:ext cx="0" cy="8763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flipV="1">
                <a:off x="4331110" y="1770940"/>
                <a:ext cx="0" cy="81894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V="1">
                <a:off x="7988496" y="1770940"/>
                <a:ext cx="0" cy="81894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Rectangle 61"/>
              <p:cNvSpPr/>
              <p:nvPr/>
            </p:nvSpPr>
            <p:spPr>
              <a:xfrm>
                <a:off x="4980660" y="1362488"/>
                <a:ext cx="545592" cy="51510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>
                    <a:solidFill>
                      <a:srgbClr val="000000"/>
                    </a:solidFill>
                    <a:latin typeface="Arial"/>
                    <a:cs typeface="Arial"/>
                  </a:rPr>
                  <a:t>12</a:t>
                </a:r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 flipV="1">
                <a:off x="5262682" y="1770940"/>
                <a:ext cx="0" cy="81894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Rectangle 63"/>
              <p:cNvSpPr/>
              <p:nvPr/>
            </p:nvSpPr>
            <p:spPr>
              <a:xfrm>
                <a:off x="6823128" y="1362488"/>
                <a:ext cx="545592" cy="51510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>
                    <a:solidFill>
                      <a:srgbClr val="000000"/>
                    </a:solidFill>
                    <a:latin typeface="Arial"/>
                    <a:cs typeface="Arial"/>
                  </a:rPr>
                  <a:t>20</a:t>
                </a:r>
              </a:p>
            </p:txBody>
          </p:sp>
          <p:cxnSp>
            <p:nvCxnSpPr>
              <p:cNvPr id="65" name="Straight Connector 64"/>
              <p:cNvCxnSpPr/>
              <p:nvPr/>
            </p:nvCxnSpPr>
            <p:spPr>
              <a:xfrm flipH="1" flipV="1">
                <a:off x="7093355" y="1770940"/>
                <a:ext cx="2280" cy="81894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6" name="Rectangle 25"/>
          <p:cNvSpPr>
            <a:spLocks noChangeArrowheads="1"/>
          </p:cNvSpPr>
          <p:nvPr/>
        </p:nvSpPr>
        <p:spPr bwMode="auto">
          <a:xfrm>
            <a:off x="1137788" y="3255344"/>
            <a:ext cx="6871716" cy="107255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42900" tIns="34073" rIns="69365" bIns="68580" anchor="ctr">
            <a:prstTxWarp prst="textNoShape">
              <a:avLst/>
            </a:prstTxWarp>
          </a:bodyPr>
          <a:lstStyle/>
          <a:p>
            <a:pPr defTabSz="701279">
              <a:lnSpc>
                <a:spcPts val="1350"/>
              </a:lnSpc>
              <a:spcBef>
                <a:spcPts val="600"/>
              </a:spcBef>
            </a:pPr>
            <a:r>
              <a:rPr lang="en-US" sz="1050" b="1" dirty="0">
                <a:solidFill>
                  <a:srgbClr val="000000"/>
                </a:solidFill>
                <a:latin typeface="Arial" pitchFamily="22" charset="0"/>
              </a:rPr>
              <a:t>Abbreviations</a:t>
            </a:r>
            <a:r>
              <a:rPr lang="en-US" sz="1050" dirty="0">
                <a:solidFill>
                  <a:srgbClr val="000000"/>
                </a:solidFill>
                <a:latin typeface="Arial" pitchFamily="22" charset="0"/>
              </a:rPr>
              <a:t>: SOF, sofosbuvir; VEL, velpatasvir; VOX, voxilaprevir</a:t>
            </a:r>
          </a:p>
          <a:p>
            <a:pPr defTabSz="701279">
              <a:lnSpc>
                <a:spcPts val="1350"/>
              </a:lnSpc>
              <a:spcBef>
                <a:spcPts val="600"/>
              </a:spcBef>
            </a:pPr>
            <a:r>
              <a:rPr lang="en-US" sz="105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br>
              <a:rPr lang="en-US" sz="105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050" dirty="0">
                <a:solidFill>
                  <a:srgbClr val="000000"/>
                </a:solidFill>
                <a:latin typeface="Arial" pitchFamily="22" charset="0"/>
              </a:rPr>
              <a:t>SOF-VEL-VOX (400/100/100 mg): fixed dose combination; one pill once daily </a:t>
            </a:r>
            <a:br>
              <a:rPr lang="en-US" sz="105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050" dirty="0">
                <a:solidFill>
                  <a:srgbClr val="000000"/>
                </a:solidFill>
                <a:latin typeface="Arial" pitchFamily="22" charset="0"/>
              </a:rPr>
              <a:t>SOF-VEL (400/100 mg):  fixed dose combination; one pill once daily</a:t>
            </a:r>
          </a:p>
        </p:txBody>
      </p:sp>
    </p:spTree>
    <p:extLst>
      <p:ext uri="{BB962C8B-B14F-4D97-AF65-F5344CB8AC3E}">
        <p14:creationId xmlns:p14="http://schemas.microsoft.com/office/powerpoint/2010/main" val="155802721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err="1"/>
              <a:t>Sofosbuvir-Velpatasvir-Voxilaprevir</a:t>
            </a:r>
            <a:r>
              <a:rPr lang="en-US" sz="2000" dirty="0"/>
              <a:t> in GT 3 and Cirrhosis</a:t>
            </a:r>
            <a:br>
              <a:rPr lang="en-US" sz="2000" dirty="0"/>
            </a:br>
            <a:r>
              <a:rPr lang="en-US" sz="2000" dirty="0"/>
              <a:t>POLARIS-3: Baseline Characteristics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Jacobson IM, et al. Gastroenterology. 2017;153:113-22.</a:t>
            </a:r>
          </a:p>
        </p:txBody>
      </p:sp>
      <p:graphicFrame>
        <p:nvGraphicFramePr>
          <p:cNvPr id="7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3746242"/>
              </p:ext>
            </p:extLst>
          </p:nvPr>
        </p:nvGraphicFramePr>
        <p:xfrm>
          <a:off x="457200" y="1027330"/>
          <a:ext cx="8229601" cy="3657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7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9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23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13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Baseline Characteristic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44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SOF-VEL-VOX </a:t>
                      </a:r>
                      <a:r>
                        <a:rPr lang="en-US" sz="14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8 weeks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</a:t>
                      </a:r>
                      <a:r>
                        <a:rPr lang="en-US" sz="1100" b="0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110)</a:t>
                      </a:r>
                      <a:endParaRPr lang="en-US" sz="11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54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SOF-VEL </a:t>
                      </a:r>
                      <a:r>
                        <a:rPr lang="en-US" sz="14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weeks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</a:t>
                      </a:r>
                      <a:r>
                        <a:rPr lang="en-US" sz="1100" b="0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109)</a:t>
                      </a:r>
                      <a:endParaRPr lang="en-US" sz="11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F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9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Age, mean (range)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 (25-75)</a:t>
                      </a:r>
                    </a:p>
                  </a:txBody>
                  <a:tcPr marL="68580" marR="68580" marT="34290" marB="34290"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 (31-69)</a:t>
                      </a: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9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Male, n (%)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 (67)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(92)</a:t>
                      </a: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7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White, n (%)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(91)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 (89)</a:t>
                      </a: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7128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Cirrhosis Features</a:t>
                      </a:r>
                    </a:p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Platelets &lt;100 x 10</a:t>
                      </a:r>
                      <a:r>
                        <a:rPr lang="en-US" sz="11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1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μL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n (%)</a:t>
                      </a:r>
                    </a:p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FibroScan (range), 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kPa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(29)</a:t>
                      </a:r>
                    </a:p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(13-75)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(19)</a:t>
                      </a:r>
                    </a:p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(13-75)</a:t>
                      </a:r>
                    </a:p>
                  </a:txBody>
                  <a:tcPr marL="68580" marR="68580" marT="34290" marB="34290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4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mass index,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mean, kg/m</a:t>
                      </a:r>
                      <a:r>
                        <a:rPr lang="en-US" sz="11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(range)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(20-50)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(18-46)</a:t>
                      </a: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4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HCV RNA, log</a:t>
                      </a:r>
                      <a:r>
                        <a:rPr lang="en-US" sz="11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IU/mL (range)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 (1.6-7.6)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 (4.1-7.5)</a:t>
                      </a: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4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IL28B CC, n (%)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 (37)</a:t>
                      </a:r>
                    </a:p>
                  </a:txBody>
                  <a:tcPr marL="68580" marR="68580" marT="34290" marB="34290" anchor="ctr"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 (48)</a:t>
                      </a: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5053920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err="1"/>
              <a:t>Sofosbuvir-Velpatasvir-Voxilaprevir</a:t>
            </a:r>
            <a:r>
              <a:rPr lang="en-US" sz="2000" dirty="0"/>
              <a:t> in GT 3 and Cirrhosis</a:t>
            </a:r>
            <a:br>
              <a:rPr lang="en-US" sz="2000" dirty="0"/>
            </a:br>
            <a:r>
              <a:rPr lang="en-US" sz="2000" dirty="0"/>
              <a:t>POLARIS-3: Baseline Characteristics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Jacobson IM, et al. Gastroenterology. 2017;153:113-22.</a:t>
            </a:r>
          </a:p>
        </p:txBody>
      </p:sp>
      <p:graphicFrame>
        <p:nvGraphicFramePr>
          <p:cNvPr id="7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5844180"/>
              </p:ext>
            </p:extLst>
          </p:nvPr>
        </p:nvGraphicFramePr>
        <p:xfrm>
          <a:off x="457200" y="1003554"/>
          <a:ext cx="8229599" cy="3657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8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7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07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2667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 Prior Treatment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44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SOF-VEL-VOX</a:t>
                      </a:r>
                      <a:r>
                        <a:rPr lang="en-US" sz="1400" b="1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</a:t>
                      </a:r>
                      <a:r>
                        <a:rPr lang="en-US" sz="14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weeks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</a:t>
                      </a:r>
                      <a:r>
                        <a:rPr lang="en-US" sz="1100" b="0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110)</a:t>
                      </a:r>
                      <a:endParaRPr lang="en-US" sz="11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54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SOF-VEL</a:t>
                      </a:r>
                      <a:r>
                        <a:rPr lang="en-US" sz="1400" b="1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</a:t>
                      </a:r>
                      <a:r>
                        <a:rPr lang="en-US" sz="14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weeks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</a:t>
                      </a:r>
                      <a:r>
                        <a:rPr lang="en-US" sz="1100" b="0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109)</a:t>
                      </a:r>
                      <a:endParaRPr lang="en-US" sz="11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F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183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Treatment-Naïve 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 (68)</a:t>
                      </a:r>
                    </a:p>
                  </a:txBody>
                  <a:tcPr marL="68580" marR="68580" marT="34290" marB="34290"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 (71)</a:t>
                      </a: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6248"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-Experienced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Peginterferon + Ribavirin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Other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(32)</a:t>
                      </a: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(89)</a:t>
                      </a: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(11)</a:t>
                      </a:r>
                    </a:p>
                  </a:txBody>
                  <a:tcPr marL="68580" marR="68580" marT="34290" marB="34290"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(29)</a:t>
                      </a: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(94)</a:t>
                      </a: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(6)</a:t>
                      </a:r>
                    </a:p>
                  </a:txBody>
                  <a:tcPr marL="68580" marR="68580" marT="34290" marB="34290"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3503"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Most Recent Treatment Response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Nonresponder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Relapse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Other</a:t>
                      </a:r>
                    </a:p>
                  </a:txBody>
                  <a:tcPr marL="68580" marR="68580" marT="34290" marB="34290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(46)</a:t>
                      </a: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(46)</a:t>
                      </a: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(9)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(25)</a:t>
                      </a: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(63)</a:t>
                      </a: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(13)</a:t>
                      </a:r>
                    </a:p>
                  </a:txBody>
                  <a:tcPr marL="68580" marR="68580" marT="34290" marB="34290"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43809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err="1"/>
              <a:t>Sofosbuvir-Velpatasvir-Voxilaprevir</a:t>
            </a:r>
            <a:r>
              <a:rPr lang="en-US" sz="2000" dirty="0"/>
              <a:t> in GT 3 and Cirrhosis</a:t>
            </a:r>
            <a:br>
              <a:rPr lang="en-US" sz="2000" dirty="0"/>
            </a:br>
            <a:r>
              <a:rPr lang="en-US" sz="2000" dirty="0"/>
              <a:t>POLARIS-3: Results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POLARIS-3: Overall SVR12 by Treatment Arm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Jacobson IM, et al. Gastroenterology. 2017;153:113-22.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2719160"/>
              </p:ext>
            </p:extLst>
          </p:nvPr>
        </p:nvGraphicFramePr>
        <p:xfrm>
          <a:off x="457200" y="1479888"/>
          <a:ext cx="822960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2837174" y="3880188"/>
            <a:ext cx="685829" cy="2857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106/110</a:t>
            </a:r>
          </a:p>
        </p:txBody>
      </p:sp>
      <p:sp>
        <p:nvSpPr>
          <p:cNvPr id="7" name="Rectangle 6"/>
          <p:cNvSpPr/>
          <p:nvPr/>
        </p:nvSpPr>
        <p:spPr>
          <a:xfrm>
            <a:off x="6308962" y="3876005"/>
            <a:ext cx="722355" cy="2857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105/109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BF87B4-AB9D-6FC7-9DC3-6CA2E38C35BB}"/>
              </a:ext>
            </a:extLst>
          </p:cNvPr>
          <p:cNvSpPr/>
          <p:nvPr/>
        </p:nvSpPr>
        <p:spPr>
          <a:xfrm>
            <a:off x="2625563" y="2040533"/>
            <a:ext cx="1144001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91-99)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049AD6-1751-CF0B-553A-47CFCDF4979A}"/>
              </a:ext>
            </a:extLst>
          </p:cNvPr>
          <p:cNvSpPr/>
          <p:nvPr/>
        </p:nvSpPr>
        <p:spPr>
          <a:xfrm>
            <a:off x="6090333" y="2040578"/>
            <a:ext cx="1144001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91-99)</a:t>
            </a:r>
          </a:p>
        </p:txBody>
      </p:sp>
    </p:spTree>
    <p:extLst>
      <p:ext uri="{BB962C8B-B14F-4D97-AF65-F5344CB8AC3E}">
        <p14:creationId xmlns:p14="http://schemas.microsoft.com/office/powerpoint/2010/main" val="31756565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err="1"/>
              <a:t>Sofosbuvir-Velpatasvir-Voxilaprevir</a:t>
            </a:r>
            <a:r>
              <a:rPr lang="en-US" sz="2000" dirty="0"/>
              <a:t> in GT 3 and Cirrhosis</a:t>
            </a:r>
            <a:br>
              <a:rPr lang="en-US" sz="2000" dirty="0"/>
            </a:br>
            <a:r>
              <a:rPr lang="en-US" sz="2000" dirty="0"/>
              <a:t>POLARIS-3: Results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POLARIS-3: Overall SVR12 by Treatment Arm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Jacobson IM, et al. Gastroenterology. 2017;153:113-22.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1536440"/>
              </p:ext>
            </p:extLst>
          </p:nvPr>
        </p:nvGraphicFramePr>
        <p:xfrm>
          <a:off x="457200" y="1479888"/>
          <a:ext cx="822960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2837174" y="3880188"/>
            <a:ext cx="685829" cy="2857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106/110</a:t>
            </a:r>
          </a:p>
        </p:txBody>
      </p:sp>
      <p:sp>
        <p:nvSpPr>
          <p:cNvPr id="7" name="Rectangle 6"/>
          <p:cNvSpPr/>
          <p:nvPr/>
        </p:nvSpPr>
        <p:spPr>
          <a:xfrm>
            <a:off x="6308962" y="3876005"/>
            <a:ext cx="722355" cy="2857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105/109</a:t>
            </a:r>
          </a:p>
        </p:txBody>
      </p:sp>
    </p:spTree>
    <p:extLst>
      <p:ext uri="{BB962C8B-B14F-4D97-AF65-F5344CB8AC3E}">
        <p14:creationId xmlns:p14="http://schemas.microsoft.com/office/powerpoint/2010/main" val="2772537282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err="1"/>
              <a:t>Sofosbuvir-Velpatasvir-Voxilaprevir</a:t>
            </a:r>
            <a:r>
              <a:rPr lang="en-US" sz="2000" dirty="0"/>
              <a:t> in GT 3 and Cirrhosis</a:t>
            </a:r>
            <a:br>
              <a:rPr lang="en-US" sz="2000" dirty="0"/>
            </a:br>
            <a:r>
              <a:rPr lang="en-US" sz="2000" dirty="0"/>
              <a:t>POLARIS-3: Results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POLARIS-3: SVR12 by Treatment Experience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Jacobson IM, et al. Gastroenterology. 2017;153:113-22.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7411785"/>
              </p:ext>
            </p:extLst>
          </p:nvPr>
        </p:nvGraphicFramePr>
        <p:xfrm>
          <a:off x="457200" y="1409700"/>
          <a:ext cx="822960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2269308" y="3893500"/>
            <a:ext cx="685829" cy="2857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72/75</a:t>
            </a:r>
          </a:p>
        </p:txBody>
      </p:sp>
      <p:sp>
        <p:nvSpPr>
          <p:cNvPr id="9" name="Rectangle 8"/>
          <p:cNvSpPr/>
          <p:nvPr/>
        </p:nvSpPr>
        <p:spPr>
          <a:xfrm>
            <a:off x="3325206" y="3893500"/>
            <a:ext cx="685829" cy="2857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76/77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21752" y="3893500"/>
            <a:ext cx="685829" cy="2857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34/35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957703" y="3893500"/>
            <a:ext cx="685829" cy="2857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29/32</a:t>
            </a:r>
          </a:p>
        </p:txBody>
      </p:sp>
    </p:spTree>
    <p:extLst>
      <p:ext uri="{BB962C8B-B14F-4D97-AF65-F5344CB8AC3E}">
        <p14:creationId xmlns:p14="http://schemas.microsoft.com/office/powerpoint/2010/main" val="2774513763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err="1"/>
              <a:t>Sofosbuvir-Velpatasvir-Voxilaprevir</a:t>
            </a:r>
            <a:r>
              <a:rPr lang="en-US" sz="2000" dirty="0"/>
              <a:t> in GT 3 and Cirrhosis</a:t>
            </a:r>
            <a:br>
              <a:rPr lang="en-US" sz="2000" dirty="0"/>
            </a:br>
            <a:r>
              <a:rPr lang="en-US" sz="2000" dirty="0"/>
              <a:t>POLARIS-3: Results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POLARIS-3: SVR12 by Baseline RAS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Jacobson IM, et al. Gastroenterology. 2017;153:113-22.</a:t>
            </a:r>
          </a:p>
        </p:txBody>
      </p:sp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7321492"/>
              </p:ext>
            </p:extLst>
          </p:nvPr>
        </p:nvGraphicFramePr>
        <p:xfrm>
          <a:off x="457200" y="1386038"/>
          <a:ext cx="822960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Rectangle 20"/>
          <p:cNvSpPr/>
          <p:nvPr/>
        </p:nvSpPr>
        <p:spPr>
          <a:xfrm>
            <a:off x="1664149" y="3604109"/>
            <a:ext cx="553218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50"/>
              </a:lnSpc>
            </a:pPr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80/82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435452" y="3597364"/>
            <a:ext cx="635849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50"/>
              </a:lnSpc>
            </a:pPr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23/23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249476" y="3604109"/>
            <a:ext cx="54950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50"/>
              </a:lnSpc>
            </a:pPr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2/2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062835" y="3612529"/>
            <a:ext cx="530343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50"/>
              </a:lnSpc>
            </a:pPr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20/20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285469" y="3602471"/>
            <a:ext cx="604265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50"/>
              </a:lnSpc>
            </a:pPr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76/78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094433" y="3612529"/>
            <a:ext cx="593564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50"/>
              </a:lnSpc>
            </a:pPr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23/23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886990" y="3612529"/>
            <a:ext cx="588992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50"/>
              </a:lnSpc>
            </a:pPr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4/4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669879" y="3612528"/>
            <a:ext cx="577625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50"/>
              </a:lnSpc>
            </a:pPr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19/19</a:t>
            </a: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1143000" y="4391407"/>
            <a:ext cx="6871716" cy="34747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69365" tIns="34073" rIns="69365" bIns="34073" anchor="ctr">
            <a:prstTxWarp prst="textNoShape">
              <a:avLst/>
            </a:prstTxWarp>
          </a:bodyPr>
          <a:lstStyle/>
          <a:p>
            <a:pPr marL="205740" defTabSz="701279">
              <a:spcBef>
                <a:spcPct val="50000"/>
              </a:spcBef>
            </a:pPr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Y93H: 6 patients in SOF-VEL-VOX group and 4 in SOF-VEL group; all achieved SVR.</a:t>
            </a:r>
          </a:p>
          <a:p>
            <a:pPr marL="205740" defTabSz="701279">
              <a:spcBef>
                <a:spcPts val="180"/>
              </a:spcBef>
            </a:pPr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No treatment-emergent RASs in SOF-VEL-VOX group. Both virologic failures in SOF-VEL group had Y93H.</a:t>
            </a:r>
          </a:p>
        </p:txBody>
      </p:sp>
    </p:spTree>
    <p:extLst>
      <p:ext uri="{BB962C8B-B14F-4D97-AF65-F5344CB8AC3E}">
        <p14:creationId xmlns:p14="http://schemas.microsoft.com/office/powerpoint/2010/main" val="946598052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39007</TotalTime>
  <Words>956</Words>
  <Application>Microsoft Macintosh PowerPoint</Application>
  <PresentationFormat>On-screen Show (16:9)</PresentationFormat>
  <Paragraphs>181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Corbel</vt:lpstr>
      <vt:lpstr>Geneva</vt:lpstr>
      <vt:lpstr>Lucida Grande</vt:lpstr>
      <vt:lpstr>Times New Roman</vt:lpstr>
      <vt:lpstr>AETC_Master_Template_061510</vt:lpstr>
      <vt:lpstr>Sofosbuvir-Velpatasvir-Voxilaprevir in GT 3 and Cirrhosis  POLARIS-3</vt:lpstr>
      <vt:lpstr>Sofosbuvir-Velpatasvir-Voxilaprevir in GT 3 and Cirrhosis POLARIS-3: Study Features</vt:lpstr>
      <vt:lpstr>Sofosbuvir-Velpatasvir-Voxilaprevir in GT 3 and Cirrhosis  POLARIS-3: Study Design</vt:lpstr>
      <vt:lpstr>Sofosbuvir-Velpatasvir-Voxilaprevir in GT 3 and Cirrhosis POLARIS-3: Baseline Characteristics</vt:lpstr>
      <vt:lpstr>Sofosbuvir-Velpatasvir-Voxilaprevir in GT 3 and Cirrhosis POLARIS-3: Baseline Characteristics</vt:lpstr>
      <vt:lpstr>Sofosbuvir-Velpatasvir-Voxilaprevir in GT 3 and Cirrhosis POLARIS-3: Results</vt:lpstr>
      <vt:lpstr>Sofosbuvir-Velpatasvir-Voxilaprevir in GT 3 and Cirrhosis POLARIS-3: Results</vt:lpstr>
      <vt:lpstr>Sofosbuvir-Velpatasvir-Voxilaprevir in GT 3 and Cirrhosis POLARIS-3: Results</vt:lpstr>
      <vt:lpstr>Sofosbuvir-Velpatasvir-Voxilaprevir in GT 3 and Cirrhosis POLARIS-3: Results</vt:lpstr>
      <vt:lpstr>Sofosbuvir-Velpatasvir-Voxilaprevir in GT 3 and Cirrhosis POLARIS-3: Adverse Events</vt:lpstr>
      <vt:lpstr>Sofosbuvir-Velpatasvir-Voxilaprevir in GT 3 and Cirrhosis POLARIS-3: Conclusions</vt:lpstr>
      <vt:lpstr>PowerPoint Presentation</vt:lpstr>
    </vt:vector>
  </TitlesOfParts>
  <Company>HMC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David H. Spach</cp:lastModifiedBy>
  <cp:revision>1445</cp:revision>
  <cp:lastPrinted>2019-10-21T18:40:24Z</cp:lastPrinted>
  <dcterms:created xsi:type="dcterms:W3CDTF">2010-11-28T05:36:22Z</dcterms:created>
  <dcterms:modified xsi:type="dcterms:W3CDTF">2022-06-30T14:53:26Z</dcterms:modified>
</cp:coreProperties>
</file>