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935" r:id="rId2"/>
    <p:sldId id="937" r:id="rId3"/>
    <p:sldId id="938" r:id="rId4"/>
    <p:sldId id="939" r:id="rId5"/>
    <p:sldId id="940" r:id="rId6"/>
    <p:sldId id="941" r:id="rId7"/>
    <p:sldId id="1003" r:id="rId8"/>
    <p:sldId id="942" r:id="rId9"/>
    <p:sldId id="1001" r:id="rId10"/>
    <p:sldId id="944" r:id="rId11"/>
    <p:sldId id="945" r:id="rId12"/>
    <p:sldId id="947" r:id="rId13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7BA5"/>
    <a:srgbClr val="624472"/>
    <a:srgbClr val="644574"/>
    <a:srgbClr val="90769E"/>
    <a:srgbClr val="9177A4"/>
    <a:srgbClr val="7CD2F0"/>
    <a:srgbClr val="001D48"/>
    <a:srgbClr val="326496"/>
    <a:srgbClr val="3F81C9"/>
    <a:srgbClr val="3E8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96" autoAdjust="0"/>
    <p:restoredTop sz="96329" autoAdjust="0"/>
  </p:normalViewPr>
  <p:slideViewPr>
    <p:cSldViewPr snapToGrid="0" showGuides="1">
      <p:cViewPr varScale="1">
        <p:scale>
          <a:sx n="83" d="100"/>
          <a:sy n="83" d="100"/>
        </p:scale>
        <p:origin x="1134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B5945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D3AF-7A43-823F-2ED9E051D410}"/>
              </c:ext>
            </c:extLst>
          </c:dPt>
          <c:dPt>
            <c:idx val="1"/>
            <c:invertIfNegative val="0"/>
            <c:bubble3D val="0"/>
            <c:spPr>
              <a:solidFill>
                <a:srgbClr val="B5945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D3AF-7A43-823F-2ED9E051D410}"/>
              </c:ext>
            </c:extLst>
          </c:dPt>
          <c:dPt>
            <c:idx val="2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D3AF-7A43-823F-2ED9E051D410}"/>
              </c:ext>
            </c:extLst>
          </c:dPt>
          <c:dPt>
            <c:idx val="3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D3AF-7A43-823F-2ED9E051D410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D3AF-7A43-823F-2ED9E051D410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D3AF-7A43-823F-2ED9E051D410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D3AF-7A43-823F-2ED9E051D410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SOF</c:v>
                </c:pt>
                <c:pt idx="1">
                  <c:v>Other</c:v>
                </c:pt>
                <c:pt idx="2">
                  <c:v>SOF+SMV</c:v>
                </c:pt>
                <c:pt idx="3">
                  <c:v>Other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69</c:v>
                </c:pt>
                <c:pt idx="1">
                  <c:v>4</c:v>
                </c:pt>
                <c:pt idx="2">
                  <c:v>11</c:v>
                </c:pt>
                <c:pt idx="3">
                  <c:v>14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3AF-7A43-823F-2ED9E051D4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14800360"/>
        <c:axId val="-2031313240"/>
      </c:barChart>
      <c:catAx>
        <c:axId val="2114800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-203131324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31313240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(%)</a:t>
                </a:r>
              </a:p>
            </c:rich>
          </c:tx>
          <c:layout>
            <c:manualLayout>
              <c:xMode val="edge"/>
              <c:yMode val="edge"/>
              <c:x val="7.3419231686948198E-4"/>
              <c:y val="0.22491379310344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1480036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0244366005999"/>
          <c:y val="5.4144551375522501E-2"/>
          <c:w val="0.84265951669834405"/>
          <c:h val="0.81607101195683895"/>
        </c:manualLayout>
      </c:layout>
      <c:barChart>
        <c:barDir val="col"/>
        <c:grouping val="clustered"/>
        <c:varyColors val="0"/>
        <c:ser>
          <c:idx val="0"/>
          <c:order val="0"/>
          <c:tx>
            <c:v>Sofosbuvir + Ribavirin (12 wks)</c:v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50365B"/>
                  </a:gs>
                  <a:gs pos="100000">
                    <a:srgbClr val="9177A4"/>
                  </a:gs>
                </a:gsLst>
                <a:lin ang="0" scaled="1"/>
                <a:tileRect/>
              </a:gra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8BB8-B94A-BDD6-2FD369348D8B}"/>
              </c:ext>
            </c:extLst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21446A"/>
                  </a:gs>
                  <a:gs pos="100000">
                    <a:srgbClr val="3D7EC4"/>
                  </a:gs>
                </a:gsLst>
                <a:lin ang="0" scaled="1"/>
              </a:gra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8BB8-B94A-BDD6-2FD369348D8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BB8-B94A-BDD6-2FD369348D8B}"/>
              </c:ext>
            </c:extLst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SOF-VEL-VOX</c:v>
                </c:pt>
                <c:pt idx="1">
                  <c:v>SOF-VEL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97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B8-B94A-BDD6-2FD369348D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05325320"/>
        <c:axId val="-2105336712"/>
      </c:barChart>
      <c:catAx>
        <c:axId val="-2105325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1" i="0">
                <a:latin typeface="Arial"/>
                <a:cs typeface="Arial"/>
              </a:defRPr>
            </a:pPr>
            <a:endParaRPr lang="en-US"/>
          </a:p>
        </c:txPr>
        <c:crossAx val="-21053367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5336712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b="1" i="0" baseline="0" dirty="0">
                    <a:effectLst/>
                  </a:rPr>
                  <a:t>Patients with SVR12 (%)</a:t>
                </a:r>
                <a:endParaRPr lang="en-US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2991271635255015E-3"/>
              <c:y val="0.1198109264119762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10532532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0244366005999"/>
          <c:y val="5.4144551375522501E-2"/>
          <c:w val="0.84265951669834405"/>
          <c:h val="0.81607101195683895"/>
        </c:manualLayout>
      </c:layout>
      <c:barChart>
        <c:barDir val="col"/>
        <c:grouping val="clustered"/>
        <c:varyColors val="0"/>
        <c:ser>
          <c:idx val="0"/>
          <c:order val="0"/>
          <c:tx>
            <c:v>Sofosbuvir + Ribavirin (12 wks)</c:v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50365B"/>
                  </a:gs>
                  <a:gs pos="100000">
                    <a:srgbClr val="9177A4"/>
                  </a:gs>
                </a:gsLst>
                <a:lin ang="0" scaled="1"/>
                <a:tileRect/>
              </a:gra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8BB8-B94A-BDD6-2FD369348D8B}"/>
              </c:ext>
            </c:extLst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21446A"/>
                  </a:gs>
                  <a:gs pos="100000">
                    <a:srgbClr val="3D7EC4"/>
                  </a:gs>
                </a:gsLst>
                <a:lin ang="0" scaled="1"/>
              </a:gra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8BB8-B94A-BDD6-2FD369348D8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BB8-B94A-BDD6-2FD369348D8B}"/>
              </c:ext>
            </c:extLst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SOF-VEL-VOX</c:v>
                </c:pt>
                <c:pt idx="1">
                  <c:v>SOF-VEL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97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B8-B94A-BDD6-2FD369348D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05325320"/>
        <c:axId val="-2105336712"/>
      </c:barChart>
      <c:catAx>
        <c:axId val="-2105325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1" i="0">
                <a:latin typeface="Arial"/>
                <a:cs typeface="Arial"/>
              </a:defRPr>
            </a:pPr>
            <a:endParaRPr lang="en-US"/>
          </a:p>
        </c:txPr>
        <c:crossAx val="-21053367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5336712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b="1" i="0" baseline="0" dirty="0">
                    <a:effectLst/>
                  </a:rPr>
                  <a:t>Patients with SVR12 (%)</a:t>
                </a:r>
                <a:endParaRPr lang="en-US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2991271635255015E-3"/>
              <c:y val="0.1198109264119762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10532532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0378856519661123"/>
          <c:w val="0.88154949381327297"/>
          <c:h val="0.79794088284521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SOF-VEL-VOX</c:v>
                </c:pt>
              </c:strCache>
            </c:strRef>
          </c:tx>
          <c:spPr>
            <a:gradFill>
              <a:gsLst>
                <a:gs pos="0">
                  <a:srgbClr val="6E4B7D">
                    <a:lumMod val="75000"/>
                  </a:srgbClr>
                </a:gs>
                <a:gs pos="100000">
                  <a:srgbClr val="6E4B7D">
                    <a:lumMod val="60000"/>
                    <a:lumOff val="40000"/>
                  </a:srgbClr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955-954A-A66B-DD333A959B0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955-954A-A66B-DD333A959B0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955-954A-A66B-DD333A959B06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GT 1a</c:v>
                </c:pt>
                <c:pt idx="1">
                  <c:v>GT 1b</c:v>
                </c:pt>
                <c:pt idx="2">
                  <c:v>GT 2</c:v>
                </c:pt>
                <c:pt idx="3">
                  <c:v>GT 3</c:v>
                </c:pt>
                <c:pt idx="4">
                  <c:v>GT 4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98</c:v>
                </c:pt>
                <c:pt idx="1">
                  <c:v>96</c:v>
                </c:pt>
                <c:pt idx="2">
                  <c:v>100</c:v>
                </c:pt>
                <c:pt idx="3">
                  <c:v>96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55-954A-A66B-DD333A959B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SOF-VEL</c:v>
                </c:pt>
              </c:strCache>
            </c:strRef>
          </c:tx>
          <c:spPr>
            <a:gradFill>
              <a:gsLst>
                <a:gs pos="0">
                  <a:srgbClr val="204264"/>
                </a:gs>
                <a:gs pos="100000">
                  <a:srgbClr val="3F81C9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GT 1a</c:v>
                </c:pt>
                <c:pt idx="1">
                  <c:v>GT 1b</c:v>
                </c:pt>
                <c:pt idx="2">
                  <c:v>GT 2</c:v>
                </c:pt>
                <c:pt idx="3">
                  <c:v>GT 3</c:v>
                </c:pt>
                <c:pt idx="4">
                  <c:v>GT 4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89</c:v>
                </c:pt>
                <c:pt idx="1">
                  <c:v>95</c:v>
                </c:pt>
                <c:pt idx="2">
                  <c:v>97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55-954A-A66B-DD333A959B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-2105183704"/>
        <c:axId val="-2105237256"/>
      </c:barChart>
      <c:catAx>
        <c:axId val="-2105183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105237256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10523725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800" b="1" i="0" baseline="0" dirty="0">
                    <a:effectLst/>
                  </a:rPr>
                  <a:t>Patients with SVR12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8.3140035082492503E-3"/>
              <c:y val="0.2000317858968420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0518370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3598752352259837"/>
          <c:y val="9.5872077681225746E-3"/>
          <c:w val="0.44240068827350998"/>
          <c:h val="8.0726462290953996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8154949381327297"/>
          <c:h val="0.76546888340764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SOF-VEL-VOX</c:v>
                </c:pt>
              </c:strCache>
            </c:strRef>
          </c:tx>
          <c:spPr>
            <a:gradFill flip="none" rotWithShape="1">
              <a:gsLst>
                <a:gs pos="0">
                  <a:srgbClr val="644574"/>
                </a:gs>
                <a:gs pos="100000">
                  <a:srgbClr val="90769E"/>
                </a:gs>
              </a:gsLst>
              <a:lin ang="0" scaled="1"/>
              <a:tileRect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E2A-7147-BAFA-A7B379E059D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E2A-7147-BAFA-A7B379E059D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E2A-7147-BAFA-A7B379E059DC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No Cirrhosis</c:v>
                </c:pt>
                <c:pt idx="1">
                  <c:v>Cirrhosis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98</c:v>
                </c:pt>
                <c:pt idx="1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2A-7147-BAFA-A7B379E059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SOF-VEL </c:v>
                </c:pt>
              </c:strCache>
            </c:strRef>
          </c:tx>
          <c:spPr>
            <a:gradFill>
              <a:gsLst>
                <a:gs pos="0">
                  <a:srgbClr val="21446A"/>
                </a:gs>
                <a:gs pos="100000">
                  <a:srgbClr val="3D7EC4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No Cirrhosis</c:v>
                </c:pt>
                <c:pt idx="1">
                  <c:v>Cirrhosis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94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2A-7147-BAFA-A7B379E059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22209400"/>
        <c:axId val="2122294808"/>
      </c:barChart>
      <c:catAx>
        <c:axId val="2122209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2122294808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212229480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800" b="1" i="0" baseline="0" dirty="0">
                    <a:effectLst/>
                  </a:rPr>
                  <a:t>Patients with SVR12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7.0479471316085482E-4"/>
              <c:y val="0.173501328147234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2220940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9661335301837304"/>
          <c:y val="1.44676387400988E-2"/>
          <c:w val="0.39104096362954599"/>
          <c:h val="8.0726462290953996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8154949381327297"/>
          <c:h val="0.77450502798595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SOF-VEL-VOX</c:v>
                </c:pt>
              </c:strCache>
            </c:strRef>
          </c:tx>
          <c:spPr>
            <a:gradFill flip="none" rotWithShape="1">
              <a:gsLst>
                <a:gs pos="0">
                  <a:srgbClr val="4F365B"/>
                </a:gs>
                <a:gs pos="100000">
                  <a:srgbClr val="9788A0"/>
                </a:gs>
              </a:gsLst>
              <a:lin ang="0" scaled="1"/>
              <a:tileRect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93D-C244-873C-32684451F06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93D-C244-873C-32684451F06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93D-C244-873C-32684451F067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No RAS</c:v>
                </c:pt>
                <c:pt idx="1">
                  <c:v>Any RAS</c:v>
                </c:pt>
                <c:pt idx="2">
                  <c:v>NS3 Only</c:v>
                </c:pt>
                <c:pt idx="3">
                  <c:v>NS5A Only</c:v>
                </c:pt>
                <c:pt idx="4">
                  <c:v>NS3 + NS5A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94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3D-C244-873C-32684451F0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SOF-VEL</c:v>
                </c:pt>
              </c:strCache>
            </c:strRef>
          </c:tx>
          <c:spPr>
            <a:gradFill flip="none" rotWithShape="1">
              <a:gsLst>
                <a:gs pos="0">
                  <a:srgbClr val="204264"/>
                </a:gs>
                <a:gs pos="100000">
                  <a:srgbClr val="3D7BBB"/>
                </a:gs>
              </a:gsLst>
              <a:lin ang="0" scaled="1"/>
              <a:tileRect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No RAS</c:v>
                </c:pt>
                <c:pt idx="1">
                  <c:v>Any RAS</c:v>
                </c:pt>
                <c:pt idx="2">
                  <c:v>NS3 Only</c:v>
                </c:pt>
                <c:pt idx="3">
                  <c:v>NS5A Only</c:v>
                </c:pt>
                <c:pt idx="4">
                  <c:v>NS3 + NS5A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89</c:v>
                </c:pt>
                <c:pt idx="1">
                  <c:v>90</c:v>
                </c:pt>
                <c:pt idx="2">
                  <c:v>91</c:v>
                </c:pt>
                <c:pt idx="3">
                  <c:v>94</c:v>
                </c:pt>
                <c:pt idx="4" formatCode="General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3D-C244-873C-32684451F0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2138416984"/>
        <c:axId val="2138420280"/>
      </c:barChart>
      <c:catAx>
        <c:axId val="2138416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2138420280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213842028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800" b="1" i="0" baseline="0" dirty="0">
                    <a:effectLst/>
                  </a:rPr>
                  <a:t>Patients with SVR12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6809851893513301E-3"/>
              <c:y val="0.179525424532777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3841698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9158445790860903"/>
          <c:y val="3.3022967343023797E-2"/>
          <c:w val="0.39606990961850103"/>
          <c:h val="8.0726462290953996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93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</a:pPr>
            <a:r>
              <a:rPr lang="en-US" sz="2200" dirty="0">
                <a:solidFill>
                  <a:srgbClr val="001D48"/>
                </a:solidFill>
              </a:rPr>
              <a:t>Sofosbuvir-Velpatasvir-</a:t>
            </a:r>
            <a:r>
              <a:rPr lang="en-US" sz="2200" dirty="0" err="1">
                <a:solidFill>
                  <a:srgbClr val="001D48"/>
                </a:solidFill>
              </a:rPr>
              <a:t>Voxilaprevir</a:t>
            </a:r>
            <a:r>
              <a:rPr lang="en-US" sz="2200" dirty="0">
                <a:solidFill>
                  <a:srgbClr val="001D48"/>
                </a:solidFill>
              </a:rPr>
              <a:t> in DAA-Experienced GT 1-6 </a:t>
            </a:r>
            <a:br>
              <a:rPr lang="en-US" sz="2200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POLARIS-4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A703B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 err="1">
                <a:cs typeface="Arial"/>
              </a:rPr>
              <a:t>Bourlière</a:t>
            </a:r>
            <a:r>
              <a:rPr lang="en-US" sz="1400" dirty="0">
                <a:cs typeface="Arial"/>
              </a:rPr>
              <a:t> M, </a:t>
            </a:r>
            <a:r>
              <a:rPr lang="en-US" sz="1400" dirty="0">
                <a:latin typeface="Arial"/>
                <a:cs typeface="Arial"/>
              </a:rPr>
              <a:t>et al. N </a:t>
            </a:r>
            <a:r>
              <a:rPr lang="en-US" sz="1400" dirty="0" err="1">
                <a:latin typeface="Arial"/>
                <a:cs typeface="Arial"/>
              </a:rPr>
              <a:t>Engl</a:t>
            </a:r>
            <a:r>
              <a:rPr lang="en-US" sz="1400" dirty="0">
                <a:latin typeface="Arial"/>
                <a:cs typeface="Arial"/>
              </a:rPr>
              <a:t> J Med. 2017;376:2134-46.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A85C4C7-C49E-E748-8774-CD5DDDC4E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1" y="4128500"/>
            <a:ext cx="6033247" cy="484065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marL="45720"/>
            <a:r>
              <a:rPr lang="en-US" sz="1400" dirty="0">
                <a:solidFill>
                  <a:srgbClr val="001D48"/>
                </a:solidFill>
                <a:latin typeface="Arial"/>
                <a:cs typeface="Arial"/>
              </a:rPr>
              <a:t>Note: POLARIS-4 published in tandem with POLARIS-1</a:t>
            </a:r>
          </a:p>
        </p:txBody>
      </p:sp>
    </p:spTree>
    <p:extLst>
      <p:ext uri="{BB962C8B-B14F-4D97-AF65-F5344CB8AC3E}">
        <p14:creationId xmlns:p14="http://schemas.microsoft.com/office/powerpoint/2010/main" val="3775257391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300" dirty="0"/>
              <a:t>Sofosbuvir-Velpatasvir-</a:t>
            </a:r>
            <a:r>
              <a:rPr lang="en-US" sz="2300" dirty="0" err="1"/>
              <a:t>Voxilaprevir</a:t>
            </a:r>
            <a:r>
              <a:rPr lang="en-US" sz="2300" dirty="0"/>
              <a:t> in DAA-Experienced GT 1-6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POLARIS-4: Results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fr-FR" dirty="0" err="1"/>
              <a:t>Bourlière</a:t>
            </a:r>
            <a:r>
              <a:rPr lang="fr-FR" dirty="0"/>
              <a:t> M, et al. N </a:t>
            </a:r>
            <a:r>
              <a:rPr lang="fr-FR" dirty="0" err="1"/>
              <a:t>Engl</a:t>
            </a:r>
            <a:r>
              <a:rPr lang="fr-FR" dirty="0"/>
              <a:t> J Med. 2017;376:2134-46.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POLARIS-4: Overall SVR by Baseline RAS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8996884"/>
              </p:ext>
            </p:extLst>
          </p:nvPr>
        </p:nvGraphicFramePr>
        <p:xfrm>
          <a:off x="460262" y="1880487"/>
          <a:ext cx="8223475" cy="4106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6347400" y="5218547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32/34</a:t>
            </a:r>
          </a:p>
        </p:txBody>
      </p:sp>
      <p:sp>
        <p:nvSpPr>
          <p:cNvPr id="7" name="Rectangle 6"/>
          <p:cNvSpPr/>
          <p:nvPr/>
        </p:nvSpPr>
        <p:spPr>
          <a:xfrm>
            <a:off x="5825760" y="5218547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40/40</a:t>
            </a: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4984" y="5910945"/>
            <a:ext cx="9144000" cy="4571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274320" tIns="45431" rIns="0" bIns="45431" anchor="ctr">
            <a:prstTxWarp prst="textNoShape">
              <a:avLst/>
            </a:prstTxWarp>
          </a:bodyPr>
          <a:lstStyle/>
          <a:p>
            <a:pPr defTabSz="935038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n = 22 patients had NS5B RASs – all went on to achieve SVR12.</a:t>
            </a:r>
          </a:p>
          <a:p>
            <a:pPr defTabSz="935038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No treatment-emergent RASs noted in the viral </a:t>
            </a:r>
            <a:r>
              <a:rPr lang="en-US" sz="1200" dirty="0" err="1">
                <a:solidFill>
                  <a:srgbClr val="000000"/>
                </a:solidFill>
                <a:latin typeface="Arial" pitchFamily="22" charset="0"/>
              </a:rPr>
              <a:t>relapser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 on SOF-VEL-VOX. In SOF-VEL group, 10/15 developed Y93H or Y93C.</a:t>
            </a:r>
          </a:p>
        </p:txBody>
      </p:sp>
      <p:sp>
        <p:nvSpPr>
          <p:cNvPr id="9" name="Rectangle 8"/>
          <p:cNvSpPr/>
          <p:nvPr/>
        </p:nvSpPr>
        <p:spPr>
          <a:xfrm>
            <a:off x="4898622" y="5218547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29/32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93680" y="5218547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39/39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36080" y="5218547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63/70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21520" y="5218547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83/83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81200" y="5218547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67/75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71604" y="5218547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84/89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90658" y="5218547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2/4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69018" y="5218547"/>
            <a:ext cx="643182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4/4</a:t>
            </a:r>
          </a:p>
        </p:txBody>
      </p:sp>
    </p:spTree>
    <p:extLst>
      <p:ext uri="{BB962C8B-B14F-4D97-AF65-F5344CB8AC3E}">
        <p14:creationId xmlns:p14="http://schemas.microsoft.com/office/powerpoint/2010/main" val="262060158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fr-FR" dirty="0" err="1"/>
              <a:t>Bourlière</a:t>
            </a:r>
            <a:r>
              <a:rPr lang="fr-FR" dirty="0"/>
              <a:t> M, et al. N </a:t>
            </a:r>
            <a:r>
              <a:rPr lang="fr-FR" dirty="0" err="1"/>
              <a:t>Engl</a:t>
            </a:r>
            <a:r>
              <a:rPr lang="fr-FR" dirty="0"/>
              <a:t> J Med. 2017;376:2134-46.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300" dirty="0"/>
              <a:t>Sofosbuvir-Velpatasvir-</a:t>
            </a:r>
            <a:r>
              <a:rPr lang="en-US" sz="2300" dirty="0" err="1"/>
              <a:t>Voxilaprevir</a:t>
            </a:r>
            <a:r>
              <a:rPr lang="en-US" sz="2300" dirty="0"/>
              <a:t> in DAA-Experienced GT 1-3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POLARIS-4: Adverse Events</a:t>
            </a:r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452213"/>
              </p:ext>
            </p:extLst>
          </p:nvPr>
        </p:nvGraphicFramePr>
        <p:xfrm>
          <a:off x="327891" y="1482434"/>
          <a:ext cx="8435110" cy="4417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0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0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7857">
                <a:tc>
                  <a:txBody>
                    <a:bodyPr/>
                    <a:lstStyle/>
                    <a:p>
                      <a:r>
                        <a:rPr lang="en-US" sz="1600" dirty="0"/>
                        <a:t>Adverse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Event (AE),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SOF-VEL-VOX</a:t>
                      </a:r>
                    </a:p>
                    <a:p>
                      <a:pPr algn="ctr"/>
                      <a:r>
                        <a:rPr lang="en-US" sz="1600" b="0" baseline="0" dirty="0">
                          <a:solidFill>
                            <a:schemeClr val="bg1"/>
                          </a:solidFill>
                          <a:cs typeface="Arial" pitchFamily="34" charset="0"/>
                          <a:sym typeface="Wingdings" panose="05000000000000000000" pitchFamily="2" charset="2"/>
                        </a:rPr>
                        <a:t>12 weeks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</a:rPr>
                        <a:t>(n = 182)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SOF-VEL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rgbClr val="FFFFFF"/>
                          </a:solidFill>
                        </a:rPr>
                        <a:t>12 weeks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rgbClr val="FFFFFF"/>
                          </a:solidFill>
                        </a:rPr>
                        <a:t>(n = 151)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6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423">
                <a:tc>
                  <a:txBody>
                    <a:bodyPr/>
                    <a:lstStyle/>
                    <a:p>
                      <a:r>
                        <a:rPr lang="en-US" sz="1600" dirty="0"/>
                        <a:t>Discontinuation</a:t>
                      </a:r>
                      <a:r>
                        <a:rPr lang="en-US" sz="1600" baseline="0" dirty="0"/>
                        <a:t> due to AE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 (&lt;1)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423">
                <a:tc>
                  <a:txBody>
                    <a:bodyPr/>
                    <a:lstStyle/>
                    <a:p>
                      <a:r>
                        <a:rPr lang="en-US" sz="1600" dirty="0"/>
                        <a:t>Serious AE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 (2)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 (3)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423">
                <a:tc>
                  <a:txBody>
                    <a:bodyPr/>
                    <a:lstStyle/>
                    <a:p>
                      <a:r>
                        <a:rPr lang="en-US" sz="1600" dirty="0"/>
                        <a:t>Deaths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1 (1)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3764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AE in ≥5% of patients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Headache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Fatigue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Diarrhea</a:t>
                      </a:r>
                    </a:p>
                    <a:p>
                      <a:pPr marL="230188" indent="0">
                        <a:tabLst>
                          <a:tab pos="230188" algn="l"/>
                        </a:tabLst>
                      </a:pPr>
                      <a:r>
                        <a:rPr lang="en-US" sz="1600" dirty="0"/>
                        <a:t>Nausea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50 (27)</a:t>
                      </a:r>
                    </a:p>
                    <a:p>
                      <a:pPr algn="ctr"/>
                      <a:r>
                        <a:rPr lang="en-US" sz="1600" dirty="0"/>
                        <a:t>43 (24)</a:t>
                      </a:r>
                    </a:p>
                    <a:p>
                      <a:pPr algn="ctr"/>
                      <a:r>
                        <a:rPr lang="en-US" sz="1600" dirty="0"/>
                        <a:t>36 (20)</a:t>
                      </a:r>
                    </a:p>
                    <a:p>
                      <a:pPr algn="ctr"/>
                      <a:r>
                        <a:rPr lang="en-US" sz="1600" dirty="0"/>
                        <a:t>22 (12)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43 (28)</a:t>
                      </a:r>
                    </a:p>
                    <a:p>
                      <a:pPr algn="ctr"/>
                      <a:r>
                        <a:rPr lang="en-US" sz="1600" dirty="0"/>
                        <a:t>43 (28)</a:t>
                      </a:r>
                    </a:p>
                    <a:p>
                      <a:pPr algn="ctr"/>
                      <a:r>
                        <a:rPr lang="en-US" sz="1600" dirty="0"/>
                        <a:t>7 (5)</a:t>
                      </a:r>
                    </a:p>
                    <a:p>
                      <a:pPr algn="ctr"/>
                      <a:r>
                        <a:rPr lang="en-US" sz="1600" dirty="0"/>
                        <a:t>12 (8)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76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en-US" sz="1600" dirty="0"/>
                        <a:t>Laboratory AEs</a:t>
                      </a:r>
                      <a:r>
                        <a:rPr lang="en-US" sz="1600" baseline="0" dirty="0"/>
                        <a:t> (Grade 3-4)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 (6)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 (7)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423">
                <a:tc gridSpan="3">
                  <a:txBody>
                    <a:bodyPr/>
                    <a:lstStyle/>
                    <a:p>
                      <a:pPr marL="2301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30000" dirty="0"/>
                        <a:t>§ </a:t>
                      </a:r>
                      <a:r>
                        <a:rPr lang="en-US" sz="1400" baseline="0" dirty="0">
                          <a:latin typeface="+mn-lt"/>
                          <a:cs typeface="Arial"/>
                        </a:rPr>
                        <a:t>One d</a:t>
                      </a:r>
                      <a:r>
                        <a:rPr lang="en-US" sz="1400" dirty="0">
                          <a:latin typeface="+mn-lt"/>
                          <a:cs typeface="Arial"/>
                        </a:rPr>
                        <a:t>eath</a:t>
                      </a:r>
                      <a:r>
                        <a:rPr lang="en-US" sz="1400" baseline="0" dirty="0">
                          <a:latin typeface="+mn-lt"/>
                          <a:cs typeface="Arial"/>
                        </a:rPr>
                        <a:t> in SOF-VEL-VOX group due to illicit drug overdose.</a:t>
                      </a:r>
                      <a:endParaRPr lang="en-US" sz="1600" dirty="0">
                        <a:latin typeface="+mn-lt"/>
                        <a:cs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25">
            <a:extLst>
              <a:ext uri="{FF2B5EF4-FFF2-40B4-BE49-F238E27FC236}">
                <a16:creationId xmlns:a16="http://schemas.microsoft.com/office/drawing/2014/main" id="{3EDECF25-0393-EB4A-95A7-8853AAFD5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32499"/>
            <a:ext cx="9162288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SOF = sofosbuvir; VEL 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velpatasvir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VOX 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voxilaprevir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17197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fr-FR" dirty="0" err="1"/>
              <a:t>Bourlière</a:t>
            </a:r>
            <a:r>
              <a:rPr lang="fr-FR" dirty="0"/>
              <a:t> M, et al. N </a:t>
            </a:r>
            <a:r>
              <a:rPr lang="fr-FR" dirty="0" err="1"/>
              <a:t>Engl</a:t>
            </a:r>
            <a:r>
              <a:rPr lang="fr-FR" dirty="0"/>
              <a:t> J Med. 2017;376:2134-46.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Sofosbuvir-Velpatasvir-</a:t>
            </a:r>
            <a:r>
              <a:rPr lang="en-US" sz="2200" dirty="0" err="1"/>
              <a:t>Voxilaprevir</a:t>
            </a:r>
            <a:r>
              <a:rPr lang="en-US" sz="2200" dirty="0"/>
              <a:t> in DAA-Experienced GT 1-3</a:t>
            </a:r>
            <a:br>
              <a:rPr lang="en-US" sz="2200" dirty="0"/>
            </a:br>
            <a:r>
              <a:rPr lang="en-US" sz="2400" dirty="0"/>
              <a:t>POLARIS-1 and POLARIS-4: 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5908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Sofosbuvir-velpatasvir-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voxilaprevir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taken for 12 weeks provided high rates of sustained virologic response among patients across HCV genotypes in whom treatment with a DAA regimen had previously failed.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70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fr-FR" dirty="0" err="1"/>
              <a:t>Bourlière</a:t>
            </a:r>
            <a:r>
              <a:rPr lang="fr-FR" dirty="0"/>
              <a:t> M, et al. N </a:t>
            </a:r>
            <a:r>
              <a:rPr lang="fr-FR" dirty="0" err="1"/>
              <a:t>Engl</a:t>
            </a:r>
            <a:r>
              <a:rPr lang="fr-FR" dirty="0"/>
              <a:t> J Med. 2017;376:2134-46.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Sofosbuvir-Velpatasvir-</a:t>
            </a:r>
            <a:r>
              <a:rPr lang="en-US" sz="2400" dirty="0" err="1"/>
              <a:t>Voxilaprevir</a:t>
            </a:r>
            <a:r>
              <a:rPr lang="en-US" sz="2400" dirty="0"/>
              <a:t> in DAA-Experienced GT 1-6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POLARIS</a:t>
            </a:r>
            <a:r>
              <a:rPr lang="en-US" sz="2700" dirty="0"/>
              <a:t>-4: Study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906884"/>
              </p:ext>
            </p:extLst>
          </p:nvPr>
        </p:nvGraphicFramePr>
        <p:xfrm>
          <a:off x="514350" y="1600200"/>
          <a:ext cx="8115300" cy="46634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8071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POLARIS-4 Trial</a:t>
                      </a:r>
                    </a:p>
                  </a:txBody>
                  <a:tcPr marL="182880" marR="88898" marT="50005" marB="50005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5369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Open-label, randomized active-comparator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phase 3 trial to compare efficacy of a fixed-dose combination of sofosbuvir-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velpatasvir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voxilaprevir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versus sofosbuvir-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velpatasvir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12 weeks in DAA-experienced patients who had not received prior NS5A inhibitor.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102 sites in US, Canada, Europe, Australia &amp; New Zealand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GT 1-6 (enrolled only GT 1-4)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10,000 IU/mL at screening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DAA experienced (excluding prior NS5A use) 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Patients with compensated cirrhosis allowed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36990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5167883" y="2601060"/>
            <a:ext cx="2285998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fr-FR" dirty="0" err="1"/>
              <a:t>Bourlière</a:t>
            </a:r>
            <a:r>
              <a:rPr lang="fr-FR" dirty="0"/>
              <a:t> M, et al. N </a:t>
            </a:r>
            <a:r>
              <a:rPr lang="fr-FR" dirty="0" err="1"/>
              <a:t>Engl</a:t>
            </a:r>
            <a:r>
              <a:rPr lang="fr-FR" dirty="0"/>
              <a:t> J Med. 2017;376:2134-46.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881883" y="2289045"/>
            <a:ext cx="2285998" cy="631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 lIns="0" rIns="0" anchor="ctr"/>
          <a:lstStyle/>
          <a:p>
            <a:pPr marL="45720" algn="ctr"/>
            <a:r>
              <a:rPr lang="en-US" sz="1400" b="1" dirty="0">
                <a:latin typeface="Arial"/>
                <a:cs typeface="Arial"/>
              </a:rPr>
              <a:t>Sofosbuvir-Velpatasvir-</a:t>
            </a:r>
          </a:p>
          <a:p>
            <a:pPr marL="45720" algn="ctr"/>
            <a:r>
              <a:rPr lang="en-US" sz="1400" b="1" dirty="0" err="1">
                <a:latin typeface="Arial"/>
                <a:cs typeface="Arial"/>
              </a:rPr>
              <a:t>Voxilaprevir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59168" y="240979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-6949" y="5326470"/>
            <a:ext cx="9162288" cy="7877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Sofosbuvir-Velpatasvir-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Voxilaprevir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(400/100/100 mg): fixed dose combination; one pill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Sofosbuvir-Velpatasvir (400/100 mg): fixed dose combination; one pill once daily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28601" y="2289045"/>
            <a:ext cx="1840172" cy="1679445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>
              <a:lnSpc>
                <a:spcPts val="2000"/>
              </a:lnSpc>
            </a:pP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GT 1-6 with prior DAA experience</a:t>
            </a:r>
          </a:p>
          <a:p>
            <a:pPr algn="ctr">
              <a:lnSpc>
                <a:spcPts val="2000"/>
              </a:lnSpc>
            </a:pP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(no </a:t>
            </a:r>
            <a:r>
              <a:rPr lang="en-US" sz="1400" dirty="0">
                <a:solidFill>
                  <a:srgbClr val="FFFFFF"/>
                </a:solidFill>
                <a:cs typeface="Arial"/>
              </a:rPr>
              <a:t>NS5A inhibitor</a:t>
            </a: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</a:p>
          <a:p>
            <a:pPr algn="ctr">
              <a:lnSpc>
                <a:spcPts val="2000"/>
              </a:lnSpc>
            </a:pP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n = 333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016956" y="2407857"/>
            <a:ext cx="802444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182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5181600" y="3629139"/>
            <a:ext cx="2286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2881882" y="3315147"/>
            <a:ext cx="2286000" cy="631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rIns="0" anchor="ctr"/>
          <a:lstStyle/>
          <a:p>
            <a:pPr marL="45720" algn="ctr"/>
            <a:r>
              <a:rPr lang="en-US" sz="1400" b="1" dirty="0">
                <a:latin typeface="Arial"/>
                <a:cs typeface="Arial"/>
              </a:rPr>
              <a:t>Sofosbuvir-Velpatasvir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072884" y="3426532"/>
            <a:ext cx="775716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016956" y="3424525"/>
            <a:ext cx="802444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151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-6113" y="1447868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600200" y="1459522"/>
            <a:ext cx="8382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Week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623968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876800" y="1362488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-6113" y="1850184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895229" y="1770940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158822" y="1770940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-8859" y="4385457"/>
            <a:ext cx="9162288" cy="70790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GT 1, 2, 3 patients randomized 1:1. Stratified by presence of cirrhosis.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Genotypes 4 were assigned to active arm (and not randomized). No GT 5, 6 patients were enrolled.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150608" y="1371600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7435850" y="1758950"/>
            <a:ext cx="228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Sofosbuvir-Velpatasvir-</a:t>
            </a:r>
            <a:r>
              <a:rPr lang="en-US" sz="2400" dirty="0" err="1"/>
              <a:t>Voxilaprevir</a:t>
            </a:r>
            <a:r>
              <a:rPr lang="en-US" sz="2400" dirty="0"/>
              <a:t> in DAA-Experienced GT 1-6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POLARIS</a:t>
            </a:r>
            <a:r>
              <a:rPr lang="en-US" sz="2700" dirty="0"/>
              <a:t>-4: Study Study Design</a:t>
            </a:r>
          </a:p>
        </p:txBody>
      </p:sp>
    </p:spTree>
    <p:extLst>
      <p:ext uri="{BB962C8B-B14F-4D97-AF65-F5344CB8AC3E}">
        <p14:creationId xmlns:p14="http://schemas.microsoft.com/office/powerpoint/2010/main" val="211295676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fr-FR" dirty="0" err="1"/>
              <a:t>Bourlière</a:t>
            </a:r>
            <a:r>
              <a:rPr lang="fr-FR" dirty="0"/>
              <a:t> M, et al. N </a:t>
            </a:r>
            <a:r>
              <a:rPr lang="fr-FR" dirty="0" err="1"/>
              <a:t>Engl</a:t>
            </a:r>
            <a:r>
              <a:rPr lang="fr-FR" dirty="0"/>
              <a:t> J Med. 2017;376:2134-46.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300" dirty="0"/>
              <a:t>Sofosbuvir-Velpatasvir-</a:t>
            </a:r>
            <a:r>
              <a:rPr lang="en-US" sz="2300" dirty="0" err="1"/>
              <a:t>Voxilaprevir</a:t>
            </a:r>
            <a:r>
              <a:rPr lang="en-US" sz="2300" dirty="0"/>
              <a:t> in DAA-Experienced GT 1-3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POLARIS-4: Baseline Characteristics</a:t>
            </a:r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/>
          </p:nvPr>
        </p:nvGraphicFramePr>
        <p:xfrm>
          <a:off x="685800" y="1447800"/>
          <a:ext cx="7772400" cy="4842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25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Baseline Characteristic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SOF-VEL-VOX</a:t>
                      </a:r>
                      <a:endParaRPr lang="en-US" sz="1400" b="0" dirty="0">
                        <a:solidFill>
                          <a:srgbClr val="FFFFFF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12 weeks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= 182)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SOF-VEL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12 weeks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= 151)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Age, mean (range)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57 (25-85)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57 (24-80)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Male,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143 (79)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114 (75)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White,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160 (88)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131 (87)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6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Genotype,</a:t>
                      </a:r>
                      <a:r>
                        <a:rPr lang="en-US" sz="1400" baseline="0" dirty="0"/>
                        <a:t> %</a:t>
                      </a:r>
                      <a:endParaRPr lang="en-US" sz="1400" dirty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  1a</a:t>
                      </a:r>
                      <a:br>
                        <a:rPr lang="en-US" sz="1400" baseline="0" dirty="0"/>
                      </a:br>
                      <a:r>
                        <a:rPr lang="en-US" sz="1400" baseline="0" dirty="0"/>
                        <a:t>    1b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  4</a:t>
                      </a:r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78 (43)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54 (30)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24 (13)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31 (17)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54</a:t>
                      </a:r>
                      <a:r>
                        <a:rPr lang="en-US" sz="1400" baseline="0" dirty="0"/>
                        <a:t> (</a:t>
                      </a:r>
                      <a:r>
                        <a:rPr lang="en-US" sz="1400" dirty="0"/>
                        <a:t>30)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19 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66 (44)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44 (29)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22 (15)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33</a:t>
                      </a:r>
                      <a:r>
                        <a:rPr lang="en-US" sz="1400" baseline="0" dirty="0"/>
                        <a:t> (22)</a:t>
                      </a:r>
                      <a:endParaRPr lang="en-US"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52</a:t>
                      </a:r>
                      <a:r>
                        <a:rPr lang="en-US" sz="1400" baseline="0" dirty="0"/>
                        <a:t> (34)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aseline="0" dirty="0"/>
                        <a:t>0</a:t>
                      </a:r>
                      <a:endParaRPr lang="en-US" sz="1400" dirty="0"/>
                    </a:p>
                  </a:txBody>
                  <a:tcPr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Body mass index,</a:t>
                      </a:r>
                      <a:r>
                        <a:rPr lang="en-US" sz="1400" baseline="0" dirty="0"/>
                        <a:t> mean, kg/m</a:t>
                      </a:r>
                      <a:r>
                        <a:rPr lang="en-US" sz="1400" baseline="30000" dirty="0"/>
                        <a:t>2</a:t>
                      </a:r>
                      <a:r>
                        <a:rPr lang="en-US" sz="1400" baseline="0" dirty="0"/>
                        <a:t> (range)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29 (18-45)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29 (18-53)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Mean HCV RNA, log</a:t>
                      </a:r>
                      <a:r>
                        <a:rPr lang="en-US" sz="1400" baseline="-25000" dirty="0"/>
                        <a:t>10</a:t>
                      </a:r>
                      <a:r>
                        <a:rPr lang="en-US" sz="1400" dirty="0"/>
                        <a:t> IU/mL (range)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6.3 ± 0.6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6.3 ± 0.7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IL28B CC,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33 (18)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29 (19)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/>
                        <a:t>Cirrhosis,</a:t>
                      </a:r>
                      <a:r>
                        <a:rPr lang="en-US" sz="1400" baseline="0" dirty="0"/>
                        <a:t> n (%)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84 (46)</a:t>
                      </a:r>
                    </a:p>
                  </a:txBody>
                  <a:tcPr anchor="ctr"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/>
                        <a:t>69 (46)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81513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fr-FR" dirty="0" err="1"/>
              <a:t>Bourlière</a:t>
            </a:r>
            <a:r>
              <a:rPr lang="fr-FR" dirty="0"/>
              <a:t> M, et al. N </a:t>
            </a:r>
            <a:r>
              <a:rPr lang="fr-FR" dirty="0" err="1"/>
              <a:t>Engl</a:t>
            </a:r>
            <a:r>
              <a:rPr lang="fr-FR" dirty="0"/>
              <a:t> J Med. 2017;376:2134-46.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300" dirty="0"/>
              <a:t>Sofosbuvir-Velpatasvir-</a:t>
            </a:r>
            <a:r>
              <a:rPr lang="en-US" sz="2300" dirty="0" err="1"/>
              <a:t>Voxilaprevir</a:t>
            </a:r>
            <a:r>
              <a:rPr lang="en-US" sz="2300" dirty="0"/>
              <a:t> in DAA-Experienced GT 1-3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POLARIS-4: Prior HCV Treatment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5167731"/>
              </p:ext>
            </p:extLst>
          </p:nvPr>
        </p:nvGraphicFramePr>
        <p:xfrm>
          <a:off x="377820" y="15240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1366431" y="5029200"/>
            <a:ext cx="2865137" cy="3931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50800"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NS5B</a:t>
            </a: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7191964" y="5029200"/>
            <a:ext cx="1402929" cy="3931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Other</a:t>
            </a: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4290252" y="5029200"/>
            <a:ext cx="2846849" cy="3931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NS5B + NS3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-8965" y="5700086"/>
            <a:ext cx="9152965" cy="67665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lnSpc>
                <a:spcPts val="1800"/>
              </a:lnSpc>
              <a:spcBef>
                <a:spcPct val="50000"/>
              </a:spcBef>
            </a:pPr>
            <a:r>
              <a:rPr lang="en-US" sz="1300" dirty="0">
                <a:solidFill>
                  <a:srgbClr val="000000"/>
                </a:solidFill>
                <a:latin typeface="Arial"/>
                <a:cs typeface="Arial"/>
              </a:rPr>
              <a:t>Other NS5B included </a:t>
            </a:r>
            <a:r>
              <a:rPr lang="en-US" sz="1300" dirty="0" err="1">
                <a:solidFill>
                  <a:srgbClr val="000000"/>
                </a:solidFill>
                <a:latin typeface="Arial"/>
                <a:cs typeface="Arial"/>
              </a:rPr>
              <a:t>mericitabine</a:t>
            </a:r>
            <a:r>
              <a:rPr lang="en-US" sz="1300" dirty="0">
                <a:solidFill>
                  <a:srgbClr val="000000"/>
                </a:solidFill>
                <a:latin typeface="Arial"/>
                <a:cs typeface="Arial"/>
              </a:rPr>
              <a:t> (n = 7); other NS5B plus NS3 included </a:t>
            </a:r>
            <a:r>
              <a:rPr lang="en-US" sz="1300" dirty="0" err="1">
                <a:solidFill>
                  <a:srgbClr val="000000"/>
                </a:solidFill>
                <a:latin typeface="Arial"/>
                <a:cs typeface="Arial"/>
              </a:rPr>
              <a:t>deleobuvir</a:t>
            </a:r>
            <a:r>
              <a:rPr lang="en-US" sz="1300" dirty="0">
                <a:solidFill>
                  <a:srgbClr val="000000"/>
                </a:solidFill>
                <a:latin typeface="Arial"/>
                <a:cs typeface="Arial"/>
              </a:rPr>
              <a:t> plus faldaprevir (n = 14), </a:t>
            </a:r>
            <a:r>
              <a:rPr lang="en-US" sz="1300" dirty="0" err="1">
                <a:solidFill>
                  <a:srgbClr val="000000"/>
                </a:solidFill>
                <a:latin typeface="Arial"/>
                <a:cs typeface="Arial"/>
              </a:rPr>
              <a:t>mercitabine</a:t>
            </a:r>
            <a:r>
              <a:rPr lang="en-US" sz="1300" dirty="0">
                <a:solidFill>
                  <a:srgbClr val="000000"/>
                </a:solidFill>
                <a:latin typeface="Arial"/>
                <a:cs typeface="Arial"/>
              </a:rPr>
              <a:t> plus </a:t>
            </a:r>
            <a:r>
              <a:rPr lang="en-US" sz="1300" dirty="0" err="1">
                <a:solidFill>
                  <a:srgbClr val="000000"/>
                </a:solidFill>
                <a:latin typeface="Arial"/>
                <a:cs typeface="Arial"/>
              </a:rPr>
              <a:t>danoprevir</a:t>
            </a:r>
            <a:r>
              <a:rPr lang="en-US" sz="1300" dirty="0">
                <a:solidFill>
                  <a:srgbClr val="000000"/>
                </a:solidFill>
                <a:latin typeface="Arial"/>
                <a:cs typeface="Arial"/>
              </a:rPr>
              <a:t> (n = 8), and sofosbuvir plus telaprevir (n = 6); one patient without prior DAA exposure is excluded.</a:t>
            </a:r>
          </a:p>
        </p:txBody>
      </p:sp>
    </p:spTree>
    <p:extLst>
      <p:ext uri="{BB962C8B-B14F-4D97-AF65-F5344CB8AC3E}">
        <p14:creationId xmlns:p14="http://schemas.microsoft.com/office/powerpoint/2010/main" val="250282090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300" dirty="0" err="1"/>
              <a:t>Sofosbuvir-Velpatasvir-Voxilaprevir</a:t>
            </a:r>
            <a:r>
              <a:rPr lang="en-US" sz="2300" dirty="0"/>
              <a:t> in DAA-Experienced GT 1-6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POLARIS-4: Results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 POLARIS-4: Overall SVR12 by Treatment Arm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fr-FR" dirty="0" err="1"/>
              <a:t>Bourlière</a:t>
            </a:r>
            <a:r>
              <a:rPr lang="fr-FR" dirty="0"/>
              <a:t> M, et al. N </a:t>
            </a:r>
            <a:r>
              <a:rPr lang="fr-FR" dirty="0" err="1"/>
              <a:t>Engl</a:t>
            </a:r>
            <a:r>
              <a:rPr lang="fr-FR" dirty="0"/>
              <a:t> J Med. 2017;376:2134-46.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8523559"/>
              </p:ext>
            </p:extLst>
          </p:nvPr>
        </p:nvGraphicFramePr>
        <p:xfrm>
          <a:off x="759619" y="1816100"/>
          <a:ext cx="7621588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6019800" y="5016500"/>
            <a:ext cx="963140" cy="3809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136/151</a:t>
            </a:r>
          </a:p>
        </p:txBody>
      </p:sp>
      <p:sp>
        <p:nvSpPr>
          <p:cNvPr id="8" name="Rectangle 7"/>
          <p:cNvSpPr/>
          <p:nvPr/>
        </p:nvSpPr>
        <p:spPr>
          <a:xfrm>
            <a:off x="2861380" y="5016500"/>
            <a:ext cx="914438" cy="3809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177/182</a:t>
            </a:r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5C414714-6C5F-0841-9310-8893E673D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30899"/>
            <a:ext cx="9162288" cy="5029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P&lt;0.001 for superiority compared with prespecified 85% performance goal for SOF-VEL-VOX</a:t>
            </a:r>
            <a:b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: SOF = sofosbuvir; VEL = 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velpatasvir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; VOX = 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voxilaprevir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175764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300" dirty="0" err="1"/>
              <a:t>Sofosbuvir-Velpatasvir-Voxilaprevir</a:t>
            </a:r>
            <a:r>
              <a:rPr lang="en-US" sz="2300" dirty="0"/>
              <a:t> in DAA-Experienced GT 1-6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POLARIS-4: Results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 POLARIS-4: Overall SVR12 by Treatment Arm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fr-FR" dirty="0" err="1"/>
              <a:t>Bourlière</a:t>
            </a:r>
            <a:r>
              <a:rPr lang="fr-FR" dirty="0"/>
              <a:t> M, et al. N </a:t>
            </a:r>
            <a:r>
              <a:rPr lang="fr-FR" dirty="0" err="1"/>
              <a:t>Engl</a:t>
            </a:r>
            <a:r>
              <a:rPr lang="fr-FR" dirty="0"/>
              <a:t> J Med. 2017;376:2134-46.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759619" y="1816100"/>
          <a:ext cx="7621588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0" y="5930899"/>
            <a:ext cx="9162288" cy="5029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P&lt;0.001 for superiority compared with prespecified 85% performance goal for SOF-VEL-VOX</a:t>
            </a:r>
            <a:b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: SOF = sofosbuvir; VEL = 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velpatasvir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; VOX = 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voxilaprevir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5016500"/>
            <a:ext cx="963140" cy="3809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136/151</a:t>
            </a:r>
          </a:p>
        </p:txBody>
      </p:sp>
      <p:sp>
        <p:nvSpPr>
          <p:cNvPr id="8" name="Rectangle 7"/>
          <p:cNvSpPr/>
          <p:nvPr/>
        </p:nvSpPr>
        <p:spPr>
          <a:xfrm>
            <a:off x="2861380" y="5016500"/>
            <a:ext cx="914438" cy="3809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177/182</a:t>
            </a:r>
          </a:p>
        </p:txBody>
      </p:sp>
      <p:sp>
        <p:nvSpPr>
          <p:cNvPr id="9" name="Line Callout 1 8">
            <a:extLst>
              <a:ext uri="{FF2B5EF4-FFF2-40B4-BE49-F238E27FC236}">
                <a16:creationId xmlns:a16="http://schemas.microsoft.com/office/drawing/2014/main" id="{1CA05EB9-234D-CE4D-8F5D-EB13F1E49876}"/>
              </a:ext>
            </a:extLst>
          </p:cNvPr>
          <p:cNvSpPr/>
          <p:nvPr/>
        </p:nvSpPr>
        <p:spPr>
          <a:xfrm>
            <a:off x="2532804" y="3857842"/>
            <a:ext cx="1600228" cy="601995"/>
          </a:xfrm>
          <a:prstGeom prst="borderCallout1">
            <a:avLst>
              <a:gd name="adj1" fmla="val 193249"/>
              <a:gd name="adj2" fmla="val 49495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1 Relapse</a:t>
            </a:r>
          </a:p>
          <a:p>
            <a:r>
              <a:rPr lang="en-US" sz="1200" dirty="0"/>
              <a:t>1 Death</a:t>
            </a:r>
          </a:p>
          <a:p>
            <a:r>
              <a:rPr lang="en-US" sz="1200" dirty="0"/>
              <a:t>2 Lost to follow-up</a:t>
            </a:r>
          </a:p>
        </p:txBody>
      </p:sp>
      <p:sp>
        <p:nvSpPr>
          <p:cNvPr id="10" name="Line Callout 1 9">
            <a:extLst>
              <a:ext uri="{FF2B5EF4-FFF2-40B4-BE49-F238E27FC236}">
                <a16:creationId xmlns:a16="http://schemas.microsoft.com/office/drawing/2014/main" id="{301FF945-727E-CD4F-8A1A-2CD9782A92B0}"/>
              </a:ext>
            </a:extLst>
          </p:cNvPr>
          <p:cNvSpPr/>
          <p:nvPr/>
        </p:nvSpPr>
        <p:spPr>
          <a:xfrm>
            <a:off x="5711867" y="4010254"/>
            <a:ext cx="1600229" cy="616562"/>
          </a:xfrm>
          <a:prstGeom prst="borderCallout1">
            <a:avLst>
              <a:gd name="adj1" fmla="val 170326"/>
              <a:gd name="adj2" fmla="val 49994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1 Breakthrough</a:t>
            </a:r>
          </a:p>
          <a:p>
            <a:r>
              <a:rPr lang="en-US" sz="1200" dirty="0"/>
              <a:t>14 Relapses</a:t>
            </a:r>
          </a:p>
        </p:txBody>
      </p:sp>
    </p:spTree>
    <p:extLst>
      <p:ext uri="{BB962C8B-B14F-4D97-AF65-F5344CB8AC3E}">
        <p14:creationId xmlns:p14="http://schemas.microsoft.com/office/powerpoint/2010/main" val="131329003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300" dirty="0"/>
              <a:t>Sofosbuvir-Velpatasvir-</a:t>
            </a:r>
            <a:r>
              <a:rPr lang="en-US" sz="2300" dirty="0" err="1"/>
              <a:t>Voxilaprevir</a:t>
            </a:r>
            <a:r>
              <a:rPr lang="en-US" sz="2300" dirty="0"/>
              <a:t> in DAA-Experienced GT 1-6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POLARIS-4: Results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 POLARIS-4: SVR12 by Genotype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fr-FR" dirty="0" err="1"/>
              <a:t>Bourlière</a:t>
            </a:r>
            <a:r>
              <a:rPr lang="fr-FR" dirty="0"/>
              <a:t> M, et al. N </a:t>
            </a:r>
            <a:r>
              <a:rPr lang="fr-FR" dirty="0" err="1"/>
              <a:t>Engl</a:t>
            </a:r>
            <a:r>
              <a:rPr lang="fr-FR" dirty="0"/>
              <a:t> J Med. 2017;376:2134-46.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940481"/>
              </p:ext>
            </p:extLst>
          </p:nvPr>
        </p:nvGraphicFramePr>
        <p:xfrm>
          <a:off x="458675" y="1894112"/>
          <a:ext cx="8223475" cy="433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6405321" y="5390298"/>
            <a:ext cx="579173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44/52</a:t>
            </a:r>
          </a:p>
        </p:txBody>
      </p:sp>
      <p:sp>
        <p:nvSpPr>
          <p:cNvPr id="7" name="Rectangle 6"/>
          <p:cNvSpPr/>
          <p:nvPr/>
        </p:nvSpPr>
        <p:spPr>
          <a:xfrm>
            <a:off x="5883681" y="5390298"/>
            <a:ext cx="579173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52/54</a:t>
            </a:r>
          </a:p>
        </p:txBody>
      </p:sp>
      <p:sp>
        <p:nvSpPr>
          <p:cNvPr id="8" name="Rectangle 7"/>
          <p:cNvSpPr/>
          <p:nvPr/>
        </p:nvSpPr>
        <p:spPr>
          <a:xfrm>
            <a:off x="4937729" y="5390298"/>
            <a:ext cx="579173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32/33</a:t>
            </a:r>
          </a:p>
        </p:txBody>
      </p:sp>
      <p:sp>
        <p:nvSpPr>
          <p:cNvPr id="9" name="Rectangle 8"/>
          <p:cNvSpPr/>
          <p:nvPr/>
        </p:nvSpPr>
        <p:spPr>
          <a:xfrm>
            <a:off x="4442194" y="5390298"/>
            <a:ext cx="579173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31/31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75187" y="5390298"/>
            <a:ext cx="579173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21/22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60627" y="5390298"/>
            <a:ext cx="579173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23/24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29714" y="5390298"/>
            <a:ext cx="579173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39/44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0118" y="5390298"/>
            <a:ext cx="579173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53/54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29765" y="5390298"/>
            <a:ext cx="579173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/>
                </a:solidFill>
              </a:rPr>
              <a:t>0/0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26939" y="5390298"/>
            <a:ext cx="579173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FFFF"/>
                </a:solidFill>
              </a:rPr>
              <a:t>19/19</a:t>
            </a:r>
          </a:p>
        </p:txBody>
      </p:sp>
    </p:spTree>
    <p:extLst>
      <p:ext uri="{BB962C8B-B14F-4D97-AF65-F5344CB8AC3E}">
        <p14:creationId xmlns:p14="http://schemas.microsoft.com/office/powerpoint/2010/main" val="163260717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300" dirty="0"/>
              <a:t>Sofosbuvir-Velpatasvir-</a:t>
            </a:r>
            <a:r>
              <a:rPr lang="en-US" sz="2300" dirty="0" err="1"/>
              <a:t>Voxilaprevir</a:t>
            </a:r>
            <a:r>
              <a:rPr lang="en-US" sz="2300" dirty="0"/>
              <a:t> in DAA-Experienced GT 1-6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POLARIS-4: Results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 POLARIS-4: SVR12 by Cirrhosis Status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fr-FR" dirty="0" err="1"/>
              <a:t>Bourlière</a:t>
            </a:r>
            <a:r>
              <a:rPr lang="fr-FR" dirty="0"/>
              <a:t> M, et al. N </a:t>
            </a:r>
            <a:r>
              <a:rPr lang="fr-FR" dirty="0" err="1"/>
              <a:t>Engl</a:t>
            </a:r>
            <a:r>
              <a:rPr lang="fr-FR" dirty="0"/>
              <a:t> J Med. 2017;376:2134-46.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792111"/>
              </p:ext>
            </p:extLst>
          </p:nvPr>
        </p:nvGraphicFramePr>
        <p:xfrm>
          <a:off x="304800" y="1879600"/>
          <a:ext cx="85344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103260" y="5239528"/>
            <a:ext cx="914438" cy="3809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96/98</a:t>
            </a:r>
          </a:p>
        </p:txBody>
      </p:sp>
      <p:sp>
        <p:nvSpPr>
          <p:cNvPr id="8" name="Rectangle 7"/>
          <p:cNvSpPr/>
          <p:nvPr/>
        </p:nvSpPr>
        <p:spPr>
          <a:xfrm>
            <a:off x="5867400" y="5239528"/>
            <a:ext cx="914438" cy="3809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82/84</a:t>
            </a:r>
          </a:p>
        </p:txBody>
      </p:sp>
      <p:sp>
        <p:nvSpPr>
          <p:cNvPr id="9" name="Rectangle 8"/>
          <p:cNvSpPr/>
          <p:nvPr/>
        </p:nvSpPr>
        <p:spPr>
          <a:xfrm>
            <a:off x="6946232" y="5239528"/>
            <a:ext cx="914438" cy="3809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59/69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420E37-FA78-AD46-BC49-CA43BD82FB6D}"/>
              </a:ext>
            </a:extLst>
          </p:cNvPr>
          <p:cNvSpPr/>
          <p:nvPr/>
        </p:nvSpPr>
        <p:spPr>
          <a:xfrm>
            <a:off x="3182092" y="5239527"/>
            <a:ext cx="914438" cy="3809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77/82</a:t>
            </a:r>
          </a:p>
        </p:txBody>
      </p:sp>
    </p:spTree>
    <p:extLst>
      <p:ext uri="{BB962C8B-B14F-4D97-AF65-F5344CB8AC3E}">
        <p14:creationId xmlns:p14="http://schemas.microsoft.com/office/powerpoint/2010/main" val="311195696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36680</TotalTime>
  <Words>1075</Words>
  <Application>Microsoft Office PowerPoint</Application>
  <PresentationFormat>On-screen Show (4:3)</PresentationFormat>
  <Paragraphs>185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Sofosbuvir-Velpatasvir-Voxilaprevir in DAA-Experienced GT 1-6  POLARIS-4</vt:lpstr>
      <vt:lpstr>Sofosbuvir-Velpatasvir-Voxilaprevir in DAA-Experienced GT 1-6 POLARIS-4: Study Features</vt:lpstr>
      <vt:lpstr>Sofosbuvir-Velpatasvir-Voxilaprevir in DAA-Experienced GT 1-6 POLARIS-4: Study Study Design</vt:lpstr>
      <vt:lpstr>Sofosbuvir-Velpatasvir-Voxilaprevir in DAA-Experienced GT 1-3 POLARIS-4: Baseline Characteristics</vt:lpstr>
      <vt:lpstr>Sofosbuvir-Velpatasvir-Voxilaprevir in DAA-Experienced GT 1-3 POLARIS-4: Prior HCV Treatment</vt:lpstr>
      <vt:lpstr>Sofosbuvir-Velpatasvir-Voxilaprevir in DAA-Experienced GT 1-6 POLARIS-4: Results</vt:lpstr>
      <vt:lpstr>Sofosbuvir-Velpatasvir-Voxilaprevir in DAA-Experienced GT 1-6 POLARIS-4: Results</vt:lpstr>
      <vt:lpstr>Sofosbuvir-Velpatasvir-Voxilaprevir in DAA-Experienced GT 1-6 POLARIS-4: Results</vt:lpstr>
      <vt:lpstr>Sofosbuvir-Velpatasvir-Voxilaprevir in DAA-Experienced GT 1-6 POLARIS-4: Results</vt:lpstr>
      <vt:lpstr>Sofosbuvir-Velpatasvir-Voxilaprevir in DAA-Experienced GT 1-6 POLARIS-4: Results</vt:lpstr>
      <vt:lpstr>Sofosbuvir-Velpatasvir-Voxilaprevir in DAA-Experienced GT 1-3 POLARIS-4: Adverse Events</vt:lpstr>
      <vt:lpstr>Sofosbuvir-Velpatasvir-Voxilaprevir in DAA-Experienced GT 1-3 POLARIS-1 and POLARIS-4: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1384</cp:revision>
  <cp:lastPrinted>2019-10-21T18:40:24Z</cp:lastPrinted>
  <dcterms:created xsi:type="dcterms:W3CDTF">2010-11-28T05:36:22Z</dcterms:created>
  <dcterms:modified xsi:type="dcterms:W3CDTF">2020-08-18T19:40:24Z</dcterms:modified>
</cp:coreProperties>
</file>