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935" r:id="rId2"/>
    <p:sldId id="937" r:id="rId3"/>
    <p:sldId id="938" r:id="rId4"/>
    <p:sldId id="1014" r:id="rId5"/>
    <p:sldId id="940" r:id="rId6"/>
    <p:sldId id="941" r:id="rId7"/>
    <p:sldId id="1013" r:id="rId8"/>
    <p:sldId id="942" r:id="rId9"/>
    <p:sldId id="1001" r:id="rId10"/>
    <p:sldId id="944" r:id="rId11"/>
    <p:sldId id="945" r:id="rId12"/>
    <p:sldId id="947" r:id="rId13"/>
    <p:sldId id="1011" r:id="rId14"/>
  </p:sldIdLst>
  <p:sldSz cx="9144000" cy="5143500" type="screen16x9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A" initials="MFA" lastIdx="1" clrIdx="0">
    <p:extLst>
      <p:ext uri="{19B8F6BF-5375-455C-9EA6-DF929625EA0E}">
        <p15:presenceInfo xmlns:p15="http://schemas.microsoft.com/office/powerpoint/2012/main" userId="714ddc0a6c47b6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AEF"/>
    <a:srgbClr val="CDD3DD"/>
    <a:srgbClr val="CB9800"/>
    <a:srgbClr val="C39200"/>
    <a:srgbClr val="005FA3"/>
    <a:srgbClr val="165955"/>
    <a:srgbClr val="A97E00"/>
    <a:srgbClr val="73A43F"/>
    <a:srgbClr val="7F548D"/>
    <a:srgbClr val="005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376" autoAdjust="0"/>
    <p:restoredTop sz="96272" autoAdjust="0"/>
  </p:normalViewPr>
  <p:slideViewPr>
    <p:cSldViewPr snapToGrid="0" showGuides="1">
      <p:cViewPr varScale="1">
        <p:scale>
          <a:sx n="168" d="100"/>
          <a:sy n="168" d="100"/>
        </p:scale>
        <p:origin x="280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9952"/>
    </p:cViewPr>
  </p:sorterViewPr>
  <p:notesViewPr>
    <p:cSldViewPr snapToGrid="0"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77778663809897E-2"/>
          <c:w val="0.86727392030541595"/>
          <c:h val="0.685447332554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B5945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3AF-7A43-823F-2ED9E051D410}"/>
              </c:ext>
            </c:extLst>
          </c:dPt>
          <c:dPt>
            <c:idx val="1"/>
            <c:invertIfNegative val="0"/>
            <c:bubble3D val="0"/>
            <c:spPr>
              <a:solidFill>
                <a:srgbClr val="B5945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D3AF-7A43-823F-2ED9E051D410}"/>
              </c:ext>
            </c:extLst>
          </c:dPt>
          <c:dPt>
            <c:idx val="2"/>
            <c:invertIfNegative val="0"/>
            <c:bubble3D val="0"/>
            <c:spPr>
              <a:solidFill>
                <a:srgbClr val="718E25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D3AF-7A43-823F-2ED9E051D410}"/>
              </c:ext>
            </c:extLst>
          </c:dPt>
          <c:dPt>
            <c:idx val="3"/>
            <c:invertIfNegative val="0"/>
            <c:bubble3D val="0"/>
            <c:spPr>
              <a:solidFill>
                <a:srgbClr val="718E25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D3AF-7A43-823F-2ED9E051D410}"/>
              </c:ext>
            </c:extLst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D3AF-7A43-823F-2ED9E051D410}"/>
              </c:ext>
            </c:extLst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D3AF-7A43-823F-2ED9E051D410}"/>
              </c:ext>
            </c:extLst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D3AF-7A43-823F-2ED9E051D410}"/>
              </c:ext>
            </c:extLst>
          </c:dPt>
          <c:dLbls>
            <c:spPr>
              <a:noFill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SOF</c:v>
                </c:pt>
                <c:pt idx="1">
                  <c:v>Other</c:v>
                </c:pt>
                <c:pt idx="2">
                  <c:v>SOF+SMV</c:v>
                </c:pt>
                <c:pt idx="3">
                  <c:v>Other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69</c:v>
                </c:pt>
                <c:pt idx="1">
                  <c:v>4</c:v>
                </c:pt>
                <c:pt idx="2">
                  <c:v>11</c:v>
                </c:pt>
                <c:pt idx="3">
                  <c:v>14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3AF-7A43-823F-2ED9E051D4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14800360"/>
        <c:axId val="-2031313240"/>
      </c:barChart>
      <c:catAx>
        <c:axId val="2114800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03131324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31313240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Patients (%)</a:t>
                </a:r>
              </a:p>
            </c:rich>
          </c:tx>
          <c:layout>
            <c:manualLayout>
              <c:xMode val="edge"/>
              <c:yMode val="edge"/>
              <c:x val="7.3419231686948198E-4"/>
              <c:y val="0.22491379310344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2114800360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5.4144551375522501E-2"/>
          <c:w val="0.84265951669834405"/>
          <c:h val="0.816071011956838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50365B"/>
                  </a:gs>
                  <a:gs pos="100000">
                    <a:srgbClr val="9177A4"/>
                  </a:gs>
                </a:gsLst>
                <a:lin ang="0" scaled="1"/>
                <a:tileRect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8BB8-B94A-BDD6-2FD369348D8B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21446A"/>
                  </a:gs>
                  <a:gs pos="100000">
                    <a:srgbClr val="3D7EC4"/>
                  </a:gs>
                </a:gsLst>
                <a:lin ang="0" scaled="1"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8BB8-B94A-BDD6-2FD369348D8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BB8-B94A-BDD6-2FD369348D8B}"/>
              </c:ext>
            </c:extLst>
          </c:dPt>
          <c:dLbls>
            <c:dLbl>
              <c:idx val="1"/>
              <c:layout>
                <c:manualLayout>
                  <c:x val="-7.716049382716049E-3"/>
                  <c:y val="9.3157840564047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B8-B94A-BDD6-2FD369348D8B}"/>
                </c:ext>
              </c:extLst>
            </c:dLbl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SOF-VEL-VOX</c:v>
                </c:pt>
                <c:pt idx="1">
                  <c:v>SOF-VEL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98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B8-B94A-BDD6-2FD369348D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05325320"/>
        <c:axId val="-2105336712"/>
      </c:barChart>
      <c:catAx>
        <c:axId val="-2105325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053367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0533671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2.2991271635255015E-3"/>
              <c:y val="0.1198109264119762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05325320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00244366005999"/>
          <c:y val="5.4144551375522501E-2"/>
          <c:w val="0.84265951669834405"/>
          <c:h val="0.81607101195683895"/>
        </c:manualLayout>
      </c:layout>
      <c:barChart>
        <c:barDir val="col"/>
        <c:grouping val="clustered"/>
        <c:varyColors val="0"/>
        <c:ser>
          <c:idx val="0"/>
          <c:order val="0"/>
          <c:tx>
            <c:v>Sofosbuvir + Ribavirin (12 wks)</c:v>
          </c:tx>
          <c:spPr>
            <a:solidFill>
              <a:srgbClr val="6E4B7D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50365B"/>
                  </a:gs>
                  <a:gs pos="100000">
                    <a:srgbClr val="9177A4"/>
                  </a:gs>
                </a:gsLst>
                <a:lin ang="0" scaled="1"/>
                <a:tileRect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8BB8-B94A-BDD6-2FD369348D8B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21446A"/>
                  </a:gs>
                  <a:gs pos="100000">
                    <a:srgbClr val="3D7EC4"/>
                  </a:gs>
                </a:gsLst>
                <a:lin ang="0" scaled="1"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8BB8-B94A-BDD6-2FD369348D8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BB8-B94A-BDD6-2FD369348D8B}"/>
              </c:ext>
            </c:extLst>
          </c:dPt>
          <c:dLbls>
            <c:dLbl>
              <c:idx val="1"/>
              <c:layout>
                <c:manualLayout>
                  <c:x val="-7.716049382716049E-3"/>
                  <c:y val="9.3157840564047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B8-B94A-BDD6-2FD369348D8B}"/>
                </c:ext>
              </c:extLst>
            </c:dLbl>
            <c:numFmt formatCode="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SOF-VEL-VOX</c:v>
                </c:pt>
                <c:pt idx="1">
                  <c:v>SOF-VEL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98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B8-B94A-BDD6-2FD369348D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05325320"/>
        <c:axId val="-2105336712"/>
      </c:barChart>
      <c:catAx>
        <c:axId val="-2105325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053367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0533671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2.2991271635255015E-3"/>
              <c:y val="0.1198109264119762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05325320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0378856519661123"/>
          <c:w val="0.88154949381327297"/>
          <c:h val="0.79794088284521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</c:v>
                </c:pt>
              </c:strCache>
            </c:strRef>
          </c:tx>
          <c:spPr>
            <a:gradFill>
              <a:gsLst>
                <a:gs pos="0">
                  <a:srgbClr val="6E4B7D">
                    <a:lumMod val="75000"/>
                  </a:srgbClr>
                </a:gs>
                <a:gs pos="100000">
                  <a:srgbClr val="6E4B7D">
                    <a:lumMod val="60000"/>
                    <a:lumOff val="40000"/>
                  </a:srgbClr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955-954A-A66B-DD333A959B0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955-954A-A66B-DD333A959B0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955-954A-A66B-DD333A959B06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GT 1a</c:v>
                </c:pt>
                <c:pt idx="1">
                  <c:v>GT 1b</c:v>
                </c:pt>
                <c:pt idx="2">
                  <c:v>GT 2</c:v>
                </c:pt>
                <c:pt idx="3">
                  <c:v>GT 3</c:v>
                </c:pt>
                <c:pt idx="4">
                  <c:v>GT 4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98</c:v>
                </c:pt>
                <c:pt idx="1">
                  <c:v>96</c:v>
                </c:pt>
                <c:pt idx="2">
                  <c:v>100</c:v>
                </c:pt>
                <c:pt idx="3">
                  <c:v>96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55-954A-A66B-DD333A959B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</c:v>
                </c:pt>
              </c:strCache>
            </c:strRef>
          </c:tx>
          <c:spPr>
            <a:gradFill>
              <a:gsLst>
                <a:gs pos="0">
                  <a:srgbClr val="204264"/>
                </a:gs>
                <a:gs pos="100000">
                  <a:srgbClr val="3F81C9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GT 1a</c:v>
                </c:pt>
                <c:pt idx="1">
                  <c:v>GT 1b</c:v>
                </c:pt>
                <c:pt idx="2">
                  <c:v>GT 2</c:v>
                </c:pt>
                <c:pt idx="3">
                  <c:v>GT 3</c:v>
                </c:pt>
                <c:pt idx="4">
                  <c:v>GT 4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89</c:v>
                </c:pt>
                <c:pt idx="1">
                  <c:v>95</c:v>
                </c:pt>
                <c:pt idx="2">
                  <c:v>97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55-954A-A66B-DD333A959B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-2105183704"/>
        <c:axId val="-2105237256"/>
      </c:barChart>
      <c:catAx>
        <c:axId val="-2105183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05237256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10523725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8.3140035082492503E-3"/>
              <c:y val="0.2000317858968420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-2105183704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61160481675901623"/>
          <c:y val="0"/>
          <c:w val="0.3667834402644114"/>
          <c:h val="9.2981254181462608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76546888340764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</c:v>
                </c:pt>
              </c:strCache>
            </c:strRef>
          </c:tx>
          <c:spPr>
            <a:gradFill flip="none" rotWithShape="1">
              <a:gsLst>
                <a:gs pos="0">
                  <a:srgbClr val="644574"/>
                </a:gs>
                <a:gs pos="100000">
                  <a:srgbClr val="90769E"/>
                </a:gs>
              </a:gsLst>
              <a:lin ang="0" scaled="1"/>
              <a:tileRect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E2A-7147-BAFA-A7B379E059D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E2A-7147-BAFA-A7B379E059D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E2A-7147-BAFA-A7B379E059DC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Cirrhosis</c:v>
                </c:pt>
                <c:pt idx="1">
                  <c:v>Cirrhosis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98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2A-7147-BAFA-A7B379E059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 </c:v>
                </c:pt>
              </c:strCache>
            </c:strRef>
          </c:tx>
          <c:spPr>
            <a:gradFill>
              <a:gsLst>
                <a:gs pos="0">
                  <a:srgbClr val="21446A"/>
                </a:gs>
                <a:gs pos="100000">
                  <a:srgbClr val="3D7EC4"/>
                </a:gs>
              </a:gsLst>
              <a:lin ang="0" scaled="1"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No Cirrhosis</c:v>
                </c:pt>
                <c:pt idx="1">
                  <c:v>Cirrhosis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94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2A-7147-BAFA-A7B379E059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22209400"/>
        <c:axId val="2122294808"/>
      </c:barChart>
      <c:catAx>
        <c:axId val="2122209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12229480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12229480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7.0479471316085482E-4"/>
              <c:y val="0.173501328147234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122209400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9661335301837304"/>
          <c:y val="1.44676387400988E-2"/>
          <c:w val="0.39104096362954599"/>
          <c:h val="8.0726462290953996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77450502798595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SOF-VEL-VOX</c:v>
                </c:pt>
              </c:strCache>
            </c:strRef>
          </c:tx>
          <c:spPr>
            <a:gradFill flip="none" rotWithShape="1">
              <a:gsLst>
                <a:gs pos="0">
                  <a:srgbClr val="4F365B"/>
                </a:gs>
                <a:gs pos="100000">
                  <a:srgbClr val="9788A0"/>
                </a:gs>
              </a:gsLst>
              <a:lin ang="0" scaled="1"/>
              <a:tileRect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93D-C244-873C-32684451F06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93D-C244-873C-32684451F06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93D-C244-873C-32684451F067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 RAS</c:v>
                </c:pt>
                <c:pt idx="1">
                  <c:v>Any RAS</c:v>
                </c:pt>
                <c:pt idx="2">
                  <c:v>NS3 Only</c:v>
                </c:pt>
                <c:pt idx="3">
                  <c:v>NS5A Only</c:v>
                </c:pt>
                <c:pt idx="4">
                  <c:v>NS3 + NS5A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94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3D-C244-873C-32684451F0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</c:v>
                </c:pt>
              </c:strCache>
            </c:strRef>
          </c:tx>
          <c:spPr>
            <a:gradFill flip="none" rotWithShape="1">
              <a:gsLst>
                <a:gs pos="0">
                  <a:srgbClr val="204264"/>
                </a:gs>
                <a:gs pos="100000">
                  <a:srgbClr val="3D7BBB"/>
                </a:gs>
              </a:gsLst>
              <a:lin ang="0" scaled="1"/>
              <a:tileRect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No RAS</c:v>
                </c:pt>
                <c:pt idx="1">
                  <c:v>Any RAS</c:v>
                </c:pt>
                <c:pt idx="2">
                  <c:v>NS3 Only</c:v>
                </c:pt>
                <c:pt idx="3">
                  <c:v>NS5A Only</c:v>
                </c:pt>
                <c:pt idx="4">
                  <c:v>NS3 + NS5A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89</c:v>
                </c:pt>
                <c:pt idx="1">
                  <c:v>90</c:v>
                </c:pt>
                <c:pt idx="2">
                  <c:v>91</c:v>
                </c:pt>
                <c:pt idx="3">
                  <c:v>94</c:v>
                </c:pt>
                <c:pt idx="4" formatCode="General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D-C244-873C-32684451F0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2138416984"/>
        <c:axId val="2138420280"/>
      </c:barChart>
      <c:catAx>
        <c:axId val="2138416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13842028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13842028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3.6809851893513301E-3"/>
              <c:y val="0.17952542453277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138416984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9158445790860903"/>
          <c:y val="3.3022967343023797E-2"/>
          <c:w val="0.39606990961850103"/>
          <c:h val="8.0726462290953996E-2"/>
        </c:manualLayout>
      </c:layout>
      <c:overlay val="0"/>
      <c:spPr>
        <a:noFill/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857250"/>
            <a:ext cx="6697662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9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4C532C-3D97-E34C-A378-DD504926CA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50" y="195241"/>
            <a:ext cx="2926080" cy="4659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0319A0-61A9-B04E-A7BC-8B6F583247CD}"/>
              </a:ext>
            </a:extLst>
          </p:cNvPr>
          <p:cNvGrpSpPr/>
          <p:nvPr userDrawn="1"/>
        </p:nvGrpSpPr>
        <p:grpSpPr>
          <a:xfrm>
            <a:off x="462321" y="4516238"/>
            <a:ext cx="2280879" cy="446276"/>
            <a:chOff x="462321" y="4578479"/>
            <a:chExt cx="2280879" cy="4462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9FD9F7-C1BC-7347-B044-72480FB61141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462321" y="4578479"/>
              <a:ext cx="228087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Hepatitis </a:t>
              </a:r>
              <a:r>
                <a:rPr lang="en-US" sz="1200" b="1" cap="small" spc="100" baseline="0" dirty="0">
                  <a:solidFill>
                    <a:srgbClr val="285078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C</a:t>
              </a:r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 Online</a:t>
              </a:r>
              <a:br>
                <a:rPr lang="en-US" sz="1600" dirty="0">
                  <a:latin typeface="Corbel" panose="020B0503020204020204" pitchFamily="34" charset="0"/>
                  <a:cs typeface="Arial" panose="020B0604020202020204" pitchFamily="34" charset="0"/>
                </a:rPr>
              </a:br>
              <a:r>
                <a:rPr lang="en-US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www.hepatitisC.uw.edu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8D6E11-48AB-BE4A-8814-EA56822BBF1E}"/>
                </a:ext>
              </a:extLst>
            </p:cNvPr>
            <p:cNvCxnSpPr/>
            <p:nvPr userDrawn="1"/>
          </p:nvCxnSpPr>
          <p:spPr>
            <a:xfrm>
              <a:off x="550191" y="4808530"/>
              <a:ext cx="1335024" cy="0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D7AC0-870D-EE43-85B5-10937BBC3887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320"/>
            <a:ext cx="9157371" cy="347472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80F54C7-FB42-CA4C-90DF-566F547389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219" y="1017901"/>
            <a:ext cx="8229600" cy="128016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3000"/>
              </a:lnSpc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and Add 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ABFC78A-A9BC-CF4A-BAF8-FC4134E5D4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2404157"/>
            <a:ext cx="8229600" cy="146304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35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200" i="1">
                <a:solidFill>
                  <a:schemeClr val="accent2"/>
                </a:solidFill>
                <a:latin typeface="Arial"/>
              </a:defRPr>
            </a:lvl3pPr>
            <a:lvl4pPr marL="471488" indent="0" algn="ctr">
              <a:buNone/>
              <a:defRPr/>
            </a:lvl4pPr>
            <a:lvl5pPr marL="602456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2" name="Date">
            <a:extLst>
              <a:ext uri="{FF2B5EF4-FFF2-40B4-BE49-F238E27FC236}">
                <a16:creationId xmlns:a16="http://schemas.microsoft.com/office/drawing/2014/main" id="{B66131DB-45B5-6945-A76D-741496EBA3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736" y="3967450"/>
            <a:ext cx="8229600" cy="2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buNone/>
              <a:defRPr sz="1050" b="0" baseline="0">
                <a:solidFill>
                  <a:srgbClr val="82C8FA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Date Info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6D0A3E-B052-EA40-B037-054B51E770EC}"/>
              </a:ext>
            </a:extLst>
          </p:cNvPr>
          <p:cNvCxnSpPr>
            <a:cxnSpLocks/>
          </p:cNvCxnSpPr>
          <p:nvPr userDrawn="1"/>
        </p:nvCxnSpPr>
        <p:spPr>
          <a:xfrm>
            <a:off x="-8639" y="86256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60ADCC-ACEB-FA4F-9D36-5D0D7D86AD0A}"/>
              </a:ext>
            </a:extLst>
          </p:cNvPr>
          <p:cNvCxnSpPr>
            <a:cxnSpLocks/>
          </p:cNvCxnSpPr>
          <p:nvPr userDrawn="1"/>
        </p:nvCxnSpPr>
        <p:spPr>
          <a:xfrm>
            <a:off x="-8639" y="4330452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643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84224"/>
            <a:ext cx="85153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rIns="18288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179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-18168" y="1786409"/>
            <a:ext cx="9180576" cy="1574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txBody>
          <a:bodyPr lIns="457200" tIns="91440" rIns="457200" bIns="18288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2467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 Bar: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291D050-F2FF-B84B-B85F-704A33D7A2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428596"/>
            <a:ext cx="4248149" cy="32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D86A608-CE71-5040-8C80-661F1437DF33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323850" y="1035386"/>
            <a:ext cx="4248150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38D57-7E90-4C4F-BEFE-18F098A6A60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2815" y="1046741"/>
            <a:ext cx="4185088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468815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2102823"/>
            <a:ext cx="8077200" cy="928688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5D3E13-CC4F-7E49-B471-8878E909C36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382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2095500"/>
            <a:ext cx="9143999" cy="97155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48" y="2105025"/>
            <a:ext cx="84963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50092C9-A09F-7245-8D15-AEFDA53288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CC311E-DA3E-AB41-BF2C-7398324BA5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3849" y="-7144"/>
            <a:ext cx="8839200" cy="363760"/>
          </a:xfrm>
          <a:prstGeom prst="rect">
            <a:avLst/>
          </a:prstGeom>
        </p:spPr>
        <p:txBody>
          <a:bodyPr lIns="91440" anchor="b">
            <a:normAutofit/>
          </a:bodyPr>
          <a:lstStyle>
            <a:lvl1pPr marL="0" indent="0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388067803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36BB952-50A8-AE49-87A9-BEC72E8DE500}"/>
              </a:ext>
            </a:extLst>
          </p:cNvPr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032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gradFill flip="none" rotWithShape="1">
            <a:gsLst>
              <a:gs pos="0">
                <a:srgbClr val="006D9A">
                  <a:alpha val="50000"/>
                </a:srgbClr>
              </a:gs>
              <a:gs pos="50000">
                <a:schemeClr val="bg1"/>
              </a:gs>
              <a:gs pos="100000">
                <a:srgbClr val="006D9A">
                  <a:alpha val="50000"/>
                </a:srgbClr>
              </a:gs>
            </a:gsLst>
            <a:lin ang="5400000" scaled="0"/>
            <a:tileRect/>
          </a:gra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  <a:solidFill>
            <a:schemeClr val="bg1"/>
          </a:solidFill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7493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47EEC-7D64-BC44-B74A-8AB7EC9C114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928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gradFill>
            <a:gsLst>
              <a:gs pos="0">
                <a:srgbClr val="004E66"/>
              </a:gs>
              <a:gs pos="100000">
                <a:srgbClr val="00779D"/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5198773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06949215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5154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7F697-0452-FD41-8395-6BF13DCE8E98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375E53-0C80-A84B-AAA8-6B394E1E6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1930003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A681A14-7A84-7F43-AE92-51583060A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2568E9B-001A-3C4B-92D6-08A79194F9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9642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950244"/>
            <a:ext cx="3657600" cy="5143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24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21619"/>
            <a:ext cx="3657600" cy="40005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1800" cap="small" baseline="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6" y="2571752"/>
            <a:ext cx="4572001" cy="1209674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>
            <a:off x="4588934" y="1371600"/>
            <a:ext cx="4572001" cy="118586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2686050"/>
            <a:ext cx="3962400" cy="914400"/>
          </a:xfrm>
          <a:prstGeom prst="rect">
            <a:avLst/>
          </a:prstGeom>
        </p:spPr>
        <p:txBody>
          <a:bodyPr/>
          <a:lstStyle>
            <a:lvl1pPr marL="171450" indent="-171450">
              <a:defRPr sz="150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1F3C7D4-0781-8845-8825-89A145A9DF0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8891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Disclosures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0907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87835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F0B8B-66F2-DF43-BD77-6C2E0DA2E6A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83514E-98F2-2D45-9DA2-54F265280D6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A28F71-E8EE-4641-AAE6-AB4095216C3F}"/>
              </a:ext>
            </a:extLst>
          </p:cNvPr>
          <p:cNvSpPr txBox="1"/>
          <p:nvPr userDrawn="1"/>
        </p:nvSpPr>
        <p:spPr>
          <a:xfrm>
            <a:off x="458843" y="1375979"/>
            <a:ext cx="8229600" cy="129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434DA1"/>
              </a:buClr>
              <a:buSzPct val="125000"/>
              <a:buFont typeface="Arial"/>
              <a:buNone/>
              <a:tabLst/>
              <a:defRPr/>
            </a:pP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sz="2000" b="1" i="0" dirty="0">
                <a:solidFill>
                  <a:srgbClr val="005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is funded by a cooperative agreement from the Centers for Disease Control and Prevention (CDC-RFA- PS21-2105). This project is led by the University of Washington Infectious Diseases Education and Assessment (IDEA) Program. </a:t>
            </a:r>
            <a:endParaRPr lang="en-US" sz="15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31116-A80C-D943-92A9-B0AF257E745D}"/>
              </a:ext>
            </a:extLst>
          </p:cNvPr>
          <p:cNvSpPr txBox="1"/>
          <p:nvPr userDrawn="1"/>
        </p:nvSpPr>
        <p:spPr>
          <a:xfrm>
            <a:off x="0" y="4636541"/>
            <a:ext cx="9151575" cy="56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88720" tIns="91440" rIns="1188720" bIns="13716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i="1" dirty="0">
                <a:solidFill>
                  <a:schemeClr val="tx1"/>
                </a:solidFill>
                <a:latin typeface="+mn-lt"/>
              </a:rPr>
              <a:t>The contents in this presentation are those of the author(s) and do not necessarily represent the </a:t>
            </a:r>
            <a:br>
              <a:rPr lang="en-US" sz="1100" i="1" dirty="0">
                <a:solidFill>
                  <a:schemeClr val="tx1"/>
                </a:solidFill>
                <a:latin typeface="+mn-lt"/>
              </a:rPr>
            </a:br>
            <a:r>
              <a:rPr lang="en-US" sz="1100" i="1" dirty="0">
                <a:solidFill>
                  <a:schemeClr val="tx1"/>
                </a:solidFill>
                <a:latin typeface="+mn-lt"/>
              </a:rPr>
              <a:t>official position of views of, nor an endorsement, by the Centers for Disease Control and Prevention.</a:t>
            </a:r>
            <a:endParaRPr lang="en-US" sz="1100" i="1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4FC7B0-4199-894F-A8D2-4FF835667F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188" y="3229441"/>
            <a:ext cx="2120053" cy="6217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D0061C-C01B-6147-BCD8-08FDF056E6F2}"/>
              </a:ext>
            </a:extLst>
          </p:cNvPr>
          <p:cNvSpPr/>
          <p:nvPr userDrawn="1"/>
        </p:nvSpPr>
        <p:spPr>
          <a:xfrm>
            <a:off x="295189" y="89397"/>
            <a:ext cx="8503918" cy="822624"/>
          </a:xfrm>
          <a:prstGeom prst="rect">
            <a:avLst/>
          </a:prstGeom>
        </p:spPr>
        <p:txBody>
          <a:bodyPr wrap="square" lIns="68580" anchor="ctr">
            <a:normAutofit/>
          </a:bodyPr>
          <a:lstStyle/>
          <a:p>
            <a:pPr defTabSz="342900">
              <a:spcAft>
                <a:spcPts val="0"/>
              </a:spcAft>
            </a:pPr>
            <a:r>
              <a:rPr lang="en-US" sz="24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DD0DC4-87ED-2248-BCCC-3FFD6569F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589" y="3230381"/>
            <a:ext cx="2257262" cy="65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AE2333-2F70-634E-82A6-B1B90516D6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42226" y="3266416"/>
            <a:ext cx="2145931" cy="5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6751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E4DF60-71E6-5A4F-922E-DACE79CE09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1F06CDF-9301-9D41-99E6-E67191B99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59610513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ame 20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Same-20-Font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0809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 and Data/Image Slide: 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190625"/>
            <a:ext cx="40957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71450" indent="-171450">
              <a:lnSpc>
                <a:spcPts val="2100"/>
              </a:lnSpc>
              <a:spcBef>
                <a:spcPts val="600"/>
              </a:spcBef>
              <a:buClr>
                <a:srgbClr val="0070C0"/>
              </a:buCl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0038" indent="-128588">
              <a:lnSpc>
                <a:spcPts val="2100"/>
              </a:lnSpc>
              <a:spcBef>
                <a:spcPts val="300"/>
              </a:spcBef>
              <a:buClr>
                <a:srgbClr val="0070C0"/>
              </a:buClr>
              <a:buFont typeface="Arial" pitchFamily="34" charset="0"/>
              <a:buChar char="-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spcBef>
                <a:spcPts val="600"/>
              </a:spcBef>
              <a:defRPr sz="12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091559A-A57D-7640-A089-C617FF5BE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E78A2BD-79AF-4045-B862-6F54F0C316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384197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1050445-BA7D-E540-B7EF-B34AC2CA3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1656353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-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Illustration/Credit: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9040465-5DC6-4C45-8214-2E969A7E14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60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79583066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Gray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 Gray Bar: click to add title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invGray">
          <a:xfrm>
            <a:off x="-4917" y="980205"/>
            <a:ext cx="9162288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436345-40BB-5242-A91F-64B15D2D0A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3850" y="989536"/>
            <a:ext cx="8503920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4917" y="968376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CC8AE8E-D860-A048-A8D2-A7D0623F19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279690D-7F7B-9243-8026-9C4650B83E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4587434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1" y="1184224"/>
            <a:ext cx="42481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250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  <p:sldLayoutId id="2147483711" r:id="rId3"/>
    <p:sldLayoutId id="2147483709" r:id="rId4"/>
    <p:sldLayoutId id="2147483700" r:id="rId5"/>
    <p:sldLayoutId id="2147483701" r:id="rId6"/>
    <p:sldLayoutId id="2147483710" r:id="rId7"/>
    <p:sldLayoutId id="2147483703" r:id="rId8"/>
    <p:sldLayoutId id="2147483723" r:id="rId9"/>
    <p:sldLayoutId id="2147483729" r:id="rId10"/>
    <p:sldLayoutId id="2147483730" r:id="rId11"/>
    <p:sldLayoutId id="2147483727" r:id="rId12"/>
    <p:sldLayoutId id="2147483695" r:id="rId13"/>
    <p:sldLayoutId id="2147483697" r:id="rId14"/>
    <p:sldLayoutId id="2147483725" r:id="rId15"/>
    <p:sldLayoutId id="2147483698" r:id="rId16"/>
    <p:sldLayoutId id="2147483704" r:id="rId17"/>
    <p:sldLayoutId id="2147483724" r:id="rId18"/>
    <p:sldLayoutId id="2147483705" r:id="rId19"/>
    <p:sldLayoutId id="2147483696" r:id="rId20"/>
    <p:sldLayoutId id="2147483726" r:id="rId21"/>
    <p:sldLayoutId id="2147483707" r:id="rId22"/>
    <p:sldLayoutId id="2147483708" r:id="rId23"/>
  </p:sldLayoutIdLst>
  <p:transition spd="slow"/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625"/>
              </a:lnSpc>
              <a:spcBef>
                <a:spcPts val="450"/>
              </a:spcBef>
            </a:pPr>
            <a:r>
              <a:rPr lang="en-US" sz="1800" dirty="0">
                <a:solidFill>
                  <a:srgbClr val="001D48"/>
                </a:solidFill>
              </a:rPr>
              <a:t>Sofosbuvir-Velpatasvir-</a:t>
            </a:r>
            <a:r>
              <a:rPr lang="en-US" sz="1800" dirty="0" err="1">
                <a:solidFill>
                  <a:srgbClr val="001D48"/>
                </a:solidFill>
              </a:rPr>
              <a:t>Voxilaprevir</a:t>
            </a:r>
            <a:r>
              <a:rPr lang="en-US" sz="1800" dirty="0">
                <a:solidFill>
                  <a:srgbClr val="001D48"/>
                </a:solidFill>
              </a:rPr>
              <a:t> in DAA-Experienced GT 1-4 </a:t>
            </a:r>
            <a:br>
              <a:rPr lang="en-US" sz="1650" dirty="0">
                <a:solidFill>
                  <a:srgbClr val="001D48"/>
                </a:solidFill>
              </a:rPr>
            </a:br>
            <a:r>
              <a:rPr lang="en-US" sz="2400" dirty="0">
                <a:solidFill>
                  <a:srgbClr val="001D48"/>
                </a:solidFill>
              </a:rPr>
              <a:t>POLARIS-4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4CB4C7-FCB0-0246-8716-BD026C8FE9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Bourlière</a:t>
            </a:r>
            <a:r>
              <a:rPr lang="en-US" dirty="0"/>
              <a:t> M, et al. N </a:t>
            </a:r>
            <a:r>
              <a:rPr lang="en-US" dirty="0" err="1"/>
              <a:t>Engl</a:t>
            </a:r>
            <a:r>
              <a:rPr lang="en-US" dirty="0"/>
              <a:t> J Med. 2017;376:2134-46.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A85C4C7-C49E-E748-8774-CD5DDDC4E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6" y="3444766"/>
            <a:ext cx="4524935" cy="327442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marL="34290"/>
            <a:r>
              <a:rPr lang="en-US" sz="1050" dirty="0">
                <a:solidFill>
                  <a:srgbClr val="001D48"/>
                </a:solidFill>
                <a:latin typeface="Arial"/>
                <a:cs typeface="Arial"/>
              </a:rPr>
              <a:t>Note: POLARIS-4 published in tandem with POLARIS-1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3BEC9E-BE15-A740-BE18-E592BC78A3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Treatment Experienced, Phase 3</a:t>
            </a:r>
          </a:p>
        </p:txBody>
      </p:sp>
    </p:spTree>
    <p:extLst>
      <p:ext uri="{BB962C8B-B14F-4D97-AF65-F5344CB8AC3E}">
        <p14:creationId xmlns:p14="http://schemas.microsoft.com/office/powerpoint/2010/main" val="377525739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DAA-Experienced GT 1-6</a:t>
            </a:r>
            <a:br>
              <a:rPr lang="en-US" sz="2000" dirty="0"/>
            </a:br>
            <a:r>
              <a:rPr lang="en-US" sz="2000" dirty="0"/>
              <a:t>POLARIS-4: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POLARIS-4: Overall SVR by Baseline RAS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507480"/>
              </p:ext>
            </p:extLst>
          </p:nvPr>
        </p:nvGraphicFramePr>
        <p:xfrm>
          <a:off x="461010" y="1346630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412240" y="3833368"/>
            <a:ext cx="52425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32/34</a:t>
            </a:r>
          </a:p>
        </p:txBody>
      </p:sp>
      <p:sp>
        <p:nvSpPr>
          <p:cNvPr id="7" name="Rectangle 6"/>
          <p:cNvSpPr/>
          <p:nvPr/>
        </p:nvSpPr>
        <p:spPr>
          <a:xfrm>
            <a:off x="5901591" y="3833368"/>
            <a:ext cx="537729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40/40</a:t>
            </a: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146738" y="4539357"/>
            <a:ext cx="7485198" cy="2834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205740" tIns="34073" rIns="0" bIns="34073" anchor="ctr">
            <a:prstTxWarp prst="textNoShape">
              <a:avLst/>
            </a:prstTxWarp>
          </a:bodyPr>
          <a:lstStyle/>
          <a:p>
            <a:pPr defTabSz="701279">
              <a:spcBef>
                <a:spcPts val="0"/>
              </a:spcBef>
            </a:pPr>
            <a:r>
              <a:rPr lang="en-US" sz="900" dirty="0">
                <a:solidFill>
                  <a:srgbClr val="000000"/>
                </a:solidFill>
                <a:latin typeface="Arial" pitchFamily="22" charset="0"/>
              </a:rPr>
              <a:t>n = 22 patients had NS5B RASs – all went on to achieve SVR12.</a:t>
            </a:r>
          </a:p>
          <a:p>
            <a:pPr defTabSz="701279">
              <a:spcBef>
                <a:spcPts val="0"/>
              </a:spcBef>
            </a:pPr>
            <a:r>
              <a:rPr lang="en-US" sz="900" dirty="0">
                <a:solidFill>
                  <a:srgbClr val="000000"/>
                </a:solidFill>
                <a:latin typeface="Arial" pitchFamily="22" charset="0"/>
              </a:rPr>
              <a:t>No treatment-emergent RASs noted in the viral relapser on SOF-VEL-VOX. In SOF-VEL group, 10/15 developed Y93H or Y93C.</a:t>
            </a:r>
          </a:p>
        </p:txBody>
      </p:sp>
      <p:sp>
        <p:nvSpPr>
          <p:cNvPr id="9" name="Rectangle 8"/>
          <p:cNvSpPr/>
          <p:nvPr/>
        </p:nvSpPr>
        <p:spPr>
          <a:xfrm>
            <a:off x="4964173" y="3833368"/>
            <a:ext cx="54796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29/32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35201" y="3833368"/>
            <a:ext cx="589831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39/39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04655" y="3833368"/>
            <a:ext cx="52662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63/70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97299" y="3833368"/>
            <a:ext cx="52874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83/83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57965" y="3833368"/>
            <a:ext cx="52887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67/75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17971" y="3833368"/>
            <a:ext cx="594454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84/89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93118" y="3833368"/>
            <a:ext cx="48238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73960" y="3833368"/>
            <a:ext cx="48238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4/4</a:t>
            </a:r>
          </a:p>
        </p:txBody>
      </p:sp>
    </p:spTree>
    <p:extLst>
      <p:ext uri="{BB962C8B-B14F-4D97-AF65-F5344CB8AC3E}">
        <p14:creationId xmlns:p14="http://schemas.microsoft.com/office/powerpoint/2010/main" val="262060158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DAA-Experienced GT 1-3</a:t>
            </a:r>
            <a:br>
              <a:rPr lang="en-US" sz="2000" dirty="0"/>
            </a:br>
            <a:r>
              <a:rPr lang="en-US" sz="2000" dirty="0"/>
              <a:t>POLARIS-4: Adverse Events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938203"/>
              </p:ext>
            </p:extLst>
          </p:nvPr>
        </p:nvGraphicFramePr>
        <p:xfrm>
          <a:off x="457200" y="1038676"/>
          <a:ext cx="8229599" cy="3662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1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5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5956">
                <a:tc>
                  <a:txBody>
                    <a:bodyPr/>
                    <a:lstStyle/>
                    <a:p>
                      <a:pPr marL="91440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(AE),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SOF-VEL-VOX </a:t>
                      </a: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x 12 weeks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182)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54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12 weeks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151)</a:t>
                      </a:r>
                      <a:endParaRPr lang="en-US" sz="12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035">
                <a:tc>
                  <a:txBody>
                    <a:bodyPr/>
                    <a:lstStyle/>
                    <a:p>
                      <a:pPr marL="91440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Discontinuation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due to AE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(&lt;1)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035">
                <a:tc>
                  <a:txBody>
                    <a:bodyPr/>
                    <a:lstStyle/>
                    <a:p>
                      <a:pPr marL="91440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AE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(2) 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(3)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035">
                <a:tc>
                  <a:txBody>
                    <a:bodyPr/>
                    <a:lstStyle/>
                    <a:p>
                      <a:pPr marL="91440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0492">
                <a:tc>
                  <a:txBody>
                    <a:bodyPr/>
                    <a:lstStyle/>
                    <a:p>
                      <a:pPr marL="91440"/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in ≥5% of patients</a:t>
                      </a:r>
                    </a:p>
                    <a:p>
                      <a:pPr marL="91440" indent="0"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Headache</a:t>
                      </a:r>
                    </a:p>
                    <a:p>
                      <a:pPr marL="91440" indent="0"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  <a:p>
                      <a:pPr marL="91440" indent="0"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Diarrhea</a:t>
                      </a:r>
                    </a:p>
                    <a:p>
                      <a:pPr marL="91440" indent="0">
                        <a:tabLst>
                          <a:tab pos="230188" algn="l"/>
                        </a:tabLst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(27)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(24)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(20)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(12)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(28)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(28)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(5)</a:t>
                      </a:r>
                    </a:p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(8)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287">
                <a:tc>
                  <a:txBody>
                    <a:bodyPr/>
                    <a:lstStyle/>
                    <a:p>
                      <a:pPr marL="91440" indent="0">
                        <a:tabLst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Laboratory AEs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(Grade 3-4)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(6)</a:t>
                      </a: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(7)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762">
                <a:tc gridSpan="3">
                  <a:txBody>
                    <a:bodyPr/>
                    <a:lstStyle/>
                    <a:p>
                      <a:pPr marL="914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Abbreviations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SOF, sofosbuvir; VEL, velpatasvir; VOX, voxilaprevir</a:t>
                      </a:r>
                    </a:p>
                    <a:p>
                      <a:pPr marL="9144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§ 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 d</a:t>
                      </a:r>
                      <a:r>
                        <a:rPr lang="en-US" sz="10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eath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SOF-VEL-VOX group due to illicit drug overdose.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17197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DAA-Experienced GT 1-3</a:t>
            </a:r>
            <a:br>
              <a:rPr lang="en-US" sz="2000" dirty="0"/>
            </a:br>
            <a:r>
              <a:rPr lang="en-US" sz="2000" dirty="0"/>
              <a:t>POLARIS-1 and POLARIS-4: 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0D3DA-636F-B14E-B588-A772E7FE3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977890"/>
            <a:ext cx="9144000" cy="1174260"/>
          </a:xfrm>
        </p:spPr>
        <p:txBody>
          <a:bodyPr/>
          <a:lstStyle/>
          <a:p>
            <a:pPr defTabSz="914400">
              <a:buClrTx/>
              <a:buSzTx/>
              <a:defRPr/>
            </a:pPr>
            <a:r>
              <a:rPr lang="en-US" b="1" dirty="0">
                <a:solidFill>
                  <a:srgbClr val="800000"/>
                </a:solidFill>
                <a:latin typeface="Arial"/>
                <a:cs typeface="Arial"/>
              </a:rPr>
              <a:t>Conclusions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: “</a:t>
            </a:r>
            <a:r>
              <a:rPr lang="en-US" dirty="0">
                <a:solidFill>
                  <a:schemeClr val="tx1"/>
                </a:solidFill>
                <a:cs typeface="Arial"/>
              </a:rPr>
              <a:t>Sofosbuvir-velpatasvir-voxilaprevir taken for 12 weeks provided high rates of sustained virologic response among patients across HCV genotypes in whom treatment with a DAA regimen had previously failed.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247770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83712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DAA-Experienced GT 1-4</a:t>
            </a:r>
            <a:br>
              <a:rPr lang="en-US" sz="2000" dirty="0"/>
            </a:br>
            <a:r>
              <a:rPr lang="en-US" sz="2000" dirty="0"/>
              <a:t>POLARIS-4: Study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4F436-FCBC-964B-A314-14511CF77D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142005"/>
            <a:ext cx="8229600" cy="3475716"/>
          </a:xfrm>
        </p:spPr>
        <p:txBody>
          <a:bodyPr>
            <a:normAutofit/>
          </a:bodyPr>
          <a:lstStyle/>
          <a:p>
            <a:pPr>
              <a:lnSpc>
                <a:spcPts val="1900"/>
              </a:lnSpc>
            </a:pPr>
            <a:r>
              <a:rPr lang="en-US" sz="1500" b="1" dirty="0"/>
              <a:t>Design</a:t>
            </a:r>
            <a:r>
              <a:rPr lang="en-US" sz="1500" dirty="0"/>
              <a:t>: </a:t>
            </a:r>
            <a:r>
              <a:rPr lang="en-US" sz="1500" dirty="0">
                <a:solidFill>
                  <a:schemeClr val="tx1"/>
                </a:solidFill>
              </a:rPr>
              <a:t>Open-label, randomized, active-comparator</a:t>
            </a:r>
            <a:r>
              <a:rPr lang="en-US" sz="1500" dirty="0"/>
              <a:t>, phase 3 trial to compare efficacy of a fixed-dose combination of sofosbuvir-velpatasvir-voxilaprevir versus sofosbuvir-velpatasvir for 12 weeks in DAA-experienced patients who had not received prior NS5A inhibitor.</a:t>
            </a:r>
          </a:p>
          <a:p>
            <a:pPr>
              <a:lnSpc>
                <a:spcPts val="1900"/>
              </a:lnSpc>
            </a:pPr>
            <a:r>
              <a:rPr lang="en-US" sz="1500" b="1" dirty="0"/>
              <a:t>Setting</a:t>
            </a:r>
            <a:r>
              <a:rPr lang="en-US" sz="1500" dirty="0"/>
              <a:t>: 102 sites </a:t>
            </a:r>
            <a:r>
              <a:rPr lang="en-US" sz="1500" dirty="0">
                <a:solidFill>
                  <a:schemeClr val="tx1"/>
                </a:solidFill>
              </a:rPr>
              <a:t>in United States, Canada, Europe, Australia, and New </a:t>
            </a:r>
            <a:r>
              <a:rPr lang="en-US" sz="1500" dirty="0"/>
              <a:t>Zealand</a:t>
            </a:r>
          </a:p>
          <a:p>
            <a:r>
              <a:rPr lang="en-US" sz="1500" b="1" dirty="0"/>
              <a:t>Entry Criteria</a:t>
            </a:r>
          </a:p>
          <a:p>
            <a:pPr lvl="1">
              <a:lnSpc>
                <a:spcPts val="1900"/>
              </a:lnSpc>
              <a:spcBef>
                <a:spcPts val="300"/>
              </a:spcBef>
            </a:pPr>
            <a:r>
              <a:rPr lang="en-US" sz="1500" dirty="0"/>
              <a:t>Age ≥18 years </a:t>
            </a:r>
          </a:p>
          <a:p>
            <a:pPr lvl="1">
              <a:lnSpc>
                <a:spcPts val="1900"/>
              </a:lnSpc>
              <a:spcBef>
                <a:spcPts val="300"/>
              </a:spcBef>
            </a:pPr>
            <a:r>
              <a:rPr lang="en-US" sz="1500" dirty="0"/>
              <a:t>Chronic HCV GT 1-6 (enrolled only GT 1-4)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HCV RNA ≥10,000 IU/mL at screening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DAA experienced (excluding prior NS5A use)</a:t>
            </a:r>
          </a:p>
          <a:p>
            <a:pPr lvl="1">
              <a:lnSpc>
                <a:spcPts val="1900"/>
              </a:lnSpc>
            </a:pPr>
            <a:r>
              <a:rPr lang="en-US" sz="1500" dirty="0"/>
              <a:t>Patients with compensated cirrhosis allowed</a:t>
            </a:r>
          </a:p>
          <a:p>
            <a:pPr>
              <a:lnSpc>
                <a:spcPts val="1900"/>
              </a:lnSpc>
            </a:pPr>
            <a:r>
              <a:rPr lang="en-US" sz="1500" b="1" dirty="0">
                <a:solidFill>
                  <a:schemeClr val="tx1"/>
                </a:solidFill>
              </a:rPr>
              <a:t>Primary End Point</a:t>
            </a:r>
            <a:r>
              <a:rPr lang="en-US" sz="1500" dirty="0">
                <a:solidFill>
                  <a:schemeClr val="tx1"/>
                </a:solidFill>
              </a:rPr>
              <a:t>: SVR12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44736990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08603F3-DAB7-0B46-AD40-0F12536CE442}"/>
              </a:ext>
            </a:extLst>
          </p:cNvPr>
          <p:cNvSpPr/>
          <p:nvPr/>
        </p:nvSpPr>
        <p:spPr>
          <a:xfrm>
            <a:off x="1138416" y="1085901"/>
            <a:ext cx="6871718" cy="308037"/>
          </a:xfrm>
          <a:prstGeom prst="rect">
            <a:avLst/>
          </a:prstGeom>
          <a:gradFill>
            <a:gsLst>
              <a:gs pos="85000">
                <a:srgbClr val="ECECEC"/>
              </a:gs>
              <a:gs pos="0">
                <a:schemeClr val="bg1"/>
              </a:gs>
              <a:gs pos="15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25" name="Straight Connector 24"/>
          <p:cNvCxnSpPr>
            <a:cxnSpLocks/>
            <a:stCxn id="26" idx="3"/>
          </p:cNvCxnSpPr>
          <p:nvPr/>
        </p:nvCxnSpPr>
        <p:spPr>
          <a:xfrm flipV="1">
            <a:off x="5091379" y="1950795"/>
            <a:ext cx="1642032" cy="2944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DAA-Experienced GT 1-6</a:t>
            </a:r>
            <a:br>
              <a:rPr lang="en-US" sz="2000" dirty="0"/>
            </a:br>
            <a:r>
              <a:rPr lang="en-US" sz="2000" dirty="0"/>
              <a:t>POLARIS-4: Study Design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304412" y="1716784"/>
            <a:ext cx="1786967" cy="473910"/>
          </a:xfrm>
          <a:prstGeom prst="rect">
            <a:avLst/>
          </a:prstGeom>
          <a:solidFill>
            <a:srgbClr val="8D5D9B">
              <a:alpha val="25000"/>
            </a:srgb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0" rIns="0" anchor="ctr"/>
          <a:lstStyle/>
          <a:p>
            <a:pPr marL="34290" algn="ctr"/>
            <a:r>
              <a:rPr lang="en-US" sz="1200" b="1" dirty="0">
                <a:latin typeface="Arial"/>
                <a:cs typeface="Arial"/>
              </a:rPr>
              <a:t>Sofosbuvir-Velpatasvir-</a:t>
            </a:r>
          </a:p>
          <a:p>
            <a:pPr marL="34290" algn="ctr"/>
            <a:r>
              <a:rPr lang="en-US" sz="1200" b="1" dirty="0" err="1">
                <a:latin typeface="Arial"/>
                <a:cs typeface="Arial"/>
              </a:rPr>
              <a:t>Voxilaprevir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37376" y="1797406"/>
            <a:ext cx="672998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1137788" y="3994853"/>
            <a:ext cx="6871716" cy="5908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Sofosbuvir-Velpatasvir-</a:t>
            </a:r>
            <a:r>
              <a:rPr lang="en-US" sz="1050" dirty="0" err="1">
                <a:solidFill>
                  <a:srgbClr val="000000"/>
                </a:solidFill>
                <a:latin typeface="Arial" pitchFamily="22" charset="0"/>
              </a:rPr>
              <a:t>Voxilaprevir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 (400/100/100 mg): fixed dose combination; one pill once daily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Sofosbuvir-Velpatasvir (400/100 mg): fixed dose combination; one pill once daily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146502" y="1716784"/>
            <a:ext cx="1625962" cy="1259584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rtlCol="0" anchor="ctr"/>
          <a:lstStyle/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 1-6 with prior DAA experience</a:t>
            </a:r>
          </a:p>
          <a:p>
            <a:pPr algn="ctr">
              <a:lnSpc>
                <a:spcPts val="1500"/>
              </a:lnSpc>
            </a:pP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 NS5A inhibitor)</a:t>
            </a:r>
          </a:p>
          <a:p>
            <a:pPr algn="ctr">
              <a:lnSpc>
                <a:spcPts val="1500"/>
              </a:lnSpc>
            </a:pP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 = 333)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706922" y="1805893"/>
            <a:ext cx="64869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182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5029200" y="2721854"/>
            <a:ext cx="1714500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3304412" y="2486360"/>
            <a:ext cx="1786968" cy="473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rIns="0" anchor="ctr"/>
          <a:lstStyle/>
          <a:p>
            <a:pPr marL="34290" algn="ctr"/>
            <a:r>
              <a:rPr lang="en-US" sz="1200" b="1" dirty="0">
                <a:latin typeface="Arial"/>
                <a:cs typeface="Arial"/>
              </a:rPr>
              <a:t>Sofosbuvir-Velpatasvir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447663" y="2579838"/>
            <a:ext cx="662711" cy="3040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706922" y="2568394"/>
            <a:ext cx="64869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151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343150" y="1094641"/>
            <a:ext cx="628650" cy="2994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Week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110976" y="1021866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866435" y="1021866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12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1138416" y="1387638"/>
            <a:ext cx="6871718" cy="8604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3314422" y="1328205"/>
            <a:ext cx="0" cy="65723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077952" y="1328205"/>
            <a:ext cx="0" cy="6142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1136356" y="3195765"/>
            <a:ext cx="6871716" cy="6242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GT 1, 2, 3 participants randomized 1:1. Stratified by presence of cirrhosis.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GT4 participants were assigned to active arm (and not randomized). 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No GT 5, 6 participants were enrolled.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505956" y="1028700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24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 flipV="1">
            <a:off x="6719888" y="1319212"/>
            <a:ext cx="1710" cy="6142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95676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DAA-Experienced GT 1-3</a:t>
            </a:r>
            <a:br>
              <a:rPr lang="en-US" sz="2000" dirty="0"/>
            </a:br>
            <a:r>
              <a:rPr lang="en-US" sz="2000" dirty="0"/>
              <a:t>POLARIS-4: Baseline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/>
        </p:nvGraphicFramePr>
        <p:xfrm>
          <a:off x="457200" y="1012700"/>
          <a:ext cx="8229600" cy="3634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3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2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SOF-VEL-VOX 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182)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54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 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weeks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151)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mean (range)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(25-85)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(24-80)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 (79)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(75)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(88)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 (87)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53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Genotype,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1a</a:t>
                      </a:r>
                      <a:b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1b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(43)</a:t>
                      </a: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(30)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(13)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(17)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(10)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(44)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(29)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(15)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(22)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(34)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1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mass index,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mean, kg/m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(range)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(18-45)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(18-53)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1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HCV RNA, log</a:t>
                      </a:r>
                      <a:r>
                        <a:rPr lang="en-US" sz="11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IU/mL (range)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 ± 0.6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 ± 0.7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IL28B CC,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(18)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(19)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1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Cirrhosis,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 (%)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(46)</a:t>
                      </a:r>
                    </a:p>
                  </a:txBody>
                  <a:tcPr marL="68580" marR="68580" marT="34290" marB="34290" anchor="ctr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(46)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8985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DAA-Experienced GT 1-3</a:t>
            </a:r>
            <a:br>
              <a:rPr lang="en-US" sz="2000" dirty="0"/>
            </a:br>
            <a:r>
              <a:rPr lang="en-US" sz="2000" dirty="0"/>
              <a:t>POLARIS-4: Prior HCV Treatment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601578"/>
              </p:ext>
            </p:extLst>
          </p:nvPr>
        </p:nvGraphicFramePr>
        <p:xfrm>
          <a:off x="457200" y="1051560"/>
          <a:ext cx="822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719072" y="3917536"/>
            <a:ext cx="2246475" cy="283464"/>
          </a:xfrm>
          <a:prstGeom prst="rect">
            <a:avLst/>
          </a:prstGeom>
          <a:solidFill>
            <a:srgbClr val="CB9800">
              <a:alpha val="25000"/>
            </a:srgb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38100"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NS5B</a:t>
            </a: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7382885" y="3945211"/>
            <a:ext cx="929011" cy="283464"/>
          </a:xfrm>
          <a:prstGeom prst="rect">
            <a:avLst/>
          </a:prstGeom>
          <a:solidFill>
            <a:srgbClr val="C00000">
              <a:alpha val="18000"/>
            </a:srgb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Other</a:t>
            </a: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4572000" y="3945211"/>
            <a:ext cx="2259569" cy="283464"/>
          </a:xfrm>
          <a:prstGeom prst="rect">
            <a:avLst/>
          </a:prstGeom>
          <a:solidFill>
            <a:srgbClr val="92D050">
              <a:alpha val="25000"/>
            </a:srgb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algn="ctr" defTabSz="701279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NS5B + NS3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322773" y="4275065"/>
            <a:ext cx="7287216" cy="5074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lnSpc>
                <a:spcPts val="1350"/>
              </a:lnSpc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Other NS5B included mericitabine (n = 7); other NS5B plus NS3 included </a:t>
            </a:r>
            <a:r>
              <a:rPr lang="en-US" sz="1000" dirty="0" err="1">
                <a:solidFill>
                  <a:srgbClr val="000000"/>
                </a:solidFill>
                <a:latin typeface="Arial"/>
                <a:cs typeface="Arial"/>
              </a:rPr>
              <a:t>deleobuvir</a:t>
            </a: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 plus faldaprevir (n = </a:t>
            </a:r>
            <a:r>
              <a:rPr lang="en-US" sz="1000" dirty="0">
                <a:latin typeface="Arial"/>
                <a:cs typeface="Arial"/>
              </a:rPr>
              <a:t>14), mericitabine </a:t>
            </a: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plus danoprevir (n = 8), and sofosbuvir plus telaprevir (n = 6); one patient without prior DAA exposure is excluded.</a:t>
            </a:r>
          </a:p>
        </p:txBody>
      </p:sp>
    </p:spTree>
    <p:extLst>
      <p:ext uri="{BB962C8B-B14F-4D97-AF65-F5344CB8AC3E}">
        <p14:creationId xmlns:p14="http://schemas.microsoft.com/office/powerpoint/2010/main" val="250282090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DAA-Experienced GT 1-6</a:t>
            </a:r>
            <a:br>
              <a:rPr lang="en-US" sz="2000" dirty="0"/>
            </a:br>
            <a:r>
              <a:rPr lang="en-US" sz="2000" dirty="0"/>
              <a:t>POLARIS-4: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POLARIS-4: Overall SVR12 by Treatment Arm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650507"/>
              </p:ext>
            </p:extLst>
          </p:nvPr>
        </p:nvGraphicFramePr>
        <p:xfrm>
          <a:off x="457200" y="1362075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308904" y="3714757"/>
            <a:ext cx="722355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136/151</a:t>
            </a:r>
          </a:p>
        </p:txBody>
      </p:sp>
      <p:sp>
        <p:nvSpPr>
          <p:cNvPr id="8" name="Rectangle 7"/>
          <p:cNvSpPr/>
          <p:nvPr/>
        </p:nvSpPr>
        <p:spPr>
          <a:xfrm>
            <a:off x="2835491" y="3714757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178/182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5C414714-6C5F-0841-9310-8893E673D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086" y="4462577"/>
            <a:ext cx="7086600" cy="3474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spcBef>
                <a:spcPts val="0"/>
              </a:spcBef>
            </a:pPr>
            <a:r>
              <a:rPr lang="en-US" sz="1000" b="1" dirty="0">
                <a:solidFill>
                  <a:srgbClr val="000000"/>
                </a:solidFill>
                <a:latin typeface="Arial"/>
                <a:cs typeface="Arial"/>
              </a:rPr>
              <a:t>Abbreviations</a:t>
            </a: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: SOF, sofosbuvir; VEL, velpatasvir; VOX, voxilaprevir</a:t>
            </a:r>
          </a:p>
          <a:p>
            <a:pPr marL="205740" defTabSz="701279">
              <a:spcBef>
                <a:spcPts val="0"/>
              </a:spcBef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P&lt;0.001 for superiority compared with prespecified 85% performance goal for SOF-VEL-VOX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833D4B-849A-A770-DC14-0201DDF1B11A}"/>
              </a:ext>
            </a:extLst>
          </p:cNvPr>
          <p:cNvSpPr/>
          <p:nvPr/>
        </p:nvSpPr>
        <p:spPr>
          <a:xfrm>
            <a:off x="2626282" y="1865184"/>
            <a:ext cx="1144001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95-99)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656656-805D-D0F5-B603-03830C51EF5B}"/>
              </a:ext>
            </a:extLst>
          </p:cNvPr>
          <p:cNvSpPr/>
          <p:nvPr/>
        </p:nvSpPr>
        <p:spPr>
          <a:xfrm>
            <a:off x="6033344" y="2086535"/>
            <a:ext cx="1144001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84-94)</a:t>
            </a:r>
          </a:p>
        </p:txBody>
      </p:sp>
    </p:spTree>
    <p:extLst>
      <p:ext uri="{BB962C8B-B14F-4D97-AF65-F5344CB8AC3E}">
        <p14:creationId xmlns:p14="http://schemas.microsoft.com/office/powerpoint/2010/main" val="252175764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Sofosbuvir-Velpatasvir-Voxilaprevir</a:t>
            </a:r>
            <a:r>
              <a:rPr lang="en-US" sz="2000" dirty="0"/>
              <a:t> in DAA-Experienced GT 1-6</a:t>
            </a:r>
            <a:br>
              <a:rPr lang="en-US" sz="2000" dirty="0"/>
            </a:br>
            <a:r>
              <a:rPr lang="en-US" sz="2000" dirty="0"/>
              <a:t>POLARIS-4: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POLARIS-4: Overall SVR12 by Treatment Arm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7200" y="1362075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308904" y="3714757"/>
            <a:ext cx="722355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136/151</a:t>
            </a:r>
          </a:p>
        </p:txBody>
      </p:sp>
      <p:sp>
        <p:nvSpPr>
          <p:cNvPr id="8" name="Rectangle 7"/>
          <p:cNvSpPr/>
          <p:nvPr/>
        </p:nvSpPr>
        <p:spPr>
          <a:xfrm>
            <a:off x="2835491" y="3714757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178/182</a:t>
            </a:r>
          </a:p>
        </p:txBody>
      </p:sp>
      <p:sp>
        <p:nvSpPr>
          <p:cNvPr id="9" name="Rectangle 25">
            <a:extLst>
              <a:ext uri="{FF2B5EF4-FFF2-40B4-BE49-F238E27FC236}">
                <a16:creationId xmlns:a16="http://schemas.microsoft.com/office/drawing/2014/main" id="{5C414714-6C5F-0841-9310-8893E673D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086" y="4462577"/>
            <a:ext cx="7086600" cy="3474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spcBef>
                <a:spcPts val="0"/>
              </a:spcBef>
            </a:pPr>
            <a:r>
              <a:rPr lang="en-US" sz="1000" b="1" dirty="0">
                <a:solidFill>
                  <a:srgbClr val="000000"/>
                </a:solidFill>
                <a:latin typeface="Arial"/>
                <a:cs typeface="Arial"/>
              </a:rPr>
              <a:t>Abbreviations</a:t>
            </a: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: SOF, sofosbuvir; VEL, velpatasvir; VOX, voxilaprevir</a:t>
            </a:r>
          </a:p>
          <a:p>
            <a:pPr marL="205740" defTabSz="701279">
              <a:spcBef>
                <a:spcPts val="0"/>
              </a:spcBef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P&lt;0.001 for superiority compared with prespecified 85% performance goal for SOF-VEL-VOX</a:t>
            </a:r>
          </a:p>
        </p:txBody>
      </p:sp>
      <p:sp>
        <p:nvSpPr>
          <p:cNvPr id="13" name="Line Callout 1 12">
            <a:extLst>
              <a:ext uri="{FF2B5EF4-FFF2-40B4-BE49-F238E27FC236}">
                <a16:creationId xmlns:a16="http://schemas.microsoft.com/office/drawing/2014/main" id="{8DF19CC4-3FFF-2801-6A18-E86608982E0A}"/>
              </a:ext>
            </a:extLst>
          </p:cNvPr>
          <p:cNvSpPr/>
          <p:nvPr/>
        </p:nvSpPr>
        <p:spPr>
          <a:xfrm>
            <a:off x="2589061" y="2856807"/>
            <a:ext cx="1200171" cy="451496"/>
          </a:xfrm>
          <a:prstGeom prst="borderCallout1">
            <a:avLst>
              <a:gd name="adj1" fmla="val 193249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6350" cmpd="sng"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Relapse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Death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 Lost to follow-up</a:t>
            </a:r>
          </a:p>
        </p:txBody>
      </p:sp>
      <p:sp>
        <p:nvSpPr>
          <p:cNvPr id="14" name="Line Callout 1 13">
            <a:extLst>
              <a:ext uri="{FF2B5EF4-FFF2-40B4-BE49-F238E27FC236}">
                <a16:creationId xmlns:a16="http://schemas.microsoft.com/office/drawing/2014/main" id="{EDDCE0D3-1598-83F5-F1DD-CCD5968A2FF3}"/>
              </a:ext>
            </a:extLst>
          </p:cNvPr>
          <p:cNvSpPr/>
          <p:nvPr/>
        </p:nvSpPr>
        <p:spPr>
          <a:xfrm>
            <a:off x="6048691" y="2949170"/>
            <a:ext cx="1200172" cy="462422"/>
          </a:xfrm>
          <a:prstGeom prst="borderCallout1">
            <a:avLst>
              <a:gd name="adj1" fmla="val 170326"/>
              <a:gd name="adj2" fmla="val 49994"/>
              <a:gd name="adj3" fmla="val 100906"/>
              <a:gd name="adj4" fmla="val 50062"/>
            </a:avLst>
          </a:prstGeom>
          <a:solidFill>
            <a:srgbClr val="D9D9D9"/>
          </a:solidFill>
          <a:ln w="6350" cmpd="sng"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 Breakthrough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14 Relapses</a:t>
            </a:r>
          </a:p>
        </p:txBody>
      </p:sp>
    </p:spTree>
    <p:extLst>
      <p:ext uri="{BB962C8B-B14F-4D97-AF65-F5344CB8AC3E}">
        <p14:creationId xmlns:p14="http://schemas.microsoft.com/office/powerpoint/2010/main" val="116764685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DAA-Experienced GT 1-6</a:t>
            </a:r>
            <a:br>
              <a:rPr lang="en-US" sz="2000" dirty="0"/>
            </a:br>
            <a:r>
              <a:rPr lang="en-US" sz="2000" dirty="0"/>
              <a:t>POLARIS-4: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POLARIS-4: SVR12 by Genotype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8803"/>
              </p:ext>
            </p:extLst>
          </p:nvPr>
        </p:nvGraphicFramePr>
        <p:xfrm>
          <a:off x="457200" y="1442529"/>
          <a:ext cx="822960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435288" y="4100231"/>
            <a:ext cx="49308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</a:rPr>
              <a:t>44/52</a:t>
            </a:r>
          </a:p>
        </p:txBody>
      </p:sp>
      <p:sp>
        <p:nvSpPr>
          <p:cNvPr id="7" name="Rectangle 6"/>
          <p:cNvSpPr/>
          <p:nvPr/>
        </p:nvSpPr>
        <p:spPr>
          <a:xfrm>
            <a:off x="5910549" y="4100231"/>
            <a:ext cx="52270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</a:rPr>
              <a:t>52/54</a:t>
            </a:r>
          </a:p>
        </p:txBody>
      </p:sp>
      <p:sp>
        <p:nvSpPr>
          <p:cNvPr id="8" name="Rectangle 7"/>
          <p:cNvSpPr/>
          <p:nvPr/>
        </p:nvSpPr>
        <p:spPr>
          <a:xfrm>
            <a:off x="4949349" y="4100232"/>
            <a:ext cx="554812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</a:rPr>
              <a:t>32/33</a:t>
            </a:r>
          </a:p>
        </p:txBody>
      </p:sp>
      <p:sp>
        <p:nvSpPr>
          <p:cNvPr id="9" name="Rectangle 8"/>
          <p:cNvSpPr/>
          <p:nvPr/>
        </p:nvSpPr>
        <p:spPr>
          <a:xfrm>
            <a:off x="4462069" y="4100232"/>
            <a:ext cx="50572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</a:rPr>
              <a:t>31/31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23267" y="4067447"/>
            <a:ext cx="49308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</a:rPr>
              <a:t>21/22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11518" y="4067448"/>
            <a:ext cx="504903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</a:rPr>
              <a:t>23/24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50739" y="4067448"/>
            <a:ext cx="519815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</a:rPr>
              <a:t>39/44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5029" y="4067448"/>
            <a:ext cx="533263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</a:rPr>
              <a:t>53/54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70755" y="4100229"/>
            <a:ext cx="43438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tx1"/>
                </a:solidFill>
              </a:rPr>
              <a:t>0/0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65913" y="4100230"/>
            <a:ext cx="50129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</a:rPr>
              <a:t>19/19</a:t>
            </a:r>
          </a:p>
        </p:txBody>
      </p:sp>
    </p:spTree>
    <p:extLst>
      <p:ext uri="{BB962C8B-B14F-4D97-AF65-F5344CB8AC3E}">
        <p14:creationId xmlns:p14="http://schemas.microsoft.com/office/powerpoint/2010/main" val="1632607176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Sofosbuvir-Velpatasvir-</a:t>
            </a:r>
            <a:r>
              <a:rPr lang="en-US" sz="2000" dirty="0" err="1"/>
              <a:t>Voxilaprevir</a:t>
            </a:r>
            <a:r>
              <a:rPr lang="en-US" sz="2000" dirty="0"/>
              <a:t> in DAA-Experienced GT 1-6</a:t>
            </a:r>
            <a:br>
              <a:rPr lang="en-US" sz="2000" dirty="0"/>
            </a:br>
            <a:r>
              <a:rPr lang="en-US" sz="2000" dirty="0"/>
              <a:t>POLARIS-4: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 POLARIS-4: SVR12 by Cirrhosis Status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fr-FR" dirty="0" err="1"/>
              <a:t>Bourlière</a:t>
            </a:r>
            <a:r>
              <a:rPr lang="fr-FR" dirty="0"/>
              <a:t> M, et al. N </a:t>
            </a:r>
            <a:r>
              <a:rPr lang="fr-FR" dirty="0" err="1"/>
              <a:t>Engl</a:t>
            </a:r>
            <a:r>
              <a:rPr lang="fr-FR" dirty="0"/>
              <a:t> J Med. 2017;376:2134-46.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466346"/>
              </p:ext>
            </p:extLst>
          </p:nvPr>
        </p:nvGraphicFramePr>
        <p:xfrm>
          <a:off x="461010" y="1460906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274218" y="3913747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96/98</a:t>
            </a:r>
          </a:p>
        </p:txBody>
      </p:sp>
      <p:sp>
        <p:nvSpPr>
          <p:cNvPr id="8" name="Rectangle 7"/>
          <p:cNvSpPr/>
          <p:nvPr/>
        </p:nvSpPr>
        <p:spPr>
          <a:xfrm>
            <a:off x="5931256" y="3915131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82/84</a:t>
            </a:r>
          </a:p>
        </p:txBody>
      </p:sp>
      <p:sp>
        <p:nvSpPr>
          <p:cNvPr id="9" name="Rectangle 8"/>
          <p:cNvSpPr/>
          <p:nvPr/>
        </p:nvSpPr>
        <p:spPr>
          <a:xfrm>
            <a:off x="6966113" y="3913747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59/69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420E37-FA78-AD46-BC49-CA43BD82FB6D}"/>
              </a:ext>
            </a:extLst>
          </p:cNvPr>
          <p:cNvSpPr/>
          <p:nvPr/>
        </p:nvSpPr>
        <p:spPr>
          <a:xfrm>
            <a:off x="3324743" y="3913747"/>
            <a:ext cx="685829" cy="2857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chemeClr val="bg1"/>
                </a:solidFill>
              </a:rPr>
              <a:t>77/82</a:t>
            </a:r>
          </a:p>
        </p:txBody>
      </p:sp>
    </p:spTree>
    <p:extLst>
      <p:ext uri="{BB962C8B-B14F-4D97-AF65-F5344CB8AC3E}">
        <p14:creationId xmlns:p14="http://schemas.microsoft.com/office/powerpoint/2010/main" val="311195696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39007</TotalTime>
  <Words>1102</Words>
  <Application>Microsoft Macintosh PowerPoint</Application>
  <PresentationFormat>On-screen Show (16:9)</PresentationFormat>
  <Paragraphs>188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Corbel</vt:lpstr>
      <vt:lpstr>Geneva</vt:lpstr>
      <vt:lpstr>Lucida Grande</vt:lpstr>
      <vt:lpstr>Times New Roman</vt:lpstr>
      <vt:lpstr>AETC_Master_Template_061510</vt:lpstr>
      <vt:lpstr>Sofosbuvir-Velpatasvir-Voxilaprevir in DAA-Experienced GT 1-4  POLARIS-4</vt:lpstr>
      <vt:lpstr>Sofosbuvir-Velpatasvir-Voxilaprevir in DAA-Experienced GT 1-4 POLARIS-4: Study Features</vt:lpstr>
      <vt:lpstr>Sofosbuvir-Velpatasvir-Voxilaprevir in DAA-Experienced GT 1-6 POLARIS-4: Study Design</vt:lpstr>
      <vt:lpstr>Sofosbuvir-Velpatasvir-Voxilaprevir in DAA-Experienced GT 1-3 POLARIS-4: Baseline Characteristics</vt:lpstr>
      <vt:lpstr>Sofosbuvir-Velpatasvir-Voxilaprevir in DAA-Experienced GT 1-3 POLARIS-4: Prior HCV Treatment</vt:lpstr>
      <vt:lpstr>Sofosbuvir-Velpatasvir-Voxilaprevir in DAA-Experienced GT 1-6 POLARIS-4: Results</vt:lpstr>
      <vt:lpstr>Sofosbuvir-Velpatasvir-Voxilaprevir in DAA-Experienced GT 1-6 POLARIS-4: Results</vt:lpstr>
      <vt:lpstr>Sofosbuvir-Velpatasvir-Voxilaprevir in DAA-Experienced GT 1-6 POLARIS-4: Results</vt:lpstr>
      <vt:lpstr>Sofosbuvir-Velpatasvir-Voxilaprevir in DAA-Experienced GT 1-6 POLARIS-4: Results</vt:lpstr>
      <vt:lpstr>Sofosbuvir-Velpatasvir-Voxilaprevir in DAA-Experienced GT 1-6 POLARIS-4: Results</vt:lpstr>
      <vt:lpstr>Sofosbuvir-Velpatasvir-Voxilaprevir in DAA-Experienced GT 1-3 POLARIS-4: Adverse Events</vt:lpstr>
      <vt:lpstr>Sofosbuvir-Velpatasvir-Voxilaprevir in DAA-Experienced GT 1-3 POLARIS-1 and POLARIS-4: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H. Spach</cp:lastModifiedBy>
  <cp:revision>1445</cp:revision>
  <cp:lastPrinted>2019-10-21T18:40:24Z</cp:lastPrinted>
  <dcterms:created xsi:type="dcterms:W3CDTF">2010-11-28T05:36:22Z</dcterms:created>
  <dcterms:modified xsi:type="dcterms:W3CDTF">2022-06-30T14:55:14Z</dcterms:modified>
</cp:coreProperties>
</file>