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0" r:id="rId1"/>
  </p:sldMasterIdLst>
  <p:notesMasterIdLst>
    <p:notesMasterId r:id="rId10"/>
  </p:notesMasterIdLst>
  <p:handoutMasterIdLst>
    <p:handoutMasterId r:id="rId11"/>
  </p:handoutMasterIdLst>
  <p:sldIdLst>
    <p:sldId id="719" r:id="rId2"/>
    <p:sldId id="720" r:id="rId3"/>
    <p:sldId id="913" r:id="rId4"/>
    <p:sldId id="915" r:id="rId5"/>
    <p:sldId id="995" r:id="rId6"/>
    <p:sldId id="996" r:id="rId7"/>
    <p:sldId id="980" r:id="rId8"/>
    <p:sldId id="999" r:id="rId9"/>
  </p:sldIdLst>
  <p:sldSz cx="9144000" cy="5143500" type="screen16x9"/>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24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71A6"/>
    <a:srgbClr val="404D7D"/>
    <a:srgbClr val="7D5782"/>
    <a:srgbClr val="7F6000"/>
    <a:srgbClr val="246BA6"/>
    <a:srgbClr val="6D5200"/>
    <a:srgbClr val="644B00"/>
    <a:srgbClr val="00597C"/>
    <a:srgbClr val="8F3538"/>
    <a:srgbClr val="DBD9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2288" autoAdjust="0"/>
    <p:restoredTop sz="96272" autoAdjust="0"/>
  </p:normalViewPr>
  <p:slideViewPr>
    <p:cSldViewPr snapToGrid="0" showGuides="1">
      <p:cViewPr varScale="1">
        <p:scale>
          <a:sx n="168" d="100"/>
          <a:sy n="168" d="100"/>
        </p:scale>
        <p:origin x="792" y="19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9952"/>
    </p:cViewPr>
  </p:sorterViewPr>
  <p:notesViewPr>
    <p:cSldViewPr snapToGrid="0" showGuides="1">
      <p:cViewPr varScale="1">
        <p:scale>
          <a:sx n="76" d="100"/>
          <a:sy n="76" d="100"/>
        </p:scale>
        <p:origin x="-1416" y="-112"/>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6681664791901"/>
          <c:y val="0.12143737568664301"/>
          <c:w val="0.88154949381327297"/>
          <c:h val="0.76262157931790298"/>
        </c:manualLayout>
      </c:layout>
      <c:barChart>
        <c:barDir val="col"/>
        <c:grouping val="clustered"/>
        <c:varyColors val="0"/>
        <c:ser>
          <c:idx val="0"/>
          <c:order val="0"/>
          <c:tx>
            <c:strRef>
              <c:f>Sheet1!$B$1</c:f>
              <c:strCache>
                <c:ptCount val="1"/>
                <c:pt idx="0">
                  <c:v>Glecaprevir-Pibrentasvir x 8 Weeks</c:v>
                </c:pt>
              </c:strCache>
            </c:strRef>
          </c:tx>
          <c:spPr>
            <a:gradFill>
              <a:gsLst>
                <a:gs pos="0">
                  <a:srgbClr val="604C64"/>
                </a:gs>
                <a:gs pos="100000">
                  <a:srgbClr val="9A7AA1"/>
                </a:gs>
              </a:gsLst>
              <a:lin ang="0" scaled="1"/>
            </a:gradFill>
            <a:ln w="12700">
              <a:noFill/>
            </a:ln>
            <a:effectLst/>
            <a:scene3d>
              <a:camera prst="orthographicFront"/>
              <a:lightRig rig="threePt" dir="t"/>
            </a:scene3d>
            <a:sp3d>
              <a:bevelT/>
            </a:sp3d>
          </c:spPr>
          <c:invertIfNegative val="0"/>
          <c:dPt>
            <c:idx val="0"/>
            <c:invertIfNegative val="0"/>
            <c:bubble3D val="0"/>
            <c:extLst>
              <c:ext xmlns:c16="http://schemas.microsoft.com/office/drawing/2014/chart" uri="{C3380CC4-5D6E-409C-BE32-E72D297353CC}">
                <c16:uniqueId val="{00000000-8646-DA48-9A55-F643D58F947C}"/>
              </c:ext>
            </c:extLst>
          </c:dPt>
          <c:dPt>
            <c:idx val="1"/>
            <c:invertIfNegative val="0"/>
            <c:bubble3D val="0"/>
            <c:extLst>
              <c:ext xmlns:c16="http://schemas.microsoft.com/office/drawing/2014/chart" uri="{C3380CC4-5D6E-409C-BE32-E72D297353CC}">
                <c16:uniqueId val="{00000001-8646-DA48-9A55-F643D58F947C}"/>
              </c:ext>
            </c:extLst>
          </c:dPt>
          <c:dPt>
            <c:idx val="2"/>
            <c:invertIfNegative val="0"/>
            <c:bubble3D val="0"/>
            <c:extLst>
              <c:ext xmlns:c16="http://schemas.microsoft.com/office/drawing/2014/chart" uri="{C3380CC4-5D6E-409C-BE32-E72D297353CC}">
                <c16:uniqueId val="{00000002-8646-DA48-9A55-F643D58F947C}"/>
              </c:ext>
            </c:extLst>
          </c:dPt>
          <c:dLbls>
            <c:dLbl>
              <c:idx val="1"/>
              <c:tx>
                <c:rich>
                  <a:bodyPr/>
                  <a:lstStyle/>
                  <a:p>
                    <a:r>
                      <a:rPr lang="en-US" sz="1200"/>
                      <a:t>100</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646-DA48-9A55-F643D58F947C}"/>
                </c:ext>
              </c:extLst>
            </c:dLbl>
            <c:numFmt formatCode="0.0" sourceLinked="0"/>
            <c:spPr>
              <a:solidFill>
                <a:sysClr val="window" lastClr="FFFFFF">
                  <a:alpha val="50000"/>
                </a:sysClr>
              </a:solidFill>
              <a:ln>
                <a:noFill/>
              </a:ln>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Primary Subset</c:v>
                </c:pt>
                <c:pt idx="1">
                  <c:v>Per Protocol</c:v>
                </c:pt>
              </c:strCache>
            </c:strRef>
          </c:cat>
          <c:val>
            <c:numRef>
              <c:f>Sheet1!$B$2:$B$3</c:f>
              <c:numCache>
                <c:formatCode>0.0</c:formatCode>
                <c:ptCount val="2"/>
                <c:pt idx="0">
                  <c:v>99.1</c:v>
                </c:pt>
                <c:pt idx="1">
                  <c:v>100</c:v>
                </c:pt>
              </c:numCache>
            </c:numRef>
          </c:val>
          <c:extLst>
            <c:ext xmlns:c16="http://schemas.microsoft.com/office/drawing/2014/chart" uri="{C3380CC4-5D6E-409C-BE32-E72D297353CC}">
              <c16:uniqueId val="{00000003-8646-DA48-9A55-F643D58F947C}"/>
            </c:ext>
          </c:extLst>
        </c:ser>
        <c:ser>
          <c:idx val="1"/>
          <c:order val="1"/>
          <c:tx>
            <c:strRef>
              <c:f>Sheet1!$C$1</c:f>
              <c:strCache>
                <c:ptCount val="1"/>
                <c:pt idx="0">
                  <c:v>Glecaprevir-Pibrentasvir  x 12 Weeks</c:v>
                </c:pt>
              </c:strCache>
            </c:strRef>
          </c:tx>
          <c:spPr>
            <a:gradFill>
              <a:gsLst>
                <a:gs pos="0">
                  <a:srgbClr val="00487C"/>
                </a:gs>
                <a:gs pos="100000">
                  <a:srgbClr val="4971A6"/>
                </a:gs>
              </a:gsLst>
              <a:lin ang="0" scaled="1"/>
            </a:gradFill>
            <a:ln w="12700">
              <a:noFill/>
            </a:ln>
            <a:effectLst/>
            <a:scene3d>
              <a:camera prst="orthographicFront"/>
              <a:lightRig rig="threePt" dir="t"/>
            </a:scene3d>
            <a:sp3d>
              <a:bevelT/>
            </a:sp3d>
          </c:spPr>
          <c:invertIfNegative val="0"/>
          <c:dPt>
            <c:idx val="1"/>
            <c:invertIfNegative val="0"/>
            <c:bubble3D val="0"/>
            <c:extLst>
              <c:ext xmlns:c16="http://schemas.microsoft.com/office/drawing/2014/chart" uri="{C3380CC4-5D6E-409C-BE32-E72D297353CC}">
                <c16:uniqueId val="{00000004-8646-DA48-9A55-F643D58F947C}"/>
              </c:ext>
            </c:extLst>
          </c:dPt>
          <c:dLbls>
            <c:dLbl>
              <c:idx val="1"/>
              <c:tx>
                <c:rich>
                  <a:bodyPr/>
                  <a:lstStyle/>
                  <a:p>
                    <a:r>
                      <a:rPr lang="en-US" sz="1200"/>
                      <a:t>100</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8646-DA48-9A55-F643D58F947C}"/>
                </c:ext>
              </c:extLst>
            </c:dLbl>
            <c:numFmt formatCode="0.0" sourceLinked="0"/>
            <c:spPr>
              <a:solidFill>
                <a:sysClr val="window" lastClr="FFFFFF">
                  <a:alpha val="50000"/>
                </a:sysClr>
              </a:solidFill>
              <a:ln>
                <a:noFill/>
              </a:ln>
              <a:effectLst/>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Primary Subset</c:v>
                </c:pt>
                <c:pt idx="1">
                  <c:v>Per Protocol</c:v>
                </c:pt>
              </c:strCache>
            </c:strRef>
          </c:cat>
          <c:val>
            <c:numRef>
              <c:f>Sheet1!$C$2:$C$3</c:f>
              <c:numCache>
                <c:formatCode>0.0</c:formatCode>
                <c:ptCount val="2"/>
                <c:pt idx="0">
                  <c:v>99.7</c:v>
                </c:pt>
                <c:pt idx="1">
                  <c:v>100</c:v>
                </c:pt>
              </c:numCache>
            </c:numRef>
          </c:val>
          <c:extLst>
            <c:ext xmlns:c16="http://schemas.microsoft.com/office/drawing/2014/chart" uri="{C3380CC4-5D6E-409C-BE32-E72D297353CC}">
              <c16:uniqueId val="{00000005-8646-DA48-9A55-F643D58F947C}"/>
            </c:ext>
          </c:extLst>
        </c:ser>
        <c:dLbls>
          <c:showLegendKey val="0"/>
          <c:showVal val="1"/>
          <c:showCatName val="0"/>
          <c:showSerName val="0"/>
          <c:showPercent val="0"/>
          <c:showBubbleSize val="0"/>
        </c:dLbls>
        <c:gapWidth val="150"/>
        <c:axId val="-2017957192"/>
        <c:axId val="-2108268424"/>
      </c:barChart>
      <c:catAx>
        <c:axId val="-2017957192"/>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200"/>
            </a:pPr>
            <a:endParaRPr lang="en-US"/>
          </a:p>
        </c:txPr>
        <c:crossAx val="-2108268424"/>
        <c:crosses val="autoZero"/>
        <c:auto val="1"/>
        <c:lblAlgn val="ctr"/>
        <c:lblOffset val="10"/>
        <c:tickLblSkip val="1"/>
        <c:tickMarkSkip val="1"/>
        <c:noMultiLvlLbl val="0"/>
      </c:catAx>
      <c:valAx>
        <c:axId val="-2108268424"/>
        <c:scaling>
          <c:orientation val="minMax"/>
          <c:max val="100"/>
          <c:min val="0"/>
        </c:scaling>
        <c:delete val="0"/>
        <c:axPos val="l"/>
        <c:title>
          <c:tx>
            <c:rich>
              <a:bodyPr/>
              <a:lstStyle/>
              <a:p>
                <a:pPr>
                  <a:defRPr sz="1400"/>
                </a:pPr>
                <a:r>
                  <a:rPr lang="en-US" sz="1400" dirty="0"/>
                  <a:t>Patients (%) with SVR 12</a:t>
                </a:r>
              </a:p>
            </c:rich>
          </c:tx>
          <c:layout>
            <c:manualLayout>
              <c:xMode val="edge"/>
              <c:yMode val="edge"/>
              <c:x val="0"/>
              <c:y val="0.14812870761532704"/>
            </c:manualLayout>
          </c:layout>
          <c:overlay val="0"/>
        </c:title>
        <c:numFmt formatCode="0" sourceLinked="0"/>
        <c:majorTickMark val="out"/>
        <c:minorTickMark val="none"/>
        <c:tickLblPos val="nextTo"/>
        <c:spPr>
          <a:ln w="6350" cmpd="sng">
            <a:solidFill>
              <a:srgbClr val="000000"/>
            </a:solidFill>
          </a:ln>
        </c:spPr>
        <c:txPr>
          <a:bodyPr/>
          <a:lstStyle/>
          <a:p>
            <a:pPr>
              <a:defRPr sz="1200"/>
            </a:pPr>
            <a:endParaRPr lang="en-US"/>
          </a:p>
        </c:txPr>
        <c:crossAx val="-2017957192"/>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103212146105332"/>
          <c:y val="1.7245406824146998E-2"/>
          <c:w val="0.87843741594574498"/>
          <c:h val="8.0726462290953996E-2"/>
        </c:manualLayout>
      </c:layout>
      <c:overlay val="0"/>
      <c:spPr>
        <a:noFill/>
        <a:ln>
          <a:noFill/>
        </a:ln>
      </c:spPr>
      <c:txPr>
        <a:bodyPr/>
        <a:lstStyle/>
        <a:p>
          <a:pPr>
            <a:defRPr sz="1400"/>
          </a:pPr>
          <a:endParaRPr lang="en-US"/>
        </a:p>
      </c:txPr>
    </c:legend>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latin typeface="Arial" panose="020B0604020202020204" pitchFamily="34" charset="0"/>
          <a:cs typeface="Arial" panose="020B06040202020202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6681664791901"/>
          <c:y val="0.116113298337708"/>
          <c:w val="0.88154949381327297"/>
          <c:h val="0.76794553805774302"/>
        </c:manualLayout>
      </c:layout>
      <c:barChart>
        <c:barDir val="col"/>
        <c:grouping val="clustered"/>
        <c:varyColors val="0"/>
        <c:ser>
          <c:idx val="0"/>
          <c:order val="0"/>
          <c:tx>
            <c:strRef>
              <c:f>Sheet1!$B$1</c:f>
              <c:strCache>
                <c:ptCount val="1"/>
                <c:pt idx="0">
                  <c:v>Glecaprevir-Pibrentasvir x 8 Weeks</c:v>
                </c:pt>
              </c:strCache>
            </c:strRef>
          </c:tx>
          <c:spPr>
            <a:gradFill flip="none" rotWithShape="1">
              <a:gsLst>
                <a:gs pos="0">
                  <a:srgbClr val="475358"/>
                </a:gs>
                <a:gs pos="100000">
                  <a:srgbClr val="90A8B2"/>
                </a:gs>
              </a:gsLst>
              <a:lin ang="0" scaled="1"/>
              <a:tileRect/>
            </a:gradFill>
            <a:ln w="12700" cmpd="sng">
              <a:noFill/>
            </a:ln>
            <a:effectLst/>
            <a:scene3d>
              <a:camera prst="orthographicFront"/>
              <a:lightRig rig="threePt" dir="t"/>
            </a:scene3d>
            <a:sp3d>
              <a:bevelT/>
            </a:sp3d>
          </c:spPr>
          <c:invertIfNegative val="0"/>
          <c:dPt>
            <c:idx val="0"/>
            <c:invertIfNegative val="0"/>
            <c:bubble3D val="0"/>
            <c:extLst>
              <c:ext xmlns:c16="http://schemas.microsoft.com/office/drawing/2014/chart" uri="{C3380CC4-5D6E-409C-BE32-E72D297353CC}">
                <c16:uniqueId val="{00000000-865E-4D4D-9DA4-9545E1EA8B71}"/>
              </c:ext>
            </c:extLst>
          </c:dPt>
          <c:dPt>
            <c:idx val="1"/>
            <c:invertIfNegative val="0"/>
            <c:bubble3D val="0"/>
            <c:extLst>
              <c:ext xmlns:c16="http://schemas.microsoft.com/office/drawing/2014/chart" uri="{C3380CC4-5D6E-409C-BE32-E72D297353CC}">
                <c16:uniqueId val="{00000001-865E-4D4D-9DA4-9545E1EA8B71}"/>
              </c:ext>
            </c:extLst>
          </c:dPt>
          <c:dPt>
            <c:idx val="2"/>
            <c:invertIfNegative val="0"/>
            <c:bubble3D val="0"/>
            <c:extLst>
              <c:ext xmlns:c16="http://schemas.microsoft.com/office/drawing/2014/chart" uri="{C3380CC4-5D6E-409C-BE32-E72D297353CC}">
                <c16:uniqueId val="{00000002-865E-4D4D-9DA4-9545E1EA8B71}"/>
              </c:ext>
            </c:extLst>
          </c:dPt>
          <c:dLbls>
            <c:dLbl>
              <c:idx val="1"/>
              <c:tx>
                <c:rich>
                  <a:bodyPr/>
                  <a:lstStyle/>
                  <a:p>
                    <a:r>
                      <a:rPr lang="en-US" sz="1200"/>
                      <a:t>100</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65E-4D4D-9DA4-9545E1EA8B71}"/>
                </c:ext>
              </c:extLst>
            </c:dLbl>
            <c:numFmt formatCode="0.0" sourceLinked="0"/>
            <c:spPr>
              <a:solidFill>
                <a:sysClr val="window" lastClr="FFFFFF">
                  <a:alpha val="50000"/>
                </a:sysClr>
              </a:solidFill>
              <a:ln>
                <a:noFill/>
              </a:ln>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HCV Monoinfection</c:v>
                </c:pt>
                <c:pt idx="1">
                  <c:v>HCV-HIV Coinfection</c:v>
                </c:pt>
              </c:strCache>
            </c:strRef>
          </c:cat>
          <c:val>
            <c:numRef>
              <c:f>Sheet1!$B$2:$B$3</c:f>
              <c:numCache>
                <c:formatCode>0.0</c:formatCode>
                <c:ptCount val="2"/>
                <c:pt idx="0">
                  <c:v>99.1</c:v>
                </c:pt>
                <c:pt idx="1">
                  <c:v>100</c:v>
                </c:pt>
              </c:numCache>
            </c:numRef>
          </c:val>
          <c:extLst>
            <c:ext xmlns:c16="http://schemas.microsoft.com/office/drawing/2014/chart" uri="{C3380CC4-5D6E-409C-BE32-E72D297353CC}">
              <c16:uniqueId val="{00000003-865E-4D4D-9DA4-9545E1EA8B71}"/>
            </c:ext>
          </c:extLst>
        </c:ser>
        <c:ser>
          <c:idx val="1"/>
          <c:order val="1"/>
          <c:tx>
            <c:strRef>
              <c:f>Sheet1!$C$1</c:f>
              <c:strCache>
                <c:ptCount val="1"/>
                <c:pt idx="0">
                  <c:v>Glecaprevir-Pibrentasvir  x 12 Weeks</c:v>
                </c:pt>
              </c:strCache>
            </c:strRef>
          </c:tx>
          <c:spPr>
            <a:gradFill>
              <a:gsLst>
                <a:gs pos="0">
                  <a:srgbClr val="47453F"/>
                </a:gs>
                <a:gs pos="100000">
                  <a:srgbClr val="A5A092"/>
                </a:gs>
              </a:gsLst>
              <a:lin ang="0" scaled="1"/>
            </a:gradFill>
            <a:ln w="12700" cmpd="sng">
              <a:noFill/>
            </a:ln>
            <a:effectLst/>
            <a:scene3d>
              <a:camera prst="orthographicFront"/>
              <a:lightRig rig="threePt" dir="t"/>
            </a:scene3d>
            <a:sp3d>
              <a:bevelT/>
            </a:sp3d>
          </c:spPr>
          <c:invertIfNegative val="0"/>
          <c:dLbls>
            <c:dLbl>
              <c:idx val="1"/>
              <c:tx>
                <c:rich>
                  <a:bodyPr/>
                  <a:lstStyle/>
                  <a:p>
                    <a:r>
                      <a:rPr lang="en-US" sz="1200"/>
                      <a:t>100</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865E-4D4D-9DA4-9545E1EA8B71}"/>
                </c:ext>
              </c:extLst>
            </c:dLbl>
            <c:numFmt formatCode="0.0" sourceLinked="0"/>
            <c:spPr>
              <a:solidFill>
                <a:sysClr val="window" lastClr="FFFFFF">
                  <a:alpha val="50000"/>
                </a:sysClr>
              </a:solidFill>
              <a:ln>
                <a:noFill/>
              </a:ln>
              <a:effectLst/>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HCV Monoinfection</c:v>
                </c:pt>
                <c:pt idx="1">
                  <c:v>HCV-HIV Coinfection</c:v>
                </c:pt>
              </c:strCache>
            </c:strRef>
          </c:cat>
          <c:val>
            <c:numRef>
              <c:f>Sheet1!$C$2:$C$3</c:f>
              <c:numCache>
                <c:formatCode>0.0</c:formatCode>
                <c:ptCount val="2"/>
                <c:pt idx="0">
                  <c:v>99.7</c:v>
                </c:pt>
                <c:pt idx="1">
                  <c:v>100</c:v>
                </c:pt>
              </c:numCache>
            </c:numRef>
          </c:val>
          <c:extLst>
            <c:ext xmlns:c16="http://schemas.microsoft.com/office/drawing/2014/chart" uri="{C3380CC4-5D6E-409C-BE32-E72D297353CC}">
              <c16:uniqueId val="{00000005-865E-4D4D-9DA4-9545E1EA8B71}"/>
            </c:ext>
          </c:extLst>
        </c:ser>
        <c:dLbls>
          <c:showLegendKey val="0"/>
          <c:showVal val="1"/>
          <c:showCatName val="0"/>
          <c:showSerName val="0"/>
          <c:showPercent val="0"/>
          <c:showBubbleSize val="0"/>
        </c:dLbls>
        <c:gapWidth val="150"/>
        <c:axId val="-2008350888"/>
        <c:axId val="-2008344248"/>
      </c:barChart>
      <c:catAx>
        <c:axId val="-2008350888"/>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200"/>
            </a:pPr>
            <a:endParaRPr lang="en-US"/>
          </a:p>
        </c:txPr>
        <c:crossAx val="-2008344248"/>
        <c:crosses val="autoZero"/>
        <c:auto val="1"/>
        <c:lblAlgn val="ctr"/>
        <c:lblOffset val="10"/>
        <c:tickLblSkip val="1"/>
        <c:tickMarkSkip val="1"/>
        <c:noMultiLvlLbl val="0"/>
      </c:catAx>
      <c:valAx>
        <c:axId val="-2008344248"/>
        <c:scaling>
          <c:orientation val="minMax"/>
          <c:max val="100"/>
          <c:min val="0"/>
        </c:scaling>
        <c:delete val="0"/>
        <c:axPos val="l"/>
        <c:title>
          <c:tx>
            <c:rich>
              <a:bodyPr/>
              <a:lstStyle/>
              <a:p>
                <a:pPr>
                  <a:defRPr sz="1400"/>
                </a:pPr>
                <a:r>
                  <a:rPr lang="en-US" sz="1400"/>
                  <a:t>Patients (%) with SVR 12</a:t>
                </a:r>
              </a:p>
            </c:rich>
          </c:tx>
          <c:layout>
            <c:manualLayout>
              <c:xMode val="edge"/>
              <c:yMode val="edge"/>
              <c:x val="0"/>
              <c:y val="0.19341426071741"/>
            </c:manualLayout>
          </c:layout>
          <c:overlay val="0"/>
        </c:title>
        <c:numFmt formatCode="0" sourceLinked="0"/>
        <c:majorTickMark val="out"/>
        <c:minorTickMark val="none"/>
        <c:tickLblPos val="nextTo"/>
        <c:spPr>
          <a:ln w="6350" cmpd="sng">
            <a:solidFill>
              <a:srgbClr val="000000"/>
            </a:solidFill>
          </a:ln>
        </c:spPr>
        <c:txPr>
          <a:bodyPr/>
          <a:lstStyle/>
          <a:p>
            <a:pPr>
              <a:defRPr sz="1200"/>
            </a:pPr>
            <a:endParaRPr lang="en-US"/>
          </a:p>
        </c:txPr>
        <c:crossAx val="-2008350888"/>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10201143362120101"/>
          <c:y val="1.7245406824146998E-2"/>
          <c:w val="0.879638104363621"/>
          <c:h val="8.0726462290953996E-2"/>
        </c:manualLayout>
      </c:layout>
      <c:overlay val="0"/>
      <c:spPr>
        <a:noFill/>
        <a:ln>
          <a:noFill/>
        </a:ln>
      </c:spPr>
      <c:txPr>
        <a:bodyPr/>
        <a:lstStyle/>
        <a:p>
          <a:pPr>
            <a:defRPr sz="1400"/>
          </a:pPr>
          <a:endParaRPr lang="en-US"/>
        </a:p>
      </c:txPr>
    </c:legend>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latin typeface="Arial" panose="020B0604020202020204" pitchFamily="34" charset="0"/>
          <a:cs typeface="Arial" panose="020B0604020202020204" pitchFamily="34" charset="0"/>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715000" y="533400"/>
            <a:ext cx="375104"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AFADDE07-A3B2-714E-914F-4081EC661B9E}" type="slidenum">
              <a:rPr lang="en-US" sz="1200">
                <a:latin typeface="Arial"/>
                <a:cs typeface="Arial"/>
              </a:rPr>
              <a:pPr>
                <a:defRPr/>
              </a:pPr>
              <a:t>‹#›</a:t>
            </a:fld>
            <a:endParaRPr lang="en-US" sz="1200" dirty="0">
              <a:latin typeface="Arial"/>
              <a:cs typeface="Arial"/>
            </a:endParaRPr>
          </a:p>
        </p:txBody>
      </p:sp>
      <p:sp>
        <p:nvSpPr>
          <p:cNvPr id="3083" name="Rectangle 11"/>
          <p:cNvSpPr>
            <a:spLocks noChangeArrowheads="1"/>
          </p:cNvSpPr>
          <p:nvPr/>
        </p:nvSpPr>
        <p:spPr bwMode="auto">
          <a:xfrm>
            <a:off x="390525" y="282575"/>
            <a:ext cx="915988" cy="307975"/>
          </a:xfrm>
          <a:prstGeom prst="rect">
            <a:avLst/>
          </a:prstGeom>
          <a:noFill/>
          <a:ln w="12700">
            <a:noFill/>
            <a:miter lim="800000"/>
            <a:headEnd/>
            <a:tailEnd/>
          </a:ln>
          <a:effectLst/>
        </p:spPr>
        <p:txBody>
          <a:bodyPr>
            <a:prstTxWarp prst="textNoShape">
              <a:avLst/>
            </a:prstTxWarp>
          </a:bodyPr>
          <a:lstStyle/>
          <a:p>
            <a:pPr>
              <a:defRPr/>
            </a:pPr>
            <a:endParaRPr lang="en-US" dirty="0">
              <a:latin typeface="Arial"/>
            </a:endParaRPr>
          </a:p>
        </p:txBody>
      </p:sp>
    </p:spTree>
    <p:extLst>
      <p:ext uri="{BB962C8B-B14F-4D97-AF65-F5344CB8AC3E}">
        <p14:creationId xmlns:p14="http://schemas.microsoft.com/office/powerpoint/2010/main" val="16118730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80963" y="857250"/>
            <a:ext cx="6697662" cy="37687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79807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3</a:t>
            </a:fld>
            <a:endParaRPr lang="en-US" dirty="0"/>
          </a:p>
        </p:txBody>
      </p:sp>
    </p:spTree>
    <p:extLst>
      <p:ext uri="{BB962C8B-B14F-4D97-AF65-F5344CB8AC3E}">
        <p14:creationId xmlns:p14="http://schemas.microsoft.com/office/powerpoint/2010/main" val="1946765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4</a:t>
            </a:fld>
            <a:endParaRPr lang="en-US" dirty="0"/>
          </a:p>
        </p:txBody>
      </p:sp>
    </p:spTree>
    <p:extLst>
      <p:ext uri="{BB962C8B-B14F-4D97-AF65-F5344CB8AC3E}">
        <p14:creationId xmlns:p14="http://schemas.microsoft.com/office/powerpoint/2010/main" val="2136374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5</a:t>
            </a:fld>
            <a:endParaRPr lang="en-US" dirty="0"/>
          </a:p>
        </p:txBody>
      </p:sp>
    </p:spTree>
    <p:extLst>
      <p:ext uri="{BB962C8B-B14F-4D97-AF65-F5344CB8AC3E}">
        <p14:creationId xmlns:p14="http://schemas.microsoft.com/office/powerpoint/2010/main" val="4098671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6</a:t>
            </a:fld>
            <a:endParaRPr lang="en-US" dirty="0"/>
          </a:p>
        </p:txBody>
      </p:sp>
    </p:spTree>
    <p:extLst>
      <p:ext uri="{BB962C8B-B14F-4D97-AF65-F5344CB8AC3E}">
        <p14:creationId xmlns:p14="http://schemas.microsoft.com/office/powerpoint/2010/main" val="33254987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URL">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D4C532C-3D97-E34C-A378-DD504926CABE}"/>
              </a:ext>
            </a:extLst>
          </p:cNvPr>
          <p:cNvPicPr>
            <a:picLocks noChangeAspect="1"/>
          </p:cNvPicPr>
          <p:nvPr userDrawn="1"/>
        </p:nvPicPr>
        <p:blipFill>
          <a:blip r:embed="rId2"/>
          <a:stretch>
            <a:fillRect/>
          </a:stretch>
        </p:blipFill>
        <p:spPr>
          <a:xfrm>
            <a:off x="504850" y="195241"/>
            <a:ext cx="2926080" cy="465946"/>
          </a:xfrm>
          <a:prstGeom prst="rect">
            <a:avLst/>
          </a:prstGeom>
        </p:spPr>
      </p:pic>
      <p:grpSp>
        <p:nvGrpSpPr>
          <p:cNvPr id="3" name="Group 2">
            <a:extLst>
              <a:ext uri="{FF2B5EF4-FFF2-40B4-BE49-F238E27FC236}">
                <a16:creationId xmlns:a16="http://schemas.microsoft.com/office/drawing/2014/main" id="{B90319A0-61A9-B04E-A7BC-8B6F583247CD}"/>
              </a:ext>
            </a:extLst>
          </p:cNvPr>
          <p:cNvGrpSpPr/>
          <p:nvPr userDrawn="1"/>
        </p:nvGrpSpPr>
        <p:grpSpPr>
          <a:xfrm>
            <a:off x="462321" y="4516238"/>
            <a:ext cx="2280879" cy="446276"/>
            <a:chOff x="462321" y="4578479"/>
            <a:chExt cx="2280879" cy="446276"/>
          </a:xfrm>
        </p:grpSpPr>
        <p:sp>
          <p:nvSpPr>
            <p:cNvPr id="12" name="TextBox 11">
              <a:extLst>
                <a:ext uri="{FF2B5EF4-FFF2-40B4-BE49-F238E27FC236}">
                  <a16:creationId xmlns:a16="http://schemas.microsoft.com/office/drawing/2014/main" id="{919FD9F7-C1BC-7347-B044-72480FB61141}"/>
                </a:ext>
              </a:extLst>
            </p:cNvPr>
            <p:cNvSpPr txBox="1">
              <a:spLocks noChangeAspect="1"/>
            </p:cNvSpPr>
            <p:nvPr userDrawn="1"/>
          </p:nvSpPr>
          <p:spPr>
            <a:xfrm>
              <a:off x="462321" y="4578479"/>
              <a:ext cx="2280879" cy="446276"/>
            </a:xfrm>
            <a:prstGeom prst="rect">
              <a:avLst/>
            </a:prstGeom>
            <a:noFill/>
          </p:spPr>
          <p:txBody>
            <a:bodyPr wrap="square" rtlCol="0">
              <a:spAutoFit/>
            </a:bodyPr>
            <a:lstStyle/>
            <a:p>
              <a:pPr algn="l"/>
              <a:r>
                <a:rPr lang="en-US" sz="1200" cap="small" spc="100" baseline="0" dirty="0">
                  <a:latin typeface="Corbel" panose="020B0503020204020204" pitchFamily="34" charset="0"/>
                  <a:cs typeface="Calibri" panose="020F0502020204030204" pitchFamily="34" charset="0"/>
                </a:rPr>
                <a:t>Hepatitis </a:t>
              </a:r>
              <a:r>
                <a:rPr lang="en-US" sz="1200" b="1" cap="small" spc="100" baseline="0" dirty="0">
                  <a:solidFill>
                    <a:srgbClr val="285078"/>
                  </a:solidFill>
                  <a:latin typeface="Corbel" panose="020B0503020204020204" pitchFamily="34" charset="0"/>
                  <a:cs typeface="Calibri" panose="020F0502020204030204" pitchFamily="34" charset="0"/>
                </a:rPr>
                <a:t>C</a:t>
              </a:r>
              <a:r>
                <a:rPr lang="en-US" sz="1200" cap="small" spc="100" baseline="0" dirty="0">
                  <a:latin typeface="Corbel" panose="020B0503020204020204" pitchFamily="34" charset="0"/>
                  <a:cs typeface="Calibri" panose="020F0502020204030204" pitchFamily="34" charset="0"/>
                </a:rPr>
                <a:t> Online</a:t>
              </a:r>
              <a:br>
                <a:rPr lang="en-US" sz="1600" dirty="0">
                  <a:latin typeface="Corbel" panose="020B0503020204020204" pitchFamily="34" charset="0"/>
                  <a:cs typeface="Arial" panose="020B0604020202020204" pitchFamily="34" charset="0"/>
                </a:rPr>
              </a:br>
              <a:r>
                <a:rPr lang="en-US" sz="1050" dirty="0" err="1">
                  <a:solidFill>
                    <a:schemeClr val="tx1">
                      <a:lumMod val="75000"/>
                      <a:lumOff val="25000"/>
                    </a:schemeClr>
                  </a:solidFill>
                  <a:latin typeface="Corbel" panose="020B0503020204020204" pitchFamily="34" charset="0"/>
                  <a:cs typeface="Calibri" panose="020F0502020204030204" pitchFamily="34" charset="0"/>
                </a:rPr>
                <a:t>www.hepatitisC.uw.edu</a:t>
              </a:r>
              <a:endParaRPr lang="en-US" sz="1050" dirty="0">
                <a:solidFill>
                  <a:schemeClr val="tx1">
                    <a:lumMod val="75000"/>
                    <a:lumOff val="25000"/>
                  </a:schemeClr>
                </a:solidFill>
                <a:latin typeface="Corbel" panose="020B0503020204020204" pitchFamily="34" charset="0"/>
                <a:cs typeface="Calibri" panose="020F0502020204030204" pitchFamily="34" charset="0"/>
              </a:endParaRPr>
            </a:p>
          </p:txBody>
        </p:sp>
        <p:cxnSp>
          <p:nvCxnSpPr>
            <p:cNvPr id="16" name="Straight Connector 15">
              <a:extLst>
                <a:ext uri="{FF2B5EF4-FFF2-40B4-BE49-F238E27FC236}">
                  <a16:creationId xmlns:a16="http://schemas.microsoft.com/office/drawing/2014/main" id="{348D6E11-48AB-BE4A-8814-EA56822BBF1E}"/>
                </a:ext>
              </a:extLst>
            </p:cNvPr>
            <p:cNvCxnSpPr/>
            <p:nvPr userDrawn="1"/>
          </p:nvCxnSpPr>
          <p:spPr>
            <a:xfrm>
              <a:off x="550191" y="4808530"/>
              <a:ext cx="1335024" cy="0"/>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grpSp>
      <p:pic>
        <p:nvPicPr>
          <p:cNvPr id="11" name="Picture 10">
            <a:extLst>
              <a:ext uri="{FF2B5EF4-FFF2-40B4-BE49-F238E27FC236}">
                <a16:creationId xmlns:a16="http://schemas.microsoft.com/office/drawing/2014/main" id="{331D7AC0-870D-EE43-85B5-10937BBC3887}"/>
              </a:ext>
            </a:extLst>
          </p:cNvPr>
          <p:cNvPicPr>
            <a:picLocks/>
          </p:cNvPicPr>
          <p:nvPr userDrawn="1"/>
        </p:nvPicPr>
        <p:blipFill>
          <a:blip r:embed="rId3" cstate="print">
            <a:extLst>
              <a:ext uri="{28A0092B-C50C-407E-A947-70E740481C1C}">
                <a14:useLocalDpi xmlns:a14="http://schemas.microsoft.com/office/drawing/2010/main"/>
              </a:ext>
            </a:extLst>
          </a:blip>
          <a:stretch>
            <a:fillRect/>
          </a:stretch>
        </p:blipFill>
        <p:spPr>
          <a:xfrm>
            <a:off x="0" y="858320"/>
            <a:ext cx="9157371" cy="3474720"/>
          </a:xfrm>
          <a:prstGeom prst="rect">
            <a:avLst/>
          </a:prstGeom>
        </p:spPr>
      </p:pic>
      <p:sp>
        <p:nvSpPr>
          <p:cNvPr id="18" name="Title 1">
            <a:extLst>
              <a:ext uri="{FF2B5EF4-FFF2-40B4-BE49-F238E27FC236}">
                <a16:creationId xmlns:a16="http://schemas.microsoft.com/office/drawing/2014/main" id="{E80F54C7-FB42-CA4C-90DF-566F5473896E}"/>
              </a:ext>
            </a:extLst>
          </p:cNvPr>
          <p:cNvSpPr>
            <a:spLocks noGrp="1"/>
          </p:cNvSpPr>
          <p:nvPr>
            <p:ph type="ctrTitle" hasCustomPrompt="1"/>
          </p:nvPr>
        </p:nvSpPr>
        <p:spPr>
          <a:xfrm>
            <a:off x="438219" y="1017901"/>
            <a:ext cx="8229600" cy="1280160"/>
          </a:xfrm>
          <a:prstGeom prst="rect">
            <a:avLst/>
          </a:prstGeom>
        </p:spPr>
        <p:txBody>
          <a:bodyPr lIns="91440" anchor="ctr" anchorCtr="0">
            <a:normAutofit/>
          </a:bodyPr>
          <a:lstStyle>
            <a:lvl1pPr algn="l">
              <a:lnSpc>
                <a:spcPts val="3000"/>
              </a:lnSpc>
              <a:defRPr sz="3200" b="0">
                <a:solidFill>
                  <a:schemeClr val="bg1"/>
                </a:solidFill>
                <a:latin typeface="Arial" panose="020B0604020202020204" pitchFamily="34" charset="0"/>
                <a:cs typeface="Arial" panose="020B0604020202020204" pitchFamily="34" charset="0"/>
              </a:defRPr>
            </a:lvl1pPr>
          </a:lstStyle>
          <a:p>
            <a:r>
              <a:rPr lang="en-US" dirty="0"/>
              <a:t>Click and Add Title</a:t>
            </a:r>
          </a:p>
        </p:txBody>
      </p:sp>
      <p:sp>
        <p:nvSpPr>
          <p:cNvPr id="21" name="Text Placeholder 15">
            <a:extLst>
              <a:ext uri="{FF2B5EF4-FFF2-40B4-BE49-F238E27FC236}">
                <a16:creationId xmlns:a16="http://schemas.microsoft.com/office/drawing/2014/main" id="{4ABFC78A-A9BC-CF4A-BAF8-FC4134E5D473}"/>
              </a:ext>
            </a:extLst>
          </p:cNvPr>
          <p:cNvSpPr>
            <a:spLocks noGrp="1"/>
          </p:cNvSpPr>
          <p:nvPr>
            <p:ph type="body" sz="quarter" idx="18" hasCustomPrompt="1"/>
          </p:nvPr>
        </p:nvSpPr>
        <p:spPr>
          <a:xfrm>
            <a:off x="443736" y="2404157"/>
            <a:ext cx="8229600" cy="1463040"/>
          </a:xfrm>
          <a:prstGeom prst="rect">
            <a:avLst/>
          </a:prstGeom>
        </p:spPr>
        <p:txBody>
          <a:bodyPr lIns="91440" tIns="91440" rIns="91440" bIns="91440" anchor="ctr" anchorCtr="0">
            <a:noAutofit/>
          </a:bodyPr>
          <a:lstStyle>
            <a:lvl1pPr marL="0" indent="0" algn="l">
              <a:lnSpc>
                <a:spcPct val="100000"/>
              </a:lnSpc>
              <a:spcBef>
                <a:spcPts val="0"/>
              </a:spcBef>
              <a:spcAft>
                <a:spcPts val="0"/>
              </a:spcAft>
              <a:buNone/>
              <a:defRPr sz="17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sp>
        <p:nvSpPr>
          <p:cNvPr id="22" name="Date">
            <a:extLst>
              <a:ext uri="{FF2B5EF4-FFF2-40B4-BE49-F238E27FC236}">
                <a16:creationId xmlns:a16="http://schemas.microsoft.com/office/drawing/2014/main" id="{B66131DB-45B5-6945-A76D-741496EBA307}"/>
              </a:ext>
            </a:extLst>
          </p:cNvPr>
          <p:cNvSpPr>
            <a:spLocks noGrp="1"/>
          </p:cNvSpPr>
          <p:nvPr>
            <p:ph type="body" sz="quarter" idx="14" hasCustomPrompt="1"/>
          </p:nvPr>
        </p:nvSpPr>
        <p:spPr>
          <a:xfrm>
            <a:off x="443736" y="3967450"/>
            <a:ext cx="8229600" cy="219455"/>
          </a:xfrm>
          <a:prstGeom prst="rect">
            <a:avLst/>
          </a:prstGeom>
        </p:spPr>
        <p:txBody>
          <a:bodyPr anchor="ctr">
            <a:noAutofit/>
          </a:bodyPr>
          <a:lstStyle>
            <a:lvl1pPr marL="0" indent="0" algn="l">
              <a:lnSpc>
                <a:spcPts val="1200"/>
              </a:lnSpc>
              <a:buNone/>
              <a:defRPr sz="1050" b="0" baseline="0">
                <a:solidFill>
                  <a:srgbClr val="82C8FA"/>
                </a:solidFill>
                <a:latin typeface="Arial"/>
              </a:defRPr>
            </a:lvl1pPr>
          </a:lstStyle>
          <a:p>
            <a:pPr lvl="0"/>
            <a:r>
              <a:rPr lang="en-US" dirty="0"/>
              <a:t>Click and Add Last Date Info</a:t>
            </a:r>
          </a:p>
        </p:txBody>
      </p:sp>
      <p:cxnSp>
        <p:nvCxnSpPr>
          <p:cNvPr id="23" name="Straight Connector 22">
            <a:extLst>
              <a:ext uri="{FF2B5EF4-FFF2-40B4-BE49-F238E27FC236}">
                <a16:creationId xmlns:a16="http://schemas.microsoft.com/office/drawing/2014/main" id="{566D0A3E-B052-EA40-B037-054B51E770EC}"/>
              </a:ext>
            </a:extLst>
          </p:cNvPr>
          <p:cNvCxnSpPr>
            <a:cxnSpLocks/>
          </p:cNvCxnSpPr>
          <p:nvPr userDrawn="1"/>
        </p:nvCxnSpPr>
        <p:spPr>
          <a:xfrm>
            <a:off x="-8639" y="86256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E160ADCC-ACEB-FA4F-9D36-5D0D7D86AD0A}"/>
              </a:ext>
            </a:extLst>
          </p:cNvPr>
          <p:cNvCxnSpPr>
            <a:cxnSpLocks/>
          </p:cNvCxnSpPr>
          <p:nvPr userDrawn="1"/>
        </p:nvCxnSpPr>
        <p:spPr>
          <a:xfrm>
            <a:off x="-8639" y="4330452"/>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3864322"/>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udy-Slide-Full">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Study Slide: click to add title</a:t>
            </a:r>
          </a:p>
        </p:txBody>
      </p:sp>
      <p:cxnSp>
        <p:nvCxnSpPr>
          <p:cNvPr id="7" name="Straight Connector 6">
            <a:extLst>
              <a:ext uri="{FF2B5EF4-FFF2-40B4-BE49-F238E27FC236}">
                <a16:creationId xmlns:a16="http://schemas.microsoft.com/office/drawing/2014/main" id="{5006B65E-6661-EE42-AFF2-CBC4C550F1B5}"/>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5062BBA1-6479-2148-9EE1-B8CD2CE7493C}"/>
              </a:ext>
            </a:extLst>
          </p:cNvPr>
          <p:cNvPicPr>
            <a:picLocks noChangeAspect="1"/>
          </p:cNvPicPr>
          <p:nvPr userDrawn="1"/>
        </p:nvPicPr>
        <p:blipFill>
          <a:blip r:embed="rId3"/>
          <a:stretch>
            <a:fillRect/>
          </a:stretch>
        </p:blipFill>
        <p:spPr>
          <a:xfrm>
            <a:off x="8130186" y="4829794"/>
            <a:ext cx="914400" cy="268185"/>
          </a:xfrm>
          <a:prstGeom prst="rect">
            <a:avLst/>
          </a:prstGeom>
        </p:spPr>
      </p:pic>
      <p:sp>
        <p:nvSpPr>
          <p:cNvPr id="12" name="Text Placeholder 5">
            <a:extLst>
              <a:ext uri="{FF2B5EF4-FFF2-40B4-BE49-F238E27FC236}">
                <a16:creationId xmlns:a16="http://schemas.microsoft.com/office/drawing/2014/main" id="{91BF38B5-72C1-5A4F-B205-3AF64FC4F878}"/>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8" name="Content Placeholder 3">
            <a:extLst>
              <a:ext uri="{FF2B5EF4-FFF2-40B4-BE49-F238E27FC236}">
                <a16:creationId xmlns:a16="http://schemas.microsoft.com/office/drawing/2014/main" id="{373E7362-CDE5-A340-93E0-4EB40FE4CF9B}"/>
              </a:ext>
            </a:extLst>
          </p:cNvPr>
          <p:cNvSpPr>
            <a:spLocks noGrp="1"/>
          </p:cNvSpPr>
          <p:nvPr>
            <p:ph sz="half" idx="2" hasCustomPrompt="1"/>
          </p:nvPr>
        </p:nvSpPr>
        <p:spPr>
          <a:xfrm>
            <a:off x="323850" y="1184224"/>
            <a:ext cx="8515350" cy="3504315"/>
          </a:xfrm>
          <a:prstGeom prst="rect">
            <a:avLst/>
          </a:prstGeom>
          <a:solidFill>
            <a:schemeClr val="bg1">
              <a:lumMod val="95000"/>
            </a:schemeClr>
          </a:solidFill>
          <a:ln>
            <a:solidFill>
              <a:schemeClr val="tx1"/>
            </a:solidFill>
          </a:ln>
        </p:spPr>
        <p:txBody>
          <a:bodyPr tIns="91440" rIns="18288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312971790"/>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udy-Summary">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Study Slide: click to add title</a:t>
            </a:r>
          </a:p>
        </p:txBody>
      </p:sp>
      <p:cxnSp>
        <p:nvCxnSpPr>
          <p:cNvPr id="7" name="Straight Connector 6">
            <a:extLst>
              <a:ext uri="{FF2B5EF4-FFF2-40B4-BE49-F238E27FC236}">
                <a16:creationId xmlns:a16="http://schemas.microsoft.com/office/drawing/2014/main" id="{5006B65E-6661-EE42-AFF2-CBC4C550F1B5}"/>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5062BBA1-6479-2148-9EE1-B8CD2CE7493C}"/>
              </a:ext>
            </a:extLst>
          </p:cNvPr>
          <p:cNvPicPr>
            <a:picLocks noChangeAspect="1"/>
          </p:cNvPicPr>
          <p:nvPr userDrawn="1"/>
        </p:nvPicPr>
        <p:blipFill>
          <a:blip r:embed="rId3"/>
          <a:stretch>
            <a:fillRect/>
          </a:stretch>
        </p:blipFill>
        <p:spPr>
          <a:xfrm>
            <a:off x="8130186" y="4829794"/>
            <a:ext cx="914400" cy="268185"/>
          </a:xfrm>
          <a:prstGeom prst="rect">
            <a:avLst/>
          </a:prstGeom>
        </p:spPr>
      </p:pic>
      <p:sp>
        <p:nvSpPr>
          <p:cNvPr id="12" name="Text Placeholder 5">
            <a:extLst>
              <a:ext uri="{FF2B5EF4-FFF2-40B4-BE49-F238E27FC236}">
                <a16:creationId xmlns:a16="http://schemas.microsoft.com/office/drawing/2014/main" id="{91BF38B5-72C1-5A4F-B205-3AF64FC4F878}"/>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8" name="Content Placeholder 3">
            <a:extLst>
              <a:ext uri="{FF2B5EF4-FFF2-40B4-BE49-F238E27FC236}">
                <a16:creationId xmlns:a16="http://schemas.microsoft.com/office/drawing/2014/main" id="{373E7362-CDE5-A340-93E0-4EB40FE4CF9B}"/>
              </a:ext>
            </a:extLst>
          </p:cNvPr>
          <p:cNvSpPr>
            <a:spLocks noGrp="1"/>
          </p:cNvSpPr>
          <p:nvPr>
            <p:ph sz="half" idx="2" hasCustomPrompt="1"/>
          </p:nvPr>
        </p:nvSpPr>
        <p:spPr>
          <a:xfrm>
            <a:off x="-18168" y="1786409"/>
            <a:ext cx="9180576" cy="1574460"/>
          </a:xfrm>
          <a:prstGeom prst="rect">
            <a:avLst/>
          </a:prstGeom>
          <a:solidFill>
            <a:schemeClr val="bg1">
              <a:lumMod val="95000"/>
            </a:schemeClr>
          </a:solidFill>
          <a:ln w="19050">
            <a:solidFill>
              <a:srgbClr val="0070C0"/>
            </a:solidFill>
          </a:ln>
        </p:spPr>
        <p:txBody>
          <a:bodyPr lIns="457200" tIns="91440" rIns="457200" bIns="182880" anchor="ctr" anchorCtr="0">
            <a:normAutofit/>
          </a:bodyPr>
          <a:lstStyle>
            <a:lvl1pPr marL="0" marR="0" indent="0" algn="l" defTabSz="685800" rtl="0" eaLnBrk="1" fontAlgn="auto" latinLnBrk="0" hangingPunct="1">
              <a:lnSpc>
                <a:spcPts val="2200"/>
              </a:lnSpc>
              <a:spcBef>
                <a:spcPts val="0"/>
              </a:spcBef>
              <a:spcAft>
                <a:spcPts val="0"/>
              </a:spcAft>
              <a:buClr>
                <a:srgbClr val="0070C0"/>
              </a:buClr>
              <a:buSzPct val="100000"/>
              <a:buFont typeface="Arial"/>
              <a:buNone/>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0"/>
            <a:endParaRPr lang="en-US" dirty="0"/>
          </a:p>
        </p:txBody>
      </p:sp>
    </p:spTree>
    <p:extLst>
      <p:ext uri="{BB962C8B-B14F-4D97-AF65-F5344CB8AC3E}">
        <p14:creationId xmlns:p14="http://schemas.microsoft.com/office/powerpoint/2010/main" val="2315424671"/>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udy-Slide-Bar">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Study Slide Bar: click to add title</a:t>
            </a:r>
          </a:p>
        </p:txBody>
      </p:sp>
      <p:cxnSp>
        <p:nvCxnSpPr>
          <p:cNvPr id="7" name="Straight Connector 6">
            <a:extLst>
              <a:ext uri="{FF2B5EF4-FFF2-40B4-BE49-F238E27FC236}">
                <a16:creationId xmlns:a16="http://schemas.microsoft.com/office/drawing/2014/main" id="{5006B65E-6661-EE42-AFF2-CBC4C550F1B5}"/>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5062BBA1-6479-2148-9EE1-B8CD2CE7493C}"/>
              </a:ext>
            </a:extLst>
          </p:cNvPr>
          <p:cNvPicPr>
            <a:picLocks noChangeAspect="1"/>
          </p:cNvPicPr>
          <p:nvPr userDrawn="1"/>
        </p:nvPicPr>
        <p:blipFill>
          <a:blip r:embed="rId3"/>
          <a:stretch>
            <a:fillRect/>
          </a:stretch>
        </p:blipFill>
        <p:spPr>
          <a:xfrm>
            <a:off x="8130186" y="4829794"/>
            <a:ext cx="914400" cy="268185"/>
          </a:xfrm>
          <a:prstGeom prst="rect">
            <a:avLst/>
          </a:prstGeom>
        </p:spPr>
      </p:pic>
      <p:sp>
        <p:nvSpPr>
          <p:cNvPr id="12" name="Text Placeholder 5">
            <a:extLst>
              <a:ext uri="{FF2B5EF4-FFF2-40B4-BE49-F238E27FC236}">
                <a16:creationId xmlns:a16="http://schemas.microsoft.com/office/drawing/2014/main" id="{91BF38B5-72C1-5A4F-B205-3AF64FC4F878}"/>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10" name="Content Placeholder 3">
            <a:extLst>
              <a:ext uri="{FF2B5EF4-FFF2-40B4-BE49-F238E27FC236}">
                <a16:creationId xmlns:a16="http://schemas.microsoft.com/office/drawing/2014/main" id="{2291D050-F2FF-B84B-B85F-704A33D7A299}"/>
              </a:ext>
            </a:extLst>
          </p:cNvPr>
          <p:cNvSpPr>
            <a:spLocks noGrp="1"/>
          </p:cNvSpPr>
          <p:nvPr>
            <p:ph sz="half" idx="2" hasCustomPrompt="1"/>
          </p:nvPr>
        </p:nvSpPr>
        <p:spPr>
          <a:xfrm>
            <a:off x="323850" y="1428596"/>
            <a:ext cx="4248149" cy="327787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
        <p:nvSpPr>
          <p:cNvPr id="11" name="Rectangle 3">
            <a:extLst>
              <a:ext uri="{FF2B5EF4-FFF2-40B4-BE49-F238E27FC236}">
                <a16:creationId xmlns:a16="http://schemas.microsoft.com/office/drawing/2014/main" id="{7D86A608-CE71-5040-8C80-661F1437DF33}"/>
              </a:ext>
            </a:extLst>
          </p:cNvPr>
          <p:cNvSpPr>
            <a:spLocks noChangeArrowheads="1"/>
          </p:cNvSpPr>
          <p:nvPr userDrawn="1"/>
        </p:nvSpPr>
        <p:spPr bwMode="invGray">
          <a:xfrm>
            <a:off x="323850" y="1035386"/>
            <a:ext cx="4248150" cy="365760"/>
          </a:xfrm>
          <a:prstGeom prst="rect">
            <a:avLst/>
          </a:prstGeom>
          <a:solidFill>
            <a:srgbClr val="5A646E"/>
          </a:solidFill>
          <a:ln>
            <a:no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342900">
              <a:lnSpc>
                <a:spcPct val="85000"/>
              </a:lnSpc>
            </a:pPr>
            <a:endParaRPr lang="en-US" sz="1500" dirty="0">
              <a:solidFill>
                <a:schemeClr val="bg1"/>
              </a:solidFill>
              <a:latin typeface="Arial" pitchFamily="-110" charset="0"/>
              <a:ea typeface="ＭＳ Ｐゴシック" pitchFamily="-110" charset="-128"/>
              <a:cs typeface="ＭＳ Ｐゴシック" pitchFamily="-110" charset="-128"/>
            </a:endParaRPr>
          </a:p>
        </p:txBody>
      </p:sp>
      <p:sp>
        <p:nvSpPr>
          <p:cNvPr id="13" name="Text Placeholder 2">
            <a:extLst>
              <a:ext uri="{FF2B5EF4-FFF2-40B4-BE49-F238E27FC236}">
                <a16:creationId xmlns:a16="http://schemas.microsoft.com/office/drawing/2014/main" id="{78D38D57-7E90-4C4F-BEFE-18F098A6A601}"/>
              </a:ext>
            </a:extLst>
          </p:cNvPr>
          <p:cNvSpPr>
            <a:spLocks noGrp="1"/>
          </p:cNvSpPr>
          <p:nvPr>
            <p:ph type="body" idx="10" hasCustomPrompt="1"/>
          </p:nvPr>
        </p:nvSpPr>
        <p:spPr>
          <a:xfrm>
            <a:off x="332815" y="1046741"/>
            <a:ext cx="4185088" cy="342900"/>
          </a:xfrm>
          <a:prstGeom prst="rect">
            <a:avLst/>
          </a:prstGeom>
        </p:spPr>
        <p:txBody>
          <a:bodyPr anchor="b">
            <a:noAutofit/>
          </a:bodyPr>
          <a:lstStyle>
            <a:lvl1pPr marL="0" indent="0" algn="l">
              <a:buNone/>
              <a:defRPr sz="1600" b="0">
                <a:solidFill>
                  <a:srgbClr val="FFFFFF"/>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spTree>
    <p:extLst>
      <p:ext uri="{BB962C8B-B14F-4D97-AF65-F5344CB8AC3E}">
        <p14:creationId xmlns:p14="http://schemas.microsoft.com/office/powerpoint/2010/main" val="3846881504"/>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White">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1371599"/>
          </a:xfrm>
          <a:prstGeom prst="rect">
            <a:avLst/>
          </a:prstGeom>
        </p:spPr>
      </p:pic>
      <p:sp>
        <p:nvSpPr>
          <p:cNvPr id="2" name="Title 1"/>
          <p:cNvSpPr>
            <a:spLocks noGrp="1"/>
          </p:cNvSpPr>
          <p:nvPr>
            <p:ph type="title" hasCustomPrompt="1"/>
          </p:nvPr>
        </p:nvSpPr>
        <p:spPr>
          <a:xfrm>
            <a:off x="533401" y="2102823"/>
            <a:ext cx="8077200" cy="928688"/>
          </a:xfrm>
          <a:prstGeom prst="rect">
            <a:avLst/>
          </a:prstGeom>
        </p:spPr>
        <p:txBody>
          <a:bodyPr tIns="0" anchor="ctr">
            <a:normAutofit/>
          </a:bodyPr>
          <a:lstStyle>
            <a:lvl1pPr algn="ctr">
              <a:defRPr sz="2800" b="0"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pic>
        <p:nvPicPr>
          <p:cNvPr id="12" name="Picture 11"/>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1" y="3771901"/>
            <a:ext cx="9157371" cy="1371599"/>
          </a:xfrm>
          <a:prstGeom prst="rect">
            <a:avLst/>
          </a:prstGeom>
        </p:spPr>
      </p:pic>
      <p:cxnSp>
        <p:nvCxnSpPr>
          <p:cNvPr id="13" name="Straight Connector 12"/>
          <p:cNvCxnSpPr>
            <a:cxnSpLocks/>
          </p:cNvCxnSpPr>
          <p:nvPr userDrawn="1"/>
        </p:nvCxnSpPr>
        <p:spPr>
          <a:xfrm>
            <a:off x="-9329" y="3780234"/>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a:cxnSpLocks/>
          </p:cNvCxnSpPr>
          <p:nvPr userDrawn="1"/>
        </p:nvCxnSpPr>
        <p:spPr>
          <a:xfrm>
            <a:off x="-9329" y="1367234"/>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id="{E75D3E13-CC4F-7E49-B471-8878E909C360}"/>
              </a:ext>
            </a:extLst>
          </p:cNvPr>
          <p:cNvPicPr>
            <a:picLocks/>
          </p:cNvPicPr>
          <p:nvPr userDrawn="1"/>
        </p:nvPicPr>
        <p:blipFill>
          <a:blip r:embed="rId3"/>
          <a:stretch>
            <a:fillRect/>
          </a:stretch>
        </p:blipFill>
        <p:spPr>
          <a:xfrm>
            <a:off x="8130186" y="4819791"/>
            <a:ext cx="914400" cy="265176"/>
          </a:xfrm>
          <a:prstGeom prst="rect">
            <a:avLst/>
          </a:prstGeom>
        </p:spPr>
      </p:pic>
    </p:spTree>
    <p:extLst>
      <p:ext uri="{BB962C8B-B14F-4D97-AF65-F5344CB8AC3E}">
        <p14:creationId xmlns:p14="http://schemas.microsoft.com/office/powerpoint/2010/main" val="2055738268"/>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Divider-Bar">
    <p:spTree>
      <p:nvGrpSpPr>
        <p:cNvPr id="1" name=""/>
        <p:cNvGrpSpPr/>
        <p:nvPr/>
      </p:nvGrpSpPr>
      <p:grpSpPr>
        <a:xfrm>
          <a:off x="0" y="0"/>
          <a:ext cx="0" cy="0"/>
          <a:chOff x="0" y="0"/>
          <a:chExt cx="0" cy="0"/>
        </a:xfrm>
      </p:grpSpPr>
      <p:pic>
        <p:nvPicPr>
          <p:cNvPr id="13" name="Picture 12"/>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1371599"/>
          </a:xfrm>
          <a:prstGeom prst="rect">
            <a:avLst/>
          </a:prstGeom>
        </p:spPr>
      </p:pic>
      <p:pic>
        <p:nvPicPr>
          <p:cNvPr id="14" name="Picture 13"/>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1" y="3771901"/>
            <a:ext cx="9157371" cy="1371599"/>
          </a:xfrm>
          <a:prstGeom prst="rect">
            <a:avLst/>
          </a:prstGeom>
        </p:spPr>
      </p:pic>
      <p:sp>
        <p:nvSpPr>
          <p:cNvPr id="12" name="Title 4"/>
          <p:cNvSpPr txBox="1">
            <a:spLocks/>
          </p:cNvSpPr>
          <p:nvPr userDrawn="1"/>
        </p:nvSpPr>
        <p:spPr>
          <a:xfrm>
            <a:off x="1" y="2095500"/>
            <a:ext cx="9143999" cy="971550"/>
          </a:xfrm>
          <a:prstGeom prst="rect">
            <a:avLst/>
          </a:prstGeom>
          <a:solidFill>
            <a:srgbClr val="00597C">
              <a:alpha val="10000"/>
            </a:srgbClr>
          </a:solidFill>
        </p:spPr>
        <p:txBody>
          <a:bodyPr tIns="0" anchor="ctr">
            <a:normAutofit/>
          </a:bodyPr>
          <a:lstStyle/>
          <a:p>
            <a:pPr marL="0" marR="0" lvl="0" indent="0" algn="ctr" defTabSz="6858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chemeClr val="tx2"/>
              </a:solidFill>
              <a:effectLst/>
              <a:uLnTx/>
              <a:uFillTx/>
              <a:latin typeface="+mj-lt"/>
              <a:ea typeface="+mj-ea"/>
              <a:cs typeface="+mj-cs"/>
            </a:endParaRPr>
          </a:p>
        </p:txBody>
      </p:sp>
      <p:sp>
        <p:nvSpPr>
          <p:cNvPr id="2" name="Title 1"/>
          <p:cNvSpPr>
            <a:spLocks noGrp="1"/>
          </p:cNvSpPr>
          <p:nvPr>
            <p:ph type="title" hasCustomPrompt="1"/>
          </p:nvPr>
        </p:nvSpPr>
        <p:spPr>
          <a:xfrm>
            <a:off x="323848" y="2105025"/>
            <a:ext cx="8496300" cy="956120"/>
          </a:xfrm>
          <a:prstGeom prst="rect">
            <a:avLst/>
          </a:prstGeom>
        </p:spPr>
        <p:txBody>
          <a:bodyPr tIns="0" anchor="ctr">
            <a:normAutofit/>
          </a:bodyPr>
          <a:lstStyle>
            <a:lvl1pPr algn="ctr">
              <a:defRPr sz="2800" b="0" cap="none">
                <a:solidFill>
                  <a:schemeClr val="tx2"/>
                </a:solidFill>
                <a:latin typeface="Arial" panose="020B0604020202020204" pitchFamily="34" charset="0"/>
                <a:cs typeface="Arial" panose="020B0604020202020204" pitchFamily="34" charset="0"/>
              </a:defRPr>
            </a:lvl1pPr>
          </a:lstStyle>
          <a:p>
            <a:r>
              <a:rPr lang="en-US" dirty="0"/>
              <a:t>Click To Edit Title</a:t>
            </a:r>
          </a:p>
        </p:txBody>
      </p:sp>
      <p:cxnSp>
        <p:nvCxnSpPr>
          <p:cNvPr id="15" name="Straight Connector 14"/>
          <p:cNvCxnSpPr/>
          <p:nvPr userDrawn="1"/>
        </p:nvCxnSpPr>
        <p:spPr>
          <a:xfrm>
            <a:off x="-9329" y="3780234"/>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9329" y="1367234"/>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7" name="Picture 16">
            <a:extLst>
              <a:ext uri="{FF2B5EF4-FFF2-40B4-BE49-F238E27FC236}">
                <a16:creationId xmlns:a16="http://schemas.microsoft.com/office/drawing/2014/main" id="{54F72F09-2BBD-9049-A14A-1051BDD99E57}"/>
              </a:ext>
            </a:extLst>
          </p:cNvPr>
          <p:cNvPicPr>
            <a:picLocks/>
          </p:cNvPicPr>
          <p:nvPr userDrawn="1"/>
        </p:nvPicPr>
        <p:blipFill>
          <a:blip r:embed="rId3"/>
          <a:stretch>
            <a:fillRect/>
          </a:stretch>
        </p:blipFill>
        <p:spPr>
          <a:xfrm>
            <a:off x="8130186" y="4819791"/>
            <a:ext cx="914400" cy="265176"/>
          </a:xfrm>
          <a:prstGeom prst="rect">
            <a:avLst/>
          </a:prstGeom>
        </p:spPr>
      </p:pic>
      <p:sp>
        <p:nvSpPr>
          <p:cNvPr id="9" name="Text Placeholder 5">
            <a:extLst>
              <a:ext uri="{FF2B5EF4-FFF2-40B4-BE49-F238E27FC236}">
                <a16:creationId xmlns:a16="http://schemas.microsoft.com/office/drawing/2014/main" id="{550092C9-A09F-7245-8D15-AEFDA532881C}"/>
              </a:ext>
            </a:extLst>
          </p:cNvPr>
          <p:cNvSpPr>
            <a:spLocks noGrp="1"/>
          </p:cNvSpPr>
          <p:nvPr>
            <p:ph type="body" sz="quarter" idx="15"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sp>
        <p:nvSpPr>
          <p:cNvPr id="10" name="Text Placeholder 2">
            <a:extLst>
              <a:ext uri="{FF2B5EF4-FFF2-40B4-BE49-F238E27FC236}">
                <a16:creationId xmlns:a16="http://schemas.microsoft.com/office/drawing/2014/main" id="{1CCC311E-DA3E-AB41-BF2C-7398324BA555}"/>
              </a:ext>
            </a:extLst>
          </p:cNvPr>
          <p:cNvSpPr>
            <a:spLocks noGrp="1"/>
          </p:cNvSpPr>
          <p:nvPr>
            <p:ph type="body" idx="1" hasCustomPrompt="1"/>
          </p:nvPr>
        </p:nvSpPr>
        <p:spPr>
          <a:xfrm>
            <a:off x="323849" y="-7144"/>
            <a:ext cx="8839200" cy="363760"/>
          </a:xfrm>
          <a:prstGeom prst="rect">
            <a:avLst/>
          </a:prstGeom>
        </p:spPr>
        <p:txBody>
          <a:bodyPr lIns="91440" anchor="b">
            <a:normAutofit/>
          </a:bodyPr>
          <a:lstStyle>
            <a:lvl1pPr marL="0" indent="0">
              <a:spcBef>
                <a:spcPts val="0"/>
              </a:spcBef>
              <a:buNone/>
              <a:defRPr sz="1100" b="0" baseline="0">
                <a:solidFill>
                  <a:schemeClr val="bg1"/>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SECTION TOPIC (OPTIONAL)</a:t>
            </a:r>
          </a:p>
        </p:txBody>
      </p:sp>
    </p:spTree>
    <p:extLst>
      <p:ext uri="{BB962C8B-B14F-4D97-AF65-F5344CB8AC3E}">
        <p14:creationId xmlns:p14="http://schemas.microsoft.com/office/powerpoint/2010/main" val="3880678036"/>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Divider-Solid">
    <p:spTree>
      <p:nvGrpSpPr>
        <p:cNvPr id="1" name=""/>
        <p:cNvGrpSpPr/>
        <p:nvPr/>
      </p:nvGrpSpPr>
      <p:grpSpPr>
        <a:xfrm>
          <a:off x="0" y="0"/>
          <a:ext cx="0" cy="0"/>
          <a:chOff x="0" y="0"/>
          <a:chExt cx="0" cy="0"/>
        </a:xfrm>
      </p:grpSpPr>
      <p:sp>
        <p:nvSpPr>
          <p:cNvPr id="9" name="Title 4">
            <a:extLst>
              <a:ext uri="{FF2B5EF4-FFF2-40B4-BE49-F238E27FC236}">
                <a16:creationId xmlns:a16="http://schemas.microsoft.com/office/drawing/2014/main" id="{E36BB952-50A8-AE49-87A9-BEC72E8DE500}"/>
              </a:ext>
            </a:extLst>
          </p:cNvPr>
          <p:cNvSpPr txBox="1">
            <a:spLocks/>
          </p:cNvSpPr>
          <p:nvPr userDrawn="1"/>
        </p:nvSpPr>
        <p:spPr>
          <a:xfrm>
            <a:off x="1" y="1371600"/>
            <a:ext cx="9143999" cy="2400300"/>
          </a:xfrm>
          <a:prstGeom prst="rect">
            <a:avLst/>
          </a:prstGeom>
          <a:solidFill>
            <a:srgbClr val="00597C">
              <a:alpha val="10000"/>
            </a:srgbClr>
          </a:solidFill>
        </p:spPr>
        <p:txBody>
          <a:bodyPr tIns="0" anchor="ctr">
            <a:normAutofit/>
          </a:bodyPr>
          <a:lstStyle/>
          <a:p>
            <a:pPr marL="0" marR="0" lvl="0" indent="0" algn="ctr" defTabSz="6858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pic>
        <p:nvPicPr>
          <p:cNvPr id="13" name="Picture 12"/>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1371599"/>
          </a:xfrm>
          <a:prstGeom prst="rect">
            <a:avLst/>
          </a:prstGeom>
        </p:spPr>
      </p:pic>
      <p:pic>
        <p:nvPicPr>
          <p:cNvPr id="14" name="Picture 13"/>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1" y="3771901"/>
            <a:ext cx="9157371" cy="1371599"/>
          </a:xfrm>
          <a:prstGeom prst="rect">
            <a:avLst/>
          </a:prstGeom>
        </p:spPr>
      </p:pic>
      <p:sp>
        <p:nvSpPr>
          <p:cNvPr id="2" name="Title 1"/>
          <p:cNvSpPr>
            <a:spLocks noGrp="1"/>
          </p:cNvSpPr>
          <p:nvPr>
            <p:ph type="title" hasCustomPrompt="1"/>
          </p:nvPr>
        </p:nvSpPr>
        <p:spPr>
          <a:xfrm>
            <a:off x="0" y="2105025"/>
            <a:ext cx="9144000" cy="956120"/>
          </a:xfrm>
          <a:prstGeom prst="rect">
            <a:avLst/>
          </a:prstGeom>
        </p:spPr>
        <p:txBody>
          <a:bodyPr tIns="0" anchor="ctr">
            <a:normAutofit/>
          </a:bodyPr>
          <a:lstStyle>
            <a:lvl1pPr algn="ctr">
              <a:defRPr sz="2800" b="0" cap="none">
                <a:solidFill>
                  <a:schemeClr val="tx2"/>
                </a:solidFill>
                <a:latin typeface="Arial" panose="020B0604020202020204" pitchFamily="34" charset="0"/>
                <a:cs typeface="Arial" panose="020B0604020202020204" pitchFamily="34" charset="0"/>
              </a:defRPr>
            </a:lvl1pPr>
          </a:lstStyle>
          <a:p>
            <a:r>
              <a:rPr lang="en-US" dirty="0"/>
              <a:t>Click To Edit Title</a:t>
            </a:r>
          </a:p>
        </p:txBody>
      </p:sp>
      <p:cxnSp>
        <p:nvCxnSpPr>
          <p:cNvPr id="15" name="Straight Connector 14"/>
          <p:cNvCxnSpPr/>
          <p:nvPr userDrawn="1"/>
        </p:nvCxnSpPr>
        <p:spPr>
          <a:xfrm>
            <a:off x="-9329" y="3780234"/>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9329" y="1367234"/>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7" name="Picture 16">
            <a:extLst>
              <a:ext uri="{FF2B5EF4-FFF2-40B4-BE49-F238E27FC236}">
                <a16:creationId xmlns:a16="http://schemas.microsoft.com/office/drawing/2014/main" id="{54F72F09-2BBD-9049-A14A-1051BDD99E57}"/>
              </a:ext>
            </a:extLst>
          </p:cNvPr>
          <p:cNvPicPr>
            <a:picLocks/>
          </p:cNvPicPr>
          <p:nvPr userDrawn="1"/>
        </p:nvPicPr>
        <p:blipFill>
          <a:blip r:embed="rId3"/>
          <a:stretch>
            <a:fillRect/>
          </a:stretch>
        </p:blipFill>
        <p:spPr>
          <a:xfrm>
            <a:off x="8130186" y="4819791"/>
            <a:ext cx="914400" cy="265176"/>
          </a:xfrm>
          <a:prstGeom prst="rect">
            <a:avLst/>
          </a:prstGeom>
        </p:spPr>
      </p:pic>
    </p:spTree>
    <p:extLst>
      <p:ext uri="{BB962C8B-B14F-4D97-AF65-F5344CB8AC3E}">
        <p14:creationId xmlns:p14="http://schemas.microsoft.com/office/powerpoint/2010/main" val="2138810326"/>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Divider 3">
    <p:spTree>
      <p:nvGrpSpPr>
        <p:cNvPr id="1" name=""/>
        <p:cNvGrpSpPr/>
        <p:nvPr/>
      </p:nvGrpSpPr>
      <p:grpSpPr>
        <a:xfrm>
          <a:off x="0" y="0"/>
          <a:ext cx="0" cy="0"/>
          <a:chOff x="0" y="0"/>
          <a:chExt cx="0" cy="0"/>
        </a:xfrm>
      </p:grpSpPr>
      <p:pic>
        <p:nvPicPr>
          <p:cNvPr id="13" name="Picture 12"/>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1371599"/>
          </a:xfrm>
          <a:prstGeom prst="rect">
            <a:avLst/>
          </a:prstGeom>
        </p:spPr>
      </p:pic>
      <p:pic>
        <p:nvPicPr>
          <p:cNvPr id="14" name="Picture 13"/>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1" y="3771901"/>
            <a:ext cx="9157371" cy="1371599"/>
          </a:xfrm>
          <a:prstGeom prst="rect">
            <a:avLst/>
          </a:prstGeom>
        </p:spPr>
      </p:pic>
      <p:sp>
        <p:nvSpPr>
          <p:cNvPr id="12" name="Title 4"/>
          <p:cNvSpPr txBox="1">
            <a:spLocks/>
          </p:cNvSpPr>
          <p:nvPr userDrawn="1"/>
        </p:nvSpPr>
        <p:spPr>
          <a:xfrm>
            <a:off x="1" y="1371600"/>
            <a:ext cx="9143999" cy="2400300"/>
          </a:xfrm>
          <a:prstGeom prst="rect">
            <a:avLst/>
          </a:prstGeom>
          <a:gradFill flip="none" rotWithShape="1">
            <a:gsLst>
              <a:gs pos="0">
                <a:srgbClr val="006D9A">
                  <a:alpha val="50000"/>
                </a:srgbClr>
              </a:gs>
              <a:gs pos="50000">
                <a:schemeClr val="bg1"/>
              </a:gs>
              <a:gs pos="100000">
                <a:srgbClr val="006D9A">
                  <a:alpha val="50000"/>
                </a:srgbClr>
              </a:gs>
            </a:gsLst>
            <a:lin ang="5400000" scaled="0"/>
            <a:tileRect/>
          </a:gradFill>
        </p:spPr>
        <p:txBody>
          <a:bodyPr tIns="0" anchor="ctr">
            <a:normAutofit/>
          </a:bodyPr>
          <a:lstStyle/>
          <a:p>
            <a:pPr marL="0" marR="0" lvl="0" indent="0" algn="ctr" defTabSz="6858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sp>
        <p:nvSpPr>
          <p:cNvPr id="2" name="Title 1"/>
          <p:cNvSpPr>
            <a:spLocks noGrp="1"/>
          </p:cNvSpPr>
          <p:nvPr>
            <p:ph type="title" hasCustomPrompt="1"/>
          </p:nvPr>
        </p:nvSpPr>
        <p:spPr>
          <a:xfrm>
            <a:off x="0" y="2105025"/>
            <a:ext cx="9144000" cy="956120"/>
          </a:xfrm>
          <a:prstGeom prst="rect">
            <a:avLst/>
          </a:prstGeom>
          <a:solidFill>
            <a:schemeClr val="bg1"/>
          </a:solidFill>
        </p:spPr>
        <p:txBody>
          <a:bodyPr tIns="0" anchor="ctr">
            <a:normAutofit/>
          </a:bodyPr>
          <a:lstStyle>
            <a:lvl1pPr algn="ctr">
              <a:defRPr sz="2800" b="0" cap="none">
                <a:solidFill>
                  <a:schemeClr val="tx2"/>
                </a:solidFill>
                <a:latin typeface="Arial" panose="020B0604020202020204" pitchFamily="34" charset="0"/>
                <a:cs typeface="Arial" panose="020B0604020202020204" pitchFamily="34" charset="0"/>
              </a:defRPr>
            </a:lvl1pPr>
          </a:lstStyle>
          <a:p>
            <a:r>
              <a:rPr lang="en-US" dirty="0"/>
              <a:t>Click To Edit Title</a:t>
            </a:r>
          </a:p>
        </p:txBody>
      </p:sp>
      <p:cxnSp>
        <p:nvCxnSpPr>
          <p:cNvPr id="15" name="Straight Connector 14"/>
          <p:cNvCxnSpPr/>
          <p:nvPr userDrawn="1"/>
        </p:nvCxnSpPr>
        <p:spPr>
          <a:xfrm>
            <a:off x="-7493" y="3780234"/>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9329" y="1367234"/>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7" name="Picture 16">
            <a:extLst>
              <a:ext uri="{FF2B5EF4-FFF2-40B4-BE49-F238E27FC236}">
                <a16:creationId xmlns:a16="http://schemas.microsoft.com/office/drawing/2014/main" id="{54F47EEC-7D64-BC44-B74A-8AB7EC9C1146}"/>
              </a:ext>
            </a:extLst>
          </p:cNvPr>
          <p:cNvPicPr>
            <a:picLocks/>
          </p:cNvPicPr>
          <p:nvPr userDrawn="1"/>
        </p:nvPicPr>
        <p:blipFill>
          <a:blip r:embed="rId3"/>
          <a:stretch>
            <a:fillRect/>
          </a:stretch>
        </p:blipFill>
        <p:spPr>
          <a:xfrm>
            <a:off x="8130186" y="4819791"/>
            <a:ext cx="914400" cy="265176"/>
          </a:xfrm>
          <a:prstGeom prst="rect">
            <a:avLst/>
          </a:prstGeom>
        </p:spPr>
      </p:pic>
    </p:spTree>
    <p:extLst>
      <p:ext uri="{BB962C8B-B14F-4D97-AF65-F5344CB8AC3E}">
        <p14:creationId xmlns:p14="http://schemas.microsoft.com/office/powerpoint/2010/main" val="2243079281"/>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ph-Image-Blue">
    <p:spTree>
      <p:nvGrpSpPr>
        <p:cNvPr id="1" name=""/>
        <p:cNvGrpSpPr/>
        <p:nvPr/>
      </p:nvGrpSpPr>
      <p:grpSpPr>
        <a:xfrm>
          <a:off x="0" y="0"/>
          <a:ext cx="0" cy="0"/>
          <a:chOff x="0" y="0"/>
          <a:chExt cx="0" cy="0"/>
        </a:xfrm>
      </p:grpSpPr>
      <p:sp>
        <p:nvSpPr>
          <p:cNvPr id="18" name="Rectangle 17"/>
          <p:cNvSpPr/>
          <p:nvPr userDrawn="1"/>
        </p:nvSpPr>
        <p:spPr>
          <a:xfrm>
            <a:off x="0" y="971551"/>
            <a:ext cx="9153144" cy="4192523"/>
          </a:xfrm>
          <a:prstGeom prst="rect">
            <a:avLst/>
          </a:prstGeom>
          <a:gradFill>
            <a:gsLst>
              <a:gs pos="0">
                <a:srgbClr val="004E66"/>
              </a:gs>
              <a:gs pos="100000">
                <a:srgbClr val="00779D"/>
              </a:gs>
            </a:gsLs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9" name="Straight Connector 18"/>
          <p:cNvCxnSpPr/>
          <p:nvPr userDrawn="1"/>
        </p:nvCxnSpPr>
        <p:spPr>
          <a:xfrm>
            <a:off x="-9329" y="962025"/>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1" name="Picture 20"/>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4" name="Title 1"/>
          <p:cNvSpPr>
            <a:spLocks noGrp="1"/>
          </p:cNvSpPr>
          <p:nvPr>
            <p:ph type="title"/>
          </p:nvPr>
        </p:nvSpPr>
        <p:spPr>
          <a:xfrm>
            <a:off x="323850" y="171450"/>
            <a:ext cx="8515350" cy="742950"/>
          </a:xfrm>
          <a:prstGeom prst="rect">
            <a:avLst/>
          </a:prstGeom>
        </p:spPr>
        <p:txBody>
          <a:bodyPr anchor="ctr" anchorCtr="0">
            <a:normAutofit/>
          </a:bodyPr>
          <a:lstStyle>
            <a:lvl1pPr algn="l">
              <a:defRPr sz="24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8" name="Picture 7">
            <a:extLst>
              <a:ext uri="{FF2B5EF4-FFF2-40B4-BE49-F238E27FC236}">
                <a16:creationId xmlns:a16="http://schemas.microsoft.com/office/drawing/2014/main" id="{50C5D8D2-47A9-4648-ADAF-AF4DDAB936D3}"/>
              </a:ext>
            </a:extLst>
          </p:cNvPr>
          <p:cNvPicPr>
            <a:picLocks/>
          </p:cNvPicPr>
          <p:nvPr userDrawn="1"/>
        </p:nvPicPr>
        <p:blipFill>
          <a:blip r:embed="rId3"/>
          <a:stretch>
            <a:fillRect/>
          </a:stretch>
        </p:blipFill>
        <p:spPr>
          <a:xfrm>
            <a:off x="8130186" y="4819791"/>
            <a:ext cx="914400" cy="265176"/>
          </a:xfrm>
          <a:prstGeom prst="rect">
            <a:avLst/>
          </a:prstGeom>
        </p:spPr>
      </p:pic>
      <p:sp>
        <p:nvSpPr>
          <p:cNvPr id="9" name="Text Placeholder 5">
            <a:extLst>
              <a:ext uri="{FF2B5EF4-FFF2-40B4-BE49-F238E27FC236}">
                <a16:creationId xmlns:a16="http://schemas.microsoft.com/office/drawing/2014/main" id="{42E694FF-BE93-494A-8335-D80A3BE9892C}"/>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2051987732"/>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aph-Image-Black">
    <p:spTree>
      <p:nvGrpSpPr>
        <p:cNvPr id="1" name=""/>
        <p:cNvGrpSpPr/>
        <p:nvPr/>
      </p:nvGrpSpPr>
      <p:grpSpPr>
        <a:xfrm>
          <a:off x="0" y="0"/>
          <a:ext cx="0" cy="0"/>
          <a:chOff x="0" y="0"/>
          <a:chExt cx="0" cy="0"/>
        </a:xfrm>
      </p:grpSpPr>
      <p:sp>
        <p:nvSpPr>
          <p:cNvPr id="18" name="Rectangle 17"/>
          <p:cNvSpPr/>
          <p:nvPr userDrawn="1"/>
        </p:nvSpPr>
        <p:spPr>
          <a:xfrm>
            <a:off x="0" y="971551"/>
            <a:ext cx="9153144" cy="4192523"/>
          </a:xfrm>
          <a:prstGeom prst="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9" name="Straight Connector 18"/>
          <p:cNvCxnSpPr/>
          <p:nvPr userDrawn="1"/>
        </p:nvCxnSpPr>
        <p:spPr>
          <a:xfrm>
            <a:off x="-9329" y="962025"/>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1" name="Picture 20"/>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4" name="Title 1"/>
          <p:cNvSpPr>
            <a:spLocks noGrp="1"/>
          </p:cNvSpPr>
          <p:nvPr>
            <p:ph type="title"/>
          </p:nvPr>
        </p:nvSpPr>
        <p:spPr>
          <a:xfrm>
            <a:off x="323850" y="171450"/>
            <a:ext cx="8515350" cy="742950"/>
          </a:xfrm>
          <a:prstGeom prst="rect">
            <a:avLst/>
          </a:prstGeom>
        </p:spPr>
        <p:txBody>
          <a:bodyPr anchor="ctr" anchorCtr="0">
            <a:normAutofit/>
          </a:bodyPr>
          <a:lstStyle>
            <a:lvl1pPr algn="l">
              <a:defRPr sz="24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8" name="Picture 7">
            <a:extLst>
              <a:ext uri="{FF2B5EF4-FFF2-40B4-BE49-F238E27FC236}">
                <a16:creationId xmlns:a16="http://schemas.microsoft.com/office/drawing/2014/main" id="{50C5D8D2-47A9-4648-ADAF-AF4DDAB936D3}"/>
              </a:ext>
            </a:extLst>
          </p:cNvPr>
          <p:cNvPicPr>
            <a:picLocks/>
          </p:cNvPicPr>
          <p:nvPr userDrawn="1"/>
        </p:nvPicPr>
        <p:blipFill>
          <a:blip r:embed="rId3"/>
          <a:stretch>
            <a:fillRect/>
          </a:stretch>
        </p:blipFill>
        <p:spPr>
          <a:xfrm>
            <a:off x="8130186" y="4819791"/>
            <a:ext cx="914400" cy="265176"/>
          </a:xfrm>
          <a:prstGeom prst="rect">
            <a:avLst/>
          </a:prstGeom>
        </p:spPr>
      </p:pic>
      <p:sp>
        <p:nvSpPr>
          <p:cNvPr id="9" name="Text Placeholder 5">
            <a:extLst>
              <a:ext uri="{FF2B5EF4-FFF2-40B4-BE49-F238E27FC236}">
                <a16:creationId xmlns:a16="http://schemas.microsoft.com/office/drawing/2014/main" id="{42E694FF-BE93-494A-8335-D80A3BE9892C}"/>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3069492155"/>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pen Blue">
    <p:spTree>
      <p:nvGrpSpPr>
        <p:cNvPr id="1" name=""/>
        <p:cNvGrpSpPr/>
        <p:nvPr/>
      </p:nvGrpSpPr>
      <p:grpSpPr>
        <a:xfrm>
          <a:off x="0" y="0"/>
          <a:ext cx="0" cy="0"/>
          <a:chOff x="0" y="0"/>
          <a:chExt cx="0" cy="0"/>
        </a:xfrm>
      </p:grpSpPr>
      <p:pic>
        <p:nvPicPr>
          <p:cNvPr id="21" name="Picture 20"/>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5154930"/>
          </a:xfrm>
          <a:prstGeom prst="rect">
            <a:avLst/>
          </a:prstGeom>
        </p:spPr>
      </p:pic>
      <p:pic>
        <p:nvPicPr>
          <p:cNvPr id="5" name="Picture 4">
            <a:extLst>
              <a:ext uri="{FF2B5EF4-FFF2-40B4-BE49-F238E27FC236}">
                <a16:creationId xmlns:a16="http://schemas.microsoft.com/office/drawing/2014/main" id="{97E7F697-0452-FD41-8395-6BF13DCE8E98}"/>
              </a:ext>
            </a:extLst>
          </p:cNvPr>
          <p:cNvPicPr>
            <a:picLocks/>
          </p:cNvPicPr>
          <p:nvPr userDrawn="1"/>
        </p:nvPicPr>
        <p:blipFill>
          <a:blip r:embed="rId3"/>
          <a:stretch>
            <a:fillRect/>
          </a:stretch>
        </p:blipFill>
        <p:spPr>
          <a:xfrm>
            <a:off x="8130186" y="4819791"/>
            <a:ext cx="914400" cy="265176"/>
          </a:xfrm>
          <a:prstGeom prst="rect">
            <a:avLst/>
          </a:prstGeom>
        </p:spPr>
      </p:pic>
      <p:sp>
        <p:nvSpPr>
          <p:cNvPr id="7" name="Text Placeholder 5">
            <a:extLst>
              <a:ext uri="{FF2B5EF4-FFF2-40B4-BE49-F238E27FC236}">
                <a16:creationId xmlns:a16="http://schemas.microsoft.com/office/drawing/2014/main" id="{C5375E53-0C80-A84B-AAA8-6B394E1E6F30}"/>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3193000395"/>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Lar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3D4D4E-CA73-CE48-9341-CA63C4422E0F}"/>
              </a:ext>
            </a:extLst>
          </p:cNvPr>
          <p:cNvPicPr>
            <a:picLocks noChangeAspect="1"/>
          </p:cNvPicPr>
          <p:nvPr userDrawn="1"/>
        </p:nvPicPr>
        <p:blipFill>
          <a:blip r:embed="rId2"/>
          <a:stretch>
            <a:fillRect/>
          </a:stretch>
        </p:blipFill>
        <p:spPr>
          <a:xfrm>
            <a:off x="8130186" y="4829794"/>
            <a:ext cx="914400" cy="268185"/>
          </a:xfrm>
          <a:prstGeom prst="rect">
            <a:avLst/>
          </a:prstGeom>
        </p:spPr>
      </p:pic>
      <p:pic>
        <p:nvPicPr>
          <p:cNvPr id="16" name="Picture 15"/>
          <p:cNvPicPr>
            <a:picLocks/>
          </p:cNvPicPr>
          <p:nvPr userDrawn="1"/>
        </p:nvPicPr>
        <p:blipFill>
          <a:blip r:embed="rId3"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Large-Font Text Slide: click to add title</a:t>
            </a:r>
          </a:p>
        </p:txBody>
      </p:sp>
      <p:cxnSp>
        <p:nvCxnSpPr>
          <p:cNvPr id="17" name="Straight Connector 16"/>
          <p:cNvCxnSpPr/>
          <p:nvPr userDrawn="1"/>
        </p:nvCxnSpPr>
        <p:spPr>
          <a:xfrm>
            <a:off x="-9329" y="962025"/>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ext Placeholder 5">
            <a:extLst>
              <a:ext uri="{FF2B5EF4-FFF2-40B4-BE49-F238E27FC236}">
                <a16:creationId xmlns:a16="http://schemas.microsoft.com/office/drawing/2014/main" id="{9A681A14-7A84-7F43-AE92-51583060A7F9}"/>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9" name="Content Placeholder 3">
            <a:extLst>
              <a:ext uri="{FF2B5EF4-FFF2-40B4-BE49-F238E27FC236}">
                <a16:creationId xmlns:a16="http://schemas.microsoft.com/office/drawing/2014/main" id="{82568E9B-001A-3C4B-92D6-08A79194F9D9}"/>
              </a:ext>
            </a:extLst>
          </p:cNvPr>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00000"/>
              <a:buFont typeface="Arial"/>
              <a:buChar char="•"/>
              <a:defRPr sz="24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640080" indent="-137160">
              <a:lnSpc>
                <a:spcPct val="100000"/>
              </a:lnSpc>
              <a:spcBef>
                <a:spcPts val="300"/>
              </a:spcBef>
              <a:buClr>
                <a:srgbClr val="0070C0"/>
              </a:buClr>
              <a:buSzPct val="100000"/>
              <a:defRPr sz="1800">
                <a:solidFill>
                  <a:srgbClr val="000000"/>
                </a:solidFill>
                <a:latin typeface="Arial" panose="020B0604020202020204" pitchFamily="34" charset="0"/>
                <a:cs typeface="Arial" panose="020B0604020202020204" pitchFamily="34" charset="0"/>
              </a:defRPr>
            </a:lvl3pPr>
            <a:lvl4pPr>
              <a:defRPr sz="1500"/>
            </a:lvl4pPr>
            <a:lvl5pPr>
              <a:defRPr sz="1500"/>
            </a:lvl5pPr>
            <a:lvl6pPr>
              <a:defRPr sz="1200"/>
            </a:lvl6pPr>
            <a:lvl7pPr>
              <a:defRPr sz="1200"/>
            </a:lvl7pPr>
            <a:lvl8pPr>
              <a:defRPr sz="1200"/>
            </a:lvl8pPr>
            <a:lvl9pPr>
              <a:defRPr sz="1200"/>
            </a:lvl9pPr>
          </a:lstStyle>
          <a:p>
            <a:pPr lvl="0"/>
            <a:r>
              <a:rPr lang="en-US" dirty="0"/>
              <a:t>First Level Text (click Return TAB to get to next level text)</a:t>
            </a:r>
          </a:p>
          <a:p>
            <a:pPr lvl="1"/>
            <a:r>
              <a:rPr lang="en-US" dirty="0"/>
              <a:t>Second level (click shift TAB to get back to First Level)</a:t>
            </a:r>
          </a:p>
          <a:p>
            <a:pPr lvl="2"/>
            <a:r>
              <a:rPr lang="en-US" dirty="0"/>
              <a:t>Click Return Tab to get to Third-Level Text </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1072396428"/>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Rectang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1950244"/>
            <a:ext cx="3657600" cy="514350"/>
          </a:xfrm>
          <a:prstGeom prst="rect">
            <a:avLst/>
          </a:prstGeom>
        </p:spPr>
        <p:txBody>
          <a:bodyPr tIns="0" anchor="t">
            <a:normAutofit/>
          </a:bodyPr>
          <a:lstStyle>
            <a:lvl1pPr algn="l">
              <a:defRPr sz="2400" b="0" cap="none">
                <a:solidFill>
                  <a:srgbClr val="003A78"/>
                </a:solidFill>
                <a:latin typeface="Arial" panose="020B0604020202020204" pitchFamily="34" charset="0"/>
                <a:cs typeface="Arial" panose="020B0604020202020204" pitchFamily="34" charset="0"/>
              </a:defRPr>
            </a:lvl1pPr>
          </a:lstStyle>
          <a:p>
            <a:r>
              <a:rPr lang="en-US" dirty="0"/>
              <a:t>Title</a:t>
            </a:r>
          </a:p>
        </p:txBody>
      </p:sp>
      <p:sp>
        <p:nvSpPr>
          <p:cNvPr id="3" name="Text Placeholder 2"/>
          <p:cNvSpPr>
            <a:spLocks noGrp="1"/>
          </p:cNvSpPr>
          <p:nvPr>
            <p:ph type="body" idx="1" hasCustomPrompt="1"/>
          </p:nvPr>
        </p:nvSpPr>
        <p:spPr>
          <a:xfrm>
            <a:off x="533400" y="1521619"/>
            <a:ext cx="3657600" cy="400050"/>
          </a:xfrm>
          <a:prstGeom prst="rect">
            <a:avLst/>
          </a:prstGeom>
        </p:spPr>
        <p:txBody>
          <a:bodyPr bIns="0" anchor="b"/>
          <a:lstStyle>
            <a:lvl1pPr marL="0" indent="0" algn="l">
              <a:buNone/>
              <a:defRPr sz="1800" cap="small" baseline="0">
                <a:solidFill>
                  <a:srgbClr val="003A78"/>
                </a:solidFill>
                <a:latin typeface="Arial" panose="020B0604020202020204" pitchFamily="34" charset="0"/>
                <a:cs typeface="Arial" panose="020B0604020202020204"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subtitle</a:t>
            </a:r>
          </a:p>
        </p:txBody>
      </p:sp>
      <p:sp>
        <p:nvSpPr>
          <p:cNvPr id="14" name="Rectangle 13"/>
          <p:cNvSpPr/>
          <p:nvPr/>
        </p:nvSpPr>
        <p:spPr>
          <a:xfrm>
            <a:off x="9526" y="2571752"/>
            <a:ext cx="4572001" cy="1209674"/>
          </a:xfrm>
          <a:prstGeom prst="rect">
            <a:avLst/>
          </a:prstGeom>
          <a:solidFill>
            <a:srgbClr val="0070C0">
              <a:alpha val="1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ectangle 14"/>
          <p:cNvSpPr/>
          <p:nvPr/>
        </p:nvSpPr>
        <p:spPr>
          <a:xfrm>
            <a:off x="4588934" y="1371600"/>
            <a:ext cx="4572001" cy="1185863"/>
          </a:xfrm>
          <a:prstGeom prst="rect">
            <a:avLst/>
          </a:prstGeom>
          <a:solidFill>
            <a:srgbClr val="0070C0">
              <a:alpha val="1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Content Placeholder 16"/>
          <p:cNvSpPr>
            <a:spLocks noGrp="1"/>
          </p:cNvSpPr>
          <p:nvPr>
            <p:ph sz="quarter" idx="10" hasCustomPrompt="1"/>
          </p:nvPr>
        </p:nvSpPr>
        <p:spPr>
          <a:xfrm>
            <a:off x="4876800" y="2686050"/>
            <a:ext cx="3962400" cy="914400"/>
          </a:xfrm>
          <a:prstGeom prst="rect">
            <a:avLst/>
          </a:prstGeom>
        </p:spPr>
        <p:txBody>
          <a:bodyPr/>
          <a:lstStyle>
            <a:lvl1pPr marL="171450" indent="-171450">
              <a:defRPr sz="1500">
                <a:solidFill>
                  <a:srgbClr val="003A78"/>
                </a:solidFill>
                <a:latin typeface="Arial" panose="020B0604020202020204" pitchFamily="34" charset="0"/>
                <a:cs typeface="Arial" panose="020B0604020202020204" pitchFamily="34" charset="0"/>
              </a:defRPr>
            </a:lvl1pPr>
          </a:lstStyle>
          <a:p>
            <a:pPr lvl="0"/>
            <a:r>
              <a:rPr lang="en-US" dirty="0"/>
              <a:t>Click to edit text</a:t>
            </a:r>
          </a:p>
        </p:txBody>
      </p:sp>
      <p:pic>
        <p:nvPicPr>
          <p:cNvPr id="18" name="Picture 17"/>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1371599"/>
          </a:xfrm>
          <a:prstGeom prst="rect">
            <a:avLst/>
          </a:prstGeom>
        </p:spPr>
      </p:pic>
      <p:cxnSp>
        <p:nvCxnSpPr>
          <p:cNvPr id="21" name="Straight Connector 20"/>
          <p:cNvCxnSpPr/>
          <p:nvPr userDrawn="1"/>
        </p:nvCxnSpPr>
        <p:spPr>
          <a:xfrm>
            <a:off x="-9329" y="1367234"/>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1" y="3771901"/>
            <a:ext cx="9157371" cy="1371599"/>
          </a:xfrm>
          <a:prstGeom prst="rect">
            <a:avLst/>
          </a:prstGeom>
        </p:spPr>
      </p:pic>
      <p:cxnSp>
        <p:nvCxnSpPr>
          <p:cNvPr id="23" name="Straight Connector 22"/>
          <p:cNvCxnSpPr/>
          <p:nvPr userDrawn="1"/>
        </p:nvCxnSpPr>
        <p:spPr>
          <a:xfrm>
            <a:off x="-9329" y="3780234"/>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6" name="Picture 15">
            <a:extLst>
              <a:ext uri="{FF2B5EF4-FFF2-40B4-BE49-F238E27FC236}">
                <a16:creationId xmlns:a16="http://schemas.microsoft.com/office/drawing/2014/main" id="{91F3C7D4-0781-8845-8825-89A145A9DF09}"/>
              </a:ext>
            </a:extLst>
          </p:cNvPr>
          <p:cNvPicPr>
            <a:picLocks/>
          </p:cNvPicPr>
          <p:nvPr userDrawn="1"/>
        </p:nvPicPr>
        <p:blipFill>
          <a:blip r:embed="rId3"/>
          <a:stretch>
            <a:fillRect/>
          </a:stretch>
        </p:blipFill>
        <p:spPr>
          <a:xfrm>
            <a:off x="8130186" y="4819791"/>
            <a:ext cx="914400" cy="265176"/>
          </a:xfrm>
          <a:prstGeom prst="rect">
            <a:avLst/>
          </a:prstGeom>
        </p:spPr>
      </p:pic>
    </p:spTree>
    <p:extLst>
      <p:ext uri="{BB962C8B-B14F-4D97-AF65-F5344CB8AC3E}">
        <p14:creationId xmlns:p14="http://schemas.microsoft.com/office/powerpoint/2010/main" val="3101788918"/>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sclosure-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3D4D4E-CA73-CE48-9341-CA63C4422E0F}"/>
              </a:ext>
            </a:extLst>
          </p:cNvPr>
          <p:cNvPicPr>
            <a:picLocks noChangeAspect="1"/>
          </p:cNvPicPr>
          <p:nvPr userDrawn="1"/>
        </p:nvPicPr>
        <p:blipFill>
          <a:blip r:embed="rId2"/>
          <a:stretch>
            <a:fillRect/>
          </a:stretch>
        </p:blipFill>
        <p:spPr>
          <a:xfrm>
            <a:off x="8130186" y="4829794"/>
            <a:ext cx="914400" cy="268185"/>
          </a:xfrm>
          <a:prstGeom prst="rect">
            <a:avLst/>
          </a:prstGeom>
        </p:spPr>
      </p:pic>
      <p:pic>
        <p:nvPicPr>
          <p:cNvPr id="16" name="Picture 15"/>
          <p:cNvPicPr>
            <a:picLocks/>
          </p:cNvPicPr>
          <p:nvPr userDrawn="1"/>
        </p:nvPicPr>
        <p:blipFill>
          <a:blip r:embed="rId3"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Disclosures</a:t>
            </a:r>
          </a:p>
        </p:txBody>
      </p:sp>
      <p:cxnSp>
        <p:nvCxnSpPr>
          <p:cNvPr id="17" name="Straight Connector 16"/>
          <p:cNvCxnSpPr/>
          <p:nvPr userDrawn="1"/>
        </p:nvCxnSpPr>
        <p:spPr>
          <a:xfrm>
            <a:off x="-9329" y="962025"/>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ext Placeholder 5">
            <a:extLst>
              <a:ext uri="{FF2B5EF4-FFF2-40B4-BE49-F238E27FC236}">
                <a16:creationId xmlns:a16="http://schemas.microsoft.com/office/drawing/2014/main" id="{7E488213-315E-8B44-A5C0-27244905129B}"/>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9" name="Content Placeholder 3">
            <a:extLst>
              <a:ext uri="{FF2B5EF4-FFF2-40B4-BE49-F238E27FC236}">
                <a16:creationId xmlns:a16="http://schemas.microsoft.com/office/drawing/2014/main" id="{73EF870E-42BF-9B46-A4A3-4BBBF5EE82C2}"/>
              </a:ext>
            </a:extLst>
          </p:cNvPr>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0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640080" indent="-137160">
              <a:lnSpc>
                <a:spcPct val="100000"/>
              </a:lnSpc>
              <a:spcBef>
                <a:spcPts val="300"/>
              </a:spcBef>
              <a:buClr>
                <a:srgbClr val="0070C0"/>
              </a:buClr>
              <a:buSzPct val="100000"/>
              <a:defRPr sz="2000">
                <a:solidFill>
                  <a:srgbClr val="000000"/>
                </a:solidFill>
                <a:latin typeface="Arial" panose="020B0604020202020204" pitchFamily="34" charset="0"/>
                <a:cs typeface="Arial" panose="020B0604020202020204" pitchFamily="34" charset="0"/>
              </a:defRPr>
            </a:lvl3pPr>
            <a:lvl4pPr>
              <a:defRPr sz="1500"/>
            </a:lvl4pPr>
            <a:lvl5pPr>
              <a:defRPr sz="1500"/>
            </a:lvl5pPr>
            <a:lvl6pPr>
              <a:defRPr sz="1200"/>
            </a:lvl6pPr>
            <a:lvl7pPr>
              <a:defRPr sz="1200"/>
            </a:lvl7pPr>
            <a:lvl8pPr>
              <a:defRPr sz="1200"/>
            </a:lvl8pPr>
            <a:lvl9pPr>
              <a:defRPr sz="1200"/>
            </a:lvl9pPr>
          </a:lstStyle>
          <a:p>
            <a:pPr lvl="0"/>
            <a:r>
              <a:rPr lang="en-US" dirty="0"/>
              <a:t>First Level Text</a:t>
            </a:r>
          </a:p>
          <a:p>
            <a:pPr lvl="1"/>
            <a:endParaRPr lang="en-US" dirty="0"/>
          </a:p>
          <a:p>
            <a:pPr lvl="1"/>
            <a:endParaRPr lang="en-US" dirty="0"/>
          </a:p>
        </p:txBody>
      </p:sp>
    </p:spTree>
    <p:extLst>
      <p:ext uri="{BB962C8B-B14F-4D97-AF65-F5344CB8AC3E}">
        <p14:creationId xmlns:p14="http://schemas.microsoft.com/office/powerpoint/2010/main" val="519809073"/>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553878355"/>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unding-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60F0B8B-66F2-DF43-BD77-6C2E0DA2E6A6}"/>
              </a:ext>
            </a:extLst>
          </p:cNvPr>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cxnSp>
        <p:nvCxnSpPr>
          <p:cNvPr id="8" name="Straight Connector 7">
            <a:extLst>
              <a:ext uri="{FF2B5EF4-FFF2-40B4-BE49-F238E27FC236}">
                <a16:creationId xmlns:a16="http://schemas.microsoft.com/office/drawing/2014/main" id="{6A83514E-98F2-2D45-9DA2-54F265280D68}"/>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2DA28F71-E8EE-4641-AAE6-AB4095216C3F}"/>
              </a:ext>
            </a:extLst>
          </p:cNvPr>
          <p:cNvSpPr txBox="1"/>
          <p:nvPr userDrawn="1"/>
        </p:nvSpPr>
        <p:spPr>
          <a:xfrm>
            <a:off x="458843" y="1375979"/>
            <a:ext cx="8229600" cy="1299010"/>
          </a:xfrm>
          <a:prstGeom prst="rect">
            <a:avLst/>
          </a:prstGeom>
          <a:noFill/>
        </p:spPr>
        <p:txBody>
          <a:bodyPr wrap="square" rtlCol="0">
            <a:spAutoFit/>
          </a:bodyPr>
          <a:lstStyle/>
          <a:p>
            <a:pPr marL="0" marR="0" lvl="0" indent="0" algn="l" defTabSz="914400" rtl="0" eaLnBrk="0" fontAlgn="base" latinLnBrk="0" hangingPunct="0">
              <a:lnSpc>
                <a:spcPts val="2400"/>
              </a:lnSpc>
              <a:spcBef>
                <a:spcPts val="0"/>
              </a:spcBef>
              <a:spcAft>
                <a:spcPct val="0"/>
              </a:spcAft>
              <a:buClr>
                <a:srgbClr val="434DA1"/>
              </a:buClr>
              <a:buSzPct val="125000"/>
              <a:buFont typeface="Arial"/>
              <a:buNone/>
              <a:tabLst/>
              <a:defRPr/>
            </a:pPr>
            <a:r>
              <a:rPr lang="en-US" sz="1800" b="1" i="0" dirty="0">
                <a:latin typeface="Arial" panose="020B0604020202020204" pitchFamily="34" charset="0"/>
                <a:cs typeface="Arial" panose="020B0604020202020204" pitchFamily="34" charset="0"/>
              </a:rPr>
              <a:t>Hepatitis </a:t>
            </a:r>
            <a:r>
              <a:rPr lang="en-US" sz="2000" b="1" i="0" dirty="0">
                <a:solidFill>
                  <a:srgbClr val="00546D"/>
                </a:solidFill>
                <a:latin typeface="Arial" panose="020B0604020202020204" pitchFamily="34" charset="0"/>
                <a:cs typeface="Arial" panose="020B0604020202020204" pitchFamily="34" charset="0"/>
              </a:rPr>
              <a:t>C</a:t>
            </a:r>
            <a:r>
              <a:rPr lang="en-US" sz="1800" b="1" i="0" dirty="0">
                <a:latin typeface="Arial" panose="020B0604020202020204" pitchFamily="34" charset="0"/>
                <a:cs typeface="Arial" panose="020B0604020202020204" pitchFamily="34" charset="0"/>
              </a:rPr>
              <a:t> Online </a:t>
            </a:r>
            <a:r>
              <a:rPr lang="en-US" sz="1800" i="0" dirty="0">
                <a:latin typeface="Arial" panose="020B0604020202020204" pitchFamily="34" charset="0"/>
                <a:cs typeface="Arial" panose="020B0604020202020204" pitchFamily="34" charset="0"/>
              </a:rPr>
              <a:t>is funded by a cooperative agreement from the Centers for Disease Control and Prevention (CDC-RFA- PS21-2105). This project is led by the University of Washington Infectious Diseases Education and Assessment (IDEA) Program. </a:t>
            </a:r>
            <a:endParaRPr lang="en-US" sz="1500" i="0"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E24FC7B0-4199-894F-A8D2-4FF835667F61}"/>
              </a:ext>
            </a:extLst>
          </p:cNvPr>
          <p:cNvPicPr>
            <a:picLocks noChangeAspect="1"/>
          </p:cNvPicPr>
          <p:nvPr userDrawn="1"/>
        </p:nvPicPr>
        <p:blipFill>
          <a:blip r:embed="rId3"/>
          <a:stretch>
            <a:fillRect/>
          </a:stretch>
        </p:blipFill>
        <p:spPr>
          <a:xfrm>
            <a:off x="3505188" y="3229441"/>
            <a:ext cx="2120053" cy="621792"/>
          </a:xfrm>
          <a:prstGeom prst="rect">
            <a:avLst/>
          </a:prstGeom>
        </p:spPr>
      </p:pic>
      <p:sp>
        <p:nvSpPr>
          <p:cNvPr id="14" name="Rectangle 13">
            <a:extLst>
              <a:ext uri="{FF2B5EF4-FFF2-40B4-BE49-F238E27FC236}">
                <a16:creationId xmlns:a16="http://schemas.microsoft.com/office/drawing/2014/main" id="{BED0061C-C01B-6147-BCD8-08FDF056E6F2}"/>
              </a:ext>
            </a:extLst>
          </p:cNvPr>
          <p:cNvSpPr/>
          <p:nvPr userDrawn="1"/>
        </p:nvSpPr>
        <p:spPr>
          <a:xfrm>
            <a:off x="295189" y="89397"/>
            <a:ext cx="8503918" cy="822624"/>
          </a:xfrm>
          <a:prstGeom prst="rect">
            <a:avLst/>
          </a:prstGeom>
        </p:spPr>
        <p:txBody>
          <a:bodyPr wrap="square" lIns="68580" anchor="ctr">
            <a:normAutofit/>
          </a:bodyPr>
          <a:lstStyle/>
          <a:p>
            <a:pPr defTabSz="342900">
              <a:spcAft>
                <a:spcPts val="0"/>
              </a:spcAft>
            </a:pPr>
            <a:r>
              <a:rPr lang="en-US" sz="2400" cap="none" baseline="0" dirty="0">
                <a:solidFill>
                  <a:schemeClr val="bg1"/>
                </a:solidFill>
                <a:latin typeface="Arial" pitchFamily="-108" charset="0"/>
                <a:ea typeface="ＭＳ Ｐゴシック" pitchFamily="-108" charset="-128"/>
                <a:cs typeface="ＭＳ Ｐゴシック" pitchFamily="-108" charset="-128"/>
              </a:rPr>
              <a:t>Acknowledgments</a:t>
            </a:r>
          </a:p>
        </p:txBody>
      </p:sp>
      <p:pic>
        <p:nvPicPr>
          <p:cNvPr id="29" name="Picture 28">
            <a:extLst>
              <a:ext uri="{FF2B5EF4-FFF2-40B4-BE49-F238E27FC236}">
                <a16:creationId xmlns:a16="http://schemas.microsoft.com/office/drawing/2014/main" id="{CFDD0DC4-87ED-2248-BCCC-3FFD6569F846}"/>
              </a:ext>
            </a:extLst>
          </p:cNvPr>
          <p:cNvPicPr>
            <a:picLocks noChangeAspect="1"/>
          </p:cNvPicPr>
          <p:nvPr userDrawn="1"/>
        </p:nvPicPr>
        <p:blipFill>
          <a:blip r:embed="rId4"/>
          <a:stretch>
            <a:fillRect/>
          </a:stretch>
        </p:blipFill>
        <p:spPr>
          <a:xfrm>
            <a:off x="489589" y="3230381"/>
            <a:ext cx="2257262" cy="658368"/>
          </a:xfrm>
          <a:prstGeom prst="rect">
            <a:avLst/>
          </a:prstGeom>
        </p:spPr>
      </p:pic>
      <p:pic>
        <p:nvPicPr>
          <p:cNvPr id="16" name="Picture 15">
            <a:extLst>
              <a:ext uri="{FF2B5EF4-FFF2-40B4-BE49-F238E27FC236}">
                <a16:creationId xmlns:a16="http://schemas.microsoft.com/office/drawing/2014/main" id="{5EAE2333-2F70-634E-82A6-B1B90516D6E6}"/>
              </a:ext>
            </a:extLst>
          </p:cNvPr>
          <p:cNvPicPr>
            <a:picLocks noChangeAspect="1"/>
          </p:cNvPicPr>
          <p:nvPr userDrawn="1"/>
        </p:nvPicPr>
        <p:blipFill>
          <a:blip r:embed="rId5"/>
          <a:stretch>
            <a:fillRect/>
          </a:stretch>
        </p:blipFill>
        <p:spPr>
          <a:xfrm>
            <a:off x="6442226" y="3266416"/>
            <a:ext cx="2145931" cy="560724"/>
          </a:xfrm>
          <a:prstGeom prst="rect">
            <a:avLst/>
          </a:prstGeom>
        </p:spPr>
      </p:pic>
      <p:sp>
        <p:nvSpPr>
          <p:cNvPr id="11" name="TextBox 10">
            <a:extLst>
              <a:ext uri="{FF2B5EF4-FFF2-40B4-BE49-F238E27FC236}">
                <a16:creationId xmlns:a16="http://schemas.microsoft.com/office/drawing/2014/main" id="{C78746E0-C15F-CF49-965C-41A0CD08B991}"/>
              </a:ext>
            </a:extLst>
          </p:cNvPr>
          <p:cNvSpPr txBox="1"/>
          <p:nvPr userDrawn="1"/>
        </p:nvSpPr>
        <p:spPr>
          <a:xfrm>
            <a:off x="0" y="4636541"/>
            <a:ext cx="9151575" cy="564257"/>
          </a:xfrm>
          <a:prstGeom prst="rect">
            <a:avLst/>
          </a:prstGeom>
          <a:solidFill>
            <a:schemeClr val="bg1">
              <a:lumMod val="95000"/>
            </a:schemeClr>
          </a:solidFill>
        </p:spPr>
        <p:txBody>
          <a:bodyPr wrap="square" lIns="1188720" tIns="91440" rIns="1188720" bIns="137160" rtlCol="0" anchor="ctr">
            <a:spAutoFit/>
          </a:bodyPr>
          <a:lstStyle/>
          <a:p>
            <a:pPr algn="ctr">
              <a:lnSpc>
                <a:spcPts val="1300"/>
              </a:lnSpc>
            </a:pPr>
            <a:r>
              <a:rPr lang="en-US" sz="1100" i="1" dirty="0">
                <a:solidFill>
                  <a:schemeClr val="tx1"/>
                </a:solidFill>
                <a:latin typeface="+mn-lt"/>
              </a:rPr>
              <a:t>The contents in this presentation are those of the author(s) and do not necessarily represent the </a:t>
            </a:r>
            <a:br>
              <a:rPr lang="en-US" sz="1100" i="1" dirty="0">
                <a:solidFill>
                  <a:schemeClr val="tx1"/>
                </a:solidFill>
                <a:latin typeface="+mn-lt"/>
              </a:rPr>
            </a:br>
            <a:r>
              <a:rPr lang="en-US" sz="1100" i="1" dirty="0">
                <a:solidFill>
                  <a:schemeClr val="tx1"/>
                </a:solidFill>
                <a:latin typeface="+mn-lt"/>
              </a:rPr>
              <a:t>official position of views of, nor an endorsement, by the Centers for Disease Control and Prevention.</a:t>
            </a:r>
            <a:endParaRPr lang="en-US" sz="1100" i="1" dirty="0">
              <a:solidFill>
                <a:schemeClr val="tx1"/>
              </a:solidFill>
              <a:latin typeface="Arial"/>
            </a:endParaRPr>
          </a:p>
        </p:txBody>
      </p:sp>
    </p:spTree>
    <p:extLst>
      <p:ext uri="{BB962C8B-B14F-4D97-AF65-F5344CB8AC3E}">
        <p14:creationId xmlns:p14="http://schemas.microsoft.com/office/powerpoint/2010/main" val="1565267516"/>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Medium">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3D4D4E-CA73-CE48-9341-CA63C4422E0F}"/>
              </a:ext>
            </a:extLst>
          </p:cNvPr>
          <p:cNvPicPr>
            <a:picLocks noChangeAspect="1"/>
          </p:cNvPicPr>
          <p:nvPr userDrawn="1"/>
        </p:nvPicPr>
        <p:blipFill>
          <a:blip r:embed="rId2"/>
          <a:stretch>
            <a:fillRect/>
          </a:stretch>
        </p:blipFill>
        <p:spPr>
          <a:xfrm>
            <a:off x="8130186" y="4829794"/>
            <a:ext cx="914400" cy="268185"/>
          </a:xfrm>
          <a:prstGeom prst="rect">
            <a:avLst/>
          </a:prstGeom>
        </p:spPr>
      </p:pic>
      <p:pic>
        <p:nvPicPr>
          <p:cNvPr id="16" name="Picture 15"/>
          <p:cNvPicPr>
            <a:picLocks/>
          </p:cNvPicPr>
          <p:nvPr userDrawn="1"/>
        </p:nvPicPr>
        <p:blipFill>
          <a:blip r:embed="rId3"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Medium-Font Text Slide: click to add title</a:t>
            </a:r>
          </a:p>
        </p:txBody>
      </p:sp>
      <p:cxnSp>
        <p:nvCxnSpPr>
          <p:cNvPr id="17" name="Straight Connector 16"/>
          <p:cNvCxnSpPr/>
          <p:nvPr userDrawn="1"/>
        </p:nvCxnSpPr>
        <p:spPr>
          <a:xfrm>
            <a:off x="-9329" y="962025"/>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Content Placeholder 3">
            <a:extLst>
              <a:ext uri="{FF2B5EF4-FFF2-40B4-BE49-F238E27FC236}">
                <a16:creationId xmlns:a16="http://schemas.microsoft.com/office/drawing/2014/main" id="{E7E4DF60-71E6-5A4F-922E-DACE79CE099B}"/>
              </a:ext>
            </a:extLst>
          </p:cNvPr>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0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640080" indent="-137160">
              <a:lnSpc>
                <a:spcPct val="100000"/>
              </a:lnSpc>
              <a:spcBef>
                <a:spcPts val="300"/>
              </a:spcBef>
              <a:buClr>
                <a:srgbClr val="0070C0"/>
              </a:buClr>
              <a:buSzPct val="100000"/>
              <a:defRPr sz="1500">
                <a:solidFill>
                  <a:srgbClr val="000000"/>
                </a:solidFill>
                <a:latin typeface="Arial" panose="020B0604020202020204" pitchFamily="34" charset="0"/>
                <a:cs typeface="Arial" panose="020B0604020202020204" pitchFamily="34" charset="0"/>
              </a:defRPr>
            </a:lvl3pPr>
            <a:lvl4pPr>
              <a:defRPr sz="1500"/>
            </a:lvl4pPr>
            <a:lvl5pPr>
              <a:defRPr sz="1500"/>
            </a:lvl5pPr>
            <a:lvl6pPr>
              <a:defRPr sz="1200"/>
            </a:lvl6pPr>
            <a:lvl7pPr>
              <a:defRPr sz="1200"/>
            </a:lvl7pPr>
            <a:lvl8pPr>
              <a:defRPr sz="1200"/>
            </a:lvl8pPr>
            <a:lvl9pPr>
              <a:defRPr sz="1200"/>
            </a:lvl9pPr>
          </a:lstStyle>
          <a:p>
            <a:pPr lvl="0"/>
            <a:r>
              <a:rPr lang="en-US" dirty="0"/>
              <a:t>First Level Text (click Return TAB to get to next level text)</a:t>
            </a:r>
          </a:p>
          <a:p>
            <a:pPr lvl="1"/>
            <a:r>
              <a:rPr lang="en-US" dirty="0"/>
              <a:t>Second level (click shift TAB to get back to First Level)</a:t>
            </a:r>
          </a:p>
          <a:p>
            <a:pPr lvl="2"/>
            <a:r>
              <a:rPr lang="en-US" dirty="0"/>
              <a:t>Click Return Tab to get to Third-Level Text </a:t>
            </a:r>
          </a:p>
          <a:p>
            <a:pPr lvl="1"/>
            <a:endParaRPr lang="en-US" dirty="0"/>
          </a:p>
          <a:p>
            <a:pPr lvl="1"/>
            <a:endParaRPr lang="en-US" dirty="0"/>
          </a:p>
          <a:p>
            <a:pPr lvl="1"/>
            <a:endParaRPr lang="en-US" dirty="0"/>
          </a:p>
        </p:txBody>
      </p:sp>
      <p:sp>
        <p:nvSpPr>
          <p:cNvPr id="10" name="Text Placeholder 5">
            <a:extLst>
              <a:ext uri="{FF2B5EF4-FFF2-40B4-BE49-F238E27FC236}">
                <a16:creationId xmlns:a16="http://schemas.microsoft.com/office/drawing/2014/main" id="{41F06CDF-9301-9D41-99E6-E67191B990C9}"/>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2596105137"/>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Same 20 Fo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3D4D4E-CA73-CE48-9341-CA63C4422E0F}"/>
              </a:ext>
            </a:extLst>
          </p:cNvPr>
          <p:cNvPicPr>
            <a:picLocks noChangeAspect="1"/>
          </p:cNvPicPr>
          <p:nvPr userDrawn="1"/>
        </p:nvPicPr>
        <p:blipFill>
          <a:blip r:embed="rId2"/>
          <a:stretch>
            <a:fillRect/>
          </a:stretch>
        </p:blipFill>
        <p:spPr>
          <a:xfrm>
            <a:off x="8130186" y="4829794"/>
            <a:ext cx="914400" cy="268185"/>
          </a:xfrm>
          <a:prstGeom prst="rect">
            <a:avLst/>
          </a:prstGeom>
        </p:spPr>
      </p:pic>
      <p:pic>
        <p:nvPicPr>
          <p:cNvPr id="16" name="Picture 15"/>
          <p:cNvPicPr>
            <a:picLocks/>
          </p:cNvPicPr>
          <p:nvPr userDrawn="1"/>
        </p:nvPicPr>
        <p:blipFill>
          <a:blip r:embed="rId3"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Same-20-Font Text Slide: click to add title</a:t>
            </a:r>
          </a:p>
        </p:txBody>
      </p:sp>
      <p:cxnSp>
        <p:nvCxnSpPr>
          <p:cNvPr id="17" name="Straight Connector 16"/>
          <p:cNvCxnSpPr/>
          <p:nvPr userDrawn="1"/>
        </p:nvCxnSpPr>
        <p:spPr>
          <a:xfrm>
            <a:off x="-9329" y="962025"/>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ext Placeholder 5">
            <a:extLst>
              <a:ext uri="{FF2B5EF4-FFF2-40B4-BE49-F238E27FC236}">
                <a16:creationId xmlns:a16="http://schemas.microsoft.com/office/drawing/2014/main" id="{7E488213-315E-8B44-A5C0-27244905129B}"/>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9" name="Content Placeholder 3">
            <a:extLst>
              <a:ext uri="{FF2B5EF4-FFF2-40B4-BE49-F238E27FC236}">
                <a16:creationId xmlns:a16="http://schemas.microsoft.com/office/drawing/2014/main" id="{73EF870E-42BF-9B46-A4A3-4BBBF5EE82C2}"/>
              </a:ext>
            </a:extLst>
          </p:cNvPr>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0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640080" indent="-137160">
              <a:lnSpc>
                <a:spcPct val="100000"/>
              </a:lnSpc>
              <a:spcBef>
                <a:spcPts val="300"/>
              </a:spcBef>
              <a:buClr>
                <a:srgbClr val="0070C0"/>
              </a:buClr>
              <a:buSzPct val="100000"/>
              <a:defRPr sz="2000">
                <a:solidFill>
                  <a:srgbClr val="000000"/>
                </a:solidFill>
                <a:latin typeface="Arial" panose="020B0604020202020204" pitchFamily="34" charset="0"/>
                <a:cs typeface="Arial" panose="020B0604020202020204" pitchFamily="34" charset="0"/>
              </a:defRPr>
            </a:lvl3pPr>
            <a:lvl4pPr>
              <a:defRPr sz="1500"/>
            </a:lvl4pPr>
            <a:lvl5pPr>
              <a:defRPr sz="1500"/>
            </a:lvl5pPr>
            <a:lvl6pPr>
              <a:defRPr sz="1200"/>
            </a:lvl6pPr>
            <a:lvl7pPr>
              <a:defRPr sz="1200"/>
            </a:lvl7pPr>
            <a:lvl8pPr>
              <a:defRPr sz="1200"/>
            </a:lvl8pPr>
            <a:lvl9pPr>
              <a:defRPr sz="1200"/>
            </a:lvl9pPr>
          </a:lstStyle>
          <a:p>
            <a:pPr lvl="0"/>
            <a:r>
              <a:rPr lang="en-US" dirty="0"/>
              <a:t>First Level Text (click Return TAB to get to next level text)</a:t>
            </a:r>
          </a:p>
          <a:p>
            <a:pPr lvl="1"/>
            <a:r>
              <a:rPr lang="en-US" dirty="0"/>
              <a:t>Second level (click shift TAB to get back to First Level)</a:t>
            </a:r>
          </a:p>
          <a:p>
            <a:pPr lvl="2"/>
            <a:r>
              <a:rPr lang="en-US" dirty="0"/>
              <a:t>Click Return Tab to get to Third-Level Text </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1555608098"/>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Data/Image">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Text and Data/Image Slide: click to add title</a:t>
            </a:r>
          </a:p>
        </p:txBody>
      </p:sp>
      <p:sp>
        <p:nvSpPr>
          <p:cNvPr id="4" name="Content Placeholder 3"/>
          <p:cNvSpPr>
            <a:spLocks noGrp="1"/>
          </p:cNvSpPr>
          <p:nvPr>
            <p:ph sz="half" idx="2" hasCustomPrompt="1"/>
          </p:nvPr>
        </p:nvSpPr>
        <p:spPr>
          <a:xfrm>
            <a:off x="323850" y="1190625"/>
            <a:ext cx="4095750" cy="3600450"/>
          </a:xfrm>
          <a:prstGeom prst="rect">
            <a:avLst/>
          </a:prstGeom>
        </p:spPr>
        <p:txBody>
          <a:bodyPr anchor="t" anchorCtr="0">
            <a:normAutofit/>
          </a:bodyPr>
          <a:lstStyle>
            <a:lvl1pPr marL="171450" indent="-171450">
              <a:lnSpc>
                <a:spcPts val="2100"/>
              </a:lnSpc>
              <a:spcBef>
                <a:spcPts val="600"/>
              </a:spcBef>
              <a:buClr>
                <a:srgbClr val="0070C0"/>
              </a:buClr>
              <a:defRPr sz="1800">
                <a:solidFill>
                  <a:srgbClr val="000000"/>
                </a:solidFill>
                <a:latin typeface="Arial" panose="020B0604020202020204" pitchFamily="34" charset="0"/>
                <a:cs typeface="Arial" panose="020B0604020202020204" pitchFamily="34" charset="0"/>
              </a:defRPr>
            </a:lvl1pPr>
            <a:lvl2pPr marL="300038" indent="-128588">
              <a:lnSpc>
                <a:spcPts val="2100"/>
              </a:lnSpc>
              <a:spcBef>
                <a:spcPts val="300"/>
              </a:spcBef>
              <a:buClr>
                <a:srgbClr val="0070C0"/>
              </a:buClr>
              <a:buFont typeface="Arial" pitchFamily="34" charset="0"/>
              <a:buChar char="-"/>
              <a:defRPr sz="1800">
                <a:solidFill>
                  <a:srgbClr val="000000"/>
                </a:solidFill>
                <a:latin typeface="Arial" panose="020B0604020202020204" pitchFamily="34" charset="0"/>
                <a:cs typeface="Arial" panose="020B0604020202020204" pitchFamily="34" charset="0"/>
              </a:defRPr>
            </a:lvl2pPr>
            <a:lvl3pPr>
              <a:lnSpc>
                <a:spcPts val="2100"/>
              </a:lnSpc>
              <a:spcBef>
                <a:spcPts val="600"/>
              </a:spcBef>
              <a:defRPr sz="12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edit first level text</a:t>
            </a:r>
          </a:p>
          <a:p>
            <a:pPr lvl="1"/>
            <a:r>
              <a:rPr lang="en-US" dirty="0"/>
              <a:t>Second level</a:t>
            </a:r>
          </a:p>
        </p:txBody>
      </p:sp>
      <p:cxnSp>
        <p:nvCxnSpPr>
          <p:cNvPr id="17" name="Straight Connector 16"/>
          <p:cNvCxnSpPr/>
          <p:nvPr userDrawn="1"/>
        </p:nvCxnSpPr>
        <p:spPr>
          <a:xfrm>
            <a:off x="-9329" y="962025"/>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Picture 6">
            <a:extLst>
              <a:ext uri="{FF2B5EF4-FFF2-40B4-BE49-F238E27FC236}">
                <a16:creationId xmlns:a16="http://schemas.microsoft.com/office/drawing/2014/main" id="{0091559A-A57D-7640-A089-C617FF5BE987}"/>
              </a:ext>
            </a:extLst>
          </p:cNvPr>
          <p:cNvPicPr>
            <a:picLocks noChangeAspect="1"/>
          </p:cNvPicPr>
          <p:nvPr userDrawn="1"/>
        </p:nvPicPr>
        <p:blipFill>
          <a:blip r:embed="rId3"/>
          <a:stretch>
            <a:fillRect/>
          </a:stretch>
        </p:blipFill>
        <p:spPr>
          <a:xfrm>
            <a:off x="8130186" y="4829794"/>
            <a:ext cx="914400" cy="268185"/>
          </a:xfrm>
          <a:prstGeom prst="rect">
            <a:avLst/>
          </a:prstGeom>
        </p:spPr>
      </p:pic>
      <p:sp>
        <p:nvSpPr>
          <p:cNvPr id="10" name="Text Placeholder 5">
            <a:extLst>
              <a:ext uri="{FF2B5EF4-FFF2-40B4-BE49-F238E27FC236}">
                <a16:creationId xmlns:a16="http://schemas.microsoft.com/office/drawing/2014/main" id="{AE78A2BD-79AF-4045-B862-6F54F0C316B6}"/>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2138419722"/>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ph-Table-Image">
    <p:spTree>
      <p:nvGrpSpPr>
        <p:cNvPr id="1" name=""/>
        <p:cNvGrpSpPr/>
        <p:nvPr/>
      </p:nvGrpSpPr>
      <p:grpSpPr>
        <a:xfrm>
          <a:off x="0" y="0"/>
          <a:ext cx="0" cy="0"/>
          <a:chOff x="0" y="0"/>
          <a:chExt cx="0" cy="0"/>
        </a:xfrm>
      </p:grpSpPr>
      <p:pic>
        <p:nvPicPr>
          <p:cNvPr id="8" name="Picture 7"/>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a:solidFill>
                  <a:schemeClr val="bg1"/>
                </a:solidFill>
                <a:latin typeface="Arial" panose="020B0604020202020204" pitchFamily="34" charset="0"/>
                <a:cs typeface="Arial" panose="020B0604020202020204" pitchFamily="34" charset="0"/>
              </a:defRPr>
            </a:lvl1pPr>
          </a:lstStyle>
          <a:p>
            <a:r>
              <a:rPr lang="en-US" dirty="0"/>
              <a:t>Graph/Table/Image: click to add title</a:t>
            </a:r>
          </a:p>
        </p:txBody>
      </p:sp>
      <p:cxnSp>
        <p:nvCxnSpPr>
          <p:cNvPr id="10" name="Straight Connector 9"/>
          <p:cNvCxnSpPr/>
          <p:nvPr userDrawn="1"/>
        </p:nvCxnSpPr>
        <p:spPr>
          <a:xfrm>
            <a:off x="-9329" y="962025"/>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432CEDF1-0424-7343-B2E6-04464D55ADF7}"/>
              </a:ext>
            </a:extLst>
          </p:cNvPr>
          <p:cNvPicPr>
            <a:picLocks noChangeAspect="1"/>
          </p:cNvPicPr>
          <p:nvPr userDrawn="1"/>
        </p:nvPicPr>
        <p:blipFill>
          <a:blip r:embed="rId3"/>
          <a:stretch>
            <a:fillRect/>
          </a:stretch>
        </p:blipFill>
        <p:spPr>
          <a:xfrm>
            <a:off x="8130186" y="4829794"/>
            <a:ext cx="914400" cy="268185"/>
          </a:xfrm>
          <a:prstGeom prst="rect">
            <a:avLst/>
          </a:prstGeom>
        </p:spPr>
      </p:pic>
      <p:sp>
        <p:nvSpPr>
          <p:cNvPr id="7" name="Text Placeholder 5">
            <a:extLst>
              <a:ext uri="{FF2B5EF4-FFF2-40B4-BE49-F238E27FC236}">
                <a16:creationId xmlns:a16="http://schemas.microsoft.com/office/drawing/2014/main" id="{D1050445-BA7D-E540-B7EF-B34AC2CA36C4}"/>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4165635349"/>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llustration-Credit">
    <p:spTree>
      <p:nvGrpSpPr>
        <p:cNvPr id="1" name=""/>
        <p:cNvGrpSpPr/>
        <p:nvPr/>
      </p:nvGrpSpPr>
      <p:grpSpPr>
        <a:xfrm>
          <a:off x="0" y="0"/>
          <a:ext cx="0" cy="0"/>
          <a:chOff x="0" y="0"/>
          <a:chExt cx="0" cy="0"/>
        </a:xfrm>
      </p:grpSpPr>
      <p:pic>
        <p:nvPicPr>
          <p:cNvPr id="8" name="Picture 7"/>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a:solidFill>
                  <a:schemeClr val="bg1"/>
                </a:solidFill>
                <a:latin typeface="Arial" panose="020B0604020202020204" pitchFamily="34" charset="0"/>
                <a:cs typeface="Arial" panose="020B0604020202020204" pitchFamily="34" charset="0"/>
              </a:defRPr>
            </a:lvl1pPr>
          </a:lstStyle>
          <a:p>
            <a:r>
              <a:rPr lang="en-US" dirty="0"/>
              <a:t>Illustration/Credit: click to add title</a:t>
            </a:r>
          </a:p>
        </p:txBody>
      </p:sp>
      <p:cxnSp>
        <p:nvCxnSpPr>
          <p:cNvPr id="10" name="Straight Connector 9"/>
          <p:cNvCxnSpPr/>
          <p:nvPr userDrawn="1"/>
        </p:nvCxnSpPr>
        <p:spPr>
          <a:xfrm>
            <a:off x="-9329" y="962025"/>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432CEDF1-0424-7343-B2E6-04464D55ADF7}"/>
              </a:ext>
            </a:extLst>
          </p:cNvPr>
          <p:cNvPicPr>
            <a:picLocks noChangeAspect="1"/>
          </p:cNvPicPr>
          <p:nvPr userDrawn="1"/>
        </p:nvPicPr>
        <p:blipFill>
          <a:blip r:embed="rId3"/>
          <a:stretch>
            <a:fillRect/>
          </a:stretch>
        </p:blipFill>
        <p:spPr>
          <a:xfrm>
            <a:off x="8130186" y="4829794"/>
            <a:ext cx="914400" cy="268185"/>
          </a:xfrm>
          <a:prstGeom prst="rect">
            <a:avLst/>
          </a:prstGeom>
        </p:spPr>
      </p:pic>
      <p:sp>
        <p:nvSpPr>
          <p:cNvPr id="9" name="Text Placeholder 5">
            <a:extLst>
              <a:ext uri="{FF2B5EF4-FFF2-40B4-BE49-F238E27FC236}">
                <a16:creationId xmlns:a16="http://schemas.microsoft.com/office/drawing/2014/main" id="{49040465-5DC6-4C45-8214-2E969A7E1418}"/>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600" b="0" baseline="0">
                <a:solidFill>
                  <a:srgbClr val="285078"/>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3795830669"/>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ph-Gray-Bar">
    <p:spTree>
      <p:nvGrpSpPr>
        <p:cNvPr id="1" name=""/>
        <p:cNvGrpSpPr/>
        <p:nvPr/>
      </p:nvGrpSpPr>
      <p:grpSpPr>
        <a:xfrm>
          <a:off x="0" y="0"/>
          <a:ext cx="0" cy="0"/>
          <a:chOff x="0" y="0"/>
          <a:chExt cx="0" cy="0"/>
        </a:xfrm>
      </p:grpSpPr>
      <p:pic>
        <p:nvPicPr>
          <p:cNvPr id="15" name="Picture 14"/>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a:solidFill>
                  <a:schemeClr val="bg1"/>
                </a:solidFill>
                <a:latin typeface="Arial" panose="020B0604020202020204" pitchFamily="34" charset="0"/>
                <a:cs typeface="Arial" panose="020B0604020202020204" pitchFamily="34" charset="0"/>
              </a:defRPr>
            </a:lvl1pPr>
          </a:lstStyle>
          <a:p>
            <a:r>
              <a:rPr lang="en-US" dirty="0"/>
              <a:t>Graph/Table/Image Gray Bar: click to add title</a:t>
            </a:r>
          </a:p>
        </p:txBody>
      </p:sp>
      <p:sp>
        <p:nvSpPr>
          <p:cNvPr id="8" name="Rectangle 3"/>
          <p:cNvSpPr>
            <a:spLocks noChangeArrowheads="1"/>
          </p:cNvSpPr>
          <p:nvPr userDrawn="1"/>
        </p:nvSpPr>
        <p:spPr bwMode="invGray">
          <a:xfrm>
            <a:off x="-4917" y="980205"/>
            <a:ext cx="9162288" cy="365760"/>
          </a:xfrm>
          <a:prstGeom prst="rect">
            <a:avLst/>
          </a:prstGeom>
          <a:solidFill>
            <a:srgbClr val="5A646E"/>
          </a:solidFill>
          <a:ln>
            <a:no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342900">
              <a:lnSpc>
                <a:spcPct val="85000"/>
              </a:lnSpc>
            </a:pPr>
            <a:endParaRPr lang="en-US" sz="1500" dirty="0">
              <a:solidFill>
                <a:schemeClr val="bg1"/>
              </a:solidFill>
              <a:latin typeface="Arial" pitchFamily="-110" charset="0"/>
              <a:ea typeface="ＭＳ Ｐゴシック" pitchFamily="-110" charset="-128"/>
              <a:cs typeface="ＭＳ Ｐゴシック" pitchFamily="-110" charset="-128"/>
            </a:endParaRPr>
          </a:p>
        </p:txBody>
      </p:sp>
      <p:sp>
        <p:nvSpPr>
          <p:cNvPr id="10" name="Text Placeholder 2">
            <a:extLst>
              <a:ext uri="{FF2B5EF4-FFF2-40B4-BE49-F238E27FC236}">
                <a16:creationId xmlns:a16="http://schemas.microsoft.com/office/drawing/2014/main" id="{85436345-40BB-5242-A91F-64B15D2D0A4B}"/>
              </a:ext>
            </a:extLst>
          </p:cNvPr>
          <p:cNvSpPr>
            <a:spLocks noGrp="1"/>
          </p:cNvSpPr>
          <p:nvPr>
            <p:ph type="body" idx="10" hasCustomPrompt="1"/>
          </p:nvPr>
        </p:nvSpPr>
        <p:spPr>
          <a:xfrm>
            <a:off x="323850" y="989536"/>
            <a:ext cx="8503920" cy="342900"/>
          </a:xfrm>
          <a:prstGeom prst="rect">
            <a:avLst/>
          </a:prstGeom>
        </p:spPr>
        <p:txBody>
          <a:bodyPr anchor="b">
            <a:noAutofit/>
          </a:bodyPr>
          <a:lstStyle>
            <a:lvl1pPr marL="0" indent="0" algn="l">
              <a:buNone/>
              <a:defRPr sz="1600" b="0">
                <a:solidFill>
                  <a:srgbClr val="FFFFFF"/>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cxnSp>
        <p:nvCxnSpPr>
          <p:cNvPr id="11" name="Straight Connector 10"/>
          <p:cNvCxnSpPr/>
          <p:nvPr userDrawn="1"/>
        </p:nvCxnSpPr>
        <p:spPr>
          <a:xfrm>
            <a:off x="-4917" y="968376"/>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ACC8AE8E-D860-A048-A8D2-A7D0623F19C5}"/>
              </a:ext>
            </a:extLst>
          </p:cNvPr>
          <p:cNvPicPr>
            <a:picLocks noChangeAspect="1"/>
          </p:cNvPicPr>
          <p:nvPr userDrawn="1"/>
        </p:nvPicPr>
        <p:blipFill>
          <a:blip r:embed="rId3"/>
          <a:stretch>
            <a:fillRect/>
          </a:stretch>
        </p:blipFill>
        <p:spPr>
          <a:xfrm>
            <a:off x="8130186" y="4829794"/>
            <a:ext cx="914400" cy="268185"/>
          </a:xfrm>
          <a:prstGeom prst="rect">
            <a:avLst/>
          </a:prstGeom>
        </p:spPr>
      </p:pic>
      <p:sp>
        <p:nvSpPr>
          <p:cNvPr id="12" name="Text Placeholder 5">
            <a:extLst>
              <a:ext uri="{FF2B5EF4-FFF2-40B4-BE49-F238E27FC236}">
                <a16:creationId xmlns:a16="http://schemas.microsoft.com/office/drawing/2014/main" id="{D279690D-7F7B-9243-8026-9C4650B83EB8}"/>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1458743444"/>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udy-Slide">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Study Slide: click to add title</a:t>
            </a:r>
          </a:p>
        </p:txBody>
      </p:sp>
      <p:cxnSp>
        <p:nvCxnSpPr>
          <p:cNvPr id="7" name="Straight Connector 6">
            <a:extLst>
              <a:ext uri="{FF2B5EF4-FFF2-40B4-BE49-F238E27FC236}">
                <a16:creationId xmlns:a16="http://schemas.microsoft.com/office/drawing/2014/main" id="{5006B65E-6661-EE42-AFF2-CBC4C550F1B5}"/>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5062BBA1-6479-2148-9EE1-B8CD2CE7493C}"/>
              </a:ext>
            </a:extLst>
          </p:cNvPr>
          <p:cNvPicPr>
            <a:picLocks noChangeAspect="1"/>
          </p:cNvPicPr>
          <p:nvPr userDrawn="1"/>
        </p:nvPicPr>
        <p:blipFill>
          <a:blip r:embed="rId3"/>
          <a:stretch>
            <a:fillRect/>
          </a:stretch>
        </p:blipFill>
        <p:spPr>
          <a:xfrm>
            <a:off x="8130186" y="4829794"/>
            <a:ext cx="914400" cy="268185"/>
          </a:xfrm>
          <a:prstGeom prst="rect">
            <a:avLst/>
          </a:prstGeom>
        </p:spPr>
      </p:pic>
      <p:sp>
        <p:nvSpPr>
          <p:cNvPr id="12" name="Text Placeholder 5">
            <a:extLst>
              <a:ext uri="{FF2B5EF4-FFF2-40B4-BE49-F238E27FC236}">
                <a16:creationId xmlns:a16="http://schemas.microsoft.com/office/drawing/2014/main" id="{91BF38B5-72C1-5A4F-B205-3AF64FC4F878}"/>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8" name="Content Placeholder 3">
            <a:extLst>
              <a:ext uri="{FF2B5EF4-FFF2-40B4-BE49-F238E27FC236}">
                <a16:creationId xmlns:a16="http://schemas.microsoft.com/office/drawing/2014/main" id="{373E7362-CDE5-A340-93E0-4EB40FE4CF9B}"/>
              </a:ext>
            </a:extLst>
          </p:cNvPr>
          <p:cNvSpPr>
            <a:spLocks noGrp="1"/>
          </p:cNvSpPr>
          <p:nvPr>
            <p:ph sz="half" idx="2" hasCustomPrompt="1"/>
          </p:nvPr>
        </p:nvSpPr>
        <p:spPr>
          <a:xfrm>
            <a:off x="323851" y="1184224"/>
            <a:ext cx="4248150" cy="350431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1009325032"/>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4" r:id="rId1"/>
    <p:sldLayoutId id="2147483699" r:id="rId2"/>
    <p:sldLayoutId id="2147483711" r:id="rId3"/>
    <p:sldLayoutId id="2147483709" r:id="rId4"/>
    <p:sldLayoutId id="2147483700" r:id="rId5"/>
    <p:sldLayoutId id="2147483701" r:id="rId6"/>
    <p:sldLayoutId id="2147483710" r:id="rId7"/>
    <p:sldLayoutId id="2147483703" r:id="rId8"/>
    <p:sldLayoutId id="2147483723" r:id="rId9"/>
    <p:sldLayoutId id="2147483729" r:id="rId10"/>
    <p:sldLayoutId id="2147483730" r:id="rId11"/>
    <p:sldLayoutId id="2147483727" r:id="rId12"/>
    <p:sldLayoutId id="2147483695" r:id="rId13"/>
    <p:sldLayoutId id="2147483697" r:id="rId14"/>
    <p:sldLayoutId id="2147483725" r:id="rId15"/>
    <p:sldLayoutId id="2147483698" r:id="rId16"/>
    <p:sldLayoutId id="2147483704" r:id="rId17"/>
    <p:sldLayoutId id="2147483724" r:id="rId18"/>
    <p:sldLayoutId id="2147483705" r:id="rId19"/>
    <p:sldLayoutId id="2147483696" r:id="rId20"/>
    <p:sldLayoutId id="2147483726" r:id="rId21"/>
    <p:sldLayoutId id="2147483707" r:id="rId22"/>
    <p:sldLayoutId id="2147483708" r:id="rId23"/>
  </p:sldLayoutIdLst>
  <p:transition spd="slow"/>
  <p:hf sldNum="0"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spcBef>
                <a:spcPts val="0"/>
              </a:spcBef>
            </a:pPr>
            <a:r>
              <a:rPr lang="en-US" sz="1800" dirty="0">
                <a:solidFill>
                  <a:srgbClr val="001D48"/>
                </a:solidFill>
              </a:rPr>
              <a:t>Glecaprevir-Pibrentasvir x 8 or 12 Weeks in GT1 without Cirrhosis</a:t>
            </a:r>
            <a:br>
              <a:rPr lang="en-US" sz="1650" dirty="0">
                <a:solidFill>
                  <a:srgbClr val="001D48"/>
                </a:solidFill>
              </a:rPr>
            </a:br>
            <a:r>
              <a:rPr lang="en-US" sz="2400" dirty="0">
                <a:solidFill>
                  <a:srgbClr val="001D48"/>
                </a:solidFill>
              </a:rPr>
              <a:t>ENDURANCE-1</a:t>
            </a:r>
          </a:p>
        </p:txBody>
      </p:sp>
      <p:sp>
        <p:nvSpPr>
          <p:cNvPr id="2" name="Text Placeholder 1">
            <a:extLst>
              <a:ext uri="{FF2B5EF4-FFF2-40B4-BE49-F238E27FC236}">
                <a16:creationId xmlns:a16="http://schemas.microsoft.com/office/drawing/2014/main" id="{AEC20D8E-93D7-CC45-AB71-90B515A95390}"/>
              </a:ext>
            </a:extLst>
          </p:cNvPr>
          <p:cNvSpPr>
            <a:spLocks noGrp="1"/>
          </p:cNvSpPr>
          <p:nvPr>
            <p:ph type="body" sz="quarter" idx="15"/>
          </p:nvPr>
        </p:nvSpPr>
        <p:spPr/>
        <p:txBody>
          <a:bodyPr/>
          <a:lstStyle/>
          <a:p>
            <a:r>
              <a:rPr lang="en-US" dirty="0"/>
              <a:t>Source: </a:t>
            </a:r>
            <a:r>
              <a:rPr lang="en-US" dirty="0" err="1"/>
              <a:t>Zeuzem</a:t>
            </a:r>
            <a:r>
              <a:rPr lang="en-US" dirty="0"/>
              <a:t> S, et al. N </a:t>
            </a:r>
            <a:r>
              <a:rPr lang="en-US" dirty="0" err="1"/>
              <a:t>Engl</a:t>
            </a:r>
            <a:r>
              <a:rPr lang="en-US" dirty="0"/>
              <a:t> J Med. 2018;378:354-69.</a:t>
            </a:r>
          </a:p>
        </p:txBody>
      </p:sp>
      <p:sp>
        <p:nvSpPr>
          <p:cNvPr id="3" name="Text Placeholder 2"/>
          <p:cNvSpPr>
            <a:spLocks noGrp="1"/>
          </p:cNvSpPr>
          <p:nvPr>
            <p:ph type="body" idx="1"/>
          </p:nvPr>
        </p:nvSpPr>
        <p:spPr>
          <a:prstGeom prst="rect">
            <a:avLst/>
          </a:prstGeom>
        </p:spPr>
        <p:txBody>
          <a:bodyPr>
            <a:normAutofit/>
          </a:bodyPr>
          <a:lstStyle/>
          <a:p>
            <a:r>
              <a:rPr lang="en-US" dirty="0">
                <a:latin typeface="Arial"/>
                <a:cs typeface="Arial"/>
              </a:rPr>
              <a:t>Treatment Naïve or Treatment Experienced, </a:t>
            </a:r>
            <a:r>
              <a:rPr lang="en-US" dirty="0">
                <a:solidFill>
                  <a:schemeClr val="bg1"/>
                </a:solidFill>
                <a:latin typeface="Arial" panose="020B0604020202020204" pitchFamily="34" charset="0"/>
                <a:cs typeface="Arial" panose="020B0604020202020204" pitchFamily="34" charset="0"/>
              </a:rPr>
              <a:t>Phase 3 </a:t>
            </a:r>
          </a:p>
        </p:txBody>
      </p:sp>
    </p:spTree>
    <p:extLst>
      <p:ext uri="{BB962C8B-B14F-4D97-AF65-F5344CB8AC3E}">
        <p14:creationId xmlns:p14="http://schemas.microsoft.com/office/powerpoint/2010/main" val="160654057"/>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Glecaprevir-Pibrentasvir for 8 or 12 weeks in Non-Cirrhotic GT 1</a:t>
            </a:r>
            <a:br>
              <a:rPr lang="en-US" sz="2000" dirty="0"/>
            </a:br>
            <a:r>
              <a:rPr lang="en-US" sz="2000" dirty="0"/>
              <a:t>ENDURANCE-1: Study Features</a:t>
            </a:r>
          </a:p>
        </p:txBody>
      </p:sp>
      <p:sp>
        <p:nvSpPr>
          <p:cNvPr id="6" name="Content Placeholder 5"/>
          <p:cNvSpPr>
            <a:spLocks noGrp="1"/>
          </p:cNvSpPr>
          <p:nvPr>
            <p:ph type="body" sz="quarter" idx="14"/>
          </p:nvPr>
        </p:nvSpPr>
        <p:spPr/>
        <p:txBody>
          <a:bodyPr/>
          <a:lstStyle/>
          <a:p>
            <a:r>
              <a:rPr lang="en-US" dirty="0"/>
              <a:t>Source: </a:t>
            </a:r>
            <a:r>
              <a:rPr lang="en-US" dirty="0" err="1"/>
              <a:t>Zeuzem</a:t>
            </a:r>
            <a:r>
              <a:rPr lang="en-US" dirty="0"/>
              <a:t> S, et al. N </a:t>
            </a:r>
            <a:r>
              <a:rPr lang="en-US" dirty="0" err="1"/>
              <a:t>Engl</a:t>
            </a:r>
            <a:r>
              <a:rPr lang="en-US" dirty="0"/>
              <a:t> J Med. 2018;378:354-69.</a:t>
            </a:r>
          </a:p>
        </p:txBody>
      </p:sp>
      <p:sp>
        <p:nvSpPr>
          <p:cNvPr id="3" name="Content Placeholder 2">
            <a:extLst>
              <a:ext uri="{FF2B5EF4-FFF2-40B4-BE49-F238E27FC236}">
                <a16:creationId xmlns:a16="http://schemas.microsoft.com/office/drawing/2014/main" id="{24DEBA13-D050-1541-BE6B-1840E1AA9837}"/>
              </a:ext>
            </a:extLst>
          </p:cNvPr>
          <p:cNvSpPr>
            <a:spLocks noGrp="1"/>
          </p:cNvSpPr>
          <p:nvPr>
            <p:ph sz="half" idx="2"/>
          </p:nvPr>
        </p:nvSpPr>
        <p:spPr>
          <a:xfrm>
            <a:off x="323850" y="1184225"/>
            <a:ext cx="8515350" cy="3264208"/>
          </a:xfrm>
        </p:spPr>
        <p:txBody>
          <a:bodyPr>
            <a:normAutofit/>
          </a:bodyPr>
          <a:lstStyle/>
          <a:p>
            <a:pPr fontAlgn="base">
              <a:lnSpc>
                <a:spcPts val="1700"/>
              </a:lnSpc>
            </a:pPr>
            <a:r>
              <a:rPr lang="en-US" sz="1500" b="1" dirty="0"/>
              <a:t>Design: </a:t>
            </a:r>
            <a:r>
              <a:rPr lang="en-US" sz="1500" dirty="0"/>
              <a:t>Randomized, open-labeled, phase 3 trial to evaluate the safety and efficacy of the fixed-dose combination of glecaprevir-pibrentasvir for 8 versus 12 weeks in treatment-naïve or treatment-experienced adults with GT 1 chronic HCV infection without cirrhosis</a:t>
            </a:r>
          </a:p>
          <a:p>
            <a:pPr fontAlgn="base">
              <a:lnSpc>
                <a:spcPts val="1700"/>
              </a:lnSpc>
            </a:pPr>
            <a:r>
              <a:rPr lang="en-US" sz="1500" b="1" dirty="0"/>
              <a:t>Key Eligibility Criteria</a:t>
            </a:r>
          </a:p>
          <a:p>
            <a:pPr lvl="1" fontAlgn="base">
              <a:lnSpc>
                <a:spcPts val="1700"/>
              </a:lnSpc>
              <a:spcBef>
                <a:spcPts val="300"/>
              </a:spcBef>
            </a:pPr>
            <a:r>
              <a:rPr lang="en-US" sz="1500" dirty="0"/>
              <a:t>Chronic HCV GT 1</a:t>
            </a:r>
          </a:p>
          <a:p>
            <a:pPr lvl="1" fontAlgn="base">
              <a:lnSpc>
                <a:spcPts val="1700"/>
              </a:lnSpc>
              <a:spcBef>
                <a:spcPts val="300"/>
              </a:spcBef>
            </a:pPr>
            <a:r>
              <a:rPr lang="en-US" sz="1500" dirty="0"/>
              <a:t>Age ≥18</a:t>
            </a:r>
          </a:p>
          <a:p>
            <a:pPr lvl="1" fontAlgn="base">
              <a:lnSpc>
                <a:spcPts val="1700"/>
              </a:lnSpc>
              <a:spcBef>
                <a:spcPts val="300"/>
              </a:spcBef>
            </a:pPr>
            <a:r>
              <a:rPr lang="en-US" sz="1500" dirty="0"/>
              <a:t>HCV RNA ≥1,000 IU/mL at screening</a:t>
            </a:r>
          </a:p>
          <a:p>
            <a:pPr lvl="1" fontAlgn="base">
              <a:lnSpc>
                <a:spcPts val="1700"/>
              </a:lnSpc>
              <a:spcBef>
                <a:spcPts val="300"/>
              </a:spcBef>
            </a:pPr>
            <a:r>
              <a:rPr lang="en-US" sz="1500" dirty="0"/>
              <a:t>Naïve or treated with peginterferon +/- ribavirin (PR) or PR +/- sofosbuvir</a:t>
            </a:r>
          </a:p>
          <a:p>
            <a:pPr lvl="1" fontAlgn="base">
              <a:lnSpc>
                <a:spcPts val="1700"/>
              </a:lnSpc>
              <a:spcBef>
                <a:spcPts val="300"/>
              </a:spcBef>
            </a:pPr>
            <a:r>
              <a:rPr lang="en-US" sz="1500" dirty="0"/>
              <a:t>Absence of cirrhosis</a:t>
            </a:r>
          </a:p>
          <a:p>
            <a:pPr lvl="1" fontAlgn="base">
              <a:lnSpc>
                <a:spcPts val="1700"/>
              </a:lnSpc>
              <a:spcBef>
                <a:spcPts val="300"/>
              </a:spcBef>
            </a:pPr>
            <a:r>
              <a:rPr lang="en-US" sz="1500" dirty="0"/>
              <a:t>HIV coinfection allowed; chronic HBV coinfection excluded</a:t>
            </a:r>
          </a:p>
          <a:p>
            <a:pPr fontAlgn="base">
              <a:lnSpc>
                <a:spcPts val="1700"/>
              </a:lnSpc>
            </a:pPr>
            <a:r>
              <a:rPr lang="en-US" sz="1500" b="1" dirty="0"/>
              <a:t>Primary End Point: </a:t>
            </a:r>
            <a:r>
              <a:rPr lang="en-US" sz="1500" dirty="0"/>
              <a:t>SVR12</a:t>
            </a:r>
          </a:p>
        </p:txBody>
      </p:sp>
    </p:spTree>
    <p:extLst>
      <p:ext uri="{BB962C8B-B14F-4D97-AF65-F5344CB8AC3E}">
        <p14:creationId xmlns:p14="http://schemas.microsoft.com/office/powerpoint/2010/main" val="4140865800"/>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000" dirty="0"/>
              <a:t>Glecaprevir-Pibrentasvir for 8 or 12 weeks in Non-Cirrhotic GT 1</a:t>
            </a:r>
            <a:br>
              <a:rPr lang="en-US" sz="2000" dirty="0"/>
            </a:br>
            <a:r>
              <a:rPr lang="en-US" sz="2000" dirty="0"/>
              <a:t>ENDURANCE-1: Study Design</a:t>
            </a:r>
          </a:p>
        </p:txBody>
      </p:sp>
      <p:sp>
        <p:nvSpPr>
          <p:cNvPr id="36" name="Content Placeholder 6"/>
          <p:cNvSpPr>
            <a:spLocks noGrp="1"/>
          </p:cNvSpPr>
          <p:nvPr>
            <p:ph type="body" sz="quarter" idx="14"/>
          </p:nvPr>
        </p:nvSpPr>
        <p:spPr/>
        <p:txBody>
          <a:bodyPr/>
          <a:lstStyle/>
          <a:p>
            <a:r>
              <a:rPr lang="en-US" dirty="0">
                <a:latin typeface="Arial" panose="020B0604020202020204" pitchFamily="34" charset="0"/>
                <a:cs typeface="Arial" panose="020B0604020202020204" pitchFamily="34" charset="0"/>
              </a:rPr>
              <a:t>Source: </a:t>
            </a:r>
            <a:r>
              <a:rPr lang="en-US" dirty="0" err="1">
                <a:latin typeface="Arial" panose="020B0604020202020204" pitchFamily="34" charset="0"/>
                <a:cs typeface="Arial" panose="020B0604020202020204" pitchFamily="34" charset="0"/>
              </a:rPr>
              <a:t>Zeuzem</a:t>
            </a:r>
            <a:r>
              <a:rPr lang="en-US" dirty="0">
                <a:latin typeface="Arial" panose="020B0604020202020204" pitchFamily="34" charset="0"/>
                <a:cs typeface="Arial" panose="020B0604020202020204" pitchFamily="34" charset="0"/>
              </a:rPr>
              <a:t> S, et al. N </a:t>
            </a:r>
            <a:r>
              <a:rPr lang="en-US" dirty="0" err="1">
                <a:latin typeface="Arial" panose="020B0604020202020204" pitchFamily="34" charset="0"/>
                <a:cs typeface="Arial" panose="020B0604020202020204" pitchFamily="34" charset="0"/>
              </a:rPr>
              <a:t>Engl</a:t>
            </a:r>
            <a:r>
              <a:rPr lang="en-US" dirty="0">
                <a:latin typeface="Arial" panose="020B0604020202020204" pitchFamily="34" charset="0"/>
                <a:cs typeface="Arial" panose="020B0604020202020204" pitchFamily="34" charset="0"/>
              </a:rPr>
              <a:t> J Med. 2018;378:354-69.</a:t>
            </a:r>
          </a:p>
        </p:txBody>
      </p:sp>
      <p:sp>
        <p:nvSpPr>
          <p:cNvPr id="8" name="Title 1"/>
          <p:cNvSpPr txBox="1">
            <a:spLocks/>
          </p:cNvSpPr>
          <p:nvPr/>
        </p:nvSpPr>
        <p:spPr>
          <a:xfrm>
            <a:off x="1371600" y="228600"/>
            <a:ext cx="6386513" cy="742950"/>
          </a:xfrm>
          <a:prstGeom prst="rect">
            <a:avLst/>
          </a:prstGeom>
        </p:spPr>
        <p:txBody>
          <a:bodyPr anchor="ctr" anchorCtr="0">
            <a:normAutofit/>
          </a:bodyPr>
          <a:lstStyle>
            <a:lvl1pPr algn="ctr" defTabSz="914400" rtl="0" eaLnBrk="1" latinLnBrk="0" hangingPunct="1">
              <a:spcBef>
                <a:spcPct val="0"/>
              </a:spcBef>
              <a:buNone/>
              <a:defRPr sz="2800" kern="1200">
                <a:solidFill>
                  <a:schemeClr val="bg1"/>
                </a:solidFill>
                <a:latin typeface="+mj-lt"/>
                <a:ea typeface="+mj-ea"/>
                <a:cs typeface="+mj-cs"/>
              </a:defRPr>
            </a:lvl1pPr>
          </a:lstStyle>
          <a:p>
            <a:endParaRPr lang="en-US" sz="1800" dirty="0">
              <a:latin typeface="Arial" panose="020B0604020202020204" pitchFamily="34" charset="0"/>
              <a:cs typeface="Arial" panose="020B0604020202020204" pitchFamily="34" charset="0"/>
            </a:endParaRPr>
          </a:p>
        </p:txBody>
      </p:sp>
      <p:cxnSp>
        <p:nvCxnSpPr>
          <p:cNvPr id="35" name="Straight Connector 34"/>
          <p:cNvCxnSpPr/>
          <p:nvPr/>
        </p:nvCxnSpPr>
        <p:spPr>
          <a:xfrm>
            <a:off x="4390263" y="2130285"/>
            <a:ext cx="20574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1" name="Rectangle 5"/>
          <p:cNvSpPr>
            <a:spLocks noChangeArrowheads="1"/>
          </p:cNvSpPr>
          <p:nvPr/>
        </p:nvSpPr>
        <p:spPr bwMode="auto">
          <a:xfrm>
            <a:off x="3018663" y="1851540"/>
            <a:ext cx="1371600" cy="548640"/>
          </a:xfrm>
          <a:prstGeom prst="rect">
            <a:avLst/>
          </a:prstGeom>
          <a:solidFill>
            <a:srgbClr val="7030A0">
              <a:alpha val="20000"/>
            </a:srgbClr>
          </a:solidFill>
          <a:ln w="6350" cmpd="sng">
            <a:solidFill>
              <a:srgbClr val="000000"/>
            </a:solidFill>
            <a:miter lim="800000"/>
            <a:headEnd/>
            <a:tailEnd/>
          </a:ln>
          <a:effectLst/>
        </p:spPr>
        <p:txBody>
          <a:bodyPr wrap="none" anchor="ctr"/>
          <a:lstStyle/>
          <a:p>
            <a:pPr algn="ctr"/>
            <a:r>
              <a:rPr lang="en-US" sz="1400" b="1" dirty="0">
                <a:latin typeface="Arial" panose="020B0604020202020204" pitchFamily="34" charset="0"/>
                <a:cs typeface="Arial" panose="020B0604020202020204" pitchFamily="34" charset="0"/>
              </a:rPr>
              <a:t>GLE-PIB</a:t>
            </a:r>
          </a:p>
        </p:txBody>
      </p:sp>
      <p:sp>
        <p:nvSpPr>
          <p:cNvPr id="50" name="Rectangle 49"/>
          <p:cNvSpPr/>
          <p:nvPr/>
        </p:nvSpPr>
        <p:spPr>
          <a:xfrm>
            <a:off x="6133418" y="1978330"/>
            <a:ext cx="690879" cy="304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panose="020B0604020202020204" pitchFamily="34" charset="0"/>
                <a:cs typeface="Arial" panose="020B0604020202020204" pitchFamily="34" charset="0"/>
              </a:rPr>
              <a:t>SVR12</a:t>
            </a:r>
          </a:p>
        </p:txBody>
      </p:sp>
      <p:sp>
        <p:nvSpPr>
          <p:cNvPr id="54" name="Rectangle 53"/>
          <p:cNvSpPr/>
          <p:nvPr/>
        </p:nvSpPr>
        <p:spPr>
          <a:xfrm>
            <a:off x="2077250" y="1981965"/>
            <a:ext cx="1013314" cy="3040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solidFill>
                  <a:srgbClr val="000000"/>
                </a:solidFill>
                <a:latin typeface="Arial" panose="020B0604020202020204" pitchFamily="34" charset="0"/>
                <a:cs typeface="Arial" panose="020B0604020202020204" pitchFamily="34" charset="0"/>
              </a:rPr>
              <a:t>n = 351</a:t>
            </a:r>
          </a:p>
        </p:txBody>
      </p:sp>
      <p:cxnSp>
        <p:nvCxnSpPr>
          <p:cNvPr id="60" name="Straight Connector 59"/>
          <p:cNvCxnSpPr/>
          <p:nvPr/>
        </p:nvCxnSpPr>
        <p:spPr>
          <a:xfrm>
            <a:off x="5078254" y="3080877"/>
            <a:ext cx="20574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1" name="Rectangle 5"/>
          <p:cNvSpPr>
            <a:spLocks noChangeArrowheads="1"/>
          </p:cNvSpPr>
          <p:nvPr/>
        </p:nvSpPr>
        <p:spPr bwMode="auto">
          <a:xfrm>
            <a:off x="3018663" y="2810658"/>
            <a:ext cx="2056258" cy="548640"/>
          </a:xfrm>
          <a:prstGeom prst="rect">
            <a:avLst/>
          </a:prstGeom>
          <a:solidFill>
            <a:srgbClr val="0070C0">
              <a:alpha val="20000"/>
            </a:srgbClr>
          </a:solidFill>
          <a:ln w="6350" cmpd="sng">
            <a:solidFill>
              <a:srgbClr val="000000"/>
            </a:solidFill>
            <a:miter lim="800000"/>
            <a:headEnd/>
            <a:tailEnd/>
          </a:ln>
          <a:effectLst/>
        </p:spPr>
        <p:txBody>
          <a:bodyPr wrap="none" anchor="ctr"/>
          <a:lstStyle/>
          <a:p>
            <a:pPr algn="ctr"/>
            <a:r>
              <a:rPr lang="en-US" sz="1400" b="1" dirty="0">
                <a:latin typeface="Arial" panose="020B0604020202020204" pitchFamily="34" charset="0"/>
                <a:cs typeface="Arial" panose="020B0604020202020204" pitchFamily="34" charset="0"/>
              </a:rPr>
              <a:t>GLE-PIB</a:t>
            </a:r>
          </a:p>
        </p:txBody>
      </p:sp>
      <p:sp>
        <p:nvSpPr>
          <p:cNvPr id="62" name="Rectangle 61"/>
          <p:cNvSpPr/>
          <p:nvPr/>
        </p:nvSpPr>
        <p:spPr>
          <a:xfrm>
            <a:off x="6813972" y="2919495"/>
            <a:ext cx="690879" cy="30403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panose="020B0604020202020204" pitchFamily="34" charset="0"/>
                <a:cs typeface="Arial" panose="020B0604020202020204" pitchFamily="34" charset="0"/>
              </a:rPr>
              <a:t>SVR12</a:t>
            </a:r>
          </a:p>
        </p:txBody>
      </p:sp>
      <p:sp>
        <p:nvSpPr>
          <p:cNvPr id="63" name="Rectangle 62"/>
          <p:cNvSpPr/>
          <p:nvPr/>
        </p:nvSpPr>
        <p:spPr>
          <a:xfrm>
            <a:off x="2077250" y="2917110"/>
            <a:ext cx="1013314" cy="3040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solidFill>
                  <a:srgbClr val="000000"/>
                </a:solidFill>
                <a:latin typeface="Arial" panose="020B0604020202020204" pitchFamily="34" charset="0"/>
                <a:cs typeface="Arial" panose="020B0604020202020204" pitchFamily="34" charset="0"/>
              </a:rPr>
              <a:t>n = 352</a:t>
            </a:r>
          </a:p>
        </p:txBody>
      </p:sp>
      <p:sp>
        <p:nvSpPr>
          <p:cNvPr id="64" name="Rectangle 25"/>
          <p:cNvSpPr>
            <a:spLocks noChangeArrowheads="1"/>
          </p:cNvSpPr>
          <p:nvPr/>
        </p:nvSpPr>
        <p:spPr bwMode="auto">
          <a:xfrm>
            <a:off x="1137789" y="3829051"/>
            <a:ext cx="6863212" cy="640157"/>
          </a:xfrm>
          <a:prstGeom prst="rect">
            <a:avLst/>
          </a:prstGeom>
          <a:solidFill>
            <a:schemeClr val="bg1">
              <a:lumMod val="95000"/>
            </a:schemeClr>
          </a:solidFill>
          <a:ln w="9525" cap="flat" cmpd="sng" algn="ctr">
            <a:solidFill>
              <a:schemeClr val="bg1">
                <a:lumMod val="65000"/>
              </a:schemeClr>
            </a:solidFill>
            <a:prstDash val="solid"/>
            <a:miter lim="800000"/>
            <a:headEnd type="none" w="med" len="med"/>
            <a:tailEnd type="none" w="med" len="med"/>
          </a:ln>
          <a:effectLst/>
        </p:spPr>
        <p:txBody>
          <a:bodyPr lIns="137160" tIns="34073" rIns="137160" bIns="68580" anchor="ctr">
            <a:prstTxWarp prst="textNoShape">
              <a:avLst/>
            </a:prstTxWarp>
          </a:bodyPr>
          <a:lstStyle/>
          <a:p>
            <a:pPr defTabSz="701279">
              <a:lnSpc>
                <a:spcPts val="1350"/>
              </a:lnSpc>
              <a:spcBef>
                <a:spcPts val="600"/>
              </a:spcBef>
            </a:pPr>
            <a:r>
              <a:rPr lang="en-US" sz="1050" b="1" dirty="0">
                <a:solidFill>
                  <a:srgbClr val="000000"/>
                </a:solidFill>
                <a:latin typeface="Arial" panose="020B0604020202020204" pitchFamily="34" charset="0"/>
                <a:cs typeface="Arial" panose="020B0604020202020204" pitchFamily="34" charset="0"/>
              </a:rPr>
              <a:t>Abbreviations</a:t>
            </a:r>
            <a:r>
              <a:rPr lang="en-US" sz="1050" dirty="0">
                <a:solidFill>
                  <a:srgbClr val="000000"/>
                </a:solidFill>
                <a:latin typeface="Arial" panose="020B0604020202020204" pitchFamily="34" charset="0"/>
                <a:cs typeface="Arial" panose="020B0604020202020204" pitchFamily="34" charset="0"/>
              </a:rPr>
              <a:t>: GLE-PIB= Glecaprevir-pibrentasvir</a:t>
            </a:r>
          </a:p>
          <a:p>
            <a:pPr defTabSz="701279">
              <a:lnSpc>
                <a:spcPts val="1350"/>
              </a:lnSpc>
              <a:spcBef>
                <a:spcPts val="600"/>
              </a:spcBef>
            </a:pPr>
            <a:r>
              <a:rPr lang="en-US" sz="1050" b="1" dirty="0">
                <a:solidFill>
                  <a:srgbClr val="000000"/>
                </a:solidFill>
                <a:latin typeface="Arial" panose="020B0604020202020204" pitchFamily="34" charset="0"/>
                <a:cs typeface="Arial" panose="020B0604020202020204" pitchFamily="34" charset="0"/>
              </a:rPr>
              <a:t>Drug Dosing: </a:t>
            </a:r>
            <a:r>
              <a:rPr lang="en-US" sz="1050" dirty="0">
                <a:solidFill>
                  <a:srgbClr val="000000"/>
                </a:solidFill>
                <a:latin typeface="Arial" panose="020B0604020202020204" pitchFamily="34" charset="0"/>
                <a:cs typeface="Arial" panose="020B0604020202020204" pitchFamily="34" charset="0"/>
              </a:rPr>
              <a:t>Glecaprevir-pibrentasvir (100/40 mg) fixed-dose combination, three pills (300/120 mg) once daily</a:t>
            </a:r>
          </a:p>
        </p:txBody>
      </p:sp>
      <p:grpSp>
        <p:nvGrpSpPr>
          <p:cNvPr id="48" name="Group 47">
            <a:extLst>
              <a:ext uri="{FF2B5EF4-FFF2-40B4-BE49-F238E27FC236}">
                <a16:creationId xmlns:a16="http://schemas.microsoft.com/office/drawing/2014/main" id="{CF003994-5842-2B40-A350-B7BA1A067DFF}"/>
              </a:ext>
            </a:extLst>
          </p:cNvPr>
          <p:cNvGrpSpPr/>
          <p:nvPr/>
        </p:nvGrpSpPr>
        <p:grpSpPr>
          <a:xfrm>
            <a:off x="1138416" y="1021866"/>
            <a:ext cx="6871718" cy="386328"/>
            <a:chOff x="1138416" y="1021866"/>
            <a:chExt cx="6871718" cy="386328"/>
          </a:xfrm>
        </p:grpSpPr>
        <p:sp>
          <p:nvSpPr>
            <p:cNvPr id="65" name="Rectangle 64">
              <a:extLst>
                <a:ext uri="{FF2B5EF4-FFF2-40B4-BE49-F238E27FC236}">
                  <a16:creationId xmlns:a16="http://schemas.microsoft.com/office/drawing/2014/main" id="{C08603F3-DAB7-0B46-AD40-0F12536CE442}"/>
                </a:ext>
              </a:extLst>
            </p:cNvPr>
            <p:cNvSpPr/>
            <p:nvPr/>
          </p:nvSpPr>
          <p:spPr>
            <a:xfrm>
              <a:off x="1138416" y="1085901"/>
              <a:ext cx="6871718" cy="308037"/>
            </a:xfrm>
            <a:prstGeom prst="rect">
              <a:avLst/>
            </a:prstGeom>
            <a:gradFill>
              <a:gsLst>
                <a:gs pos="85000">
                  <a:srgbClr val="ECECEC"/>
                </a:gs>
                <a:gs pos="0">
                  <a:schemeClr val="bg1"/>
                </a:gs>
                <a:gs pos="15000">
                  <a:schemeClr val="bg1">
                    <a:lumMod val="85000"/>
                  </a:schemeClr>
                </a:gs>
                <a:gs pos="100000">
                  <a:schemeClr val="bg1"/>
                </a:gs>
              </a:gsLst>
              <a:lin ang="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200" dirty="0">
                <a:solidFill>
                  <a:srgbClr val="000000"/>
                </a:solidFill>
                <a:latin typeface="Arial"/>
                <a:cs typeface="Arial"/>
              </a:endParaRPr>
            </a:p>
          </p:txBody>
        </p:sp>
        <p:cxnSp>
          <p:nvCxnSpPr>
            <p:cNvPr id="66" name="Straight Connector 65">
              <a:extLst>
                <a:ext uri="{FF2B5EF4-FFF2-40B4-BE49-F238E27FC236}">
                  <a16:creationId xmlns:a16="http://schemas.microsoft.com/office/drawing/2014/main" id="{1EFDFEF5-12E0-2749-A7C6-ACFDC64CF464}"/>
                </a:ext>
              </a:extLst>
            </p:cNvPr>
            <p:cNvCxnSpPr/>
            <p:nvPr/>
          </p:nvCxnSpPr>
          <p:spPr>
            <a:xfrm flipV="1">
              <a:off x="1138416" y="1387638"/>
              <a:ext cx="6871718" cy="8604"/>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7" name="Group 66">
              <a:extLst>
                <a:ext uri="{FF2B5EF4-FFF2-40B4-BE49-F238E27FC236}">
                  <a16:creationId xmlns:a16="http://schemas.microsoft.com/office/drawing/2014/main" id="{33880DDF-AA44-0447-88E5-C4B8A9CF9AD2}"/>
                </a:ext>
              </a:extLst>
            </p:cNvPr>
            <p:cNvGrpSpPr/>
            <p:nvPr/>
          </p:nvGrpSpPr>
          <p:grpSpPr>
            <a:xfrm>
              <a:off x="1857714" y="1021866"/>
              <a:ext cx="5481256" cy="386328"/>
              <a:chOff x="1857714" y="1021866"/>
              <a:chExt cx="5481256" cy="386328"/>
            </a:xfrm>
          </p:grpSpPr>
          <p:sp>
            <p:nvSpPr>
              <p:cNvPr id="76" name="Rectangle 75">
                <a:extLst>
                  <a:ext uri="{FF2B5EF4-FFF2-40B4-BE49-F238E27FC236}">
                    <a16:creationId xmlns:a16="http://schemas.microsoft.com/office/drawing/2014/main" id="{07EA504B-56F2-F240-8C0C-A03577945AAD}"/>
                  </a:ext>
                </a:extLst>
              </p:cNvPr>
              <p:cNvSpPr/>
              <p:nvPr/>
            </p:nvSpPr>
            <p:spPr>
              <a:xfrm>
                <a:off x="1857714" y="1079958"/>
                <a:ext cx="628650" cy="29947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rPr>
                  <a:t>Week</a:t>
                </a:r>
              </a:p>
            </p:txBody>
          </p:sp>
          <p:grpSp>
            <p:nvGrpSpPr>
              <p:cNvPr id="77" name="Group 76">
                <a:extLst>
                  <a:ext uri="{FF2B5EF4-FFF2-40B4-BE49-F238E27FC236}">
                    <a16:creationId xmlns:a16="http://schemas.microsoft.com/office/drawing/2014/main" id="{02B21E96-522B-4E44-9578-8C0001080F7E}"/>
                  </a:ext>
                </a:extLst>
              </p:cNvPr>
              <p:cNvGrpSpPr/>
              <p:nvPr/>
            </p:nvGrpSpPr>
            <p:grpSpPr>
              <a:xfrm>
                <a:off x="2825227" y="1021866"/>
                <a:ext cx="4513743" cy="386328"/>
                <a:chOff x="2825227" y="1021866"/>
                <a:chExt cx="4513743" cy="386328"/>
              </a:xfrm>
            </p:grpSpPr>
            <p:sp>
              <p:nvSpPr>
                <p:cNvPr id="78" name="Rectangle 77">
                  <a:extLst>
                    <a:ext uri="{FF2B5EF4-FFF2-40B4-BE49-F238E27FC236}">
                      <a16:creationId xmlns:a16="http://schemas.microsoft.com/office/drawing/2014/main" id="{68331924-4670-534B-B8CC-476C8EC4BC33}"/>
                    </a:ext>
                  </a:extLst>
                </p:cNvPr>
                <p:cNvSpPr/>
                <p:nvPr/>
              </p:nvSpPr>
              <p:spPr>
                <a:xfrm>
                  <a:off x="2825227"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0</a:t>
                  </a:r>
                </a:p>
              </p:txBody>
            </p:sp>
            <p:sp>
              <p:nvSpPr>
                <p:cNvPr id="79" name="Rectangle 78">
                  <a:extLst>
                    <a:ext uri="{FF2B5EF4-FFF2-40B4-BE49-F238E27FC236}">
                      <a16:creationId xmlns:a16="http://schemas.microsoft.com/office/drawing/2014/main" id="{B0F33797-735B-6143-B953-E77FDC6C4CF1}"/>
                    </a:ext>
                  </a:extLst>
                </p:cNvPr>
                <p:cNvSpPr/>
                <p:nvPr/>
              </p:nvSpPr>
              <p:spPr>
                <a:xfrm>
                  <a:off x="6929776"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24</a:t>
                  </a:r>
                </a:p>
              </p:txBody>
            </p:sp>
            <p:sp>
              <p:nvSpPr>
                <p:cNvPr id="80" name="Rectangle 79">
                  <a:extLst>
                    <a:ext uri="{FF2B5EF4-FFF2-40B4-BE49-F238E27FC236}">
                      <a16:creationId xmlns:a16="http://schemas.microsoft.com/office/drawing/2014/main" id="{07039F0E-4E09-A345-A8D9-83305477D7B8}"/>
                    </a:ext>
                  </a:extLst>
                </p:cNvPr>
                <p:cNvSpPr/>
                <p:nvPr/>
              </p:nvSpPr>
              <p:spPr>
                <a:xfrm>
                  <a:off x="4193410"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8</a:t>
                  </a:r>
                </a:p>
              </p:txBody>
            </p:sp>
            <p:sp>
              <p:nvSpPr>
                <p:cNvPr id="81" name="Rectangle 80">
                  <a:extLst>
                    <a:ext uri="{FF2B5EF4-FFF2-40B4-BE49-F238E27FC236}">
                      <a16:creationId xmlns:a16="http://schemas.microsoft.com/office/drawing/2014/main" id="{888B96FA-3357-6E43-9A51-CCFD609C5A04}"/>
                    </a:ext>
                  </a:extLst>
                </p:cNvPr>
                <p:cNvSpPr/>
                <p:nvPr/>
              </p:nvSpPr>
              <p:spPr>
                <a:xfrm>
                  <a:off x="4877501"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12</a:t>
                  </a:r>
                </a:p>
              </p:txBody>
            </p:sp>
            <p:sp>
              <p:nvSpPr>
                <p:cNvPr id="82" name="Rectangle 81">
                  <a:extLst>
                    <a:ext uri="{FF2B5EF4-FFF2-40B4-BE49-F238E27FC236}">
                      <a16:creationId xmlns:a16="http://schemas.microsoft.com/office/drawing/2014/main" id="{D8168077-D07C-F443-B2F4-E0E011ED118F}"/>
                    </a:ext>
                  </a:extLst>
                </p:cNvPr>
                <p:cNvSpPr/>
                <p:nvPr/>
              </p:nvSpPr>
              <p:spPr>
                <a:xfrm>
                  <a:off x="6245683"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20</a:t>
                  </a:r>
                </a:p>
              </p:txBody>
            </p:sp>
            <p:sp>
              <p:nvSpPr>
                <p:cNvPr id="83" name="Rectangle 82">
                  <a:extLst>
                    <a:ext uri="{FF2B5EF4-FFF2-40B4-BE49-F238E27FC236}">
                      <a16:creationId xmlns:a16="http://schemas.microsoft.com/office/drawing/2014/main" id="{6AE9550A-6849-7641-BF52-4838C5583142}"/>
                    </a:ext>
                  </a:extLst>
                </p:cNvPr>
                <p:cNvSpPr/>
                <p:nvPr/>
              </p:nvSpPr>
              <p:spPr>
                <a:xfrm>
                  <a:off x="3509318"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4</a:t>
                  </a:r>
                </a:p>
              </p:txBody>
            </p:sp>
            <p:sp>
              <p:nvSpPr>
                <p:cNvPr id="84" name="Rectangle 83">
                  <a:extLst>
                    <a:ext uri="{FF2B5EF4-FFF2-40B4-BE49-F238E27FC236}">
                      <a16:creationId xmlns:a16="http://schemas.microsoft.com/office/drawing/2014/main" id="{E1E83C8E-6DD0-E041-A3EA-CA3484DB727E}"/>
                    </a:ext>
                  </a:extLst>
                </p:cNvPr>
                <p:cNvSpPr/>
                <p:nvPr/>
              </p:nvSpPr>
              <p:spPr>
                <a:xfrm>
                  <a:off x="5561592"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16</a:t>
                  </a:r>
                </a:p>
              </p:txBody>
            </p:sp>
          </p:grpSp>
        </p:grpSp>
        <p:grpSp>
          <p:nvGrpSpPr>
            <p:cNvPr id="68" name="Group 67">
              <a:extLst>
                <a:ext uri="{FF2B5EF4-FFF2-40B4-BE49-F238E27FC236}">
                  <a16:creationId xmlns:a16="http://schemas.microsoft.com/office/drawing/2014/main" id="{3159ACDE-B09C-A14C-99B8-F5721BB7F37D}"/>
                </a:ext>
              </a:extLst>
            </p:cNvPr>
            <p:cNvGrpSpPr/>
            <p:nvPr/>
          </p:nvGrpSpPr>
          <p:grpSpPr>
            <a:xfrm>
              <a:off x="3028672" y="1328205"/>
              <a:ext cx="4105701" cy="65723"/>
              <a:chOff x="3028672" y="1328205"/>
              <a:chExt cx="4105701" cy="65723"/>
            </a:xfrm>
          </p:grpSpPr>
          <p:cxnSp>
            <p:nvCxnSpPr>
              <p:cNvPr id="69" name="Straight Connector 68">
                <a:extLst>
                  <a:ext uri="{FF2B5EF4-FFF2-40B4-BE49-F238E27FC236}">
                    <a16:creationId xmlns:a16="http://schemas.microsoft.com/office/drawing/2014/main" id="{BFF2F7DE-55ED-E449-938E-44E60A65586B}"/>
                  </a:ext>
                </a:extLst>
              </p:cNvPr>
              <p:cNvCxnSpPr/>
              <p:nvPr/>
            </p:nvCxnSpPr>
            <p:spPr>
              <a:xfrm flipV="1">
                <a:off x="3028672" y="1328205"/>
                <a:ext cx="0" cy="65723"/>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88D52FE4-388E-0748-B87E-A30E08983FAB}"/>
                  </a:ext>
                </a:extLst>
              </p:cNvPr>
              <p:cNvCxnSpPr/>
              <p:nvPr/>
            </p:nvCxnSpPr>
            <p:spPr>
              <a:xfrm flipV="1">
                <a:off x="4396669" y="1328205"/>
                <a:ext cx="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40B5B3B7-C09A-6A4A-B1AE-19B9C546916A}"/>
                  </a:ext>
                </a:extLst>
              </p:cNvPr>
              <p:cNvCxnSpPr/>
              <p:nvPr/>
            </p:nvCxnSpPr>
            <p:spPr>
              <a:xfrm flipV="1">
                <a:off x="7134373" y="1328205"/>
                <a:ext cx="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35B0B693-D70C-3E46-99C1-7EEB1780DD0B}"/>
                  </a:ext>
                </a:extLst>
              </p:cNvPr>
              <p:cNvCxnSpPr/>
              <p:nvPr/>
            </p:nvCxnSpPr>
            <p:spPr>
              <a:xfrm flipV="1">
                <a:off x="5080667" y="1328205"/>
                <a:ext cx="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84DC3204-8E57-6B41-B3B4-0335D304470F}"/>
                  </a:ext>
                </a:extLst>
              </p:cNvPr>
              <p:cNvCxnSpPr/>
              <p:nvPr/>
            </p:nvCxnSpPr>
            <p:spPr>
              <a:xfrm flipH="1" flipV="1">
                <a:off x="6448663" y="1328205"/>
                <a:ext cx="171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50F43F6D-3CBA-9F46-AE35-500FEF042515}"/>
                  </a:ext>
                </a:extLst>
              </p:cNvPr>
              <p:cNvCxnSpPr/>
              <p:nvPr/>
            </p:nvCxnSpPr>
            <p:spPr>
              <a:xfrm flipV="1">
                <a:off x="5764665" y="1328205"/>
                <a:ext cx="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B3BE6E24-07A8-2E46-8A2A-269493E8D710}"/>
                  </a:ext>
                </a:extLst>
              </p:cNvPr>
              <p:cNvCxnSpPr/>
              <p:nvPr/>
            </p:nvCxnSpPr>
            <p:spPr>
              <a:xfrm flipV="1">
                <a:off x="3712670" y="1328205"/>
                <a:ext cx="0" cy="65723"/>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7" name="Rectangle 36">
            <a:extLst>
              <a:ext uri="{FF2B5EF4-FFF2-40B4-BE49-F238E27FC236}">
                <a16:creationId xmlns:a16="http://schemas.microsoft.com/office/drawing/2014/main" id="{FDF34893-C76D-D542-B871-9DB43142BBC5}"/>
              </a:ext>
            </a:extLst>
          </p:cNvPr>
          <p:cNvSpPr/>
          <p:nvPr/>
        </p:nvSpPr>
        <p:spPr>
          <a:xfrm>
            <a:off x="323849" y="1849186"/>
            <a:ext cx="1878183" cy="1510112"/>
          </a:xfrm>
          <a:prstGeom prst="rect">
            <a:avLst/>
          </a:prstGeom>
          <a:solidFill>
            <a:srgbClr val="59574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FFFFFF"/>
                </a:solidFill>
                <a:latin typeface="Arial" panose="020B0604020202020204" pitchFamily="34" charset="0"/>
                <a:cs typeface="Arial" panose="020B0604020202020204" pitchFamily="34" charset="0"/>
              </a:rPr>
              <a:t>GT-1</a:t>
            </a:r>
            <a:br>
              <a:rPr lang="en-US" sz="1200" b="1" dirty="0">
                <a:solidFill>
                  <a:srgbClr val="FFFFFF"/>
                </a:solidFill>
                <a:latin typeface="Arial" panose="020B0604020202020204" pitchFamily="34" charset="0"/>
                <a:cs typeface="Arial" panose="020B0604020202020204" pitchFamily="34" charset="0"/>
              </a:rPr>
            </a:br>
            <a:r>
              <a:rPr lang="en-US" sz="1200" b="1" dirty="0">
                <a:solidFill>
                  <a:srgbClr val="FFFFFF"/>
                </a:solidFill>
                <a:latin typeface="Arial" panose="020B0604020202020204" pitchFamily="34" charset="0"/>
                <a:cs typeface="Arial" panose="020B0604020202020204" pitchFamily="34" charset="0"/>
              </a:rPr>
              <a:t>Treatment Naïve</a:t>
            </a:r>
            <a:br>
              <a:rPr lang="en-US" sz="1200" b="1" dirty="0">
                <a:solidFill>
                  <a:srgbClr val="FFFFFF"/>
                </a:solidFill>
                <a:latin typeface="Arial" panose="020B0604020202020204" pitchFamily="34" charset="0"/>
                <a:cs typeface="Arial" panose="020B0604020202020204" pitchFamily="34" charset="0"/>
              </a:rPr>
            </a:br>
            <a:r>
              <a:rPr lang="en-US" sz="1200" b="1" dirty="0">
                <a:solidFill>
                  <a:srgbClr val="FFFFFF"/>
                </a:solidFill>
                <a:latin typeface="Arial" panose="020B0604020202020204" pitchFamily="34" charset="0"/>
                <a:cs typeface="Arial" panose="020B0604020202020204" pitchFamily="34" charset="0"/>
              </a:rPr>
              <a:t>Treatment Experienced</a:t>
            </a:r>
          </a:p>
          <a:p>
            <a:pPr algn="ctr"/>
            <a:r>
              <a:rPr lang="en-US" sz="1200" b="1" dirty="0">
                <a:solidFill>
                  <a:srgbClr val="FFFFFF"/>
                </a:solidFill>
                <a:latin typeface="Arial" panose="020B0604020202020204" pitchFamily="34" charset="0"/>
                <a:cs typeface="Arial" panose="020B0604020202020204" pitchFamily="34" charset="0"/>
              </a:rPr>
              <a:t>Without cirrhosis</a:t>
            </a:r>
            <a:endParaRPr lang="en-US" sz="12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3770104"/>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a:t>Glecaprevir-Pibrentasvir for 8 or 12 weeks in Non-Cirrhotic GT 1</a:t>
            </a:r>
            <a:br>
              <a:rPr lang="en-US" sz="2000" dirty="0"/>
            </a:br>
            <a:r>
              <a:rPr lang="en-US" sz="2000" dirty="0"/>
              <a:t>ENDURANCE-1: Baseline Characteristics</a:t>
            </a:r>
          </a:p>
        </p:txBody>
      </p:sp>
      <p:sp>
        <p:nvSpPr>
          <p:cNvPr id="36" name="Content Placeholder 6"/>
          <p:cNvSpPr>
            <a:spLocks noGrp="1"/>
          </p:cNvSpPr>
          <p:nvPr>
            <p:ph type="body" sz="quarter" idx="14"/>
          </p:nvPr>
        </p:nvSpPr>
        <p:spPr/>
        <p:txBody>
          <a:bodyPr/>
          <a:lstStyle/>
          <a:p>
            <a:r>
              <a:rPr lang="en-US" dirty="0">
                <a:latin typeface="Arial" panose="020B0604020202020204" pitchFamily="34" charset="0"/>
                <a:cs typeface="Arial" panose="020B0604020202020204" pitchFamily="34" charset="0"/>
              </a:rPr>
              <a:t>Source: </a:t>
            </a:r>
            <a:r>
              <a:rPr lang="en-US" dirty="0" err="1">
                <a:latin typeface="Arial" panose="020B0604020202020204" pitchFamily="34" charset="0"/>
                <a:cs typeface="Arial" panose="020B0604020202020204" pitchFamily="34" charset="0"/>
              </a:rPr>
              <a:t>Zeuzem</a:t>
            </a:r>
            <a:r>
              <a:rPr lang="en-US" dirty="0">
                <a:latin typeface="Arial" panose="020B0604020202020204" pitchFamily="34" charset="0"/>
                <a:cs typeface="Arial" panose="020B0604020202020204" pitchFamily="34" charset="0"/>
              </a:rPr>
              <a:t> S, et al. N </a:t>
            </a:r>
            <a:r>
              <a:rPr lang="en-US" dirty="0" err="1">
                <a:latin typeface="Arial" panose="020B0604020202020204" pitchFamily="34" charset="0"/>
                <a:cs typeface="Arial" panose="020B0604020202020204" pitchFamily="34" charset="0"/>
              </a:rPr>
              <a:t>Engl</a:t>
            </a:r>
            <a:r>
              <a:rPr lang="en-US" dirty="0">
                <a:latin typeface="Arial" panose="020B0604020202020204" pitchFamily="34" charset="0"/>
                <a:cs typeface="Arial" panose="020B0604020202020204" pitchFamily="34" charset="0"/>
              </a:rPr>
              <a:t> J Med. 2018;378:354-69.</a:t>
            </a:r>
          </a:p>
        </p:txBody>
      </p:sp>
      <p:sp>
        <p:nvSpPr>
          <p:cNvPr id="8" name="Title 1"/>
          <p:cNvSpPr txBox="1">
            <a:spLocks/>
          </p:cNvSpPr>
          <p:nvPr/>
        </p:nvSpPr>
        <p:spPr>
          <a:xfrm>
            <a:off x="1371600" y="228600"/>
            <a:ext cx="6386513" cy="742950"/>
          </a:xfrm>
          <a:prstGeom prst="rect">
            <a:avLst/>
          </a:prstGeom>
        </p:spPr>
        <p:txBody>
          <a:bodyPr anchor="ctr" anchorCtr="0">
            <a:normAutofit/>
          </a:bodyPr>
          <a:lstStyle>
            <a:lvl1pPr algn="ctr" defTabSz="914400" rtl="0" eaLnBrk="1" latinLnBrk="0" hangingPunct="1">
              <a:spcBef>
                <a:spcPct val="0"/>
              </a:spcBef>
              <a:buNone/>
              <a:defRPr sz="2800" kern="1200">
                <a:solidFill>
                  <a:schemeClr val="bg1"/>
                </a:solidFill>
                <a:latin typeface="+mj-lt"/>
                <a:ea typeface="+mj-ea"/>
                <a:cs typeface="+mj-cs"/>
              </a:defRPr>
            </a:lvl1pPr>
          </a:lstStyle>
          <a:p>
            <a:endParaRPr lang="en-US" sz="1800" dirty="0">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379029552"/>
              </p:ext>
            </p:extLst>
          </p:nvPr>
        </p:nvGraphicFramePr>
        <p:xfrm>
          <a:off x="378133" y="1021826"/>
          <a:ext cx="8229601" cy="3802316"/>
        </p:xfrm>
        <a:graphic>
          <a:graphicData uri="http://schemas.openxmlformats.org/drawingml/2006/table">
            <a:tbl>
              <a:tblPr firstRow="1" bandRow="1"/>
              <a:tblGrid>
                <a:gridCol w="3382475">
                  <a:extLst>
                    <a:ext uri="{9D8B030D-6E8A-4147-A177-3AD203B41FA5}">
                      <a16:colId xmlns:a16="http://schemas.microsoft.com/office/drawing/2014/main" val="1928103447"/>
                    </a:ext>
                  </a:extLst>
                </a:gridCol>
                <a:gridCol w="2421750">
                  <a:extLst>
                    <a:ext uri="{9D8B030D-6E8A-4147-A177-3AD203B41FA5}">
                      <a16:colId xmlns:a16="http://schemas.microsoft.com/office/drawing/2014/main" val="2356032696"/>
                    </a:ext>
                  </a:extLst>
                </a:gridCol>
                <a:gridCol w="2425376">
                  <a:extLst>
                    <a:ext uri="{9D8B030D-6E8A-4147-A177-3AD203B41FA5}">
                      <a16:colId xmlns:a16="http://schemas.microsoft.com/office/drawing/2014/main" val="2536119782"/>
                    </a:ext>
                  </a:extLst>
                </a:gridCol>
              </a:tblGrid>
              <a:tr h="460133">
                <a:tc>
                  <a:txBody>
                    <a:bodyPr/>
                    <a:lstStyle/>
                    <a:p>
                      <a:pPr algn="l" rtl="0" fontAlgn="ctr"/>
                      <a:r>
                        <a:rPr lang="en-US" sz="1200" b="1" i="0" u="none" strike="noStrike" dirty="0">
                          <a:solidFill>
                            <a:srgbClr val="FFFFFF"/>
                          </a:solidFill>
                          <a:effectLst/>
                          <a:latin typeface="Arial" panose="020B0604020202020204" pitchFamily="34" charset="0"/>
                        </a:rPr>
                        <a:t>Baseline Characteristics</a:t>
                      </a:r>
                    </a:p>
                  </a:txBody>
                  <a:tcPr marL="84956" marR="9440" marT="9440" marB="0" anchor="ctr">
                    <a:lnL w="12700" cap="flat" cmpd="sng" algn="ctr">
                      <a:solidFill>
                        <a:srgbClr val="BFBFBF"/>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9525" cap="flat" cmpd="sng" algn="ctr">
                      <a:noFill/>
                      <a:prstDash val="solid"/>
                      <a:round/>
                      <a:headEnd type="none" w="med" len="med"/>
                      <a:tailEnd type="none" w="med" len="med"/>
                    </a:lnB>
                    <a:solidFill>
                      <a:srgbClr val="444444"/>
                    </a:solidFill>
                  </a:tcPr>
                </a:tc>
                <a:tc>
                  <a:txBody>
                    <a:bodyPr/>
                    <a:lstStyle/>
                    <a:p>
                      <a:pPr algn="ctr" rtl="0" fontAlgn="ctr"/>
                      <a:r>
                        <a:rPr lang="en-US" sz="1200" b="1" i="0" u="none" strike="noStrike" dirty="0">
                          <a:solidFill>
                            <a:srgbClr val="FFFFFF"/>
                          </a:solidFill>
                          <a:effectLst/>
                          <a:latin typeface="Arial" panose="020B0604020202020204" pitchFamily="34" charset="0"/>
                        </a:rPr>
                        <a:t>GLE-PIB 8 weeks</a:t>
                      </a:r>
                    </a:p>
                    <a:p>
                      <a:pPr algn="ctr" rtl="0" fontAlgn="ctr"/>
                      <a:r>
                        <a:rPr lang="en-US" sz="1100" b="0" i="0" u="none" strike="noStrike" dirty="0">
                          <a:solidFill>
                            <a:srgbClr val="FFFFFF"/>
                          </a:solidFill>
                          <a:effectLst/>
                          <a:latin typeface="Arial" panose="020B0604020202020204" pitchFamily="34" charset="0"/>
                        </a:rPr>
                        <a:t>(n = 351)</a:t>
                      </a:r>
                    </a:p>
                  </a:txBody>
                  <a:tcPr marL="9440" marR="9440" marT="944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9525" cap="flat" cmpd="sng" algn="ctr">
                      <a:noFill/>
                      <a:prstDash val="solid"/>
                      <a:round/>
                      <a:headEnd type="none" w="med" len="med"/>
                      <a:tailEnd type="none" w="med" len="med"/>
                    </a:lnB>
                    <a:solidFill>
                      <a:srgbClr val="7D5782"/>
                    </a:solidFill>
                  </a:tcPr>
                </a:tc>
                <a:tc>
                  <a:txBody>
                    <a:bodyPr/>
                    <a:lstStyle/>
                    <a:p>
                      <a:pPr algn="ctr" rtl="0" fontAlgn="ctr"/>
                      <a:r>
                        <a:rPr lang="en-US" sz="1200" b="1" i="0" u="none" strike="noStrike" dirty="0">
                          <a:solidFill>
                            <a:srgbClr val="FFFFFF"/>
                          </a:solidFill>
                          <a:effectLst/>
                          <a:latin typeface="Arial" panose="020B0604020202020204" pitchFamily="34" charset="0"/>
                        </a:rPr>
                        <a:t>GLE-PIB 12 weeks</a:t>
                      </a:r>
                    </a:p>
                    <a:p>
                      <a:pPr algn="ctr" rtl="0" fontAlgn="ctr"/>
                      <a:r>
                        <a:rPr lang="en-US" sz="1100" b="0" i="0" u="none" strike="noStrike" dirty="0">
                          <a:solidFill>
                            <a:srgbClr val="FFFFFF"/>
                          </a:solidFill>
                          <a:effectLst/>
                          <a:latin typeface="Arial" panose="020B0604020202020204" pitchFamily="34" charset="0"/>
                        </a:rPr>
                        <a:t>(n = 352)</a:t>
                      </a:r>
                    </a:p>
                  </a:txBody>
                  <a:tcPr marL="9440" marR="9440" marT="9440" marB="0" anchor="ctr">
                    <a:lnL w="9525" cap="flat" cmpd="sng" algn="ctr">
                      <a:no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9525" cap="flat" cmpd="sng" algn="ctr">
                      <a:noFill/>
                      <a:prstDash val="solid"/>
                      <a:round/>
                      <a:headEnd type="none" w="med" len="med"/>
                      <a:tailEnd type="none" w="med" len="med"/>
                    </a:lnB>
                    <a:solidFill>
                      <a:srgbClr val="4971A6"/>
                    </a:solidFill>
                  </a:tcPr>
                </a:tc>
                <a:extLst>
                  <a:ext uri="{0D108BD9-81ED-4DB2-BD59-A6C34878D82A}">
                    <a16:rowId xmlns:a16="http://schemas.microsoft.com/office/drawing/2014/main" val="18632942"/>
                  </a:ext>
                </a:extLst>
              </a:tr>
              <a:tr h="257091">
                <a:tc>
                  <a:txBody>
                    <a:bodyPr/>
                    <a:lstStyle/>
                    <a:p>
                      <a:pPr algn="l" rtl="0" fontAlgn="ctr"/>
                      <a:r>
                        <a:rPr lang="en-US" sz="1200" b="0" i="0" u="none" strike="noStrike" dirty="0">
                          <a:solidFill>
                            <a:srgbClr val="000000"/>
                          </a:solidFill>
                          <a:effectLst/>
                          <a:latin typeface="Arial" panose="020B0604020202020204" pitchFamily="34" charset="0"/>
                        </a:rPr>
                        <a:t>Median age, (range), years</a:t>
                      </a:r>
                    </a:p>
                  </a:txBody>
                  <a:tcPr marL="84956" marR="9440" marT="9440" marB="0" anchor="ctr">
                    <a:lnL w="12700" cap="flat" cmpd="sng" algn="ctr">
                      <a:solidFill>
                        <a:srgbClr val="BFBFBF"/>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CDD3DD"/>
                    </a:solidFill>
                  </a:tcPr>
                </a:tc>
                <a:tc>
                  <a:txBody>
                    <a:bodyPr/>
                    <a:lstStyle/>
                    <a:p>
                      <a:pPr algn="ctr" rtl="0" fontAlgn="ctr"/>
                      <a:r>
                        <a:rPr lang="en-US" sz="1200" b="0" i="0" u="none" strike="noStrike" dirty="0">
                          <a:solidFill>
                            <a:srgbClr val="000000"/>
                          </a:solidFill>
                          <a:effectLst/>
                          <a:latin typeface="Arial" panose="020B0604020202020204" pitchFamily="34" charset="0"/>
                        </a:rPr>
                        <a:t>53 (19-84)</a:t>
                      </a:r>
                    </a:p>
                  </a:txBody>
                  <a:tcPr marL="9440" marR="9440" marT="944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CDD3DD"/>
                    </a:solidFill>
                  </a:tcPr>
                </a:tc>
                <a:tc>
                  <a:txBody>
                    <a:bodyPr/>
                    <a:lstStyle/>
                    <a:p>
                      <a:pPr algn="ctr" rtl="0" fontAlgn="ctr"/>
                      <a:r>
                        <a:rPr lang="en-US" sz="1200" b="0" i="0" u="none" strike="noStrike">
                          <a:solidFill>
                            <a:srgbClr val="000000"/>
                          </a:solidFill>
                          <a:effectLst/>
                          <a:latin typeface="Arial" panose="020B0604020202020204" pitchFamily="34" charset="0"/>
                        </a:rPr>
                        <a:t>52 (21-77)</a:t>
                      </a:r>
                    </a:p>
                  </a:txBody>
                  <a:tcPr marL="9440" marR="9440" marT="9440" marB="0" anchor="ctr">
                    <a:lnL w="9525" cap="flat" cmpd="sng" algn="ctr">
                      <a:noFill/>
                      <a:prstDash val="solid"/>
                      <a:round/>
                      <a:headEnd type="none" w="med" len="med"/>
                      <a:tailEnd type="none" w="med" len="med"/>
                    </a:lnL>
                    <a:lnR w="12700" cap="flat" cmpd="sng" algn="ctr">
                      <a:solidFill>
                        <a:srgbClr val="BFBFBF"/>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CDD3DD"/>
                    </a:solidFill>
                  </a:tcPr>
                </a:tc>
                <a:extLst>
                  <a:ext uri="{0D108BD9-81ED-4DB2-BD59-A6C34878D82A}">
                    <a16:rowId xmlns:a16="http://schemas.microsoft.com/office/drawing/2014/main" val="3155003992"/>
                  </a:ext>
                </a:extLst>
              </a:tr>
              <a:tr h="257091">
                <a:tc>
                  <a:txBody>
                    <a:bodyPr/>
                    <a:lstStyle/>
                    <a:p>
                      <a:pPr algn="l" rtl="0" fontAlgn="ctr"/>
                      <a:r>
                        <a:rPr lang="en-US" sz="1200" b="0" i="0" u="none" strike="noStrike" dirty="0">
                          <a:solidFill>
                            <a:srgbClr val="000000"/>
                          </a:solidFill>
                          <a:effectLst/>
                          <a:latin typeface="Arial" panose="020B0604020202020204" pitchFamily="34" charset="0"/>
                        </a:rPr>
                        <a:t>Male, n (%)</a:t>
                      </a:r>
                    </a:p>
                  </a:txBody>
                  <a:tcPr marL="84956" marR="9440" marT="9440" marB="0" anchor="ctr">
                    <a:lnL w="12700" cap="flat" cmpd="sng" algn="ctr">
                      <a:solidFill>
                        <a:srgbClr val="BFBFBF"/>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E8EAEF"/>
                    </a:solidFill>
                  </a:tcPr>
                </a:tc>
                <a:tc>
                  <a:txBody>
                    <a:bodyPr/>
                    <a:lstStyle/>
                    <a:p>
                      <a:pPr algn="ctr" rtl="0" fontAlgn="ctr"/>
                      <a:r>
                        <a:rPr lang="en-US" sz="1200" b="0" i="0" u="none" strike="noStrike">
                          <a:solidFill>
                            <a:srgbClr val="000000"/>
                          </a:solidFill>
                          <a:effectLst/>
                          <a:latin typeface="Arial" panose="020B0604020202020204" pitchFamily="34" charset="0"/>
                        </a:rPr>
                        <a:t>167 (48)</a:t>
                      </a:r>
                    </a:p>
                  </a:txBody>
                  <a:tcPr marL="9440" marR="9440" marT="944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E8EAEF"/>
                    </a:solidFill>
                  </a:tcPr>
                </a:tc>
                <a:tc>
                  <a:txBody>
                    <a:bodyPr/>
                    <a:lstStyle/>
                    <a:p>
                      <a:pPr algn="ctr" rtl="0" fontAlgn="ctr"/>
                      <a:r>
                        <a:rPr lang="en-US" sz="1200" b="0" i="0" u="none" strike="noStrike">
                          <a:solidFill>
                            <a:srgbClr val="000000"/>
                          </a:solidFill>
                          <a:effectLst/>
                          <a:latin typeface="Arial" panose="020B0604020202020204" pitchFamily="34" charset="0"/>
                        </a:rPr>
                        <a:t>176 (50)</a:t>
                      </a:r>
                    </a:p>
                  </a:txBody>
                  <a:tcPr marL="9440" marR="9440" marT="9440" marB="0" anchor="ctr">
                    <a:lnL w="9525" cap="flat" cmpd="sng" algn="ctr">
                      <a:noFill/>
                      <a:prstDash val="solid"/>
                      <a:round/>
                      <a:headEnd type="none" w="med" len="med"/>
                      <a:tailEnd type="none" w="med" len="med"/>
                    </a:lnL>
                    <a:lnR w="12700" cap="flat" cmpd="sng" algn="ctr">
                      <a:solidFill>
                        <a:srgbClr val="BFBFBF"/>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E8EAEF"/>
                    </a:solidFill>
                  </a:tcPr>
                </a:tc>
                <a:extLst>
                  <a:ext uri="{0D108BD9-81ED-4DB2-BD59-A6C34878D82A}">
                    <a16:rowId xmlns:a16="http://schemas.microsoft.com/office/drawing/2014/main" val="2730664913"/>
                  </a:ext>
                </a:extLst>
              </a:tr>
              <a:tr h="257091">
                <a:tc>
                  <a:txBody>
                    <a:bodyPr/>
                    <a:lstStyle/>
                    <a:p>
                      <a:pPr algn="l" rtl="0" fontAlgn="ctr"/>
                      <a:r>
                        <a:rPr lang="en-US" sz="1200" b="0" i="0" u="none" strike="noStrike" dirty="0">
                          <a:solidFill>
                            <a:srgbClr val="000000"/>
                          </a:solidFill>
                          <a:effectLst/>
                          <a:latin typeface="Arial" panose="020B0604020202020204" pitchFamily="34" charset="0"/>
                        </a:rPr>
                        <a:t>Black race, n (%)</a:t>
                      </a:r>
                    </a:p>
                  </a:txBody>
                  <a:tcPr marL="84956" marR="9440" marT="9440" marB="0" anchor="ctr">
                    <a:lnL w="12700" cap="flat" cmpd="sng" algn="ctr">
                      <a:solidFill>
                        <a:srgbClr val="BFBFBF"/>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CDD3DD"/>
                    </a:solidFill>
                  </a:tcPr>
                </a:tc>
                <a:tc>
                  <a:txBody>
                    <a:bodyPr/>
                    <a:lstStyle/>
                    <a:p>
                      <a:pPr algn="ctr" rtl="0" fontAlgn="ctr"/>
                      <a:r>
                        <a:rPr lang="en-US" sz="1200" b="0" i="0" u="none" strike="noStrike" dirty="0">
                          <a:solidFill>
                            <a:srgbClr val="000000"/>
                          </a:solidFill>
                          <a:effectLst/>
                          <a:latin typeface="Arial" panose="020B0604020202020204" pitchFamily="34" charset="0"/>
                        </a:rPr>
                        <a:t>14 (4)</a:t>
                      </a:r>
                    </a:p>
                  </a:txBody>
                  <a:tcPr marL="9440" marR="9440" marT="944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CDD3DD"/>
                    </a:solidFill>
                  </a:tcPr>
                </a:tc>
                <a:tc>
                  <a:txBody>
                    <a:bodyPr/>
                    <a:lstStyle/>
                    <a:p>
                      <a:pPr algn="ctr" rtl="0" fontAlgn="ctr"/>
                      <a:r>
                        <a:rPr lang="en-US" sz="1200" b="0" i="0" u="none" strike="noStrike">
                          <a:solidFill>
                            <a:srgbClr val="000000"/>
                          </a:solidFill>
                          <a:effectLst/>
                          <a:latin typeface="Arial" panose="020B0604020202020204" pitchFamily="34" charset="0"/>
                        </a:rPr>
                        <a:t>13 (4)</a:t>
                      </a:r>
                    </a:p>
                  </a:txBody>
                  <a:tcPr marL="9440" marR="9440" marT="9440" marB="0" anchor="ctr">
                    <a:lnL w="9525" cap="flat" cmpd="sng" algn="ctr">
                      <a:noFill/>
                      <a:prstDash val="solid"/>
                      <a:round/>
                      <a:headEnd type="none" w="med" len="med"/>
                      <a:tailEnd type="none" w="med" len="med"/>
                    </a:lnL>
                    <a:lnR w="12700" cap="flat" cmpd="sng" algn="ctr">
                      <a:solidFill>
                        <a:srgbClr val="BFBFBF"/>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CDD3DD"/>
                    </a:solidFill>
                  </a:tcPr>
                </a:tc>
                <a:extLst>
                  <a:ext uri="{0D108BD9-81ED-4DB2-BD59-A6C34878D82A}">
                    <a16:rowId xmlns:a16="http://schemas.microsoft.com/office/drawing/2014/main" val="1666851551"/>
                  </a:ext>
                </a:extLst>
              </a:tr>
              <a:tr h="257091">
                <a:tc>
                  <a:txBody>
                    <a:bodyPr/>
                    <a:lstStyle/>
                    <a:p>
                      <a:pPr algn="l" rtl="0" fontAlgn="ctr"/>
                      <a:r>
                        <a:rPr lang="en-US" sz="1200" b="0" i="0" u="none" strike="noStrike" dirty="0">
                          <a:solidFill>
                            <a:srgbClr val="000000"/>
                          </a:solidFill>
                          <a:effectLst/>
                          <a:latin typeface="Arial" panose="020B0604020202020204" pitchFamily="34" charset="0"/>
                        </a:rPr>
                        <a:t>HCV subtype 1a, n (%)</a:t>
                      </a:r>
                    </a:p>
                  </a:txBody>
                  <a:tcPr marL="84956" marR="9440" marT="9440" marB="0" anchor="ctr">
                    <a:lnL w="12700" cap="flat" cmpd="sng" algn="ctr">
                      <a:solidFill>
                        <a:srgbClr val="BFBFBF"/>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E8EAEF"/>
                    </a:solidFill>
                  </a:tcPr>
                </a:tc>
                <a:tc>
                  <a:txBody>
                    <a:bodyPr/>
                    <a:lstStyle/>
                    <a:p>
                      <a:pPr algn="ctr" rtl="0" fontAlgn="ctr"/>
                      <a:r>
                        <a:rPr lang="en-US" sz="1200" b="0" i="0" u="none" strike="noStrike" dirty="0">
                          <a:solidFill>
                            <a:srgbClr val="000000"/>
                          </a:solidFill>
                          <a:effectLst/>
                          <a:latin typeface="Arial" panose="020B0604020202020204" pitchFamily="34" charset="0"/>
                        </a:rPr>
                        <a:t>151 (43)</a:t>
                      </a:r>
                    </a:p>
                  </a:txBody>
                  <a:tcPr marL="9440" marR="9440" marT="944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E8EAEF"/>
                    </a:solidFill>
                  </a:tcPr>
                </a:tc>
                <a:tc>
                  <a:txBody>
                    <a:bodyPr/>
                    <a:lstStyle/>
                    <a:p>
                      <a:pPr algn="ctr" rtl="0" fontAlgn="ctr"/>
                      <a:r>
                        <a:rPr lang="en-US" sz="1200" b="0" i="0" u="none" strike="noStrike">
                          <a:solidFill>
                            <a:srgbClr val="000000"/>
                          </a:solidFill>
                          <a:effectLst/>
                          <a:latin typeface="Arial" panose="020B0604020202020204" pitchFamily="34" charset="0"/>
                        </a:rPr>
                        <a:t>144 (41)</a:t>
                      </a:r>
                    </a:p>
                  </a:txBody>
                  <a:tcPr marL="9440" marR="9440" marT="9440" marB="0" anchor="ctr">
                    <a:lnL w="9525" cap="flat" cmpd="sng" algn="ctr">
                      <a:noFill/>
                      <a:prstDash val="solid"/>
                      <a:round/>
                      <a:headEnd type="none" w="med" len="med"/>
                      <a:tailEnd type="none" w="med" len="med"/>
                    </a:lnL>
                    <a:lnR w="12700" cap="flat" cmpd="sng" algn="ctr">
                      <a:solidFill>
                        <a:srgbClr val="BFBFBF"/>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E8EAEF"/>
                    </a:solidFill>
                  </a:tcPr>
                </a:tc>
                <a:extLst>
                  <a:ext uri="{0D108BD9-81ED-4DB2-BD59-A6C34878D82A}">
                    <a16:rowId xmlns:a16="http://schemas.microsoft.com/office/drawing/2014/main" val="2842673799"/>
                  </a:ext>
                </a:extLst>
              </a:tr>
              <a:tr h="257091">
                <a:tc>
                  <a:txBody>
                    <a:bodyPr/>
                    <a:lstStyle/>
                    <a:p>
                      <a:pPr algn="l" rtl="0" fontAlgn="ctr"/>
                      <a:r>
                        <a:rPr lang="en-US" sz="1200" b="0" i="0" u="none" strike="noStrike" dirty="0">
                          <a:solidFill>
                            <a:srgbClr val="000000"/>
                          </a:solidFill>
                          <a:effectLst/>
                          <a:latin typeface="Arial" panose="020B0604020202020204" pitchFamily="34" charset="0"/>
                        </a:rPr>
                        <a:t>Body mass index, median kg/m</a:t>
                      </a:r>
                      <a:r>
                        <a:rPr lang="en-US" sz="1200" b="0" i="0" u="none" strike="noStrike" baseline="30000" dirty="0">
                          <a:solidFill>
                            <a:srgbClr val="000000"/>
                          </a:solidFill>
                          <a:effectLst/>
                          <a:latin typeface="Arial" panose="020B0604020202020204" pitchFamily="34" charset="0"/>
                        </a:rPr>
                        <a:t>2</a:t>
                      </a:r>
                      <a:r>
                        <a:rPr lang="en-US" sz="1200" b="0" i="0" u="none" strike="noStrike" dirty="0">
                          <a:solidFill>
                            <a:srgbClr val="000000"/>
                          </a:solidFill>
                          <a:effectLst/>
                          <a:latin typeface="Arial" panose="020B0604020202020204" pitchFamily="34" charset="0"/>
                        </a:rPr>
                        <a:t> (range)</a:t>
                      </a:r>
                    </a:p>
                  </a:txBody>
                  <a:tcPr marL="84956" marR="9440" marT="9440" marB="0" anchor="ctr">
                    <a:lnL w="12700" cap="flat" cmpd="sng" algn="ctr">
                      <a:solidFill>
                        <a:srgbClr val="BFBFBF"/>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CDD3DD"/>
                    </a:solidFill>
                  </a:tcPr>
                </a:tc>
                <a:tc>
                  <a:txBody>
                    <a:bodyPr/>
                    <a:lstStyle/>
                    <a:p>
                      <a:pPr algn="ctr" rtl="0" fontAlgn="ctr"/>
                      <a:r>
                        <a:rPr lang="en-US" sz="1200" b="0" i="0" u="none" strike="noStrike" dirty="0">
                          <a:solidFill>
                            <a:srgbClr val="000000"/>
                          </a:solidFill>
                          <a:effectLst/>
                          <a:latin typeface="Arial" panose="020B0604020202020204" pitchFamily="34" charset="0"/>
                        </a:rPr>
                        <a:t>25 (18-41)</a:t>
                      </a:r>
                    </a:p>
                  </a:txBody>
                  <a:tcPr marL="9440" marR="9440" marT="944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CDD3DD"/>
                    </a:solidFill>
                  </a:tcPr>
                </a:tc>
                <a:tc>
                  <a:txBody>
                    <a:bodyPr/>
                    <a:lstStyle/>
                    <a:p>
                      <a:pPr algn="ctr" rtl="0" fontAlgn="ctr"/>
                      <a:r>
                        <a:rPr lang="en-US" sz="1200" b="0" i="0" u="none" strike="noStrike" dirty="0">
                          <a:solidFill>
                            <a:srgbClr val="000000"/>
                          </a:solidFill>
                          <a:effectLst/>
                          <a:latin typeface="Arial" panose="020B0604020202020204" pitchFamily="34" charset="0"/>
                        </a:rPr>
                        <a:t>25 (18-54)</a:t>
                      </a:r>
                    </a:p>
                  </a:txBody>
                  <a:tcPr marL="9440" marR="9440" marT="9440" marB="0" anchor="ctr">
                    <a:lnL w="9525" cap="flat" cmpd="sng" algn="ctr">
                      <a:noFill/>
                      <a:prstDash val="solid"/>
                      <a:round/>
                      <a:headEnd type="none" w="med" len="med"/>
                      <a:tailEnd type="none" w="med" len="med"/>
                    </a:lnL>
                    <a:lnR w="12700" cap="flat" cmpd="sng" algn="ctr">
                      <a:solidFill>
                        <a:srgbClr val="BFBFBF"/>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CDD3DD"/>
                    </a:solidFill>
                  </a:tcPr>
                </a:tc>
                <a:extLst>
                  <a:ext uri="{0D108BD9-81ED-4DB2-BD59-A6C34878D82A}">
                    <a16:rowId xmlns:a16="http://schemas.microsoft.com/office/drawing/2014/main" val="3739399955"/>
                  </a:ext>
                </a:extLst>
              </a:tr>
              <a:tr h="257091">
                <a:tc>
                  <a:txBody>
                    <a:bodyPr/>
                    <a:lstStyle/>
                    <a:p>
                      <a:pPr algn="l" rtl="0" fontAlgn="ctr"/>
                      <a:r>
                        <a:rPr lang="en-US" sz="1200" b="0" i="0" u="none" strike="noStrike" dirty="0">
                          <a:solidFill>
                            <a:srgbClr val="000000"/>
                          </a:solidFill>
                          <a:effectLst/>
                          <a:latin typeface="Arial" panose="020B0604020202020204" pitchFamily="34" charset="0"/>
                        </a:rPr>
                        <a:t>Median HCV RNA, log</a:t>
                      </a:r>
                      <a:r>
                        <a:rPr lang="en-US" sz="1200" b="0" i="0" u="none" strike="noStrike" baseline="-25000" dirty="0">
                          <a:solidFill>
                            <a:srgbClr val="000000"/>
                          </a:solidFill>
                          <a:effectLst/>
                          <a:latin typeface="Arial" panose="020B0604020202020204" pitchFamily="34" charset="0"/>
                        </a:rPr>
                        <a:t>10</a:t>
                      </a:r>
                      <a:r>
                        <a:rPr lang="en-US" sz="1200" b="0" i="0" u="none" strike="noStrike" dirty="0">
                          <a:solidFill>
                            <a:srgbClr val="000000"/>
                          </a:solidFill>
                          <a:effectLst/>
                          <a:latin typeface="Arial" panose="020B0604020202020204" pitchFamily="34" charset="0"/>
                        </a:rPr>
                        <a:t> IU/mL (range)</a:t>
                      </a:r>
                    </a:p>
                  </a:txBody>
                  <a:tcPr marL="84956" marR="9440" marT="9440" marB="0" anchor="ctr">
                    <a:lnL w="12700" cap="flat" cmpd="sng" algn="ctr">
                      <a:solidFill>
                        <a:srgbClr val="BFBFBF"/>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E8EAEF"/>
                    </a:solidFill>
                  </a:tcPr>
                </a:tc>
                <a:tc>
                  <a:txBody>
                    <a:bodyPr/>
                    <a:lstStyle/>
                    <a:p>
                      <a:pPr algn="ctr" rtl="0" fontAlgn="ctr"/>
                      <a:r>
                        <a:rPr lang="en-US" sz="1200" b="0" i="0" u="none" strike="noStrike" dirty="0">
                          <a:solidFill>
                            <a:srgbClr val="000000"/>
                          </a:solidFill>
                          <a:effectLst/>
                          <a:latin typeface="Arial" panose="020B0604020202020204" pitchFamily="34" charset="0"/>
                        </a:rPr>
                        <a:t>6.1 (1.2-7.6)</a:t>
                      </a:r>
                    </a:p>
                  </a:txBody>
                  <a:tcPr marL="9440" marR="9440" marT="944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E8EAEF"/>
                    </a:solidFill>
                  </a:tcPr>
                </a:tc>
                <a:tc>
                  <a:txBody>
                    <a:bodyPr/>
                    <a:lstStyle/>
                    <a:p>
                      <a:pPr algn="ctr" rtl="0" fontAlgn="ctr"/>
                      <a:r>
                        <a:rPr lang="en-US" sz="1200" b="0" i="0" u="none" strike="noStrike" dirty="0">
                          <a:solidFill>
                            <a:srgbClr val="000000"/>
                          </a:solidFill>
                          <a:effectLst/>
                          <a:latin typeface="Arial" panose="020B0604020202020204" pitchFamily="34" charset="0"/>
                        </a:rPr>
                        <a:t>6.1 (3.3-7.4)</a:t>
                      </a:r>
                    </a:p>
                  </a:txBody>
                  <a:tcPr marL="9440" marR="9440" marT="9440" marB="0" anchor="ctr">
                    <a:lnL w="9525" cap="flat" cmpd="sng" algn="ctr">
                      <a:noFill/>
                      <a:prstDash val="solid"/>
                      <a:round/>
                      <a:headEnd type="none" w="med" len="med"/>
                      <a:tailEnd type="none" w="med" len="med"/>
                    </a:lnL>
                    <a:lnR w="12700" cap="flat" cmpd="sng" algn="ctr">
                      <a:solidFill>
                        <a:srgbClr val="BFBFBF"/>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E8EAEF"/>
                    </a:solidFill>
                  </a:tcPr>
                </a:tc>
                <a:extLst>
                  <a:ext uri="{0D108BD9-81ED-4DB2-BD59-A6C34878D82A}">
                    <a16:rowId xmlns:a16="http://schemas.microsoft.com/office/drawing/2014/main" val="620511705"/>
                  </a:ext>
                </a:extLst>
              </a:tr>
              <a:tr h="257091">
                <a:tc>
                  <a:txBody>
                    <a:bodyPr/>
                    <a:lstStyle/>
                    <a:p>
                      <a:pPr algn="l" rtl="0" fontAlgn="ctr"/>
                      <a:r>
                        <a:rPr lang="en-US" sz="1200" b="0" i="0" u="none" strike="noStrike" dirty="0">
                          <a:solidFill>
                            <a:srgbClr val="000000"/>
                          </a:solidFill>
                          <a:effectLst/>
                          <a:latin typeface="Arial" panose="020B0604020202020204" pitchFamily="34" charset="0"/>
                        </a:rPr>
                        <a:t>Non-CC IL28B genotype, n (%)</a:t>
                      </a:r>
                    </a:p>
                  </a:txBody>
                  <a:tcPr marL="84956" marR="9440" marT="9440" marB="0" anchor="ctr">
                    <a:lnL w="12700" cap="flat" cmpd="sng" algn="ctr">
                      <a:solidFill>
                        <a:srgbClr val="BFBFBF"/>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CDD3DD"/>
                    </a:solidFill>
                  </a:tcPr>
                </a:tc>
                <a:tc>
                  <a:txBody>
                    <a:bodyPr/>
                    <a:lstStyle/>
                    <a:p>
                      <a:pPr algn="ctr" rtl="0" fontAlgn="ctr"/>
                      <a:r>
                        <a:rPr lang="en-US" sz="1200" b="0" i="0" u="none" strike="noStrike" dirty="0">
                          <a:solidFill>
                            <a:srgbClr val="000000"/>
                          </a:solidFill>
                          <a:effectLst/>
                          <a:latin typeface="Arial" panose="020B0604020202020204" pitchFamily="34" charset="0"/>
                        </a:rPr>
                        <a:t>249 (71)</a:t>
                      </a:r>
                    </a:p>
                  </a:txBody>
                  <a:tcPr marL="9440" marR="9440" marT="944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CDD3DD"/>
                    </a:solidFill>
                  </a:tcPr>
                </a:tc>
                <a:tc>
                  <a:txBody>
                    <a:bodyPr/>
                    <a:lstStyle/>
                    <a:p>
                      <a:pPr algn="ctr" rtl="0" fontAlgn="ctr"/>
                      <a:r>
                        <a:rPr lang="en-US" sz="1200" b="0" i="0" u="none" strike="noStrike" dirty="0">
                          <a:solidFill>
                            <a:srgbClr val="000000"/>
                          </a:solidFill>
                          <a:effectLst/>
                          <a:latin typeface="Arial" panose="020B0604020202020204" pitchFamily="34" charset="0"/>
                        </a:rPr>
                        <a:t>266 (76)</a:t>
                      </a:r>
                    </a:p>
                  </a:txBody>
                  <a:tcPr marL="9440" marR="9440" marT="9440" marB="0" anchor="ctr">
                    <a:lnL w="9525" cap="flat" cmpd="sng" algn="ctr">
                      <a:noFill/>
                      <a:prstDash val="solid"/>
                      <a:round/>
                      <a:headEnd type="none" w="med" len="med"/>
                      <a:tailEnd type="none" w="med" len="med"/>
                    </a:lnL>
                    <a:lnR w="12700" cap="flat" cmpd="sng" algn="ctr">
                      <a:solidFill>
                        <a:srgbClr val="BFBFBF"/>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CDD3DD"/>
                    </a:solidFill>
                  </a:tcPr>
                </a:tc>
                <a:extLst>
                  <a:ext uri="{0D108BD9-81ED-4DB2-BD59-A6C34878D82A}">
                    <a16:rowId xmlns:a16="http://schemas.microsoft.com/office/drawing/2014/main" val="487793677"/>
                  </a:ext>
                </a:extLst>
              </a:tr>
              <a:tr h="257091">
                <a:tc>
                  <a:txBody>
                    <a:bodyPr/>
                    <a:lstStyle/>
                    <a:p>
                      <a:pPr algn="l" rtl="0" fontAlgn="ctr"/>
                      <a:r>
                        <a:rPr lang="en-US" sz="1200" b="0" i="0" u="none" strike="noStrike" dirty="0">
                          <a:solidFill>
                            <a:srgbClr val="000000"/>
                          </a:solidFill>
                          <a:effectLst/>
                          <a:latin typeface="Arial" panose="020B0604020202020204" pitchFamily="34" charset="0"/>
                        </a:rPr>
                        <a:t>Fibrosis Stage, n (%)</a:t>
                      </a:r>
                    </a:p>
                  </a:txBody>
                  <a:tcPr marL="84956" marR="9440" marT="9440" marB="0" anchor="ctr">
                    <a:lnL w="12700" cap="flat" cmpd="sng" algn="ctr">
                      <a:solidFill>
                        <a:srgbClr val="BFBFBF"/>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E8EAEF"/>
                    </a:solidFill>
                  </a:tcPr>
                </a:tc>
                <a:tc>
                  <a:txBody>
                    <a:bodyPr/>
                    <a:lstStyle/>
                    <a:p>
                      <a:pPr algn="ctr" rtl="0" fontAlgn="ctr"/>
                      <a:r>
                        <a:rPr lang="en-US" sz="1200" b="0" i="0" u="none" strike="noStrike" dirty="0">
                          <a:solidFill>
                            <a:srgbClr val="000000"/>
                          </a:solidFill>
                          <a:effectLst/>
                          <a:latin typeface="Arial" panose="020B0604020202020204" pitchFamily="34" charset="0"/>
                        </a:rPr>
                        <a:t> </a:t>
                      </a:r>
                    </a:p>
                  </a:txBody>
                  <a:tcPr marL="9440" marR="9440" marT="944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E8EAEF"/>
                    </a:solidFill>
                  </a:tcPr>
                </a:tc>
                <a:tc>
                  <a:txBody>
                    <a:bodyPr/>
                    <a:lstStyle/>
                    <a:p>
                      <a:pPr algn="ctr" rtl="0" fontAlgn="ctr"/>
                      <a:r>
                        <a:rPr lang="en-US" sz="1200" b="0" i="0" u="none" strike="noStrike" dirty="0">
                          <a:solidFill>
                            <a:srgbClr val="000000"/>
                          </a:solidFill>
                          <a:effectLst/>
                          <a:latin typeface="Arial" panose="020B0604020202020204" pitchFamily="34" charset="0"/>
                        </a:rPr>
                        <a:t> </a:t>
                      </a:r>
                    </a:p>
                  </a:txBody>
                  <a:tcPr marL="9440" marR="9440" marT="9440" marB="0" anchor="ctr">
                    <a:lnL w="9525" cap="flat" cmpd="sng" algn="ctr">
                      <a:noFill/>
                      <a:prstDash val="solid"/>
                      <a:round/>
                      <a:headEnd type="none" w="med" len="med"/>
                      <a:tailEnd type="none" w="med" len="med"/>
                    </a:lnL>
                    <a:lnR w="12700" cap="flat" cmpd="sng" algn="ctr">
                      <a:solidFill>
                        <a:srgbClr val="BFBFBF"/>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E8EAEF"/>
                    </a:solidFill>
                  </a:tcPr>
                </a:tc>
                <a:extLst>
                  <a:ext uri="{0D108BD9-81ED-4DB2-BD59-A6C34878D82A}">
                    <a16:rowId xmlns:a16="http://schemas.microsoft.com/office/drawing/2014/main" val="303805486"/>
                  </a:ext>
                </a:extLst>
              </a:tr>
              <a:tr h="257091">
                <a:tc>
                  <a:txBody>
                    <a:bodyPr/>
                    <a:lstStyle/>
                    <a:p>
                      <a:pPr algn="l" rtl="0" fontAlgn="ctr"/>
                      <a:r>
                        <a:rPr lang="en-US" sz="1200" b="0" i="0" u="none" strike="noStrike" dirty="0">
                          <a:solidFill>
                            <a:srgbClr val="000000"/>
                          </a:solidFill>
                          <a:effectLst/>
                          <a:latin typeface="Arial" panose="020B0604020202020204" pitchFamily="34" charset="0"/>
                        </a:rPr>
                        <a:t>  F0 or F1</a:t>
                      </a:r>
                    </a:p>
                  </a:txBody>
                  <a:tcPr marL="84956" marR="9440" marT="9440" marB="0" anchor="ctr">
                    <a:lnL w="12700" cap="flat" cmpd="sng" algn="ctr">
                      <a:solidFill>
                        <a:srgbClr val="BFBFBF"/>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E8EAEF"/>
                    </a:solidFill>
                  </a:tcPr>
                </a:tc>
                <a:tc>
                  <a:txBody>
                    <a:bodyPr/>
                    <a:lstStyle/>
                    <a:p>
                      <a:pPr algn="ctr" rtl="0" fontAlgn="ctr"/>
                      <a:r>
                        <a:rPr lang="en-US" sz="1200" b="0" i="0" u="none" strike="noStrike" dirty="0">
                          <a:solidFill>
                            <a:srgbClr val="000000"/>
                          </a:solidFill>
                          <a:effectLst/>
                          <a:latin typeface="Arial" panose="020B0604020202020204" pitchFamily="34" charset="0"/>
                        </a:rPr>
                        <a:t>296/348 (85)</a:t>
                      </a:r>
                    </a:p>
                  </a:txBody>
                  <a:tcPr marL="9440" marR="9440" marT="944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E8EAEF"/>
                    </a:solidFill>
                  </a:tcPr>
                </a:tc>
                <a:tc>
                  <a:txBody>
                    <a:bodyPr/>
                    <a:lstStyle/>
                    <a:p>
                      <a:pPr algn="ctr" rtl="0" fontAlgn="ctr"/>
                      <a:r>
                        <a:rPr lang="en-US" sz="1200" b="0" i="0" u="none" strike="noStrike" dirty="0">
                          <a:solidFill>
                            <a:srgbClr val="000000"/>
                          </a:solidFill>
                          <a:effectLst/>
                          <a:latin typeface="Arial" panose="020B0604020202020204" pitchFamily="34" charset="0"/>
                        </a:rPr>
                        <a:t>298/351 (85)</a:t>
                      </a:r>
                    </a:p>
                  </a:txBody>
                  <a:tcPr marL="9440" marR="9440" marT="9440" marB="0" anchor="ctr">
                    <a:lnL w="9525" cap="flat" cmpd="sng" algn="ctr">
                      <a:noFill/>
                      <a:prstDash val="solid"/>
                      <a:round/>
                      <a:headEnd type="none" w="med" len="med"/>
                      <a:tailEnd type="none" w="med" len="med"/>
                    </a:lnL>
                    <a:lnR w="12700" cap="flat" cmpd="sng" algn="ctr">
                      <a:solidFill>
                        <a:srgbClr val="BFBFBF"/>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E8EAEF"/>
                    </a:solidFill>
                  </a:tcPr>
                </a:tc>
                <a:extLst>
                  <a:ext uri="{0D108BD9-81ED-4DB2-BD59-A6C34878D82A}">
                    <a16:rowId xmlns:a16="http://schemas.microsoft.com/office/drawing/2014/main" val="3911056213"/>
                  </a:ext>
                </a:extLst>
              </a:tr>
              <a:tr h="257091">
                <a:tc>
                  <a:txBody>
                    <a:bodyPr/>
                    <a:lstStyle/>
                    <a:p>
                      <a:pPr algn="l" rtl="0" fontAlgn="ctr"/>
                      <a:r>
                        <a:rPr lang="en-US" sz="1200" b="0" i="0" u="none" strike="noStrike" dirty="0">
                          <a:solidFill>
                            <a:srgbClr val="000000"/>
                          </a:solidFill>
                          <a:effectLst/>
                          <a:latin typeface="Arial" panose="020B0604020202020204" pitchFamily="34" charset="0"/>
                        </a:rPr>
                        <a:t>  F2</a:t>
                      </a:r>
                    </a:p>
                  </a:txBody>
                  <a:tcPr marL="84956" marR="9440" marT="9440" marB="0" anchor="ctr">
                    <a:lnL w="12700" cap="flat" cmpd="sng" algn="ctr">
                      <a:solidFill>
                        <a:srgbClr val="BFBFBF"/>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E8EAEF"/>
                    </a:solidFill>
                  </a:tcPr>
                </a:tc>
                <a:tc>
                  <a:txBody>
                    <a:bodyPr/>
                    <a:lstStyle/>
                    <a:p>
                      <a:pPr algn="ctr" rtl="0" fontAlgn="ctr"/>
                      <a:r>
                        <a:rPr lang="en-US" sz="1200" b="0" i="0" u="none" strike="noStrike" dirty="0">
                          <a:solidFill>
                            <a:srgbClr val="000000"/>
                          </a:solidFill>
                          <a:effectLst/>
                          <a:latin typeface="Arial" panose="020B0604020202020204" pitchFamily="34" charset="0"/>
                        </a:rPr>
                        <a:t>22/348 (6)</a:t>
                      </a:r>
                    </a:p>
                  </a:txBody>
                  <a:tcPr marL="9440" marR="9440" marT="944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E8EAEF"/>
                    </a:solidFill>
                  </a:tcPr>
                </a:tc>
                <a:tc>
                  <a:txBody>
                    <a:bodyPr/>
                    <a:lstStyle/>
                    <a:p>
                      <a:pPr algn="ctr" rtl="0" fontAlgn="ctr"/>
                      <a:r>
                        <a:rPr lang="en-US" sz="1200" b="0" i="0" u="none" strike="noStrike" dirty="0">
                          <a:solidFill>
                            <a:srgbClr val="000000"/>
                          </a:solidFill>
                          <a:effectLst/>
                          <a:latin typeface="Arial" panose="020B0604020202020204" pitchFamily="34" charset="0"/>
                        </a:rPr>
                        <a:t>24/351 (7)</a:t>
                      </a:r>
                    </a:p>
                  </a:txBody>
                  <a:tcPr marL="9440" marR="9440" marT="9440" marB="0" anchor="ctr">
                    <a:lnL w="9525" cap="flat" cmpd="sng" algn="ctr">
                      <a:noFill/>
                      <a:prstDash val="solid"/>
                      <a:round/>
                      <a:headEnd type="none" w="med" len="med"/>
                      <a:tailEnd type="none" w="med" len="med"/>
                    </a:lnL>
                    <a:lnR w="12700" cap="flat" cmpd="sng" algn="ctr">
                      <a:solidFill>
                        <a:srgbClr val="BFBFBF"/>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E8EAEF"/>
                    </a:solidFill>
                  </a:tcPr>
                </a:tc>
                <a:extLst>
                  <a:ext uri="{0D108BD9-81ED-4DB2-BD59-A6C34878D82A}">
                    <a16:rowId xmlns:a16="http://schemas.microsoft.com/office/drawing/2014/main" val="2625538457"/>
                  </a:ext>
                </a:extLst>
              </a:tr>
              <a:tr h="257091">
                <a:tc>
                  <a:txBody>
                    <a:bodyPr/>
                    <a:lstStyle/>
                    <a:p>
                      <a:pPr algn="l" rtl="0" fontAlgn="ctr"/>
                      <a:r>
                        <a:rPr lang="en-US" sz="1200" b="0" i="0" u="none" strike="noStrike" dirty="0">
                          <a:solidFill>
                            <a:srgbClr val="000000"/>
                          </a:solidFill>
                          <a:effectLst/>
                          <a:latin typeface="Arial" panose="020B0604020202020204" pitchFamily="34" charset="0"/>
                        </a:rPr>
                        <a:t>  F3</a:t>
                      </a:r>
                    </a:p>
                  </a:txBody>
                  <a:tcPr marL="84956" marR="9440" marT="9440" marB="0" anchor="ctr">
                    <a:lnL w="12700" cap="flat" cmpd="sng" algn="ctr">
                      <a:solidFill>
                        <a:srgbClr val="BFBFBF"/>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E8EAEF"/>
                    </a:solidFill>
                  </a:tcPr>
                </a:tc>
                <a:tc>
                  <a:txBody>
                    <a:bodyPr/>
                    <a:lstStyle/>
                    <a:p>
                      <a:pPr algn="ctr" rtl="0" fontAlgn="ctr"/>
                      <a:r>
                        <a:rPr lang="en-US" sz="1200" b="0" i="0" u="none" strike="noStrike">
                          <a:solidFill>
                            <a:srgbClr val="000000"/>
                          </a:solidFill>
                          <a:effectLst/>
                          <a:latin typeface="Arial" panose="020B0604020202020204" pitchFamily="34" charset="0"/>
                        </a:rPr>
                        <a:t>30/348 (9)</a:t>
                      </a:r>
                    </a:p>
                  </a:txBody>
                  <a:tcPr marL="9440" marR="9440" marT="944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E8EAEF"/>
                    </a:solidFill>
                  </a:tcPr>
                </a:tc>
                <a:tc>
                  <a:txBody>
                    <a:bodyPr/>
                    <a:lstStyle/>
                    <a:p>
                      <a:pPr algn="ctr" rtl="0" fontAlgn="ctr"/>
                      <a:r>
                        <a:rPr lang="en-US" sz="1200" b="0" i="0" u="none" strike="noStrike" dirty="0">
                          <a:solidFill>
                            <a:srgbClr val="000000"/>
                          </a:solidFill>
                          <a:effectLst/>
                          <a:latin typeface="Arial" panose="020B0604020202020204" pitchFamily="34" charset="0"/>
                        </a:rPr>
                        <a:t>29/351 (8)</a:t>
                      </a:r>
                    </a:p>
                  </a:txBody>
                  <a:tcPr marL="9440" marR="9440" marT="9440" marB="0" anchor="ctr">
                    <a:lnL w="9525" cap="flat" cmpd="sng" algn="ctr">
                      <a:noFill/>
                      <a:prstDash val="solid"/>
                      <a:round/>
                      <a:headEnd type="none" w="med" len="med"/>
                      <a:tailEnd type="none" w="med" len="med"/>
                    </a:lnL>
                    <a:lnR w="12700" cap="flat" cmpd="sng" algn="ctr">
                      <a:solidFill>
                        <a:srgbClr val="BFBFBF"/>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E8EAEF"/>
                    </a:solidFill>
                  </a:tcPr>
                </a:tc>
                <a:extLst>
                  <a:ext uri="{0D108BD9-81ED-4DB2-BD59-A6C34878D82A}">
                    <a16:rowId xmlns:a16="http://schemas.microsoft.com/office/drawing/2014/main" val="2352196562"/>
                  </a:ext>
                </a:extLst>
              </a:tr>
              <a:tr h="257091">
                <a:tc>
                  <a:txBody>
                    <a:bodyPr/>
                    <a:lstStyle/>
                    <a:p>
                      <a:pPr algn="l" rtl="0" fontAlgn="ctr"/>
                      <a:r>
                        <a:rPr lang="en-US" sz="1200" b="0" i="0" u="none" strike="noStrike" dirty="0">
                          <a:solidFill>
                            <a:srgbClr val="000000"/>
                          </a:solidFill>
                          <a:effectLst/>
                          <a:latin typeface="Arial" panose="020B0604020202020204" pitchFamily="34" charset="0"/>
                        </a:rPr>
                        <a:t>Injection drug use, n (%)</a:t>
                      </a:r>
                    </a:p>
                  </a:txBody>
                  <a:tcPr marL="84956" marR="9440" marT="9440" marB="0" anchor="ctr">
                    <a:lnL w="12700" cap="flat" cmpd="sng" algn="ctr">
                      <a:solidFill>
                        <a:srgbClr val="BFBFBF"/>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CDD3DD"/>
                    </a:solidFill>
                  </a:tcPr>
                </a:tc>
                <a:tc>
                  <a:txBody>
                    <a:bodyPr/>
                    <a:lstStyle/>
                    <a:p>
                      <a:pPr algn="ctr" rtl="0" fontAlgn="ctr"/>
                      <a:r>
                        <a:rPr lang="en-US" sz="1200" b="0" i="0" u="none" strike="noStrike">
                          <a:solidFill>
                            <a:srgbClr val="000000"/>
                          </a:solidFill>
                          <a:effectLst/>
                          <a:latin typeface="Arial" panose="020B0604020202020204" pitchFamily="34" charset="0"/>
                        </a:rPr>
                        <a:t>98 (28)</a:t>
                      </a:r>
                    </a:p>
                  </a:txBody>
                  <a:tcPr marL="9440" marR="9440" marT="944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CDD3DD"/>
                    </a:solidFill>
                  </a:tcPr>
                </a:tc>
                <a:tc>
                  <a:txBody>
                    <a:bodyPr/>
                    <a:lstStyle/>
                    <a:p>
                      <a:pPr algn="ctr" rtl="0" fontAlgn="ctr"/>
                      <a:r>
                        <a:rPr lang="en-US" sz="1200" b="0" i="0" u="none" strike="noStrike" dirty="0">
                          <a:solidFill>
                            <a:srgbClr val="000000"/>
                          </a:solidFill>
                          <a:effectLst/>
                          <a:latin typeface="Arial" panose="020B0604020202020204" pitchFamily="34" charset="0"/>
                        </a:rPr>
                        <a:t>98 (28)</a:t>
                      </a:r>
                    </a:p>
                  </a:txBody>
                  <a:tcPr marL="9440" marR="9440" marT="9440" marB="0" anchor="ctr">
                    <a:lnL w="9525" cap="flat" cmpd="sng" algn="ctr">
                      <a:noFill/>
                      <a:prstDash val="solid"/>
                      <a:round/>
                      <a:headEnd type="none" w="med" len="med"/>
                      <a:tailEnd type="none" w="med" len="med"/>
                    </a:lnL>
                    <a:lnR w="12700" cap="flat" cmpd="sng" algn="ctr">
                      <a:solidFill>
                        <a:srgbClr val="BFBFBF"/>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CDD3DD"/>
                    </a:solidFill>
                  </a:tcPr>
                </a:tc>
                <a:extLst>
                  <a:ext uri="{0D108BD9-81ED-4DB2-BD59-A6C34878D82A}">
                    <a16:rowId xmlns:a16="http://schemas.microsoft.com/office/drawing/2014/main" val="1900427368"/>
                  </a:ext>
                </a:extLst>
              </a:tr>
              <a:tr h="257091">
                <a:tc>
                  <a:txBody>
                    <a:bodyPr/>
                    <a:lstStyle/>
                    <a:p>
                      <a:pPr algn="l" rtl="0" fontAlgn="ctr"/>
                      <a:r>
                        <a:rPr lang="en-US" sz="1200" b="0" i="0" u="none" strike="noStrike" dirty="0">
                          <a:solidFill>
                            <a:srgbClr val="000000"/>
                          </a:solidFill>
                          <a:effectLst/>
                          <a:latin typeface="Arial" panose="020B0604020202020204" pitchFamily="34" charset="0"/>
                        </a:rPr>
                        <a:t>HIV coinfection n (%)</a:t>
                      </a:r>
                    </a:p>
                  </a:txBody>
                  <a:tcPr marL="84956" marR="9440" marT="9440" marB="0" anchor="ctr">
                    <a:lnL w="12700" cap="flat" cmpd="sng" algn="ctr">
                      <a:solidFill>
                        <a:srgbClr val="BFBFBF"/>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8EAEF"/>
                    </a:solidFill>
                  </a:tcPr>
                </a:tc>
                <a:tc>
                  <a:txBody>
                    <a:bodyPr/>
                    <a:lstStyle/>
                    <a:p>
                      <a:pPr algn="ctr" rtl="0" fontAlgn="ctr"/>
                      <a:r>
                        <a:rPr lang="en-US" sz="1200" b="0" i="0" u="none" strike="noStrike">
                          <a:solidFill>
                            <a:srgbClr val="000000"/>
                          </a:solidFill>
                          <a:effectLst/>
                          <a:latin typeface="Arial" panose="020B0604020202020204" pitchFamily="34" charset="0"/>
                        </a:rPr>
                        <a:t>15 (4)</a:t>
                      </a:r>
                    </a:p>
                  </a:txBody>
                  <a:tcPr marL="9440" marR="9440" marT="944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8EAEF"/>
                    </a:solidFill>
                  </a:tcPr>
                </a:tc>
                <a:tc>
                  <a:txBody>
                    <a:bodyPr/>
                    <a:lstStyle/>
                    <a:p>
                      <a:pPr algn="ctr" rtl="0" fontAlgn="ctr"/>
                      <a:r>
                        <a:rPr lang="en-US" sz="1200" b="0" i="0" u="none" strike="noStrike" dirty="0">
                          <a:solidFill>
                            <a:srgbClr val="000000"/>
                          </a:solidFill>
                          <a:effectLst/>
                          <a:latin typeface="Arial" panose="020B0604020202020204" pitchFamily="34" charset="0"/>
                        </a:rPr>
                        <a:t>18 (5)</a:t>
                      </a:r>
                    </a:p>
                  </a:txBody>
                  <a:tcPr marL="9440" marR="9440" marT="9440" marB="0" anchor="ctr">
                    <a:lnL w="9525" cap="flat" cmpd="sng" algn="ctr">
                      <a:noFill/>
                      <a:prstDash val="solid"/>
                      <a:round/>
                      <a:headEnd type="none" w="med" len="med"/>
                      <a:tailEnd type="none" w="med" len="med"/>
                    </a:lnL>
                    <a:lnR w="12700" cap="flat" cmpd="sng" algn="ctr">
                      <a:solidFill>
                        <a:srgbClr val="BFBFBF"/>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8EAEF"/>
                    </a:solidFill>
                  </a:tcPr>
                </a:tc>
                <a:extLst>
                  <a:ext uri="{0D108BD9-81ED-4DB2-BD59-A6C34878D82A}">
                    <a16:rowId xmlns:a16="http://schemas.microsoft.com/office/drawing/2014/main" val="3547039621"/>
                  </a:ext>
                </a:extLst>
              </a:tr>
            </a:tbl>
          </a:graphicData>
        </a:graphic>
      </p:graphicFrame>
    </p:spTree>
    <p:extLst>
      <p:ext uri="{BB962C8B-B14F-4D97-AF65-F5344CB8AC3E}">
        <p14:creationId xmlns:p14="http://schemas.microsoft.com/office/powerpoint/2010/main" val="2733637339"/>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err="1"/>
              <a:t>Glecaprevir-Pibrentasvir</a:t>
            </a:r>
            <a:r>
              <a:rPr lang="en-US" sz="2000" dirty="0"/>
              <a:t> for 8 or 12 weeks in Non-Cirrhotic GT 1</a:t>
            </a:r>
            <a:br>
              <a:rPr lang="en-US" sz="2000" dirty="0"/>
            </a:br>
            <a:r>
              <a:rPr lang="en-US" sz="2000" dirty="0"/>
              <a:t>ENDURANCE-1: Baseline Characteristics</a:t>
            </a:r>
          </a:p>
        </p:txBody>
      </p:sp>
      <p:sp>
        <p:nvSpPr>
          <p:cNvPr id="36" name="Content Placeholder 6"/>
          <p:cNvSpPr>
            <a:spLocks noGrp="1"/>
          </p:cNvSpPr>
          <p:nvPr>
            <p:ph type="body" sz="quarter" idx="14"/>
          </p:nvPr>
        </p:nvSpPr>
        <p:spPr/>
        <p:txBody>
          <a:bodyPr/>
          <a:lstStyle/>
          <a:p>
            <a:r>
              <a:rPr lang="en-US" dirty="0"/>
              <a:t>Source: </a:t>
            </a:r>
            <a:r>
              <a:rPr lang="en-US" dirty="0" err="1"/>
              <a:t>Zeuzem</a:t>
            </a:r>
            <a:r>
              <a:rPr lang="en-US" dirty="0"/>
              <a:t> S, et al. N </a:t>
            </a:r>
            <a:r>
              <a:rPr lang="en-US" dirty="0" err="1"/>
              <a:t>Engl</a:t>
            </a:r>
            <a:r>
              <a:rPr lang="en-US" dirty="0"/>
              <a:t> J Med. 2018;378:354-69.</a:t>
            </a:r>
          </a:p>
        </p:txBody>
      </p:sp>
      <p:sp>
        <p:nvSpPr>
          <p:cNvPr id="8" name="Title 1"/>
          <p:cNvSpPr txBox="1">
            <a:spLocks/>
          </p:cNvSpPr>
          <p:nvPr/>
        </p:nvSpPr>
        <p:spPr>
          <a:xfrm>
            <a:off x="1371600" y="228600"/>
            <a:ext cx="6386513" cy="742950"/>
          </a:xfrm>
          <a:prstGeom prst="rect">
            <a:avLst/>
          </a:prstGeom>
        </p:spPr>
        <p:txBody>
          <a:bodyPr anchor="ctr" anchorCtr="0">
            <a:normAutofit/>
          </a:bodyPr>
          <a:lstStyle>
            <a:lvl1pPr algn="ctr" defTabSz="914400" rtl="0" eaLnBrk="1" latinLnBrk="0" hangingPunct="1">
              <a:spcBef>
                <a:spcPct val="0"/>
              </a:spcBef>
              <a:buNone/>
              <a:defRPr sz="2800" kern="1200">
                <a:solidFill>
                  <a:schemeClr val="bg1"/>
                </a:solidFill>
                <a:latin typeface="+mj-lt"/>
                <a:ea typeface="+mj-ea"/>
                <a:cs typeface="+mj-cs"/>
              </a:defRPr>
            </a:lvl1pPr>
          </a:lstStyle>
          <a:p>
            <a:endParaRPr lang="en-US" sz="1800" dirty="0"/>
          </a:p>
        </p:txBody>
      </p:sp>
      <p:graphicFrame>
        <p:nvGraphicFramePr>
          <p:cNvPr id="6" name="Chart 5"/>
          <p:cNvGraphicFramePr>
            <a:graphicFrameLocks/>
          </p:cNvGraphicFramePr>
          <p:nvPr>
            <p:extLst>
              <p:ext uri="{D42A27DB-BD31-4B8C-83A1-F6EECF244321}">
                <p14:modId xmlns:p14="http://schemas.microsoft.com/office/powerpoint/2010/main" val="1832962234"/>
              </p:ext>
            </p:extLst>
          </p:nvPr>
        </p:nvGraphicFramePr>
        <p:xfrm>
          <a:off x="457200" y="1028711"/>
          <a:ext cx="8229600" cy="3189213"/>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2251802" y="3486159"/>
            <a:ext cx="685829" cy="28574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chemeClr val="bg1"/>
                </a:solidFill>
                <a:latin typeface="Arial" panose="020B0604020202020204" pitchFamily="34" charset="0"/>
                <a:cs typeface="Arial" panose="020B0604020202020204" pitchFamily="34" charset="0"/>
              </a:rPr>
              <a:t>332/335</a:t>
            </a:r>
          </a:p>
        </p:txBody>
      </p:sp>
      <p:sp>
        <p:nvSpPr>
          <p:cNvPr id="9" name="Rectangle 8"/>
          <p:cNvSpPr/>
          <p:nvPr/>
        </p:nvSpPr>
        <p:spPr>
          <a:xfrm>
            <a:off x="3326035" y="3486159"/>
            <a:ext cx="685829" cy="28574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chemeClr val="bg1"/>
                </a:solidFill>
                <a:latin typeface="Arial" panose="020B0604020202020204" pitchFamily="34" charset="0"/>
                <a:cs typeface="Arial" panose="020B0604020202020204" pitchFamily="34" charset="0"/>
              </a:rPr>
              <a:t>331/332</a:t>
            </a:r>
          </a:p>
        </p:txBody>
      </p:sp>
      <p:sp>
        <p:nvSpPr>
          <p:cNvPr id="10" name="Rectangle 9"/>
          <p:cNvSpPr/>
          <p:nvPr/>
        </p:nvSpPr>
        <p:spPr>
          <a:xfrm>
            <a:off x="5936174" y="3486159"/>
            <a:ext cx="685829" cy="28574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chemeClr val="bg1"/>
                </a:solidFill>
                <a:latin typeface="Arial" panose="020B0604020202020204" pitchFamily="34" charset="0"/>
                <a:cs typeface="Arial" panose="020B0604020202020204" pitchFamily="34" charset="0"/>
              </a:rPr>
              <a:t>332/332</a:t>
            </a:r>
          </a:p>
        </p:txBody>
      </p:sp>
      <p:sp>
        <p:nvSpPr>
          <p:cNvPr id="11" name="Rectangle 10"/>
          <p:cNvSpPr/>
          <p:nvPr/>
        </p:nvSpPr>
        <p:spPr>
          <a:xfrm>
            <a:off x="7027320" y="3486159"/>
            <a:ext cx="685829" cy="28574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chemeClr val="bg1"/>
                </a:solidFill>
                <a:latin typeface="Arial" panose="020B0604020202020204" pitchFamily="34" charset="0"/>
                <a:cs typeface="Arial" panose="020B0604020202020204" pitchFamily="34" charset="0"/>
              </a:rPr>
              <a:t>331/331</a:t>
            </a:r>
          </a:p>
        </p:txBody>
      </p:sp>
      <p:sp>
        <p:nvSpPr>
          <p:cNvPr id="12" name="TextBox 11"/>
          <p:cNvSpPr txBox="1"/>
          <p:nvPr/>
        </p:nvSpPr>
        <p:spPr>
          <a:xfrm>
            <a:off x="1072529" y="4197299"/>
            <a:ext cx="7559271" cy="553998"/>
          </a:xfrm>
          <a:prstGeom prst="rect">
            <a:avLst/>
          </a:prstGeom>
          <a:solidFill>
            <a:schemeClr val="bg1">
              <a:lumMod val="95000"/>
            </a:schemeClr>
          </a:solidFill>
        </p:spPr>
        <p:txBody>
          <a:bodyPr wrap="square" lIns="274320" rtlCol="0">
            <a:spAutoFit/>
          </a:bodyPr>
          <a:lstStyle/>
          <a:p>
            <a:r>
              <a:rPr lang="en-US" sz="1000" b="1" dirty="0">
                <a:latin typeface="Arial" charset="0"/>
                <a:ea typeface="Arial" charset="0"/>
                <a:cs typeface="Arial" charset="0"/>
              </a:rPr>
              <a:t>Primary Subset</a:t>
            </a:r>
            <a:r>
              <a:rPr lang="en-US" sz="1000" dirty="0">
                <a:latin typeface="Arial" charset="0"/>
                <a:ea typeface="Arial" charset="0"/>
                <a:cs typeface="Arial" charset="0"/>
              </a:rPr>
              <a:t>: excludes patients with HIV or previous treatment with sofosbuvir </a:t>
            </a:r>
          </a:p>
          <a:p>
            <a:r>
              <a:rPr lang="en-US" sz="1000" b="1" dirty="0">
                <a:latin typeface="Arial" charset="0"/>
                <a:ea typeface="Arial" charset="0"/>
                <a:cs typeface="Arial" charset="0"/>
              </a:rPr>
              <a:t>Per-Protocol</a:t>
            </a:r>
            <a:r>
              <a:rPr lang="en-US" sz="1000" dirty="0">
                <a:latin typeface="Arial" charset="0"/>
                <a:ea typeface="Arial" charset="0"/>
                <a:cs typeface="Arial" charset="0"/>
              </a:rPr>
              <a:t>: excludes patients in primary subset who (1) prematurely discontinued treatment or had virologic failure during treatment before week 8, or (2) patients without virologic failure who had no HCV RNA value in the SVR12 assessment window</a:t>
            </a:r>
          </a:p>
        </p:txBody>
      </p:sp>
    </p:spTree>
    <p:extLst>
      <p:ext uri="{BB962C8B-B14F-4D97-AF65-F5344CB8AC3E}">
        <p14:creationId xmlns:p14="http://schemas.microsoft.com/office/powerpoint/2010/main" val="266925358"/>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err="1"/>
              <a:t>Glecaprevir-Pibrentasvir</a:t>
            </a:r>
            <a:r>
              <a:rPr lang="en-US" sz="2000" dirty="0"/>
              <a:t> for 8 or 12 weeks in Non-Cirrhotic GT 1</a:t>
            </a:r>
            <a:br>
              <a:rPr lang="en-US" sz="2000" dirty="0"/>
            </a:br>
            <a:r>
              <a:rPr lang="en-US" sz="2000" dirty="0"/>
              <a:t>ENDURANCE-1: Baseline Characteristics</a:t>
            </a:r>
          </a:p>
        </p:txBody>
      </p:sp>
      <p:sp>
        <p:nvSpPr>
          <p:cNvPr id="36" name="Content Placeholder 6"/>
          <p:cNvSpPr>
            <a:spLocks noGrp="1"/>
          </p:cNvSpPr>
          <p:nvPr>
            <p:ph type="body" sz="quarter" idx="14"/>
          </p:nvPr>
        </p:nvSpPr>
        <p:spPr/>
        <p:txBody>
          <a:bodyPr/>
          <a:lstStyle/>
          <a:p>
            <a:r>
              <a:rPr lang="en-US" dirty="0"/>
              <a:t>Source: </a:t>
            </a:r>
            <a:r>
              <a:rPr lang="en-US" dirty="0" err="1"/>
              <a:t>Zeuzem</a:t>
            </a:r>
            <a:r>
              <a:rPr lang="en-US" dirty="0"/>
              <a:t> S, et al. N </a:t>
            </a:r>
            <a:r>
              <a:rPr lang="en-US" dirty="0" err="1"/>
              <a:t>Engl</a:t>
            </a:r>
            <a:r>
              <a:rPr lang="en-US" dirty="0"/>
              <a:t> J Med. 2018;378:354-69.</a:t>
            </a:r>
          </a:p>
        </p:txBody>
      </p:sp>
      <p:sp>
        <p:nvSpPr>
          <p:cNvPr id="8" name="Title 1"/>
          <p:cNvSpPr txBox="1">
            <a:spLocks/>
          </p:cNvSpPr>
          <p:nvPr/>
        </p:nvSpPr>
        <p:spPr>
          <a:xfrm>
            <a:off x="1371600" y="228600"/>
            <a:ext cx="6386513" cy="742950"/>
          </a:xfrm>
          <a:prstGeom prst="rect">
            <a:avLst/>
          </a:prstGeom>
        </p:spPr>
        <p:txBody>
          <a:bodyPr anchor="ctr" anchorCtr="0">
            <a:normAutofit/>
          </a:bodyPr>
          <a:lstStyle>
            <a:lvl1pPr algn="ctr" defTabSz="914400" rtl="0" eaLnBrk="1" latinLnBrk="0" hangingPunct="1">
              <a:spcBef>
                <a:spcPct val="0"/>
              </a:spcBef>
              <a:buNone/>
              <a:defRPr sz="2800" kern="1200">
                <a:solidFill>
                  <a:schemeClr val="bg1"/>
                </a:solidFill>
                <a:latin typeface="+mj-lt"/>
                <a:ea typeface="+mj-ea"/>
                <a:cs typeface="+mj-cs"/>
              </a:defRPr>
            </a:lvl1pPr>
          </a:lstStyle>
          <a:p>
            <a:endParaRPr lang="en-US" sz="1800" dirty="0"/>
          </a:p>
        </p:txBody>
      </p:sp>
      <p:graphicFrame>
        <p:nvGraphicFramePr>
          <p:cNvPr id="6" name="Chart 5"/>
          <p:cNvGraphicFramePr>
            <a:graphicFrameLocks/>
          </p:cNvGraphicFramePr>
          <p:nvPr/>
        </p:nvGraphicFramePr>
        <p:xfrm>
          <a:off x="457200" y="1028700"/>
          <a:ext cx="8229600"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5925688" y="3828781"/>
            <a:ext cx="685829" cy="28574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chemeClr val="bg1"/>
                </a:solidFill>
                <a:latin typeface="Arial" panose="020B0604020202020204" pitchFamily="34" charset="0"/>
                <a:cs typeface="Arial" panose="020B0604020202020204" pitchFamily="34" charset="0"/>
              </a:rPr>
              <a:t>15/15</a:t>
            </a:r>
          </a:p>
        </p:txBody>
      </p:sp>
      <p:sp>
        <p:nvSpPr>
          <p:cNvPr id="9" name="Rectangle 8"/>
          <p:cNvSpPr/>
          <p:nvPr/>
        </p:nvSpPr>
        <p:spPr>
          <a:xfrm>
            <a:off x="6963329" y="3828781"/>
            <a:ext cx="685829" cy="28574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chemeClr val="bg1"/>
                </a:solidFill>
                <a:latin typeface="Arial" panose="020B0604020202020204" pitchFamily="34" charset="0"/>
                <a:cs typeface="Arial" panose="020B0604020202020204" pitchFamily="34" charset="0"/>
              </a:rPr>
              <a:t>18/18</a:t>
            </a:r>
          </a:p>
        </p:txBody>
      </p:sp>
      <p:sp>
        <p:nvSpPr>
          <p:cNvPr id="10" name="Rectangle 9"/>
          <p:cNvSpPr/>
          <p:nvPr/>
        </p:nvSpPr>
        <p:spPr>
          <a:xfrm>
            <a:off x="2257023" y="3891641"/>
            <a:ext cx="685829" cy="28574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chemeClr val="bg1"/>
                </a:solidFill>
                <a:latin typeface="Arial" panose="020B0604020202020204" pitchFamily="34" charset="0"/>
                <a:cs typeface="Arial" panose="020B0604020202020204" pitchFamily="34" charset="0"/>
              </a:rPr>
              <a:t>333/336</a:t>
            </a:r>
          </a:p>
        </p:txBody>
      </p:sp>
      <p:sp>
        <p:nvSpPr>
          <p:cNvPr id="11" name="Rectangle 10"/>
          <p:cNvSpPr/>
          <p:nvPr/>
        </p:nvSpPr>
        <p:spPr>
          <a:xfrm>
            <a:off x="3349573" y="3891641"/>
            <a:ext cx="685829" cy="28574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chemeClr val="bg1"/>
                </a:solidFill>
                <a:latin typeface="Arial" panose="020B0604020202020204" pitchFamily="34" charset="0"/>
                <a:cs typeface="Arial" panose="020B0604020202020204" pitchFamily="34" charset="0"/>
              </a:rPr>
              <a:t>333/334</a:t>
            </a:r>
          </a:p>
        </p:txBody>
      </p:sp>
    </p:spTree>
    <p:extLst>
      <p:ext uri="{BB962C8B-B14F-4D97-AF65-F5344CB8AC3E}">
        <p14:creationId xmlns:p14="http://schemas.microsoft.com/office/powerpoint/2010/main" val="3569544876"/>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000" dirty="0" err="1"/>
              <a:t>Glecaprevir-Pibrentasvir</a:t>
            </a:r>
            <a:r>
              <a:rPr lang="en-US" sz="2000" dirty="0"/>
              <a:t> for 8 or 12 weeks in Non-Cirrhotic GT 1</a:t>
            </a:r>
            <a:br>
              <a:rPr lang="en-US" sz="2000" dirty="0"/>
            </a:br>
            <a:r>
              <a:rPr lang="en-US" sz="2000" dirty="0"/>
              <a:t>*ENDURANCE-1: Conclusions</a:t>
            </a:r>
          </a:p>
        </p:txBody>
      </p:sp>
      <p:sp>
        <p:nvSpPr>
          <p:cNvPr id="3" name="Text Placeholder 2">
            <a:extLst>
              <a:ext uri="{FF2B5EF4-FFF2-40B4-BE49-F238E27FC236}">
                <a16:creationId xmlns:a16="http://schemas.microsoft.com/office/drawing/2014/main" id="{F7DDD381-2EE1-1D47-8168-CEC236FD86E6}"/>
              </a:ext>
            </a:extLst>
          </p:cNvPr>
          <p:cNvSpPr>
            <a:spLocks noGrp="1"/>
          </p:cNvSpPr>
          <p:nvPr>
            <p:ph type="body" sz="quarter" idx="14"/>
          </p:nvPr>
        </p:nvSpPr>
        <p:spPr/>
        <p:txBody>
          <a:bodyPr/>
          <a:lstStyle/>
          <a:p>
            <a:r>
              <a:rPr lang="en-US" dirty="0"/>
              <a:t>Source: </a:t>
            </a:r>
            <a:r>
              <a:rPr lang="en-US" dirty="0" err="1"/>
              <a:t>Zeuzem</a:t>
            </a:r>
            <a:r>
              <a:rPr lang="en-US" dirty="0"/>
              <a:t> S, et al. N </a:t>
            </a:r>
            <a:r>
              <a:rPr lang="en-US" dirty="0" err="1"/>
              <a:t>Engl</a:t>
            </a:r>
            <a:r>
              <a:rPr lang="en-US" dirty="0"/>
              <a:t> J Med. 2018;378:354-69.</a:t>
            </a:r>
          </a:p>
        </p:txBody>
      </p:sp>
      <p:sp>
        <p:nvSpPr>
          <p:cNvPr id="2" name="Content Placeholder 1"/>
          <p:cNvSpPr>
            <a:spLocks noGrp="1"/>
          </p:cNvSpPr>
          <p:nvPr>
            <p:ph sz="half" idx="2"/>
          </p:nvPr>
        </p:nvSpPr>
        <p:spPr>
          <a:xfrm>
            <a:off x="-18168" y="1978571"/>
            <a:ext cx="9180576" cy="1193110"/>
          </a:xfrm>
        </p:spPr>
        <p:txBody>
          <a:bodyPr/>
          <a:lstStyle/>
          <a:p>
            <a:r>
              <a:rPr lang="en-US" b="1" dirty="0">
                <a:solidFill>
                  <a:srgbClr val="800000"/>
                </a:solidFill>
                <a:latin typeface="Arial"/>
                <a:cs typeface="Arial"/>
              </a:rPr>
              <a:t>Conclusion</a:t>
            </a:r>
            <a:r>
              <a:rPr lang="en-US" dirty="0">
                <a:solidFill>
                  <a:schemeClr val="tx1"/>
                </a:solidFill>
                <a:latin typeface="Arial"/>
                <a:cs typeface="Arial"/>
              </a:rPr>
              <a:t>: </a:t>
            </a:r>
            <a:r>
              <a:rPr lang="en-US" dirty="0">
                <a:solidFill>
                  <a:schemeClr val="tx1"/>
                </a:solidFill>
                <a:cs typeface="Arial"/>
              </a:rPr>
              <a:t>“Once-daily treatment with glecaprevir–pibrentasvir for either 8 weeks or 12 weeks achieved high rates of sustained virologic response among patients with HCV genotype 1 or 3 infection who did not have cirrhosis</a:t>
            </a:r>
            <a:r>
              <a:rPr lang="en-US" dirty="0">
                <a:solidFill>
                  <a:schemeClr val="tx1"/>
                </a:solidFill>
                <a:latin typeface="Arial"/>
                <a:cs typeface="Arial"/>
              </a:rPr>
              <a:t>.” </a:t>
            </a:r>
          </a:p>
        </p:txBody>
      </p:sp>
      <p:sp>
        <p:nvSpPr>
          <p:cNvPr id="5" name="Rectangle 4"/>
          <p:cNvSpPr/>
          <p:nvPr/>
        </p:nvSpPr>
        <p:spPr>
          <a:xfrm>
            <a:off x="0" y="4043876"/>
            <a:ext cx="9144000" cy="253916"/>
          </a:xfrm>
          <a:prstGeom prst="rect">
            <a:avLst/>
          </a:prstGeom>
          <a:solidFill>
            <a:schemeClr val="bg1">
              <a:lumMod val="95000"/>
            </a:schemeClr>
          </a:solidFill>
          <a:ln>
            <a:noFill/>
          </a:ln>
        </p:spPr>
        <p:txBody>
          <a:bodyPr wrap="square" lIns="342900" anchor="ctr">
            <a:spAutoFit/>
          </a:bodyPr>
          <a:lstStyle/>
          <a:p>
            <a:r>
              <a:rPr lang="en-US" sz="1050" b="1" dirty="0">
                <a:latin typeface="Arial"/>
                <a:cs typeface="Arial"/>
              </a:rPr>
              <a:t>*Note</a:t>
            </a:r>
            <a:r>
              <a:rPr lang="en-US" sz="1050" dirty="0">
                <a:latin typeface="Arial"/>
                <a:cs typeface="Arial"/>
              </a:rPr>
              <a:t>: ENDURANCE-1 was published in conjunction with ENDURANCE-3</a:t>
            </a:r>
          </a:p>
        </p:txBody>
      </p:sp>
    </p:spTree>
    <p:extLst>
      <p:ext uri="{BB962C8B-B14F-4D97-AF65-F5344CB8AC3E}">
        <p14:creationId xmlns:p14="http://schemas.microsoft.com/office/powerpoint/2010/main" val="356235615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6837769"/>
      </p:ext>
    </p:extLst>
  </p:cSld>
  <p:clrMapOvr>
    <a:masterClrMapping/>
  </p:clrMapOvr>
  <p:transition spd="slow"/>
</p:sld>
</file>

<file path=ppt/theme/theme1.xml><?xml version="1.0" encoding="utf-8"?>
<a:theme xmlns:a="http://schemas.openxmlformats.org/drawingml/2006/main" name="AETC_Master_Template_061510">
  <a:themeElements>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AETC_Master_Template_061510.potx</Template>
  <TotalTime>39042</TotalTime>
  <Words>672</Words>
  <Application>Microsoft Macintosh PowerPoint</Application>
  <PresentationFormat>On-screen Show (16:9)</PresentationFormat>
  <Paragraphs>108</Paragraphs>
  <Slides>8</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Corbel</vt:lpstr>
      <vt:lpstr>Geneva</vt:lpstr>
      <vt:lpstr>Lucida Grande</vt:lpstr>
      <vt:lpstr>Times New Roman</vt:lpstr>
      <vt:lpstr>AETC_Master_Template_061510</vt:lpstr>
      <vt:lpstr>Glecaprevir-Pibrentasvir x 8 or 12 Weeks in GT1 without Cirrhosis ENDURANCE-1</vt:lpstr>
      <vt:lpstr>Glecaprevir-Pibrentasvir for 8 or 12 weeks in Non-Cirrhotic GT 1 ENDURANCE-1: Study Features</vt:lpstr>
      <vt:lpstr>Glecaprevir-Pibrentasvir for 8 or 12 weeks in Non-Cirrhotic GT 1 ENDURANCE-1: Study Design</vt:lpstr>
      <vt:lpstr>Glecaprevir-Pibrentasvir for 8 or 12 weeks in Non-Cirrhotic GT 1 ENDURANCE-1: Baseline Characteristics</vt:lpstr>
      <vt:lpstr>Glecaprevir-Pibrentasvir for 8 or 12 weeks in Non-Cirrhotic GT 1 ENDURANCE-1: Baseline Characteristics</vt:lpstr>
      <vt:lpstr>Glecaprevir-Pibrentasvir for 8 or 12 weeks in Non-Cirrhotic GT 1 ENDURANCE-1: Baseline Characteristics</vt:lpstr>
      <vt:lpstr>Glecaprevir-Pibrentasvir for 8 or 12 weeks in Non-Cirrhotic GT 1 *ENDURANCE-1: Conclusions</vt:lpstr>
      <vt:lpstr>PowerPoint Presentation</vt:lpstr>
    </vt:vector>
  </TitlesOfParts>
  <Company>HMC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Spach</dc:creator>
  <cp:lastModifiedBy>David H. Spach</cp:lastModifiedBy>
  <cp:revision>1426</cp:revision>
  <cp:lastPrinted>2019-10-21T18:40:24Z</cp:lastPrinted>
  <dcterms:created xsi:type="dcterms:W3CDTF">2010-11-28T05:36:22Z</dcterms:created>
  <dcterms:modified xsi:type="dcterms:W3CDTF">2022-06-25T21:46:23Z</dcterms:modified>
</cp:coreProperties>
</file>