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921" r:id="rId2"/>
    <p:sldId id="978" r:id="rId3"/>
    <p:sldId id="922" r:id="rId4"/>
    <p:sldId id="924" r:id="rId5"/>
    <p:sldId id="925" r:id="rId6"/>
    <p:sldId id="926" r:id="rId7"/>
    <p:sldId id="927" r:id="rId8"/>
    <p:sldId id="928" r:id="rId9"/>
    <p:sldId id="1025" r:id="rId10"/>
    <p:sldId id="999" r:id="rId11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88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7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D578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5502-4F40-8BBD-C49E2FE2AC6F}"/>
              </c:ext>
            </c:extLst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5502-4F40-8BBD-C49E2FE2AC6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502-4F40-8BBD-C49E2FE2AC6F}"/>
              </c:ext>
            </c:extLst>
          </c:dPt>
          <c:dLbls>
            <c:dLbl>
              <c:idx val="0"/>
              <c:layout>
                <c:manualLayout>
                  <c:x val="0"/>
                  <c:y val="9.08998507539498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02-4F40-8BBD-C49E2FE2AC6F}"/>
                </c:ext>
              </c:extLst>
            </c:dLbl>
            <c:dLbl>
              <c:idx val="1"/>
              <c:layout>
                <c:manualLayout>
                  <c:x val="3.0864197530864196E-3"/>
                  <c:y val="9.09091786320827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02-4F40-8BBD-C49E2FE2AC6F}"/>
                </c:ext>
              </c:extLst>
            </c:dLbl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</c:v>
                </c:pt>
                <c:pt idx="1">
                  <c:v>mITT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99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02-4F40-8BBD-C49E2FE2AC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17954136"/>
        <c:axId val="-2017967576"/>
      </c:barChart>
      <c:catAx>
        <c:axId val="-2017954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179675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796757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Patients (%) SVR12</a:t>
                </a:r>
              </a:p>
            </c:rich>
          </c:tx>
          <c:layout>
            <c:manualLayout>
              <c:xMode val="edge"/>
              <c:yMode val="edge"/>
              <c:x val="3.9654465709770704E-3"/>
              <c:y val="0.19697142023913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1795413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48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7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61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1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4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1D48"/>
                </a:solidFill>
              </a:rPr>
              <a:t>Glecaprevir-Pibrentasvir in Genotype 2 without Cirrhosis </a:t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ENDURANCE-2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4F46CB-D069-2E4F-BCC6-B31ACE2215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Clin Gastroenterol Hepatol. 2018;16:417-26.</a:t>
            </a:r>
            <a:endParaRPr lang="en-US" sz="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Treatment Naïve or Treatment Experienced, </a:t>
            </a:r>
            <a:r>
              <a:rPr lang="en-US" dirty="0"/>
              <a:t>Phase 3 </a:t>
            </a:r>
          </a:p>
        </p:txBody>
      </p:sp>
    </p:spTree>
    <p:extLst>
      <p:ext uri="{BB962C8B-B14F-4D97-AF65-F5344CB8AC3E}">
        <p14:creationId xmlns:p14="http://schemas.microsoft.com/office/powerpoint/2010/main" val="351661472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Non-Cirrhotic GT 2</a:t>
            </a:r>
            <a:br>
              <a:rPr lang="en-US" sz="2000" dirty="0"/>
            </a:br>
            <a:r>
              <a:rPr lang="en-US" sz="2000" dirty="0"/>
              <a:t>*ENDURANCE-2: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8817F-BC4D-1E4C-A9B3-1D80C5948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4"/>
            <a:ext cx="8515350" cy="3111879"/>
          </a:xfrm>
        </p:spPr>
        <p:txBody>
          <a:bodyPr>
            <a:noAutofit/>
          </a:bodyPr>
          <a:lstStyle/>
          <a:p>
            <a:pPr marL="171450" defTabSz="457200" fontAlgn="base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/>
              <a:t>Design: </a:t>
            </a:r>
            <a:r>
              <a:rPr lang="en-US" sz="1500" dirty="0"/>
              <a:t>Randomized, double-blind, placebo-controlled, phase 3 trial to evaluate the safety and efficacy of the fixed-dose combination of glecaprevir-pibrentasvir for 12 weeks in treatment-naïve or treatment-experienced adults with GT 2 chronic HCV (without cirrhosis).</a:t>
            </a:r>
          </a:p>
          <a:p>
            <a:pPr marL="171450" defTabSz="457200" fontAlgn="base">
              <a:lnSpc>
                <a:spcPts val="1700"/>
              </a:lnSpc>
              <a:spcBef>
                <a:spcPts val="6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/>
              <a:t>Setting: </a:t>
            </a:r>
            <a:r>
              <a:rPr lang="en-US" sz="1500" dirty="0"/>
              <a:t>Multiple centers in United States, Europe, and Asia</a:t>
            </a:r>
            <a:endParaRPr lang="en-US" sz="1500" b="1" dirty="0"/>
          </a:p>
          <a:p>
            <a:pPr marL="171450" defTabSz="457200" fontAlgn="base">
              <a:lnSpc>
                <a:spcPts val="1700"/>
              </a:lnSpc>
              <a:spcBef>
                <a:spcPts val="600"/>
              </a:spcBef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/>
              <a:t>Key Eligibility Criteria</a:t>
            </a:r>
          </a:p>
          <a:p>
            <a:pPr marL="337185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/>
              <a:t>Chronic HCV genotype 2 </a:t>
            </a:r>
          </a:p>
          <a:p>
            <a:pPr marL="337185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/>
              <a:t>Age ≥18 years</a:t>
            </a:r>
          </a:p>
          <a:p>
            <a:pPr marL="337185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/>
              <a:t>HCV RNA </a:t>
            </a:r>
            <a:r>
              <a:rPr lang="en-US" sz="1500" dirty="0">
                <a:solidFill>
                  <a:schemeClr val="tx1"/>
                </a:solidFill>
              </a:rPr>
              <a:t>≥</a:t>
            </a:r>
            <a:r>
              <a:rPr lang="en-US" sz="1500" dirty="0"/>
              <a:t>1,000 IU/mL at screening</a:t>
            </a:r>
            <a:endParaRPr lang="en-US" sz="1500" dirty="0">
              <a:solidFill>
                <a:schemeClr val="tx1"/>
              </a:solidFill>
            </a:endParaRPr>
          </a:p>
          <a:p>
            <a:pPr marL="337185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</a:rPr>
              <a:t>Naïve or treated with (1) PEG (or IFN) +/- RBV or (2) SOF + RBV +/- PEG</a:t>
            </a:r>
          </a:p>
          <a:p>
            <a:pPr marL="337185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</a:rPr>
              <a:t>Absence of cirrhosis</a:t>
            </a:r>
          </a:p>
          <a:p>
            <a:pPr marL="337185" lvl="1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</a:rPr>
              <a:t>HIV or HBV coinfection excluded</a:t>
            </a:r>
          </a:p>
          <a:p>
            <a:pPr marL="285750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</a:rPr>
              <a:t>Primary End Point: </a:t>
            </a:r>
            <a:r>
              <a:rPr lang="en-US" sz="1500" dirty="0">
                <a:solidFill>
                  <a:schemeClr val="tx1"/>
                </a:solidFill>
              </a:rPr>
              <a:t>SVR12 </a:t>
            </a:r>
            <a:r>
              <a:rPr lang="en-US" sz="1500" dirty="0"/>
              <a:t>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39" y="4449498"/>
            <a:ext cx="8515349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</p:spPr>
        <p:txBody>
          <a:bodyPr wrap="square" lIns="137160" anchor="ctr">
            <a:spAutoFit/>
          </a:bodyPr>
          <a:lstStyle/>
          <a:p>
            <a:r>
              <a:rPr lang="en-US" sz="1050" b="1" dirty="0">
                <a:latin typeface="Arial"/>
                <a:cs typeface="Arial"/>
              </a:rPr>
              <a:t>*Note</a:t>
            </a:r>
            <a:r>
              <a:rPr lang="en-US" sz="1050" dirty="0">
                <a:latin typeface="Arial"/>
                <a:cs typeface="Arial"/>
              </a:rPr>
              <a:t>: ENDURANCE-2 was published in conjunction with ENDURANCE-4 and SURVEYOR-II (Part 4)</a:t>
            </a:r>
          </a:p>
        </p:txBody>
      </p:sp>
    </p:spTree>
    <p:extLst>
      <p:ext uri="{BB962C8B-B14F-4D97-AF65-F5344CB8AC3E}">
        <p14:creationId xmlns:p14="http://schemas.microsoft.com/office/powerpoint/2010/main" val="234057806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90263" y="2062811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100"/>
              </a:lnSpc>
            </a:pPr>
            <a:r>
              <a:rPr lang="en-US" sz="2000" dirty="0" err="1"/>
              <a:t>Glecaprevir-Pibrentasvir</a:t>
            </a:r>
            <a:r>
              <a:rPr lang="en-US" sz="2000" dirty="0"/>
              <a:t> in Non-Cirrhotic GT 2</a:t>
            </a:r>
            <a:br>
              <a:rPr lang="en-US" sz="2000" dirty="0"/>
            </a:br>
            <a:r>
              <a:rPr lang="en-US" sz="2000" dirty="0"/>
              <a:t>ENDURANCE-2: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Asselah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T, et al.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Gastroenterol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Hepatol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2018;16:417-26.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018663" y="1828800"/>
            <a:ext cx="1371600" cy="473910"/>
          </a:xfrm>
          <a:prstGeom prst="rect">
            <a:avLst/>
          </a:prstGeom>
          <a:solidFill>
            <a:srgbClr val="7030A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GLE-PIB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442248" y="1919361"/>
            <a:ext cx="697780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228850" y="1917909"/>
            <a:ext cx="773283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202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761863" y="2844629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4399690" y="2612190"/>
            <a:ext cx="1371599" cy="473910"/>
          </a:xfrm>
          <a:prstGeom prst="rect">
            <a:avLst/>
          </a:prstGeom>
          <a:solidFill>
            <a:srgbClr val="DBD9B9">
              <a:alpha val="50196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GLE-PIB</a:t>
            </a:r>
            <a:b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(data not included)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820621" y="2692673"/>
            <a:ext cx="697780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28850" y="2680410"/>
            <a:ext cx="773283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100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138416" y="1021866"/>
            <a:ext cx="6871718" cy="386328"/>
            <a:chOff x="-6113" y="1362488"/>
            <a:chExt cx="9162291" cy="515104"/>
          </a:xfrm>
        </p:grpSpPr>
        <p:sp>
          <p:nvSpPr>
            <p:cNvPr id="40" name="Rectangle 39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gradFill>
              <a:gsLst>
                <a:gs pos="85000">
                  <a:srgbClr val="ECECEC"/>
                </a:gs>
                <a:gs pos="0">
                  <a:schemeClr val="bg1"/>
                </a:gs>
                <a:gs pos="15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7360" y="14679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89129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16152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028951" y="2612190"/>
            <a:ext cx="1371599" cy="473910"/>
          </a:xfrm>
          <a:prstGeom prst="rect">
            <a:avLst/>
          </a:prstGeom>
          <a:solidFill>
            <a:srgbClr val="0070C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137788" y="3771900"/>
            <a:ext cx="6871716" cy="8572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1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</a:t>
            </a:r>
            <a:r>
              <a:rPr lang="en-US" sz="11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GLE-PIB = Glecaprevir-pibrentasvir</a:t>
            </a:r>
          </a:p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1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Dosing: </a:t>
            </a:r>
            <a:r>
              <a:rPr lang="en-US" sz="11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Glecaprevir-pibrentasvir (100/40 mg) fixed-dose combination, three pills (300/120 mg) once daily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6142" y="3384309"/>
            <a:ext cx="6871716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42900">
            <a:spAutoFit/>
          </a:bodyPr>
          <a:lstStyle/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Four patients enrolled in GT2 arm later determined to be infected with GT1 by phylogenetic analysis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37FC4BF-E0EC-D24F-A9A7-3C95021C95DA}"/>
              </a:ext>
            </a:extLst>
          </p:cNvPr>
          <p:cNvSpPr/>
          <p:nvPr/>
        </p:nvSpPr>
        <p:spPr>
          <a:xfrm>
            <a:off x="323849" y="1828800"/>
            <a:ext cx="1878183" cy="1271581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GT-2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Naïve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Experienced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cirrhosis</a:t>
            </a: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2044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Non-Cirrhotic GT 2</a:t>
            </a:r>
            <a:br>
              <a:rPr lang="en-US" sz="2000" dirty="0"/>
            </a:br>
            <a:r>
              <a:rPr lang="en-US" sz="2000" dirty="0"/>
              <a:t>ENDURANCE-2: Baseline Characteristics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198164"/>
              </p:ext>
            </p:extLst>
          </p:nvPr>
        </p:nvGraphicFramePr>
        <p:xfrm>
          <a:off x="457200" y="1014955"/>
          <a:ext cx="7295924" cy="365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9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</a:t>
                      </a:r>
                      <a:endParaRPr lang="en-US" sz="14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202)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</a:t>
                      </a:r>
                      <a:r>
                        <a:rPr lang="en-US" sz="11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5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mean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SD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years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12.8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12.0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5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(49)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(45)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9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 (60)</a:t>
                      </a:r>
                      <a:b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(3)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(34)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(60)</a:t>
                      </a:r>
                      <a:b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(7)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(32)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8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mean,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SD kg/m</a:t>
                      </a:r>
                      <a:r>
                        <a:rPr lang="en-US" sz="13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4.7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4.1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8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RNA, median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(range), 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</a:t>
                      </a:r>
                      <a:r>
                        <a:rPr lang="en-US" sz="13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 (2.5-7.3)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6.39 (3.4-7.2)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8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IL28B non-CC,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 (55)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(50)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8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Former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IDU, n (%)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(16)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(18)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98">
                <a:tc gridSpan="3"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*One patient in active arm with subtype 2i.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600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3235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Non-Cirrhotic GT 2</a:t>
            </a:r>
            <a:br>
              <a:rPr lang="en-US" sz="2000" dirty="0"/>
            </a:br>
            <a:r>
              <a:rPr lang="en-US" sz="2000" dirty="0"/>
              <a:t>ENDURANCE-2: Baseline Characteristics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2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315531"/>
              </p:ext>
            </p:extLst>
          </p:nvPr>
        </p:nvGraphicFramePr>
        <p:xfrm>
          <a:off x="529390" y="1028702"/>
          <a:ext cx="8229600" cy="3667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846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2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202)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2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100)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525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Stage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F0-1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F2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 (76)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(9)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(15)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(85)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(9)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(6)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051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Treatment-naïve,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 (70)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(71)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980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Treatment-experienced, n (%)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IFN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PEG ± RBV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SOF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RBV ± PEG,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(30)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(27)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(3)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(29)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(27)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49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Concomitant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PPI use,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(11)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(11)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0303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Non-Cirrhotic GT 2</a:t>
            </a:r>
            <a:br>
              <a:rPr lang="en-US" sz="2000" dirty="0"/>
            </a:br>
            <a:r>
              <a:rPr lang="en-US" sz="2000" dirty="0"/>
              <a:t>ENDURANCE-2: Baseline Polymorphisms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826045"/>
              </p:ext>
            </p:extLst>
          </p:nvPr>
        </p:nvGraphicFramePr>
        <p:xfrm>
          <a:off x="457200" y="1096433"/>
          <a:ext cx="8228884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Prevalence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Polymorphism*,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37160" marR="13716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Genotype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160)</a:t>
                      </a:r>
                      <a:endParaRPr lang="en-US" sz="12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57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137160" marR="13716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(18)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 only</a:t>
                      </a:r>
                    </a:p>
                  </a:txBody>
                  <a:tcPr marL="137160" marR="13716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NS5A only</a:t>
                      </a:r>
                    </a:p>
                  </a:txBody>
                  <a:tcPr marL="137160" marR="13716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 (83)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 NS3 + NS5A</a:t>
                      </a:r>
                    </a:p>
                  </a:txBody>
                  <a:tcPr marL="137160" marR="13716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29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Baseline polymorphisms detected by next generation sequencing at a 15% threshold in samples that had sequences available for both targets (N) at the following amino acid positions: </a:t>
                      </a:r>
                      <a:r>
                        <a:rPr lang="en-US" sz="10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NS3 at positions 155, 156, and 168; NS5A at positions 24, 28, 30, 31, 58, 92, and 93</a:t>
                      </a:r>
                    </a:p>
                  </a:txBody>
                  <a:tcPr marL="137160" marR="13716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600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71516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Non-Cirrhotic GT 2</a:t>
            </a:r>
            <a:br>
              <a:rPr lang="en-US" sz="2000" dirty="0"/>
            </a:br>
            <a:r>
              <a:rPr lang="en-US" sz="2000" dirty="0"/>
              <a:t>ENDURANCE-2: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ENDURANCE-2: Overall SVR, by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608224"/>
              </p:ext>
            </p:extLst>
          </p:nvPr>
        </p:nvGraphicFramePr>
        <p:xfrm>
          <a:off x="457200" y="1350422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50665" y="4339141"/>
            <a:ext cx="6957182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274320" rtlCol="0">
            <a:spAutoFit/>
          </a:bodyPr>
          <a:lstStyle/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ITT (intent-to-treat): excludes 6 sofosbuvir-experienced patients, all of whom achieved SVR12 </a:t>
            </a:r>
          </a:p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mITT (modified intent-to-treat): excludes patients with non-virologic failure and those with ineligible genotype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6804" y="3758142"/>
            <a:ext cx="685829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195/196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1882" y="3758142"/>
            <a:ext cx="722355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192/192</a:t>
            </a:r>
          </a:p>
        </p:txBody>
      </p:sp>
    </p:spTree>
    <p:extLst>
      <p:ext uri="{BB962C8B-B14F-4D97-AF65-F5344CB8AC3E}">
        <p14:creationId xmlns:p14="http://schemas.microsoft.com/office/powerpoint/2010/main" val="388271003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Non-Cirrhotic GT 2</a:t>
            </a:r>
            <a:br>
              <a:rPr lang="en-US" sz="2000" dirty="0"/>
            </a:br>
            <a:r>
              <a:rPr lang="en-US" sz="2000" dirty="0"/>
              <a:t>ENDURANCE-2: Adverse Events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543112"/>
              </p:ext>
            </p:extLst>
          </p:nvPr>
        </p:nvGraphicFramePr>
        <p:xfrm>
          <a:off x="457200" y="993550"/>
          <a:ext cx="8228884" cy="383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1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785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 (AE),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GLE-PIB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12 weeks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202)</a:t>
                      </a:r>
                      <a:endParaRPr lang="en-US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57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100)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6B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71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Discontinuation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due to AE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71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Adverse Events (SAEs)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71">
                <a:tc>
                  <a:txBody>
                    <a:bodyPr/>
                    <a:lstStyle/>
                    <a:p>
                      <a:pPr marL="91440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in &gt;10% of patients</a:t>
                      </a:r>
                    </a:p>
                    <a:p>
                      <a:pPr marL="182880" indent="0">
                        <a:lnSpc>
                          <a:spcPct val="100000"/>
                        </a:lnSpc>
                        <a:tabLst>
                          <a:tab pos="230188" algn="l"/>
                        </a:tabLst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</a:p>
                    <a:p>
                      <a:pPr marL="182880" indent="0">
                        <a:lnSpc>
                          <a:spcPct val="100000"/>
                        </a:lnSpc>
                        <a:tabLst>
                          <a:tab pos="230188" algn="l"/>
                        </a:tabLst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(12)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(11)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(12)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(10)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8184">
                <a:tc>
                  <a:txBody>
                    <a:bodyPr/>
                    <a:lstStyle/>
                    <a:p>
                      <a:pPr marL="91440" indent="0">
                        <a:lnSpc>
                          <a:spcPts val="2120"/>
                        </a:lnSpc>
                        <a:tabLst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 AEs</a:t>
                      </a: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880" indent="0">
                        <a:lnSpc>
                          <a:spcPct val="100000"/>
                        </a:lnSpc>
                        <a:tabLst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 elevation, grade 3-4 (&gt;5x ULN)</a:t>
                      </a:r>
                    </a:p>
                    <a:p>
                      <a:pPr marL="182880" indent="0">
                        <a:lnSpc>
                          <a:spcPts val="1900"/>
                        </a:lnSpc>
                        <a:tabLst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elevation, grade 3-4 (&gt;5x ULN)*</a:t>
                      </a:r>
                    </a:p>
                    <a:p>
                      <a:pPr marL="182880" indent="0">
                        <a:lnSpc>
                          <a:spcPts val="1900"/>
                        </a:lnSpc>
                        <a:tabLst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bilirubin, grade 3 (3-10x ULN)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⋕</a:t>
                      </a: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(1)</a:t>
                      </a:r>
                    </a:p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(0.5)</a:t>
                      </a:r>
                    </a:p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(0.5)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2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</a:p>
                    <a:p>
                      <a:pPr algn="ctr">
                        <a:lnSpc>
                          <a:spcPts val="212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015">
                <a:tc gridSpan="3"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 </a:t>
                      </a: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serious AEs were deemed to be DAA-related; no SAEs led to drug discontinuation.</a:t>
                      </a: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 occurred with grade 3 AST and grade 3 alkaline phosphatase elevation in context of cholelithiasis.</a:t>
                      </a: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⋕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ndirect hyperbilirubinemia; no associated ALT elevation. Declined with treatment.</a:t>
                      </a:r>
                    </a:p>
                    <a:p>
                      <a:pPr marL="914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Abbreviations: </a:t>
                      </a: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 = aspartate aminotransferase; ALT = alanine aminotransferase; ULN = upper limit normal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600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31226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Non-Cirrhotic GT 2</a:t>
            </a:r>
            <a:br>
              <a:rPr lang="en-US" sz="2000" dirty="0"/>
            </a:br>
            <a:r>
              <a:rPr lang="en-US" sz="2000" dirty="0"/>
              <a:t>*ENDURANCE-2: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37FB3-DA4D-3244-B3E8-7776D5A20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2098224"/>
            <a:ext cx="9180576" cy="97816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Conclusion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dirty="0">
                <a:solidFill>
                  <a:schemeClr val="tx1"/>
                </a:solidFill>
                <a:cs typeface="Arial"/>
              </a:rPr>
              <a:t>“The SVR12 rate in all genotype 2-infected patients treated for 12 weeks (including those with sofosbuvir experience) was 99.5%, with no virologic failures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.” </a:t>
            </a:r>
          </a:p>
        </p:txBody>
      </p:sp>
      <p:sp>
        <p:nvSpPr>
          <p:cNvPr id="5" name="Rectangle 4"/>
          <p:cNvSpPr/>
          <p:nvPr/>
        </p:nvSpPr>
        <p:spPr>
          <a:xfrm>
            <a:off x="9525" y="3487554"/>
            <a:ext cx="9144000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42900" anchor="ctr">
            <a:spAutoFit/>
          </a:bodyPr>
          <a:lstStyle/>
          <a:p>
            <a:r>
              <a:rPr lang="en-US" sz="1050" b="1" dirty="0">
                <a:latin typeface="Arial"/>
                <a:cs typeface="Arial"/>
              </a:rPr>
              <a:t>*Note</a:t>
            </a:r>
            <a:r>
              <a:rPr lang="en-US" sz="1050" dirty="0">
                <a:latin typeface="Arial"/>
                <a:cs typeface="Arial"/>
              </a:rPr>
              <a:t>: ENDURANCE-2 was published in conjunction with ENDURANCE-4 and SURVEYOR-II (Part 4)</a:t>
            </a:r>
          </a:p>
        </p:txBody>
      </p:sp>
    </p:spTree>
    <p:extLst>
      <p:ext uri="{BB962C8B-B14F-4D97-AF65-F5344CB8AC3E}">
        <p14:creationId xmlns:p14="http://schemas.microsoft.com/office/powerpoint/2010/main" val="306889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39042</TotalTime>
  <Words>1057</Words>
  <Application>Microsoft Macintosh PowerPoint</Application>
  <PresentationFormat>On-screen Show (16:9)</PresentationFormat>
  <Paragraphs>175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Geneva</vt:lpstr>
      <vt:lpstr>Lucida Grande</vt:lpstr>
      <vt:lpstr>Times New Roman</vt:lpstr>
      <vt:lpstr>AETC_Master_Template_061510</vt:lpstr>
      <vt:lpstr>Glecaprevir-Pibrentasvir in Genotype 2 without Cirrhosis  ENDURANCE-2</vt:lpstr>
      <vt:lpstr>Glecaprevir-Pibrentasvir in Non-Cirrhotic GT 2 *ENDURANCE-2: Study Features</vt:lpstr>
      <vt:lpstr>Glecaprevir-Pibrentasvir in Non-Cirrhotic GT 2 ENDURANCE-2: Study Design</vt:lpstr>
      <vt:lpstr>Glecaprevir-Pibrentasvir in Non-Cirrhotic GT 2 ENDURANCE-2: Baseline Characteristics</vt:lpstr>
      <vt:lpstr>Glecaprevir-Pibrentasvir in Non-Cirrhotic GT 2 ENDURANCE-2: Baseline Characteristics</vt:lpstr>
      <vt:lpstr>Glecaprevir-Pibrentasvir in Non-Cirrhotic GT 2 ENDURANCE-2: Baseline Polymorphisms</vt:lpstr>
      <vt:lpstr>Glecaprevir-Pibrentasvir in Non-Cirrhotic GT 2 ENDURANCE-2: Results</vt:lpstr>
      <vt:lpstr>Glecaprevir-Pibrentasvir in Non-Cirrhotic GT 2 ENDURANCE-2: Adverse Events</vt:lpstr>
      <vt:lpstr>Glecaprevir-Pibrentasvir in Non-Cirrhotic GT 2 *ENDURANCE-2: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1426</cp:revision>
  <cp:lastPrinted>2019-10-21T18:40:24Z</cp:lastPrinted>
  <dcterms:created xsi:type="dcterms:W3CDTF">2010-11-28T05:36:22Z</dcterms:created>
  <dcterms:modified xsi:type="dcterms:W3CDTF">2022-06-25T21:47:16Z</dcterms:modified>
</cp:coreProperties>
</file>