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1081" r:id="rId2"/>
    <p:sldId id="930" r:id="rId3"/>
    <p:sldId id="931" r:id="rId4"/>
    <p:sldId id="932" r:id="rId5"/>
    <p:sldId id="933" r:id="rId6"/>
    <p:sldId id="934" r:id="rId7"/>
    <p:sldId id="936" r:id="rId8"/>
    <p:sldId id="937" r:id="rId9"/>
    <p:sldId id="1026" r:id="rId10"/>
    <p:sldId id="999" r:id="rId11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1A6"/>
    <a:srgbClr val="404D7D"/>
    <a:srgbClr val="7D5782"/>
    <a:srgbClr val="7F6000"/>
    <a:srgbClr val="246BA6"/>
    <a:srgbClr val="6D5200"/>
    <a:srgbClr val="644B00"/>
    <a:srgbClr val="00597C"/>
    <a:srgbClr val="8F3538"/>
    <a:srgbClr val="DBD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288" autoAdjust="0"/>
    <p:restoredTop sz="96272" autoAdjust="0"/>
  </p:normalViewPr>
  <p:slideViewPr>
    <p:cSldViewPr snapToGrid="0" showGuides="1">
      <p:cViewPr varScale="1">
        <p:scale>
          <a:sx n="168" d="100"/>
          <a:sy n="168" d="100"/>
        </p:scale>
        <p:origin x="792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0390314339556"/>
          <c:y val="2.77778663809897E-2"/>
          <c:w val="0.85183628821211799"/>
          <c:h val="0.685447332554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D578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B250-B040-859B-C64838A5885A}"/>
              </c:ext>
            </c:extLst>
          </c:dPt>
          <c:dPt>
            <c:idx val="1"/>
            <c:invertIfNegative val="0"/>
            <c:bubble3D val="0"/>
            <c:spPr>
              <a:solidFill>
                <a:srgbClr val="4971A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B250-B040-859B-C64838A5885A}"/>
              </c:ext>
            </c:extLst>
          </c:dPt>
          <c:dPt>
            <c:idx val="2"/>
            <c:invertIfNegative val="0"/>
            <c:bubble3D val="0"/>
            <c:spPr>
              <a:solidFill>
                <a:srgbClr val="72744E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B250-B040-859B-C64838A5885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B250-B040-859B-C64838A5885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B250-B040-859B-C64838A5885A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B250-B040-859B-C64838A5885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B250-B040-859B-C64838A5885A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Glecaprevir-Pibrentasvir </c:v>
                </c:pt>
                <c:pt idx="1">
                  <c:v>Sofosbuvir + Daclatasvir</c:v>
                </c:pt>
                <c:pt idx="2">
                  <c:v>Glecaprevir-Pibrentasvir 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95</c:v>
                </c:pt>
                <c:pt idx="1">
                  <c:v>97</c:v>
                </c:pt>
                <c:pt idx="2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250-B040-859B-C64838A588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8"/>
        <c:axId val="-2018455592"/>
        <c:axId val="-2018444552"/>
      </c:barChart>
      <c:catAx>
        <c:axId val="-2018455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201844455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1844455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Patients with SVR 12 (%)</a:t>
                </a:r>
              </a:p>
            </c:rich>
          </c:tx>
          <c:layout>
            <c:manualLayout>
              <c:xMode val="edge"/>
              <c:yMode val="edge"/>
              <c:x val="5.9112567565251404E-4"/>
              <c:y val="6.3590965602983801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 cmpd="sng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2018455592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42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572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50" y="195241"/>
            <a:ext cx="2926080" cy="46594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90319A0-61A9-B04E-A7BC-8B6F583247CD}"/>
              </a:ext>
            </a:extLst>
          </p:cNvPr>
          <p:cNvGrpSpPr/>
          <p:nvPr userDrawn="1"/>
        </p:nvGrpSpPr>
        <p:grpSpPr>
          <a:xfrm>
            <a:off x="462321" y="4516238"/>
            <a:ext cx="2280879" cy="446276"/>
            <a:chOff x="462321" y="4578479"/>
            <a:chExt cx="2280879" cy="44627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19FD9F7-C1BC-7347-B044-72480FB61141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462321" y="4578479"/>
              <a:ext cx="2280879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Hepatitis </a:t>
              </a:r>
              <a:r>
                <a:rPr lang="en-US" sz="1200" b="1" cap="small" spc="100" baseline="0" dirty="0">
                  <a:solidFill>
                    <a:srgbClr val="285078"/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C</a:t>
              </a:r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 Online</a:t>
              </a:r>
              <a:br>
                <a:rPr lang="en-US" sz="1600" dirty="0">
                  <a:latin typeface="Corbel" panose="020B0503020204020204" pitchFamily="34" charset="0"/>
                  <a:cs typeface="Arial" panose="020B0604020202020204" pitchFamily="34" charset="0"/>
                </a:rPr>
              </a:b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www.hepatitisC.uw.edu</a:t>
              </a:r>
              <a:endPara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8D6E11-48AB-BE4A-8814-EA56822BBF1E}"/>
                </a:ext>
              </a:extLst>
            </p:cNvPr>
            <p:cNvCxnSpPr/>
            <p:nvPr userDrawn="1"/>
          </p:nvCxnSpPr>
          <p:spPr>
            <a:xfrm>
              <a:off x="550191" y="4808530"/>
              <a:ext cx="1335024" cy="0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31D7AC0-870D-EE43-85B5-10937BBC3887}"/>
              </a:ext>
            </a:extLst>
          </p:cNvPr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8320"/>
            <a:ext cx="9157371" cy="347472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E80F54C7-FB42-CA4C-90DF-566F547389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017901"/>
            <a:ext cx="8229600" cy="128016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3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ABFC78A-A9BC-CF4A-BAF8-FC4134E5D47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404157"/>
            <a:ext cx="8229600" cy="14630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2" name="Date">
            <a:extLst>
              <a:ext uri="{FF2B5EF4-FFF2-40B4-BE49-F238E27FC236}">
                <a16:creationId xmlns:a16="http://schemas.microsoft.com/office/drawing/2014/main" id="{B66131DB-45B5-6945-A76D-741496EBA3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3736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82C8FA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Date Info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6D0A3E-B052-EA40-B037-054B51E770EC}"/>
              </a:ext>
            </a:extLst>
          </p:cNvPr>
          <p:cNvCxnSpPr>
            <a:cxnSpLocks/>
          </p:cNvCxnSpPr>
          <p:nvPr userDrawn="1"/>
        </p:nvCxnSpPr>
        <p:spPr>
          <a:xfrm>
            <a:off x="-8639" y="86256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60ADCC-ACEB-FA4F-9D36-5D0D7D86AD0A}"/>
              </a:ext>
            </a:extLst>
          </p:cNvPr>
          <p:cNvCxnSpPr>
            <a:cxnSpLocks/>
          </p:cNvCxnSpPr>
          <p:nvPr userDrawn="1"/>
        </p:nvCxnSpPr>
        <p:spPr>
          <a:xfrm>
            <a:off x="-8639" y="4330452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4"/>
            <a:ext cx="85153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rIns="18288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179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-18168" y="1786409"/>
            <a:ext cx="9180576" cy="15744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txBody>
          <a:bodyPr lIns="457200" tIns="91440" rIns="457200" bIns="182880"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None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24671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 Bar: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291D050-F2FF-B84B-B85F-704A33D7A2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428596"/>
            <a:ext cx="4248149" cy="32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D86A608-CE71-5040-8C80-661F1437DF33}"/>
              </a:ext>
            </a:extLst>
          </p:cNvPr>
          <p:cNvSpPr>
            <a:spLocks noChangeArrowheads="1"/>
          </p:cNvSpPr>
          <p:nvPr userDrawn="1"/>
        </p:nvSpPr>
        <p:spPr bwMode="invGray">
          <a:xfrm>
            <a:off x="323850" y="1035386"/>
            <a:ext cx="4248150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8D38D57-7E90-4C4F-BEFE-18F098A6A60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32815" y="1046741"/>
            <a:ext cx="4185088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84688150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2102823"/>
            <a:ext cx="8077200" cy="928688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75D3E13-CC4F-7E49-B471-8878E909C360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Divider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2095500"/>
            <a:ext cx="9143999" cy="97155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48" y="2105025"/>
            <a:ext cx="84963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50092C9-A09F-7245-8D15-AEFDA53288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CCC311E-DA3E-AB41-BF2C-7398324BA55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3849" y="-7144"/>
            <a:ext cx="8839200" cy="363760"/>
          </a:xfrm>
          <a:prstGeom prst="rect">
            <a:avLst/>
          </a:prstGeom>
        </p:spPr>
        <p:txBody>
          <a:bodyPr lIns="91440" anchor="b">
            <a:normAutofit/>
          </a:bodyPr>
          <a:lstStyle>
            <a:lvl1pPr marL="0" indent="0">
              <a:spcBef>
                <a:spcPts val="0"/>
              </a:spcBef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-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E36BB952-50A8-AE49-87A9-BEC72E8DE500}"/>
              </a:ext>
            </a:extLst>
          </p:cNvPr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1032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gradFill flip="none" rotWithShape="1">
            <a:gsLst>
              <a:gs pos="0">
                <a:srgbClr val="006D9A">
                  <a:alpha val="50000"/>
                </a:srgbClr>
              </a:gs>
              <a:gs pos="50000">
                <a:schemeClr val="bg1"/>
              </a:gs>
              <a:gs pos="100000">
                <a:srgbClr val="006D9A">
                  <a:alpha val="50000"/>
                </a:srgbClr>
              </a:gs>
            </a:gsLst>
            <a:lin ang="5400000" scaled="0"/>
            <a:tileRect/>
          </a:gra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  <a:solidFill>
            <a:schemeClr val="bg1"/>
          </a:solidFill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7493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47EEC-7D64-BC44-B74A-8AB7EC9C114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gradFill>
            <a:gsLst>
              <a:gs pos="0">
                <a:srgbClr val="004E66"/>
              </a:gs>
              <a:gs pos="100000">
                <a:srgbClr val="00779D"/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06949215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7F697-0452-FD41-8395-6BF13DCE8E9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5375E53-0C80-A84B-AAA8-6B394E1E6F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Large-Font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A681A14-7A84-7F43-AE92-51583060A7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2568E9B-001A-3C4B-92D6-08A79194F9D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-Rect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950244"/>
            <a:ext cx="3657600" cy="5143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1521619"/>
            <a:ext cx="3657600" cy="40005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1800" cap="small" baseline="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171450" indent="-171450">
              <a:defRPr sz="15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1F3C7D4-0781-8845-8825-89A145A9DF09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osure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Disclosures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0907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0F0B8B-66F2-DF43-BD77-6C2E0DA2E6A6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83514E-98F2-2D45-9DA2-54F265280D6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DA28F71-E8EE-4641-AAE6-AB4095216C3F}"/>
              </a:ext>
            </a:extLst>
          </p:cNvPr>
          <p:cNvSpPr txBox="1"/>
          <p:nvPr userDrawn="1"/>
        </p:nvSpPr>
        <p:spPr>
          <a:xfrm>
            <a:off x="458843" y="1375979"/>
            <a:ext cx="8229600" cy="1299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434DA1"/>
              </a:buClr>
              <a:buSzPct val="125000"/>
              <a:buFont typeface="Arial"/>
              <a:buNone/>
              <a:tabLst/>
              <a:defRPr/>
            </a:pP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  <a:r>
              <a:rPr lang="en-US" sz="2000" b="1" i="0" dirty="0">
                <a:solidFill>
                  <a:srgbClr val="0054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is funded by a cooperative agreement from the Centers for Disease Control and Prevention (CDC-RFA- PS21-2105). This project is led by the University of Washington Infectious Diseases Education and Assessment (IDEA) Program. </a:t>
            </a:r>
            <a:endParaRPr lang="en-US" sz="15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24FC7B0-4199-894F-A8D2-4FF835667F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05188" y="3229441"/>
            <a:ext cx="2120053" cy="6217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ED0061C-C01B-6147-BCD8-08FDF056E6F2}"/>
              </a:ext>
            </a:extLst>
          </p:cNvPr>
          <p:cNvSpPr/>
          <p:nvPr userDrawn="1"/>
        </p:nvSpPr>
        <p:spPr>
          <a:xfrm>
            <a:off x="295189" y="89397"/>
            <a:ext cx="8503918" cy="822624"/>
          </a:xfrm>
          <a:prstGeom prst="rect">
            <a:avLst/>
          </a:prstGeom>
        </p:spPr>
        <p:txBody>
          <a:bodyPr wrap="square" lIns="68580" anchor="ctr">
            <a:normAutofit/>
          </a:bodyPr>
          <a:lstStyle/>
          <a:p>
            <a:pPr defTabSz="342900">
              <a:spcAft>
                <a:spcPts val="0"/>
              </a:spcAft>
            </a:pPr>
            <a:r>
              <a:rPr lang="en-US" sz="24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FDD0DC4-87ED-2248-BCCC-3FFD6569F84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9589" y="3230381"/>
            <a:ext cx="2257262" cy="6583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AE2333-2F70-634E-82A6-B1B90516D6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42226" y="3266416"/>
            <a:ext cx="2145931" cy="56072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78746E0-C15F-CF49-965C-41A0CD08B991}"/>
              </a:ext>
            </a:extLst>
          </p:cNvPr>
          <p:cNvSpPr txBox="1"/>
          <p:nvPr userDrawn="1"/>
        </p:nvSpPr>
        <p:spPr>
          <a:xfrm>
            <a:off x="0" y="4636541"/>
            <a:ext cx="9151575" cy="564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188720" tIns="91440" rIns="1188720" bIns="137160" rtlCol="0" anchor="ctr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100" i="1" dirty="0">
                <a:solidFill>
                  <a:schemeClr val="tx1"/>
                </a:solidFill>
                <a:latin typeface="+mn-lt"/>
              </a:rPr>
              <a:t>The contents in this presentation are those of the author(s) and do not necessarily represent the </a:t>
            </a:r>
            <a:br>
              <a:rPr lang="en-US" sz="1100" i="1" dirty="0">
                <a:solidFill>
                  <a:schemeClr val="tx1"/>
                </a:solidFill>
                <a:latin typeface="+mn-lt"/>
              </a:rPr>
            </a:br>
            <a:r>
              <a:rPr lang="en-US" sz="1100" i="1" dirty="0">
                <a:solidFill>
                  <a:schemeClr val="tx1"/>
                </a:solidFill>
                <a:latin typeface="+mn-lt"/>
              </a:rPr>
              <a:t>official position of views of, nor an endorsement, by the Centers for Disease Control and Prevention.</a:t>
            </a:r>
            <a:endParaRPr lang="en-US" sz="1100" i="1" dirty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526751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Medium-Font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7E4DF60-71E6-5A4F-922E-DACE79CE09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1F06CDF-9301-9D41-99E6-E67191B990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59610513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Same 20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Same-20-Font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0809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190625"/>
            <a:ext cx="40957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171450" indent="-171450">
              <a:lnSpc>
                <a:spcPts val="2100"/>
              </a:lnSpc>
              <a:spcBef>
                <a:spcPts val="600"/>
              </a:spcBef>
              <a:buClr>
                <a:srgbClr val="0070C0"/>
              </a:buClr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0038" indent="-128588">
              <a:lnSpc>
                <a:spcPts val="2100"/>
              </a:lnSpc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-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091559A-A57D-7640-A089-C617FF5BE9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E78A2BD-79AF-4045-B862-6F54F0C316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Tabl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1050445-BA7D-E540-B7EF-B34AC2CA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-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Illustration/Credit: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9040465-5DC6-4C45-8214-2E969A7E14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60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79583066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Gray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 Gray Bar: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989536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968376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CC8AE8E-D860-A048-A8D2-A7D0623F19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279690D-7F7B-9243-8026-9C4650B83E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1" y="1184224"/>
            <a:ext cx="42481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2503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9" r:id="rId2"/>
    <p:sldLayoutId id="2147483711" r:id="rId3"/>
    <p:sldLayoutId id="2147483709" r:id="rId4"/>
    <p:sldLayoutId id="2147483700" r:id="rId5"/>
    <p:sldLayoutId id="2147483701" r:id="rId6"/>
    <p:sldLayoutId id="2147483710" r:id="rId7"/>
    <p:sldLayoutId id="2147483703" r:id="rId8"/>
    <p:sldLayoutId id="2147483723" r:id="rId9"/>
    <p:sldLayoutId id="2147483729" r:id="rId10"/>
    <p:sldLayoutId id="2147483730" r:id="rId11"/>
    <p:sldLayoutId id="2147483727" r:id="rId12"/>
    <p:sldLayoutId id="2147483695" r:id="rId13"/>
    <p:sldLayoutId id="2147483697" r:id="rId14"/>
    <p:sldLayoutId id="2147483725" r:id="rId15"/>
    <p:sldLayoutId id="2147483698" r:id="rId16"/>
    <p:sldLayoutId id="2147483704" r:id="rId17"/>
    <p:sldLayoutId id="2147483724" r:id="rId18"/>
    <p:sldLayoutId id="2147483705" r:id="rId19"/>
    <p:sldLayoutId id="2147483696" r:id="rId20"/>
    <p:sldLayoutId id="2147483726" r:id="rId21"/>
    <p:sldLayoutId id="2147483707" r:id="rId22"/>
    <p:sldLayoutId id="2147483708" r:id="rId23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1D48"/>
                </a:solidFill>
              </a:rPr>
              <a:t>Glecaprevir-Pibrentasvir in Treatment-Naïve, GT 3 without Cirrhosis</a:t>
            </a:r>
            <a:br>
              <a:rPr lang="en-US" sz="1650" dirty="0">
                <a:solidFill>
                  <a:srgbClr val="001D48"/>
                </a:solidFill>
              </a:rPr>
            </a:br>
            <a:r>
              <a:rPr lang="en-US" sz="2400" dirty="0">
                <a:solidFill>
                  <a:srgbClr val="001D48"/>
                </a:solidFill>
              </a:rPr>
              <a:t>ENDURANCE-3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87473-06EF-F14C-8E1F-A9FE86FBFC1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Zeuzem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Med. 2018;378:354-69.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Treatment Naïve</a:t>
            </a:r>
            <a:r>
              <a:rPr lang="en-US" dirty="0"/>
              <a:t>, Phase 3</a:t>
            </a:r>
          </a:p>
        </p:txBody>
      </p:sp>
    </p:spTree>
    <p:extLst>
      <p:ext uri="{BB962C8B-B14F-4D97-AF65-F5344CB8AC3E}">
        <p14:creationId xmlns:p14="http://schemas.microsoft.com/office/powerpoint/2010/main" val="4292353732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83776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Glecaprevir-Pibrentasvir in Treatment-Naïve, Non-Cirrhotic GT 3</a:t>
            </a:r>
            <a:br>
              <a:rPr lang="en-US" sz="2000" dirty="0"/>
            </a:br>
            <a:r>
              <a:rPr lang="en-US" sz="2000" dirty="0"/>
              <a:t>ENDURANCE-3: Study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Zeuzem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Med. 2018;378:354-69.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5A4A7-CFE4-414E-AB8C-F413242C1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850" y="1184224"/>
            <a:ext cx="8515350" cy="3206544"/>
          </a:xfrm>
        </p:spPr>
        <p:txBody>
          <a:bodyPr>
            <a:noAutofit/>
          </a:bodyPr>
          <a:lstStyle/>
          <a:p>
            <a:pPr marL="210312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/>
              <a:t>Design</a:t>
            </a:r>
            <a:r>
              <a:rPr lang="en-US" sz="1500" dirty="0"/>
              <a:t>: </a:t>
            </a:r>
            <a:r>
              <a:rPr lang="en-US" sz="1500" dirty="0">
                <a:latin typeface="Arial" pitchFamily="22" charset="0"/>
              </a:rPr>
              <a:t>Randomized, phase 3 trial to evaluate the safety and efficacy of the fixed-dose combination of glecaprevir-pibrentasvir for 8 or 12 weeks compared with 12 weeks of sofosbuvir and daclatasvir in treatment-naïve adults with GT 3 chronic HCV infection without cirrhosis</a:t>
            </a:r>
          </a:p>
          <a:p>
            <a:pPr marL="210312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b="1" dirty="0">
                <a:latin typeface="Arial" pitchFamily="22" charset="0"/>
              </a:rPr>
              <a:t>Key Eligibility Criteria</a:t>
            </a:r>
          </a:p>
          <a:p>
            <a:pPr marL="374904" lvl="1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latin typeface="Arial" pitchFamily="22" charset="0"/>
              </a:rPr>
              <a:t>Chronic HCV GT 3</a:t>
            </a:r>
          </a:p>
          <a:p>
            <a:pPr marL="374904" lvl="1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latin typeface="Arial" pitchFamily="22" charset="0"/>
              </a:rPr>
              <a:t>Age ≥18 years</a:t>
            </a:r>
          </a:p>
          <a:p>
            <a:pPr marL="374904" lvl="1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latin typeface="Arial" pitchFamily="22" charset="0"/>
              </a:rPr>
              <a:t>HCV RNA </a:t>
            </a: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≥</a:t>
            </a:r>
            <a:r>
              <a:rPr lang="en-US" sz="1500" dirty="0">
                <a:latin typeface="Arial" pitchFamily="22" charset="0"/>
              </a:rPr>
              <a:t>1,000 IU/mL at screening</a:t>
            </a:r>
          </a:p>
          <a:p>
            <a:pPr marL="374904" lvl="1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latin typeface="Arial" pitchFamily="22" charset="0"/>
              </a:rPr>
              <a:t>T</a:t>
            </a: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reatment-naïve</a:t>
            </a:r>
          </a:p>
          <a:p>
            <a:pPr marL="374904" lvl="1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No cirrhosis (METAVIR score ≤3 or equivalent)</a:t>
            </a:r>
          </a:p>
          <a:p>
            <a:pPr marL="374904" lvl="1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HIV or chronic HBV coinfection excluded</a:t>
            </a:r>
          </a:p>
          <a:p>
            <a:pPr marL="210312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solidFill>
                  <a:schemeClr val="tx1"/>
                </a:solidFill>
                <a:latin typeface="Arial" pitchFamily="22" charset="0"/>
              </a:rPr>
              <a:t>Primary End Point</a:t>
            </a: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: SVR12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93287745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>
            <a:cxnSpLocks/>
            <a:stCxn id="26" idx="3"/>
            <a:endCxn id="27" idx="1"/>
          </p:cNvCxnSpPr>
          <p:nvPr/>
        </p:nvCxnSpPr>
        <p:spPr>
          <a:xfrm>
            <a:off x="5074920" y="1820452"/>
            <a:ext cx="178308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Glecaprevir-Pibrentasvir in Treatment-Naïve Non-Cirrhotic GT 3</a:t>
            </a:r>
            <a:br>
              <a:rPr lang="en-US" sz="2000" dirty="0"/>
            </a:br>
            <a:r>
              <a:rPr lang="en-US" sz="2000" dirty="0"/>
              <a:t>ENDURANCE-3: Study Design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Zeuzem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Med. 2018;378:354-69.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018663" y="1652074"/>
            <a:ext cx="2056257" cy="336755"/>
          </a:xfrm>
          <a:prstGeom prst="rect">
            <a:avLst/>
          </a:prstGeom>
          <a:solidFill>
            <a:srgbClr val="7030A0">
              <a:alpha val="20000"/>
            </a:srgb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GLE-PIB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858000" y="1682460"/>
            <a:ext cx="653627" cy="304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SVR12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68524" y="1652076"/>
            <a:ext cx="1506956" cy="1448305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GT-3</a:t>
            </a:r>
            <a:b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Naïve</a:t>
            </a:r>
          </a:p>
          <a:p>
            <a:pPr algn="ctr"/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 cirrhosis</a:t>
            </a:r>
            <a:endParaRPr lang="en-US" sz="1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228850" y="1667465"/>
            <a:ext cx="784714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233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4400550" y="2932125"/>
            <a:ext cx="20574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5"/>
          <p:cNvSpPr>
            <a:spLocks noChangeArrowheads="1"/>
          </p:cNvSpPr>
          <p:nvPr/>
        </p:nvSpPr>
        <p:spPr bwMode="auto">
          <a:xfrm>
            <a:off x="3018663" y="2752169"/>
            <a:ext cx="1383598" cy="336755"/>
          </a:xfrm>
          <a:prstGeom prst="rect">
            <a:avLst/>
          </a:prstGeom>
          <a:solidFill>
            <a:srgbClr val="E2E3CD"/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GLE-PIB</a:t>
            </a:r>
          </a:p>
        </p:txBody>
      </p:sp>
      <p:sp>
        <p:nvSpPr>
          <p:cNvPr id="69" name="Rectangle 68"/>
          <p:cNvSpPr/>
          <p:nvPr/>
        </p:nvSpPr>
        <p:spPr>
          <a:xfrm>
            <a:off x="6145669" y="2780170"/>
            <a:ext cx="654401" cy="3040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SVR12</a:t>
            </a:r>
          </a:p>
        </p:txBody>
      </p:sp>
      <p:cxnSp>
        <p:nvCxnSpPr>
          <p:cNvPr id="44" name="Straight Connector 43"/>
          <p:cNvCxnSpPr>
            <a:cxnSpLocks/>
            <a:stCxn id="46" idx="3"/>
            <a:endCxn id="48" idx="1"/>
          </p:cNvCxnSpPr>
          <p:nvPr/>
        </p:nvCxnSpPr>
        <p:spPr>
          <a:xfrm>
            <a:off x="5074920" y="2268767"/>
            <a:ext cx="1795077" cy="3136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3018663" y="2100389"/>
            <a:ext cx="2056257" cy="336755"/>
          </a:xfrm>
          <a:prstGeom prst="rect">
            <a:avLst/>
          </a:prstGeom>
          <a:solidFill>
            <a:srgbClr val="0070C0">
              <a:alpha val="20000"/>
            </a:srgb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SOF + DCV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869997" y="2119885"/>
            <a:ext cx="653627" cy="304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SVR12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228850" y="2117875"/>
            <a:ext cx="784714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115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228850" y="2774140"/>
            <a:ext cx="784714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157</a:t>
            </a:r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1137788" y="3914396"/>
            <a:ext cx="6871716" cy="8229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42900" tIns="34073" rIns="69365" bIns="68580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Abbreviations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GLE-PIB = glecaprevir-pibrentasvir; SOF = sofosbuvir; DCV = daclatasvir</a:t>
            </a:r>
          </a:p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 Dosing: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Glecaprevir-pibrentasvir 300/120 mg once daily </a:t>
            </a:r>
            <a:r>
              <a:rPr lang="en-US" sz="105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Sofosbuvir 400 mg once daily plus Daclatasvir 60 mg once daily</a:t>
            </a:r>
          </a:p>
        </p:txBody>
      </p:sp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1143000" y="3311132"/>
            <a:ext cx="6871716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42900" tIns="34073" rIns="69365" bIns="68580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348 patients were randomized in 2:1 ratio to 12 weeks of GLE-PIB vs SOF + DCV.</a:t>
            </a:r>
          </a:p>
          <a:p>
            <a:pPr defTabSz="701279">
              <a:spcBef>
                <a:spcPts val="150"/>
              </a:spcBef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157 were not randomized but assigned to 8 weeks of GLE-PIB.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2228854" y="2578230"/>
            <a:ext cx="5781287" cy="0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CCC1740-A7CE-F046-BF76-7122BDB72865}"/>
              </a:ext>
            </a:extLst>
          </p:cNvPr>
          <p:cNvGrpSpPr/>
          <p:nvPr/>
        </p:nvGrpSpPr>
        <p:grpSpPr>
          <a:xfrm>
            <a:off x="1138416" y="1021866"/>
            <a:ext cx="6871718" cy="386328"/>
            <a:chOff x="1138416" y="1021866"/>
            <a:chExt cx="6871718" cy="386328"/>
          </a:xfrm>
        </p:grpSpPr>
        <p:sp>
          <p:nvSpPr>
            <p:cNvPr id="38" name="Rectangle 37"/>
            <p:cNvSpPr/>
            <p:nvPr/>
          </p:nvSpPr>
          <p:spPr>
            <a:xfrm>
              <a:off x="1138416" y="1085901"/>
              <a:ext cx="6871718" cy="308037"/>
            </a:xfrm>
            <a:prstGeom prst="rect">
              <a:avLst/>
            </a:prstGeom>
            <a:gradFill>
              <a:gsLst>
                <a:gs pos="85000">
                  <a:srgbClr val="ECECEC"/>
                </a:gs>
                <a:gs pos="0">
                  <a:schemeClr val="bg1"/>
                </a:gs>
                <a:gs pos="15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 flipV="1">
              <a:off x="1138416" y="1387638"/>
              <a:ext cx="6871718" cy="8604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72F0701-303E-DC41-A23E-A66535381A0C}"/>
                </a:ext>
              </a:extLst>
            </p:cNvPr>
            <p:cNvGrpSpPr/>
            <p:nvPr/>
          </p:nvGrpSpPr>
          <p:grpSpPr>
            <a:xfrm>
              <a:off x="1857714" y="1021866"/>
              <a:ext cx="5481256" cy="386328"/>
              <a:chOff x="1857714" y="1021866"/>
              <a:chExt cx="5481256" cy="386328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1857714" y="1079958"/>
                <a:ext cx="628650" cy="29947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>
                    <a:solidFill>
                      <a:srgbClr val="000000"/>
                    </a:solidFill>
                  </a:rPr>
                  <a:t>Week</a:t>
                </a:r>
              </a:p>
            </p:txBody>
          </p: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DEE1D8DF-86D0-BE45-A152-9A0EC2974CE1}"/>
                  </a:ext>
                </a:extLst>
              </p:cNvPr>
              <p:cNvGrpSpPr/>
              <p:nvPr/>
            </p:nvGrpSpPr>
            <p:grpSpPr>
              <a:xfrm>
                <a:off x="2825227" y="1021866"/>
                <a:ext cx="4513743" cy="386328"/>
                <a:chOff x="2825227" y="1021866"/>
                <a:chExt cx="4513743" cy="386328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2825227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0</a:t>
                  </a:r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6929776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24</a:t>
                  </a:r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4193410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8</a:t>
                  </a:r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4877501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12</a:t>
                  </a:r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6245683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20</a:t>
                  </a:r>
                </a:p>
              </p:txBody>
            </p: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FD8ED96A-25DB-7C41-95A8-F64B8AA7AD3B}"/>
                    </a:ext>
                  </a:extLst>
                </p:cNvPr>
                <p:cNvSpPr/>
                <p:nvPr/>
              </p:nvSpPr>
              <p:spPr>
                <a:xfrm>
                  <a:off x="3509318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4</a:t>
                  </a:r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D48EC9DC-E49B-D149-9195-77C9B83B455E}"/>
                    </a:ext>
                  </a:extLst>
                </p:cNvPr>
                <p:cNvSpPr/>
                <p:nvPr/>
              </p:nvSpPr>
              <p:spPr>
                <a:xfrm>
                  <a:off x="5561592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16</a:t>
                  </a:r>
                </a:p>
              </p:txBody>
            </p:sp>
          </p:grp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C44404C1-CBE6-9C49-B384-6D34A782926C}"/>
                </a:ext>
              </a:extLst>
            </p:cNvPr>
            <p:cNvGrpSpPr/>
            <p:nvPr/>
          </p:nvGrpSpPr>
          <p:grpSpPr>
            <a:xfrm>
              <a:off x="3028672" y="1328205"/>
              <a:ext cx="4105701" cy="65723"/>
              <a:chOff x="3028672" y="1328205"/>
              <a:chExt cx="4105701" cy="65723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flipV="1">
                <a:off x="3028672" y="1328205"/>
                <a:ext cx="0" cy="65723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V="1">
                <a:off x="4396669" y="1328205"/>
                <a:ext cx="0" cy="6142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7134373" y="1328205"/>
                <a:ext cx="0" cy="6142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5080667" y="1328205"/>
                <a:ext cx="0" cy="6142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H="1" flipV="1">
                <a:off x="6448663" y="1328205"/>
                <a:ext cx="1710" cy="6142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02AABAE9-4F8F-F642-A4B7-71DC2173C271}"/>
                  </a:ext>
                </a:extLst>
              </p:cNvPr>
              <p:cNvCxnSpPr/>
              <p:nvPr/>
            </p:nvCxnSpPr>
            <p:spPr>
              <a:xfrm flipV="1">
                <a:off x="5764665" y="1328205"/>
                <a:ext cx="0" cy="6142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70714838-8ED9-BA46-8E39-58DCD9984581}"/>
                  </a:ext>
                </a:extLst>
              </p:cNvPr>
              <p:cNvCxnSpPr/>
              <p:nvPr/>
            </p:nvCxnSpPr>
            <p:spPr>
              <a:xfrm flipV="1">
                <a:off x="3712670" y="1328205"/>
                <a:ext cx="0" cy="65723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77590128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Glecaprevir-Pibrentasvir in Treatment-Naïve Non-Cirrhotic GT 3</a:t>
            </a:r>
            <a:br>
              <a:rPr lang="en-US" sz="2000" dirty="0"/>
            </a:br>
            <a:r>
              <a:rPr lang="en-US" sz="2000" dirty="0"/>
              <a:t>ENDURANCE-3: Baseline Characteristics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Zeuzem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S, et al. 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Engl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 Med. 2018;378:354-69.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705541"/>
              </p:ext>
            </p:extLst>
          </p:nvPr>
        </p:nvGraphicFramePr>
        <p:xfrm>
          <a:off x="457200" y="1023089"/>
          <a:ext cx="8229600" cy="370483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279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9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9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0790">
                <a:tc rowSpan="2">
                  <a:txBody>
                    <a:bodyPr/>
                    <a:lstStyle/>
                    <a:p>
                      <a:pPr marL="9144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Characteristics</a:t>
                      </a:r>
                    </a:p>
                  </a:txBody>
                  <a:tcPr marL="54864" marR="34290" marT="34290" marB="34290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2:1 randomization</a:t>
                      </a:r>
                    </a:p>
                  </a:txBody>
                  <a:tcPr marL="54864" marR="34290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Non-randomized</a:t>
                      </a:r>
                    </a:p>
                  </a:txBody>
                  <a:tcPr marL="54864" marR="34290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13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eGLE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-PIB 12 </a:t>
                      </a:r>
                      <a:r>
                        <a:rPr lang="en-US" sz="12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wk</a:t>
                      </a:r>
                      <a:b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(n = 233)</a:t>
                      </a:r>
                      <a:endParaRPr lang="en-US" sz="105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D57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 + DCV 12 </a:t>
                      </a:r>
                      <a:r>
                        <a:rPr lang="en-US" sz="12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wk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115)</a:t>
                      </a: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1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GLE-PIB 8 </a:t>
                      </a:r>
                      <a:r>
                        <a:rPr lang="en-US" sz="1200" b="1" dirty="0" err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wk</a:t>
                      </a:r>
                      <a:endParaRPr lang="en-US" sz="12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157)</a:t>
                      </a:r>
                      <a:endParaRPr lang="en-US" sz="105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5B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95">
                <a:tc>
                  <a:txBody>
                    <a:bodyPr/>
                    <a:lstStyle/>
                    <a:p>
                      <a:pPr marL="91440"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age, (range)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 (22-71)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 (20-70)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 (20-76)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695">
                <a:tc>
                  <a:txBody>
                    <a:bodyPr/>
                    <a:lstStyle/>
                    <a:p>
                      <a:pPr marL="91440"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 sex, n (%)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121 (52)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 (45)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 (59)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695">
                <a:tc>
                  <a:txBody>
                    <a:bodyPr/>
                    <a:lstStyle/>
                    <a:p>
                      <a:pPr marL="91440"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 race, n (%) 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(2)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(3)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(2)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695">
                <a:tc>
                  <a:txBody>
                    <a:bodyPr/>
                    <a:lstStyle/>
                    <a:p>
                      <a:pPr marL="91440" marR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History of injection drug use, n (%)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149 (64)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 (63)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104 (66)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695">
                <a:tc>
                  <a:txBody>
                    <a:bodyPr/>
                    <a:lstStyle/>
                    <a:p>
                      <a:pPr marL="91440" marR="0" indent="-182563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BMI, median kg/m</a:t>
                      </a:r>
                      <a:r>
                        <a:rPr lang="en-US" sz="12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(range)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(17-49)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(18-42)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 (18-44)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695">
                <a:tc>
                  <a:txBody>
                    <a:bodyPr/>
                    <a:lstStyle/>
                    <a:p>
                      <a:pPr marL="91440">
                        <a:lnSpc>
                          <a:spcPts val="14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HCV RNA (range), 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</a:t>
                      </a:r>
                      <a:r>
                        <a:rPr lang="en-US" sz="11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IU/ml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6.1 (3.5-7.5)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6.0 (3.8-7.4)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6.1 (1.2-7.6)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3345">
                <a:tc>
                  <a:txBody>
                    <a:bodyPr/>
                    <a:lstStyle/>
                    <a:p>
                      <a:pPr marL="91440"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Fibrosis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stage, n (%)</a:t>
                      </a:r>
                    </a:p>
                    <a:p>
                      <a:pPr marL="91440">
                        <a:lnSpc>
                          <a:spcPts val="14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F0 or F1</a:t>
                      </a:r>
                    </a:p>
                    <a:p>
                      <a:pPr marL="91440">
                        <a:lnSpc>
                          <a:spcPts val="14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F2</a:t>
                      </a:r>
                    </a:p>
                    <a:p>
                      <a:pPr marL="91440">
                        <a:lnSpc>
                          <a:spcPts val="14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F3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201/233 (86)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12/233 (5)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20/233 (9)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97/115 (84)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8/115 (7)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10/115 (9)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122/157 (78)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8/157 (5)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27/157 (17)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695">
                <a:tc>
                  <a:txBody>
                    <a:bodyPr/>
                    <a:lstStyle/>
                    <a:p>
                      <a:pPr marL="91440"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subtype 3a, n (%)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217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(93)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(96)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151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(96)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695">
                <a:tc gridSpan="4">
                  <a:txBody>
                    <a:bodyPr/>
                    <a:lstStyle/>
                    <a:p>
                      <a:pPr marL="91440" marR="0" lvl="0" indent="0" algn="l" defTabSz="6858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Abbreviations: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GLE-PIB = glecaprevir-pibrentasvir; SOF = sofosbuvir; DCV = daclatasvir; BMI = body mass index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038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48866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Glecaprevir-Pibrentasvir in Treatment-Naïve Non-Cirrhotic GT 3</a:t>
            </a:r>
            <a:br>
              <a:rPr lang="en-US" sz="2000" dirty="0"/>
            </a:br>
            <a:r>
              <a:rPr lang="en-US" sz="2000" dirty="0"/>
              <a:t>ENDURANCE-3 Study: Results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35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ENDURANCE-3: SVR 12 by Treatment Duration and Regimen (ITT Analysis)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Zeuzem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Med. 2018;378:354-69.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4399034"/>
              </p:ext>
            </p:extLst>
          </p:nvPr>
        </p:nvGraphicFramePr>
        <p:xfrm>
          <a:off x="461010" y="1449935"/>
          <a:ext cx="8229600" cy="310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2362769" y="3376274"/>
            <a:ext cx="685800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bg1"/>
                </a:solidFill>
              </a:rPr>
              <a:t>222/233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1533167" y="4108027"/>
            <a:ext cx="4739046" cy="28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34073" rIns="0" bIns="34073" anchor="ctr">
            <a:prstTxWarp prst="textNoShape">
              <a:avLst/>
            </a:prstTxWarp>
          </a:bodyPr>
          <a:lstStyle/>
          <a:p>
            <a:pPr algn="ctr" defTabSz="701279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12-Week Regimens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684528" y="3384413"/>
            <a:ext cx="722376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bg1"/>
                </a:solidFill>
              </a:rPr>
              <a:t>111/115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043286" y="3381648"/>
            <a:ext cx="706374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bg1"/>
                </a:solidFill>
              </a:rPr>
              <a:t>149/157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272213" y="3985766"/>
            <a:ext cx="2266770" cy="0"/>
          </a:xfrm>
          <a:prstGeom prst="line">
            <a:avLst/>
          </a:prstGeom>
          <a:ln w="635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533167" y="3985766"/>
            <a:ext cx="4365744" cy="14503"/>
          </a:xfrm>
          <a:prstGeom prst="line">
            <a:avLst/>
          </a:prstGeom>
          <a:ln w="635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6272213" y="4048356"/>
            <a:ext cx="2266770" cy="28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34073" rIns="0" bIns="34073" anchor="ctr">
            <a:prstTxWarp prst="textNoShape">
              <a:avLst/>
            </a:prstTxWarp>
          </a:bodyPr>
          <a:lstStyle/>
          <a:p>
            <a:pPr algn="ctr" defTabSz="701279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8-Week Regimen</a:t>
            </a: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1371600" y="4453447"/>
            <a:ext cx="7218947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69365" tIns="34073" rIns="69365" bIns="34073" anchor="ctr">
            <a:prstTxWarp prst="textNoShape">
              <a:avLst/>
            </a:prstTxWarp>
          </a:bodyPr>
          <a:lstStyle/>
          <a:p>
            <a:pPr marL="205740" defTabSz="701279">
              <a:lnSpc>
                <a:spcPts val="1350"/>
              </a:lnSpc>
              <a:spcBef>
                <a:spcPts val="1200"/>
              </a:spcBef>
            </a:pP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GLE-PIB = glecaprevir-pibrentasvir; SOF = sofosbuvir; DCV = daclatasvir; ITT = Intent-to-treat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6A5B85-D322-9E8F-F44E-AD7F9B759D4B}"/>
              </a:ext>
            </a:extLst>
          </p:cNvPr>
          <p:cNvSpPr/>
          <p:nvPr/>
        </p:nvSpPr>
        <p:spPr>
          <a:xfrm>
            <a:off x="2088930" y="1872820"/>
            <a:ext cx="122108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93-98)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77351A8-1689-C8B7-B677-50EB2B32D56F}"/>
              </a:ext>
            </a:extLst>
          </p:cNvPr>
          <p:cNvSpPr/>
          <p:nvPr/>
        </p:nvSpPr>
        <p:spPr>
          <a:xfrm>
            <a:off x="4422223" y="1872820"/>
            <a:ext cx="122108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93-99.9)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44C06D8-11AC-E0C7-10DB-9E86B0F6E4A7}"/>
              </a:ext>
            </a:extLst>
          </p:cNvPr>
          <p:cNvSpPr/>
          <p:nvPr/>
        </p:nvSpPr>
        <p:spPr>
          <a:xfrm>
            <a:off x="6763400" y="1872820"/>
            <a:ext cx="122108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91-98)</a:t>
            </a:r>
          </a:p>
        </p:txBody>
      </p:sp>
    </p:spTree>
    <p:extLst>
      <p:ext uri="{BB962C8B-B14F-4D97-AF65-F5344CB8AC3E}">
        <p14:creationId xmlns:p14="http://schemas.microsoft.com/office/powerpoint/2010/main" val="339256323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Glecaprevir-Pibrentasvir in Treatment-Naïve Non-Cirrhotic GT 3</a:t>
            </a:r>
            <a:br>
              <a:rPr lang="en-US" sz="2000" dirty="0"/>
            </a:br>
            <a:r>
              <a:rPr lang="en-US" sz="2000" dirty="0"/>
              <a:t>ENDURANCE-3: Treatment Outcomes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Zeuzem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Med. 2018;378:354-69.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102564"/>
              </p:ext>
            </p:extLst>
          </p:nvPr>
        </p:nvGraphicFramePr>
        <p:xfrm>
          <a:off x="459054" y="1089287"/>
          <a:ext cx="8229598" cy="356237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735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1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1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1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1033">
                <a:tc rowSpan="2">
                  <a:txBody>
                    <a:bodyPr/>
                    <a:lstStyle/>
                    <a:p>
                      <a:pPr marL="9144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Outcomes, n (%)</a:t>
                      </a:r>
                    </a:p>
                  </a:txBody>
                  <a:tcPr marL="54864" marR="34290" marT="34290" marB="3429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2:1 randomization</a:t>
                      </a:r>
                    </a:p>
                  </a:txBody>
                  <a:tcPr marL="54864" marR="34290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Non-randomized</a:t>
                      </a:r>
                    </a:p>
                  </a:txBody>
                  <a:tcPr marL="54864" marR="34290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53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GLE-PIB x 12 weeks</a:t>
                      </a:r>
                      <a:b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(n = 233)</a:t>
                      </a:r>
                      <a:endParaRPr lang="en-US" sz="105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6858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D57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 + DCV x 12 weeks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115)</a:t>
                      </a:r>
                    </a:p>
                  </a:txBody>
                  <a:tcPr marL="20574" marR="20574" marT="34290" marB="685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1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GLE-PIB x 8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157)</a:t>
                      </a:r>
                      <a:endParaRPr lang="en-US" sz="105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6858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5B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034">
                <a:tc>
                  <a:txBody>
                    <a:bodyPr/>
                    <a:lstStyle/>
                    <a:p>
                      <a:pPr marL="91440" indent="0">
                        <a:lnSpc>
                          <a:spcPts val="1400"/>
                        </a:lnSpc>
                        <a:tabLst/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SVR12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222 (95)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111 (97)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149 (95)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0402">
                <a:tc>
                  <a:txBody>
                    <a:bodyPr/>
                    <a:lstStyle/>
                    <a:p>
                      <a:pPr marL="91440">
                        <a:lnSpc>
                          <a:spcPts val="14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Virologic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Failure</a:t>
                      </a:r>
                    </a:p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Breakthrough</a:t>
                      </a:r>
                    </a:p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Relapse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(&lt;1)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(1)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(1)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(1)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(3)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2833">
                <a:tc>
                  <a:txBody>
                    <a:bodyPr/>
                    <a:lstStyle/>
                    <a:p>
                      <a:pPr marL="91440">
                        <a:lnSpc>
                          <a:spcPts val="1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Failure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due to other reasons</a:t>
                      </a:r>
                    </a:p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Discontinuation due to AE</a:t>
                      </a:r>
                    </a:p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Withdrawal of consent</a:t>
                      </a:r>
                    </a:p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Non-compliance</a:t>
                      </a:r>
                    </a:p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Lost to follow-up / missing SVR12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(&lt;1)</a:t>
                      </a:r>
                    </a:p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(&lt;1)</a:t>
                      </a:r>
                    </a:p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(&lt;1)</a:t>
                      </a:r>
                    </a:p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(2)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(1)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(2)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(1)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 gridSpan="4">
                  <a:txBody>
                    <a:bodyPr/>
                    <a:lstStyle/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Abbreviations: 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SVR = Sustained virologic response; GLE-PIB = glecaprevir-pibrentasvir; SOF = sofosbuvir; DCV = daclatasvir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370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50686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Glecaprevir-Pibrentasvir</a:t>
            </a:r>
            <a:r>
              <a:rPr lang="en-US" sz="1800" dirty="0"/>
              <a:t> in Treatment-Naïve Non-Cirrhotic GT 3</a:t>
            </a:r>
            <a:br>
              <a:rPr lang="en-US" sz="1800" dirty="0"/>
            </a:br>
            <a:r>
              <a:rPr lang="en-US" sz="2025" dirty="0"/>
              <a:t>ENDURANCE-3: Resistance Analysis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Zeuzem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Med. 2018;378:354-69.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089029"/>
              </p:ext>
            </p:extLst>
          </p:nvPr>
        </p:nvGraphicFramePr>
        <p:xfrm>
          <a:off x="457200" y="1083207"/>
          <a:ext cx="8229599" cy="365379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279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9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99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4991">
                <a:tc rowSpan="2">
                  <a:txBody>
                    <a:bodyPr/>
                    <a:lstStyle/>
                    <a:p>
                      <a:pPr marL="9144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SVR12 by Baseline Polymorphism, n (%)</a:t>
                      </a:r>
                    </a:p>
                  </a:txBody>
                  <a:tcPr marL="54864" marR="34290" marT="34290" marB="3429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2:1 randomization</a:t>
                      </a:r>
                    </a:p>
                  </a:txBody>
                  <a:tcPr marL="54864" marR="34290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Non-randomized</a:t>
                      </a:r>
                    </a:p>
                  </a:txBody>
                  <a:tcPr marL="54864" marR="34290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8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GLE-PIB </a:t>
                      </a:r>
                      <a:br>
                        <a:rPr lang="en-US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x 12 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weeks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D57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 + DCV </a:t>
                      </a:r>
                      <a:br>
                        <a:rPr lang="en-US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12 weeks</a:t>
                      </a: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1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GLE-PIB </a:t>
                      </a:r>
                      <a:b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8 weeks</a:t>
                      </a: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5B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588">
                <a:tc>
                  <a:txBody>
                    <a:bodyPr/>
                    <a:lstStyle/>
                    <a:p>
                      <a:pPr marL="91440" indent="0">
                        <a:tabLst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NS3 only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26/26 (100)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14/15 (93)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588">
                <a:tc>
                  <a:txBody>
                    <a:bodyPr/>
                    <a:lstStyle/>
                    <a:p>
                      <a:pPr marL="91440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NS5A only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35/36 (97)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20/21 (95)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34/36 (94)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588">
                <a:tc>
                  <a:txBody>
                    <a:bodyPr/>
                    <a:lstStyle/>
                    <a:p>
                      <a:pPr marL="91440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NS3 + NS5A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6/7 (86)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5/7 (71)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588">
                <a:tc>
                  <a:txBody>
                    <a:bodyPr/>
                    <a:lstStyle/>
                    <a:p>
                      <a:pPr marL="91440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151/153 (99)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89/89 (100)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94/95 (99)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5629">
                <a:tc gridSpan="4">
                  <a:txBody>
                    <a:bodyPr/>
                    <a:lstStyle/>
                    <a:p>
                      <a:pPr marL="91440">
                        <a:spcBef>
                          <a:spcPts val="600"/>
                        </a:spcBef>
                      </a:pP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*Detected at 15% threshold by next-generation sequencing in samples that had sequences available at a key subset of amino acid positions: NS3 at positions 36, 55, 56, 80, 155, 156, 166, 168; NS5A at positions 24, 28, 29, 30, 31, 32, 58, 92, 93</a:t>
                      </a:r>
                    </a:p>
                    <a:p>
                      <a:pPr marL="91440">
                        <a:spcBef>
                          <a:spcPts val="600"/>
                        </a:spcBef>
                      </a:pPr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Abbreviations: </a:t>
                      </a:r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GLE-PIB = glecaprevir-pibrentasvir; SOF = sofosbuvir; DCV = daclatasvir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494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42996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Glecaprevir-Pibrentasvir in Treatment-Naïve Non-Cirrhotic GT 3</a:t>
            </a:r>
            <a:br>
              <a:rPr lang="en-US" sz="2000" dirty="0"/>
            </a:br>
            <a:r>
              <a:rPr lang="en-US" sz="2000" dirty="0"/>
              <a:t>ENDURANCE-3: Adverse Events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Zeuzem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Med. 2018;378:354-69.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024661"/>
              </p:ext>
            </p:extLst>
          </p:nvPr>
        </p:nvGraphicFramePr>
        <p:xfrm>
          <a:off x="457200" y="1077315"/>
          <a:ext cx="8229600" cy="365275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468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7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7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7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7566">
                <a:tc rowSpan="2">
                  <a:txBody>
                    <a:bodyPr/>
                    <a:lstStyle/>
                    <a:p>
                      <a:pPr marL="9144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Adverse Event (AE), n (%)</a:t>
                      </a:r>
                    </a:p>
                  </a:txBody>
                  <a:tcPr marL="54864" marR="34290" marT="34290" marB="34290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Randomized</a:t>
                      </a:r>
                    </a:p>
                  </a:txBody>
                  <a:tcPr marL="54864" marR="34290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Non-randomized</a:t>
                      </a:r>
                    </a:p>
                  </a:txBody>
                  <a:tcPr marL="54864" marR="34290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50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GLE-PIB </a:t>
                      </a:r>
                      <a:br>
                        <a:rPr lang="en-US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x 12 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weeks</a:t>
                      </a:r>
                      <a:br>
                        <a:rPr lang="en-US" sz="1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(n = 233)</a:t>
                      </a:r>
                      <a:endParaRPr lang="en-US" sz="105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D57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 + DCV</a:t>
                      </a:r>
                      <a:br>
                        <a:rPr lang="en-US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12 weeks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115)</a:t>
                      </a: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1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GLE-PIB </a:t>
                      </a:r>
                      <a:b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8 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weeks</a:t>
                      </a:r>
                      <a:endParaRPr lang="en-US" sz="11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157)</a:t>
                      </a:r>
                      <a:endParaRPr lang="en-US" sz="105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5B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566">
                <a:tc>
                  <a:txBody>
                    <a:bodyPr/>
                    <a:lstStyle/>
                    <a:p>
                      <a:pPr marL="91440" indent="0">
                        <a:lnSpc>
                          <a:spcPct val="100000"/>
                        </a:lnSpc>
                        <a:tabLst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adverse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event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177</a:t>
                      </a:r>
                      <a:r>
                        <a:rPr lang="en-US" sz="1200" kern="12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(76)</a:t>
                      </a: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 (70)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 (62)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56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possibly drug-related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112</a:t>
                      </a:r>
                      <a:r>
                        <a:rPr lang="en-US" sz="1200" kern="12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(48)</a:t>
                      </a: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(43)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 (40)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56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Serious </a:t>
                      </a:r>
                      <a:r>
                        <a:rPr lang="en-U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adverse</a:t>
                      </a:r>
                      <a:r>
                        <a:rPr lang="en-US" sz="12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event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(2)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(2)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(2)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56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 leading to drug discontinuation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(1)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(1)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771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 occurring in ≥10% patients</a:t>
                      </a: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Headache</a:t>
                      </a: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Fatigue</a:t>
                      </a: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Nausea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 (26)</a:t>
                      </a: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 (19)</a:t>
                      </a: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 (14)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 (20)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 (14)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(13)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 (20)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(13)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 (12)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771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Laboratory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abnormalities</a:t>
                      </a: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Grade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ALT (&gt;5x ULN)</a:t>
                      </a: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Grade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total bilirubin (&gt;3x ULN)</a:t>
                      </a: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Grade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neutrophil count (&lt; 1 x 10</a:t>
                      </a:r>
                      <a:r>
                        <a:rPr lang="en-US" sz="12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200" kern="12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(&lt;1)</a:t>
                      </a: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(1)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(1)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940494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for 8 or 12 weeks in Non-Cirrhotic GT 1</a:t>
            </a:r>
            <a:br>
              <a:rPr lang="en-US" sz="2000" dirty="0"/>
            </a:br>
            <a:r>
              <a:rPr lang="en-US" sz="2000" dirty="0"/>
              <a:t>*ENDURANCE-3: Conclusions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Zeuzem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Med. 2018;378:354-69.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14107-2F0E-134E-A993-F6335DE910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>
                <a:solidFill>
                  <a:srgbClr val="800000"/>
                </a:solidFill>
                <a:latin typeface="Arial"/>
                <a:cs typeface="Arial"/>
              </a:rPr>
              <a:t>Conclusion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: </a:t>
            </a:r>
            <a:r>
              <a:rPr lang="en-US" dirty="0">
                <a:solidFill>
                  <a:schemeClr val="tx1"/>
                </a:solidFill>
                <a:cs typeface="Arial"/>
              </a:rPr>
              <a:t>“Once-daily treatment with glecaprevir–pibrentasvir for either 8 weeks or 12 weeks achieved high rates of sustained virologic response among patients with HCV genotype 1 or 3 infection who did not have cirrhosis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.”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7563"/>
            <a:ext cx="9144000" cy="2539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342900" anchor="ctr">
            <a:spAutoFit/>
          </a:bodyPr>
          <a:lstStyle/>
          <a:p>
            <a:r>
              <a:rPr lang="en-US" sz="1050" b="1" dirty="0">
                <a:latin typeface="Arial"/>
                <a:cs typeface="Arial"/>
              </a:rPr>
              <a:t>  *Note</a:t>
            </a:r>
            <a:r>
              <a:rPr lang="en-US" sz="1050" dirty="0">
                <a:latin typeface="Arial"/>
                <a:cs typeface="Arial"/>
              </a:rPr>
              <a:t>: ENDURANCE-3 was published in conjunction with ENDURANCE-1</a:t>
            </a:r>
          </a:p>
        </p:txBody>
      </p:sp>
    </p:spTree>
    <p:extLst>
      <p:ext uri="{BB962C8B-B14F-4D97-AF65-F5344CB8AC3E}">
        <p14:creationId xmlns:p14="http://schemas.microsoft.com/office/powerpoint/2010/main" val="249735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39042</TotalTime>
  <Words>1273</Words>
  <Application>Microsoft Macintosh PowerPoint</Application>
  <PresentationFormat>On-screen Show (16:9)</PresentationFormat>
  <Paragraphs>244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Corbel</vt:lpstr>
      <vt:lpstr>Geneva</vt:lpstr>
      <vt:lpstr>Lucida Grande</vt:lpstr>
      <vt:lpstr>Symbol</vt:lpstr>
      <vt:lpstr>Times New Roman</vt:lpstr>
      <vt:lpstr>AETC_Master_Template_061510</vt:lpstr>
      <vt:lpstr>Glecaprevir-Pibrentasvir in Treatment-Naïve, GT 3 without Cirrhosis ENDURANCE-3</vt:lpstr>
      <vt:lpstr>Glecaprevir-Pibrentasvir in Treatment-Naïve, Non-Cirrhotic GT 3 ENDURANCE-3: Study Features</vt:lpstr>
      <vt:lpstr>Glecaprevir-Pibrentasvir in Treatment-Naïve Non-Cirrhotic GT 3 ENDURANCE-3: Study Design</vt:lpstr>
      <vt:lpstr>Glecaprevir-Pibrentasvir in Treatment-Naïve Non-Cirrhotic GT 3 ENDURANCE-3: Baseline Characteristics</vt:lpstr>
      <vt:lpstr>Glecaprevir-Pibrentasvir in Treatment-Naïve Non-Cirrhotic GT 3 ENDURANCE-3 Study: Results</vt:lpstr>
      <vt:lpstr>Glecaprevir-Pibrentasvir in Treatment-Naïve Non-Cirrhotic GT 3 ENDURANCE-3: Treatment Outcomes</vt:lpstr>
      <vt:lpstr>Glecaprevir-Pibrentasvir in Treatment-Naïve Non-Cirrhotic GT 3 ENDURANCE-3: Resistance Analysis</vt:lpstr>
      <vt:lpstr>Glecaprevir-Pibrentasvir in Treatment-Naïve Non-Cirrhotic GT 3 ENDURANCE-3: Adverse Events</vt:lpstr>
      <vt:lpstr>Glecaprevir-Pibrentasvir for 8 or 12 weeks in Non-Cirrhotic GT 1 *ENDURANCE-3: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1427</cp:revision>
  <cp:lastPrinted>2019-10-21T18:40:24Z</cp:lastPrinted>
  <dcterms:created xsi:type="dcterms:W3CDTF">2010-11-28T05:36:22Z</dcterms:created>
  <dcterms:modified xsi:type="dcterms:W3CDTF">2022-06-25T21:48:42Z</dcterms:modified>
</cp:coreProperties>
</file>