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938" r:id="rId2"/>
    <p:sldId id="941" r:id="rId3"/>
    <p:sldId id="939" r:id="rId4"/>
    <p:sldId id="940" r:id="rId5"/>
    <p:sldId id="1012" r:id="rId6"/>
    <p:sldId id="943" r:id="rId7"/>
    <p:sldId id="997" r:id="rId8"/>
    <p:sldId id="942" r:id="rId9"/>
    <p:sldId id="1001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3DD"/>
    <a:srgbClr val="E8EAEF"/>
    <a:srgbClr val="D1D1D1"/>
    <a:srgbClr val="E1E1E1"/>
    <a:srgbClr val="CEDEE1"/>
    <a:srgbClr val="27A8FF"/>
    <a:srgbClr val="2C5986"/>
    <a:srgbClr val="285078"/>
    <a:srgbClr val="003140"/>
    <a:srgbClr val="686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2" autoAdjust="0"/>
    <p:restoredTop sz="96291" autoAdjust="0"/>
  </p:normalViewPr>
  <p:slideViewPr>
    <p:cSldViewPr snapToGrid="0" showGuides="1">
      <p:cViewPr varScale="1">
        <p:scale>
          <a:sx n="83" d="100"/>
          <a:sy n="83" d="100"/>
        </p:scale>
        <p:origin x="1392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2.77778663809897E-2"/>
          <c:w val="0.85515270818420397"/>
          <c:h val="0.765907095664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D40-234C-A634-476D18F7EFBF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BD40-234C-A634-476D18F7EFBF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BD40-234C-A634-476D18F7EFBF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BD40-234C-A634-476D18F7EFBF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BD40-234C-A634-476D18F7EFBF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BD40-234C-A634-476D18F7EFBF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BD40-234C-A634-476D18F7EFBF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GT4</c:v>
                </c:pt>
                <c:pt idx="2">
                  <c:v>GT5</c:v>
                </c:pt>
                <c:pt idx="3">
                  <c:v>GT6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40-234C-A634-476D18F7EF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27963224"/>
        <c:axId val="-2027978824"/>
      </c:barChart>
      <c:catAx>
        <c:axId val="-2027963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Genotype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-20279788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79788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0.1099712643678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796322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2.77778663809897E-2"/>
          <c:w val="0.85515270818420397"/>
          <c:h val="0.765907095664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868-7942-8E9B-7E6BC5586BB8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9868-7942-8E9B-7E6BC5586BB8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9868-7942-8E9B-7E6BC5586BB8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9868-7942-8E9B-7E6BC5586BB8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9868-7942-8E9B-7E6BC5586BB8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9868-7942-8E9B-7E6BC5586BB8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9868-7942-8E9B-7E6BC5586BB8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GT4</c:v>
                </c:pt>
                <c:pt idx="2">
                  <c:v>GT5</c:v>
                </c:pt>
                <c:pt idx="3">
                  <c:v>GT6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868-7942-8E9B-7E6BC5586B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6369048"/>
        <c:axId val="-2126046808"/>
      </c:barChart>
      <c:catAx>
        <c:axId val="-2126369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Genotype</a:t>
                </a:r>
              </a:p>
            </c:rich>
          </c:tx>
          <c:layout>
            <c:manualLayout>
              <c:xMode val="edge"/>
              <c:yMode val="edge"/>
              <c:x val="0.49006215700310202"/>
              <c:y val="0.8644280025341659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-21260468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604680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0.1099712643678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12636904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A029616-8413-804E-BF62-833038F7C9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703864-797F-A348-907B-699C1C9152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2400" dirty="0" err="1">
                <a:solidFill>
                  <a:srgbClr val="001D48"/>
                </a:solidFill>
              </a:rPr>
              <a:t>Glecaprevir-Pibrentasvir</a:t>
            </a:r>
            <a:r>
              <a:rPr lang="en-US" sz="2400" dirty="0">
                <a:solidFill>
                  <a:srgbClr val="001D48"/>
                </a:solidFill>
              </a:rPr>
              <a:t> in Non-Cirrhotic Genotype 4, 5, or 6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ENDURANCE-4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Treatment-Naïve and Treatment-Experienced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Source: </a:t>
            </a:r>
            <a:r>
              <a:rPr lang="en-US" sz="1400" dirty="0" err="1"/>
              <a:t>Asselah</a:t>
            </a:r>
            <a:r>
              <a:rPr lang="en-US" sz="1400" dirty="0"/>
              <a:t> T, et al.  </a:t>
            </a:r>
            <a:r>
              <a:rPr lang="en-US" sz="1400" dirty="0" err="1"/>
              <a:t>Clin</a:t>
            </a:r>
            <a:r>
              <a:rPr lang="en-US" sz="1400" dirty="0"/>
              <a:t> </a:t>
            </a:r>
            <a:r>
              <a:rPr lang="en-US" sz="1400" dirty="0" err="1"/>
              <a:t>Gastroenterol</a:t>
            </a:r>
            <a:r>
              <a:rPr lang="en-US" sz="1400" dirty="0"/>
              <a:t> </a:t>
            </a:r>
            <a:r>
              <a:rPr lang="en-US" sz="1400" dirty="0" err="1"/>
              <a:t>Hepatol</a:t>
            </a:r>
            <a:r>
              <a:rPr lang="en-US" sz="1400" dirty="0"/>
              <a:t>. 2018;16:417-26.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3286116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Non-Cirrhotic Genotype 4, 5, or 6</a:t>
            </a:r>
            <a:br>
              <a:rPr lang="en-US" sz="2400" dirty="0"/>
            </a:br>
            <a:r>
              <a:rPr lang="en-US" sz="2400" dirty="0"/>
              <a:t>*ENDURANCE-4: Study Features</a:t>
            </a:r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45020"/>
              </p:ext>
            </p:extLst>
          </p:nvPr>
        </p:nvGraphicFramePr>
        <p:xfrm>
          <a:off x="367470" y="1380240"/>
          <a:ext cx="8412480" cy="43783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1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ENDURANCE-4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0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Open-label single-arm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3 trial to evaluate the safety and efficacy of the fixed-dose combination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glecaprevir-pibrentasvir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12 weeks in treatment-naïve and treatment-experienced adults with GT 4, 5 or 6 chronic HCV infection without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Setting: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Canada, Europe and South Africa</a:t>
                      </a:r>
                    </a:p>
                    <a:p>
                      <a:pPr marL="190500" marR="0" lvl="0" indent="-190500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>
                          <a:tab pos="279400" algn="l"/>
                        </a:tabLst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Key Eligibility Criteria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GT 4, 5, or 6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1,000 IU/mL at screening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Naïve or treated with (1) PEG (or IFN) +/- RBV or (2) SOF + RBV +/- PEG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No cirrhosis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HIV or chronic HBV coinfection excluded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65281" y="5891760"/>
            <a:ext cx="8409429" cy="3626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</p:spPr>
        <p:txBody>
          <a:bodyPr wrap="square" lIns="182880" anchor="ctr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*Note</a:t>
            </a:r>
            <a:r>
              <a:rPr lang="en-US" sz="1400" dirty="0">
                <a:latin typeface="Arial"/>
                <a:cs typeface="Arial"/>
              </a:rPr>
              <a:t>: ENDURANCE-4 was published in conjunction with ENDURANCE-2 and SURVEYOR-II (Part 4)</a:t>
            </a:r>
          </a:p>
        </p:txBody>
      </p:sp>
    </p:spTree>
    <p:extLst>
      <p:ext uri="{BB962C8B-B14F-4D97-AF65-F5344CB8AC3E}">
        <p14:creationId xmlns:p14="http://schemas.microsoft.com/office/powerpoint/2010/main" val="372163036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Glecaprevir-Pibrentasvir</a:t>
            </a:r>
            <a:r>
              <a:rPr lang="en-US" sz="2200" dirty="0"/>
              <a:t> in Non-Cirrhotic Genotype 4, 5, or 6</a:t>
            </a:r>
            <a:br>
              <a:rPr lang="en-US" sz="2200" dirty="0"/>
            </a:br>
            <a:r>
              <a:rPr lang="en-US" sz="2700" dirty="0"/>
              <a:t>ENDURANCE-4: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-12330" y="4876800"/>
            <a:ext cx="9180577" cy="87780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6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60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600" dirty="0">
                <a:solidFill>
                  <a:srgbClr val="000000"/>
                </a:solidFill>
                <a:latin typeface="Arial" pitchFamily="22" charset="0"/>
              </a:rPr>
              <a:t> (100/40 mg) fixed dose combination; three pills once daily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800600" y="3592740"/>
            <a:ext cx="2362200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1838936" y="3172315"/>
            <a:ext cx="2961663" cy="863100"/>
          </a:xfrm>
          <a:prstGeom prst="rect">
            <a:avLst/>
          </a:prstGeom>
          <a:solidFill>
            <a:srgbClr val="CEDEE1">
              <a:alpha val="69020"/>
            </a:srgbClr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(n = 121)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6184" y="3173259"/>
            <a:ext cx="1511808" cy="862785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GT 4, 5, 6</a:t>
            </a:r>
          </a:p>
          <a:p>
            <a:pPr algn="ctr"/>
            <a:r>
              <a:rPr lang="en-US" sz="1600" b="1" dirty="0">
                <a:latin typeface="Arial"/>
                <a:cs typeface="Arial"/>
              </a:rPr>
              <a:t>No cirrhosis </a:t>
            </a:r>
            <a:endParaRPr lang="en-US" sz="1400" b="1" dirty="0">
              <a:latin typeface="Arial"/>
              <a:cs typeface="Arial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-6113" y="1371600"/>
            <a:ext cx="9162291" cy="515104"/>
            <a:chOff x="-6113" y="1371600"/>
            <a:chExt cx="9162291" cy="515104"/>
          </a:xfrm>
        </p:grpSpPr>
        <p:sp>
          <p:nvSpPr>
            <p:cNvPr id="54" name="Rectangle 53"/>
            <p:cNvSpPr/>
            <p:nvPr/>
          </p:nvSpPr>
          <p:spPr>
            <a:xfrm>
              <a:off x="-6113" y="1456980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55919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V="1">
              <a:off x="-6113" y="1859296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1830459" y="1780052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15060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7432630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609600" y="1457643"/>
              <a:ext cx="838200" cy="36272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48360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4765630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7162800" y="3364140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</p:spTree>
    <p:extLst>
      <p:ext uri="{BB962C8B-B14F-4D97-AF65-F5344CB8AC3E}">
        <p14:creationId xmlns:p14="http://schemas.microsoft.com/office/powerpoint/2010/main" val="22489259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Glecaprevir-Pibrentasvir</a:t>
            </a:r>
            <a:r>
              <a:rPr lang="en-US" sz="2200" dirty="0"/>
              <a:t> in Non-Cirrhotic Genotype 4, 5, or 6</a:t>
            </a:r>
            <a:br>
              <a:rPr lang="en-US" sz="2200" dirty="0"/>
            </a:br>
            <a:r>
              <a:rPr lang="en-US" sz="2700" dirty="0"/>
              <a:t>ENDURANCE-4: </a:t>
            </a:r>
            <a:r>
              <a:rPr lang="en-US" dirty="0"/>
              <a:t>Baseline Characteristics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074332"/>
              </p:ext>
            </p:extLst>
          </p:nvPr>
        </p:nvGraphicFramePr>
        <p:xfrm>
          <a:off x="457200" y="1362960"/>
          <a:ext cx="8229600" cy="499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600" dirty="0"/>
                        <a:t>Baseline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/>
                        <a:t>Glecaprevir-Pibrentasvir</a:t>
                      </a:r>
                      <a:r>
                        <a:rPr lang="en-US" sz="1600" baseline="0" dirty="0"/>
                        <a:t> </a:t>
                      </a:r>
                      <a:br>
                        <a:rPr lang="en-US" sz="1600" baseline="0" dirty="0"/>
                      </a:br>
                      <a:r>
                        <a:rPr lang="en-US" sz="1400" b="0" baseline="0" dirty="0"/>
                        <a:t>(n = 121)</a:t>
                      </a:r>
                      <a:endParaRPr lang="en-US" sz="1400" b="0" dirty="0"/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Age, mean</a:t>
                      </a:r>
                      <a:r>
                        <a:rPr lang="en-US" sz="1600" baseline="0" dirty="0"/>
                        <a:t> ± SD</a:t>
                      </a:r>
                      <a:r>
                        <a:rPr lang="en-US" sz="1600" dirty="0"/>
                        <a:t>, years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53 </a:t>
                      </a:r>
                      <a:r>
                        <a:rPr lang="en-US" sz="1600" baseline="0" dirty="0"/>
                        <a:t>± 11.0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Male,</a:t>
                      </a:r>
                      <a:r>
                        <a:rPr lang="en-US" sz="1600" baseline="0" dirty="0"/>
                        <a:t> n (%)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77 (64)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Race,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White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  Black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aseline="0" dirty="0"/>
                        <a:t>  Asian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84 (71)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10 (8)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24 (20)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BMI, mean,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400" baseline="0" dirty="0"/>
                        <a:t>±</a:t>
                      </a:r>
                      <a:r>
                        <a:rPr lang="en-US" sz="1600" baseline="0" dirty="0"/>
                        <a:t> SD kg/m</a:t>
                      </a:r>
                      <a:r>
                        <a:rPr lang="en-US" sz="1600" baseline="30000" dirty="0"/>
                        <a:t>2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25.7 </a:t>
                      </a:r>
                      <a:r>
                        <a:rPr lang="en-US" sz="1600" baseline="0" dirty="0"/>
                        <a:t>± 4.8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IL28B genotype non-CC, n (%)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91 (75)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56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HCV Genotype,</a:t>
                      </a:r>
                      <a:r>
                        <a:rPr lang="en-US" sz="1600" baseline="0" dirty="0"/>
                        <a:t>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baseline="0" dirty="0"/>
                        <a:t>  4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baseline="0" dirty="0"/>
                        <a:t>  5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baseline="0" dirty="0"/>
                        <a:t>  6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76 (63)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26 (21)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19 (16)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HCV RNA, median</a:t>
                      </a:r>
                      <a:r>
                        <a:rPr lang="en-US" sz="1600" baseline="0" dirty="0"/>
                        <a:t> (range), </a:t>
                      </a:r>
                      <a:r>
                        <a:rPr lang="en-US" sz="1600" dirty="0"/>
                        <a:t>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6.3</a:t>
                      </a:r>
                      <a:r>
                        <a:rPr lang="en-US" sz="1600" baseline="0" dirty="0"/>
                        <a:t> (3.6-7.3)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/>
                        <a:t>Former IDU, n (%)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32 (26)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74472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Glecaprevir-Pibrentasvir</a:t>
            </a:r>
            <a:r>
              <a:rPr lang="en-US" sz="2200" dirty="0"/>
              <a:t> in Non-Cirrhotic Genotype 4, 5, or 6</a:t>
            </a:r>
            <a:br>
              <a:rPr lang="en-US" sz="2200" dirty="0"/>
            </a:br>
            <a:r>
              <a:rPr lang="en-US" sz="2700" dirty="0"/>
              <a:t>ENDURANCE-4: </a:t>
            </a:r>
            <a:r>
              <a:rPr lang="en-US" dirty="0"/>
              <a:t>Baseline Characteristics</a:t>
            </a: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33612"/>
              </p:ext>
            </p:extLst>
          </p:nvPr>
        </p:nvGraphicFramePr>
        <p:xfrm>
          <a:off x="457200" y="1489509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3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err="1"/>
                        <a:t>Glecaprevir-Pibrentasvir</a:t>
                      </a:r>
                      <a:r>
                        <a:rPr lang="en-US" sz="1800" baseline="0" dirty="0"/>
                        <a:t> </a:t>
                      </a:r>
                      <a:br>
                        <a:rPr lang="en-US" sz="1800" baseline="0" dirty="0"/>
                      </a:br>
                      <a:r>
                        <a:rPr lang="en-US" sz="1600" b="0" baseline="0" dirty="0"/>
                        <a:t>(n = 121)</a:t>
                      </a:r>
                      <a:endParaRPr lang="en-US" sz="1600" b="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4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975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800" dirty="0"/>
                        <a:t>Fibrosis</a:t>
                      </a:r>
                      <a:r>
                        <a:rPr lang="en-US" sz="1800" baseline="0" dirty="0"/>
                        <a:t> Stage</a:t>
                      </a:r>
                      <a:r>
                        <a:rPr lang="en-US" sz="1800" dirty="0"/>
                        <a:t>,</a:t>
                      </a:r>
                      <a:r>
                        <a:rPr lang="en-US" sz="1800" baseline="0" dirty="0"/>
                        <a:t> n (%)</a:t>
                      </a:r>
                    </a:p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800" baseline="0" dirty="0"/>
                        <a:t>  F0-1</a:t>
                      </a:r>
                    </a:p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800" baseline="0" dirty="0"/>
                        <a:t>  F2</a:t>
                      </a:r>
                    </a:p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800" baseline="0" dirty="0"/>
                        <a:t>  F3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1800" dirty="0"/>
                        <a:t>104 (86)</a:t>
                      </a:r>
                    </a:p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1800" dirty="0"/>
                        <a:t>8</a:t>
                      </a:r>
                      <a:r>
                        <a:rPr lang="en-US" sz="1800" baseline="0" dirty="0"/>
                        <a:t> (7)</a:t>
                      </a:r>
                    </a:p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1800" baseline="0" dirty="0"/>
                        <a:t>9 (7)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239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800" dirty="0"/>
                        <a:t>HCV Treatment-Naïve,</a:t>
                      </a:r>
                      <a:r>
                        <a:rPr lang="en-US" sz="1800" baseline="0" dirty="0"/>
                        <a:t> n (%)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1800" dirty="0"/>
                        <a:t>82 (68)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365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800" dirty="0"/>
                        <a:t>Treatment-Experienced, n (%)</a:t>
                      </a:r>
                    </a:p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800" dirty="0"/>
                        <a:t>   IFN</a:t>
                      </a:r>
                      <a:r>
                        <a:rPr lang="en-US" sz="1800" baseline="0" dirty="0"/>
                        <a:t> or PEG ± RBV</a:t>
                      </a:r>
                      <a:r>
                        <a:rPr lang="en-US" sz="1800" dirty="0"/>
                        <a:t>, n (%)</a:t>
                      </a:r>
                    </a:p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800" dirty="0"/>
                        <a:t>   SOF</a:t>
                      </a:r>
                      <a:r>
                        <a:rPr lang="en-US" sz="1800" baseline="0" dirty="0"/>
                        <a:t> + RBV ± PEG,</a:t>
                      </a:r>
                      <a:r>
                        <a:rPr lang="en-US" sz="1800" dirty="0"/>
                        <a:t> n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1800" dirty="0"/>
                        <a:t>39 (32)</a:t>
                      </a:r>
                    </a:p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1800" dirty="0"/>
                        <a:t>39 (32)</a:t>
                      </a:r>
                    </a:p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1800" dirty="0"/>
                        <a:t>0</a:t>
                      </a:r>
                      <a:r>
                        <a:rPr lang="en-US" sz="1800" baseline="0" dirty="0"/>
                        <a:t> (0)</a:t>
                      </a:r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5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n-US" sz="1800" dirty="0"/>
                        <a:t>Concomitant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PPI use, n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lang="en-US" sz="1800" dirty="0"/>
                        <a:t>11 (9)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97723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Non-Cirrhotic Genotype 4, 5, or 6</a:t>
            </a:r>
            <a:br>
              <a:rPr lang="en-US" sz="2400" dirty="0"/>
            </a:br>
            <a:r>
              <a:rPr lang="en-US" sz="2400" dirty="0"/>
              <a:t>ENDURANCE-4: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 (ITT analysis), Overall and by Genotype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4790104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FFFFFF"/>
                </a:solidFill>
              </a:rPr>
              <a:t>50/51</a:t>
            </a:r>
          </a:p>
        </p:txBody>
      </p:sp>
      <p:sp>
        <p:nvSpPr>
          <p:cNvPr id="8" name="Rectangle 7"/>
          <p:cNvSpPr/>
          <p:nvPr/>
        </p:nvSpPr>
        <p:spPr>
          <a:xfrm>
            <a:off x="7259990" y="4790104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FFFFFF"/>
                </a:solidFill>
              </a:rPr>
              <a:t>50/51</a:t>
            </a:r>
          </a:p>
        </p:txBody>
      </p:sp>
      <p:sp>
        <p:nvSpPr>
          <p:cNvPr id="9" name="Rectangle 8"/>
          <p:cNvSpPr/>
          <p:nvPr/>
        </p:nvSpPr>
        <p:spPr>
          <a:xfrm>
            <a:off x="1894505" y="4790104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FFFFFF"/>
                </a:solidFill>
              </a:rPr>
              <a:t>50/51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600" y="4790104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srgbClr val="FFFFFF"/>
                </a:solidFill>
              </a:rPr>
              <a:t>51/</a:t>
            </a:r>
            <a:r>
              <a:rPr lang="en-US" sz="1600" dirty="0">
                <a:solidFill>
                  <a:srgbClr val="FFFFFF"/>
                </a:solidFill>
              </a:rPr>
              <a:t>51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379413" y="19812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1865537" y="508908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120/121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81668" y="508908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75/76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68827" y="508908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26/26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65281" y="508908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19/19</a:t>
            </a:r>
          </a:p>
        </p:txBody>
      </p:sp>
    </p:spTree>
    <p:extLst>
      <p:ext uri="{BB962C8B-B14F-4D97-AF65-F5344CB8AC3E}">
        <p14:creationId xmlns:p14="http://schemas.microsoft.com/office/powerpoint/2010/main" val="383910686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Non-Cirrhotic Genotype 4, 5, or 6</a:t>
            </a:r>
            <a:br>
              <a:rPr lang="en-US" sz="2400" dirty="0"/>
            </a:br>
            <a:r>
              <a:rPr lang="en-US" sz="2400" dirty="0"/>
              <a:t>ENDURANCE-4: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 (ITT analysis), Overall and by Genotype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379413" y="1894648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1865537" y="4941999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120/121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81668" y="4941999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75/76*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68827" y="4941999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26/26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65281" y="4941999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19/19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17280" y="5950680"/>
            <a:ext cx="918057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457200" anchor="ctr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*</a:t>
            </a:r>
            <a:r>
              <a:rPr lang="en-US" sz="1400" dirty="0">
                <a:latin typeface="Arial"/>
                <a:cs typeface="Arial"/>
              </a:rPr>
              <a:t>1 patient stopped drug on day 12</a:t>
            </a:r>
          </a:p>
        </p:txBody>
      </p:sp>
    </p:spTree>
    <p:extLst>
      <p:ext uri="{BB962C8B-B14F-4D97-AF65-F5344CB8AC3E}">
        <p14:creationId xmlns:p14="http://schemas.microsoft.com/office/powerpoint/2010/main" val="119013010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Glecaprevir-Pibrentasvir</a:t>
            </a:r>
            <a:r>
              <a:rPr lang="en-US" sz="2200" dirty="0"/>
              <a:t> in Non-Cirrhotic Genotype 4, 5, or 6</a:t>
            </a:r>
            <a:br>
              <a:rPr lang="en-US" sz="2200" dirty="0"/>
            </a:br>
            <a:r>
              <a:rPr lang="en-US" sz="2700" dirty="0"/>
              <a:t>ENDURANCE-4: </a:t>
            </a:r>
            <a:r>
              <a:rPr lang="en-US" dirty="0"/>
              <a:t>Adverse Events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545693"/>
              </p:ext>
            </p:extLst>
          </p:nvPr>
        </p:nvGraphicFramePr>
        <p:xfrm>
          <a:off x="455613" y="1524000"/>
          <a:ext cx="82296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072">
                <a:tc>
                  <a:txBody>
                    <a:bodyPr/>
                    <a:lstStyle/>
                    <a:p>
                      <a:r>
                        <a:rPr lang="en-US" sz="1600" dirty="0"/>
                        <a:t>Adverse Events (AEs), n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/>
                        <a:t>Glecaprevir-Pibrentasvir</a:t>
                      </a:r>
                      <a:r>
                        <a:rPr lang="en-US" sz="1600" baseline="0" dirty="0"/>
                        <a:t> </a:t>
                      </a:r>
                      <a:br>
                        <a:rPr lang="en-US" sz="1600" baseline="0" dirty="0"/>
                      </a:br>
                      <a:r>
                        <a:rPr lang="en-US" sz="1600" b="0" baseline="0" dirty="0"/>
                        <a:t>(n = 121)</a:t>
                      </a:r>
                      <a:endParaRPr lang="en-US" sz="1600" b="0" dirty="0"/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72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AEs</a:t>
                      </a:r>
                      <a:r>
                        <a:rPr lang="en-US" sz="1600" baseline="0" dirty="0"/>
                        <a:t> leading to drug discontinuation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3 (2.5)*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72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Serious AEs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1 (0.8)</a:t>
                      </a:r>
                      <a:r>
                        <a:rPr lang="en-US" sz="1600" baseline="30000" dirty="0"/>
                        <a:t>§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021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AEs occurring</a:t>
                      </a:r>
                      <a:r>
                        <a:rPr lang="en-US" sz="1600" baseline="0" dirty="0"/>
                        <a:t> in </a:t>
                      </a:r>
                      <a:r>
                        <a:rPr lang="en-US" sz="1600" dirty="0"/>
                        <a:t>≥</a:t>
                      </a:r>
                      <a:r>
                        <a:rPr lang="en-US" sz="1600" baseline="0" dirty="0"/>
                        <a:t>10% of patients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 Fatigue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 Headache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21 (17)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25 (21)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835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Laboratory AEs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 AST grade </a:t>
                      </a:r>
                      <a:r>
                        <a:rPr lang="en-US" sz="1600" dirty="0"/>
                        <a:t>≥</a:t>
                      </a:r>
                      <a:r>
                        <a:rPr lang="en-US" sz="1600" baseline="0" dirty="0"/>
                        <a:t>2 (&gt;3x ULN)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 ALT grade </a:t>
                      </a:r>
                      <a:r>
                        <a:rPr lang="en-US" sz="1600" dirty="0"/>
                        <a:t>≥</a:t>
                      </a:r>
                      <a:r>
                        <a:rPr lang="en-US" sz="1600" baseline="0" dirty="0"/>
                        <a:t>2 (&gt;3x ULN)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 Total bilirubin grade </a:t>
                      </a:r>
                      <a:r>
                        <a:rPr lang="en-US" sz="1600" dirty="0"/>
                        <a:t>≥</a:t>
                      </a:r>
                      <a:r>
                        <a:rPr lang="en-US" sz="1600" baseline="0" dirty="0"/>
                        <a:t>3 (&gt;3x ULN)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0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0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403">
                <a:tc gridSpan="2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400" dirty="0"/>
                        <a:t>*One patient with anxiety, another with heartburn, third with transient ischemic attack</a:t>
                      </a:r>
                      <a:r>
                        <a:rPr lang="en-US" sz="1400" baseline="0" dirty="0"/>
                        <a:t> (TIA)</a:t>
                      </a:r>
                      <a:r>
                        <a:rPr lang="en-US" sz="1400" dirty="0"/>
                        <a:t>.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400" baseline="30000" dirty="0"/>
                        <a:t>§</a:t>
                      </a:r>
                      <a:r>
                        <a:rPr lang="en-US" sz="1400" dirty="0"/>
                        <a:t>Patient</a:t>
                      </a:r>
                      <a:r>
                        <a:rPr lang="en-US" sz="1400" baseline="0" dirty="0"/>
                        <a:t> with baseline risk factors discontinued drug on day 12 due to TIA.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18137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Non-Cirrhotic Genotype 4, 5, or 6</a:t>
            </a:r>
            <a:br>
              <a:rPr lang="en-US" sz="2400" dirty="0"/>
            </a:br>
            <a:r>
              <a:rPr lang="en-US" sz="2400" dirty="0"/>
              <a:t>*ENDURANCE-4</a:t>
            </a:r>
            <a:r>
              <a:rPr lang="en-US" sz="2700" dirty="0"/>
              <a:t>: Conclusions</a:t>
            </a:r>
            <a:endParaRPr lang="en-US" sz="31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209800"/>
          <a:ext cx="9144000" cy="2143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“In 3 Phase 3 studies, 8 weeks' treatment with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glecaprevir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pibrentasvir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produced an SVR12 in at least 93% of patients with chronic HCV genotype 2, 4, 5, or 6 infection without cirrhosis, with virologic failure in less than 1%. The drug combination had a safety profile comparable to 12 week's treatment with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glecaprevir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pibrentasvir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7280" y="5105473"/>
            <a:ext cx="918057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 lIns="457200" anchor="ctr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*Note</a:t>
            </a:r>
            <a:r>
              <a:rPr lang="en-US" sz="1400" dirty="0">
                <a:latin typeface="Arial"/>
                <a:cs typeface="Arial"/>
              </a:rPr>
              <a:t>: ENDURANCE-4 was published in conjunction with ENDURANCE-2 and SURVEYOR-II (Part 4)</a:t>
            </a:r>
          </a:p>
        </p:txBody>
      </p:sp>
    </p:spTree>
    <p:extLst>
      <p:ext uri="{BB962C8B-B14F-4D97-AF65-F5344CB8AC3E}">
        <p14:creationId xmlns:p14="http://schemas.microsoft.com/office/powerpoint/2010/main" val="215849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36646</TotalTime>
  <Words>873</Words>
  <Application>Microsoft Office PowerPoint</Application>
  <PresentationFormat>On-screen Show (4:3)</PresentationFormat>
  <Paragraphs>127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Glecaprevir-Pibrentasvir in Non-Cirrhotic Genotype 4, 5, or 6 ENDURANCE-4</vt:lpstr>
      <vt:lpstr>Glecaprevir-Pibrentasvir in Non-Cirrhotic Genotype 4, 5, or 6 *ENDURANCE-4: Study Features</vt:lpstr>
      <vt:lpstr>Glecaprevir-Pibrentasvir in Non-Cirrhotic Genotype 4, 5, or 6 ENDURANCE-4: Study Design</vt:lpstr>
      <vt:lpstr>Glecaprevir-Pibrentasvir in Non-Cirrhotic Genotype 4, 5, or 6 ENDURANCE-4: Baseline Characteristics</vt:lpstr>
      <vt:lpstr>Glecaprevir-Pibrentasvir in Non-Cirrhotic Genotype 4, 5, or 6 ENDURANCE-4: Baseline Characteristics</vt:lpstr>
      <vt:lpstr>Glecaprevir-Pibrentasvir in Non-Cirrhotic Genotype 4, 5, or 6 ENDURANCE-4: Results</vt:lpstr>
      <vt:lpstr>Glecaprevir-Pibrentasvir in Non-Cirrhotic Genotype 4, 5, or 6 ENDURANCE-4: Results</vt:lpstr>
      <vt:lpstr>Glecaprevir-Pibrentasvir in Non-Cirrhotic Genotype 4, 5, or 6 ENDURANCE-4: Adverse Events</vt:lpstr>
      <vt:lpstr>Glecaprevir-Pibrentasvir in Non-Cirrhotic Genotype 4, 5, or 6 *ENDURANCE-4: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1395</cp:revision>
  <cp:lastPrinted>2019-10-21T18:40:24Z</cp:lastPrinted>
  <dcterms:created xsi:type="dcterms:W3CDTF">2010-11-28T05:36:22Z</dcterms:created>
  <dcterms:modified xsi:type="dcterms:W3CDTF">2020-07-10T23:43:51Z</dcterms:modified>
</cp:coreProperties>
</file>