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938" r:id="rId2"/>
    <p:sldId id="941" r:id="rId3"/>
    <p:sldId id="1082" r:id="rId4"/>
    <p:sldId id="939" r:id="rId5"/>
    <p:sldId id="940" r:id="rId6"/>
    <p:sldId id="997" r:id="rId7"/>
    <p:sldId id="942" r:id="rId8"/>
    <p:sldId id="1001" r:id="rId9"/>
    <p:sldId id="999" r:id="rId10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88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79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2.77778663809897E-2"/>
          <c:w val="0.85515270818420397"/>
          <c:h val="0.765907095664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4971A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868-7942-8E9B-7E6BC5586BB8}"/>
              </c:ext>
            </c:extLst>
          </c:dPt>
          <c:dPt>
            <c:idx val="1"/>
            <c:invertIfNegative val="0"/>
            <c:bubble3D val="0"/>
            <c:spPr>
              <a:solidFill>
                <a:srgbClr val="5B8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868-7942-8E9B-7E6BC5586BB8}"/>
              </c:ext>
            </c:extLst>
          </c:dPt>
          <c:dPt>
            <c:idx val="2"/>
            <c:invertIfNegative val="0"/>
            <c:bubble3D val="0"/>
            <c:spPr>
              <a:solidFill>
                <a:srgbClr val="946F0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9868-7942-8E9B-7E6BC5586BB8}"/>
              </c:ext>
            </c:extLst>
          </c:dPt>
          <c:dPt>
            <c:idx val="3"/>
            <c:invertIfNegative val="0"/>
            <c:bubble3D val="0"/>
            <c:spPr>
              <a:solidFill>
                <a:srgbClr val="7D578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9868-7942-8E9B-7E6BC5586BB8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9868-7942-8E9B-7E6BC5586BB8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9868-7942-8E9B-7E6BC5586BB8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9868-7942-8E9B-7E6BC5586BB8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All</c:v>
                </c:pt>
                <c:pt idx="1">
                  <c:v>GT4</c:v>
                </c:pt>
                <c:pt idx="2">
                  <c:v>GT5</c:v>
                </c:pt>
                <c:pt idx="3">
                  <c:v>GT6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99</c:v>
                </c:pt>
                <c:pt idx="1">
                  <c:v>99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868-7942-8E9B-7E6BC5586B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26369048"/>
        <c:axId val="-2126046808"/>
      </c:barChart>
      <c:catAx>
        <c:axId val="-2126369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Genotype</a:t>
                </a:r>
              </a:p>
            </c:rich>
          </c:tx>
          <c:layout>
            <c:manualLayout>
              <c:xMode val="edge"/>
              <c:yMode val="edge"/>
              <c:x val="0.49006215700310202"/>
              <c:y val="0.8644280025341659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1260468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604680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0.109971264367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126369048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 err="1">
                <a:solidFill>
                  <a:srgbClr val="001D48"/>
                </a:solidFill>
              </a:rPr>
              <a:t>Glecaprevir-Pibrentasvir</a:t>
            </a:r>
            <a:r>
              <a:rPr lang="en-US" sz="1800" dirty="0">
                <a:solidFill>
                  <a:srgbClr val="001D48"/>
                </a:solidFill>
              </a:rPr>
              <a:t> in Non-Cirrhotic Genotype 4, 5, or 6</a:t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ENDURANCE-4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295E59-C8D8-8548-84C8-7B5F2AECB5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Clin Gastroenterol Hepatol. 2018;16:417-26.</a:t>
            </a:r>
            <a:endParaRPr lang="en-US" sz="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Arial"/>
                <a:cs typeface="Arial"/>
              </a:rPr>
              <a:t>Treatment Naïve or Treatment Experienced, </a:t>
            </a:r>
            <a:r>
              <a:rPr lang="en-US" dirty="0"/>
              <a:t>Phase 3 </a:t>
            </a:r>
          </a:p>
        </p:txBody>
      </p:sp>
    </p:spTree>
    <p:extLst>
      <p:ext uri="{BB962C8B-B14F-4D97-AF65-F5344CB8AC3E}">
        <p14:creationId xmlns:p14="http://schemas.microsoft.com/office/powerpoint/2010/main" val="153286116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Non-Cirrhotic Genotype 4, 5, or 6</a:t>
            </a:r>
            <a:br>
              <a:rPr lang="en-US" sz="2000" dirty="0"/>
            </a:br>
            <a:r>
              <a:rPr lang="en-US" sz="2000" dirty="0"/>
              <a:t>*ENDURANCE-4: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D74D4-0421-A142-8BF4-B957FE993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84225"/>
            <a:ext cx="8515350" cy="3140640"/>
          </a:xfrm>
        </p:spPr>
        <p:txBody>
          <a:bodyPr>
            <a:noAutofit/>
          </a:bodyPr>
          <a:lstStyle/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Design</a:t>
            </a:r>
            <a:r>
              <a:rPr lang="en-US" sz="1500" dirty="0">
                <a:latin typeface="Arial" pitchFamily="22" charset="0"/>
              </a:rPr>
              <a:t>: Open-label single-arm phase 3 trial to evaluate the safety and efficacy of the fixed-dose combination of glecaprevir-pibrentasvir for 12 weeks in treatment-naïve and treatment-experienced adults with GT 4, 5, or 6 chronic HCV infection without cirrhosis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Setting: </a:t>
            </a:r>
            <a:r>
              <a:rPr lang="en-US" sz="1500" dirty="0">
                <a:latin typeface="Arial" pitchFamily="22" charset="0"/>
              </a:rPr>
              <a:t>Canada, Europe, and South Africa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>
                <a:latin typeface="Arial" pitchFamily="22" charset="0"/>
              </a:rPr>
              <a:t>Key Eligibility Criteria</a:t>
            </a:r>
            <a:endParaRPr lang="en-US" sz="1500" dirty="0">
              <a:latin typeface="Arial" pitchFamily="22" charset="0"/>
            </a:endParaRPr>
          </a:p>
          <a:p>
            <a:pPr marL="374904" lvl="1" indent="-173736" defTabSz="457200" fontAlgn="base">
              <a:lnSpc>
                <a:spcPts val="1700"/>
              </a:lnSpc>
              <a:spcBef>
                <a:spcPts val="300"/>
              </a:spcBef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Chronic HCV GT 4, 5, or 6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HCV RNA 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≥</a:t>
            </a:r>
            <a:r>
              <a:rPr lang="en-US" sz="1500" dirty="0">
                <a:latin typeface="Arial" pitchFamily="22" charset="0"/>
              </a:rPr>
              <a:t>1,000 IU/mL at screening</a:t>
            </a:r>
            <a:endParaRPr lang="en-US" sz="1500" dirty="0">
              <a:solidFill>
                <a:schemeClr val="tx1"/>
              </a:solidFill>
              <a:latin typeface="Arial" pitchFamily="22" charset="0"/>
            </a:endParaRP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Naïve or treated with (1) PEG (or IFN) +/- RBV or (2) SOF + RBV +/- PEG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No cirrhosis</a:t>
            </a:r>
          </a:p>
          <a:p>
            <a:pPr marL="374904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HIV or chronic HBV coinfection excluded</a:t>
            </a:r>
          </a:p>
          <a:p>
            <a:pPr marL="209169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SVR12</a:t>
            </a:r>
          </a:p>
          <a:p>
            <a:pPr lvl="1">
              <a:lnSpc>
                <a:spcPts val="1700"/>
              </a:lnSpc>
            </a:pP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323849" y="4451842"/>
            <a:ext cx="8515350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noFill/>
          </a:ln>
        </p:spPr>
        <p:txBody>
          <a:bodyPr wrap="square" lIns="137160" anchor="ctr">
            <a:spAutoFit/>
          </a:bodyPr>
          <a:lstStyle/>
          <a:p>
            <a:r>
              <a:rPr lang="en-US" sz="1050" b="1" dirty="0">
                <a:latin typeface="Arial"/>
                <a:cs typeface="Arial"/>
              </a:rPr>
              <a:t>*Note</a:t>
            </a:r>
            <a:r>
              <a:rPr lang="en-US" sz="1050" dirty="0">
                <a:latin typeface="Arial"/>
                <a:cs typeface="Arial"/>
              </a:rPr>
              <a:t>: ENDURANCE-4 was published in conjunction with ENDURANCE-2 and SURVEYOR-II (Part 4)</a:t>
            </a:r>
          </a:p>
        </p:txBody>
      </p:sp>
    </p:spTree>
    <p:extLst>
      <p:ext uri="{BB962C8B-B14F-4D97-AF65-F5344CB8AC3E}">
        <p14:creationId xmlns:p14="http://schemas.microsoft.com/office/powerpoint/2010/main" val="372163036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Non-Cirrhotic Genotype 4, 5, or 6</a:t>
            </a:r>
            <a:br>
              <a:rPr lang="en-US" sz="2000" dirty="0"/>
            </a:br>
            <a:r>
              <a:rPr lang="en-US" sz="2000" dirty="0"/>
              <a:t>ENDURANCE-4: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282516"/>
              </p:ext>
            </p:extLst>
          </p:nvPr>
        </p:nvGraphicFramePr>
        <p:xfrm>
          <a:off x="457200" y="1049744"/>
          <a:ext cx="8229600" cy="370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061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121)</a:t>
                      </a: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249">
                <a:tc>
                  <a:txBody>
                    <a:bodyPr/>
                    <a:lstStyle/>
                    <a:p>
                      <a:pPr marL="91440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Fibrosis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Stage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</a:p>
                    <a:p>
                      <a:pPr marL="182880">
                        <a:lnSpc>
                          <a:spcPts val="20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F0-1</a:t>
                      </a:r>
                    </a:p>
                    <a:p>
                      <a:pPr marL="182880">
                        <a:lnSpc>
                          <a:spcPts val="20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F2</a:t>
                      </a:r>
                    </a:p>
                    <a:p>
                      <a:pPr marL="182880">
                        <a:lnSpc>
                          <a:spcPts val="20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 (86)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(7)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(7)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19">
                <a:tc>
                  <a:txBody>
                    <a:bodyPr/>
                    <a:lstStyle/>
                    <a:p>
                      <a:pPr marL="91440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Treatment-Naïve,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(68)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3471">
                <a:tc>
                  <a:txBody>
                    <a:bodyPr/>
                    <a:lstStyle/>
                    <a:p>
                      <a:pPr marL="91440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Treatment-Experienced, n (%)</a:t>
                      </a:r>
                    </a:p>
                    <a:p>
                      <a:pPr marL="182880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IFN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PEG ± RBV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</a:p>
                    <a:p>
                      <a:pPr marL="182880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SOF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RBV ± PEG,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(32)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(32)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(0)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19">
                <a:tc>
                  <a:txBody>
                    <a:bodyPr/>
                    <a:lstStyle/>
                    <a:p>
                      <a:pPr marL="91440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Concomitant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PPI use,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(9)</a:t>
                      </a: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9772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Non-Cirrhotic Genotype 4, 5, or 6</a:t>
            </a:r>
            <a:br>
              <a:rPr lang="en-US" sz="2000" dirty="0"/>
            </a:br>
            <a:r>
              <a:rPr lang="en-US" sz="2000" dirty="0"/>
              <a:t>ENDURANCE-4: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1133753" y="3883346"/>
            <a:ext cx="6923459" cy="43260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182880" tIns="34073" rIns="69365" bIns="34073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200" b="1" dirty="0">
                <a:solidFill>
                  <a:srgbClr val="000000"/>
                </a:solidFill>
                <a:latin typeface="Arial" pitchFamily="22" charset="0"/>
              </a:rPr>
              <a:t>Drug Dosing: </a:t>
            </a:r>
            <a:r>
              <a:rPr lang="en-US" sz="1200" dirty="0">
                <a:solidFill>
                  <a:srgbClr val="000000"/>
                </a:solidFill>
                <a:latin typeface="Arial" pitchFamily="22" charset="0"/>
              </a:rPr>
              <a:t>Glecaprevir-pibrentasvir (100/40 mg) fixed-dose combination; three pills once daily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5082316" y="2699934"/>
            <a:ext cx="177165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2983361" y="2379236"/>
            <a:ext cx="2097306" cy="647325"/>
          </a:xfrm>
          <a:prstGeom prst="rect">
            <a:avLst/>
          </a:prstGeom>
          <a:solidFill>
            <a:srgbClr val="0070C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  <a:t>Glecaprevir-Pibrentasvir </a:t>
            </a:r>
            <a:br>
              <a:rPr lang="en-US" sz="12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(n = 121)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734077" y="2550000"/>
            <a:ext cx="818954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ABD5786-4E61-A149-AFD6-72F1E88D9852}"/>
              </a:ext>
            </a:extLst>
          </p:cNvPr>
          <p:cNvGrpSpPr/>
          <p:nvPr/>
        </p:nvGrpSpPr>
        <p:grpSpPr>
          <a:xfrm>
            <a:off x="1138416" y="1021866"/>
            <a:ext cx="6871718" cy="386328"/>
            <a:chOff x="1138416" y="1021866"/>
            <a:chExt cx="6871718" cy="38632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88AA5C0-A3D5-E047-94FA-A9FF11B5B108}"/>
                </a:ext>
              </a:extLst>
            </p:cNvPr>
            <p:cNvSpPr/>
            <p:nvPr/>
          </p:nvSpPr>
          <p:spPr>
            <a:xfrm>
              <a:off x="1138416" y="1085901"/>
              <a:ext cx="6871718" cy="308037"/>
            </a:xfrm>
            <a:prstGeom prst="rect">
              <a:avLst/>
            </a:prstGeom>
            <a:gradFill>
              <a:gsLst>
                <a:gs pos="85000">
                  <a:srgbClr val="ECECEC"/>
                </a:gs>
                <a:gs pos="0">
                  <a:schemeClr val="bg1"/>
                </a:gs>
                <a:gs pos="15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E9CB40B-A2B5-3143-9AEC-76E19B6AE600}"/>
                </a:ext>
              </a:extLst>
            </p:cNvPr>
            <p:cNvCxnSpPr/>
            <p:nvPr/>
          </p:nvCxnSpPr>
          <p:spPr>
            <a:xfrm flipV="1">
              <a:off x="1138416" y="1387638"/>
              <a:ext cx="6871718" cy="8604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8B65121-4A9E-A741-89EC-56A99A9E6899}"/>
                </a:ext>
              </a:extLst>
            </p:cNvPr>
            <p:cNvGrpSpPr/>
            <p:nvPr/>
          </p:nvGrpSpPr>
          <p:grpSpPr>
            <a:xfrm>
              <a:off x="1857714" y="1021866"/>
              <a:ext cx="5481256" cy="386328"/>
              <a:chOff x="1857714" y="1021866"/>
              <a:chExt cx="5481256" cy="386328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B647C45-F14B-B845-8A5B-80650E6465E5}"/>
                  </a:ext>
                </a:extLst>
              </p:cNvPr>
              <p:cNvSpPr/>
              <p:nvPr/>
            </p:nvSpPr>
            <p:spPr>
              <a:xfrm>
                <a:off x="1857714" y="1079958"/>
                <a:ext cx="628650" cy="29947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</a:rPr>
                  <a:t>Week</a:t>
                </a:r>
              </a:p>
            </p:txBody>
          </p: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196A721-434D-254B-B7C9-94677D064892}"/>
                  </a:ext>
                </a:extLst>
              </p:cNvPr>
              <p:cNvGrpSpPr/>
              <p:nvPr/>
            </p:nvGrpSpPr>
            <p:grpSpPr>
              <a:xfrm>
                <a:off x="2825227" y="1021866"/>
                <a:ext cx="4513743" cy="386328"/>
                <a:chOff x="2825227" y="1021866"/>
                <a:chExt cx="4513743" cy="386328"/>
              </a:xfrm>
            </p:grpSpPr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C949C6CF-E2B5-7A4C-923C-0ACE46F0E1F6}"/>
                    </a:ext>
                  </a:extLst>
                </p:cNvPr>
                <p:cNvSpPr/>
                <p:nvPr/>
              </p:nvSpPr>
              <p:spPr>
                <a:xfrm>
                  <a:off x="2825227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0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CF7CB26F-20DC-5248-A404-DA8CCEE69783}"/>
                    </a:ext>
                  </a:extLst>
                </p:cNvPr>
                <p:cNvSpPr/>
                <p:nvPr/>
              </p:nvSpPr>
              <p:spPr>
                <a:xfrm>
                  <a:off x="6929776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24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42634D59-9598-464D-8950-8E3E157B0666}"/>
                    </a:ext>
                  </a:extLst>
                </p:cNvPr>
                <p:cNvSpPr/>
                <p:nvPr/>
              </p:nvSpPr>
              <p:spPr>
                <a:xfrm>
                  <a:off x="4193410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8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2EDC909A-BC39-E64C-8134-C35756A84BF7}"/>
                    </a:ext>
                  </a:extLst>
                </p:cNvPr>
                <p:cNvSpPr/>
                <p:nvPr/>
              </p:nvSpPr>
              <p:spPr>
                <a:xfrm>
                  <a:off x="4877501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12</a:t>
                  </a: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9E4F9739-10D7-A945-8FCC-E60C1BA277FA}"/>
                    </a:ext>
                  </a:extLst>
                </p:cNvPr>
                <p:cNvSpPr/>
                <p:nvPr/>
              </p:nvSpPr>
              <p:spPr>
                <a:xfrm>
                  <a:off x="6245683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20</a:t>
                  </a: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FACC6359-5DA2-8541-BD53-FC74AB964DC0}"/>
                    </a:ext>
                  </a:extLst>
                </p:cNvPr>
                <p:cNvSpPr/>
                <p:nvPr/>
              </p:nvSpPr>
              <p:spPr>
                <a:xfrm>
                  <a:off x="3509318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4</a:t>
                  </a: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61E86296-98AD-5E4D-81D9-7FF605724ED3}"/>
                    </a:ext>
                  </a:extLst>
                </p:cNvPr>
                <p:cNvSpPr/>
                <p:nvPr/>
              </p:nvSpPr>
              <p:spPr>
                <a:xfrm>
                  <a:off x="5561592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16</a:t>
                  </a:r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54FDF86-DE99-6843-8DB0-B5AAECDB33AD}"/>
                </a:ext>
              </a:extLst>
            </p:cNvPr>
            <p:cNvGrpSpPr/>
            <p:nvPr/>
          </p:nvGrpSpPr>
          <p:grpSpPr>
            <a:xfrm>
              <a:off x="3028672" y="1328205"/>
              <a:ext cx="4105701" cy="65723"/>
              <a:chOff x="3028672" y="1328205"/>
              <a:chExt cx="4105701" cy="65723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0F605492-A49B-7643-B8DD-2F1992CC8505}"/>
                  </a:ext>
                </a:extLst>
              </p:cNvPr>
              <p:cNvCxnSpPr/>
              <p:nvPr/>
            </p:nvCxnSpPr>
            <p:spPr>
              <a:xfrm flipV="1">
                <a:off x="3028672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8A46970-5F2F-1544-B78C-25FDE056B8B2}"/>
                  </a:ext>
                </a:extLst>
              </p:cNvPr>
              <p:cNvCxnSpPr/>
              <p:nvPr/>
            </p:nvCxnSpPr>
            <p:spPr>
              <a:xfrm flipV="1">
                <a:off x="4396669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A5083C7-ABD1-6849-B332-AF451E11A0C0}"/>
                  </a:ext>
                </a:extLst>
              </p:cNvPr>
              <p:cNvCxnSpPr/>
              <p:nvPr/>
            </p:nvCxnSpPr>
            <p:spPr>
              <a:xfrm flipV="1">
                <a:off x="7134373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193CD796-3424-5F42-ACCF-F5163C1FDEBE}"/>
                  </a:ext>
                </a:extLst>
              </p:cNvPr>
              <p:cNvCxnSpPr/>
              <p:nvPr/>
            </p:nvCxnSpPr>
            <p:spPr>
              <a:xfrm flipV="1">
                <a:off x="5080667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3D39DB0-0D98-5C49-9E88-BCFA1D00FB80}"/>
                  </a:ext>
                </a:extLst>
              </p:cNvPr>
              <p:cNvCxnSpPr/>
              <p:nvPr/>
            </p:nvCxnSpPr>
            <p:spPr>
              <a:xfrm flipH="1" flipV="1">
                <a:off x="6448663" y="1328205"/>
                <a:ext cx="171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1F69D396-22BB-894F-A907-072D29610300}"/>
                  </a:ext>
                </a:extLst>
              </p:cNvPr>
              <p:cNvCxnSpPr/>
              <p:nvPr/>
            </p:nvCxnSpPr>
            <p:spPr>
              <a:xfrm flipV="1">
                <a:off x="5764665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43DF783-8E8F-6C40-B2FE-7693D42D96BB}"/>
                  </a:ext>
                </a:extLst>
              </p:cNvPr>
              <p:cNvCxnSpPr/>
              <p:nvPr/>
            </p:nvCxnSpPr>
            <p:spPr>
              <a:xfrm flipV="1">
                <a:off x="3712670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2F7AD733-85A7-7545-BB53-FB4DBB838DB8}"/>
              </a:ext>
            </a:extLst>
          </p:cNvPr>
          <p:cNvSpPr/>
          <p:nvPr/>
        </p:nvSpPr>
        <p:spPr>
          <a:xfrm>
            <a:off x="608181" y="2193770"/>
            <a:ext cx="1878183" cy="948293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 4, 5, 6</a:t>
            </a:r>
            <a:b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Naïve</a:t>
            </a:r>
            <a:b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Experienced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cirrhosis</a:t>
            </a:r>
            <a:endParaRPr lang="en-US" sz="12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259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Non-Cirrhotic Genotype 4, 5, or 6</a:t>
            </a:r>
            <a:br>
              <a:rPr lang="en-US" sz="2000" dirty="0"/>
            </a:br>
            <a:r>
              <a:rPr lang="en-US" sz="2000" dirty="0"/>
              <a:t>ENDURANCE-4: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563764"/>
              </p:ext>
            </p:extLst>
          </p:nvPr>
        </p:nvGraphicFramePr>
        <p:xfrm>
          <a:off x="457200" y="1059265"/>
          <a:ext cx="8229601" cy="365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9240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121)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155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mean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± SD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years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11.0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155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(64)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116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Race, n (%)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(71)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(8)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(20)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155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mean,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± SD kg/m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25.7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4.8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155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IL28B genotype non-CC,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(75)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116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Genotype,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 (%)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</a:t>
                      </a:r>
                    </a:p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(63)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(21)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(16)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155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RNA, median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(range),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</a:t>
                      </a:r>
                      <a:r>
                        <a:rPr lang="en-US" sz="12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(3.6-7.3)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155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Former IDU,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(26)</a:t>
                      </a: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74472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Non-Cirrhotic Genotype 4, 5, or 6</a:t>
            </a:r>
            <a:br>
              <a:rPr lang="en-US" sz="2000" dirty="0"/>
            </a:br>
            <a:r>
              <a:rPr lang="en-US" sz="2000" dirty="0"/>
              <a:t>ENDURANCE-4: Results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 (ITT analysis), Overall and by Genotype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968426"/>
              </p:ext>
            </p:extLst>
          </p:nvPr>
        </p:nvGraphicFramePr>
        <p:xfrm>
          <a:off x="406581" y="1530931"/>
          <a:ext cx="8229600" cy="3108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1932945" y="3662147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120/121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24827" y="3662145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75/76</a:t>
            </a:r>
            <a:r>
              <a:rPr lang="en-US" sz="1050" dirty="0">
                <a:solidFill>
                  <a:srgbClr val="FFFFFF"/>
                </a:solidFill>
              </a:rPr>
              <a:t>*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16709" y="3662145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26/26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43954" y="3673565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19/19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82533" y="4512933"/>
            <a:ext cx="7370201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42900" anchor="ctr">
            <a:spAutoFit/>
          </a:bodyPr>
          <a:lstStyle/>
          <a:p>
            <a:r>
              <a:rPr lang="en-US" sz="1050" b="1" dirty="0">
                <a:latin typeface="Arial"/>
                <a:cs typeface="Arial"/>
              </a:rPr>
              <a:t>*</a:t>
            </a:r>
            <a:r>
              <a:rPr lang="en-US" sz="1050" dirty="0">
                <a:latin typeface="Arial"/>
                <a:cs typeface="Arial"/>
              </a:rPr>
              <a:t>1 patient stopped drug on day 12</a:t>
            </a:r>
          </a:p>
        </p:txBody>
      </p:sp>
    </p:spTree>
    <p:extLst>
      <p:ext uri="{BB962C8B-B14F-4D97-AF65-F5344CB8AC3E}">
        <p14:creationId xmlns:p14="http://schemas.microsoft.com/office/powerpoint/2010/main" val="119013010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Non-Cirrhotic Genotype 4, 5, or 6</a:t>
            </a:r>
            <a:br>
              <a:rPr lang="en-US" sz="2000" dirty="0"/>
            </a:br>
            <a:r>
              <a:rPr lang="en-US" sz="2000" dirty="0"/>
              <a:t>ENDURANCE-4: Adverse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744305"/>
              </p:ext>
            </p:extLst>
          </p:nvPr>
        </p:nvGraphicFramePr>
        <p:xfrm>
          <a:off x="460637" y="1010124"/>
          <a:ext cx="8229601" cy="3658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527">
                <a:tc>
                  <a:txBody>
                    <a:bodyPr/>
                    <a:lstStyle/>
                    <a:p>
                      <a:pPr marL="91440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Events (AEs), n (%)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</a:t>
                      </a:r>
                      <a: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4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121)</a:t>
                      </a: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pPr marL="91440">
                        <a:lnSpc>
                          <a:spcPts val="2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leading to drug discontinuation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(2.5)*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pPr marL="91440">
                        <a:lnSpc>
                          <a:spcPts val="2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Serious AEs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(0.8)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§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563">
                <a:tc>
                  <a:txBody>
                    <a:bodyPr/>
                    <a:lstStyle/>
                    <a:p>
                      <a:pPr marL="91440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AEs occurring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 of patients</a:t>
                      </a:r>
                    </a:p>
                    <a:p>
                      <a:pPr marL="18288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Fatigue</a:t>
                      </a:r>
                    </a:p>
                    <a:p>
                      <a:pPr marL="18288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Headache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(17)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(21)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945">
                <a:tc>
                  <a:txBody>
                    <a:bodyPr/>
                    <a:lstStyle/>
                    <a:p>
                      <a:pPr marL="91440">
                        <a:lnSpc>
                          <a:spcPts val="24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 AEs</a:t>
                      </a:r>
                    </a:p>
                    <a:p>
                      <a:pPr marL="18288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(&gt;3x ULN)</a:t>
                      </a:r>
                    </a:p>
                    <a:p>
                      <a:pPr marL="18288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(&gt;3x ULN)</a:t>
                      </a:r>
                    </a:p>
                    <a:p>
                      <a:pPr marL="182880">
                        <a:lnSpc>
                          <a:spcPts val="16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bilirubin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(&gt;3x ULN)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528">
                <a:tc gridSpan="2">
                  <a:txBody>
                    <a:bodyPr/>
                    <a:lstStyle/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*One patient with anxiety, another with heartburn, third with transient ischemic attack</a:t>
                      </a:r>
                      <a:r>
                        <a:rPr lang="en-US" sz="10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(TIA)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91440">
                        <a:lnSpc>
                          <a:spcPts val="1400"/>
                        </a:lnSpc>
                      </a:pPr>
                      <a:r>
                        <a:rPr lang="en-US" sz="105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§</a:t>
                      </a:r>
                      <a:r>
                        <a:rPr lang="en-US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</a:t>
                      </a:r>
                      <a:r>
                        <a:rPr lang="en-US" sz="10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baseline risk factors discontinued drug on day 12 due to TIA.</a:t>
                      </a:r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18137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Non-Cirrhotic Genotype 4, 5, or 6</a:t>
            </a:r>
            <a:br>
              <a:rPr lang="en-US" sz="2000" dirty="0"/>
            </a:br>
            <a:r>
              <a:rPr lang="en-US" sz="2000" dirty="0"/>
              <a:t>*ENDURANCE-4: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71A46-066C-514C-B65F-216797302B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  <a:latin typeface="Arial"/>
                <a:cs typeface="Arial"/>
              </a:rPr>
              <a:t>Conclusion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dirty="0">
                <a:solidFill>
                  <a:schemeClr val="tx1"/>
                </a:solidFill>
                <a:cs typeface="Arial"/>
              </a:rPr>
              <a:t>“In 3 Phase 3 studies, 8 weeks' treatment with glecaprevir/pibrentasvir produced an SVR12 in at least 93% of patients with chronic HCV genotype 2, 4, 5, or 6 infection without cirrhosis, with virologic failure in less than 1%. The drug combination had a safety profile comparable to 12 week's treatment with glecaprevir/pibrentasvir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.”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3817563"/>
            <a:ext cx="9144000" cy="2539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42900" anchor="ctr">
            <a:spAutoFit/>
          </a:bodyPr>
          <a:lstStyle/>
          <a:p>
            <a:pPr algn="ctr"/>
            <a:r>
              <a:rPr lang="en-US" sz="1050" b="1" dirty="0">
                <a:latin typeface="Arial"/>
                <a:cs typeface="Arial"/>
              </a:rPr>
              <a:t>*Note</a:t>
            </a:r>
            <a:r>
              <a:rPr lang="en-US" sz="1050" dirty="0">
                <a:latin typeface="Arial"/>
                <a:cs typeface="Arial"/>
              </a:rPr>
              <a:t>: ENDURANCE-4 was published in conjunction with ENDURANCE-2 and SURVEYOR-II (Part 4)</a:t>
            </a:r>
          </a:p>
        </p:txBody>
      </p:sp>
    </p:spTree>
    <p:extLst>
      <p:ext uri="{BB962C8B-B14F-4D97-AF65-F5344CB8AC3E}">
        <p14:creationId xmlns:p14="http://schemas.microsoft.com/office/powerpoint/2010/main" val="215849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39042</TotalTime>
  <Words>828</Words>
  <Application>Microsoft Macintosh PowerPoint</Application>
  <PresentationFormat>On-screen Show (16:9)</PresentationFormat>
  <Paragraphs>121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Corbel</vt:lpstr>
      <vt:lpstr>Geneva</vt:lpstr>
      <vt:lpstr>Lucida Grande</vt:lpstr>
      <vt:lpstr>Times New Roman</vt:lpstr>
      <vt:lpstr>AETC_Master_Template_061510</vt:lpstr>
      <vt:lpstr>Glecaprevir-Pibrentasvir in Non-Cirrhotic Genotype 4, 5, or 6 ENDURANCE-4</vt:lpstr>
      <vt:lpstr>Glecaprevir-Pibrentasvir in Non-Cirrhotic Genotype 4, 5, or 6 *ENDURANCE-4: Study Features</vt:lpstr>
      <vt:lpstr>Glecaprevir-Pibrentasvir in Non-Cirrhotic Genotype 4, 5, or 6 ENDURANCE-4: Baseline Characteristics</vt:lpstr>
      <vt:lpstr>Glecaprevir-Pibrentasvir in Non-Cirrhotic Genotype 4, 5, or 6 ENDURANCE-4: Study Design</vt:lpstr>
      <vt:lpstr>Glecaprevir-Pibrentasvir in Non-Cirrhotic Genotype 4, 5, or 6 ENDURANCE-4: Baseline Characteristics</vt:lpstr>
      <vt:lpstr>Glecaprevir-Pibrentasvir in Non-Cirrhotic Genotype 4, 5, or 6 ENDURANCE-4: Results</vt:lpstr>
      <vt:lpstr>Glecaprevir-Pibrentasvir in Non-Cirrhotic Genotype 4, 5, or 6 ENDURANCE-4: Adverse Events</vt:lpstr>
      <vt:lpstr>Glecaprevir-Pibrentasvir in Non-Cirrhotic Genotype 4, 5, or 6 *ENDURANCE-4: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1427</cp:revision>
  <cp:lastPrinted>2019-10-21T18:40:24Z</cp:lastPrinted>
  <dcterms:created xsi:type="dcterms:W3CDTF">2010-11-28T05:36:22Z</dcterms:created>
  <dcterms:modified xsi:type="dcterms:W3CDTF">2022-06-25T21:49:09Z</dcterms:modified>
</cp:coreProperties>
</file>