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944" r:id="rId2"/>
    <p:sldId id="947" r:id="rId3"/>
    <p:sldId id="945" r:id="rId4"/>
    <p:sldId id="946" r:id="rId5"/>
    <p:sldId id="948" r:id="rId6"/>
    <p:sldId id="950" r:id="rId7"/>
    <p:sldId id="949" r:id="rId8"/>
    <p:sldId id="1083" r:id="rId9"/>
    <p:sldId id="999" r:id="rId10"/>
  </p:sldIdLst>
  <p:sldSz cx="9144000" cy="5143500" type="screen16x9"/>
  <p:notesSz cx="6858000" cy="10287000"/>
  <p:kinsoku lang="ja-JP" invalStChars="、。，．・：；？！゛゜ヽヾゝゞ々ー’”）〕］｝〉》」』】°‰′″℃％ぁぃぅぇぉっゃゅょゎァィゥェォッャュョヮヵヶ!%),.:;?]}｡｣､･ｧｨｩｪｫｬｭｮｯｰﾞﾟ¢" invalEndChars="‘“（〔［｛〈《「『【￥＄$([\{｢£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Geneva" pitchFamily="3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4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1A6"/>
    <a:srgbClr val="404D7D"/>
    <a:srgbClr val="7D5782"/>
    <a:srgbClr val="7F6000"/>
    <a:srgbClr val="246BA6"/>
    <a:srgbClr val="6D5200"/>
    <a:srgbClr val="644B00"/>
    <a:srgbClr val="00597C"/>
    <a:srgbClr val="8F3538"/>
    <a:srgbClr val="DBD9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2288" autoAdjust="0"/>
    <p:restoredTop sz="96272" autoAdjust="0"/>
  </p:normalViewPr>
  <p:slideViewPr>
    <p:cSldViewPr snapToGrid="0" showGuides="1">
      <p:cViewPr varScale="1">
        <p:scale>
          <a:sx n="168" d="100"/>
          <a:sy n="168" d="100"/>
        </p:scale>
        <p:origin x="792" y="1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9952"/>
    </p:cViewPr>
  </p:sorterViewPr>
  <p:notesViewPr>
    <p:cSldViewPr snapToGrid="0" showGuides="1">
      <p:cViewPr varScale="1">
        <p:scale>
          <a:sx n="76" d="100"/>
          <a:sy n="76" d="100"/>
        </p:scale>
        <p:origin x="-1416" y="-112"/>
      </p:cViewPr>
      <p:guideLst>
        <p:guide orient="horz" pos="324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495270122484701"/>
          <c:y val="2.77778663809897E-2"/>
          <c:w val="0.86727392030541595"/>
          <c:h val="0.90458034050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accent2"/>
            </a:solidFill>
            <a:ln w="12700"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Pt>
            <c:idx val="0"/>
            <c:invertIfNegative val="0"/>
            <c:bubble3D val="0"/>
            <c:spPr>
              <a:solidFill>
                <a:srgbClr val="3A4B4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1-B381-B740-B5CF-CB2051186F45}"/>
              </c:ext>
            </c:extLst>
          </c:dPt>
          <c:dPt>
            <c:idx val="1"/>
            <c:invertIfNegative val="0"/>
            <c:bubble3D val="0"/>
            <c:spPr>
              <a:solidFill>
                <a:srgbClr val="657F21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3-B381-B740-B5CF-CB2051186F45}"/>
              </c:ext>
            </c:extLst>
          </c:dPt>
          <c:dPt>
            <c:idx val="2"/>
            <c:invertIfNegative val="0"/>
            <c:bubble3D val="0"/>
            <c:spPr>
              <a:solidFill>
                <a:srgbClr val="80693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5-B381-B740-B5CF-CB2051186F45}"/>
              </c:ext>
            </c:extLst>
          </c:dPt>
          <c:dPt>
            <c:idx val="3"/>
            <c:invertIfNegative val="0"/>
            <c:bubble3D val="0"/>
            <c:spPr>
              <a:solidFill>
                <a:srgbClr val="7D5782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7-B381-B740-B5CF-CB2051186F45}"/>
              </c:ext>
            </c:extLst>
          </c:dPt>
          <c:dPt>
            <c:idx val="4"/>
            <c:invertIfNegative val="0"/>
            <c:bubble3D val="0"/>
            <c:spPr>
              <a:solidFill>
                <a:srgbClr val="246BA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9-B381-B740-B5CF-CB2051186F45}"/>
              </c:ext>
            </c:extLst>
          </c:dPt>
          <c:dPt>
            <c:idx val="5"/>
            <c:invertIfNegative val="0"/>
            <c:bubble3D val="0"/>
            <c:spPr>
              <a:solidFill>
                <a:srgbClr val="802B2B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B-B381-B740-B5CF-CB2051186F45}"/>
              </c:ext>
            </c:extLst>
          </c:dPt>
          <c:dPt>
            <c:idx val="6"/>
            <c:invertIfNegative val="0"/>
            <c:bubble3D val="0"/>
            <c:spPr>
              <a:solidFill>
                <a:srgbClr val="326496"/>
              </a:solidFill>
              <a:ln w="12700"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</c:spPr>
            <c:extLst>
              <c:ext xmlns:c16="http://schemas.microsoft.com/office/drawing/2014/chart" uri="{C3380CC4-5D6E-409C-BE32-E72D297353CC}">
                <c16:uniqueId val="{0000000D-B381-B740-B5CF-CB2051186F45}"/>
              </c:ext>
            </c:extLst>
          </c:dPt>
          <c:dLbls>
            <c:spPr>
              <a:solidFill>
                <a:schemeClr val="bg1">
                  <a:alpha val="50000"/>
                </a:schemeClr>
              </a:solidFill>
            </c:sp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Overall</c:v>
                </c:pt>
                <c:pt idx="1">
                  <c:v>GT1</c:v>
                </c:pt>
                <c:pt idx="2">
                  <c:v>GT2</c:v>
                </c:pt>
                <c:pt idx="3">
                  <c:v>GT4</c:v>
                </c:pt>
                <c:pt idx="4">
                  <c:v>GT5</c:v>
                </c:pt>
                <c:pt idx="5">
                  <c:v>GT6</c:v>
                </c:pt>
              </c:strCache>
            </c:strRef>
          </c:cat>
          <c:val>
            <c:numRef>
              <c:f>Sheet1!$B$2:$B$7</c:f>
              <c:numCache>
                <c:formatCode>0</c:formatCode>
                <c:ptCount val="6"/>
                <c:pt idx="0">
                  <c:v>99</c:v>
                </c:pt>
                <c:pt idx="1">
                  <c:v>99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381-B740-B5CF-CB2051186F4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6"/>
        <c:axId val="-2028968584"/>
        <c:axId val="-2026201752"/>
      </c:barChart>
      <c:catAx>
        <c:axId val="-20289685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6350" cap="flat" cmpd="sng" algn="ctr">
            <a:solidFill>
              <a:prstClr val="black"/>
            </a:solidFill>
            <a:prstDash val="solid"/>
            <a:round/>
            <a:headEnd type="none" w="med" len="med"/>
            <a:tailEnd type="none" w="med" len="med"/>
          </a:ln>
        </c:spPr>
        <c:crossAx val="-2026201752"/>
        <c:crosses val="autoZero"/>
        <c:auto val="1"/>
        <c:lblAlgn val="ctr"/>
        <c:lblOffset val="1"/>
        <c:tickLblSkip val="1"/>
        <c:tickMarkSkip val="1"/>
        <c:noMultiLvlLbl val="0"/>
      </c:catAx>
      <c:valAx>
        <c:axId val="-2026201752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Patients with SVR12 (%)</a:t>
                </a:r>
              </a:p>
            </c:rich>
          </c:tx>
          <c:layout>
            <c:manualLayout>
              <c:xMode val="edge"/>
              <c:yMode val="edge"/>
              <c:x val="6.7947983774755399E-3"/>
              <c:y val="0.1283125193734100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spPr>
          <a:ln w="6350" cmpd="sng">
            <a:solidFill>
              <a:srgbClr val="000000"/>
            </a:solidFill>
          </a:ln>
        </c:spPr>
        <c:crossAx val="-2028968584"/>
        <c:crosses val="autoZero"/>
        <c:crossBetween val="between"/>
        <c:majorUnit val="20"/>
        <c:minorUnit val="20"/>
      </c:valAx>
      <c:spPr>
        <a:solidFill>
          <a:srgbClr val="E6EBF2"/>
        </a:solidFill>
        <a:ln w="635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c:spPr>
    </c:plotArea>
    <c:plotVisOnly val="1"/>
    <c:dispBlanksAs val="gap"/>
    <c:showDLblsOverMax val="0"/>
  </c:chart>
  <c:spPr>
    <a:solidFill>
      <a:srgbClr val="FFFFFF"/>
    </a:solidFill>
    <a:ln w="25400" cap="flat" cmpd="sng" algn="ctr">
      <a:noFill/>
      <a:prstDash val="solid"/>
      <a:round/>
      <a:headEnd type="none" w="med" len="med"/>
      <a:tailEnd type="none" w="med" len="med"/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5715000" y="533400"/>
            <a:ext cx="375104" cy="2744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AFADDE07-A3B2-714E-914F-4081EC661B9E}" type="slidenum">
              <a:rPr lang="en-US" sz="1200">
                <a:latin typeface="Arial"/>
                <a:cs typeface="Arial"/>
              </a:rPr>
              <a:pPr>
                <a:defRPr/>
              </a:pPr>
              <a:t>‹#›</a:t>
            </a:fld>
            <a:endParaRPr lang="en-US" sz="1200" dirty="0">
              <a:latin typeface="Arial"/>
              <a:cs typeface="Arial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390525" y="282575"/>
            <a:ext cx="915988" cy="3079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118730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0963" y="857250"/>
            <a:ext cx="6697662" cy="37687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897438"/>
            <a:ext cx="5013325" cy="4645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98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9770865"/>
            <a:ext cx="2971800" cy="514350"/>
          </a:xfrm>
          <a:prstGeom prst="rect">
            <a:avLst/>
          </a:prstGeom>
        </p:spPr>
        <p:txBody>
          <a:bodyPr/>
          <a:lstStyle/>
          <a:p>
            <a:fld id="{68048787-E73A-F24F-A294-0EF32128AD5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770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UR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D4C532C-3D97-E34C-A378-DD504926CA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4850" y="195241"/>
            <a:ext cx="2926080" cy="465946"/>
          </a:xfrm>
          <a:prstGeom prst="rect">
            <a:avLst/>
          </a:prstGeom>
        </p:spPr>
      </p:pic>
      <p:grpSp>
        <p:nvGrpSpPr>
          <p:cNvPr id="3" name="Group 2">
            <a:extLst>
              <a:ext uri="{FF2B5EF4-FFF2-40B4-BE49-F238E27FC236}">
                <a16:creationId xmlns:a16="http://schemas.microsoft.com/office/drawing/2014/main" id="{B90319A0-61A9-B04E-A7BC-8B6F583247CD}"/>
              </a:ext>
            </a:extLst>
          </p:cNvPr>
          <p:cNvGrpSpPr/>
          <p:nvPr userDrawn="1"/>
        </p:nvGrpSpPr>
        <p:grpSpPr>
          <a:xfrm>
            <a:off x="462321" y="4516238"/>
            <a:ext cx="2280879" cy="446276"/>
            <a:chOff x="462321" y="4578479"/>
            <a:chExt cx="2280879" cy="44627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9FD9F7-C1BC-7347-B044-72480FB61141}"/>
                </a:ext>
              </a:extLst>
            </p:cNvPr>
            <p:cNvSpPr txBox="1">
              <a:spLocks noChangeAspect="1"/>
            </p:cNvSpPr>
            <p:nvPr userDrawn="1"/>
          </p:nvSpPr>
          <p:spPr>
            <a:xfrm>
              <a:off x="462321" y="4578479"/>
              <a:ext cx="2280879" cy="4462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Hepatitis </a:t>
              </a:r>
              <a:r>
                <a:rPr lang="en-US" sz="1200" b="1" cap="small" spc="100" baseline="0" dirty="0">
                  <a:solidFill>
                    <a:srgbClr val="285078"/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C</a:t>
              </a:r>
              <a:r>
                <a:rPr lang="en-US" sz="1200" cap="small" spc="100" baseline="0" dirty="0">
                  <a:latin typeface="Corbel" panose="020B0503020204020204" pitchFamily="34" charset="0"/>
                  <a:cs typeface="Calibri" panose="020F0502020204030204" pitchFamily="34" charset="0"/>
                </a:rPr>
                <a:t> Online</a:t>
              </a:r>
              <a:br>
                <a:rPr lang="en-US" sz="1600" dirty="0">
                  <a:latin typeface="Corbel" panose="020B0503020204020204" pitchFamily="34" charset="0"/>
                  <a:cs typeface="Arial" panose="020B0604020202020204" pitchFamily="34" charset="0"/>
                </a:rPr>
              </a:br>
              <a:r>
                <a:rPr lang="en-US" sz="105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Corbel" panose="020B0503020204020204" pitchFamily="34" charset="0"/>
                  <a:cs typeface="Calibri" panose="020F0502020204030204" pitchFamily="34" charset="0"/>
                </a:rPr>
                <a:t>www.hepatitisC.uw.edu</a:t>
              </a:r>
              <a:endParaRPr lang="en-US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Corbel" panose="020B050302020402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8D6E11-48AB-BE4A-8814-EA56822BBF1E}"/>
                </a:ext>
              </a:extLst>
            </p:cNvPr>
            <p:cNvCxnSpPr/>
            <p:nvPr userDrawn="1"/>
          </p:nvCxnSpPr>
          <p:spPr>
            <a:xfrm>
              <a:off x="550191" y="4808530"/>
              <a:ext cx="1335024" cy="0"/>
            </a:xfrm>
            <a:prstGeom prst="line">
              <a:avLst/>
            </a:prstGeom>
            <a:ln w="9525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331D7AC0-870D-EE43-85B5-10937BBC3887}"/>
              </a:ext>
            </a:extLst>
          </p:cNvPr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58320"/>
            <a:ext cx="9157371" cy="3474720"/>
          </a:xfrm>
          <a:prstGeom prst="rect">
            <a:avLst/>
          </a:prstGeom>
        </p:spPr>
      </p:pic>
      <p:sp>
        <p:nvSpPr>
          <p:cNvPr id="18" name="Title 1">
            <a:extLst>
              <a:ext uri="{FF2B5EF4-FFF2-40B4-BE49-F238E27FC236}">
                <a16:creationId xmlns:a16="http://schemas.microsoft.com/office/drawing/2014/main" id="{E80F54C7-FB42-CA4C-90DF-566F5473896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8219" y="1017901"/>
            <a:ext cx="8229600" cy="1280160"/>
          </a:xfrm>
          <a:prstGeom prst="rect">
            <a:avLst/>
          </a:prstGeom>
        </p:spPr>
        <p:txBody>
          <a:bodyPr lIns="91440" anchor="ctr" anchorCtr="0">
            <a:normAutofit/>
          </a:bodyPr>
          <a:lstStyle>
            <a:lvl1pPr algn="l">
              <a:lnSpc>
                <a:spcPts val="3000"/>
              </a:lnSpc>
              <a:defRPr sz="32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and Add Title</a:t>
            </a:r>
          </a:p>
        </p:txBody>
      </p:sp>
      <p:sp>
        <p:nvSpPr>
          <p:cNvPr id="21" name="Text Placeholder 15">
            <a:extLst>
              <a:ext uri="{FF2B5EF4-FFF2-40B4-BE49-F238E27FC236}">
                <a16:creationId xmlns:a16="http://schemas.microsoft.com/office/drawing/2014/main" id="{4ABFC78A-A9BC-CF4A-BAF8-FC4134E5D47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3736" y="2404157"/>
            <a:ext cx="8229600" cy="1463040"/>
          </a:xfrm>
          <a:prstGeom prst="rect">
            <a:avLst/>
          </a:prstGeom>
        </p:spPr>
        <p:txBody>
          <a:bodyPr lIns="91440" tIns="91440" rIns="91440" bIns="91440" anchor="ctr" anchorCtr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700" baseline="0">
                <a:solidFill>
                  <a:schemeClr val="bg1">
                    <a:lumMod val="95000"/>
                  </a:schemeClr>
                </a:solidFill>
                <a:latin typeface="Arial"/>
              </a:defRPr>
            </a:lvl1pPr>
            <a:lvl2pPr marL="0" indent="0" algn="l">
              <a:spcBef>
                <a:spcPts val="0"/>
              </a:spcBef>
              <a:buNone/>
              <a:defRPr sz="1350" i="1">
                <a:solidFill>
                  <a:schemeClr val="accent2"/>
                </a:solidFill>
                <a:latin typeface="Arial"/>
              </a:defRPr>
            </a:lvl2pPr>
            <a:lvl3pPr marL="0" indent="0" algn="l">
              <a:spcBef>
                <a:spcPts val="0"/>
              </a:spcBef>
              <a:buNone/>
              <a:defRPr sz="1200" i="1">
                <a:solidFill>
                  <a:schemeClr val="accent2"/>
                </a:solidFill>
                <a:latin typeface="Arial"/>
              </a:defRPr>
            </a:lvl3pPr>
            <a:lvl4pPr marL="471488" indent="0" algn="ctr">
              <a:buNone/>
              <a:defRPr/>
            </a:lvl4pPr>
            <a:lvl5pPr marL="602456" indent="0" algn="ctr">
              <a:buNone/>
              <a:defRPr/>
            </a:lvl5pPr>
          </a:lstStyle>
          <a:p>
            <a:pPr lvl="0"/>
            <a:r>
              <a:rPr lang="en-US" dirty="0"/>
              <a:t>Click and Add Speaker Info</a:t>
            </a:r>
          </a:p>
        </p:txBody>
      </p:sp>
      <p:sp>
        <p:nvSpPr>
          <p:cNvPr id="22" name="Date">
            <a:extLst>
              <a:ext uri="{FF2B5EF4-FFF2-40B4-BE49-F238E27FC236}">
                <a16:creationId xmlns:a16="http://schemas.microsoft.com/office/drawing/2014/main" id="{B66131DB-45B5-6945-A76D-741496EBA30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3736" y="3967450"/>
            <a:ext cx="8229600" cy="219455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lnSpc>
                <a:spcPts val="1200"/>
              </a:lnSpc>
              <a:buNone/>
              <a:defRPr sz="1050" b="0" baseline="0">
                <a:solidFill>
                  <a:srgbClr val="82C8FA"/>
                </a:solidFill>
                <a:latin typeface="Arial"/>
              </a:defRPr>
            </a:lvl1pPr>
          </a:lstStyle>
          <a:p>
            <a:pPr lvl="0"/>
            <a:r>
              <a:rPr lang="en-US" dirty="0"/>
              <a:t>Click and Add Last Date Info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6D0A3E-B052-EA40-B037-054B51E770EC}"/>
              </a:ext>
            </a:extLst>
          </p:cNvPr>
          <p:cNvCxnSpPr>
            <a:cxnSpLocks/>
          </p:cNvCxnSpPr>
          <p:nvPr userDrawn="1"/>
        </p:nvCxnSpPr>
        <p:spPr>
          <a:xfrm>
            <a:off x="-8639" y="86256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E160ADCC-ACEB-FA4F-9D36-5D0D7D86AD0A}"/>
              </a:ext>
            </a:extLst>
          </p:cNvPr>
          <p:cNvCxnSpPr>
            <a:cxnSpLocks/>
          </p:cNvCxnSpPr>
          <p:nvPr userDrawn="1"/>
        </p:nvCxnSpPr>
        <p:spPr>
          <a:xfrm>
            <a:off x="-8639" y="4330452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38643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84224"/>
            <a:ext cx="85153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rIns="18288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7179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-18168" y="1786409"/>
            <a:ext cx="9180576" cy="1574460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0070C0"/>
            </a:solidFill>
          </a:ln>
        </p:spPr>
        <p:txBody>
          <a:bodyPr lIns="457200" tIns="91440" rIns="457200" bIns="182880" anchor="ctr" anchorCtr="0">
            <a:normAutofit/>
          </a:bodyPr>
          <a:lstStyle>
            <a:lvl1pPr marL="0" marR="0" indent="0" algn="l" defTabSz="685800" rtl="0" eaLnBrk="1" fontAlgn="auto" latinLnBrk="0" hangingPunct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None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424671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 Bar: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Content Placeholder 3">
            <a:extLst>
              <a:ext uri="{FF2B5EF4-FFF2-40B4-BE49-F238E27FC236}">
                <a16:creationId xmlns:a16="http://schemas.microsoft.com/office/drawing/2014/main" id="{2291D050-F2FF-B84B-B85F-704A33D7A29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428596"/>
            <a:ext cx="4248149" cy="32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7D86A608-CE71-5040-8C80-661F1437DF33}"/>
              </a:ext>
            </a:extLst>
          </p:cNvPr>
          <p:cNvSpPr>
            <a:spLocks noChangeArrowheads="1"/>
          </p:cNvSpPr>
          <p:nvPr userDrawn="1"/>
        </p:nvSpPr>
        <p:spPr bwMode="invGray">
          <a:xfrm>
            <a:off x="323850" y="1035386"/>
            <a:ext cx="4248150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78D38D57-7E90-4C4F-BEFE-18F098A6A601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32815" y="1046741"/>
            <a:ext cx="4185088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</p:spTree>
    <p:extLst>
      <p:ext uri="{BB962C8B-B14F-4D97-AF65-F5344CB8AC3E}">
        <p14:creationId xmlns:p14="http://schemas.microsoft.com/office/powerpoint/2010/main" val="3846881504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1" y="2102823"/>
            <a:ext cx="8077200" cy="928688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pic>
        <p:nvPicPr>
          <p:cNvPr id="12" name="Picture 1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13" name="Straight Connector 12"/>
          <p:cNvCxnSpPr>
            <a:cxnSpLocks/>
          </p:cNvCxnSpPr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E75D3E13-CC4F-7E49-B471-8878E909C360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738268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-Divider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2095500"/>
            <a:ext cx="9143999" cy="97155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48" y="2105025"/>
            <a:ext cx="84963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550092C9-A09F-7245-8D15-AEFDA532881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CCC311E-DA3E-AB41-BF2C-7398324BA55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3849" y="-7144"/>
            <a:ext cx="8839200" cy="363760"/>
          </a:xfrm>
          <a:prstGeom prst="rect">
            <a:avLst/>
          </a:prstGeom>
        </p:spPr>
        <p:txBody>
          <a:bodyPr lIns="91440" anchor="b">
            <a:normAutofit/>
          </a:bodyPr>
          <a:lstStyle>
            <a:lvl1pPr marL="0" indent="0">
              <a:spcBef>
                <a:spcPts val="0"/>
              </a:spcBef>
              <a:buNone/>
              <a:defRPr sz="1100" b="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ADD SECTION TOPIC (OPTIONAL)</a:t>
            </a:r>
          </a:p>
        </p:txBody>
      </p:sp>
    </p:spTree>
    <p:extLst>
      <p:ext uri="{BB962C8B-B14F-4D97-AF65-F5344CB8AC3E}">
        <p14:creationId xmlns:p14="http://schemas.microsoft.com/office/powerpoint/2010/main" val="3880678036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-Sol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4">
            <a:extLst>
              <a:ext uri="{FF2B5EF4-FFF2-40B4-BE49-F238E27FC236}">
                <a16:creationId xmlns:a16="http://schemas.microsoft.com/office/drawing/2014/main" id="{E36BB952-50A8-AE49-87A9-BEC72E8DE500}"/>
              </a:ext>
            </a:extLst>
          </p:cNvPr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solidFill>
            <a:srgbClr val="00597C">
              <a:alpha val="10000"/>
            </a:srgbClr>
          </a:soli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72F09-2BBD-9049-A14A-1051BDD99E57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8810326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pic>
        <p:nvPicPr>
          <p:cNvPr id="14" name="Picture 13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sp>
        <p:nvSpPr>
          <p:cNvPr id="12" name="Title 4"/>
          <p:cNvSpPr txBox="1">
            <a:spLocks/>
          </p:cNvSpPr>
          <p:nvPr userDrawn="1"/>
        </p:nvSpPr>
        <p:spPr>
          <a:xfrm>
            <a:off x="1" y="1371600"/>
            <a:ext cx="9143999" cy="2400300"/>
          </a:xfrm>
          <a:prstGeom prst="rect">
            <a:avLst/>
          </a:prstGeom>
          <a:gradFill flip="none" rotWithShape="1">
            <a:gsLst>
              <a:gs pos="0">
                <a:srgbClr val="006D9A">
                  <a:alpha val="50000"/>
                </a:srgbClr>
              </a:gs>
              <a:gs pos="50000">
                <a:schemeClr val="bg1"/>
              </a:gs>
              <a:gs pos="100000">
                <a:srgbClr val="006D9A">
                  <a:alpha val="50000"/>
                </a:srgbClr>
              </a:gs>
            </a:gsLst>
            <a:lin ang="5400000" scaled="0"/>
            <a:tileRect/>
          </a:gradFill>
        </p:spPr>
        <p:txBody>
          <a:bodyPr tIns="0" anchor="ctr">
            <a:norm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105025"/>
            <a:ext cx="9144000" cy="956120"/>
          </a:xfrm>
          <a:prstGeom prst="rect">
            <a:avLst/>
          </a:prstGeom>
          <a:solidFill>
            <a:schemeClr val="bg1"/>
          </a:solidFill>
        </p:spPr>
        <p:txBody>
          <a:bodyPr tIns="0" anchor="ctr">
            <a:normAutofit/>
          </a:bodyPr>
          <a:lstStyle>
            <a:lvl1pPr algn="ctr">
              <a:defRPr sz="2800" b="0" cap="none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-7493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Picture 16">
            <a:extLst>
              <a:ext uri="{FF2B5EF4-FFF2-40B4-BE49-F238E27FC236}">
                <a16:creationId xmlns:a16="http://schemas.microsoft.com/office/drawing/2014/main" id="{54F47EEC-7D64-BC44-B74A-8AB7EC9C1146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079281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gradFill>
            <a:gsLst>
              <a:gs pos="0">
                <a:srgbClr val="004E66"/>
              </a:gs>
              <a:gs pos="100000">
                <a:srgbClr val="00779D"/>
              </a:gs>
            </a:gsLst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051987732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Image-Bla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971551"/>
            <a:ext cx="9153144" cy="4192523"/>
          </a:xfrm>
          <a:prstGeom prst="rect">
            <a:avLst/>
          </a:prstGeom>
          <a:solidFill>
            <a:schemeClr val="tx1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0C5D8D2-47A9-4648-ADAF-AF4DDAB936D3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2E694FF-BE93-494A-8335-D80A3BE989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069492155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51549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7E7F697-0452-FD41-8395-6BF13DCE8E98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C5375E53-0C80-A84B-AAA8-6B394E1E6F3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1930003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La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Large-Font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9A681A14-7A84-7F43-AE92-51583060A7F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82568E9B-001A-3C4B-92D6-08A79194F9D9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4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396428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-Rectang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1950244"/>
            <a:ext cx="3657600" cy="514350"/>
          </a:xfrm>
          <a:prstGeom prst="rect">
            <a:avLst/>
          </a:prstGeom>
        </p:spPr>
        <p:txBody>
          <a:bodyPr tIns="0" anchor="t">
            <a:normAutofit/>
          </a:bodyPr>
          <a:lstStyle>
            <a:lvl1pPr algn="l">
              <a:defRPr sz="2400" b="0" cap="none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3400" y="1521619"/>
            <a:ext cx="3657600" cy="400050"/>
          </a:xfrm>
          <a:prstGeom prst="rect">
            <a:avLst/>
          </a:prstGeom>
        </p:spPr>
        <p:txBody>
          <a:bodyPr bIns="0" anchor="b"/>
          <a:lstStyle>
            <a:lvl1pPr marL="0" indent="0" algn="l">
              <a:buNone/>
              <a:defRPr sz="1800" cap="small" baseline="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526" y="2571752"/>
            <a:ext cx="4572001" cy="1209674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5" name="Rectangle 14"/>
          <p:cNvSpPr/>
          <p:nvPr/>
        </p:nvSpPr>
        <p:spPr>
          <a:xfrm>
            <a:off x="4588934" y="1371600"/>
            <a:ext cx="4572001" cy="1185863"/>
          </a:xfrm>
          <a:prstGeom prst="rect">
            <a:avLst/>
          </a:prstGeom>
          <a:solidFill>
            <a:srgbClr val="0070C0">
              <a:alpha val="15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0" hasCustomPrompt="1"/>
          </p:nvPr>
        </p:nvSpPr>
        <p:spPr>
          <a:xfrm>
            <a:off x="4876800" y="2686050"/>
            <a:ext cx="3962400" cy="914400"/>
          </a:xfrm>
          <a:prstGeom prst="rect">
            <a:avLst/>
          </a:prstGeom>
        </p:spPr>
        <p:txBody>
          <a:bodyPr/>
          <a:lstStyle>
            <a:lvl1pPr marL="171450" indent="-171450">
              <a:defRPr sz="1500">
                <a:solidFill>
                  <a:srgbClr val="00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pic>
        <p:nvPicPr>
          <p:cNvPr id="18" name="Picture 1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1371599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-9329" y="1367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2" name="Picture 21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1" y="3771901"/>
            <a:ext cx="9157371" cy="1371599"/>
          </a:xfrm>
          <a:prstGeom prst="rect">
            <a:avLst/>
          </a:prstGeom>
        </p:spPr>
      </p:pic>
      <p:cxnSp>
        <p:nvCxnSpPr>
          <p:cNvPr id="23" name="Straight Connector 22"/>
          <p:cNvCxnSpPr/>
          <p:nvPr userDrawn="1"/>
        </p:nvCxnSpPr>
        <p:spPr>
          <a:xfrm>
            <a:off x="-9329" y="3780234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91F3C7D4-0781-8845-8825-89A145A9DF09}"/>
              </a:ext>
            </a:extLst>
          </p:cNvPr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19791"/>
            <a:ext cx="914400" cy="265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78891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closure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Disclosures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809073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-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3878355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nding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0F0B8B-66F2-DF43-BD77-6C2E0DA2E6A6}"/>
              </a:ext>
            </a:extLst>
          </p:cNvPr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A83514E-98F2-2D45-9DA2-54F265280D68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DA28F71-E8EE-4641-AAE6-AB4095216C3F}"/>
              </a:ext>
            </a:extLst>
          </p:cNvPr>
          <p:cNvSpPr txBox="1"/>
          <p:nvPr userDrawn="1"/>
        </p:nvSpPr>
        <p:spPr>
          <a:xfrm>
            <a:off x="458843" y="1375979"/>
            <a:ext cx="8229600" cy="1299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ts val="2400"/>
              </a:lnSpc>
              <a:spcBef>
                <a:spcPts val="0"/>
              </a:spcBef>
              <a:spcAft>
                <a:spcPct val="0"/>
              </a:spcAft>
              <a:buClr>
                <a:srgbClr val="434DA1"/>
              </a:buClr>
              <a:buSzPct val="125000"/>
              <a:buFont typeface="Arial"/>
              <a:buNone/>
              <a:tabLst/>
              <a:defRPr/>
            </a:pP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Hepatitis </a:t>
            </a:r>
            <a:r>
              <a:rPr lang="en-US" sz="2000" b="1" i="0" dirty="0">
                <a:solidFill>
                  <a:srgbClr val="0054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1800" b="1" i="0" dirty="0">
                <a:latin typeface="Arial" panose="020B0604020202020204" pitchFamily="34" charset="0"/>
                <a:cs typeface="Arial" panose="020B0604020202020204" pitchFamily="34" charset="0"/>
              </a:rPr>
              <a:t> Online </a:t>
            </a:r>
            <a:r>
              <a:rPr lang="en-US" sz="1800" i="0" dirty="0">
                <a:latin typeface="Arial" panose="020B0604020202020204" pitchFamily="34" charset="0"/>
                <a:cs typeface="Arial" panose="020B0604020202020204" pitchFamily="34" charset="0"/>
              </a:rPr>
              <a:t>is funded by a cooperative agreement from the Centers for Disease Control and Prevention (CDC-RFA- PS21-2105). This project is led by the University of Washington Infectious Diseases Education and Assessment (IDEA) Program. </a:t>
            </a:r>
            <a:endParaRPr lang="en-US" sz="1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24FC7B0-4199-894F-A8D2-4FF835667F6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05188" y="3229441"/>
            <a:ext cx="2120053" cy="62179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ED0061C-C01B-6147-BCD8-08FDF056E6F2}"/>
              </a:ext>
            </a:extLst>
          </p:cNvPr>
          <p:cNvSpPr/>
          <p:nvPr userDrawn="1"/>
        </p:nvSpPr>
        <p:spPr>
          <a:xfrm>
            <a:off x="295189" y="89397"/>
            <a:ext cx="8503918" cy="822624"/>
          </a:xfrm>
          <a:prstGeom prst="rect">
            <a:avLst/>
          </a:prstGeom>
        </p:spPr>
        <p:txBody>
          <a:bodyPr wrap="square" lIns="68580" anchor="ctr">
            <a:normAutofit/>
          </a:bodyPr>
          <a:lstStyle/>
          <a:p>
            <a:pPr defTabSz="342900">
              <a:spcAft>
                <a:spcPts val="0"/>
              </a:spcAft>
            </a:pPr>
            <a:r>
              <a:rPr lang="en-US" sz="2400" cap="none" baseline="0" dirty="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rPr>
              <a:t>Acknowledgments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CFDD0DC4-87ED-2248-BCCC-3FFD6569F84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89589" y="3230381"/>
            <a:ext cx="2257262" cy="65836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EAE2333-2F70-634E-82A6-B1B90516D6E6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442226" y="3266416"/>
            <a:ext cx="2145931" cy="5607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78746E0-C15F-CF49-965C-41A0CD08B991}"/>
              </a:ext>
            </a:extLst>
          </p:cNvPr>
          <p:cNvSpPr txBox="1"/>
          <p:nvPr userDrawn="1"/>
        </p:nvSpPr>
        <p:spPr>
          <a:xfrm>
            <a:off x="0" y="4636541"/>
            <a:ext cx="9151575" cy="5642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1188720" tIns="91440" rIns="1188720" bIns="137160" rtlCol="0" anchor="ctr">
            <a:spAutoFit/>
          </a:bodyPr>
          <a:lstStyle/>
          <a:p>
            <a:pPr algn="ctr">
              <a:lnSpc>
                <a:spcPts val="1300"/>
              </a:lnSpc>
            </a:pPr>
            <a:r>
              <a:rPr lang="en-US" sz="1100" i="1" dirty="0">
                <a:solidFill>
                  <a:schemeClr val="tx1"/>
                </a:solidFill>
                <a:latin typeface="+mn-lt"/>
              </a:rPr>
              <a:t>The contents in this presentation are those of the author(s) and do not necessarily represent the </a:t>
            </a:r>
            <a:br>
              <a:rPr lang="en-US" sz="1100" i="1" dirty="0">
                <a:solidFill>
                  <a:schemeClr val="tx1"/>
                </a:solidFill>
                <a:latin typeface="+mn-lt"/>
              </a:rPr>
            </a:br>
            <a:r>
              <a:rPr lang="en-US" sz="1100" i="1" dirty="0">
                <a:solidFill>
                  <a:schemeClr val="tx1"/>
                </a:solidFill>
                <a:latin typeface="+mn-lt"/>
              </a:rPr>
              <a:t>official position of views of, nor an endorsement, by the Centers for Disease Control and Prevention.</a:t>
            </a:r>
            <a:endParaRPr lang="en-US" sz="1100" i="1" dirty="0">
              <a:solidFill>
                <a:schemeClr val="tx1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5267516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Mediu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Medium-Font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E7E4DF60-71E6-5A4F-922E-DACE79CE09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15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41F06CDF-9301-9D41-99E6-E67191B990C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59610513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Same 20 F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53D4D4E-CA73-CE48-9341-CA63C4422E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pic>
        <p:nvPicPr>
          <p:cNvPr id="16" name="Picture 15"/>
          <p:cNvPicPr>
            <a:picLocks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Same-20-Font Text Slide: click to add title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5">
            <a:extLst>
              <a:ext uri="{FF2B5EF4-FFF2-40B4-BE49-F238E27FC236}">
                <a16:creationId xmlns:a16="http://schemas.microsoft.com/office/drawing/2014/main" id="{7E488213-315E-8B44-A5C0-27244905129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73EF870E-42BF-9B46-A4A3-4BBBF5EE82C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0" y="1135604"/>
            <a:ext cx="85153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205740" indent="-171450">
              <a:lnSpc>
                <a:spcPct val="100000"/>
              </a:lnSpc>
              <a:spcBef>
                <a:spcPts val="1200"/>
              </a:spcBef>
              <a:buClr>
                <a:srgbClr val="0070C0"/>
              </a:buClr>
              <a:buSzPct val="100000"/>
              <a:buFont typeface="Arial"/>
              <a:buChar char="•"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62915" marR="0" indent="-171450" algn="l" defTabSz="6858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20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40080" indent="-137160">
              <a:lnSpc>
                <a:spcPct val="100000"/>
              </a:lnSpc>
              <a:spcBef>
                <a:spcPts val="300"/>
              </a:spcBef>
              <a:buClr>
                <a:srgbClr val="0070C0"/>
              </a:buClr>
              <a:buSzPct val="100000"/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First Level Text (click Return TAB to get to next level text)</a:t>
            </a:r>
          </a:p>
          <a:p>
            <a:pPr lvl="1"/>
            <a:r>
              <a:rPr lang="en-US" dirty="0"/>
              <a:t>Second level (click shift TAB to get back to First Level)</a:t>
            </a:r>
          </a:p>
          <a:p>
            <a:pPr lvl="2"/>
            <a:r>
              <a:rPr lang="en-US" dirty="0"/>
              <a:t>Click Return Tab to get to Third-Level Text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608098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Data/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Text and Data/Image Slide: click to add 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323850" y="1190625"/>
            <a:ext cx="4095750" cy="360045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171450" indent="-171450">
              <a:lnSpc>
                <a:spcPts val="2100"/>
              </a:lnSpc>
              <a:spcBef>
                <a:spcPts val="600"/>
              </a:spcBef>
              <a:buClr>
                <a:srgbClr val="0070C0"/>
              </a:buClr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0038" indent="-128588">
              <a:lnSpc>
                <a:spcPts val="2100"/>
              </a:lnSpc>
              <a:spcBef>
                <a:spcPts val="300"/>
              </a:spcBef>
              <a:buClr>
                <a:srgbClr val="0070C0"/>
              </a:buClr>
              <a:buFont typeface="Arial" pitchFamily="34" charset="0"/>
              <a:buChar char="-"/>
              <a:defRPr sz="18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ts val="2100"/>
              </a:lnSpc>
              <a:spcBef>
                <a:spcPts val="600"/>
              </a:spcBef>
              <a:defRPr sz="12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first level text</a:t>
            </a:r>
          </a:p>
          <a:p>
            <a:pPr lvl="1"/>
            <a:r>
              <a:rPr lang="en-US" dirty="0"/>
              <a:t>Second level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0091559A-A57D-7640-A089-C617FF5BE98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AE78A2BD-79AF-4045-B862-6F54F0C316B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2138419722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Table-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7" name="Text Placeholder 5">
            <a:extLst>
              <a:ext uri="{FF2B5EF4-FFF2-40B4-BE49-F238E27FC236}">
                <a16:creationId xmlns:a16="http://schemas.microsoft.com/office/drawing/2014/main" id="{D1050445-BA7D-E540-B7EF-B34AC2CA36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4165635349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-Cred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Illustration/Credit: click to add title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-9329" y="962025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>
            <a:extLst>
              <a:ext uri="{FF2B5EF4-FFF2-40B4-BE49-F238E27FC236}">
                <a16:creationId xmlns:a16="http://schemas.microsoft.com/office/drawing/2014/main" id="{432CEDF1-0424-7343-B2E6-04464D55ADF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9" name="Text Placeholder 5">
            <a:extLst>
              <a:ext uri="{FF2B5EF4-FFF2-40B4-BE49-F238E27FC236}">
                <a16:creationId xmlns:a16="http://schemas.microsoft.com/office/drawing/2014/main" id="{49040465-5DC6-4C45-8214-2E969A7E14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60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379583066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-Gray-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Graph/Table/Image Gray Bar: click to add title</a:t>
            </a:r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invGray">
          <a:xfrm>
            <a:off x="-4917" y="980205"/>
            <a:ext cx="9162288" cy="365760"/>
          </a:xfrm>
          <a:prstGeom prst="rect">
            <a:avLst/>
          </a:prstGeom>
          <a:solidFill>
            <a:srgbClr val="5A646E"/>
          </a:solidFill>
          <a:ln>
            <a:noFill/>
            <a:headEnd/>
            <a:tailEnd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>
            <a:prstTxWarp prst="textNoShape">
              <a:avLst/>
            </a:prstTxWarp>
          </a:bodyPr>
          <a:lstStyle/>
          <a:p>
            <a:pPr algn="ctr" defTabSz="342900">
              <a:lnSpc>
                <a:spcPct val="85000"/>
              </a:lnSpc>
            </a:pPr>
            <a:endParaRPr lang="en-US" sz="1500" dirty="0">
              <a:solidFill>
                <a:schemeClr val="bg1"/>
              </a:solidFill>
              <a:latin typeface="Arial" pitchFamily="-110" charset="0"/>
              <a:ea typeface="ＭＳ Ｐゴシック" pitchFamily="-110" charset="-128"/>
              <a:cs typeface="ＭＳ Ｐゴシック" pitchFamily="-110" charset="-128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85436345-40BB-5242-A91F-64B15D2D0A4B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323850" y="989536"/>
            <a:ext cx="8503920" cy="3429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buNone/>
              <a:defRPr sz="1600" b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text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-4917" y="968376"/>
            <a:ext cx="9158733" cy="1191"/>
          </a:xfrm>
          <a:prstGeom prst="line">
            <a:avLst/>
          </a:prstGeom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ACC8AE8E-D860-A048-A8D2-A7D0623F19C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D279690D-7F7B-9243-8026-9C4650B83EB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</p:spTree>
    <p:extLst>
      <p:ext uri="{BB962C8B-B14F-4D97-AF65-F5344CB8AC3E}">
        <p14:creationId xmlns:p14="http://schemas.microsoft.com/office/powerpoint/2010/main" val="145874344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udy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0"/>
            <a:ext cx="9157371" cy="9601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3850" y="171450"/>
            <a:ext cx="8515350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>
              <a:defRPr sz="24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Study Slide: 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006B65E-6661-EE42-AFF2-CBC4C550F1B5}"/>
              </a:ext>
            </a:extLst>
          </p:cNvPr>
          <p:cNvCxnSpPr>
            <a:cxnSpLocks/>
          </p:cNvCxnSpPr>
          <p:nvPr userDrawn="1"/>
        </p:nvCxnSpPr>
        <p:spPr>
          <a:xfrm>
            <a:off x="-14989" y="962025"/>
            <a:ext cx="9162862" cy="0"/>
          </a:xfrm>
          <a:prstGeom prst="line">
            <a:avLst/>
          </a:prstGeom>
          <a:ln w="25400">
            <a:solidFill>
              <a:srgbClr val="00B0F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5062BBA1-6479-2148-9EE1-B8CD2CE7493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30186" y="4829794"/>
            <a:ext cx="914400" cy="268185"/>
          </a:xfrm>
          <a:prstGeom prst="rect">
            <a:avLst/>
          </a:prstGeom>
        </p:spPr>
      </p:pic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91BF38B5-72C1-5A4F-B205-3AF64FC4F8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3849" y="4846321"/>
            <a:ext cx="7733363" cy="240029"/>
          </a:xfrm>
          <a:prstGeom prst="rect">
            <a:avLst/>
          </a:prstGeom>
        </p:spPr>
        <p:txBody>
          <a:bodyPr vert="horz" anchor="ctr"/>
          <a:lstStyle>
            <a:lvl1pPr marL="0" indent="0" algn="l">
              <a:spcBef>
                <a:spcPts val="0"/>
              </a:spcBef>
              <a:buNone/>
              <a:defRPr sz="1050" b="0" baseline="0">
                <a:solidFill>
                  <a:srgbClr val="285078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Click to Add Source</a:t>
            </a: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373E7362-CDE5-A340-93E0-4EB40FE4CF9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23851" y="1184224"/>
            <a:ext cx="4248150" cy="350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tIns="91440" anchor="t" anchorCtr="0">
            <a:normAutofit/>
          </a:bodyPr>
          <a:lstStyle>
            <a:lvl1pPr marL="205740" marR="0" indent="-171450" algn="l" defTabSz="6858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Arial"/>
              <a:buChar char="•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71475" marR="0" indent="-17145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ct val="100000"/>
              <a:buFont typeface="Lucida Grande"/>
              <a:buChar char="-"/>
              <a:tabLst/>
              <a:defRPr sz="1600" baseline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0090" indent="-102870">
              <a:lnSpc>
                <a:spcPct val="100000"/>
              </a:lnSpc>
              <a:spcBef>
                <a:spcPts val="300"/>
              </a:spcBef>
              <a:buClr>
                <a:schemeClr val="bg2"/>
              </a:buClr>
              <a:buSzPct val="70000"/>
              <a:defRPr sz="1500">
                <a:solidFill>
                  <a:srgbClr val="000000"/>
                </a:solidFill>
              </a:defRPr>
            </a:lvl3pPr>
            <a:lvl4pPr>
              <a:defRPr sz="1500"/>
            </a:lvl4pPr>
            <a:lvl5pPr>
              <a:defRPr sz="15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enter first level text</a:t>
            </a:r>
          </a:p>
          <a:p>
            <a:pPr lvl="1"/>
            <a:r>
              <a:rPr lang="en-US" dirty="0"/>
              <a:t>Line 2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32503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9" r:id="rId2"/>
    <p:sldLayoutId id="2147483711" r:id="rId3"/>
    <p:sldLayoutId id="2147483709" r:id="rId4"/>
    <p:sldLayoutId id="2147483700" r:id="rId5"/>
    <p:sldLayoutId id="2147483701" r:id="rId6"/>
    <p:sldLayoutId id="2147483710" r:id="rId7"/>
    <p:sldLayoutId id="2147483703" r:id="rId8"/>
    <p:sldLayoutId id="2147483723" r:id="rId9"/>
    <p:sldLayoutId id="2147483729" r:id="rId10"/>
    <p:sldLayoutId id="2147483730" r:id="rId11"/>
    <p:sldLayoutId id="2147483727" r:id="rId12"/>
    <p:sldLayoutId id="2147483695" r:id="rId13"/>
    <p:sldLayoutId id="2147483697" r:id="rId14"/>
    <p:sldLayoutId id="2147483725" r:id="rId15"/>
    <p:sldLayoutId id="2147483698" r:id="rId16"/>
    <p:sldLayoutId id="2147483704" r:id="rId17"/>
    <p:sldLayoutId id="2147483724" r:id="rId18"/>
    <p:sldLayoutId id="2147483705" r:id="rId19"/>
    <p:sldLayoutId id="2147483696" r:id="rId20"/>
    <p:sldLayoutId id="2147483726" r:id="rId21"/>
    <p:sldLayoutId id="2147483707" r:id="rId22"/>
    <p:sldLayoutId id="2147483708" r:id="rId23"/>
  </p:sldLayoutIdLst>
  <p:transition spd="slow"/>
  <p:hf sldNum="0" hd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1800" dirty="0">
                <a:solidFill>
                  <a:srgbClr val="001D48"/>
                </a:solidFill>
              </a:rPr>
              <a:t>Glecaprevir-Pibrentasvir in Cirrhotic Genotype 1, 2, 4, 5, and 6</a:t>
            </a:r>
            <a:br>
              <a:rPr lang="en-US" sz="1800" dirty="0">
                <a:solidFill>
                  <a:srgbClr val="001D48"/>
                </a:solidFill>
              </a:rPr>
            </a:br>
            <a:r>
              <a:rPr lang="en-US" sz="2400" dirty="0">
                <a:solidFill>
                  <a:srgbClr val="001D48"/>
                </a:solidFill>
              </a:rPr>
              <a:t>EXPEDITION-1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E37C8C-ADF8-D547-B63F-537504DB5F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/>
                <a:cs typeface="Arial"/>
              </a:rPr>
              <a:t>Treatment Naïve or Treatment Experienced, </a:t>
            </a:r>
            <a:r>
              <a:rPr lang="en-US" dirty="0"/>
              <a:t>Phase 3</a:t>
            </a:r>
          </a:p>
        </p:txBody>
      </p:sp>
    </p:spTree>
    <p:extLst>
      <p:ext uri="{BB962C8B-B14F-4D97-AF65-F5344CB8AC3E}">
        <p14:creationId xmlns:p14="http://schemas.microsoft.com/office/powerpoint/2010/main" val="255283061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Cirrhotic Genotype 1, 2, 4, 5, and 6</a:t>
            </a:r>
            <a:br>
              <a:rPr lang="en-US" sz="2000" dirty="0"/>
            </a:br>
            <a:r>
              <a:rPr lang="en-US" sz="2000" dirty="0"/>
              <a:t>EXPEDITION-1: Study Features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CC7ACC-9920-0949-922F-D0D43F4530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23850" y="1184224"/>
            <a:ext cx="8515350" cy="3420727"/>
          </a:xfrm>
        </p:spPr>
        <p:txBody>
          <a:bodyPr>
            <a:noAutofit/>
          </a:bodyPr>
          <a:lstStyle/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Design</a:t>
            </a:r>
            <a:r>
              <a:rPr lang="en-US" sz="1500" dirty="0">
                <a:latin typeface="Arial" pitchFamily="22" charset="0"/>
              </a:rPr>
              <a:t>: Open-label, single-arm, phase 3 trial to evaluate the safety and efficacy of the fixed-dose combination of glecaprevir-pibrentasvir for 12 weeks in treatment-naïve and treatment-experienced adults with GT 1, 2, 4, 5, or 6 chronic HCV infection and compensated cirrhosis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latin typeface="Arial" pitchFamily="22" charset="0"/>
              </a:rPr>
              <a:t>Setting: </a:t>
            </a:r>
            <a:r>
              <a:rPr lang="en-US" sz="1500" dirty="0">
                <a:latin typeface="Arial" pitchFamily="22" charset="0"/>
              </a:rPr>
              <a:t>US, Belgium, Canada, Germany, South Africa, and Spain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b="1" dirty="0">
                <a:latin typeface="Arial" pitchFamily="22" charset="0"/>
              </a:rPr>
              <a:t>Key Eligibility Criteria</a:t>
            </a:r>
            <a:endParaRPr lang="en-US" sz="1500" dirty="0">
              <a:latin typeface="Arial" pitchFamily="22" charset="0"/>
            </a:endParaRPr>
          </a:p>
          <a:p>
            <a:pPr marL="376047" lvl="1" indent="-173736" defTabSz="457200" fontAlgn="base">
              <a:lnSpc>
                <a:spcPts val="1700"/>
              </a:lnSpc>
              <a:spcBef>
                <a:spcPts val="300"/>
              </a:spcBef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Chronic HCV GT 1, 2, 4, 5, or 6</a:t>
            </a:r>
          </a:p>
          <a:p>
            <a:pPr marL="376047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Age ≥18 years</a:t>
            </a:r>
          </a:p>
          <a:p>
            <a:pPr marL="376047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latin typeface="Arial" pitchFamily="22" charset="0"/>
              </a:rPr>
              <a:t>HCV RNA 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≥</a:t>
            </a:r>
            <a:r>
              <a:rPr lang="en-US" sz="1500" dirty="0">
                <a:latin typeface="Arial" pitchFamily="22" charset="0"/>
              </a:rPr>
              <a:t>1,000 IU/mL at screening</a:t>
            </a:r>
            <a:endParaRPr lang="en-US" sz="1500" dirty="0">
              <a:solidFill>
                <a:schemeClr val="tx1"/>
              </a:solidFill>
              <a:latin typeface="Arial" pitchFamily="22" charset="0"/>
            </a:endParaRPr>
          </a:p>
          <a:p>
            <a:pPr marL="376047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Naïve or treated with peginterferon +/- ribavirin (PR) or PR +/- sofosbuvir</a:t>
            </a:r>
          </a:p>
          <a:p>
            <a:pPr marL="376047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Compensated cirrhosis</a:t>
            </a:r>
          </a:p>
          <a:p>
            <a:pPr marL="376047" lvl="1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tabLst>
                <a:tab pos="279400" algn="l"/>
              </a:tabLst>
              <a:defRPr/>
            </a:pP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HIV or chronic HBV coinfection excluded</a:t>
            </a:r>
          </a:p>
          <a:p>
            <a:pPr marL="210312" indent="-173736" defTabSz="457200" fontAlgn="base">
              <a:lnSpc>
                <a:spcPts val="1700"/>
              </a:lnSpc>
              <a:spcAft>
                <a:spcPct val="0"/>
              </a:spcAft>
              <a:buClr>
                <a:srgbClr val="126B8F"/>
              </a:buClr>
              <a:buSzPct val="90000"/>
              <a:defRPr/>
            </a:pPr>
            <a:r>
              <a:rPr lang="en-US" sz="1500" b="1" dirty="0">
                <a:solidFill>
                  <a:schemeClr val="tx1"/>
                </a:solidFill>
                <a:latin typeface="Arial" pitchFamily="22" charset="0"/>
              </a:rPr>
              <a:t>Primary End Point</a:t>
            </a:r>
            <a:r>
              <a:rPr lang="en-US" sz="1500" dirty="0">
                <a:solidFill>
                  <a:schemeClr val="tx1"/>
                </a:solidFill>
                <a:latin typeface="Arial" pitchFamily="22" charset="0"/>
              </a:rPr>
              <a:t>: SVR12</a:t>
            </a:r>
          </a:p>
        </p:txBody>
      </p:sp>
    </p:spTree>
    <p:extLst>
      <p:ext uri="{BB962C8B-B14F-4D97-AF65-F5344CB8AC3E}">
        <p14:creationId xmlns:p14="http://schemas.microsoft.com/office/powerpoint/2010/main" val="34209140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Cirrhotic Genotype 1, 2, 4, 5, and 6</a:t>
            </a:r>
            <a:br>
              <a:rPr lang="en-US" sz="2000" dirty="0"/>
            </a:br>
            <a:r>
              <a:rPr lang="en-US" sz="2000" dirty="0"/>
              <a:t>EXPEDITION-1: Study Design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71600" y="228600"/>
            <a:ext cx="6386513" cy="74295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800" dirty="0"/>
          </a:p>
        </p:txBody>
      </p:sp>
      <p:sp>
        <p:nvSpPr>
          <p:cNvPr id="18" name="Rectangle 25"/>
          <p:cNvSpPr>
            <a:spLocks noChangeArrowheads="1"/>
          </p:cNvSpPr>
          <p:nvPr/>
        </p:nvSpPr>
        <p:spPr bwMode="auto">
          <a:xfrm>
            <a:off x="1133753" y="3657600"/>
            <a:ext cx="6885433" cy="65835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solidFill>
              <a:srgbClr val="A6A6A6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342900" tIns="34073" rIns="69365" bIns="34073" anchor="ctr">
            <a:prstTxWarp prst="textNoShape">
              <a:avLst/>
            </a:prstTxWarp>
          </a:bodyPr>
          <a:lstStyle/>
          <a:p>
            <a:pPr defTabSz="701279">
              <a:lnSpc>
                <a:spcPts val="1350"/>
              </a:lnSpc>
              <a:spcBef>
                <a:spcPct val="50000"/>
              </a:spcBef>
            </a:pPr>
            <a:r>
              <a:rPr lang="en-US" sz="1050" b="1" dirty="0">
                <a:solidFill>
                  <a:srgbClr val="000000"/>
                </a:solidFill>
                <a:latin typeface="Arial" pitchFamily="22" charset="0"/>
              </a:rPr>
              <a:t>Drug Dosing: </a:t>
            </a: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Glecaprevir-pibrentasvir (100/40 mg) fixed dose combination, three pills once daily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5076936" y="2594880"/>
            <a:ext cx="1895094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"/>
          <p:cNvSpPr>
            <a:spLocks noChangeArrowheads="1"/>
          </p:cNvSpPr>
          <p:nvPr/>
        </p:nvSpPr>
        <p:spPr bwMode="auto">
          <a:xfrm>
            <a:off x="3000920" y="2163195"/>
            <a:ext cx="2079747" cy="864108"/>
          </a:xfrm>
          <a:prstGeom prst="rect">
            <a:avLst/>
          </a:prstGeom>
          <a:solidFill>
            <a:srgbClr val="B7C4C5">
              <a:alpha val="70000"/>
            </a:srgbClr>
          </a:solidFill>
          <a:ln w="6350" cmpd="sng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 b="1" dirty="0" err="1">
                <a:solidFill>
                  <a:srgbClr val="000000"/>
                </a:solidFill>
                <a:latin typeface="Arial"/>
                <a:cs typeface="Arial"/>
              </a:rPr>
              <a:t>Glecaprevir-Pibrentasvi</a:t>
            </a:r>
            <a:r>
              <a:rPr lang="en-US" sz="1350" b="1" dirty="0" err="1">
                <a:solidFill>
                  <a:srgbClr val="000000"/>
                </a:solidFill>
                <a:latin typeface="Arial"/>
                <a:cs typeface="Arial"/>
              </a:rPr>
              <a:t>r</a:t>
            </a:r>
            <a:r>
              <a:rPr lang="en-US" sz="135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br>
              <a:rPr lang="en-US" sz="1350" b="1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050" dirty="0">
                <a:solidFill>
                  <a:srgbClr val="000000"/>
                </a:solidFill>
                <a:latin typeface="Arial"/>
                <a:cs typeface="Arial"/>
              </a:rPr>
              <a:t>(n = 146)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77515" y="2034868"/>
            <a:ext cx="2284120" cy="1051833"/>
          </a:xfrm>
          <a:prstGeom prst="rect">
            <a:avLst/>
          </a:prstGeom>
          <a:solidFill>
            <a:srgbClr val="454545"/>
          </a:solidFill>
          <a:ln w="6350" cmpd="sng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37160" rtlCol="0" anchor="ctr"/>
          <a:lstStyle/>
          <a:p>
            <a:pPr algn="ctr"/>
            <a:r>
              <a:rPr lang="en-US" sz="1400" b="1" dirty="0">
                <a:latin typeface="Arial"/>
                <a:cs typeface="Arial"/>
              </a:rPr>
              <a:t>GT1, 2, 4, 5, 6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Naïve</a:t>
            </a:r>
            <a:b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Experienced</a:t>
            </a:r>
          </a:p>
          <a:p>
            <a:pPr algn="ctr"/>
            <a:r>
              <a:rPr lang="en-US" sz="12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Compensated cirrhosis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6696150" y="2448945"/>
            <a:ext cx="840260" cy="304035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  <a:latin typeface="Arial"/>
                <a:cs typeface="Arial"/>
              </a:rPr>
              <a:t>SVR12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3C696B0-88A5-D74B-9F5D-590D7105CF4D}"/>
              </a:ext>
            </a:extLst>
          </p:cNvPr>
          <p:cNvGrpSpPr/>
          <p:nvPr/>
        </p:nvGrpSpPr>
        <p:grpSpPr>
          <a:xfrm>
            <a:off x="1138416" y="1021866"/>
            <a:ext cx="6871718" cy="386328"/>
            <a:chOff x="1138416" y="1021866"/>
            <a:chExt cx="6871718" cy="386328"/>
          </a:xfrm>
        </p:grpSpPr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78C26AE3-39D7-A04D-830B-E1CE6D740C29}"/>
                </a:ext>
              </a:extLst>
            </p:cNvPr>
            <p:cNvSpPr/>
            <p:nvPr/>
          </p:nvSpPr>
          <p:spPr>
            <a:xfrm>
              <a:off x="1138416" y="1085901"/>
              <a:ext cx="6871718" cy="308037"/>
            </a:xfrm>
            <a:prstGeom prst="rect">
              <a:avLst/>
            </a:prstGeom>
            <a:gradFill>
              <a:gsLst>
                <a:gs pos="85000">
                  <a:srgbClr val="ECECEC"/>
                </a:gs>
                <a:gs pos="0">
                  <a:schemeClr val="bg1"/>
                </a:gs>
                <a:gs pos="15000">
                  <a:schemeClr val="bg1">
                    <a:lumMod val="85000"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 sz="120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6108BB96-1171-8647-B181-BED8FD334B1B}"/>
                </a:ext>
              </a:extLst>
            </p:cNvPr>
            <p:cNvCxnSpPr/>
            <p:nvPr/>
          </p:nvCxnSpPr>
          <p:spPr>
            <a:xfrm flipV="1">
              <a:off x="1138416" y="1387638"/>
              <a:ext cx="6871718" cy="8604"/>
            </a:xfrm>
            <a:prstGeom prst="line">
              <a:avLst/>
            </a:prstGeom>
            <a:ln w="952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53AB8CEC-9845-024D-BB9A-F51EFD34E320}"/>
                </a:ext>
              </a:extLst>
            </p:cNvPr>
            <p:cNvGrpSpPr/>
            <p:nvPr/>
          </p:nvGrpSpPr>
          <p:grpSpPr>
            <a:xfrm>
              <a:off x="1857714" y="1021866"/>
              <a:ext cx="5481256" cy="386328"/>
              <a:chOff x="1857714" y="1021866"/>
              <a:chExt cx="5481256" cy="386328"/>
            </a:xfrm>
          </p:grpSpPr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C225DD96-BD88-BD44-83B1-15B476B8BB39}"/>
                  </a:ext>
                </a:extLst>
              </p:cNvPr>
              <p:cNvSpPr/>
              <p:nvPr/>
            </p:nvSpPr>
            <p:spPr>
              <a:xfrm>
                <a:off x="1857714" y="1079958"/>
                <a:ext cx="628650" cy="299474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050" dirty="0">
                    <a:solidFill>
                      <a:srgbClr val="000000"/>
                    </a:solidFill>
                  </a:rPr>
                  <a:t>Week</a:t>
                </a:r>
              </a:p>
            </p:txBody>
          </p: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EA546189-9E6E-BA4C-9F2B-F923EBC3402C}"/>
                  </a:ext>
                </a:extLst>
              </p:cNvPr>
              <p:cNvGrpSpPr/>
              <p:nvPr/>
            </p:nvGrpSpPr>
            <p:grpSpPr>
              <a:xfrm>
                <a:off x="2825227" y="1021866"/>
                <a:ext cx="4513743" cy="386328"/>
                <a:chOff x="2825227" y="1021866"/>
                <a:chExt cx="4513743" cy="386328"/>
              </a:xfrm>
            </p:grpSpPr>
            <p:sp>
              <p:nvSpPr>
                <p:cNvPr id="69" name="Rectangle 68">
                  <a:extLst>
                    <a:ext uri="{FF2B5EF4-FFF2-40B4-BE49-F238E27FC236}">
                      <a16:creationId xmlns:a16="http://schemas.microsoft.com/office/drawing/2014/main" id="{A33F0005-0CB8-B845-B7E3-40154137C4FC}"/>
                    </a:ext>
                  </a:extLst>
                </p:cNvPr>
                <p:cNvSpPr/>
                <p:nvPr/>
              </p:nvSpPr>
              <p:spPr>
                <a:xfrm>
                  <a:off x="2825227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0</a:t>
                  </a:r>
                </a:p>
              </p:txBody>
            </p:sp>
            <p:sp>
              <p:nvSpPr>
                <p:cNvPr id="70" name="Rectangle 69">
                  <a:extLst>
                    <a:ext uri="{FF2B5EF4-FFF2-40B4-BE49-F238E27FC236}">
                      <a16:creationId xmlns:a16="http://schemas.microsoft.com/office/drawing/2014/main" id="{54B76E97-2B67-D140-ADF1-67B684567101}"/>
                    </a:ext>
                  </a:extLst>
                </p:cNvPr>
                <p:cNvSpPr/>
                <p:nvPr/>
              </p:nvSpPr>
              <p:spPr>
                <a:xfrm>
                  <a:off x="6929776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24</a:t>
                  </a:r>
                </a:p>
              </p:txBody>
            </p:sp>
            <p:sp>
              <p:nvSpPr>
                <p:cNvPr id="71" name="Rectangle 70">
                  <a:extLst>
                    <a:ext uri="{FF2B5EF4-FFF2-40B4-BE49-F238E27FC236}">
                      <a16:creationId xmlns:a16="http://schemas.microsoft.com/office/drawing/2014/main" id="{59716491-67FF-124A-97A3-88D7CD58EE44}"/>
                    </a:ext>
                  </a:extLst>
                </p:cNvPr>
                <p:cNvSpPr/>
                <p:nvPr/>
              </p:nvSpPr>
              <p:spPr>
                <a:xfrm>
                  <a:off x="4193410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8</a:t>
                  </a:r>
                </a:p>
              </p:txBody>
            </p:sp>
            <p:sp>
              <p:nvSpPr>
                <p:cNvPr id="72" name="Rectangle 71">
                  <a:extLst>
                    <a:ext uri="{FF2B5EF4-FFF2-40B4-BE49-F238E27FC236}">
                      <a16:creationId xmlns:a16="http://schemas.microsoft.com/office/drawing/2014/main" id="{9746004F-58B3-3242-90AE-A09A53218100}"/>
                    </a:ext>
                  </a:extLst>
                </p:cNvPr>
                <p:cNvSpPr/>
                <p:nvPr/>
              </p:nvSpPr>
              <p:spPr>
                <a:xfrm>
                  <a:off x="4877501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12</a:t>
                  </a:r>
                </a:p>
              </p:txBody>
            </p:sp>
            <p:sp>
              <p:nvSpPr>
                <p:cNvPr id="73" name="Rectangle 72">
                  <a:extLst>
                    <a:ext uri="{FF2B5EF4-FFF2-40B4-BE49-F238E27FC236}">
                      <a16:creationId xmlns:a16="http://schemas.microsoft.com/office/drawing/2014/main" id="{4DE9FAC7-5F56-1346-92E8-33E9F0933B73}"/>
                    </a:ext>
                  </a:extLst>
                </p:cNvPr>
                <p:cNvSpPr/>
                <p:nvPr/>
              </p:nvSpPr>
              <p:spPr>
                <a:xfrm>
                  <a:off x="6245683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20</a:t>
                  </a:r>
                </a:p>
              </p:txBody>
            </p:sp>
            <p:sp>
              <p:nvSpPr>
                <p:cNvPr id="74" name="Rectangle 73">
                  <a:extLst>
                    <a:ext uri="{FF2B5EF4-FFF2-40B4-BE49-F238E27FC236}">
                      <a16:creationId xmlns:a16="http://schemas.microsoft.com/office/drawing/2014/main" id="{F2038AC8-A2B3-EC40-93FE-CF03A82EEE1C}"/>
                    </a:ext>
                  </a:extLst>
                </p:cNvPr>
                <p:cNvSpPr/>
                <p:nvPr/>
              </p:nvSpPr>
              <p:spPr>
                <a:xfrm>
                  <a:off x="3509318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4</a:t>
                  </a:r>
                </a:p>
              </p:txBody>
            </p:sp>
            <p:sp>
              <p:nvSpPr>
                <p:cNvPr id="75" name="Rectangle 74">
                  <a:extLst>
                    <a:ext uri="{FF2B5EF4-FFF2-40B4-BE49-F238E27FC236}">
                      <a16:creationId xmlns:a16="http://schemas.microsoft.com/office/drawing/2014/main" id="{BA7A5B59-F01E-6248-8847-7814A4993F71}"/>
                    </a:ext>
                  </a:extLst>
                </p:cNvPr>
                <p:cNvSpPr/>
                <p:nvPr/>
              </p:nvSpPr>
              <p:spPr>
                <a:xfrm>
                  <a:off x="5561592" y="1021866"/>
                  <a:ext cx="409194" cy="38632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050" dirty="0">
                      <a:solidFill>
                        <a:srgbClr val="000000"/>
                      </a:solidFill>
                      <a:latin typeface="Arial"/>
                      <a:cs typeface="Arial"/>
                    </a:rPr>
                    <a:t>16</a:t>
                  </a:r>
                </a:p>
              </p:txBody>
            </p:sp>
          </p:grp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320BB35C-8258-524A-8B41-70AB5EE1D3DA}"/>
                </a:ext>
              </a:extLst>
            </p:cNvPr>
            <p:cNvGrpSpPr/>
            <p:nvPr/>
          </p:nvGrpSpPr>
          <p:grpSpPr>
            <a:xfrm>
              <a:off x="3028672" y="1328205"/>
              <a:ext cx="4105701" cy="65723"/>
              <a:chOff x="3028672" y="1328205"/>
              <a:chExt cx="4105701" cy="65723"/>
            </a:xfrm>
          </p:grpSpPr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3F6C2A75-5819-BA46-9947-C7B9E6E2CD96}"/>
                  </a:ext>
                </a:extLst>
              </p:cNvPr>
              <p:cNvCxnSpPr/>
              <p:nvPr/>
            </p:nvCxnSpPr>
            <p:spPr>
              <a:xfrm flipV="1">
                <a:off x="3028672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0691D531-EEFC-F946-B1F0-03D1CCCC4A03}"/>
                  </a:ext>
                </a:extLst>
              </p:cNvPr>
              <p:cNvCxnSpPr/>
              <p:nvPr/>
            </p:nvCxnSpPr>
            <p:spPr>
              <a:xfrm flipV="1">
                <a:off x="4396669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B7FCDF48-470A-C649-A0A2-F79D74A1D460}"/>
                  </a:ext>
                </a:extLst>
              </p:cNvPr>
              <p:cNvCxnSpPr/>
              <p:nvPr/>
            </p:nvCxnSpPr>
            <p:spPr>
              <a:xfrm flipV="1">
                <a:off x="7134373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>
                <a:extLst>
                  <a:ext uri="{FF2B5EF4-FFF2-40B4-BE49-F238E27FC236}">
                    <a16:creationId xmlns:a16="http://schemas.microsoft.com/office/drawing/2014/main" id="{DEF86426-189C-374A-9510-E601A134D089}"/>
                  </a:ext>
                </a:extLst>
              </p:cNvPr>
              <p:cNvCxnSpPr/>
              <p:nvPr/>
            </p:nvCxnSpPr>
            <p:spPr>
              <a:xfrm flipV="1">
                <a:off x="5080667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>
                <a:extLst>
                  <a:ext uri="{FF2B5EF4-FFF2-40B4-BE49-F238E27FC236}">
                    <a16:creationId xmlns:a16="http://schemas.microsoft.com/office/drawing/2014/main" id="{592258B6-346A-9743-8FB1-FC1E871565E3}"/>
                  </a:ext>
                </a:extLst>
              </p:cNvPr>
              <p:cNvCxnSpPr/>
              <p:nvPr/>
            </p:nvCxnSpPr>
            <p:spPr>
              <a:xfrm flipH="1" flipV="1">
                <a:off x="6448663" y="1328205"/>
                <a:ext cx="171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>
                <a:extLst>
                  <a:ext uri="{FF2B5EF4-FFF2-40B4-BE49-F238E27FC236}">
                    <a16:creationId xmlns:a16="http://schemas.microsoft.com/office/drawing/2014/main" id="{7CF2C2C6-1DC3-1540-B8F7-CB68F6BE5195}"/>
                  </a:ext>
                </a:extLst>
              </p:cNvPr>
              <p:cNvCxnSpPr/>
              <p:nvPr/>
            </p:nvCxnSpPr>
            <p:spPr>
              <a:xfrm flipV="1">
                <a:off x="5764665" y="1328205"/>
                <a:ext cx="0" cy="61421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>
                <a:extLst>
                  <a:ext uri="{FF2B5EF4-FFF2-40B4-BE49-F238E27FC236}">
                    <a16:creationId xmlns:a16="http://schemas.microsoft.com/office/drawing/2014/main" id="{4040A3D3-7C1C-F449-A9DB-91755C90F2FB}"/>
                  </a:ext>
                </a:extLst>
              </p:cNvPr>
              <p:cNvCxnSpPr/>
              <p:nvPr/>
            </p:nvCxnSpPr>
            <p:spPr>
              <a:xfrm flipV="1">
                <a:off x="3712670" y="1328205"/>
                <a:ext cx="0" cy="65723"/>
              </a:xfrm>
              <a:prstGeom prst="line">
                <a:avLst/>
              </a:prstGeom>
              <a:ln w="12700" cmpd="sng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40138281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Cirrhotic Genotype 1, 2, 4, 5, and 6</a:t>
            </a:r>
            <a:br>
              <a:rPr lang="en-US" sz="2000" dirty="0"/>
            </a:br>
            <a:r>
              <a:rPr lang="en-US" sz="2000" dirty="0"/>
              <a:t>EXPEDITION-1: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5720005"/>
              </p:ext>
            </p:extLst>
          </p:nvPr>
        </p:nvGraphicFramePr>
        <p:xfrm>
          <a:off x="457200" y="1031277"/>
          <a:ext cx="8229599" cy="3661360"/>
        </p:xfrm>
        <a:graphic>
          <a:graphicData uri="http://schemas.openxmlformats.org/drawingml/2006/table">
            <a:tbl>
              <a:tblPr firstRow="1" bandRow="1"/>
              <a:tblGrid>
                <a:gridCol w="4365938">
                  <a:extLst>
                    <a:ext uri="{9D8B030D-6E8A-4147-A177-3AD203B41FA5}">
                      <a16:colId xmlns:a16="http://schemas.microsoft.com/office/drawing/2014/main" val="2170139684"/>
                    </a:ext>
                  </a:extLst>
                </a:gridCol>
                <a:gridCol w="3863661">
                  <a:extLst>
                    <a:ext uri="{9D8B030D-6E8A-4147-A177-3AD203B41FA5}">
                      <a16:colId xmlns:a16="http://schemas.microsoft.com/office/drawing/2014/main" val="2103064376"/>
                    </a:ext>
                  </a:extLst>
                </a:gridCol>
              </a:tblGrid>
              <a:tr h="632518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Baseline Characteristic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Glecaprevir-Pibrentasvir</a:t>
                      </a:r>
                    </a:p>
                    <a:p>
                      <a:pPr algn="ctr" rtl="0" fontAlgn="ctr"/>
                      <a:r>
                        <a:rPr lang="en-US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(n = 146)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2263989"/>
                  </a:ext>
                </a:extLst>
              </a:tr>
              <a:tr h="221966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Age, median (range)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 (26-88)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643615"/>
                  </a:ext>
                </a:extLst>
              </a:tr>
              <a:tr h="21187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Male,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 (62)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734806"/>
                  </a:ext>
                </a:extLst>
              </a:tr>
              <a:tr h="21187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White race,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120 (82)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9128554"/>
                  </a:ext>
                </a:extLst>
              </a:tr>
              <a:tr h="252234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Body Mass Index (BMI) ≥30 kg/m</a:t>
                      </a:r>
                      <a:r>
                        <a:rPr lang="en-US" sz="12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 (18-55)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306019"/>
                  </a:ext>
                </a:extLst>
              </a:tr>
              <a:tr h="21187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HCV Genotypes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087254"/>
                  </a:ext>
                </a:extLst>
              </a:tr>
              <a:tr h="20380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1a,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 (33)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674075"/>
                  </a:ext>
                </a:extLst>
              </a:tr>
              <a:tr h="20380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1b,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39 (27)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0852689"/>
                  </a:ext>
                </a:extLst>
              </a:tr>
              <a:tr h="20380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2,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 (23)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1063996"/>
                  </a:ext>
                </a:extLst>
              </a:tr>
              <a:tr h="21187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4 / 5 / 6,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 (11) / 2 (1) / 7 (5)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9633540"/>
                  </a:ext>
                </a:extLst>
              </a:tr>
              <a:tr h="20380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Treatment experienced, 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 (25)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528232"/>
                  </a:ext>
                </a:extLst>
              </a:tr>
              <a:tr h="20380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Interferon-based, n/N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25/36 (69)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548370"/>
                  </a:ext>
                </a:extLst>
              </a:tr>
              <a:tr h="21187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Sofosbuvir-based, n/N (%)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11/36 (31)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606903"/>
                  </a:ext>
                </a:extLst>
              </a:tr>
              <a:tr h="203807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Baseline HCV RNA</a:t>
                      </a:r>
                    </a:p>
                  </a:txBody>
                  <a:tcPr marL="80839" marR="8982" marT="8982" marB="0" anchor="b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DD3DD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6.1 (3.1-7.4)</a:t>
                      </a:r>
                    </a:p>
                  </a:txBody>
                  <a:tcPr marL="8982" marR="8982" marT="8982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38626"/>
                  </a:ext>
                </a:extLst>
              </a:tr>
              <a:tr h="272415">
                <a:tc>
                  <a:txBody>
                    <a:bodyPr/>
                    <a:lstStyle/>
                    <a:p>
                      <a:pPr marL="91440"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Median log</a:t>
                      </a:r>
                      <a:r>
                        <a:rPr lang="en-US" sz="1200" b="0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IU/ml (range)</a:t>
                      </a:r>
                    </a:p>
                  </a:txBody>
                  <a:tcPr marL="80839" marR="8982" marT="8982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DD3DD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2327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164953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err="1"/>
              <a:t>Glecaprevir-Pibrentasvir</a:t>
            </a:r>
            <a:r>
              <a:rPr lang="en-US" sz="2000" dirty="0"/>
              <a:t> in Cirrhotic Genotype 1, 2, 4, 5, and 6</a:t>
            </a:r>
            <a:br>
              <a:rPr lang="en-US" sz="2000" dirty="0"/>
            </a:br>
            <a:r>
              <a:rPr lang="en-US" sz="2000" dirty="0"/>
              <a:t>EXPEDITION-1: Baseline Characteristics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272326"/>
              </p:ext>
            </p:extLst>
          </p:nvPr>
        </p:nvGraphicFramePr>
        <p:xfrm>
          <a:off x="457200" y="1015479"/>
          <a:ext cx="8229600" cy="3750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7326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Characteristic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</a:pPr>
                      <a:r>
                        <a:rPr lang="en-US" sz="1200" baseline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146)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5669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Child-Pugh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score 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 screening, n (%)</a:t>
                      </a:r>
                    </a:p>
                    <a:p>
                      <a:pPr marL="91440">
                        <a:lnSpc>
                          <a:spcPts val="15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5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133 (91)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(9)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9640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values, n (%)</a:t>
                      </a:r>
                    </a:p>
                    <a:p>
                      <a:pPr marL="91440">
                        <a:lnSpc>
                          <a:spcPts val="15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Platelet count &lt;100,000 x 10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INR &lt;1.7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Total bilirubin ≥2 mg/dL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Albumin ≥ lower limit of normal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(20)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(99)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(3)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 (99)</a:t>
                      </a: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9640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Baseline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Polymorphisms*, n (%)</a:t>
                      </a:r>
                    </a:p>
                    <a:p>
                      <a:pPr marL="91440">
                        <a:lnSpc>
                          <a:spcPts val="1500"/>
                        </a:lnSpc>
                        <a:spcBef>
                          <a:spcPts val="300"/>
                        </a:spcBef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None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only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NS5A only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NS3 + NS5A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133)</a:t>
                      </a:r>
                    </a:p>
                    <a:p>
                      <a:pPr algn="ctr">
                        <a:lnSpc>
                          <a:spcPts val="1500"/>
                        </a:lnSpc>
                        <a:spcBef>
                          <a:spcPts val="300"/>
                        </a:spcBef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(57)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(40)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(2)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5478">
                <a:tc grid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*Detected at baseline by next-generation sequencing with 15% detection cutoff in samples with sequences available at the following amino acid positions for both targets: NS3 at positions 155, 156, 168; NS5 at positions 24, 28, 30, 31, 58, 92, 93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D52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900"/>
                        </a:lnSpc>
                      </a:pPr>
                      <a:endParaRPr lang="en-US" sz="1600" dirty="0"/>
                    </a:p>
                  </a:txBody>
                  <a:tcPr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2463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904907"/>
              </p:ext>
            </p:extLst>
          </p:nvPr>
        </p:nvGraphicFramePr>
        <p:xfrm>
          <a:off x="402199" y="1054068"/>
          <a:ext cx="8229600" cy="3123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1483046" y="3642872"/>
            <a:ext cx="81769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145/146</a:t>
            </a:r>
          </a:p>
        </p:txBody>
      </p:sp>
      <p:sp>
        <p:nvSpPr>
          <p:cNvPr id="10" name="Rectangle 9"/>
          <p:cNvSpPr/>
          <p:nvPr/>
        </p:nvSpPr>
        <p:spPr>
          <a:xfrm>
            <a:off x="2726221" y="3642872"/>
            <a:ext cx="77689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89/90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952888" y="3642872"/>
            <a:ext cx="73264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31/31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111007" y="3642872"/>
            <a:ext cx="771290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16/16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67839" y="3642872"/>
            <a:ext cx="740576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2/2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555856" y="3642872"/>
            <a:ext cx="727035" cy="285750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7/7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Cirrhotic Genotype 1, 2, 4, 5, and 6</a:t>
            </a:r>
            <a:br>
              <a:rPr lang="en-US" sz="2000" dirty="0"/>
            </a:br>
            <a:r>
              <a:rPr lang="en-US" sz="2000" dirty="0"/>
              <a:t>EXPEDITION-1: Results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sp>
        <p:nvSpPr>
          <p:cNvPr id="7" name="Rectangle 25"/>
          <p:cNvSpPr>
            <a:spLocks noChangeArrowheads="1"/>
          </p:cNvSpPr>
          <p:nvPr/>
        </p:nvSpPr>
        <p:spPr bwMode="auto">
          <a:xfrm>
            <a:off x="1192371" y="4331430"/>
            <a:ext cx="7380988" cy="40918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  <a:miter lim="800000"/>
            <a:headEnd/>
            <a:tailEnd/>
          </a:ln>
        </p:spPr>
        <p:txBody>
          <a:bodyPr lIns="69365" tIns="34073" rIns="69365" bIns="34073" anchor="ctr">
            <a:prstTxWarp prst="textNoShape">
              <a:avLst/>
            </a:prstTxWarp>
          </a:bodyPr>
          <a:lstStyle/>
          <a:p>
            <a:pPr marL="205740" defTabSz="701279">
              <a:spcBef>
                <a:spcPct val="50000"/>
              </a:spcBef>
            </a:pPr>
            <a:r>
              <a:rPr lang="en-US" sz="1050" dirty="0">
                <a:solidFill>
                  <a:srgbClr val="000000"/>
                </a:solidFill>
                <a:latin typeface="Arial" pitchFamily="22" charset="0"/>
              </a:rPr>
              <a:t>SVR12 by intent-to-treat analysis. One patient with GT1a experienced viral relapse at week 8 post-treatment and the patient had Y93N detected at baseline and at time of viral relapse.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05871AB-9E51-BB1D-72F8-FEE71AA640C4}"/>
              </a:ext>
            </a:extLst>
          </p:cNvPr>
          <p:cNvSpPr/>
          <p:nvPr/>
        </p:nvSpPr>
        <p:spPr>
          <a:xfrm>
            <a:off x="1328018" y="1391158"/>
            <a:ext cx="1221087" cy="285753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8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(95% CI, 98-100)</a:t>
            </a:r>
          </a:p>
        </p:txBody>
      </p:sp>
    </p:spTree>
    <p:extLst>
      <p:ext uri="{BB962C8B-B14F-4D97-AF65-F5344CB8AC3E}">
        <p14:creationId xmlns:p14="http://schemas.microsoft.com/office/powerpoint/2010/main" val="1758066320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Cirrhotic Genotype 1, 2, 4, 5, and 6</a:t>
            </a:r>
            <a:br>
              <a:rPr lang="en-US" sz="2000" dirty="0"/>
            </a:br>
            <a:r>
              <a:rPr lang="en-US" sz="2000" dirty="0"/>
              <a:t>EXPEDITION-1: Adverse Events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4304753"/>
              </p:ext>
            </p:extLst>
          </p:nvPr>
        </p:nvGraphicFramePr>
        <p:xfrm>
          <a:off x="460638" y="1013382"/>
          <a:ext cx="8229600" cy="37584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6685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Adverse Event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(AE), n (%)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30303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Glecaprevir-Pibrentasvir 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50" b="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 = 146)</a:t>
                      </a:r>
                      <a:endParaRPr lang="en-US" sz="105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971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988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erious AE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(8)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2988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 leading to treatment discontinuation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2988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Death</a:t>
                      </a: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(0.7)*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71122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Common AEs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Fatigue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Headache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Pruritus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Nausea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Diarrhea</a:t>
                      </a:r>
                      <a:b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Urinary tract infection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(19)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(14)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(10)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(9)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(8)</a:t>
                      </a:r>
                      <a:b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(6)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83100">
                <a:tc>
                  <a:txBody>
                    <a:bodyPr/>
                    <a:lstStyle/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Laboratory AEs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 hemoglobin (&lt; 8 mg/dL)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≥ 3 ALT or AST (&gt; 5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x ULN)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 platelet count (&lt;50-25 x 10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≥ 3 total bilirubin (&gt;3 x ULN)</a:t>
                      </a:r>
                    </a:p>
                    <a:p>
                      <a:pPr marL="91440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Grade 3 neutrophil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count (&lt; 1.0-0.5 x 10</a:t>
                      </a:r>
                      <a:r>
                        <a:rPr lang="en-US" sz="120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/L)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>
                    <a:lnL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</a:pP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(0.7)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(1)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  <a:p>
                      <a:pPr algn="ctr">
                        <a:lnSpc>
                          <a:spcPts val="1500"/>
                        </a:lnSpc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34290" marB="34290">
                    <a:lnR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887262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Glecaprevir-Pibrentasvir in Cirrhotic Genotype 1, 2, 4, 5, and 6</a:t>
            </a:r>
            <a:br>
              <a:rPr lang="en-US" sz="2000" dirty="0"/>
            </a:br>
            <a:r>
              <a:rPr lang="en-US" sz="2000" dirty="0"/>
              <a:t>EXPEDITION-1: Conclusions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Source: </a:t>
            </a:r>
            <a:r>
              <a:rPr lang="en-US" dirty="0" err="1"/>
              <a:t>Forns</a:t>
            </a:r>
            <a:r>
              <a:rPr lang="en-US" dirty="0"/>
              <a:t> X, et al. Lancet Infect Dis. 2017;17:1062-8.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1CD78-7CA6-4F4C-B863-D9C21F97FE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-18168" y="1622496"/>
            <a:ext cx="9180576" cy="1889273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rgbClr val="800000"/>
                </a:solidFill>
                <a:latin typeface="Arial"/>
                <a:cs typeface="Arial"/>
              </a:rPr>
              <a:t>Conclusion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: “Our results show that 99% of patients treated with once-daily glecaprevir plus pibrentasvir achieved a sustained virological response at 12 weeks. Furthermore, this drug regimen had a favourable safety profile in previously treated or untreated patients with chronic HCV genotype 1, 2, 4, 5, or 6 infection and compensated cirrhosis. These findings could help simplify treatment algorithms and reduce treatment burden.”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683776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AETC_Master_Template_061510">
  <a:themeElements>
    <a:clrScheme name="NWAETC Final">
      <a:dk1>
        <a:srgbClr val="000000"/>
      </a:dk1>
      <a:lt1>
        <a:sysClr val="window" lastClr="FFFFFF"/>
      </a:lt1>
      <a:dk2>
        <a:srgbClr val="001D48"/>
      </a:dk2>
      <a:lt2>
        <a:srgbClr val="003A78"/>
      </a:lt2>
      <a:accent1>
        <a:srgbClr val="326496"/>
      </a:accent1>
      <a:accent2>
        <a:srgbClr val="718E25"/>
      </a:accent2>
      <a:accent3>
        <a:srgbClr val="D8D8D8"/>
      </a:accent3>
      <a:accent4>
        <a:srgbClr val="6E4B7D"/>
      </a:accent4>
      <a:accent5>
        <a:srgbClr val="B59452"/>
      </a:accent5>
      <a:accent6>
        <a:srgbClr val="963232"/>
      </a:accent6>
      <a:hlink>
        <a:srgbClr val="3973AD"/>
      </a:hlink>
      <a:folHlink>
        <a:srgbClr val="81AE2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NWAETC Final">
    <a:dk1>
      <a:srgbClr val="000000"/>
    </a:dk1>
    <a:lt1>
      <a:sysClr val="window" lastClr="FFFFFF"/>
    </a:lt1>
    <a:dk2>
      <a:srgbClr val="001D48"/>
    </a:dk2>
    <a:lt2>
      <a:srgbClr val="003A78"/>
    </a:lt2>
    <a:accent1>
      <a:srgbClr val="326496"/>
    </a:accent1>
    <a:accent2>
      <a:srgbClr val="718E25"/>
    </a:accent2>
    <a:accent3>
      <a:srgbClr val="D8D8D8"/>
    </a:accent3>
    <a:accent4>
      <a:srgbClr val="6E4B7D"/>
    </a:accent4>
    <a:accent5>
      <a:srgbClr val="B59452"/>
    </a:accent5>
    <a:accent6>
      <a:srgbClr val="963232"/>
    </a:accent6>
    <a:hlink>
      <a:srgbClr val="3973AD"/>
    </a:hlink>
    <a:folHlink>
      <a:srgbClr val="81AE28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AETC_Master_Template_061510.potx</Template>
  <TotalTime>39042</TotalTime>
  <Words>1023</Words>
  <Application>Microsoft Macintosh PowerPoint</Application>
  <PresentationFormat>On-screen Show (16:9)</PresentationFormat>
  <Paragraphs>140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Corbel</vt:lpstr>
      <vt:lpstr>Geneva</vt:lpstr>
      <vt:lpstr>Lucida Grande</vt:lpstr>
      <vt:lpstr>Times New Roman</vt:lpstr>
      <vt:lpstr>AETC_Master_Template_061510</vt:lpstr>
      <vt:lpstr>Glecaprevir-Pibrentasvir in Cirrhotic Genotype 1, 2, 4, 5, and 6 EXPEDITION-1</vt:lpstr>
      <vt:lpstr>Glecaprevir-Pibrentasvir in Cirrhotic Genotype 1, 2, 4, 5, and 6 EXPEDITION-1: Study Features</vt:lpstr>
      <vt:lpstr>Glecaprevir-Pibrentasvir in Cirrhotic Genotype 1, 2, 4, 5, and 6 EXPEDITION-1: Study Design</vt:lpstr>
      <vt:lpstr>Glecaprevir-Pibrentasvir in Cirrhotic Genotype 1, 2, 4, 5, and 6 EXPEDITION-1: Baseline Characteristics</vt:lpstr>
      <vt:lpstr>Glecaprevir-Pibrentasvir in Cirrhotic Genotype 1, 2, 4, 5, and 6 EXPEDITION-1: Baseline Characteristics</vt:lpstr>
      <vt:lpstr>Glecaprevir-Pibrentasvir in Cirrhotic Genotype 1, 2, 4, 5, and 6 EXPEDITION-1: Results</vt:lpstr>
      <vt:lpstr>Glecaprevir-Pibrentasvir in Cirrhotic Genotype 1, 2, 4, 5, and 6 EXPEDITION-1: Adverse Events</vt:lpstr>
      <vt:lpstr>Glecaprevir-Pibrentasvir in Cirrhotic Genotype 1, 2, 4, 5, and 6 EXPEDITION-1: Conclusions</vt:lpstr>
      <vt:lpstr>PowerPoint Presentation</vt:lpstr>
    </vt:vector>
  </TitlesOfParts>
  <Company>HMC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Spach</dc:creator>
  <cp:lastModifiedBy>David H. Spach</cp:lastModifiedBy>
  <cp:revision>1426</cp:revision>
  <cp:lastPrinted>2019-10-21T18:40:24Z</cp:lastPrinted>
  <dcterms:created xsi:type="dcterms:W3CDTF">2010-11-28T05:36:22Z</dcterms:created>
  <dcterms:modified xsi:type="dcterms:W3CDTF">2022-06-25T21:56:04Z</dcterms:modified>
</cp:coreProperties>
</file>