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987" r:id="rId2"/>
    <p:sldId id="988" r:id="rId3"/>
    <p:sldId id="989" r:id="rId4"/>
    <p:sldId id="990" r:id="rId5"/>
    <p:sldId id="991" r:id="rId6"/>
    <p:sldId id="992" r:id="rId7"/>
    <p:sldId id="993" r:id="rId8"/>
    <p:sldId id="1039" r:id="rId9"/>
    <p:sldId id="994" r:id="rId10"/>
    <p:sldId id="1038" r:id="rId11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3DD"/>
    <a:srgbClr val="E8EAEF"/>
    <a:srgbClr val="D1D1D1"/>
    <a:srgbClr val="E1E1E1"/>
    <a:srgbClr val="CEDEE1"/>
    <a:srgbClr val="27A8FF"/>
    <a:srgbClr val="2C5986"/>
    <a:srgbClr val="285078"/>
    <a:srgbClr val="003140"/>
    <a:srgbClr val="686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2" autoAdjust="0"/>
    <p:restoredTop sz="96291" autoAdjust="0"/>
  </p:normalViewPr>
  <p:slideViewPr>
    <p:cSldViewPr snapToGrid="0" showGuides="1">
      <p:cViewPr varScale="1">
        <p:scale>
          <a:sx n="83" d="100"/>
          <a:sy n="83" d="100"/>
        </p:scale>
        <p:origin x="1392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0244366005999"/>
          <c:y val="5.4144551375522501E-2"/>
          <c:w val="0.84265951669834405"/>
          <c:h val="0.81607101195683895"/>
        </c:manualLayout>
      </c:layout>
      <c:barChart>
        <c:barDir val="col"/>
        <c:grouping val="clustered"/>
        <c:varyColors val="0"/>
        <c:ser>
          <c:idx val="0"/>
          <c:order val="0"/>
          <c:tx>
            <c:v>Sofosbuvir + Ribavirin (12 wks)</c:v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26A6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B9A-D845-A5CD-6BF59634602A}"/>
              </c:ext>
            </c:extLst>
          </c:dPt>
          <c:dPt>
            <c:idx val="1"/>
            <c:invertIfNegative val="0"/>
            <c:bubble3D val="0"/>
            <c:spPr>
              <a:solidFill>
                <a:srgbClr val="404D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0B9A-D845-A5CD-6BF59634602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B9A-D845-A5CD-6BF59634602A}"/>
              </c:ext>
            </c:extLst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ITT</c:v>
                </c:pt>
                <c:pt idx="1">
                  <c:v>mITT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98</c:v>
                </c:pt>
                <c:pt idx="1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B9A-D845-A5CD-6BF5963460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08633256"/>
        <c:axId val="-2087548296"/>
      </c:barChart>
      <c:catAx>
        <c:axId val="-2008633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 i="0">
                <a:latin typeface="Arial"/>
                <a:cs typeface="Arial"/>
              </a:defRPr>
            </a:pPr>
            <a:endParaRPr lang="en-US"/>
          </a:p>
        </c:txPr>
        <c:crossAx val="-20875482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7548296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1" i="0" baseline="0" dirty="0">
                    <a:effectLst/>
                  </a:rPr>
                  <a:t>Patients (%) SVR12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9654495432855401E-3"/>
              <c:y val="0.180020197204372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0863325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0244366005999"/>
          <c:y val="2.6414846729064499E-2"/>
          <c:w val="0.84265951669834405"/>
          <c:h val="0.82794829891546595"/>
        </c:manualLayout>
      </c:layout>
      <c:barChart>
        <c:barDir val="col"/>
        <c:grouping val="clustered"/>
        <c:varyColors val="0"/>
        <c:ser>
          <c:idx val="0"/>
          <c:order val="0"/>
          <c:tx>
            <c:v>Sofosbuvir + Ribavirin (12 wks)</c:v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AD6-AB40-AFB5-F08D05A3A0B0}"/>
              </c:ext>
            </c:extLst>
          </c:dPt>
          <c:dPt>
            <c:idx val="1"/>
            <c:invertIfNegative val="0"/>
            <c:bubble3D val="0"/>
            <c:spPr>
              <a:solidFill>
                <a:srgbClr val="5C4B27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AD6-AB40-AFB5-F08D05A3A0B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AD6-AB40-AFB5-F08D05A3A0B0}"/>
              </c:ext>
            </c:extLst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GLE-PIB x 8 Weeks_x000d_ (Without Cirrhosis)</c:v>
                </c:pt>
                <c:pt idx="1">
                  <c:v>GLE-PIB x 12 Weeks_x000d_ (With Cirrhosis)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100</c:v>
                </c:pt>
                <c:pt idx="1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D6-AB40-AFB5-F08D05A3A0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87452360"/>
        <c:axId val="-2082499704"/>
      </c:barChart>
      <c:catAx>
        <c:axId val="-2087452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 algn="ctr"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-20824997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249970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1" i="0" baseline="0" dirty="0">
                    <a:effectLst/>
                  </a:rPr>
                  <a:t>Patients (%) SVR12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9654495432855401E-3"/>
              <c:y val="0.180020197204372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8745236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25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82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00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89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89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0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A029616-8413-804E-BF62-833038F7C94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703864-797F-A348-907B-699C1C9152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</a:pPr>
            <a:r>
              <a:rPr lang="en-US" sz="2400" dirty="0" err="1">
                <a:solidFill>
                  <a:srgbClr val="001D48"/>
                </a:solidFill>
              </a:rPr>
              <a:t>Glecaprevir-Pibrentasvir</a:t>
            </a:r>
            <a:r>
              <a:rPr lang="en-US" sz="2400" dirty="0">
                <a:solidFill>
                  <a:srgbClr val="001D48"/>
                </a:solidFill>
              </a:rPr>
              <a:t> in Patients with HIV-HCV Coinfection</a:t>
            </a:r>
            <a:r>
              <a:rPr lang="en-US" dirty="0">
                <a:solidFill>
                  <a:srgbClr val="001D48"/>
                </a:solidFill>
              </a:rPr>
              <a:t/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EXPEDITION-2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Treatment-Naïve and Treatment-Experienced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cs typeface="Arial"/>
              </a:rPr>
              <a:t>Source: </a:t>
            </a:r>
            <a:r>
              <a:rPr lang="en-US" sz="1400" dirty="0" err="1">
                <a:cs typeface="Arial"/>
              </a:rPr>
              <a:t>Rockstroh</a:t>
            </a:r>
            <a:r>
              <a:rPr lang="en-US" sz="1400" dirty="0">
                <a:cs typeface="Arial"/>
              </a:rPr>
              <a:t> JK, et al. </a:t>
            </a:r>
            <a:r>
              <a:rPr lang="en-US" sz="1400" dirty="0" err="1">
                <a:cs typeface="Arial"/>
              </a:rPr>
              <a:t>Clin</a:t>
            </a:r>
            <a:r>
              <a:rPr lang="en-US" sz="1400" dirty="0">
                <a:cs typeface="Arial"/>
              </a:rPr>
              <a:t> Infect Dis. 2018;67:1010-7.</a:t>
            </a:r>
          </a:p>
        </p:txBody>
      </p:sp>
    </p:spTree>
    <p:extLst>
      <p:ext uri="{BB962C8B-B14F-4D97-AF65-F5344CB8AC3E}">
        <p14:creationId xmlns:p14="http://schemas.microsoft.com/office/powerpoint/2010/main" val="119785020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2018;67:1010-7.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HIV-HCV Coinfected Patients</a:t>
            </a:r>
            <a:br>
              <a:rPr lang="en-US" sz="2400" dirty="0"/>
            </a:br>
            <a:r>
              <a:rPr lang="en-US" sz="2400" dirty="0"/>
              <a:t>EXPEDITION-2: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6670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Glecaprevir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/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pibrentasvir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for 8 weeks in non-cirrhotic and 12 weeks in cirrhotic patients is a highly efficacious and well-tolerated treatment for HCV/HIV-1 co-infection, regardless of baseline HCV viral load or prior treatment with interferon or sofosbuvir.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60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2018;67:1010-7.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HIV-HCV </a:t>
            </a:r>
            <a:r>
              <a:rPr lang="en-US" sz="2400" dirty="0" err="1"/>
              <a:t>Coinfected</a:t>
            </a:r>
            <a:r>
              <a:rPr lang="en-US" sz="2400" dirty="0"/>
              <a:t> Patients</a:t>
            </a:r>
            <a:br>
              <a:rPr lang="en-US" sz="2400" dirty="0"/>
            </a:br>
            <a:r>
              <a:rPr lang="en-US" sz="2400" dirty="0"/>
              <a:t>EXPEDITION-2: Study Features</a:t>
            </a:r>
          </a:p>
        </p:txBody>
      </p:sp>
      <p:graphicFrame>
        <p:nvGraphicFramePr>
          <p:cNvPr id="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218932"/>
              </p:ext>
            </p:extLst>
          </p:nvPr>
        </p:nvGraphicFramePr>
        <p:xfrm>
          <a:off x="514350" y="1524000"/>
          <a:ext cx="8115300" cy="43738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EXPEDITION-2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07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Open-label,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phase 3 trial to evaluate the safety and efficacy of the fixed-dose combination of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glecaprevir-pibrentasvir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8 or 12 weeks in persons with HIV-HCV coinfection, without or with compensated cirrhosis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Setting: </a:t>
                      </a:r>
                      <a:r>
                        <a:rPr lang="en-US" sz="18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Australia, Europe, Russian Federation, UK, US</a:t>
                      </a:r>
                      <a:endParaRPr lang="en-US" sz="1800" baseline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90500" marR="0" lvl="0" indent="-1905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>
                          <a:tab pos="279400" algn="l"/>
                        </a:tabLst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Key Eligibility Criteria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Adults with chronic HCV GT 1, 2, 3, 4, 5, or 6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1,000 IU/mL at screening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Naïve or treated with peginterferon +/- ribavirin (PR) or PR +/- sofosbuvir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Compensated cirrhosis allowed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On ART or ART-naïve with CD4 </a:t>
                      </a:r>
                      <a:r>
                        <a:rPr lang="en-US" dirty="0"/>
                        <a:t>≥500 cells/mm</a:t>
                      </a:r>
                      <a:r>
                        <a:rPr lang="en-US" baseline="30000" dirty="0"/>
                        <a:t>3</a:t>
                      </a:r>
                      <a:r>
                        <a:rPr lang="en-US" dirty="0"/>
                        <a:t> or CD4 percentage ≥29% 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Arial" pitchFamily="22" charset="0"/>
                      </a:endParaRP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47302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2018;67:1010-7.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HIV-HCV Coinfected Patients</a:t>
            </a:r>
            <a:br>
              <a:rPr lang="en-US" sz="2400" dirty="0"/>
            </a:br>
            <a:r>
              <a:rPr lang="en-US" sz="2400" dirty="0"/>
              <a:t>EXPEDITION-2: Study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-6113" y="1362488"/>
            <a:ext cx="9162291" cy="515104"/>
            <a:chOff x="-6113" y="1362488"/>
            <a:chExt cx="9162291" cy="515104"/>
          </a:xfrm>
        </p:grpSpPr>
        <p:sp>
          <p:nvSpPr>
            <p:cNvPr id="38" name="Rectangle 37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8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49806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5262682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8231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20</a:t>
              </a: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7093355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>
            <a:off x="4329684" y="2806360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2500884" y="2437704"/>
            <a:ext cx="1828800" cy="7264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>
                <a:latin typeface="Arial"/>
                <a:cs typeface="Arial"/>
              </a:rPr>
              <a:t>GLE-PIB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705600" y="260375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5257800" y="4095267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2500883" y="3737545"/>
            <a:ext cx="2741677" cy="7315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>
                <a:latin typeface="Arial"/>
                <a:cs typeface="Arial"/>
              </a:rPr>
              <a:t>GLE-PIB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594944" y="3892660"/>
            <a:ext cx="775716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64" name="Rectangle 25"/>
          <p:cNvSpPr>
            <a:spLocks noChangeArrowheads="1"/>
          </p:cNvSpPr>
          <p:nvPr/>
        </p:nvSpPr>
        <p:spPr bwMode="auto">
          <a:xfrm>
            <a:off x="-6949" y="5029200"/>
            <a:ext cx="9162288" cy="11429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GLE-PIB=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Glecaprevir-pibrentasvir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Glecaprevir-pibrentasvir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(100/40 mg) fixed-dose combination: three pills (300/120 mg) once daily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83426" y="2438400"/>
            <a:ext cx="1410659" cy="72878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GT 1-6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Non-Cirrhotic</a:t>
            </a:r>
            <a:r>
              <a:rPr lang="en-US" sz="1400" dirty="0">
                <a:solidFill>
                  <a:schemeClr val="bg1"/>
                </a:solidFill>
              </a:rPr>
              <a:t/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n = 137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79140" y="3737545"/>
            <a:ext cx="1410659" cy="72878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GT 1-6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Cirrhotic</a:t>
            </a:r>
            <a:r>
              <a:rPr lang="en-US" sz="1400" dirty="0">
                <a:solidFill>
                  <a:schemeClr val="bg1"/>
                </a:solidFill>
              </a:rPr>
              <a:t/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n = 16</a:t>
            </a:r>
          </a:p>
        </p:txBody>
      </p:sp>
    </p:spTree>
    <p:extLst>
      <p:ext uri="{BB962C8B-B14F-4D97-AF65-F5344CB8AC3E}">
        <p14:creationId xmlns:p14="http://schemas.microsoft.com/office/powerpoint/2010/main" val="53705352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2018;67:1010-7.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HIV-HCV Coinfected Patients</a:t>
            </a:r>
            <a:br>
              <a:rPr lang="en-US" sz="2400" dirty="0"/>
            </a:br>
            <a:r>
              <a:rPr lang="en-US" sz="2400" dirty="0"/>
              <a:t>EXPEDITION-2: Baseline Characteristics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675423"/>
              </p:ext>
            </p:extLst>
          </p:nvPr>
        </p:nvGraphicFramePr>
        <p:xfrm>
          <a:off x="695325" y="1362960"/>
          <a:ext cx="7772400" cy="5018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Baseline Characteristic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 x 8 weeks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(n = 137)</a:t>
                      </a:r>
                      <a:endParaRPr lang="en-US" sz="1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 x 12 weeks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(n= 16)</a:t>
                      </a:r>
                      <a:endParaRPr lang="en-US" sz="1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Age, mean (range), years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45 (23-74)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50 (35-62)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Male,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113 (82)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15 (94)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White,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Black,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106 (77)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24 (18)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15 (94)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 (6)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6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Genotype,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  1a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</a:t>
                      </a:r>
                      <a:r>
                        <a:rPr lang="en-US" sz="1400" dirty="0"/>
                        <a:t>1b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  2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 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  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</a:t>
                      </a:r>
                      <a:r>
                        <a:rPr lang="en-US" sz="1400" dirty="0"/>
                        <a:t>6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66 (48)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21 (15)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9 (7)</a:t>
                      </a:r>
                      <a:r>
                        <a:rPr lang="en-US" sz="1400" baseline="0" dirty="0"/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22 (16)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16 (12)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3 (2)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 (31)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 (31)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 (6)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4 (25)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 (6)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 0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Body mass index,</a:t>
                      </a:r>
                      <a:r>
                        <a:rPr lang="en-US" sz="1400" baseline="0" dirty="0"/>
                        <a:t> median kg/m</a:t>
                      </a:r>
                      <a:r>
                        <a:rPr lang="en-US" sz="1400" baseline="30000" dirty="0"/>
                        <a:t>2</a:t>
                      </a:r>
                      <a:r>
                        <a:rPr lang="en-US" sz="1400" baseline="0" dirty="0"/>
                        <a:t> (range)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25 (18-41)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28 (22-38)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Median HCV RNA, log</a:t>
                      </a:r>
                      <a:r>
                        <a:rPr lang="en-US" sz="1400" baseline="-25000" dirty="0"/>
                        <a:t>10</a:t>
                      </a:r>
                      <a:r>
                        <a:rPr lang="en-US" sz="1400" dirty="0"/>
                        <a:t> IU/mL (range)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6.2 (4.0-7.4)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6.1 (4.4-7.0)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57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Fibrosis</a:t>
                      </a:r>
                      <a:r>
                        <a:rPr lang="en-US" sz="1400" baseline="0" dirty="0"/>
                        <a:t> Stage</a:t>
                      </a:r>
                      <a:r>
                        <a:rPr lang="en-US" sz="1400" dirty="0"/>
                        <a:t>,</a:t>
                      </a:r>
                      <a:r>
                        <a:rPr lang="en-US" sz="1400" baseline="0" dirty="0"/>
                        <a:t>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F0-F1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F2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F3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F4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122 (88)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 (1)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15 (11)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0</a:t>
                      </a:r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16 (100)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82106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2018;67:1010-7.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HIV-HCV Coinfected Patients</a:t>
            </a:r>
            <a:br>
              <a:rPr lang="en-US" sz="2400" dirty="0"/>
            </a:br>
            <a:r>
              <a:rPr lang="en-US" sz="2400" dirty="0"/>
              <a:t>EXPEDITION-2: Baseline Characteristics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2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958371"/>
              </p:ext>
            </p:extLst>
          </p:nvPr>
        </p:nvGraphicFramePr>
        <p:xfrm>
          <a:off x="304800" y="1360260"/>
          <a:ext cx="8458200" cy="5001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40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Baseline Characteristic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600" b="0" dirty="0">
                          <a:solidFill>
                            <a:srgbClr val="FFFFFF"/>
                          </a:solidFill>
                        </a:rPr>
                        <a:t> x 8 weeks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1200" b="0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= 137)</a:t>
                      </a:r>
                      <a:endParaRPr lang="en-US" sz="1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64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600" b="0" dirty="0">
                          <a:solidFill>
                            <a:srgbClr val="FFFFFF"/>
                          </a:solidFill>
                        </a:rPr>
                        <a:t> x 12 weeks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(n = 16)</a:t>
                      </a:r>
                      <a:endParaRPr lang="en-US" sz="1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27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/>
                        <a:t>Treatment-experienced, n (%)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/>
                        <a:t>   IFN-based, n/N (%)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/>
                        <a:t>   SOF-based, n/N (%)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26 (19)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23 (17)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3 (2)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2 (13)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2 (13)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896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/>
                        <a:t>IDU within</a:t>
                      </a:r>
                      <a:r>
                        <a:rPr lang="en-US" sz="1500" baseline="0" dirty="0"/>
                        <a:t> 12 months, n (%)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baseline="0" dirty="0"/>
                        <a:t>On opiate substitution therapy, n (%)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12 (9)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11 (8)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1 (6)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2 (13)</a:t>
                      </a:r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65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/>
                        <a:t>N(t)RTI backbone, n (%)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/>
                        <a:t>   </a:t>
                      </a:r>
                      <a:r>
                        <a:rPr lang="en-US" sz="1500" dirty="0" err="1"/>
                        <a:t>Tenofovir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disoproxil</a:t>
                      </a:r>
                      <a:r>
                        <a:rPr lang="en-US" sz="1500" dirty="0"/>
                        <a:t> fumarate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/>
                        <a:t>   </a:t>
                      </a:r>
                      <a:r>
                        <a:rPr lang="en-US" sz="1500" dirty="0" err="1"/>
                        <a:t>Tenofovir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alafenamide</a:t>
                      </a:r>
                      <a:endParaRPr lang="en-US" sz="1500" dirty="0"/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/>
                        <a:t>   </a:t>
                      </a:r>
                      <a:r>
                        <a:rPr lang="en-US" sz="1500" dirty="0" err="1"/>
                        <a:t>Abacavir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500" dirty="0"/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74 (54)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6 (4)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49 (36)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500" dirty="0"/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13 (81)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0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3</a:t>
                      </a:r>
                      <a:r>
                        <a:rPr lang="en-US" sz="1500" baseline="0" dirty="0"/>
                        <a:t> (19)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2029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/>
                        <a:t>Antiretroviral Anchor Agent, n (%)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/>
                        <a:t>   </a:t>
                      </a:r>
                      <a:r>
                        <a:rPr lang="en-US" sz="1500" dirty="0" err="1"/>
                        <a:t>Raltegravir</a:t>
                      </a:r>
                      <a:endParaRPr lang="en-US" sz="1500" baseline="0" dirty="0"/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baseline="0" dirty="0"/>
                        <a:t>   </a:t>
                      </a:r>
                      <a:r>
                        <a:rPr lang="en-US" sz="1500" baseline="0" dirty="0" err="1"/>
                        <a:t>Dolutegravir</a:t>
                      </a:r>
                      <a:endParaRPr lang="en-US" sz="1500" baseline="0" dirty="0"/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baseline="0" dirty="0"/>
                        <a:t>   </a:t>
                      </a:r>
                      <a:r>
                        <a:rPr lang="en-US" sz="1500" baseline="0" dirty="0" err="1"/>
                        <a:t>Rilpivirine</a:t>
                      </a:r>
                      <a:endParaRPr lang="en-US" sz="1500" baseline="0" dirty="0"/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baseline="0" dirty="0"/>
                        <a:t>   </a:t>
                      </a:r>
                      <a:r>
                        <a:rPr lang="en-US" sz="1500" baseline="0" dirty="0" err="1"/>
                        <a:t>Elvitegravir-cobicistat</a:t>
                      </a:r>
                      <a:endParaRPr lang="en-US" sz="1500" baseline="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500" dirty="0"/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39 (28)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62 (45)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27 (20)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1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500" dirty="0"/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6 (38)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5 (31)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5 (31)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782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/>
                        <a:t>Antiretroviral Therapy Naïve, n (%)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9 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782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/>
                        <a:t>CD4 cell count</a:t>
                      </a:r>
                      <a:r>
                        <a:rPr lang="en-US" sz="1500" baseline="0" dirty="0"/>
                        <a:t> ≥500 cells/mm</a:t>
                      </a:r>
                      <a:r>
                        <a:rPr lang="en-US" sz="1500" baseline="30000" dirty="0"/>
                        <a:t>3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92 (67)</a:t>
                      </a:r>
                    </a:p>
                  </a:txBody>
                  <a:tcPr anchor="ctr"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/>
                        <a:t>9 (56)</a:t>
                      </a:r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41502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2018;67:1010-7.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HIV-HCV Coinfected Patients</a:t>
            </a:r>
            <a:br>
              <a:rPr lang="en-US" sz="2400" dirty="0"/>
            </a:br>
            <a:r>
              <a:rPr lang="en-US" sz="2400" dirty="0"/>
              <a:t>EXPEDITION-2: Baseline Polymorphisms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6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357865"/>
              </p:ext>
            </p:extLst>
          </p:nvPr>
        </p:nvGraphicFramePr>
        <p:xfrm>
          <a:off x="533400" y="1483620"/>
          <a:ext cx="8000999" cy="464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7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/>
                        <a:t>Baseline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Polymorphisms*</a:t>
                      </a:r>
                      <a:r>
                        <a:rPr lang="en-US" sz="1800" baseline="0" dirty="0"/>
                        <a:t> </a:t>
                      </a:r>
                      <a:endParaRPr lang="en-US" sz="18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800" b="0" dirty="0">
                          <a:solidFill>
                            <a:srgbClr val="FFFFFF"/>
                          </a:solidFill>
                        </a:rPr>
                        <a:t> x 8 weeks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solidFill>
                            <a:srgbClr val="FFFFFF"/>
                          </a:solidFill>
                        </a:rPr>
                        <a:t>(n = 130)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64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800" b="0" dirty="0">
                          <a:solidFill>
                            <a:srgbClr val="FFFFFF"/>
                          </a:solidFill>
                        </a:rPr>
                        <a:t> x 12 weeks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solidFill>
                            <a:srgbClr val="FFFFFF"/>
                          </a:solidFill>
                        </a:rPr>
                        <a:t>( n =16)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4B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/>
                        <a:t>None,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92 (71)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9 (56)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NS3 only,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1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1 (6)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NS5A only,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36 (28)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6 (38)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1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NS3 and NS5A</a:t>
                      </a:r>
                      <a:r>
                        <a:rPr lang="en-US" sz="1800" dirty="0"/>
                        <a:t>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1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0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7719">
                <a:tc gridSpan="3">
                  <a:txBody>
                    <a:bodyPr/>
                    <a:lstStyle/>
                    <a:p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*Detected at 15% threshold by next-generation sequencing in samples that had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sequences available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at a key subset of amino acid positions:</a:t>
                      </a:r>
                    </a:p>
                    <a:p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 - NS3: 155, 156, 168</a:t>
                      </a:r>
                    </a:p>
                    <a:p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 - NS5A: 24, 28, 30, 31, 58, 92, 93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9806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HIV-HCV Coinfected Patients</a:t>
            </a:r>
            <a:br>
              <a:rPr lang="en-US" sz="2400" dirty="0"/>
            </a:br>
            <a:r>
              <a:rPr lang="en-US" sz="2400" dirty="0"/>
              <a:t>EXPEDITION-2</a:t>
            </a:r>
            <a:r>
              <a:rPr lang="en-US" sz="2700" dirty="0"/>
              <a:t>: Results</a:t>
            </a:r>
            <a:endParaRPr lang="en-US" sz="23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2018;67:1010-7.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EXPEDITION-2: Overall SVR by Analysis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/>
          </p:nvPr>
        </p:nvGraphicFramePr>
        <p:xfrm>
          <a:off x="759619" y="1828800"/>
          <a:ext cx="7546181" cy="374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-5104" y="5794260"/>
            <a:ext cx="9162288" cy="5303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ts val="24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ITT = Intent-to-treat;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mITT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= modified intent-to-treat</a:t>
            </a:r>
          </a:p>
          <a:p>
            <a:pPr marL="274320" defTabSz="935038">
              <a:spcBef>
                <a:spcPts val="24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One GT3 patient with cirrhosis and 85% compliance had on-treatment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virologic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failure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85780" y="4724400"/>
            <a:ext cx="953611" cy="3468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150/151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22580" y="4724400"/>
            <a:ext cx="905391" cy="3468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150/153</a:t>
            </a:r>
          </a:p>
        </p:txBody>
      </p:sp>
    </p:spTree>
    <p:extLst>
      <p:ext uri="{BB962C8B-B14F-4D97-AF65-F5344CB8AC3E}">
        <p14:creationId xmlns:p14="http://schemas.microsoft.com/office/powerpoint/2010/main" val="77747977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HIV-HCV Coinfected Patients</a:t>
            </a:r>
            <a:br>
              <a:rPr lang="en-US" sz="2400" dirty="0"/>
            </a:br>
            <a:r>
              <a:rPr lang="en-US" sz="2400" dirty="0"/>
              <a:t>EXPEDITION-2</a:t>
            </a:r>
            <a:r>
              <a:rPr lang="en-US" sz="2700" dirty="0"/>
              <a:t>: Results</a:t>
            </a:r>
            <a:endParaRPr lang="en-US" sz="23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2018;67:1010-7.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EXPEDITION-2: Overall SVR by </a:t>
            </a:r>
            <a:r>
              <a:rPr lang="en-US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Treatment Regimen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/>
          </p:nvPr>
        </p:nvGraphicFramePr>
        <p:xfrm>
          <a:off x="571775" y="1861608"/>
          <a:ext cx="7997276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-5104" y="5943600"/>
            <a:ext cx="9162288" cy="35660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ts val="24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*Excludes one patient with missing data who achieved SVR24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32989" y="4910952"/>
            <a:ext cx="953611" cy="3468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14/15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96660" y="4910952"/>
            <a:ext cx="905391" cy="3468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136/136*</a:t>
            </a:r>
          </a:p>
        </p:txBody>
      </p:sp>
    </p:spTree>
    <p:extLst>
      <p:ext uri="{BB962C8B-B14F-4D97-AF65-F5344CB8AC3E}">
        <p14:creationId xmlns:p14="http://schemas.microsoft.com/office/powerpoint/2010/main" val="9839438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2018;67:1010-7.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HIV-HCV Coinfected Patients</a:t>
            </a:r>
            <a:br>
              <a:rPr lang="en-US" sz="2400" dirty="0"/>
            </a:br>
            <a:r>
              <a:rPr lang="en-US" sz="2400" dirty="0"/>
              <a:t>EXPEDITION-2</a:t>
            </a:r>
            <a:r>
              <a:rPr lang="en-US" sz="2700" dirty="0"/>
              <a:t>: Adverse Events</a:t>
            </a:r>
            <a:endParaRPr lang="en-US" sz="2300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318676"/>
              </p:ext>
            </p:extLst>
          </p:nvPr>
        </p:nvGraphicFramePr>
        <p:xfrm>
          <a:off x="344514" y="1461679"/>
          <a:ext cx="8549641" cy="4862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4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651">
                <a:tc>
                  <a:txBody>
                    <a:bodyPr/>
                    <a:lstStyle/>
                    <a:p>
                      <a:r>
                        <a:rPr lang="en-US" sz="1600" dirty="0"/>
                        <a:t>Adverse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Event (AE),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600" b="0" dirty="0">
                          <a:solidFill>
                            <a:srgbClr val="FFFFFF"/>
                          </a:solidFill>
                        </a:rPr>
                        <a:t> x 8 weeks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1200" b="0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= 137)</a:t>
                      </a:r>
                      <a:endParaRPr lang="en-US" sz="1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64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600" b="0" dirty="0">
                          <a:solidFill>
                            <a:srgbClr val="FFFFFF"/>
                          </a:solidFill>
                        </a:rPr>
                        <a:t> x 12 weeks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(n = 16)</a:t>
                      </a:r>
                      <a:endParaRPr lang="en-US" sz="1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4B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9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500" dirty="0"/>
                        <a:t>Discontinuation</a:t>
                      </a:r>
                      <a:r>
                        <a:rPr lang="en-US" sz="1500" baseline="0" dirty="0"/>
                        <a:t> due to AE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/>
                        <a:t>1 (6)</a:t>
                      </a:r>
                      <a:r>
                        <a:rPr lang="en-US" sz="1500" baseline="30000" dirty="0"/>
                        <a:t>§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9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500" dirty="0"/>
                        <a:t>Serious AEs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/>
                        <a:t>3 (2)</a:t>
                      </a:r>
                      <a:r>
                        <a:rPr lang="en-US" sz="1500" baseline="0" dirty="0">
                          <a:latin typeface="+mn-lt"/>
                          <a:cs typeface="Arial"/>
                        </a:rPr>
                        <a:t>*</a:t>
                      </a:r>
                      <a:endParaRPr lang="en-US" sz="15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/>
                        <a:t>1 (6)</a:t>
                      </a:r>
                      <a:r>
                        <a:rPr lang="en-US" sz="1500" baseline="30000" dirty="0"/>
                        <a:t>§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75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500" dirty="0"/>
                        <a:t>Any </a:t>
                      </a:r>
                      <a:r>
                        <a:rPr lang="en-US" sz="1500" baseline="0" dirty="0"/>
                        <a:t>AE in </a:t>
                      </a:r>
                      <a:r>
                        <a:rPr lang="en-US" sz="1500" dirty="0"/>
                        <a:t>≥</a:t>
                      </a:r>
                      <a:r>
                        <a:rPr lang="en-US" sz="1500" baseline="0" dirty="0"/>
                        <a:t>5% of patients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500" dirty="0"/>
                        <a:t>Fatigue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500" dirty="0"/>
                        <a:t>Nausea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500" dirty="0"/>
                        <a:t>Headache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500" dirty="0" err="1"/>
                        <a:t>Nasopharyngitis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500" dirty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/>
                        <a:t>18</a:t>
                      </a:r>
                      <a:r>
                        <a:rPr lang="en-US" sz="1500" baseline="0" dirty="0"/>
                        <a:t> (13)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baseline="0" dirty="0"/>
                        <a:t>12 (9)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baseline="0" dirty="0"/>
                        <a:t>12 (9)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baseline="0" dirty="0"/>
                        <a:t>12 (9)</a:t>
                      </a:r>
                      <a:endParaRPr lang="en-US" sz="15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500" baseline="0" dirty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baseline="0" dirty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baseline="0" dirty="0"/>
                        <a:t>1 (6)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baseline="0" dirty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baseline="0" dirty="0"/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5280">
                <a:tc>
                  <a:txBody>
                    <a:bodyPr/>
                    <a:lstStyle/>
                    <a:p>
                      <a:pPr marL="0" indent="0">
                        <a:lnSpc>
                          <a:spcPts val="2000"/>
                        </a:lnSpc>
                        <a:tabLst/>
                      </a:pPr>
                      <a:r>
                        <a:rPr lang="en-US" sz="1500" dirty="0"/>
                        <a:t>Laboratory AEs</a:t>
                      </a:r>
                      <a:endParaRPr lang="en-US" sz="1500" baseline="0" dirty="0"/>
                    </a:p>
                    <a:p>
                      <a:pPr marL="0" indent="0">
                        <a:lnSpc>
                          <a:spcPts val="2000"/>
                        </a:lnSpc>
                        <a:tabLst/>
                      </a:pPr>
                      <a:r>
                        <a:rPr lang="en-US" sz="1500" baseline="0" dirty="0"/>
                        <a:t>    ALT elevation, grade ≥3 (&gt;5x ULN)</a:t>
                      </a:r>
                    </a:p>
                    <a:p>
                      <a:pPr marL="0" indent="0">
                        <a:lnSpc>
                          <a:spcPts val="2000"/>
                        </a:lnSpc>
                        <a:tabLst/>
                      </a:pPr>
                      <a:r>
                        <a:rPr lang="en-US" sz="1500" baseline="0" dirty="0"/>
                        <a:t>    AST elevation, grade ≥3 (&gt;5x ULN)</a:t>
                      </a:r>
                    </a:p>
                    <a:p>
                      <a:pPr marL="0" indent="0">
                        <a:lnSpc>
                          <a:spcPts val="2000"/>
                        </a:lnSpc>
                        <a:tabLst/>
                      </a:pPr>
                      <a:r>
                        <a:rPr lang="en-US" sz="1500" baseline="0" dirty="0"/>
                        <a:t>    Total bilirubin, grade ≥3 (3x ULN)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500" dirty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/>
                        <a:t>1 (0.7)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500" dirty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3436">
                <a:tc gridSpan="3">
                  <a:txBody>
                    <a:bodyPr/>
                    <a:lstStyle/>
                    <a:p>
                      <a:pPr marL="12382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Abbreviations: AST, aspartate aminotransferase; ALT, alanine aminotransferase; ULN, upper limit normal</a:t>
                      </a:r>
                    </a:p>
                    <a:p>
                      <a:pPr marL="12382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30000" dirty="0"/>
                        <a:t>§ </a:t>
                      </a:r>
                      <a:r>
                        <a:rPr lang="en-US" sz="1400" baseline="0" dirty="0"/>
                        <a:t>One GT2 patient with cirrhosis experienced cerebrovascular accident and cerebral hemorrhage</a:t>
                      </a:r>
                      <a:r>
                        <a:rPr lang="en-US" sz="1400" baseline="0" dirty="0">
                          <a:latin typeface="+mn-lt"/>
                          <a:cs typeface="Arial"/>
                        </a:rPr>
                        <a:t>.</a:t>
                      </a:r>
                    </a:p>
                    <a:p>
                      <a:pPr marL="12382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latin typeface="+mn-lt"/>
                          <a:cs typeface="Arial"/>
                        </a:rPr>
                        <a:t>* Upper GI bleed, obliterating </a:t>
                      </a:r>
                      <a:r>
                        <a:rPr lang="en-US" sz="1400" baseline="0" dirty="0" err="1">
                          <a:latin typeface="+mn-lt"/>
                          <a:cs typeface="Arial"/>
                        </a:rPr>
                        <a:t>arteriopathy</a:t>
                      </a:r>
                      <a:r>
                        <a:rPr lang="en-US" sz="1400" baseline="0" dirty="0">
                          <a:latin typeface="+mn-lt"/>
                          <a:cs typeface="Arial"/>
                        </a:rPr>
                        <a:t> and urolithiasis in one patient each, thought unrelated to G/P.</a:t>
                      </a:r>
                    </a:p>
                  </a:txBody>
                  <a:tcPr marL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28173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36661</TotalTime>
  <Words>1191</Words>
  <Application>Microsoft Office PowerPoint</Application>
  <PresentationFormat>On-screen Show (4:3)</PresentationFormat>
  <Paragraphs>234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Glecaprevir-Pibrentasvir in Patients with HIV-HCV Coinfection EXPEDITION-2</vt:lpstr>
      <vt:lpstr>Glecaprevir-Pibrentasvir in HIV-HCV Coinfected Patients EXPEDITION-2: Study Features</vt:lpstr>
      <vt:lpstr>Glecaprevir-Pibrentasvir in HIV-HCV Coinfected Patients EXPEDITION-2: Study Design</vt:lpstr>
      <vt:lpstr>Glecaprevir-Pibrentasvir in HIV-HCV Coinfected Patients EXPEDITION-2: Baseline Characteristics</vt:lpstr>
      <vt:lpstr>Glecaprevir-Pibrentasvir in HIV-HCV Coinfected Patients EXPEDITION-2: Baseline Characteristics</vt:lpstr>
      <vt:lpstr>Glecaprevir-Pibrentasvir in HIV-HCV Coinfected Patients EXPEDITION-2: Baseline Polymorphisms</vt:lpstr>
      <vt:lpstr>Glecaprevir-Pibrentasvir in HIV-HCV Coinfected Patients EXPEDITION-2: Results</vt:lpstr>
      <vt:lpstr>Glecaprevir-Pibrentasvir in HIV-HCV Coinfected Patients EXPEDITION-2: Results</vt:lpstr>
      <vt:lpstr>Glecaprevir-Pibrentasvir in HIV-HCV Coinfected Patients EXPEDITION-2: Adverse Events</vt:lpstr>
      <vt:lpstr>Glecaprevir-Pibrentasvir in HIV-HCV Coinfected Patients EXPEDITION-2: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1398</cp:revision>
  <cp:lastPrinted>2019-10-21T18:40:24Z</cp:lastPrinted>
  <dcterms:created xsi:type="dcterms:W3CDTF">2010-11-28T05:36:22Z</dcterms:created>
  <dcterms:modified xsi:type="dcterms:W3CDTF">2020-07-10T23:58:59Z</dcterms:modified>
</cp:coreProperties>
</file>