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987" r:id="rId2"/>
    <p:sldId id="988" r:id="rId3"/>
    <p:sldId id="989" r:id="rId4"/>
    <p:sldId id="990" r:id="rId5"/>
    <p:sldId id="991" r:id="rId6"/>
    <p:sldId id="992" r:id="rId7"/>
    <p:sldId id="993" r:id="rId8"/>
    <p:sldId id="1039" r:id="rId9"/>
    <p:sldId id="994" r:id="rId10"/>
    <p:sldId id="1038" r:id="rId11"/>
    <p:sldId id="999" r:id="rId12"/>
  </p:sldIdLst>
  <p:sldSz cx="9144000" cy="5143500" type="screen16x9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1A6"/>
    <a:srgbClr val="404D7D"/>
    <a:srgbClr val="7D5782"/>
    <a:srgbClr val="7F6000"/>
    <a:srgbClr val="246BA6"/>
    <a:srgbClr val="6D5200"/>
    <a:srgbClr val="644B00"/>
    <a:srgbClr val="00597C"/>
    <a:srgbClr val="8F3538"/>
    <a:srgbClr val="DBD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288" autoAdjust="0"/>
    <p:restoredTop sz="96272" autoAdjust="0"/>
  </p:normalViewPr>
  <p:slideViewPr>
    <p:cSldViewPr snapToGrid="0" showGuides="1">
      <p:cViewPr varScale="1">
        <p:scale>
          <a:sx n="168" d="100"/>
          <a:sy n="168" d="100"/>
        </p:scale>
        <p:origin x="79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9952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5.4144551375522501E-2"/>
          <c:w val="0.84265951669834405"/>
          <c:h val="0.816071011956838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526A6B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B9A-D845-A5CD-6BF59634602A}"/>
              </c:ext>
            </c:extLst>
          </c:dPt>
          <c:dPt>
            <c:idx val="1"/>
            <c:invertIfNegative val="0"/>
            <c:bubble3D val="0"/>
            <c:spPr>
              <a:solidFill>
                <a:srgbClr val="404D7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0B9A-D845-A5CD-6BF59634602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B9A-D845-A5CD-6BF59634602A}"/>
              </c:ext>
            </c:extLst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ITT</c:v>
                </c:pt>
                <c:pt idx="1">
                  <c:v>mITT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98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9A-D845-A5CD-6BF5963460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08633256"/>
        <c:axId val="-2087548296"/>
      </c:barChart>
      <c:catAx>
        <c:axId val="-2008633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8754829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8754829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Patients (%) SVR12</a:t>
                </a:r>
              </a:p>
            </c:rich>
          </c:tx>
          <c:layout>
            <c:manualLayout>
              <c:xMode val="edge"/>
              <c:yMode val="edge"/>
              <c:x val="3.9654495432855401E-3"/>
              <c:y val="0.180020197204372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08633256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2.6414846729064499E-2"/>
          <c:w val="0.84265951669834405"/>
          <c:h val="0.827948298915465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4971A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AD6-AB40-AFB5-F08D05A3A0B0}"/>
              </c:ext>
            </c:extLst>
          </c:dPt>
          <c:dPt>
            <c:idx val="1"/>
            <c:invertIfNegative val="0"/>
            <c:bubble3D val="0"/>
            <c:spPr>
              <a:solidFill>
                <a:srgbClr val="7F6000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AD6-AB40-AFB5-F08D05A3A0B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AD6-AB40-AFB5-F08D05A3A0B0}"/>
              </c:ext>
            </c:extLst>
          </c:dPt>
          <c:dLbls>
            <c:dLbl>
              <c:idx val="0"/>
              <c:layout>
                <c:manualLayout>
                  <c:x val="-5.658370848008886E-17"/>
                  <c:y val="5.34723879212068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D6-AB40-AFB5-F08D05A3A0B0}"/>
                </c:ext>
              </c:extLst>
            </c:dLbl>
            <c:dLbl>
              <c:idx val="1"/>
              <c:layout>
                <c:manualLayout>
                  <c:x val="3.0864197530864196E-3"/>
                  <c:y val="0.1086070680558869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D6-AB40-AFB5-F08D05A3A0B0}"/>
                </c:ext>
              </c:extLst>
            </c:dLbl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GLE-PIB x 8 Weeks_x000d_ (Without Cirrhosis)</c:v>
                </c:pt>
                <c:pt idx="1">
                  <c:v>GLE-PIB x 12 Weeks_x000d_ (With Cirrhosis)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100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D6-AB40-AFB5-F08D05A3A0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7452360"/>
        <c:axId val="-2082499704"/>
      </c:barChart>
      <c:catAx>
        <c:axId val="-2087452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-208249970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8249970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Patients (%) SVR12</a:t>
                </a:r>
              </a:p>
            </c:rich>
          </c:tx>
          <c:layout>
            <c:manualLayout>
              <c:xMode val="edge"/>
              <c:yMode val="edge"/>
              <c:x val="3.9654495432855401E-3"/>
              <c:y val="0.180020197204372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8745236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857250"/>
            <a:ext cx="6697662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56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82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00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089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89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0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C532C-3D97-E34C-A378-DD504926CA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50" y="195241"/>
            <a:ext cx="2926080" cy="4659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0319A0-61A9-B04E-A7BC-8B6F583247CD}"/>
              </a:ext>
            </a:extLst>
          </p:cNvPr>
          <p:cNvGrpSpPr/>
          <p:nvPr userDrawn="1"/>
        </p:nvGrpSpPr>
        <p:grpSpPr>
          <a:xfrm>
            <a:off x="462321" y="4516238"/>
            <a:ext cx="2280879" cy="446276"/>
            <a:chOff x="462321" y="4578479"/>
            <a:chExt cx="2280879" cy="4462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FD9F7-C1BC-7347-B044-72480FB61141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462321" y="4578479"/>
              <a:ext cx="228087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Hepatitis </a:t>
              </a:r>
              <a:r>
                <a:rPr lang="en-US" sz="1200" b="1" cap="small" spc="100" baseline="0" dirty="0">
                  <a:solidFill>
                    <a:srgbClr val="285078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C</a:t>
              </a:r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 Online</a:t>
              </a:r>
              <a:br>
                <a:rPr lang="en-US" sz="1600" dirty="0">
                  <a:latin typeface="Corbel" panose="020B0503020204020204" pitchFamily="34" charset="0"/>
                  <a:cs typeface="Arial" panose="020B0604020202020204" pitchFamily="34" charset="0"/>
                </a:rPr>
              </a:br>
              <a:r>
                <a:rPr lang="en-US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www.hepatitisC.uw.edu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8D6E11-48AB-BE4A-8814-EA56822BBF1E}"/>
                </a:ext>
              </a:extLst>
            </p:cNvPr>
            <p:cNvCxnSpPr/>
            <p:nvPr userDrawn="1"/>
          </p:nvCxnSpPr>
          <p:spPr>
            <a:xfrm>
              <a:off x="550191" y="4808530"/>
              <a:ext cx="1335024" cy="0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D7AC0-870D-EE43-85B5-10937BBC3887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320"/>
            <a:ext cx="9157371" cy="347472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80F54C7-FB42-CA4C-90DF-566F547389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219" y="1017901"/>
            <a:ext cx="8229600" cy="128016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3000"/>
              </a:lnSpc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and Add 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ABFC78A-A9BC-CF4A-BAF8-FC4134E5D4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2404157"/>
            <a:ext cx="8229600" cy="146304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35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200" i="1">
                <a:solidFill>
                  <a:schemeClr val="accent2"/>
                </a:solidFill>
                <a:latin typeface="Arial"/>
              </a:defRPr>
            </a:lvl3pPr>
            <a:lvl4pPr marL="471488" indent="0" algn="ctr">
              <a:buNone/>
              <a:defRPr/>
            </a:lvl4pPr>
            <a:lvl5pPr marL="602456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2" name="Date">
            <a:extLst>
              <a:ext uri="{FF2B5EF4-FFF2-40B4-BE49-F238E27FC236}">
                <a16:creationId xmlns:a16="http://schemas.microsoft.com/office/drawing/2014/main" id="{B66131DB-45B5-6945-A76D-741496EBA3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736" y="3967450"/>
            <a:ext cx="8229600" cy="2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buNone/>
              <a:defRPr sz="1050" b="0" baseline="0">
                <a:solidFill>
                  <a:srgbClr val="82C8FA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Date Info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6D0A3E-B052-EA40-B037-054B51E770EC}"/>
              </a:ext>
            </a:extLst>
          </p:cNvPr>
          <p:cNvCxnSpPr>
            <a:cxnSpLocks/>
          </p:cNvCxnSpPr>
          <p:nvPr userDrawn="1"/>
        </p:nvCxnSpPr>
        <p:spPr>
          <a:xfrm>
            <a:off x="-8639" y="86256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60ADCC-ACEB-FA4F-9D36-5D0D7D86AD0A}"/>
              </a:ext>
            </a:extLst>
          </p:cNvPr>
          <p:cNvCxnSpPr>
            <a:cxnSpLocks/>
          </p:cNvCxnSpPr>
          <p:nvPr userDrawn="1"/>
        </p:nvCxnSpPr>
        <p:spPr>
          <a:xfrm>
            <a:off x="-8639" y="4330452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643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84224"/>
            <a:ext cx="85153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rIns="18288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179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-18168" y="1786409"/>
            <a:ext cx="9180576" cy="1574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txBody>
          <a:bodyPr lIns="457200" tIns="91440" rIns="457200" bIns="18288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2467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 Bar: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291D050-F2FF-B84B-B85F-704A33D7A2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428596"/>
            <a:ext cx="4248149" cy="32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86A608-CE71-5040-8C80-661F1437DF33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323850" y="1035386"/>
            <a:ext cx="4248150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38D57-7E90-4C4F-BEFE-18F098A6A60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2815" y="1046741"/>
            <a:ext cx="4185088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468815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2102823"/>
            <a:ext cx="8077200" cy="928688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5D3E13-CC4F-7E49-B471-8878E909C36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382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2095500"/>
            <a:ext cx="9143999" cy="97155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48" y="2105025"/>
            <a:ext cx="84963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50092C9-A09F-7245-8D15-AEFDA53288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CC311E-DA3E-AB41-BF2C-7398324BA5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849" y="-7144"/>
            <a:ext cx="8839200" cy="363760"/>
          </a:xfrm>
          <a:prstGeom prst="rect">
            <a:avLst/>
          </a:prstGeom>
        </p:spPr>
        <p:txBody>
          <a:bodyPr lIns="91440" anchor="b">
            <a:normAutofit/>
          </a:bodyPr>
          <a:lstStyle>
            <a:lvl1pPr marL="0" indent="0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388067803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36BB952-50A8-AE49-87A9-BEC72E8DE500}"/>
              </a:ext>
            </a:extLst>
          </p:cNvPr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032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gradFill flip="none" rotWithShape="1">
            <a:gsLst>
              <a:gs pos="0">
                <a:srgbClr val="006D9A">
                  <a:alpha val="50000"/>
                </a:srgbClr>
              </a:gs>
              <a:gs pos="50000">
                <a:schemeClr val="bg1"/>
              </a:gs>
              <a:gs pos="100000">
                <a:srgbClr val="006D9A">
                  <a:alpha val="50000"/>
                </a:srgbClr>
              </a:gs>
            </a:gsLst>
            <a:lin ang="5400000" scaled="0"/>
            <a:tileRect/>
          </a:gra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  <a:solidFill>
            <a:schemeClr val="bg1"/>
          </a:solidFill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7493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47EEC-7D64-BC44-B74A-8AB7EC9C114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928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gradFill>
            <a:gsLst>
              <a:gs pos="0">
                <a:srgbClr val="004E66"/>
              </a:gs>
              <a:gs pos="100000">
                <a:srgbClr val="00779D"/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5198773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06949215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5154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7F697-0452-FD41-8395-6BF13DCE8E98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375E53-0C80-A84B-AAA8-6B394E1E6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1930003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A681A14-7A84-7F43-AE92-51583060A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2568E9B-001A-3C4B-92D6-08A79194F9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9642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950244"/>
            <a:ext cx="3657600" cy="5143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24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21619"/>
            <a:ext cx="3657600" cy="40005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1800" cap="small" baseline="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6" y="2571752"/>
            <a:ext cx="4572001" cy="1209674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>
            <a:off x="4588934" y="1371600"/>
            <a:ext cx="4572001" cy="118586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2686050"/>
            <a:ext cx="3962400" cy="914400"/>
          </a:xfrm>
          <a:prstGeom prst="rect">
            <a:avLst/>
          </a:prstGeom>
        </p:spPr>
        <p:txBody>
          <a:bodyPr/>
          <a:lstStyle>
            <a:lvl1pPr marL="171450" indent="-171450">
              <a:defRPr sz="150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1F3C7D4-0781-8845-8825-89A145A9DF0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8891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Disclosures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0907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87835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F0B8B-66F2-DF43-BD77-6C2E0DA2E6A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83514E-98F2-2D45-9DA2-54F265280D6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A28F71-E8EE-4641-AAE6-AB4095216C3F}"/>
              </a:ext>
            </a:extLst>
          </p:cNvPr>
          <p:cNvSpPr txBox="1"/>
          <p:nvPr userDrawn="1"/>
        </p:nvSpPr>
        <p:spPr>
          <a:xfrm>
            <a:off x="458843" y="1375979"/>
            <a:ext cx="8229600" cy="129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434DA1"/>
              </a:buClr>
              <a:buSzPct val="125000"/>
              <a:buFont typeface="Arial"/>
              <a:buNone/>
              <a:tabLst/>
              <a:defRPr/>
            </a:pP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sz="2000" b="1" i="0" dirty="0">
                <a:solidFill>
                  <a:srgbClr val="005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is funded by a cooperative agreement from the Centers for Disease Control and Prevention (CDC-RFA- PS21-2105). This project is led by the University of Washington Infectious Diseases Education and Assessment (IDEA) Program. </a:t>
            </a:r>
            <a:endParaRPr lang="en-US" sz="15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4FC7B0-4199-894F-A8D2-4FF835667F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188" y="3229441"/>
            <a:ext cx="2120053" cy="6217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D0061C-C01B-6147-BCD8-08FDF056E6F2}"/>
              </a:ext>
            </a:extLst>
          </p:cNvPr>
          <p:cNvSpPr/>
          <p:nvPr userDrawn="1"/>
        </p:nvSpPr>
        <p:spPr>
          <a:xfrm>
            <a:off x="295189" y="89397"/>
            <a:ext cx="8503918" cy="822624"/>
          </a:xfrm>
          <a:prstGeom prst="rect">
            <a:avLst/>
          </a:prstGeom>
        </p:spPr>
        <p:txBody>
          <a:bodyPr wrap="square" lIns="68580" anchor="ctr">
            <a:normAutofit/>
          </a:bodyPr>
          <a:lstStyle/>
          <a:p>
            <a:pPr defTabSz="342900">
              <a:spcAft>
                <a:spcPts val="0"/>
              </a:spcAft>
            </a:pPr>
            <a:r>
              <a:rPr lang="en-US" sz="24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DD0DC4-87ED-2248-BCCC-3FFD6569F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589" y="3230381"/>
            <a:ext cx="2257262" cy="65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AE2333-2F70-634E-82A6-B1B90516D6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42226" y="3266416"/>
            <a:ext cx="2145931" cy="5607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8746E0-C15F-CF49-965C-41A0CD08B991}"/>
              </a:ext>
            </a:extLst>
          </p:cNvPr>
          <p:cNvSpPr txBox="1"/>
          <p:nvPr userDrawn="1"/>
        </p:nvSpPr>
        <p:spPr>
          <a:xfrm>
            <a:off x="0" y="4636541"/>
            <a:ext cx="9151575" cy="56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88720" tIns="91440" rIns="1188720" bIns="13716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i="1" dirty="0">
                <a:solidFill>
                  <a:schemeClr val="tx1"/>
                </a:solidFill>
                <a:latin typeface="+mn-lt"/>
              </a:rPr>
              <a:t>The contents in this presentation are those of the author(s) and do not necessarily represent the </a:t>
            </a:r>
            <a:br>
              <a:rPr lang="en-US" sz="1100" i="1" dirty="0">
                <a:solidFill>
                  <a:schemeClr val="tx1"/>
                </a:solidFill>
                <a:latin typeface="+mn-lt"/>
              </a:rPr>
            </a:br>
            <a:r>
              <a:rPr lang="en-US" sz="1100" i="1" dirty="0">
                <a:solidFill>
                  <a:schemeClr val="tx1"/>
                </a:solidFill>
                <a:latin typeface="+mn-lt"/>
              </a:rPr>
              <a:t>official position of views of, nor an endorsement, by the Centers for Disease Control and Prevention.</a:t>
            </a:r>
            <a:endParaRPr lang="en-US" sz="1100" i="1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526751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E4DF60-71E6-5A4F-922E-DACE79CE09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1F06CDF-9301-9D41-99E6-E67191B99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59610513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ame 20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Same-20-Font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0809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190625"/>
            <a:ext cx="40957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71450" indent="-171450">
              <a:lnSpc>
                <a:spcPts val="2100"/>
              </a:lnSpc>
              <a:spcBef>
                <a:spcPts val="600"/>
              </a:spcBef>
              <a:buClr>
                <a:srgbClr val="0070C0"/>
              </a:buCl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0038" indent="-128588">
              <a:lnSpc>
                <a:spcPts val="2100"/>
              </a:lnSpc>
              <a:spcBef>
                <a:spcPts val="300"/>
              </a:spcBef>
              <a:buClr>
                <a:srgbClr val="0070C0"/>
              </a:buClr>
              <a:buFont typeface="Arial" pitchFamily="34" charset="0"/>
              <a:buChar char="-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spcBef>
                <a:spcPts val="600"/>
              </a:spcBef>
              <a:defRPr sz="12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091559A-A57D-7640-A089-C617FF5BE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E78A2BD-79AF-4045-B862-6F54F0C31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384197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1050445-BA7D-E540-B7EF-B34AC2CA3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1656353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-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Illustration/Credit: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9040465-5DC6-4C45-8214-2E969A7E14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60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79583066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Gray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 Gray Bar: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invGray">
          <a:xfrm>
            <a:off x="-4917" y="980205"/>
            <a:ext cx="9162288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436345-40BB-5242-A91F-64B15D2D0A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3850" y="989536"/>
            <a:ext cx="8503920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4917" y="968376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CC8AE8E-D860-A048-A8D2-A7D0623F19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279690D-7F7B-9243-8026-9C4650B83E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4587434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1" y="1184224"/>
            <a:ext cx="42481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250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  <p:sldLayoutId id="2147483711" r:id="rId3"/>
    <p:sldLayoutId id="2147483709" r:id="rId4"/>
    <p:sldLayoutId id="2147483700" r:id="rId5"/>
    <p:sldLayoutId id="2147483701" r:id="rId6"/>
    <p:sldLayoutId id="2147483710" r:id="rId7"/>
    <p:sldLayoutId id="2147483703" r:id="rId8"/>
    <p:sldLayoutId id="2147483723" r:id="rId9"/>
    <p:sldLayoutId id="2147483729" r:id="rId10"/>
    <p:sldLayoutId id="2147483730" r:id="rId11"/>
    <p:sldLayoutId id="2147483727" r:id="rId12"/>
    <p:sldLayoutId id="2147483695" r:id="rId13"/>
    <p:sldLayoutId id="2147483697" r:id="rId14"/>
    <p:sldLayoutId id="2147483725" r:id="rId15"/>
    <p:sldLayoutId id="2147483698" r:id="rId16"/>
    <p:sldLayoutId id="2147483704" r:id="rId17"/>
    <p:sldLayoutId id="2147483724" r:id="rId18"/>
    <p:sldLayoutId id="2147483705" r:id="rId19"/>
    <p:sldLayoutId id="2147483696" r:id="rId20"/>
    <p:sldLayoutId id="2147483726" r:id="rId21"/>
    <p:sldLayoutId id="2147483707" r:id="rId22"/>
    <p:sldLayoutId id="2147483708" r:id="rId23"/>
  </p:sldLayoutIdLst>
  <p:transition spd="slow"/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625"/>
              </a:lnSpc>
              <a:spcBef>
                <a:spcPts val="450"/>
              </a:spcBef>
            </a:pPr>
            <a:r>
              <a:rPr lang="en-US" sz="1800" dirty="0" err="1">
                <a:solidFill>
                  <a:srgbClr val="001D48"/>
                </a:solidFill>
              </a:rPr>
              <a:t>Glecaprevir-Pibrentasvir</a:t>
            </a:r>
            <a:r>
              <a:rPr lang="en-US" sz="1800" dirty="0">
                <a:solidFill>
                  <a:srgbClr val="001D48"/>
                </a:solidFill>
              </a:rPr>
              <a:t> in Patients with HCV-HIV Coinfection</a:t>
            </a:r>
            <a:br>
              <a:rPr lang="en-US" sz="1800" dirty="0">
                <a:solidFill>
                  <a:srgbClr val="001D48"/>
                </a:solidFill>
              </a:rPr>
            </a:br>
            <a:r>
              <a:rPr lang="en-US" sz="2400" dirty="0">
                <a:solidFill>
                  <a:srgbClr val="001D48"/>
                </a:solidFill>
              </a:rPr>
              <a:t>EXPEDITION-2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71D2FA-DF6E-1A4E-96B4-A59E069A85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Clin Infect Dis. 2018;67:1010-7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Treatment Naïve and Treatment Experienced, </a:t>
            </a:r>
            <a:r>
              <a:rPr lang="en-US" dirty="0"/>
              <a:t>Phase 3</a:t>
            </a:r>
          </a:p>
        </p:txBody>
      </p:sp>
    </p:spTree>
    <p:extLst>
      <p:ext uri="{BB962C8B-B14F-4D97-AF65-F5344CB8AC3E}">
        <p14:creationId xmlns:p14="http://schemas.microsoft.com/office/powerpoint/2010/main" val="1197850209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Glecaprevir-Pibrentasvir</a:t>
            </a:r>
            <a:r>
              <a:rPr lang="en-US" sz="2000" dirty="0"/>
              <a:t> in HIV-HCV Coinfected Patients</a:t>
            </a:r>
            <a:br>
              <a:rPr lang="en-US" sz="2000" dirty="0"/>
            </a:br>
            <a:r>
              <a:rPr lang="en-US" sz="2000" dirty="0"/>
              <a:t>EXPEDITION-2: 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</a:t>
            </a:r>
            <a:r>
              <a:rPr lang="en-US" dirty="0" err="1"/>
              <a:t>Clin</a:t>
            </a:r>
            <a:r>
              <a:rPr lang="en-US" dirty="0"/>
              <a:t> Infect Dis. 2018;67:1010-7.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19BEF-5BCB-184B-BBBD-90D004EDA9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rgbClr val="800000"/>
                </a:solidFill>
                <a:latin typeface="Arial"/>
                <a:cs typeface="Arial"/>
              </a:rPr>
              <a:t>Conclusion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: “</a:t>
            </a:r>
            <a:r>
              <a:rPr lang="en-US" dirty="0">
                <a:solidFill>
                  <a:schemeClr val="tx1"/>
                </a:solidFill>
                <a:cs typeface="Arial"/>
              </a:rPr>
              <a:t>Glecaprevir/pibrentasvir for 8 weeks in non-cirrhotic and 12 weeks in cirrhotic patients is a highly efficacious and well-tolerated treatment for HCV/HIV-1 co-infection, regardless of baseline HCV viral load or prior treatment with interferon or sofosbuvir.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87660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3776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Glecaprevir-Pibrentasvir in HIV-HCV </a:t>
            </a:r>
            <a:r>
              <a:rPr lang="en-US" sz="2000" dirty="0" err="1"/>
              <a:t>Coinfected</a:t>
            </a:r>
            <a:r>
              <a:rPr lang="en-US" sz="2000" dirty="0"/>
              <a:t> Patients</a:t>
            </a:r>
            <a:br>
              <a:rPr lang="en-US" sz="2000" dirty="0"/>
            </a:br>
            <a:r>
              <a:rPr lang="en-US" sz="2000" dirty="0"/>
              <a:t>EXPEDITION-2: Study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</a:t>
            </a:r>
            <a:r>
              <a:rPr lang="en-US" dirty="0" err="1"/>
              <a:t>Clin</a:t>
            </a:r>
            <a:r>
              <a:rPr lang="en-US" dirty="0"/>
              <a:t> Infect Dis. 2018;67:1010-7.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0BACF-B22B-E447-AC46-40AF72A24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" y="1184225"/>
            <a:ext cx="8515350" cy="3198305"/>
          </a:xfrm>
        </p:spPr>
        <p:txBody>
          <a:bodyPr>
            <a:noAutofit/>
          </a:bodyPr>
          <a:lstStyle/>
          <a:p>
            <a:pPr marL="210312" indent="-173736" defTabSz="457200" fontAlgn="base">
              <a:lnSpc>
                <a:spcPts val="1700"/>
              </a:lnSpc>
              <a:spcBef>
                <a:spcPts val="0"/>
              </a:spcBef>
              <a:spcAft>
                <a:spcPct val="0"/>
              </a:spcAft>
              <a:buClr>
                <a:srgbClr val="126B8F"/>
              </a:buClr>
              <a:buSzPct val="90000"/>
              <a:defRPr/>
            </a:pPr>
            <a:r>
              <a:rPr lang="en-US" sz="1500" b="1" dirty="0">
                <a:latin typeface="Arial" pitchFamily="22" charset="0"/>
              </a:rPr>
              <a:t>Design</a:t>
            </a:r>
            <a:r>
              <a:rPr lang="en-US" sz="1500" dirty="0">
                <a:latin typeface="Arial" pitchFamily="22" charset="0"/>
              </a:rPr>
              <a:t>: Open-label, phase 3 trial to evaluate the safety and efficacy of the fixed-dose combination of glecaprevir-pibrentasvir for 8 or 12 weeks in persons with HIV-HCV coinfection, without or with compensated cirrhosis</a:t>
            </a:r>
          </a:p>
          <a:p>
            <a:pPr marL="210312" indent="-173736" defTabSz="457200" fontAlgn="base">
              <a:lnSpc>
                <a:spcPts val="1700"/>
              </a:lnSpc>
              <a:spcAft>
                <a:spcPct val="0"/>
              </a:spcAft>
              <a:buClr>
                <a:srgbClr val="126B8F"/>
              </a:buClr>
              <a:buSzPct val="90000"/>
              <a:defRPr/>
            </a:pPr>
            <a:r>
              <a:rPr lang="en-US" sz="1500" b="1" dirty="0">
                <a:latin typeface="Arial" pitchFamily="22" charset="0"/>
              </a:rPr>
              <a:t>Setting: </a:t>
            </a:r>
            <a:r>
              <a:rPr lang="en-US" sz="1500" dirty="0">
                <a:latin typeface="Arial" pitchFamily="22" charset="0"/>
              </a:rPr>
              <a:t>Australia, Europe, Russian Federation, UK, US</a:t>
            </a:r>
          </a:p>
          <a:p>
            <a:pPr marL="210312" indent="-173736" defTabSz="457200" fontAlgn="base">
              <a:lnSpc>
                <a:spcPts val="1700"/>
              </a:lnSpc>
              <a:spcAft>
                <a:spcPct val="0"/>
              </a:spcAft>
              <a:buClr>
                <a:srgbClr val="126B8F"/>
              </a:buClr>
              <a:buSzPct val="90000"/>
              <a:tabLst>
                <a:tab pos="279400" algn="l"/>
              </a:tabLst>
              <a:defRPr/>
            </a:pPr>
            <a:r>
              <a:rPr lang="en-US" sz="1500" b="1" dirty="0">
                <a:latin typeface="Arial" pitchFamily="22" charset="0"/>
              </a:rPr>
              <a:t>Key Eligibility Criteria</a:t>
            </a:r>
          </a:p>
          <a:p>
            <a:pPr marL="376047" lvl="1" indent="-173736" defTabSz="457200" fontAlgn="base">
              <a:lnSpc>
                <a:spcPts val="1700"/>
              </a:lnSpc>
              <a:spcAft>
                <a:spcPct val="0"/>
              </a:spcAft>
              <a:buClr>
                <a:srgbClr val="126B8F"/>
              </a:buClr>
              <a:buSzPct val="90000"/>
              <a:tabLst>
                <a:tab pos="279400" algn="l"/>
              </a:tabLst>
              <a:defRPr/>
            </a:pPr>
            <a:r>
              <a:rPr lang="en-US" sz="1500" dirty="0">
                <a:latin typeface="Arial" pitchFamily="22" charset="0"/>
              </a:rPr>
              <a:t>Adults with chronic HCV GT 1, 2, 3, 4, 5, or 6</a:t>
            </a:r>
          </a:p>
          <a:p>
            <a:pPr marL="376047" lvl="1" indent="-173736" defTabSz="457200" fontAlgn="base">
              <a:lnSpc>
                <a:spcPts val="1700"/>
              </a:lnSpc>
              <a:spcAft>
                <a:spcPct val="0"/>
              </a:spcAft>
              <a:buClr>
                <a:srgbClr val="126B8F"/>
              </a:buClr>
              <a:buSzPct val="90000"/>
              <a:tabLst>
                <a:tab pos="279400" algn="l"/>
              </a:tabLst>
              <a:defRPr/>
            </a:pPr>
            <a:r>
              <a:rPr lang="en-US" sz="1500" dirty="0">
                <a:latin typeface="Arial" pitchFamily="22" charset="0"/>
              </a:rPr>
              <a:t>HCV RNA </a:t>
            </a:r>
            <a:r>
              <a:rPr lang="en-US" sz="1500" dirty="0">
                <a:solidFill>
                  <a:schemeClr val="tx1"/>
                </a:solidFill>
                <a:latin typeface="Arial" pitchFamily="22" charset="0"/>
              </a:rPr>
              <a:t>≥</a:t>
            </a:r>
            <a:r>
              <a:rPr lang="en-US" sz="1500" dirty="0">
                <a:latin typeface="Arial" pitchFamily="22" charset="0"/>
              </a:rPr>
              <a:t>1,000 IU/mL at screening</a:t>
            </a:r>
            <a:endParaRPr lang="en-US" sz="1500" dirty="0">
              <a:solidFill>
                <a:schemeClr val="tx1"/>
              </a:solidFill>
              <a:latin typeface="Arial" pitchFamily="22" charset="0"/>
            </a:endParaRPr>
          </a:p>
          <a:p>
            <a:pPr marL="376047" lvl="1" indent="-173736" defTabSz="457200" fontAlgn="base">
              <a:lnSpc>
                <a:spcPts val="1700"/>
              </a:lnSpc>
              <a:spcAft>
                <a:spcPct val="0"/>
              </a:spcAft>
              <a:buClr>
                <a:srgbClr val="126B8F"/>
              </a:buClr>
              <a:buSzPct val="90000"/>
              <a:tabLst>
                <a:tab pos="279400" algn="l"/>
              </a:tabLst>
              <a:defRPr/>
            </a:pPr>
            <a:r>
              <a:rPr lang="en-US" sz="1500" dirty="0">
                <a:solidFill>
                  <a:schemeClr val="tx1"/>
                </a:solidFill>
                <a:latin typeface="Arial" pitchFamily="22" charset="0"/>
              </a:rPr>
              <a:t>Naïve or treated with peginterferon +/- ribavirin (PR) or PR +/- sofosbuvir</a:t>
            </a:r>
          </a:p>
          <a:p>
            <a:pPr marL="376047" lvl="1" indent="-173736" defTabSz="457200" fontAlgn="base">
              <a:lnSpc>
                <a:spcPts val="1700"/>
              </a:lnSpc>
              <a:spcAft>
                <a:spcPct val="0"/>
              </a:spcAft>
              <a:buClr>
                <a:srgbClr val="126B8F"/>
              </a:buClr>
              <a:buSzPct val="90000"/>
              <a:tabLst>
                <a:tab pos="279400" algn="l"/>
              </a:tabLst>
              <a:defRPr/>
            </a:pPr>
            <a:r>
              <a:rPr lang="en-US" sz="1500" dirty="0">
                <a:solidFill>
                  <a:schemeClr val="tx1"/>
                </a:solidFill>
                <a:latin typeface="Arial" pitchFamily="22" charset="0"/>
              </a:rPr>
              <a:t>Compensated cirrhosis allowed</a:t>
            </a:r>
          </a:p>
          <a:p>
            <a:pPr marL="376047" lvl="1" indent="-173736" defTabSz="457200" fontAlgn="base">
              <a:lnSpc>
                <a:spcPts val="1700"/>
              </a:lnSpc>
              <a:spcAft>
                <a:spcPct val="0"/>
              </a:spcAft>
              <a:buClr>
                <a:srgbClr val="126B8F"/>
              </a:buClr>
              <a:buSzPct val="90000"/>
              <a:tabLst>
                <a:tab pos="279400" algn="l"/>
              </a:tabLst>
              <a:defRPr/>
            </a:pPr>
            <a:r>
              <a:rPr lang="en-US" sz="1500" dirty="0">
                <a:solidFill>
                  <a:schemeClr val="tx1"/>
                </a:solidFill>
                <a:latin typeface="Arial" pitchFamily="22" charset="0"/>
              </a:rPr>
              <a:t>On ART or ART-naïve with CD4 </a:t>
            </a:r>
            <a:r>
              <a:rPr lang="en-US" sz="1500" dirty="0"/>
              <a:t>≥500 cells/mm</a:t>
            </a:r>
            <a:r>
              <a:rPr lang="en-US" sz="1500" baseline="30000" dirty="0"/>
              <a:t>3</a:t>
            </a:r>
            <a:r>
              <a:rPr lang="en-US" sz="1500" dirty="0"/>
              <a:t> or CD4 percentage ≥29% </a:t>
            </a:r>
            <a:endParaRPr lang="en-US" sz="1500" dirty="0">
              <a:solidFill>
                <a:schemeClr val="tx1"/>
              </a:solidFill>
              <a:latin typeface="Arial" pitchFamily="22" charset="0"/>
            </a:endParaRPr>
          </a:p>
          <a:p>
            <a:pPr marL="210312" indent="-173736" defTabSz="457200" fontAlgn="base">
              <a:lnSpc>
                <a:spcPts val="1700"/>
              </a:lnSpc>
              <a:spcAft>
                <a:spcPct val="0"/>
              </a:spcAft>
              <a:buClr>
                <a:srgbClr val="126B8F"/>
              </a:buClr>
              <a:buSzPct val="90000"/>
              <a:defRPr/>
            </a:pPr>
            <a:r>
              <a:rPr lang="en-US" sz="1500" b="1" dirty="0">
                <a:solidFill>
                  <a:schemeClr val="tx1"/>
                </a:solidFill>
                <a:latin typeface="Arial" pitchFamily="22" charset="0"/>
              </a:rPr>
              <a:t>Primary End Point</a:t>
            </a:r>
            <a:r>
              <a:rPr lang="en-US" sz="1500" dirty="0">
                <a:solidFill>
                  <a:schemeClr val="tx1"/>
                </a:solidFill>
                <a:latin typeface="Arial" pitchFamily="22" charset="0"/>
              </a:rPr>
              <a:t>: SVR12</a:t>
            </a:r>
          </a:p>
          <a:p>
            <a:pPr>
              <a:lnSpc>
                <a:spcPts val="17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3247302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Glecaprevir-Pibrentasvir</a:t>
            </a:r>
            <a:r>
              <a:rPr lang="en-US" sz="2000" dirty="0"/>
              <a:t> in HIV-HCV Coinfected Patients</a:t>
            </a:r>
            <a:br>
              <a:rPr lang="en-US" sz="2000" dirty="0"/>
            </a:br>
            <a:r>
              <a:rPr lang="en-US" sz="2000" dirty="0"/>
              <a:t>EXPEDITION-2: Study Design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</a:t>
            </a:r>
            <a:r>
              <a:rPr lang="en-US" dirty="0" err="1"/>
              <a:t>Clin</a:t>
            </a:r>
            <a:r>
              <a:rPr lang="en-US" dirty="0"/>
              <a:t> Infect Dis. 2018;67:1010-7.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390263" y="2104770"/>
            <a:ext cx="20574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3018663" y="1828278"/>
            <a:ext cx="1371600" cy="544859"/>
          </a:xfrm>
          <a:prstGeom prst="rect">
            <a:avLst/>
          </a:prstGeom>
          <a:solidFill>
            <a:srgbClr val="0070C0">
              <a:alpha val="20000"/>
            </a:srgb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GLE-PIB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087357" y="1943388"/>
            <a:ext cx="768223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SVR12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5086350" y="3071450"/>
            <a:ext cx="20574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3018663" y="2803159"/>
            <a:ext cx="2056258" cy="548685"/>
          </a:xfrm>
          <a:prstGeom prst="rect">
            <a:avLst/>
          </a:prstGeom>
          <a:solidFill>
            <a:srgbClr val="7F6000">
              <a:alpha val="20000"/>
            </a:srgb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GLE-PIB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820354" y="2919495"/>
            <a:ext cx="768223" cy="3040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SVR12</a:t>
            </a:r>
          </a:p>
        </p:txBody>
      </p:sp>
      <p:sp>
        <p:nvSpPr>
          <p:cNvPr id="64" name="Rectangle 25"/>
          <p:cNvSpPr>
            <a:spLocks noChangeArrowheads="1"/>
          </p:cNvSpPr>
          <p:nvPr/>
        </p:nvSpPr>
        <p:spPr bwMode="auto">
          <a:xfrm>
            <a:off x="1137788" y="3771900"/>
            <a:ext cx="6871716" cy="8572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Abbreviations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GLE-PIB = Glecaprevir-pibrentasvir</a:t>
            </a:r>
          </a:p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Dosing: 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Glecaprevir-pibrentasvir (100/40 mg) fixed-dose combination; three pills (300/120 mg) once daily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55570" y="1828800"/>
            <a:ext cx="1057994" cy="5465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 1-6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Non-Cirrhotic</a:t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137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52356" y="2803159"/>
            <a:ext cx="1057994" cy="5465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 1-6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Cirrhotic</a:t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16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D6D9E5-1FCE-9C4E-80D6-AF4F8F5B2CC5}"/>
              </a:ext>
            </a:extLst>
          </p:cNvPr>
          <p:cNvGrpSpPr/>
          <p:nvPr/>
        </p:nvGrpSpPr>
        <p:grpSpPr>
          <a:xfrm>
            <a:off x="1138416" y="1021866"/>
            <a:ext cx="6871718" cy="386328"/>
            <a:chOff x="1138416" y="1021866"/>
            <a:chExt cx="6871718" cy="38632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0034587-9C32-1445-A0CF-A046DDC86D6B}"/>
                </a:ext>
              </a:extLst>
            </p:cNvPr>
            <p:cNvSpPr/>
            <p:nvPr/>
          </p:nvSpPr>
          <p:spPr>
            <a:xfrm>
              <a:off x="1138416" y="1085901"/>
              <a:ext cx="6871718" cy="308037"/>
            </a:xfrm>
            <a:prstGeom prst="rect">
              <a:avLst/>
            </a:prstGeom>
            <a:gradFill>
              <a:gsLst>
                <a:gs pos="85000">
                  <a:srgbClr val="ECECEC"/>
                </a:gs>
                <a:gs pos="0">
                  <a:schemeClr val="bg1"/>
                </a:gs>
                <a:gs pos="1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D797B81-4220-DA48-A4C1-690F85948EFF}"/>
                </a:ext>
              </a:extLst>
            </p:cNvPr>
            <p:cNvCxnSpPr/>
            <p:nvPr/>
          </p:nvCxnSpPr>
          <p:spPr>
            <a:xfrm flipV="1">
              <a:off x="1138416" y="1387638"/>
              <a:ext cx="6871718" cy="860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6DDD86C-ADEC-F047-AE8F-FD648828FF72}"/>
                </a:ext>
              </a:extLst>
            </p:cNvPr>
            <p:cNvGrpSpPr/>
            <p:nvPr/>
          </p:nvGrpSpPr>
          <p:grpSpPr>
            <a:xfrm>
              <a:off x="1857714" y="1021866"/>
              <a:ext cx="5481256" cy="386328"/>
              <a:chOff x="1857714" y="1021866"/>
              <a:chExt cx="5481256" cy="386328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451A093-A569-394E-8DCA-D04768E5F2C0}"/>
                  </a:ext>
                </a:extLst>
              </p:cNvPr>
              <p:cNvSpPr/>
              <p:nvPr/>
            </p:nvSpPr>
            <p:spPr>
              <a:xfrm>
                <a:off x="1857714" y="1079958"/>
                <a:ext cx="628650" cy="2994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rgbClr val="000000"/>
                    </a:solidFill>
                  </a:rPr>
                  <a:t>Week</a:t>
                </a:r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F481ED5F-0AAD-AB47-9348-8334FC8532CA}"/>
                  </a:ext>
                </a:extLst>
              </p:cNvPr>
              <p:cNvGrpSpPr/>
              <p:nvPr/>
            </p:nvGrpSpPr>
            <p:grpSpPr>
              <a:xfrm>
                <a:off x="2825227" y="1021866"/>
                <a:ext cx="4513743" cy="386328"/>
                <a:chOff x="2825227" y="1021866"/>
                <a:chExt cx="4513743" cy="386328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3C1A1D6C-00BC-E64F-B18B-88CF689AF137}"/>
                    </a:ext>
                  </a:extLst>
                </p:cNvPr>
                <p:cNvSpPr/>
                <p:nvPr/>
              </p:nvSpPr>
              <p:spPr>
                <a:xfrm>
                  <a:off x="2825227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0</a:t>
                  </a: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36E348B5-73B2-1047-854D-D8DBFE823EC5}"/>
                    </a:ext>
                  </a:extLst>
                </p:cNvPr>
                <p:cNvSpPr/>
                <p:nvPr/>
              </p:nvSpPr>
              <p:spPr>
                <a:xfrm>
                  <a:off x="6929776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24</a:t>
                  </a: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9CF15202-021D-BB48-9728-89BFF22D047A}"/>
                    </a:ext>
                  </a:extLst>
                </p:cNvPr>
                <p:cNvSpPr/>
                <p:nvPr/>
              </p:nvSpPr>
              <p:spPr>
                <a:xfrm>
                  <a:off x="4193410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8</a:t>
                  </a: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5EB545B9-7BFB-0A48-9BA4-3E7F4C0C7F11}"/>
                    </a:ext>
                  </a:extLst>
                </p:cNvPr>
                <p:cNvSpPr/>
                <p:nvPr/>
              </p:nvSpPr>
              <p:spPr>
                <a:xfrm>
                  <a:off x="4877501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12</a:t>
                  </a: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A47CE13-0663-5240-B4CB-2DCAE4207F1C}"/>
                    </a:ext>
                  </a:extLst>
                </p:cNvPr>
                <p:cNvSpPr/>
                <p:nvPr/>
              </p:nvSpPr>
              <p:spPr>
                <a:xfrm>
                  <a:off x="6245683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20</a:t>
                  </a: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A4F78D71-4363-6947-A115-AD7FDA1C6B37}"/>
                    </a:ext>
                  </a:extLst>
                </p:cNvPr>
                <p:cNvSpPr/>
                <p:nvPr/>
              </p:nvSpPr>
              <p:spPr>
                <a:xfrm>
                  <a:off x="3509318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4</a:t>
                  </a: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26906FFF-40B7-F244-9D01-C7E4D39A5184}"/>
                    </a:ext>
                  </a:extLst>
                </p:cNvPr>
                <p:cNvSpPr/>
                <p:nvPr/>
              </p:nvSpPr>
              <p:spPr>
                <a:xfrm>
                  <a:off x="5561592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16</a:t>
                  </a:r>
                </a:p>
              </p:txBody>
            </p: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4286657-2761-4544-AD1E-B9ABBAB02721}"/>
                </a:ext>
              </a:extLst>
            </p:cNvPr>
            <p:cNvGrpSpPr/>
            <p:nvPr/>
          </p:nvGrpSpPr>
          <p:grpSpPr>
            <a:xfrm>
              <a:off x="3028672" y="1328205"/>
              <a:ext cx="4105701" cy="65723"/>
              <a:chOff x="3028672" y="1328205"/>
              <a:chExt cx="4105701" cy="65723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93AC6B6-051D-E24D-A8BE-23053B27C222}"/>
                  </a:ext>
                </a:extLst>
              </p:cNvPr>
              <p:cNvCxnSpPr/>
              <p:nvPr/>
            </p:nvCxnSpPr>
            <p:spPr>
              <a:xfrm flipV="1">
                <a:off x="3028672" y="1328205"/>
                <a:ext cx="0" cy="65723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C8BE69C-FC08-4344-861A-696DCF118A94}"/>
                  </a:ext>
                </a:extLst>
              </p:cNvPr>
              <p:cNvCxnSpPr/>
              <p:nvPr/>
            </p:nvCxnSpPr>
            <p:spPr>
              <a:xfrm flipV="1">
                <a:off x="4396669" y="1328205"/>
                <a:ext cx="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A0432E2-22C6-9D47-8FDE-76EE346BE25D}"/>
                  </a:ext>
                </a:extLst>
              </p:cNvPr>
              <p:cNvCxnSpPr/>
              <p:nvPr/>
            </p:nvCxnSpPr>
            <p:spPr>
              <a:xfrm flipV="1">
                <a:off x="7134373" y="1328205"/>
                <a:ext cx="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77546D12-50DE-864C-93EC-B5AECE6973BB}"/>
                  </a:ext>
                </a:extLst>
              </p:cNvPr>
              <p:cNvCxnSpPr/>
              <p:nvPr/>
            </p:nvCxnSpPr>
            <p:spPr>
              <a:xfrm flipV="1">
                <a:off x="5080667" y="1328205"/>
                <a:ext cx="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8F4978B-01FA-FE4E-BC02-496FF43BBCCC}"/>
                  </a:ext>
                </a:extLst>
              </p:cNvPr>
              <p:cNvCxnSpPr/>
              <p:nvPr/>
            </p:nvCxnSpPr>
            <p:spPr>
              <a:xfrm flipH="1" flipV="1">
                <a:off x="6448663" y="1328205"/>
                <a:ext cx="171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723C16C-3429-4A49-AD8D-1CDAC95A7982}"/>
                  </a:ext>
                </a:extLst>
              </p:cNvPr>
              <p:cNvCxnSpPr/>
              <p:nvPr/>
            </p:nvCxnSpPr>
            <p:spPr>
              <a:xfrm flipV="1">
                <a:off x="5764665" y="1328205"/>
                <a:ext cx="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11D03F6-3845-AE45-89F3-72EAD2C896F7}"/>
                  </a:ext>
                </a:extLst>
              </p:cNvPr>
              <p:cNvCxnSpPr/>
              <p:nvPr/>
            </p:nvCxnSpPr>
            <p:spPr>
              <a:xfrm flipV="1">
                <a:off x="3712670" y="1328205"/>
                <a:ext cx="0" cy="65723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3705352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Glecaprevir-Pibrentasvir</a:t>
            </a:r>
            <a:r>
              <a:rPr lang="en-US" sz="2000" dirty="0"/>
              <a:t> in HIV-HCV Coinfected Patients</a:t>
            </a:r>
            <a:br>
              <a:rPr lang="en-US" sz="2000" dirty="0"/>
            </a:br>
            <a:r>
              <a:rPr lang="en-US" sz="2000" dirty="0"/>
              <a:t>EXPEDITION-2: Baseline Characteristics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</a:t>
            </a:r>
            <a:r>
              <a:rPr lang="en-US" dirty="0" err="1"/>
              <a:t>Clin</a:t>
            </a:r>
            <a:r>
              <a:rPr lang="en-US" dirty="0"/>
              <a:t> Infect Dis. 2018;67:1010-7.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708821"/>
              </p:ext>
            </p:extLst>
          </p:nvPr>
        </p:nvGraphicFramePr>
        <p:xfrm>
          <a:off x="453763" y="1001596"/>
          <a:ext cx="8229599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097">
                <a:tc>
                  <a:txBody>
                    <a:bodyPr/>
                    <a:lstStyle/>
                    <a:p>
                      <a:pPr marL="91440">
                        <a:lnSpc>
                          <a:spcPts val="13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GLE-PIB</a:t>
                      </a: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8 weeks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137)</a:t>
                      </a:r>
                      <a:endParaRPr lang="en-US" sz="1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1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GLE-PIB</a:t>
                      </a: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12 weeks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16)</a:t>
                      </a:r>
                      <a:endParaRPr lang="en-US" sz="1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972">
                <a:tc>
                  <a:txBody>
                    <a:bodyPr/>
                    <a:lstStyle/>
                    <a:p>
                      <a:pPr marL="91440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mean (range), years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(23-74)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(35-62)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972">
                <a:tc>
                  <a:txBody>
                    <a:bodyPr/>
                    <a:lstStyle/>
                    <a:p>
                      <a:pPr marL="91440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(82)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(94)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29">
                <a:tc>
                  <a:txBody>
                    <a:bodyPr/>
                    <a:lstStyle/>
                    <a:p>
                      <a:pPr marL="91440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White, n (%)</a:t>
                      </a:r>
                    </a:p>
                    <a:p>
                      <a:pPr marL="91440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 (77)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(18)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(94)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(6)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5312">
                <a:tc>
                  <a:txBody>
                    <a:bodyPr/>
                    <a:lstStyle/>
                    <a:p>
                      <a:pPr marL="91440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Genotype, n (%)</a:t>
                      </a:r>
                    </a:p>
                    <a:p>
                      <a:pPr marL="91440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1a </a:t>
                      </a:r>
                    </a:p>
                    <a:p>
                      <a:pPr marL="91440">
                        <a:lnSpc>
                          <a:spcPts val="13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1b</a:t>
                      </a:r>
                    </a:p>
                    <a:p>
                      <a:pPr marL="91440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 </a:t>
                      </a:r>
                    </a:p>
                    <a:p>
                      <a:pPr marL="91440">
                        <a:lnSpc>
                          <a:spcPts val="13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</a:p>
                    <a:p>
                      <a:pPr marL="91440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</a:t>
                      </a:r>
                    </a:p>
                    <a:p>
                      <a:pPr marL="91440">
                        <a:lnSpc>
                          <a:spcPts val="13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(48) 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(15)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(7)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(16)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(12) 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(2)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(31) 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(31)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(6) 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(25)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(6) 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972">
                <a:tc>
                  <a:txBody>
                    <a:bodyPr/>
                    <a:lstStyle/>
                    <a:p>
                      <a:pPr marL="91440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mass index,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median kg/m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(range)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(18-41)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(22-38)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972">
                <a:tc>
                  <a:txBody>
                    <a:bodyPr/>
                    <a:lstStyle/>
                    <a:p>
                      <a:pPr marL="91440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HCV RNA, log</a:t>
                      </a:r>
                      <a:r>
                        <a:rPr lang="en-US" sz="11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IU/mL (range)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 (4.0-7.4)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 (4.4-7.0)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7199">
                <a:tc>
                  <a:txBody>
                    <a:bodyPr/>
                    <a:lstStyle/>
                    <a:p>
                      <a:pPr marL="91440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Fibrosis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Stage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(%)</a:t>
                      </a:r>
                    </a:p>
                    <a:p>
                      <a:pPr marL="91440">
                        <a:lnSpc>
                          <a:spcPts val="13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F0-F1</a:t>
                      </a:r>
                    </a:p>
                    <a:p>
                      <a:pPr marL="91440">
                        <a:lnSpc>
                          <a:spcPts val="13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F2</a:t>
                      </a:r>
                    </a:p>
                    <a:p>
                      <a:pPr marL="91440">
                        <a:lnSpc>
                          <a:spcPts val="13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F3</a:t>
                      </a:r>
                    </a:p>
                    <a:p>
                      <a:pPr marL="91440">
                        <a:lnSpc>
                          <a:spcPts val="13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F4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 (88)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(1)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(11)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(100)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82106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Glecaprevir-Pibrentasvir</a:t>
            </a:r>
            <a:r>
              <a:rPr lang="en-US" sz="2000" dirty="0"/>
              <a:t> in HIV-HCV Coinfected Patients</a:t>
            </a:r>
            <a:br>
              <a:rPr lang="en-US" sz="2000" dirty="0"/>
            </a:br>
            <a:r>
              <a:rPr lang="en-US" sz="2000" dirty="0"/>
              <a:t>EXPEDITION-2: Baseline Characteristics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</a:t>
            </a:r>
            <a:r>
              <a:rPr lang="en-US" dirty="0" err="1"/>
              <a:t>Clin</a:t>
            </a:r>
            <a:r>
              <a:rPr lang="en-US" dirty="0"/>
              <a:t> Infect Dis. 2018;67:1010-7.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graphicFrame>
        <p:nvGraphicFramePr>
          <p:cNvPr id="2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717741"/>
              </p:ext>
            </p:extLst>
          </p:nvPr>
        </p:nvGraphicFramePr>
        <p:xfrm>
          <a:off x="460638" y="999570"/>
          <a:ext cx="8229600" cy="3725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3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708">
                <a:tc>
                  <a:txBody>
                    <a:bodyPr/>
                    <a:lstStyle/>
                    <a:p>
                      <a:pPr marL="91440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GLE-PIB</a:t>
                      </a: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8 weeks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9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9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137)</a:t>
                      </a:r>
                      <a:endParaRPr lang="en-US" sz="9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1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GLE-PIB</a:t>
                      </a: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12 weeks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9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16)</a:t>
                      </a:r>
                      <a:endParaRPr lang="en-US" sz="9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688">
                <a:tc>
                  <a:txBody>
                    <a:bodyPr/>
                    <a:lstStyle/>
                    <a:p>
                      <a:pPr marL="91440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Treatment-experienced, n (%)</a:t>
                      </a:r>
                    </a:p>
                    <a:p>
                      <a:pPr marL="91440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IFN-based, n/N (%)</a:t>
                      </a:r>
                    </a:p>
                    <a:p>
                      <a:pPr marL="91440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SOF-based, n/N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(19)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(17)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(2)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(13)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(13)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112">
                <a:tc>
                  <a:txBody>
                    <a:bodyPr/>
                    <a:lstStyle/>
                    <a:p>
                      <a:pPr marL="91440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IDU within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 months, n (%)</a:t>
                      </a:r>
                    </a:p>
                    <a:p>
                      <a:pPr marL="91440">
                        <a:lnSpc>
                          <a:spcPts val="15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opiate substitution therapy, n (%)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(9)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(8)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(6)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(13)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264">
                <a:tc>
                  <a:txBody>
                    <a:bodyPr/>
                    <a:lstStyle/>
                    <a:p>
                      <a:pPr marL="91440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N(t)RTI backbone, n (%)</a:t>
                      </a:r>
                    </a:p>
                    <a:p>
                      <a:pPr marL="91440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Tenofovir disoproxil fumarate</a:t>
                      </a:r>
                    </a:p>
                    <a:p>
                      <a:pPr marL="91440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Tenofovir alafenamide</a:t>
                      </a:r>
                    </a:p>
                    <a:p>
                      <a:pPr marL="91440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Abacavir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(54)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(4)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(36)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(81)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(19)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841">
                <a:tc>
                  <a:txBody>
                    <a:bodyPr/>
                    <a:lstStyle/>
                    <a:p>
                      <a:pPr marL="91440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Antiretroviral Anchor Agent, n (%)</a:t>
                      </a:r>
                    </a:p>
                    <a:p>
                      <a:pPr marL="91440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Raltegravir</a:t>
                      </a:r>
                      <a:endParaRPr lang="en-US" sz="11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">
                        <a:lnSpc>
                          <a:spcPts val="15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Dolutegravir</a:t>
                      </a:r>
                    </a:p>
                    <a:p>
                      <a:pPr marL="91440">
                        <a:lnSpc>
                          <a:spcPts val="15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Rilpivirine</a:t>
                      </a:r>
                    </a:p>
                    <a:p>
                      <a:pPr marL="91440">
                        <a:lnSpc>
                          <a:spcPts val="15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Elvitegravir-cobicistat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(28)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(45)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(20)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(38)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(31)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(31)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535">
                <a:tc>
                  <a:txBody>
                    <a:bodyPr/>
                    <a:lstStyle/>
                    <a:p>
                      <a:pPr marL="91440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Antiretroviral Therapy Naïve,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(7)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535">
                <a:tc>
                  <a:txBody>
                    <a:bodyPr/>
                    <a:lstStyle/>
                    <a:p>
                      <a:pPr marL="91440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CD4 cell count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≥500 cells/mm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(67)</a:t>
                      </a:r>
                    </a:p>
                  </a:txBody>
                  <a:tcPr marL="68580" marR="68580" marT="34290" marB="3429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(56)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41502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Glecaprevir-Pibrentasvir</a:t>
            </a:r>
            <a:r>
              <a:rPr lang="en-US" sz="2000" dirty="0"/>
              <a:t> in HIV-HCV Coinfected Patients</a:t>
            </a:r>
            <a:br>
              <a:rPr lang="en-US" sz="2000" dirty="0"/>
            </a:br>
            <a:r>
              <a:rPr lang="en-US" sz="2000" dirty="0"/>
              <a:t>EXPEDITION-2: Baseline Polymorphisms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</a:t>
            </a:r>
            <a:r>
              <a:rPr lang="en-US" dirty="0" err="1"/>
              <a:t>Clin</a:t>
            </a:r>
            <a:r>
              <a:rPr lang="en-US" dirty="0"/>
              <a:t> Infect Dis. 2018;67:1010-7.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graphicFrame>
        <p:nvGraphicFramePr>
          <p:cNvPr id="6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789306"/>
              </p:ext>
            </p:extLst>
          </p:nvPr>
        </p:nvGraphicFramePr>
        <p:xfrm>
          <a:off x="467514" y="1197761"/>
          <a:ext cx="8229599" cy="3176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0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638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Polymorphisms*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GLE-PIB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8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130)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1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GLE-PIB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12 weeks</a:t>
                      </a:r>
                      <a:endParaRPr lang="en-US" sz="14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n = 16)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24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(71)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(56)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43"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NS3 only,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(6)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270"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NS5A only,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(28)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(38)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330"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NS3 and NS5A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6D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68580" marR="68580" marT="34290" marB="34290" anchor="ctr">
                    <a:lnB w="6350" cap="flat" cmpd="sng" algn="ctr">
                      <a:solidFill>
                        <a:srgbClr val="6D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D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059">
                <a:tc gridSpan="3">
                  <a:txBody>
                    <a:bodyPr/>
                    <a:lstStyle/>
                    <a:p>
                      <a:pPr marL="91440"/>
                      <a:r>
                        <a:rPr lang="en-US" sz="1200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*Detected at 15% threshold by next-generation sequencing in samples that had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sequences available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at a key subset of amino acid positions: NS3 at positions 55, 156, 168; NS5A at positions 24, 28, 30, 31, 58, 92, 93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9806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Glecaprevir-Pibrentasvir</a:t>
            </a:r>
            <a:r>
              <a:rPr lang="en-US" sz="2000" dirty="0"/>
              <a:t> in HIV-HCV Coinfected Patients</a:t>
            </a:r>
            <a:br>
              <a:rPr lang="en-US" sz="2000" dirty="0"/>
            </a:br>
            <a:r>
              <a:rPr lang="en-US" sz="2000" dirty="0"/>
              <a:t>EXPEDITION-2: Results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Source: </a:t>
            </a:r>
            <a:r>
              <a:rPr lang="fr-FR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Rockstroh</a:t>
            </a:r>
            <a:r>
              <a:rPr lang="fr-FR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JK, et al. Clin Infect Dis. 2018;67:1010-7.</a:t>
            </a:r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466725" y="982896"/>
          <a:ext cx="822960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139171" y="4345695"/>
            <a:ext cx="7317309" cy="3977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spcBef>
                <a:spcPts val="180"/>
              </a:spcBef>
            </a:pP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One GT3 patient with cirrhosis and 85% compliance had on-treatment virologic failure</a:t>
            </a:r>
          </a:p>
          <a:p>
            <a:pPr marL="205740" defTabSz="701279"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/>
                <a:cs typeface="Arial"/>
              </a:rPr>
              <a:t>Abbreviations: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ITT = Intent-to-treat; mITT = modified intent-to-treat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96005" y="3731764"/>
            <a:ext cx="1041712" cy="2601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150/151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83451" y="3731764"/>
            <a:ext cx="989037" cy="2601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150/153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79D68B-60C2-9B95-B512-A0CD9BEBACD0}"/>
              </a:ext>
            </a:extLst>
          </p:cNvPr>
          <p:cNvSpPr/>
          <p:nvPr/>
        </p:nvSpPr>
        <p:spPr>
          <a:xfrm>
            <a:off x="2606451" y="1471924"/>
            <a:ext cx="122108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96-100)</a:t>
            </a:r>
          </a:p>
        </p:txBody>
      </p:sp>
    </p:spTree>
    <p:extLst>
      <p:ext uri="{BB962C8B-B14F-4D97-AF65-F5344CB8AC3E}">
        <p14:creationId xmlns:p14="http://schemas.microsoft.com/office/powerpoint/2010/main" val="77747977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Glecaprevir-Pibrentasvir</a:t>
            </a:r>
            <a:r>
              <a:rPr lang="en-US" sz="1800" dirty="0"/>
              <a:t> in HIV-HCV Coinfected Patients</a:t>
            </a:r>
            <a:br>
              <a:rPr lang="en-US" sz="1800" dirty="0"/>
            </a:br>
            <a:r>
              <a:rPr lang="en-US" sz="1800" dirty="0"/>
              <a:t>EXPEDITION-2</a:t>
            </a:r>
            <a:r>
              <a:rPr lang="en-US" sz="2025" dirty="0"/>
              <a:t>: Results</a:t>
            </a:r>
            <a:endParaRPr lang="en-US" sz="1725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EXPEDITION-2: Overall SVR by Treatment Regimen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</a:t>
            </a:r>
            <a:r>
              <a:rPr lang="en-US" dirty="0" err="1"/>
              <a:t>Clin</a:t>
            </a:r>
            <a:r>
              <a:rPr lang="en-US" dirty="0"/>
              <a:t> Infect Dis. 2018;67:1010-7.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473392"/>
              </p:ext>
            </p:extLst>
          </p:nvPr>
        </p:nvGraphicFramePr>
        <p:xfrm>
          <a:off x="467513" y="1396206"/>
          <a:ext cx="822960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139171" y="4457701"/>
            <a:ext cx="7282933" cy="2674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spcBef>
                <a:spcPts val="180"/>
              </a:spcBef>
            </a:pP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*Excludes one patient with missing data who achieved SVR24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47758" y="3683214"/>
            <a:ext cx="715208" cy="2601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14/15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76410" y="3683214"/>
            <a:ext cx="833064" cy="2601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136/136</a:t>
            </a:r>
            <a:r>
              <a:rPr lang="en-US" sz="1050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66D014-97F8-2DDD-865E-EACF33A950EA}"/>
              </a:ext>
            </a:extLst>
          </p:cNvPr>
          <p:cNvSpPr/>
          <p:nvPr/>
        </p:nvSpPr>
        <p:spPr>
          <a:xfrm>
            <a:off x="2582398" y="1783395"/>
            <a:ext cx="122108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93-99.9)</a:t>
            </a:r>
          </a:p>
        </p:txBody>
      </p:sp>
    </p:spTree>
    <p:extLst>
      <p:ext uri="{BB962C8B-B14F-4D97-AF65-F5344CB8AC3E}">
        <p14:creationId xmlns:p14="http://schemas.microsoft.com/office/powerpoint/2010/main" val="9839438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Glecaprevir-Pibrentasvir</a:t>
            </a:r>
            <a:r>
              <a:rPr lang="en-US" sz="1800" dirty="0"/>
              <a:t> in HIV-HCV Coinfected Patients</a:t>
            </a:r>
            <a:br>
              <a:rPr lang="en-US" sz="1800" dirty="0"/>
            </a:br>
            <a:r>
              <a:rPr lang="en-US" sz="1800" dirty="0"/>
              <a:t>EXPEDITION-2</a:t>
            </a:r>
            <a:r>
              <a:rPr lang="en-US" sz="2025" dirty="0"/>
              <a:t>: Adverse Events</a:t>
            </a:r>
            <a:endParaRPr lang="en-US" sz="1725" dirty="0"/>
          </a:p>
        </p:txBody>
      </p:sp>
      <p:sp>
        <p:nvSpPr>
          <p:cNvPr id="7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</a:t>
            </a:r>
            <a:r>
              <a:rPr lang="en-US" dirty="0" err="1"/>
              <a:t>Clin</a:t>
            </a:r>
            <a:r>
              <a:rPr lang="en-US" dirty="0"/>
              <a:t> Infect Dis. 2018;67:1010-7.</a:t>
            </a: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90053"/>
              </p:ext>
            </p:extLst>
          </p:nvPr>
        </p:nvGraphicFramePr>
        <p:xfrm>
          <a:off x="903678" y="998571"/>
          <a:ext cx="6896317" cy="369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2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05">
                <a:tc>
                  <a:txBody>
                    <a:bodyPr/>
                    <a:lstStyle/>
                    <a:p>
                      <a:pPr marL="91440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(AE), n (%)</a:t>
                      </a:r>
                    </a:p>
                  </a:txBody>
                  <a:tcPr marL="68580" marR="68580" marT="91440" marB="9144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GLE-PIB</a:t>
                      </a: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8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9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137)</a:t>
                      </a:r>
                      <a:endParaRPr lang="en-US" sz="9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1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GLE-PIB</a:t>
                      </a: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12 weeks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16)</a:t>
                      </a:r>
                      <a:endParaRPr lang="en-US" sz="9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1440" marB="9144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834">
                <a:tc>
                  <a:txBody>
                    <a:bodyPr/>
                    <a:lstStyle/>
                    <a:p>
                      <a:pPr marL="91440">
                        <a:lnSpc>
                          <a:spcPts val="18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Discontinuation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due to AE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(6)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834">
                <a:tc>
                  <a:txBody>
                    <a:bodyPr/>
                    <a:lstStyle/>
                    <a:p>
                      <a:pPr marL="91440">
                        <a:lnSpc>
                          <a:spcPts val="18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AEs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(2)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(6)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9863">
                <a:tc>
                  <a:txBody>
                    <a:bodyPr/>
                    <a:lstStyle/>
                    <a:p>
                      <a:pPr marL="91440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in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 of patients</a:t>
                      </a:r>
                    </a:p>
                    <a:p>
                      <a:pPr marL="182880" indent="0">
                        <a:lnSpc>
                          <a:spcPts val="1600"/>
                        </a:lnSpc>
                        <a:tabLst>
                          <a:tab pos="230188" algn="l"/>
                        </a:tabLst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  <a:p>
                      <a:pPr marL="182880" indent="0">
                        <a:lnSpc>
                          <a:spcPts val="1600"/>
                        </a:lnSpc>
                        <a:tabLst>
                          <a:tab pos="230188" algn="l"/>
                        </a:tabLst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</a:p>
                    <a:p>
                      <a:pPr marL="182880" indent="0">
                        <a:lnSpc>
                          <a:spcPts val="1600"/>
                        </a:lnSpc>
                        <a:tabLst>
                          <a:tab pos="230188" algn="l"/>
                        </a:tabLst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Headache</a:t>
                      </a:r>
                    </a:p>
                    <a:p>
                      <a:pPr marL="182880" indent="0">
                        <a:lnSpc>
                          <a:spcPts val="1600"/>
                        </a:lnSpc>
                        <a:tabLst>
                          <a:tab pos="230188" algn="l"/>
                        </a:tabLst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Nasopharyngitis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(13)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(9)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(9)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(9)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1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(6)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0024">
                <a:tc>
                  <a:txBody>
                    <a:bodyPr/>
                    <a:lstStyle/>
                    <a:p>
                      <a:pPr marL="91440" indent="0">
                        <a:lnSpc>
                          <a:spcPts val="1600"/>
                        </a:lnSpc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 AEs</a:t>
                      </a:r>
                      <a:endParaRPr lang="en-US" sz="11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2880" indent="0">
                        <a:lnSpc>
                          <a:spcPts val="1600"/>
                        </a:lnSpc>
                        <a:tabLst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 elevation, grade ≥3 (&gt;5x ULN)</a:t>
                      </a:r>
                    </a:p>
                    <a:p>
                      <a:pPr marL="182880" indent="0">
                        <a:lnSpc>
                          <a:spcPts val="1600"/>
                        </a:lnSpc>
                        <a:tabLst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 elevation, grade ≥3 (&gt;5x ULN)</a:t>
                      </a:r>
                    </a:p>
                    <a:p>
                      <a:pPr marL="182880" indent="0">
                        <a:lnSpc>
                          <a:spcPts val="1600"/>
                        </a:lnSpc>
                        <a:tabLst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bilirubin, grade ≥3 (3x ULN)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D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(0.7)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D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D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60">
                <a:tc gridSpan="3">
                  <a:txBody>
                    <a:bodyPr/>
                    <a:lstStyle/>
                    <a:p>
                      <a:pPr marL="123825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 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GT2 patient with cirrhosis experienced cerebrovascular accident and cerebral hemorrhage.</a:t>
                      </a:r>
                    </a:p>
                    <a:p>
                      <a:pPr marL="123825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Upper GI bleed, obliterating arteriopathy and urolithiasis in one patient each, thought unrelated to G/P.</a:t>
                      </a:r>
                    </a:p>
                    <a:p>
                      <a:pPr marL="123825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Abbreviations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AST = aspartate aminotransferase; ALT = alanine aminotransferase; ULN = upper limit normal</a:t>
                      </a:r>
                    </a:p>
                  </a:txBody>
                  <a:tcPr marL="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D5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28173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39042</TotalTime>
  <Words>1214</Words>
  <Application>Microsoft Macintosh PowerPoint</Application>
  <PresentationFormat>On-screen Show (16:9)</PresentationFormat>
  <Paragraphs>238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Corbel</vt:lpstr>
      <vt:lpstr>Geneva</vt:lpstr>
      <vt:lpstr>Lucida Grande</vt:lpstr>
      <vt:lpstr>Times New Roman</vt:lpstr>
      <vt:lpstr>AETC_Master_Template_061510</vt:lpstr>
      <vt:lpstr>Glecaprevir-Pibrentasvir in Patients with HCV-HIV Coinfection EXPEDITION-2</vt:lpstr>
      <vt:lpstr>Glecaprevir-Pibrentasvir in HIV-HCV Coinfected Patients EXPEDITION-2: Study Features</vt:lpstr>
      <vt:lpstr>Glecaprevir-Pibrentasvir in HIV-HCV Coinfected Patients EXPEDITION-2: Study Design</vt:lpstr>
      <vt:lpstr>Glecaprevir-Pibrentasvir in HIV-HCV Coinfected Patients EXPEDITION-2: Baseline Characteristics</vt:lpstr>
      <vt:lpstr>Glecaprevir-Pibrentasvir in HIV-HCV Coinfected Patients EXPEDITION-2: Baseline Characteristics</vt:lpstr>
      <vt:lpstr>Glecaprevir-Pibrentasvir in HIV-HCV Coinfected Patients EXPEDITION-2: Baseline Polymorphisms</vt:lpstr>
      <vt:lpstr>Glecaprevir-Pibrentasvir in HIV-HCV Coinfected Patients EXPEDITION-2: Results</vt:lpstr>
      <vt:lpstr>Glecaprevir-Pibrentasvir in HIV-HCV Coinfected Patients EXPEDITION-2: Results</vt:lpstr>
      <vt:lpstr>Glecaprevir-Pibrentasvir in HIV-HCV Coinfected Patients EXPEDITION-2: Adverse Events</vt:lpstr>
      <vt:lpstr>Glecaprevir-Pibrentasvir in HIV-HCV Coinfected Patients EXPEDITION-2: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H. Spach</cp:lastModifiedBy>
  <cp:revision>1427</cp:revision>
  <cp:lastPrinted>2019-10-21T18:40:24Z</cp:lastPrinted>
  <dcterms:created xsi:type="dcterms:W3CDTF">2010-11-28T05:36:22Z</dcterms:created>
  <dcterms:modified xsi:type="dcterms:W3CDTF">2022-06-25T22:06:31Z</dcterms:modified>
</cp:coreProperties>
</file>