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951" r:id="rId2"/>
    <p:sldId id="952" r:id="rId3"/>
    <p:sldId id="1084" r:id="rId4"/>
    <p:sldId id="954" r:id="rId5"/>
    <p:sldId id="1014" r:id="rId6"/>
    <p:sldId id="955" r:id="rId7"/>
    <p:sldId id="956" r:id="rId8"/>
    <p:sldId id="1085" r:id="rId9"/>
    <p:sldId id="957" r:id="rId10"/>
    <p:sldId id="1058" r:id="rId11"/>
    <p:sldId id="999" r:id="rId12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1A6"/>
    <a:srgbClr val="404D7D"/>
    <a:srgbClr val="7D5782"/>
    <a:srgbClr val="7F6000"/>
    <a:srgbClr val="246BA6"/>
    <a:srgbClr val="6D5200"/>
    <a:srgbClr val="644B00"/>
    <a:srgbClr val="00597C"/>
    <a:srgbClr val="8F3538"/>
    <a:srgbClr val="DBD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288" autoAdjust="0"/>
    <p:restoredTop sz="96272" autoAdjust="0"/>
  </p:normalViewPr>
  <p:slideViewPr>
    <p:cSldViewPr snapToGrid="0" showGuides="1">
      <p:cViewPr varScale="1">
        <p:scale>
          <a:sx n="168" d="100"/>
          <a:sy n="168" d="100"/>
        </p:scale>
        <p:origin x="79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6404446290801"/>
          <c:y val="3.5239993941012897E-2"/>
          <c:w val="0.87304743672053597"/>
          <c:h val="0.88103143355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6939"/>
            </a:solidFill>
            <a:ln w="12906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B3F5A"/>
              </a:solidFill>
              <a:ln w="12906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956-034D-A7C6-26D3B48E26AA}"/>
              </c:ext>
            </c:extLst>
          </c:dPt>
          <c:dPt>
            <c:idx val="1"/>
            <c:invertIfNegative val="0"/>
            <c:bubble3D val="0"/>
            <c:spPr>
              <a:solidFill>
                <a:srgbClr val="246BA6"/>
              </a:solidFill>
              <a:ln w="12906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956-034D-A7C6-26D3B48E26AA}"/>
              </c:ext>
            </c:extLst>
          </c:dPt>
          <c:dPt>
            <c:idx val="2"/>
            <c:invertIfNegative val="0"/>
            <c:bubble3D val="0"/>
            <c:spPr>
              <a:solidFill>
                <a:srgbClr val="598291"/>
              </a:solidFill>
              <a:ln w="12906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956-034D-A7C6-26D3B48E26A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956-034D-A7C6-26D3B48E26AA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SVR4</c:v>
                </c:pt>
                <c:pt idx="1">
                  <c:v>SVR12</c:v>
                </c:pt>
                <c:pt idx="2">
                  <c:v>SVR24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99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56-034D-A7C6-26D3B48E26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11087800"/>
        <c:axId val="-2111164456"/>
      </c:barChart>
      <c:catAx>
        <c:axId val="-2111087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35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-21111644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111644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baseline="0" dirty="0"/>
                  <a:t>Patients with SVR (%)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1.59006095894849E-3"/>
              <c:y val="0.17666034801205399"/>
            </c:manualLayout>
          </c:layout>
          <c:overlay val="0"/>
          <c:spPr>
            <a:noFill/>
            <a:ln w="258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11108780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6404446290801"/>
          <c:y val="3.5239993941012897E-2"/>
          <c:w val="0.87304743672053597"/>
          <c:h val="0.88103143355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6939"/>
            </a:solidFill>
            <a:ln w="12906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B3F5A"/>
              </a:solidFill>
              <a:ln w="12906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956-034D-A7C6-26D3B48E26AA}"/>
              </c:ext>
            </c:extLst>
          </c:dPt>
          <c:dPt>
            <c:idx val="1"/>
            <c:invertIfNegative val="0"/>
            <c:bubble3D val="0"/>
            <c:spPr>
              <a:solidFill>
                <a:srgbClr val="246BA6"/>
              </a:solidFill>
              <a:ln w="12906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956-034D-A7C6-26D3B48E26AA}"/>
              </c:ext>
            </c:extLst>
          </c:dPt>
          <c:dPt>
            <c:idx val="2"/>
            <c:invertIfNegative val="0"/>
            <c:bubble3D val="0"/>
            <c:spPr>
              <a:solidFill>
                <a:srgbClr val="598291"/>
              </a:solidFill>
              <a:ln w="12906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956-034D-A7C6-26D3B48E26A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956-034D-A7C6-26D3B48E26AA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SVR4</c:v>
                </c:pt>
                <c:pt idx="1">
                  <c:v>SVR12</c:v>
                </c:pt>
                <c:pt idx="2">
                  <c:v>SVR24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99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56-034D-A7C6-26D3B48E26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11087800"/>
        <c:axId val="-2111164456"/>
      </c:barChart>
      <c:catAx>
        <c:axId val="-2111087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35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-21111644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111644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baseline="0" dirty="0"/>
                  <a:t>Patients with SVR (%)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1.59006095894849E-3"/>
              <c:y val="0.17666034801205399"/>
            </c:manualLayout>
          </c:layout>
          <c:overlay val="0"/>
          <c:spPr>
            <a:noFill/>
            <a:ln w="258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11108780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8746E0-C15F-CF49-965C-41A0CD08B991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1D48"/>
                </a:solidFill>
              </a:rPr>
              <a:t>Glecaprevir-Pibrentasvir in GT 1-6 with Renal Disease</a:t>
            </a:r>
            <a:br>
              <a:rPr lang="en-US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EXPEDITION-4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3806F-E7C8-AA49-B5E1-21F3BF699D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EC2C2-0254-164E-9600-78B2E6DD2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Experienced, </a:t>
            </a:r>
            <a:r>
              <a:rPr lang="en-US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5733026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Glecaprevir-Pibrentasvir</a:t>
            </a:r>
            <a:r>
              <a:rPr lang="en-US" sz="1800" dirty="0"/>
              <a:t> in Genotype 1-6 with Renal Disease</a:t>
            </a:r>
            <a:br>
              <a:rPr lang="en-US" sz="1800" dirty="0"/>
            </a:br>
            <a:r>
              <a:rPr lang="en-US" sz="1800" dirty="0"/>
              <a:t>EXPEDITION-4: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C23A6-F27C-AB46-B56C-3A90DE7E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168" y="1877027"/>
            <a:ext cx="9180576" cy="1393396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Conclusion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dirty="0">
                <a:solidFill>
                  <a:schemeClr val="tx1"/>
                </a:solidFill>
                <a:cs typeface="Arial"/>
              </a:rPr>
              <a:t>“Treatment with glecaprevir and pibrentasvir for 12 weeks resulted in a high rate of sustained virologic response in patients with stage 4 or 5 chronic kidney disease and HCV infection.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1062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377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Genotype 1-6 with Renal Disease</a:t>
            </a:r>
            <a:br>
              <a:rPr lang="en-US" sz="2000" dirty="0"/>
            </a:br>
            <a:r>
              <a:rPr lang="en-US" sz="2000" dirty="0"/>
              <a:t>EXPEDITION-4: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89561-A835-1244-8DD6-817964329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184225"/>
            <a:ext cx="8515350" cy="3595166"/>
          </a:xfrm>
        </p:spPr>
        <p:txBody>
          <a:bodyPr>
            <a:noAutofit/>
          </a:bodyPr>
          <a:lstStyle/>
          <a:p>
            <a:pPr marL="171450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b="1" dirty="0">
                <a:latin typeface="Arial" pitchFamily="22" charset="0"/>
              </a:rPr>
              <a:t>Design</a:t>
            </a:r>
            <a:r>
              <a:rPr lang="en-US" sz="1500" dirty="0">
                <a:latin typeface="Arial" pitchFamily="22" charset="0"/>
              </a:rPr>
              <a:t>: Open-label, single-arm, phase 3 trial to evaluate the safety and efficacy of the fixed-dose combination of glecaprevir-pibrentasvir for 12 weeks in treatment-naïve and treatment-experienced patients with GT 1, 2, 3, 4, 5, or 6 chronic HCV infection with advanced renal insufficiency </a:t>
            </a:r>
          </a:p>
          <a:p>
            <a:pPr marL="171450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b="1" dirty="0">
                <a:latin typeface="Arial" pitchFamily="22" charset="0"/>
              </a:rPr>
              <a:t>Setting: </a:t>
            </a:r>
            <a:r>
              <a:rPr lang="en-US" sz="1500" dirty="0">
                <a:latin typeface="Arial" pitchFamily="22" charset="0"/>
              </a:rPr>
              <a:t>US, Canada, Europe, Australia and New Zealand</a:t>
            </a:r>
          </a:p>
          <a:p>
            <a:pPr marL="210312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b="1" dirty="0">
                <a:latin typeface="Arial" pitchFamily="22" charset="0"/>
              </a:rPr>
              <a:t>Key Eligibility Criteria</a:t>
            </a:r>
            <a:endParaRPr lang="en-US" sz="1500" dirty="0">
              <a:latin typeface="Arial" pitchFamily="22" charset="0"/>
            </a:endParaRPr>
          </a:p>
          <a:p>
            <a:pPr marL="376047" lvl="1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dirty="0">
                <a:latin typeface="Arial" pitchFamily="22" charset="0"/>
              </a:rPr>
              <a:t>Age ≥18 years</a:t>
            </a:r>
          </a:p>
          <a:p>
            <a:pPr marL="376047" lvl="1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dirty="0">
                <a:latin typeface="Arial" pitchFamily="22" charset="0"/>
              </a:rPr>
              <a:t>Chronic HCV GT 1, 2, 3, 4, 5, or 6</a:t>
            </a:r>
          </a:p>
          <a:p>
            <a:pPr marL="376047" lvl="1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dirty="0">
                <a:latin typeface="Arial" pitchFamily="22" charset="0"/>
              </a:rPr>
              <a:t>Estimated </a:t>
            </a:r>
            <a:r>
              <a:rPr lang="en-US" sz="1500" dirty="0" err="1">
                <a:latin typeface="Arial" pitchFamily="22" charset="0"/>
              </a:rPr>
              <a:t>eGFR</a:t>
            </a:r>
            <a:r>
              <a:rPr lang="en-US" sz="1500" dirty="0">
                <a:latin typeface="Arial" pitchFamily="22" charset="0"/>
              </a:rPr>
              <a:t> &lt;30 mL/min/1.73 m</a:t>
            </a:r>
            <a:r>
              <a:rPr lang="en-US" sz="1500" baseline="30000" dirty="0">
                <a:latin typeface="Arial" pitchFamily="22" charset="0"/>
              </a:rPr>
              <a:t>2</a:t>
            </a:r>
            <a:r>
              <a:rPr lang="en-US" sz="1500" dirty="0">
                <a:latin typeface="Arial" pitchFamily="22" charset="0"/>
              </a:rPr>
              <a:t> (Stage 4 or 5 CKD)</a:t>
            </a:r>
          </a:p>
          <a:p>
            <a:pPr marL="376047" lvl="1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dirty="0">
                <a:latin typeface="Arial" pitchFamily="22" charset="0"/>
              </a:rPr>
              <a:t>HCV RNA </a:t>
            </a: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≥</a:t>
            </a:r>
            <a:r>
              <a:rPr lang="en-US" sz="1500" dirty="0">
                <a:latin typeface="Arial" pitchFamily="22" charset="0"/>
              </a:rPr>
              <a:t>1,000 IU/mL at screening</a:t>
            </a:r>
            <a:endParaRPr lang="en-US" sz="1500" dirty="0">
              <a:solidFill>
                <a:schemeClr val="tx1"/>
              </a:solidFill>
              <a:latin typeface="Arial" pitchFamily="22" charset="0"/>
            </a:endParaRPr>
          </a:p>
          <a:p>
            <a:pPr marL="376047" lvl="1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Naïve or treated with peginterferon +/- ribavirin (PR) or PR +/- sofosbuvir</a:t>
            </a:r>
          </a:p>
          <a:p>
            <a:pPr marL="376047" lvl="1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Without cirrhosis or with compensated cirrhosis</a:t>
            </a:r>
          </a:p>
          <a:p>
            <a:pPr marL="376047" lvl="1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HIV or chronic HBV coinfection excluded</a:t>
            </a:r>
          </a:p>
          <a:p>
            <a:pPr marL="171450" defTabSz="457200" fontAlgn="base">
              <a:lnSpc>
                <a:spcPts val="1700"/>
              </a:lnSpc>
              <a:spcBef>
                <a:spcPts val="1000"/>
              </a:spcBef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b="1" dirty="0">
                <a:solidFill>
                  <a:schemeClr val="tx1"/>
                </a:solidFill>
                <a:latin typeface="Arial" pitchFamily="22" charset="0"/>
              </a:rPr>
              <a:t>Primary End Point</a:t>
            </a: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: SVR12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3785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Genotype 1-6 with Renal Disease</a:t>
            </a:r>
            <a:br>
              <a:rPr lang="en-US" sz="2000" dirty="0"/>
            </a:br>
            <a:r>
              <a:rPr lang="en-US" sz="2000" dirty="0"/>
              <a:t>EXPEDITION-4: Treatment Regimen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133753" y="3771913"/>
            <a:ext cx="6885433" cy="5857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34073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ct val="50000"/>
              </a:spcBef>
            </a:pPr>
            <a:r>
              <a:rPr lang="en-US" sz="1100" b="1" dirty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100" dirty="0">
                <a:solidFill>
                  <a:srgbClr val="000000"/>
                </a:solidFill>
                <a:latin typeface="Arial" pitchFamily="22" charset="0"/>
              </a:rPr>
              <a:t>CKD = chronic kidney disease</a:t>
            </a:r>
            <a:br>
              <a:rPr lang="en-US" sz="11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1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100" dirty="0">
                <a:solidFill>
                  <a:srgbClr val="000000"/>
                </a:solidFill>
                <a:latin typeface="Arial" pitchFamily="22" charset="0"/>
              </a:rPr>
              <a:t>: Glecaprevir-pibrentasvir (100/40 mg) fixed-dose combination, three pills daily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139041" y="2686050"/>
            <a:ext cx="177165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08585" y="2345216"/>
            <a:ext cx="2127620" cy="681615"/>
          </a:xfrm>
          <a:prstGeom prst="rect">
            <a:avLst/>
          </a:prstGeom>
          <a:solidFill>
            <a:srgbClr val="246BA6">
              <a:alpha val="20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err="1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(n = 104)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9381" y="2343145"/>
            <a:ext cx="1333494" cy="685805"/>
          </a:xfrm>
          <a:prstGeom prst="rect">
            <a:avLst/>
          </a:prstGeom>
          <a:solidFill>
            <a:srgbClr val="454545"/>
          </a:solidFill>
          <a:ln w="63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GT 1-6</a:t>
            </a:r>
          </a:p>
          <a:p>
            <a:pPr algn="ctr"/>
            <a:r>
              <a:rPr lang="en-US" sz="1200" b="1" dirty="0">
                <a:latin typeface="Arial"/>
                <a:cs typeface="Arial"/>
              </a:rPr>
              <a:t>CKD stage 4-5</a:t>
            </a:r>
            <a:endParaRPr lang="en-US" sz="1050" b="1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44942" y="2534055"/>
            <a:ext cx="894577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BE31B1-EA3E-6846-9763-7CAE174A30EA}"/>
              </a:ext>
            </a:extLst>
          </p:cNvPr>
          <p:cNvGrpSpPr/>
          <p:nvPr/>
        </p:nvGrpSpPr>
        <p:grpSpPr>
          <a:xfrm>
            <a:off x="1138416" y="1021866"/>
            <a:ext cx="6871718" cy="386328"/>
            <a:chOff x="1138416" y="1021866"/>
            <a:chExt cx="6871718" cy="3863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44A089-4FC3-464B-877A-C91167A37833}"/>
                </a:ext>
              </a:extLst>
            </p:cNvPr>
            <p:cNvSpPr/>
            <p:nvPr/>
          </p:nvSpPr>
          <p:spPr>
            <a:xfrm>
              <a:off x="1138416" y="1085901"/>
              <a:ext cx="6871718" cy="308037"/>
            </a:xfrm>
            <a:prstGeom prst="rect">
              <a:avLst/>
            </a:prstGeom>
            <a:gradFill>
              <a:gsLst>
                <a:gs pos="85000">
                  <a:srgbClr val="ECECEC"/>
                </a:gs>
                <a:gs pos="0">
                  <a:schemeClr val="bg1"/>
                </a:gs>
                <a:gs pos="1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2E61ED-AC14-984D-BADB-90BA255ACCE9}"/>
                </a:ext>
              </a:extLst>
            </p:cNvPr>
            <p:cNvCxnSpPr/>
            <p:nvPr/>
          </p:nvCxnSpPr>
          <p:spPr>
            <a:xfrm flipV="1">
              <a:off x="1138416" y="1387638"/>
              <a:ext cx="6871718" cy="860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0833DFB-C023-1A48-ADF5-7D750B840D26}"/>
                </a:ext>
              </a:extLst>
            </p:cNvPr>
            <p:cNvGrpSpPr/>
            <p:nvPr/>
          </p:nvGrpSpPr>
          <p:grpSpPr>
            <a:xfrm>
              <a:off x="1857714" y="1021866"/>
              <a:ext cx="5481256" cy="386328"/>
              <a:chOff x="1857714" y="1021866"/>
              <a:chExt cx="5481256" cy="386328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61D45C0-2BA8-8C4D-B279-40F5CD921201}"/>
                  </a:ext>
                </a:extLst>
              </p:cNvPr>
              <p:cNvSpPr/>
              <p:nvPr/>
            </p:nvSpPr>
            <p:spPr>
              <a:xfrm>
                <a:off x="1857714" y="1079958"/>
                <a:ext cx="628650" cy="2994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</a:rPr>
                  <a:t>Week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8B576BB-0F6E-E341-9F64-39353237B1FC}"/>
                  </a:ext>
                </a:extLst>
              </p:cNvPr>
              <p:cNvGrpSpPr/>
              <p:nvPr/>
            </p:nvGrpSpPr>
            <p:grpSpPr>
              <a:xfrm>
                <a:off x="2825227" y="1021866"/>
                <a:ext cx="4513743" cy="386328"/>
                <a:chOff x="2825227" y="1021866"/>
                <a:chExt cx="4513743" cy="386328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B56E145-FF7E-3C48-8DF3-0285239DFB09}"/>
                    </a:ext>
                  </a:extLst>
                </p:cNvPr>
                <p:cNvSpPr/>
                <p:nvPr/>
              </p:nvSpPr>
              <p:spPr>
                <a:xfrm>
                  <a:off x="2825227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0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A56BADE-5F89-2D44-A6ED-68C2C2F1668F}"/>
                    </a:ext>
                  </a:extLst>
                </p:cNvPr>
                <p:cNvSpPr/>
                <p:nvPr/>
              </p:nvSpPr>
              <p:spPr>
                <a:xfrm>
                  <a:off x="6929776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24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75975AD-3636-FF47-8221-095EF36BDAD7}"/>
                    </a:ext>
                  </a:extLst>
                </p:cNvPr>
                <p:cNvSpPr/>
                <p:nvPr/>
              </p:nvSpPr>
              <p:spPr>
                <a:xfrm>
                  <a:off x="4193410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8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D012DA9-CEAC-A34A-BDE9-196CECAC8B2B}"/>
                    </a:ext>
                  </a:extLst>
                </p:cNvPr>
                <p:cNvSpPr/>
                <p:nvPr/>
              </p:nvSpPr>
              <p:spPr>
                <a:xfrm>
                  <a:off x="4877501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12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29A3B25-D47E-D544-BF1D-FC9266552232}"/>
                    </a:ext>
                  </a:extLst>
                </p:cNvPr>
                <p:cNvSpPr/>
                <p:nvPr/>
              </p:nvSpPr>
              <p:spPr>
                <a:xfrm>
                  <a:off x="6245683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20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7FEB5DC-A969-B449-B32E-8B3EAEA22B8B}"/>
                    </a:ext>
                  </a:extLst>
                </p:cNvPr>
                <p:cNvSpPr/>
                <p:nvPr/>
              </p:nvSpPr>
              <p:spPr>
                <a:xfrm>
                  <a:off x="3509318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4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6D0C467-28D8-AE42-9A83-32A7D2C26014}"/>
                    </a:ext>
                  </a:extLst>
                </p:cNvPr>
                <p:cNvSpPr/>
                <p:nvPr/>
              </p:nvSpPr>
              <p:spPr>
                <a:xfrm>
                  <a:off x="5561592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16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60BD67-6C82-1044-9F09-189F195B8455}"/>
                </a:ext>
              </a:extLst>
            </p:cNvPr>
            <p:cNvGrpSpPr/>
            <p:nvPr/>
          </p:nvGrpSpPr>
          <p:grpSpPr>
            <a:xfrm>
              <a:off x="3028672" y="1328205"/>
              <a:ext cx="4105701" cy="65723"/>
              <a:chOff x="3028672" y="1328205"/>
              <a:chExt cx="4105701" cy="65723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2400CFE-94B9-9B47-9625-C1EAE7A96000}"/>
                  </a:ext>
                </a:extLst>
              </p:cNvPr>
              <p:cNvCxnSpPr/>
              <p:nvPr/>
            </p:nvCxnSpPr>
            <p:spPr>
              <a:xfrm flipV="1">
                <a:off x="3028672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E04EDBA-89A6-7147-A64D-27339E8E7E36}"/>
                  </a:ext>
                </a:extLst>
              </p:cNvPr>
              <p:cNvCxnSpPr/>
              <p:nvPr/>
            </p:nvCxnSpPr>
            <p:spPr>
              <a:xfrm flipV="1">
                <a:off x="4396669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4D57639-F476-AD4C-9B2D-290EC6A94873}"/>
                  </a:ext>
                </a:extLst>
              </p:cNvPr>
              <p:cNvCxnSpPr/>
              <p:nvPr/>
            </p:nvCxnSpPr>
            <p:spPr>
              <a:xfrm flipV="1">
                <a:off x="7134373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B9E4C8F-DFB0-0843-8375-BF455F119710}"/>
                  </a:ext>
                </a:extLst>
              </p:cNvPr>
              <p:cNvCxnSpPr/>
              <p:nvPr/>
            </p:nvCxnSpPr>
            <p:spPr>
              <a:xfrm flipV="1">
                <a:off x="5080667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AC60CB-A96B-7942-9481-B68DDD325266}"/>
                  </a:ext>
                </a:extLst>
              </p:cNvPr>
              <p:cNvCxnSpPr/>
              <p:nvPr/>
            </p:nvCxnSpPr>
            <p:spPr>
              <a:xfrm flipH="1" flipV="1">
                <a:off x="6448663" y="1328205"/>
                <a:ext cx="171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5C31A71-2860-5149-943E-7C59EF4B771A}"/>
                  </a:ext>
                </a:extLst>
              </p:cNvPr>
              <p:cNvCxnSpPr/>
              <p:nvPr/>
            </p:nvCxnSpPr>
            <p:spPr>
              <a:xfrm flipV="1">
                <a:off x="5764665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ECF5FA1-F9BF-0546-A453-5AE6C4177659}"/>
                  </a:ext>
                </a:extLst>
              </p:cNvPr>
              <p:cNvCxnSpPr/>
              <p:nvPr/>
            </p:nvCxnSpPr>
            <p:spPr>
              <a:xfrm flipV="1">
                <a:off x="3712670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6065034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Glecaprevir-Pibrentasvir</a:t>
            </a:r>
            <a:r>
              <a:rPr lang="en-US" sz="1800" dirty="0"/>
              <a:t> in Genotype 1-6 with Renal Disease</a:t>
            </a:r>
            <a:br>
              <a:rPr lang="en-US" sz="1800" dirty="0"/>
            </a:br>
            <a:r>
              <a:rPr lang="en-US" sz="1800" dirty="0"/>
              <a:t>EXPEDITION-4: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284008"/>
              </p:ext>
            </p:extLst>
          </p:nvPr>
        </p:nvGraphicFramePr>
        <p:xfrm>
          <a:off x="467513" y="1024404"/>
          <a:ext cx="8229600" cy="3687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38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Glecaprevir-Pibrentasvir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104)</a:t>
                      </a:r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971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38">
                <a:tc>
                  <a:txBody>
                    <a:bodyPr/>
                    <a:lstStyle/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(range), years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(28-83)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38">
                <a:tc>
                  <a:txBody>
                    <a:bodyPr/>
                    <a:lstStyle/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sex,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(76)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375">
                <a:tc>
                  <a:txBody>
                    <a:bodyPr/>
                    <a:lstStyle/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 (%)</a:t>
                      </a:r>
                    </a:p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White</a:t>
                      </a:r>
                    </a:p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Black</a:t>
                      </a:r>
                    </a:p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Asian</a:t>
                      </a:r>
                    </a:p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Other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(62)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(24)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(9)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(6)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600">
                <a:tc>
                  <a:txBody>
                    <a:bodyPr/>
                    <a:lstStyle/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body-mass index (range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(18-45)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600">
                <a:tc>
                  <a:txBody>
                    <a:bodyPr/>
                    <a:lstStyle/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Compensated cirrhosis, n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(19)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5187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Genotype 1-6 with Renal Disease</a:t>
            </a:r>
            <a:br>
              <a:rPr lang="en-US" sz="2000" dirty="0"/>
            </a:br>
            <a:r>
              <a:rPr lang="en-US" sz="2000" dirty="0"/>
              <a:t>EXPEDITION-4: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78323"/>
              </p:ext>
            </p:extLst>
          </p:nvPr>
        </p:nvGraphicFramePr>
        <p:xfrm>
          <a:off x="385010" y="1040490"/>
          <a:ext cx="8229601" cy="375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359">
                <a:tc>
                  <a:txBody>
                    <a:bodyPr/>
                    <a:lstStyle/>
                    <a:p>
                      <a:pPr marL="91440">
                        <a:lnSpc>
                          <a:spcPts val="1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Glecaprevir-Pibrentasvir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104)</a:t>
                      </a:r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971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58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HCV RNA level,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</a:t>
                      </a:r>
                      <a:r>
                        <a:rPr lang="en-US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(range)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(3.4-7.5)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57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Genotypes,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1a 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1b 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 (other) 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</a:t>
                      </a:r>
                    </a:p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</a:t>
                      </a:r>
                    </a:p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 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(22)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(28)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(16)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(11)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(19)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782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Treatment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History, n (%)</a:t>
                      </a:r>
                    </a:p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Treatment-Naïve </a:t>
                      </a:r>
                    </a:p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Interferon (or Peginterferon) ± Ribavirin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Sofosbuvir and Ribavirin ± Peginterferon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(58)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(40)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8738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Genotype 1-6 with Renal Disease</a:t>
            </a:r>
            <a:br>
              <a:rPr lang="en-US" sz="2000" dirty="0"/>
            </a:br>
            <a:r>
              <a:rPr lang="en-US" sz="2000" dirty="0"/>
              <a:t>EXPEDITION-4: Baseline Characteristics (Renal)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018536"/>
              </p:ext>
            </p:extLst>
          </p:nvPr>
        </p:nvGraphicFramePr>
        <p:xfrm>
          <a:off x="457200" y="1048215"/>
          <a:ext cx="8229600" cy="346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5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3168">
                <a:tc>
                  <a:txBody>
                    <a:bodyPr/>
                    <a:lstStyle/>
                    <a:p>
                      <a:pPr marL="91440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 (Renal)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Glecaprevir-Pibrentasvir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104)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971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756">
                <a:tc>
                  <a:txBody>
                    <a:bodyPr/>
                    <a:lstStyle/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patients not undergoing hemodialysis, mL/min/1.73 m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± 8.0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086">
                <a:tc>
                  <a:txBody>
                    <a:bodyPr/>
                    <a:lstStyle/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CKD stage, n (%)</a:t>
                      </a:r>
                    </a:p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Stage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Stage 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(13)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(87)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23">
                <a:tc>
                  <a:txBody>
                    <a:bodyPr/>
                    <a:lstStyle/>
                    <a:p>
                      <a:pPr marL="91440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Hemodialysis, n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(82)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57303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Genotype 1-6 with Renal Disease</a:t>
            </a:r>
            <a:br>
              <a:rPr lang="en-US" sz="2000" dirty="0"/>
            </a:br>
            <a:r>
              <a:rPr lang="en-US" sz="2000" dirty="0"/>
              <a:t>EXPEDITION-4: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350" dirty="0"/>
              <a:t>Sustained Virologic Response Rates (SVR)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858645"/>
              </p:ext>
            </p:extLst>
          </p:nvPr>
        </p:nvGraphicFramePr>
        <p:xfrm>
          <a:off x="457200" y="142875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188430" y="3953651"/>
            <a:ext cx="757862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103/104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953651"/>
            <a:ext cx="7952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102/104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92908" y="3953651"/>
            <a:ext cx="7952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100/104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4D620A-291E-2EA6-3EB9-342466999DC9}"/>
              </a:ext>
            </a:extLst>
          </p:cNvPr>
          <p:cNvSpPr/>
          <p:nvPr/>
        </p:nvSpPr>
        <p:spPr>
          <a:xfrm>
            <a:off x="1956817" y="1844814"/>
            <a:ext cx="12210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B4EE3E-B3E6-AE23-964F-558C4E48C476}"/>
              </a:ext>
            </a:extLst>
          </p:cNvPr>
          <p:cNvSpPr/>
          <p:nvPr/>
        </p:nvSpPr>
        <p:spPr>
          <a:xfrm>
            <a:off x="4372759" y="1854439"/>
            <a:ext cx="12210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BEB295-055D-FEE2-8947-46E55691C22B}"/>
              </a:ext>
            </a:extLst>
          </p:cNvPr>
          <p:cNvSpPr/>
          <p:nvPr/>
        </p:nvSpPr>
        <p:spPr>
          <a:xfrm>
            <a:off x="6750199" y="1883314"/>
            <a:ext cx="12210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</p:spTree>
    <p:extLst>
      <p:ext uri="{BB962C8B-B14F-4D97-AF65-F5344CB8AC3E}">
        <p14:creationId xmlns:p14="http://schemas.microsoft.com/office/powerpoint/2010/main" val="260822489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Genotype 1-6 with Renal Disease</a:t>
            </a:r>
            <a:br>
              <a:rPr lang="en-US" sz="2000" dirty="0"/>
            </a:br>
            <a:r>
              <a:rPr lang="en-US" sz="2000" dirty="0"/>
              <a:t>EXPEDITION-4: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350" dirty="0"/>
              <a:t>Sustained Virologic Response Rates (SVR)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graphicFrame>
        <p:nvGraphicFramePr>
          <p:cNvPr id="5" name="Object 2"/>
          <p:cNvGraphicFramePr>
            <a:graphicFrameLocks/>
          </p:cNvGraphicFramePr>
          <p:nvPr/>
        </p:nvGraphicFramePr>
        <p:xfrm>
          <a:off x="457200" y="142875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188430" y="3953651"/>
            <a:ext cx="757862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103/104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953651"/>
            <a:ext cx="7952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102/104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92908" y="3953651"/>
            <a:ext cx="7952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100/104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4D620A-291E-2EA6-3EB9-342466999DC9}"/>
              </a:ext>
            </a:extLst>
          </p:cNvPr>
          <p:cNvSpPr/>
          <p:nvPr/>
        </p:nvSpPr>
        <p:spPr>
          <a:xfrm>
            <a:off x="1956817" y="1844814"/>
            <a:ext cx="12210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B4EE3E-B3E6-AE23-964F-558C4E48C476}"/>
              </a:ext>
            </a:extLst>
          </p:cNvPr>
          <p:cNvSpPr/>
          <p:nvPr/>
        </p:nvSpPr>
        <p:spPr>
          <a:xfrm>
            <a:off x="4372759" y="1854439"/>
            <a:ext cx="12210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BEB295-055D-FEE2-8947-46E55691C22B}"/>
              </a:ext>
            </a:extLst>
          </p:cNvPr>
          <p:cNvSpPr/>
          <p:nvPr/>
        </p:nvSpPr>
        <p:spPr>
          <a:xfrm>
            <a:off x="6750199" y="1883314"/>
            <a:ext cx="12210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25BC74EF-3375-B16F-1986-F212F10BDF22}"/>
              </a:ext>
            </a:extLst>
          </p:cNvPr>
          <p:cNvSpPr/>
          <p:nvPr/>
        </p:nvSpPr>
        <p:spPr>
          <a:xfrm>
            <a:off x="6510733" y="2848592"/>
            <a:ext cx="1771650" cy="565796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2 patients lost to follow-up between post-treatment week 12 and 24</a:t>
            </a: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6BB247EF-EB45-B220-3DF2-37B2A6AA768F}"/>
              </a:ext>
            </a:extLst>
          </p:cNvPr>
          <p:cNvSpPr/>
          <p:nvPr/>
        </p:nvSpPr>
        <p:spPr>
          <a:xfrm>
            <a:off x="3972679" y="2848592"/>
            <a:ext cx="2098605" cy="565796"/>
          </a:xfrm>
          <a:prstGeom prst="borderCallout1">
            <a:avLst>
              <a:gd name="adj1" fmla="val 186222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 died (2 weeks post-treatment);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 stopped treatment at week 4</a:t>
            </a:r>
          </a:p>
        </p:txBody>
      </p:sp>
    </p:spTree>
    <p:extLst>
      <p:ext uri="{BB962C8B-B14F-4D97-AF65-F5344CB8AC3E}">
        <p14:creationId xmlns:p14="http://schemas.microsoft.com/office/powerpoint/2010/main" val="114744969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Genotype 1-6 with Renal Disease</a:t>
            </a:r>
            <a:br>
              <a:rPr lang="en-US" sz="2000" dirty="0"/>
            </a:br>
            <a:r>
              <a:rPr lang="en-US" sz="2000" dirty="0"/>
              <a:t>EXPEDITION-4: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E, et al. N </a:t>
            </a:r>
            <a:r>
              <a:rPr lang="en-US" dirty="0" err="1"/>
              <a:t>Engl</a:t>
            </a:r>
            <a:r>
              <a:rPr lang="en-US" dirty="0"/>
              <a:t> J Med. 2017;377:1448-55.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63644"/>
              </p:ext>
            </p:extLst>
          </p:nvPr>
        </p:nvGraphicFramePr>
        <p:xfrm>
          <a:off x="467514" y="1023213"/>
          <a:ext cx="8229599" cy="3750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5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Event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(AE), n (%)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Glecaprevir-Pibrentasvir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104)</a:t>
                      </a:r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971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86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(24)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86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leading to treatment discontinuation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(4)*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86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⋕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14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 occurring in ≥10% of patients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Pruritus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Fatigue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Nausea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(20)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(14)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(12)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Alanine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aminotransferase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ULN, grade ≥2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86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otal bilirubin &gt;3x ULN,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grade ≥3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86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Hemoglobin &lt;8 g/</a:t>
                      </a:r>
                      <a:r>
                        <a:rPr lang="en-US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grade ≥3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6D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(5)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D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9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*AEs not considered related to study drug 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⋕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d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eath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related to cerebral hemorrhage, post-treatment week 2, deemed not related to study drug.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77368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39042</TotalTime>
  <Words>963</Words>
  <Application>Microsoft Macintosh PowerPoint</Application>
  <PresentationFormat>On-screen Show (16:9)</PresentationFormat>
  <Paragraphs>145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Corbel</vt:lpstr>
      <vt:lpstr>Geneva</vt:lpstr>
      <vt:lpstr>Lucida Grande</vt:lpstr>
      <vt:lpstr>Times New Roman</vt:lpstr>
      <vt:lpstr>AETC_Master_Template_061510</vt:lpstr>
      <vt:lpstr>Glecaprevir-Pibrentasvir in GT 1-6 with Renal Disease EXPEDITION-4</vt:lpstr>
      <vt:lpstr>Glecaprevir-Pibrentasvir in Genotype 1-6 with Renal Disease EXPEDITION-4: Study Features</vt:lpstr>
      <vt:lpstr>Glecaprevir-Pibrentasvir in Genotype 1-6 with Renal Disease EXPEDITION-4: Treatment Regimen</vt:lpstr>
      <vt:lpstr>Glecaprevir-Pibrentasvir in Genotype 1-6 with Renal Disease EXPEDITION-4: Baseline Characteristics</vt:lpstr>
      <vt:lpstr>Glecaprevir-Pibrentasvir in Genotype 1-6 with Renal Disease EXPEDITION-4: Baseline Characteristics</vt:lpstr>
      <vt:lpstr>Glecaprevir-Pibrentasvir in Genotype 1-6 with Renal Disease EXPEDITION-4: Baseline Characteristics (Renal)</vt:lpstr>
      <vt:lpstr>Glecaprevir-Pibrentasvir in Genotype 1-6 with Renal Disease EXPEDITION-4: Results</vt:lpstr>
      <vt:lpstr>Glecaprevir-Pibrentasvir in Genotype 1-6 with Renal Disease EXPEDITION-4: Results</vt:lpstr>
      <vt:lpstr>Glecaprevir-Pibrentasvir in Genotype 1-6 with Renal Disease EXPEDITION-4: Adverse Events</vt:lpstr>
      <vt:lpstr>Glecaprevir-Pibrentasvir in Genotype 1-6 with Renal Disease EXPEDITION-4: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1427</cp:revision>
  <cp:lastPrinted>2019-10-21T18:40:24Z</cp:lastPrinted>
  <dcterms:created xsi:type="dcterms:W3CDTF">2010-11-28T05:36:22Z</dcterms:created>
  <dcterms:modified xsi:type="dcterms:W3CDTF">2022-06-25T22:08:26Z</dcterms:modified>
</cp:coreProperties>
</file>