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31.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4.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46"/>
  </p:notesMasterIdLst>
  <p:handoutMasterIdLst>
    <p:handoutMasterId r:id="rId147"/>
  </p:handoutMasterIdLst>
  <p:sldIdLst>
    <p:sldId id="1000" r:id="rId2"/>
    <p:sldId id="958" r:id="rId3"/>
    <p:sldId id="959" r:id="rId4"/>
    <p:sldId id="983" r:id="rId5"/>
    <p:sldId id="568" r:id="rId6"/>
    <p:sldId id="1094" r:id="rId7"/>
    <p:sldId id="719" r:id="rId8"/>
    <p:sldId id="720" r:id="rId9"/>
    <p:sldId id="913" r:id="rId10"/>
    <p:sldId id="915" r:id="rId11"/>
    <p:sldId id="995" r:id="rId12"/>
    <p:sldId id="996" r:id="rId13"/>
    <p:sldId id="980" r:id="rId14"/>
    <p:sldId id="921" r:id="rId15"/>
    <p:sldId id="978" r:id="rId16"/>
    <p:sldId id="922" r:id="rId17"/>
    <p:sldId id="924" r:id="rId18"/>
    <p:sldId id="925" r:id="rId19"/>
    <p:sldId id="926" r:id="rId20"/>
    <p:sldId id="927" r:id="rId21"/>
    <p:sldId id="928" r:id="rId22"/>
    <p:sldId id="1025" r:id="rId23"/>
    <p:sldId id="1081" r:id="rId24"/>
    <p:sldId id="930" r:id="rId25"/>
    <p:sldId id="931" r:id="rId26"/>
    <p:sldId id="932" r:id="rId27"/>
    <p:sldId id="933" r:id="rId28"/>
    <p:sldId id="934" r:id="rId29"/>
    <p:sldId id="936" r:id="rId30"/>
    <p:sldId id="937" r:id="rId31"/>
    <p:sldId id="1026" r:id="rId32"/>
    <p:sldId id="938" r:id="rId33"/>
    <p:sldId id="941" r:id="rId34"/>
    <p:sldId id="1082" r:id="rId35"/>
    <p:sldId id="939" r:id="rId36"/>
    <p:sldId id="940" r:id="rId37"/>
    <p:sldId id="997" r:id="rId38"/>
    <p:sldId id="942" r:id="rId39"/>
    <p:sldId id="1001" r:id="rId40"/>
    <p:sldId id="1054" r:id="rId41"/>
    <p:sldId id="1050" r:id="rId42"/>
    <p:sldId id="1051" r:id="rId43"/>
    <p:sldId id="1052" r:id="rId44"/>
    <p:sldId id="1053" r:id="rId45"/>
    <p:sldId id="1055" r:id="rId46"/>
    <p:sldId id="1056" r:id="rId47"/>
    <p:sldId id="1057" r:id="rId48"/>
    <p:sldId id="944" r:id="rId49"/>
    <p:sldId id="947" r:id="rId50"/>
    <p:sldId id="945" r:id="rId51"/>
    <p:sldId id="946" r:id="rId52"/>
    <p:sldId id="948" r:id="rId53"/>
    <p:sldId id="950" r:id="rId54"/>
    <p:sldId id="949" r:id="rId55"/>
    <p:sldId id="1083" r:id="rId56"/>
    <p:sldId id="987" r:id="rId57"/>
    <p:sldId id="988" r:id="rId58"/>
    <p:sldId id="989" r:id="rId59"/>
    <p:sldId id="990" r:id="rId60"/>
    <p:sldId id="991" r:id="rId61"/>
    <p:sldId id="992" r:id="rId62"/>
    <p:sldId id="993" r:id="rId63"/>
    <p:sldId id="1039" r:id="rId64"/>
    <p:sldId id="994" r:id="rId65"/>
    <p:sldId id="1038" r:id="rId66"/>
    <p:sldId id="951" r:id="rId67"/>
    <p:sldId id="952" r:id="rId68"/>
    <p:sldId id="1084" r:id="rId69"/>
    <p:sldId id="954" r:id="rId70"/>
    <p:sldId id="1014" r:id="rId71"/>
    <p:sldId id="955" r:id="rId72"/>
    <p:sldId id="956" r:id="rId73"/>
    <p:sldId id="1085" r:id="rId74"/>
    <p:sldId id="957" r:id="rId75"/>
    <p:sldId id="1058" r:id="rId76"/>
    <p:sldId id="1059" r:id="rId77"/>
    <p:sldId id="1060" r:id="rId78"/>
    <p:sldId id="1061" r:id="rId79"/>
    <p:sldId id="1062" r:id="rId80"/>
    <p:sldId id="1063" r:id="rId81"/>
    <p:sldId id="1064" r:id="rId82"/>
    <p:sldId id="1068" r:id="rId83"/>
    <p:sldId id="1066" r:id="rId84"/>
    <p:sldId id="1067" r:id="rId85"/>
    <p:sldId id="1040" r:id="rId86"/>
    <p:sldId id="1041" r:id="rId87"/>
    <p:sldId id="1042" r:id="rId88"/>
    <p:sldId id="1043" r:id="rId89"/>
    <p:sldId id="1044" r:id="rId90"/>
    <p:sldId id="1045" r:id="rId91"/>
    <p:sldId id="1046" r:id="rId92"/>
    <p:sldId id="1049" r:id="rId93"/>
    <p:sldId id="1048" r:id="rId94"/>
    <p:sldId id="1013" r:id="rId95"/>
    <p:sldId id="1099" r:id="rId96"/>
    <p:sldId id="1100" r:id="rId97"/>
    <p:sldId id="979" r:id="rId98"/>
    <p:sldId id="985" r:id="rId99"/>
    <p:sldId id="986" r:id="rId100"/>
    <p:sldId id="981" r:id="rId101"/>
    <p:sldId id="1101" r:id="rId102"/>
    <p:sldId id="1069" r:id="rId103"/>
    <p:sldId id="1070" r:id="rId104"/>
    <p:sldId id="1071" r:id="rId105"/>
    <p:sldId id="1072" r:id="rId106"/>
    <p:sldId id="1073" r:id="rId107"/>
    <p:sldId id="1074" r:id="rId108"/>
    <p:sldId id="1075" r:id="rId109"/>
    <p:sldId id="1076" r:id="rId110"/>
    <p:sldId id="1077" r:id="rId111"/>
    <p:sldId id="1078" r:id="rId112"/>
    <p:sldId id="1079" r:id="rId113"/>
    <p:sldId id="1102" r:id="rId114"/>
    <p:sldId id="1103" r:id="rId115"/>
    <p:sldId id="1029" r:id="rId116"/>
    <p:sldId id="1030" r:id="rId117"/>
    <p:sldId id="1037" r:id="rId118"/>
    <p:sldId id="1032" r:id="rId119"/>
    <p:sldId id="1034" r:id="rId120"/>
    <p:sldId id="1036" r:id="rId121"/>
    <p:sldId id="1035" r:id="rId122"/>
    <p:sldId id="1104" r:id="rId123"/>
    <p:sldId id="1087" r:id="rId124"/>
    <p:sldId id="1090" r:id="rId125"/>
    <p:sldId id="1091" r:id="rId126"/>
    <p:sldId id="686" r:id="rId127"/>
    <p:sldId id="716" r:id="rId128"/>
    <p:sldId id="1098" r:id="rId129"/>
    <p:sldId id="1105" r:id="rId130"/>
    <p:sldId id="1089" r:id="rId131"/>
    <p:sldId id="1108" r:id="rId132"/>
    <p:sldId id="722" r:id="rId133"/>
    <p:sldId id="723" r:id="rId134"/>
    <p:sldId id="613" r:id="rId135"/>
    <p:sldId id="1107" r:id="rId136"/>
    <p:sldId id="1088" r:id="rId137"/>
    <p:sldId id="1092" r:id="rId138"/>
    <p:sldId id="685" r:id="rId139"/>
    <p:sldId id="1093" r:id="rId140"/>
    <p:sldId id="1095" r:id="rId141"/>
    <p:sldId id="1096" r:id="rId142"/>
    <p:sldId id="1022" r:id="rId143"/>
    <p:sldId id="1097" r:id="rId144"/>
    <p:sldId id="999" r:id="rId14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1A6"/>
    <a:srgbClr val="404D7D"/>
    <a:srgbClr val="7D5782"/>
    <a:srgbClr val="7F6000"/>
    <a:srgbClr val="246BA6"/>
    <a:srgbClr val="6D5200"/>
    <a:srgbClr val="644B00"/>
    <a:srgbClr val="00597C"/>
    <a:srgbClr val="8F3538"/>
    <a:srgbClr val="DBD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6" autoAdjust="0"/>
    <p:restoredTop sz="96228" autoAdjust="0"/>
  </p:normalViewPr>
  <p:slideViewPr>
    <p:cSldViewPr snapToGrid="0" showGuides="1">
      <p:cViewPr varScale="1">
        <p:scale>
          <a:sx n="145" d="100"/>
          <a:sy n="145" d="100"/>
        </p:scale>
        <p:origin x="192" y="15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143737568664301"/>
          <c:w val="0.88154949381327297"/>
          <c:h val="0.76262157931790298"/>
        </c:manualLayout>
      </c:layout>
      <c:barChart>
        <c:barDir val="col"/>
        <c:grouping val="clustered"/>
        <c:varyColors val="0"/>
        <c:ser>
          <c:idx val="0"/>
          <c:order val="0"/>
          <c:tx>
            <c:strRef>
              <c:f>Sheet1!$B$1</c:f>
              <c:strCache>
                <c:ptCount val="1"/>
                <c:pt idx="0">
                  <c:v>Glecaprevir-Pibrentasvir x 8 Weeks</c:v>
                </c:pt>
              </c:strCache>
            </c:strRef>
          </c:tx>
          <c:spPr>
            <a:gradFill>
              <a:gsLst>
                <a:gs pos="0">
                  <a:srgbClr val="604C64"/>
                </a:gs>
                <a:gs pos="100000">
                  <a:srgbClr val="9A7AA1"/>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46-DA48-9A55-F643D58F947C}"/>
              </c:ext>
            </c:extLst>
          </c:dPt>
          <c:dPt>
            <c:idx val="1"/>
            <c:invertIfNegative val="0"/>
            <c:bubble3D val="0"/>
            <c:extLst>
              <c:ext xmlns:c16="http://schemas.microsoft.com/office/drawing/2014/chart" uri="{C3380CC4-5D6E-409C-BE32-E72D297353CC}">
                <c16:uniqueId val="{00000001-8646-DA48-9A55-F643D58F947C}"/>
              </c:ext>
            </c:extLst>
          </c:dPt>
          <c:dPt>
            <c:idx val="2"/>
            <c:invertIfNegative val="0"/>
            <c:bubble3D val="0"/>
            <c:extLst>
              <c:ext xmlns:c16="http://schemas.microsoft.com/office/drawing/2014/chart" uri="{C3380CC4-5D6E-409C-BE32-E72D297353CC}">
                <c16:uniqueId val="{00000002-8646-DA48-9A55-F643D58F947C}"/>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46-DA48-9A55-F643D58F947C}"/>
                </c:ext>
              </c:extLst>
            </c:dLbl>
            <c:numFmt formatCode="0.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Primary Subset</c:v>
                </c:pt>
                <c:pt idx="1">
                  <c:v>Per Protocol</c:v>
                </c:pt>
              </c:strCache>
            </c:strRef>
          </c:cat>
          <c:val>
            <c:numRef>
              <c:f>Sheet1!$B$2:$B$3</c:f>
              <c:numCache>
                <c:formatCode>0.0</c:formatCode>
                <c:ptCount val="2"/>
                <c:pt idx="0">
                  <c:v>99.1</c:v>
                </c:pt>
                <c:pt idx="1">
                  <c:v>100</c:v>
                </c:pt>
              </c:numCache>
            </c:numRef>
          </c:val>
          <c:extLst>
            <c:ext xmlns:c16="http://schemas.microsoft.com/office/drawing/2014/chart" uri="{C3380CC4-5D6E-409C-BE32-E72D297353CC}">
              <c16:uniqueId val="{00000003-8646-DA48-9A55-F643D58F947C}"/>
            </c:ext>
          </c:extLst>
        </c:ser>
        <c:ser>
          <c:idx val="1"/>
          <c:order val="1"/>
          <c:tx>
            <c:strRef>
              <c:f>Sheet1!$C$1</c:f>
              <c:strCache>
                <c:ptCount val="1"/>
                <c:pt idx="0">
                  <c:v>Glecaprevir-Pibrentasvir  x 12 Weeks</c:v>
                </c:pt>
              </c:strCache>
            </c:strRef>
          </c:tx>
          <c:spPr>
            <a:gradFill>
              <a:gsLst>
                <a:gs pos="0">
                  <a:srgbClr val="00487C"/>
                </a:gs>
                <a:gs pos="100000">
                  <a:srgbClr val="4971A6"/>
                </a:gs>
              </a:gsLst>
              <a:lin ang="0" scaled="1"/>
            </a:gradFill>
            <a:ln w="12700">
              <a:noFill/>
            </a:ln>
            <a:effectLst/>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4-8646-DA48-9A55-F643D58F947C}"/>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46-DA48-9A55-F643D58F947C}"/>
                </c:ext>
              </c:extLst>
            </c:dLbl>
            <c:numFmt formatCode="0.0" sourceLinked="0"/>
            <c:spPr>
              <a:solidFill>
                <a:sysClr val="window" lastClr="FFFFFF">
                  <a:alpha val="50000"/>
                </a:sysClr>
              </a:solid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Primary Subset</c:v>
                </c:pt>
                <c:pt idx="1">
                  <c:v>Per Protocol</c:v>
                </c:pt>
              </c:strCache>
            </c:strRef>
          </c:cat>
          <c:val>
            <c:numRef>
              <c:f>Sheet1!$C$2:$C$3</c:f>
              <c:numCache>
                <c:formatCode>0.0</c:formatCode>
                <c:ptCount val="2"/>
                <c:pt idx="0">
                  <c:v>99.7</c:v>
                </c:pt>
                <c:pt idx="1">
                  <c:v>100</c:v>
                </c:pt>
              </c:numCache>
            </c:numRef>
          </c:val>
          <c:extLst>
            <c:ext xmlns:c16="http://schemas.microsoft.com/office/drawing/2014/chart" uri="{C3380CC4-5D6E-409C-BE32-E72D297353CC}">
              <c16:uniqueId val="{00000005-8646-DA48-9A55-F643D58F947C}"/>
            </c:ext>
          </c:extLst>
        </c:ser>
        <c:dLbls>
          <c:showLegendKey val="0"/>
          <c:showVal val="1"/>
          <c:showCatName val="0"/>
          <c:showSerName val="0"/>
          <c:showPercent val="0"/>
          <c:showBubbleSize val="0"/>
        </c:dLbls>
        <c:gapWidth val="150"/>
        <c:axId val="-2017957192"/>
        <c:axId val="-2108268424"/>
      </c:barChart>
      <c:catAx>
        <c:axId val="-20179571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08268424"/>
        <c:crosses val="autoZero"/>
        <c:auto val="1"/>
        <c:lblAlgn val="ctr"/>
        <c:lblOffset val="10"/>
        <c:tickLblSkip val="1"/>
        <c:tickMarkSkip val="1"/>
        <c:noMultiLvlLbl val="0"/>
      </c:catAx>
      <c:valAx>
        <c:axId val="-2108268424"/>
        <c:scaling>
          <c:orientation val="minMax"/>
          <c:max val="100"/>
          <c:min val="0"/>
        </c:scaling>
        <c:delete val="0"/>
        <c:axPos val="l"/>
        <c:title>
          <c:tx>
            <c:rich>
              <a:bodyPr/>
              <a:lstStyle/>
              <a:p>
                <a:pPr>
                  <a:defRPr sz="1400"/>
                </a:pPr>
                <a:r>
                  <a:rPr lang="en-US" sz="1400" dirty="0"/>
                  <a:t>Patients (%) with SVR 12</a:t>
                </a:r>
              </a:p>
            </c:rich>
          </c:tx>
          <c:layout>
            <c:manualLayout>
              <c:xMode val="edge"/>
              <c:yMode val="edge"/>
              <c:x val="0"/>
              <c:y val="0.14812870761532704"/>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79571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3212146105332"/>
          <c:y val="1.7245406824146998E-2"/>
          <c:w val="0.87843741594574498"/>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6404446290801"/>
          <c:y val="3.5239993941012897E-2"/>
          <c:w val="0.87304743672053597"/>
          <c:h val="0.88103143355322"/>
        </c:manualLayout>
      </c:layout>
      <c:barChart>
        <c:barDir val="col"/>
        <c:grouping val="clustered"/>
        <c:varyColors val="0"/>
        <c:ser>
          <c:idx val="0"/>
          <c:order val="0"/>
          <c:tx>
            <c:strRef>
              <c:f>Sheet1!$A$2</c:f>
              <c:strCache>
                <c:ptCount val="1"/>
              </c:strCache>
            </c:strRef>
          </c:tx>
          <c:spPr>
            <a:solidFill>
              <a:srgbClr val="806939"/>
            </a:solidFill>
            <a:ln w="12906">
              <a:noFill/>
              <a:prstDash val="solid"/>
            </a:ln>
            <a:effectLst/>
            <a:scene3d>
              <a:camera prst="orthographicFront"/>
              <a:lightRig rig="threePt" dir="t"/>
            </a:scene3d>
            <a:sp3d>
              <a:bevelT/>
            </a:sp3d>
          </c:spPr>
          <c:invertIfNegative val="0"/>
          <c:dPt>
            <c:idx val="0"/>
            <c:invertIfNegative val="0"/>
            <c:bubble3D val="0"/>
            <c:spPr>
              <a:solidFill>
                <a:srgbClr val="0B3F5A"/>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1-F956-034D-A7C6-26D3B48E26AA}"/>
              </c:ext>
            </c:extLst>
          </c:dPt>
          <c:dPt>
            <c:idx val="1"/>
            <c:invertIfNegative val="0"/>
            <c:bubble3D val="0"/>
            <c:spPr>
              <a:solidFill>
                <a:srgbClr val="246BA6"/>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3-F956-034D-A7C6-26D3B48E26AA}"/>
              </c:ext>
            </c:extLst>
          </c:dPt>
          <c:dPt>
            <c:idx val="2"/>
            <c:invertIfNegative val="0"/>
            <c:bubble3D val="0"/>
            <c:spPr>
              <a:solidFill>
                <a:srgbClr val="598291"/>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5-F956-034D-A7C6-26D3B48E26AA}"/>
              </c:ext>
            </c:extLst>
          </c:dPt>
          <c:dPt>
            <c:idx val="3"/>
            <c:invertIfNegative val="0"/>
            <c:bubble3D val="0"/>
            <c:extLst>
              <c:ext xmlns:c16="http://schemas.microsoft.com/office/drawing/2014/chart" uri="{C3380CC4-5D6E-409C-BE32-E72D297353CC}">
                <c16:uniqueId val="{00000006-F956-034D-A7C6-26D3B48E26AA}"/>
              </c:ext>
            </c:extLst>
          </c:dPt>
          <c:dLbls>
            <c:numFmt formatCode="0" sourceLinked="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SVR4</c:v>
                </c:pt>
                <c:pt idx="1">
                  <c:v>SVR12</c:v>
                </c:pt>
                <c:pt idx="2">
                  <c:v>SVR24</c:v>
                </c:pt>
              </c:strCache>
            </c:strRef>
          </c:cat>
          <c:val>
            <c:numRef>
              <c:f>Sheet1!$B$2:$D$2</c:f>
              <c:numCache>
                <c:formatCode>0.0</c:formatCode>
                <c:ptCount val="3"/>
                <c:pt idx="0">
                  <c:v>99</c:v>
                </c:pt>
                <c:pt idx="1">
                  <c:v>98</c:v>
                </c:pt>
                <c:pt idx="2">
                  <c:v>96</c:v>
                </c:pt>
              </c:numCache>
            </c:numRef>
          </c:val>
          <c:extLst>
            <c:ext xmlns:c16="http://schemas.microsoft.com/office/drawing/2014/chart" uri="{C3380CC4-5D6E-409C-BE32-E72D297353CC}">
              <c16:uniqueId val="{00000007-F956-034D-A7C6-26D3B48E26AA}"/>
            </c:ext>
          </c:extLst>
        </c:ser>
        <c:dLbls>
          <c:showLegendKey val="0"/>
          <c:showVal val="1"/>
          <c:showCatName val="0"/>
          <c:showSerName val="0"/>
          <c:showPercent val="0"/>
          <c:showBubbleSize val="0"/>
        </c:dLbls>
        <c:gapWidth val="100"/>
        <c:axId val="-2111087800"/>
        <c:axId val="-2111164456"/>
      </c:barChart>
      <c:catAx>
        <c:axId val="-2111087800"/>
        <c:scaling>
          <c:orientation val="minMax"/>
        </c:scaling>
        <c:delete val="0"/>
        <c:axPos val="b"/>
        <c:numFmt formatCode="General" sourceLinked="1"/>
        <c:majorTickMark val="out"/>
        <c:minorTickMark val="none"/>
        <c:tickLblPos val="low"/>
        <c:spPr>
          <a:ln w="6350" cmpd="sng">
            <a:solidFill>
              <a:srgbClr val="000000"/>
            </a:solidFill>
            <a:prstDash val="solid"/>
          </a:ln>
        </c:spPr>
        <c:txPr>
          <a:bodyPr rot="0" vert="horz"/>
          <a:lstStyle/>
          <a:p>
            <a:pPr>
              <a:defRPr sz="1200" b="0"/>
            </a:pPr>
            <a:endParaRPr lang="en-US"/>
          </a:p>
        </c:txPr>
        <c:crossAx val="-2111164456"/>
        <c:crosses val="autoZero"/>
        <c:auto val="1"/>
        <c:lblAlgn val="ctr"/>
        <c:lblOffset val="10"/>
        <c:tickLblSkip val="1"/>
        <c:tickMarkSkip val="1"/>
        <c:noMultiLvlLbl val="0"/>
      </c:catAx>
      <c:valAx>
        <c:axId val="-2111164456"/>
        <c:scaling>
          <c:orientation val="minMax"/>
          <c:max val="100"/>
          <c:min val="0"/>
        </c:scaling>
        <c:delete val="0"/>
        <c:axPos val="l"/>
        <c:title>
          <c:tx>
            <c:rich>
              <a:bodyPr/>
              <a:lstStyle/>
              <a:p>
                <a:pPr>
                  <a:defRPr sz="1400" b="1"/>
                </a:pPr>
                <a:r>
                  <a:rPr lang="en-US" sz="1400" b="1" baseline="0" dirty="0"/>
                  <a:t>Patients with SVR (%)</a:t>
                </a:r>
                <a:endParaRPr lang="en-US" sz="1400" b="1" dirty="0"/>
              </a:p>
            </c:rich>
          </c:tx>
          <c:layout>
            <c:manualLayout>
              <c:xMode val="edge"/>
              <c:yMode val="edge"/>
              <c:x val="1.59006095894849E-3"/>
              <c:y val="0.17666034801205399"/>
            </c:manualLayout>
          </c:layout>
          <c:overlay val="0"/>
          <c:spPr>
            <a:noFill/>
            <a:ln w="25813">
              <a:noFill/>
            </a:ln>
          </c:spPr>
        </c:title>
        <c:numFmt formatCode="0" sourceLinked="0"/>
        <c:majorTickMark val="out"/>
        <c:minorTickMark val="none"/>
        <c:tickLblPos val="nextTo"/>
        <c:spPr>
          <a:ln w="6350" cmpd="sng">
            <a:solidFill>
              <a:srgbClr val="000000"/>
            </a:solidFill>
            <a:prstDash val="solid"/>
          </a:ln>
        </c:spPr>
        <c:txPr>
          <a:bodyPr rot="0" vert="horz"/>
          <a:lstStyle/>
          <a:p>
            <a:pPr>
              <a:defRPr sz="1200"/>
            </a:pPr>
            <a:endParaRPr lang="en-US"/>
          </a:p>
        </c:txPr>
        <c:crossAx val="-2111087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56404446290801"/>
          <c:y val="3.5239993941012897E-2"/>
          <c:w val="0.87304743672053597"/>
          <c:h val="0.88103143355322"/>
        </c:manualLayout>
      </c:layout>
      <c:barChart>
        <c:barDir val="col"/>
        <c:grouping val="clustered"/>
        <c:varyColors val="0"/>
        <c:ser>
          <c:idx val="0"/>
          <c:order val="0"/>
          <c:tx>
            <c:strRef>
              <c:f>Sheet1!$A$2</c:f>
              <c:strCache>
                <c:ptCount val="1"/>
              </c:strCache>
            </c:strRef>
          </c:tx>
          <c:spPr>
            <a:solidFill>
              <a:srgbClr val="806939"/>
            </a:solidFill>
            <a:ln w="12906">
              <a:noFill/>
              <a:prstDash val="solid"/>
            </a:ln>
            <a:effectLst/>
            <a:scene3d>
              <a:camera prst="orthographicFront"/>
              <a:lightRig rig="threePt" dir="t"/>
            </a:scene3d>
            <a:sp3d>
              <a:bevelT/>
            </a:sp3d>
          </c:spPr>
          <c:invertIfNegative val="0"/>
          <c:dPt>
            <c:idx val="0"/>
            <c:invertIfNegative val="0"/>
            <c:bubble3D val="0"/>
            <c:spPr>
              <a:solidFill>
                <a:srgbClr val="0B3F5A"/>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1-F956-034D-A7C6-26D3B48E26AA}"/>
              </c:ext>
            </c:extLst>
          </c:dPt>
          <c:dPt>
            <c:idx val="1"/>
            <c:invertIfNegative val="0"/>
            <c:bubble3D val="0"/>
            <c:spPr>
              <a:solidFill>
                <a:srgbClr val="246BA6"/>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3-F956-034D-A7C6-26D3B48E26AA}"/>
              </c:ext>
            </c:extLst>
          </c:dPt>
          <c:dPt>
            <c:idx val="2"/>
            <c:invertIfNegative val="0"/>
            <c:bubble3D val="0"/>
            <c:spPr>
              <a:solidFill>
                <a:srgbClr val="598291"/>
              </a:solidFill>
              <a:ln w="12906">
                <a:noFill/>
                <a:prstDash val="solid"/>
              </a:ln>
              <a:effectLst/>
              <a:scene3d>
                <a:camera prst="orthographicFront"/>
                <a:lightRig rig="threePt" dir="t"/>
              </a:scene3d>
              <a:sp3d>
                <a:bevelT/>
              </a:sp3d>
            </c:spPr>
            <c:extLst>
              <c:ext xmlns:c16="http://schemas.microsoft.com/office/drawing/2014/chart" uri="{C3380CC4-5D6E-409C-BE32-E72D297353CC}">
                <c16:uniqueId val="{00000005-F956-034D-A7C6-26D3B48E26AA}"/>
              </c:ext>
            </c:extLst>
          </c:dPt>
          <c:dPt>
            <c:idx val="3"/>
            <c:invertIfNegative val="0"/>
            <c:bubble3D val="0"/>
            <c:extLst>
              <c:ext xmlns:c16="http://schemas.microsoft.com/office/drawing/2014/chart" uri="{C3380CC4-5D6E-409C-BE32-E72D297353CC}">
                <c16:uniqueId val="{00000006-F956-034D-A7C6-26D3B48E26AA}"/>
              </c:ext>
            </c:extLst>
          </c:dPt>
          <c:dLbls>
            <c:numFmt formatCode="0" sourceLinked="0"/>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SVR4</c:v>
                </c:pt>
                <c:pt idx="1">
                  <c:v>SVR12</c:v>
                </c:pt>
                <c:pt idx="2">
                  <c:v>SVR24</c:v>
                </c:pt>
              </c:strCache>
            </c:strRef>
          </c:cat>
          <c:val>
            <c:numRef>
              <c:f>Sheet1!$B$2:$D$2</c:f>
              <c:numCache>
                <c:formatCode>0.0</c:formatCode>
                <c:ptCount val="3"/>
                <c:pt idx="0">
                  <c:v>99</c:v>
                </c:pt>
                <c:pt idx="1">
                  <c:v>98</c:v>
                </c:pt>
                <c:pt idx="2">
                  <c:v>96</c:v>
                </c:pt>
              </c:numCache>
            </c:numRef>
          </c:val>
          <c:extLst>
            <c:ext xmlns:c16="http://schemas.microsoft.com/office/drawing/2014/chart" uri="{C3380CC4-5D6E-409C-BE32-E72D297353CC}">
              <c16:uniqueId val="{00000007-F956-034D-A7C6-26D3B48E26AA}"/>
            </c:ext>
          </c:extLst>
        </c:ser>
        <c:dLbls>
          <c:showLegendKey val="0"/>
          <c:showVal val="1"/>
          <c:showCatName val="0"/>
          <c:showSerName val="0"/>
          <c:showPercent val="0"/>
          <c:showBubbleSize val="0"/>
        </c:dLbls>
        <c:gapWidth val="100"/>
        <c:axId val="-2111087800"/>
        <c:axId val="-2111164456"/>
      </c:barChart>
      <c:catAx>
        <c:axId val="-2111087800"/>
        <c:scaling>
          <c:orientation val="minMax"/>
        </c:scaling>
        <c:delete val="0"/>
        <c:axPos val="b"/>
        <c:numFmt formatCode="General" sourceLinked="1"/>
        <c:majorTickMark val="out"/>
        <c:minorTickMark val="none"/>
        <c:tickLblPos val="low"/>
        <c:spPr>
          <a:ln w="6350" cmpd="sng">
            <a:solidFill>
              <a:srgbClr val="000000"/>
            </a:solidFill>
            <a:prstDash val="solid"/>
          </a:ln>
        </c:spPr>
        <c:txPr>
          <a:bodyPr rot="0" vert="horz"/>
          <a:lstStyle/>
          <a:p>
            <a:pPr>
              <a:defRPr sz="1200" b="0"/>
            </a:pPr>
            <a:endParaRPr lang="en-US"/>
          </a:p>
        </c:txPr>
        <c:crossAx val="-2111164456"/>
        <c:crosses val="autoZero"/>
        <c:auto val="1"/>
        <c:lblAlgn val="ctr"/>
        <c:lblOffset val="10"/>
        <c:tickLblSkip val="1"/>
        <c:tickMarkSkip val="1"/>
        <c:noMultiLvlLbl val="0"/>
      </c:catAx>
      <c:valAx>
        <c:axId val="-2111164456"/>
        <c:scaling>
          <c:orientation val="minMax"/>
          <c:max val="100"/>
          <c:min val="0"/>
        </c:scaling>
        <c:delete val="0"/>
        <c:axPos val="l"/>
        <c:title>
          <c:tx>
            <c:rich>
              <a:bodyPr/>
              <a:lstStyle/>
              <a:p>
                <a:pPr>
                  <a:defRPr sz="1400" b="1"/>
                </a:pPr>
                <a:r>
                  <a:rPr lang="en-US" sz="1400" b="1" baseline="0" dirty="0"/>
                  <a:t>Patients with SVR (%)</a:t>
                </a:r>
                <a:endParaRPr lang="en-US" sz="1400" b="1" dirty="0"/>
              </a:p>
            </c:rich>
          </c:tx>
          <c:layout>
            <c:manualLayout>
              <c:xMode val="edge"/>
              <c:yMode val="edge"/>
              <c:x val="1.59006095894849E-3"/>
              <c:y val="0.17666034801205399"/>
            </c:manualLayout>
          </c:layout>
          <c:overlay val="0"/>
          <c:spPr>
            <a:noFill/>
            <a:ln w="25813">
              <a:noFill/>
            </a:ln>
          </c:spPr>
        </c:title>
        <c:numFmt formatCode="0" sourceLinked="0"/>
        <c:majorTickMark val="out"/>
        <c:minorTickMark val="none"/>
        <c:tickLblPos val="nextTo"/>
        <c:spPr>
          <a:ln w="6350" cmpd="sng">
            <a:solidFill>
              <a:srgbClr val="000000"/>
            </a:solidFill>
            <a:prstDash val="solid"/>
          </a:ln>
        </c:spPr>
        <c:txPr>
          <a:bodyPr rot="0" vert="horz"/>
          <a:lstStyle/>
          <a:p>
            <a:pPr>
              <a:defRPr sz="1200"/>
            </a:pPr>
            <a:endParaRPr lang="en-US"/>
          </a:p>
        </c:txPr>
        <c:crossAx val="-2111087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solidFill>
                <a:srgbClr val="526A6B"/>
              </a:solidFill>
              <a:ln w="12700">
                <a:noFill/>
              </a:ln>
              <a:effectLst/>
              <a:scene3d>
                <a:camera prst="orthographicFront"/>
                <a:lightRig rig="threePt" dir="t"/>
              </a:scene3d>
              <a:sp3d>
                <a:bevelT/>
              </a:sp3d>
            </c:spPr>
            <c:extLst>
              <c:ext xmlns:c16="http://schemas.microsoft.com/office/drawing/2014/chart" uri="{C3380CC4-5D6E-409C-BE32-E72D297353CC}">
                <c16:uniqueId val="{00000001-0B9A-D845-A5CD-6BF59634602A}"/>
              </c:ext>
            </c:extLst>
          </c:dPt>
          <c:dPt>
            <c:idx val="1"/>
            <c:invertIfNegative val="0"/>
            <c:bubble3D val="0"/>
            <c:spPr>
              <a:solidFill>
                <a:srgbClr val="404D7D"/>
              </a:solidFill>
              <a:ln w="12700">
                <a:noFill/>
              </a:ln>
              <a:effectLst/>
              <a:scene3d>
                <a:camera prst="orthographicFront"/>
                <a:lightRig rig="threePt" dir="t"/>
              </a:scene3d>
              <a:sp3d>
                <a:bevelT/>
              </a:sp3d>
            </c:spPr>
            <c:extLst>
              <c:ext xmlns:c16="http://schemas.microsoft.com/office/drawing/2014/chart" uri="{C3380CC4-5D6E-409C-BE32-E72D297353CC}">
                <c16:uniqueId val="{00000003-0B9A-D845-A5CD-6BF59634602A}"/>
              </c:ext>
            </c:extLst>
          </c:dPt>
          <c:dPt>
            <c:idx val="2"/>
            <c:invertIfNegative val="0"/>
            <c:bubble3D val="0"/>
            <c:extLst>
              <c:ext xmlns:c16="http://schemas.microsoft.com/office/drawing/2014/chart" uri="{C3380CC4-5D6E-409C-BE32-E72D297353CC}">
                <c16:uniqueId val="{00000004-0B9A-D845-A5CD-6BF59634602A}"/>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c:v>
                </c:pt>
                <c:pt idx="1">
                  <c:v>mITT</c:v>
                </c:pt>
              </c:strCache>
            </c:strRef>
          </c:cat>
          <c:val>
            <c:numRef>
              <c:f>Sheet1!$B$2:$B$3</c:f>
              <c:numCache>
                <c:formatCode>0.0</c:formatCode>
                <c:ptCount val="2"/>
                <c:pt idx="0">
                  <c:v>97</c:v>
                </c:pt>
                <c:pt idx="1">
                  <c:v>100</c:v>
                </c:pt>
              </c:numCache>
            </c:numRef>
          </c:val>
          <c:extLst>
            <c:ext xmlns:c16="http://schemas.microsoft.com/office/drawing/2014/chart" uri="{C3380CC4-5D6E-409C-BE32-E72D297353CC}">
              <c16:uniqueId val="{00000005-0B9A-D845-A5CD-6BF59634602A}"/>
            </c:ext>
          </c:extLst>
        </c:ser>
        <c:dLbls>
          <c:showLegendKey val="0"/>
          <c:showVal val="1"/>
          <c:showCatName val="0"/>
          <c:showSerName val="0"/>
          <c:showPercent val="0"/>
          <c:showBubbleSize val="0"/>
        </c:dLbls>
        <c:gapWidth val="150"/>
        <c:axId val="-2008633256"/>
        <c:axId val="-2087548296"/>
      </c:barChart>
      <c:catAx>
        <c:axId val="-2008633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87548296"/>
        <c:crosses val="autoZero"/>
        <c:auto val="1"/>
        <c:lblAlgn val="ctr"/>
        <c:lblOffset val="1"/>
        <c:tickLblSkip val="1"/>
        <c:tickMarkSkip val="1"/>
        <c:noMultiLvlLbl val="0"/>
      </c:catAx>
      <c:valAx>
        <c:axId val="-208754829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633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solidFill>
                <a:srgbClr val="526A6B"/>
              </a:solidFill>
              <a:ln w="12700">
                <a:noFill/>
              </a:ln>
              <a:effectLst/>
              <a:scene3d>
                <a:camera prst="orthographicFront"/>
                <a:lightRig rig="threePt" dir="t"/>
              </a:scene3d>
              <a:sp3d>
                <a:bevelT/>
              </a:sp3d>
            </c:spPr>
            <c:extLst>
              <c:ext xmlns:c16="http://schemas.microsoft.com/office/drawing/2014/chart" uri="{C3380CC4-5D6E-409C-BE32-E72D297353CC}">
                <c16:uniqueId val="{00000001-0B9A-D845-A5CD-6BF59634602A}"/>
              </c:ext>
            </c:extLst>
          </c:dPt>
          <c:dPt>
            <c:idx val="1"/>
            <c:invertIfNegative val="0"/>
            <c:bubble3D val="0"/>
            <c:spPr>
              <a:solidFill>
                <a:srgbClr val="404D7D"/>
              </a:solidFill>
              <a:ln w="12700">
                <a:noFill/>
              </a:ln>
              <a:effectLst/>
              <a:scene3d>
                <a:camera prst="orthographicFront"/>
                <a:lightRig rig="threePt" dir="t"/>
              </a:scene3d>
              <a:sp3d>
                <a:bevelT/>
              </a:sp3d>
            </c:spPr>
            <c:extLst>
              <c:ext xmlns:c16="http://schemas.microsoft.com/office/drawing/2014/chart" uri="{C3380CC4-5D6E-409C-BE32-E72D297353CC}">
                <c16:uniqueId val="{00000003-0B9A-D845-A5CD-6BF59634602A}"/>
              </c:ext>
            </c:extLst>
          </c:dPt>
          <c:dPt>
            <c:idx val="2"/>
            <c:invertIfNegative val="0"/>
            <c:bubble3D val="0"/>
            <c:extLst>
              <c:ext xmlns:c16="http://schemas.microsoft.com/office/drawing/2014/chart" uri="{C3380CC4-5D6E-409C-BE32-E72D297353CC}">
                <c16:uniqueId val="{00000004-0B9A-D845-A5CD-6BF59634602A}"/>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c:v>
                </c:pt>
                <c:pt idx="1">
                  <c:v>mITT</c:v>
                </c:pt>
              </c:strCache>
            </c:strRef>
          </c:cat>
          <c:val>
            <c:numRef>
              <c:f>Sheet1!$B$2:$B$3</c:f>
              <c:numCache>
                <c:formatCode>0.0</c:formatCode>
                <c:ptCount val="2"/>
                <c:pt idx="0">
                  <c:v>97</c:v>
                </c:pt>
                <c:pt idx="1">
                  <c:v>100</c:v>
                </c:pt>
              </c:numCache>
            </c:numRef>
          </c:val>
          <c:extLst>
            <c:ext xmlns:c16="http://schemas.microsoft.com/office/drawing/2014/chart" uri="{C3380CC4-5D6E-409C-BE32-E72D297353CC}">
              <c16:uniqueId val="{00000005-0B9A-D845-A5CD-6BF59634602A}"/>
            </c:ext>
          </c:extLst>
        </c:ser>
        <c:dLbls>
          <c:showLegendKey val="0"/>
          <c:showVal val="1"/>
          <c:showCatName val="0"/>
          <c:showSerName val="0"/>
          <c:showPercent val="0"/>
          <c:showBubbleSize val="0"/>
        </c:dLbls>
        <c:gapWidth val="150"/>
        <c:axId val="-2008633256"/>
        <c:axId val="-2087548296"/>
      </c:barChart>
      <c:catAx>
        <c:axId val="-2008633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87548296"/>
        <c:crosses val="autoZero"/>
        <c:auto val="1"/>
        <c:lblAlgn val="ctr"/>
        <c:lblOffset val="1"/>
        <c:tickLblSkip val="1"/>
        <c:tickMarkSkip val="1"/>
        <c:noMultiLvlLbl val="0"/>
      </c:catAx>
      <c:valAx>
        <c:axId val="-208754829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633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7208158120019"/>
          <c:y val="2.7389866707837992E-2"/>
          <c:w val="0.86727392030541595"/>
          <c:h val="0.9045803405067"/>
        </c:manualLayout>
      </c:layout>
      <c:barChart>
        <c:barDir val="col"/>
        <c:grouping val="clustered"/>
        <c:varyColors val="0"/>
        <c:ser>
          <c:idx val="0"/>
          <c:order val="0"/>
          <c:tx>
            <c:strRef>
              <c:f>Sheet1!$B$1</c:f>
              <c:strCache>
                <c:ptCount val="1"/>
                <c:pt idx="0">
                  <c:v>SVR12 (ITT)</c:v>
                </c:pt>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A4B4B"/>
              </a:solidFill>
              <a:ln w="12700">
                <a:noFill/>
              </a:ln>
              <a:effectLst/>
              <a:scene3d>
                <a:camera prst="orthographicFront"/>
                <a:lightRig rig="threePt" dir="t"/>
              </a:scene3d>
              <a:sp3d>
                <a:bevelT/>
              </a:sp3d>
            </c:spPr>
            <c:extLst>
              <c:ext xmlns:c16="http://schemas.microsoft.com/office/drawing/2014/chart" uri="{C3380CC4-5D6E-409C-BE32-E72D297353CC}">
                <c16:uniqueId val="{00000001-DB38-D54D-A3F9-304B016C1016}"/>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DB38-D54D-A3F9-304B016C1016}"/>
              </c:ext>
            </c:extLst>
          </c:dPt>
          <c:dPt>
            <c:idx val="2"/>
            <c:invertIfNegative val="0"/>
            <c:bubble3D val="0"/>
            <c:spPr>
              <a:solidFill>
                <a:srgbClr val="80693B"/>
              </a:solidFill>
              <a:ln w="12700">
                <a:noFill/>
              </a:ln>
              <a:effectLst/>
              <a:scene3d>
                <a:camera prst="orthographicFront"/>
                <a:lightRig rig="threePt" dir="t"/>
              </a:scene3d>
              <a:sp3d>
                <a:bevelT/>
              </a:sp3d>
            </c:spPr>
            <c:extLst>
              <c:ext xmlns:c16="http://schemas.microsoft.com/office/drawing/2014/chart" uri="{C3380CC4-5D6E-409C-BE32-E72D297353CC}">
                <c16:uniqueId val="{00000005-DB38-D54D-A3F9-304B016C1016}"/>
              </c:ext>
            </c:extLst>
          </c:dPt>
          <c:dPt>
            <c:idx val="3"/>
            <c:invertIfNegative val="0"/>
            <c:bubble3D val="0"/>
            <c:spPr>
              <a:solidFill>
                <a:srgbClr val="6F4C7F"/>
              </a:solidFill>
              <a:ln w="12700">
                <a:noFill/>
              </a:ln>
              <a:effectLst/>
              <a:scene3d>
                <a:camera prst="orthographicFront"/>
                <a:lightRig rig="threePt" dir="t"/>
              </a:scene3d>
              <a:sp3d>
                <a:bevelT/>
              </a:sp3d>
            </c:spPr>
            <c:extLst>
              <c:ext xmlns:c16="http://schemas.microsoft.com/office/drawing/2014/chart" uri="{C3380CC4-5D6E-409C-BE32-E72D297353CC}">
                <c16:uniqueId val="{00000007-DB38-D54D-A3F9-304B016C1016}"/>
              </c:ext>
            </c:extLst>
          </c:dPt>
          <c:dPt>
            <c:idx val="4"/>
            <c:invertIfNegative val="0"/>
            <c:bubble3D val="0"/>
            <c:spPr>
              <a:solidFill>
                <a:srgbClr val="246BA6"/>
              </a:solidFill>
              <a:ln w="12700">
                <a:noFill/>
              </a:ln>
              <a:effectLst/>
              <a:scene3d>
                <a:camera prst="orthographicFront"/>
                <a:lightRig rig="threePt" dir="t"/>
              </a:scene3d>
              <a:sp3d>
                <a:bevelT/>
              </a:sp3d>
            </c:spPr>
            <c:extLst>
              <c:ext xmlns:c16="http://schemas.microsoft.com/office/drawing/2014/chart" uri="{C3380CC4-5D6E-409C-BE32-E72D297353CC}">
                <c16:uniqueId val="{00000009-DB38-D54D-A3F9-304B016C1016}"/>
              </c:ext>
            </c:extLst>
          </c:dPt>
          <c:dPt>
            <c:idx val="5"/>
            <c:invertIfNegative val="0"/>
            <c:bubble3D val="0"/>
            <c:spPr>
              <a:solidFill>
                <a:srgbClr val="8F3538"/>
              </a:solidFill>
              <a:ln w="12700">
                <a:noFill/>
              </a:ln>
              <a:effectLst/>
              <a:scene3d>
                <a:camera prst="orthographicFront"/>
                <a:lightRig rig="threePt" dir="t"/>
              </a:scene3d>
              <a:sp3d>
                <a:bevelT/>
              </a:sp3d>
            </c:spPr>
            <c:extLst>
              <c:ext xmlns:c16="http://schemas.microsoft.com/office/drawing/2014/chart" uri="{C3380CC4-5D6E-409C-BE32-E72D297353CC}">
                <c16:uniqueId val="{0000000B-DB38-D54D-A3F9-304B016C1016}"/>
              </c:ext>
            </c:extLst>
          </c:dPt>
          <c:dPt>
            <c:idx val="6"/>
            <c:invertIfNegative val="0"/>
            <c:bubble3D val="0"/>
            <c:spPr>
              <a:solidFill>
                <a:srgbClr val="828E65"/>
              </a:solidFill>
              <a:ln w="12700">
                <a:noFill/>
              </a:ln>
              <a:effectLst/>
              <a:scene3d>
                <a:camera prst="orthographicFront"/>
                <a:lightRig rig="threePt" dir="t"/>
              </a:scene3d>
              <a:sp3d>
                <a:bevelT/>
              </a:sp3d>
            </c:spPr>
            <c:extLst>
              <c:ext xmlns:c16="http://schemas.microsoft.com/office/drawing/2014/chart" uri="{C3380CC4-5D6E-409C-BE32-E72D297353CC}">
                <c16:uniqueId val="{0000000D-DB38-D54D-A3F9-304B016C1016}"/>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GT1</c:v>
                </c:pt>
                <c:pt idx="2">
                  <c:v>GT2</c:v>
                </c:pt>
                <c:pt idx="3">
                  <c:v>GT3</c:v>
                </c:pt>
                <c:pt idx="4">
                  <c:v>GT4</c:v>
                </c:pt>
                <c:pt idx="5">
                  <c:v>GT5</c:v>
                </c:pt>
                <c:pt idx="6">
                  <c:v>GT6</c:v>
                </c:pt>
              </c:strCache>
            </c:strRef>
          </c:cat>
          <c:val>
            <c:numRef>
              <c:f>Sheet1!$B$2:$B$8</c:f>
              <c:numCache>
                <c:formatCode>0.0</c:formatCode>
                <c:ptCount val="7"/>
                <c:pt idx="0">
                  <c:v>97.7</c:v>
                </c:pt>
                <c:pt idx="1">
                  <c:v>97.8</c:v>
                </c:pt>
                <c:pt idx="2">
                  <c:v>100</c:v>
                </c:pt>
                <c:pt idx="3">
                  <c:v>95.2</c:v>
                </c:pt>
                <c:pt idx="4">
                  <c:v>100</c:v>
                </c:pt>
                <c:pt idx="5">
                  <c:v>100</c:v>
                </c:pt>
                <c:pt idx="6">
                  <c:v>100</c:v>
                </c:pt>
              </c:numCache>
            </c:numRef>
          </c:val>
          <c:extLst>
            <c:ext xmlns:c16="http://schemas.microsoft.com/office/drawing/2014/chart" uri="{C3380CC4-5D6E-409C-BE32-E72D297353CC}">
              <c16:uniqueId val="{0000000E-DB38-D54D-A3F9-304B016C1016}"/>
            </c:ext>
          </c:extLst>
        </c:ser>
        <c:dLbls>
          <c:showLegendKey val="0"/>
          <c:showVal val="1"/>
          <c:showCatName val="0"/>
          <c:showSerName val="0"/>
          <c:showPercent val="0"/>
          <c:showBubbleSize val="0"/>
        </c:dLbls>
        <c:gapWidth val="40"/>
        <c:axId val="-2028968584"/>
        <c:axId val="-2026201752"/>
      </c:barChart>
      <c:catAx>
        <c:axId val="-20289685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26201752"/>
        <c:crosses val="autoZero"/>
        <c:auto val="1"/>
        <c:lblAlgn val="ctr"/>
        <c:lblOffset val="1"/>
        <c:tickLblSkip val="1"/>
        <c:tickMarkSkip val="1"/>
        <c:noMultiLvlLbl val="0"/>
      </c:catAx>
      <c:valAx>
        <c:axId val="-2026201752"/>
        <c:scaling>
          <c:orientation val="minMax"/>
          <c:max val="100"/>
          <c:min val="0"/>
        </c:scaling>
        <c:delete val="0"/>
        <c:axPos val="l"/>
        <c:title>
          <c:tx>
            <c:rich>
              <a:bodyPr/>
              <a:lstStyle/>
              <a:p>
                <a:pPr>
                  <a:defRPr/>
                </a:pPr>
                <a:r>
                  <a:rPr lang="en-US"/>
                  <a:t>Patients with SVR12 (%)</a:t>
                </a:r>
              </a:p>
            </c:rich>
          </c:tx>
          <c:layout>
            <c:manualLayout>
              <c:xMode val="edge"/>
              <c:yMode val="edge"/>
              <c:x val="8.3379508117040931E-3"/>
              <c:y val="0.17733196953322011"/>
            </c:manualLayout>
          </c:layout>
          <c:overlay val="0"/>
        </c:title>
        <c:numFmt formatCode="0" sourceLinked="0"/>
        <c:majorTickMark val="out"/>
        <c:minorTickMark val="none"/>
        <c:tickLblPos val="nextTo"/>
        <c:spPr>
          <a:ln w="6350" cmpd="sng">
            <a:solidFill>
              <a:srgbClr val="000000"/>
            </a:solidFill>
          </a:ln>
        </c:spPr>
        <c:crossAx val="-2028968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9045803405067"/>
        </c:manualLayout>
      </c:layout>
      <c:barChart>
        <c:barDir val="col"/>
        <c:grouping val="clustered"/>
        <c:varyColors val="0"/>
        <c:ser>
          <c:idx val="0"/>
          <c:order val="0"/>
          <c:tx>
            <c:strRef>
              <c:f>Sheet1!$B$1</c:f>
              <c:strCache>
                <c:ptCount val="1"/>
                <c:pt idx="0">
                  <c:v>SVR12 (PP)</c:v>
                </c:pt>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A4B4B"/>
              </a:solidFill>
              <a:ln w="12700">
                <a:noFill/>
              </a:ln>
              <a:effectLst/>
              <a:scene3d>
                <a:camera prst="orthographicFront"/>
                <a:lightRig rig="threePt" dir="t"/>
              </a:scene3d>
              <a:sp3d>
                <a:bevelT/>
              </a:sp3d>
            </c:spPr>
            <c:extLst>
              <c:ext xmlns:c16="http://schemas.microsoft.com/office/drawing/2014/chart" uri="{C3380CC4-5D6E-409C-BE32-E72D297353CC}">
                <c16:uniqueId val="{00000001-DB38-D54D-A3F9-304B016C1016}"/>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DB38-D54D-A3F9-304B016C1016}"/>
              </c:ext>
            </c:extLst>
          </c:dPt>
          <c:dPt>
            <c:idx val="2"/>
            <c:invertIfNegative val="0"/>
            <c:bubble3D val="0"/>
            <c:spPr>
              <a:solidFill>
                <a:srgbClr val="80693B"/>
              </a:solidFill>
              <a:ln w="12700">
                <a:noFill/>
              </a:ln>
              <a:effectLst/>
              <a:scene3d>
                <a:camera prst="orthographicFront"/>
                <a:lightRig rig="threePt" dir="t"/>
              </a:scene3d>
              <a:sp3d>
                <a:bevelT/>
              </a:sp3d>
            </c:spPr>
            <c:extLst>
              <c:ext xmlns:c16="http://schemas.microsoft.com/office/drawing/2014/chart" uri="{C3380CC4-5D6E-409C-BE32-E72D297353CC}">
                <c16:uniqueId val="{00000005-DB38-D54D-A3F9-304B016C1016}"/>
              </c:ext>
            </c:extLst>
          </c:dPt>
          <c:dPt>
            <c:idx val="3"/>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7-DB38-D54D-A3F9-304B016C1016}"/>
              </c:ext>
            </c:extLst>
          </c:dPt>
          <c:dPt>
            <c:idx val="4"/>
            <c:invertIfNegative val="0"/>
            <c:bubble3D val="0"/>
            <c:spPr>
              <a:solidFill>
                <a:srgbClr val="246BA6"/>
              </a:solidFill>
              <a:ln w="12700">
                <a:noFill/>
              </a:ln>
              <a:effectLst/>
              <a:scene3d>
                <a:camera prst="orthographicFront"/>
                <a:lightRig rig="threePt" dir="t"/>
              </a:scene3d>
              <a:sp3d>
                <a:bevelT/>
              </a:sp3d>
            </c:spPr>
            <c:extLst>
              <c:ext xmlns:c16="http://schemas.microsoft.com/office/drawing/2014/chart" uri="{C3380CC4-5D6E-409C-BE32-E72D297353CC}">
                <c16:uniqueId val="{00000009-DB38-D54D-A3F9-304B016C1016}"/>
              </c:ext>
            </c:extLst>
          </c:dPt>
          <c:dPt>
            <c:idx val="5"/>
            <c:invertIfNegative val="0"/>
            <c:bubble3D val="0"/>
            <c:spPr>
              <a:solidFill>
                <a:srgbClr val="8F3538"/>
              </a:solidFill>
              <a:ln w="12700">
                <a:noFill/>
              </a:ln>
              <a:effectLst/>
              <a:scene3d>
                <a:camera prst="orthographicFront"/>
                <a:lightRig rig="threePt" dir="t"/>
              </a:scene3d>
              <a:sp3d>
                <a:bevelT/>
              </a:sp3d>
            </c:spPr>
            <c:extLst>
              <c:ext xmlns:c16="http://schemas.microsoft.com/office/drawing/2014/chart" uri="{C3380CC4-5D6E-409C-BE32-E72D297353CC}">
                <c16:uniqueId val="{0000000B-DB38-D54D-A3F9-304B016C1016}"/>
              </c:ext>
            </c:extLst>
          </c:dPt>
          <c:dPt>
            <c:idx val="6"/>
            <c:invertIfNegative val="0"/>
            <c:bubble3D val="0"/>
            <c:spPr>
              <a:solidFill>
                <a:srgbClr val="828E65"/>
              </a:solidFill>
              <a:ln w="12700">
                <a:noFill/>
              </a:ln>
              <a:effectLst/>
              <a:scene3d>
                <a:camera prst="orthographicFront"/>
                <a:lightRig rig="threePt" dir="t"/>
              </a:scene3d>
              <a:sp3d>
                <a:bevelT/>
              </a:sp3d>
            </c:spPr>
            <c:extLst>
              <c:ext xmlns:c16="http://schemas.microsoft.com/office/drawing/2014/chart" uri="{C3380CC4-5D6E-409C-BE32-E72D297353CC}">
                <c16:uniqueId val="{0000000D-DB38-D54D-A3F9-304B016C1016}"/>
              </c:ext>
            </c:extLst>
          </c:dPt>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GT1</c:v>
                </c:pt>
                <c:pt idx="2">
                  <c:v>GT2</c:v>
                </c:pt>
                <c:pt idx="3">
                  <c:v>GT3</c:v>
                </c:pt>
                <c:pt idx="4">
                  <c:v>GT4</c:v>
                </c:pt>
                <c:pt idx="5">
                  <c:v>GT5</c:v>
                </c:pt>
                <c:pt idx="6">
                  <c:v>GT6</c:v>
                </c:pt>
              </c:strCache>
            </c:strRef>
          </c:cat>
          <c:val>
            <c:numRef>
              <c:f>Sheet1!$B$2:$B$8</c:f>
              <c:numCache>
                <c:formatCode>0.0</c:formatCode>
                <c:ptCount val="7"/>
                <c:pt idx="0">
                  <c:v>99.7</c:v>
                </c:pt>
                <c:pt idx="1">
                  <c:v>100</c:v>
                </c:pt>
                <c:pt idx="2">
                  <c:v>100</c:v>
                </c:pt>
                <c:pt idx="3">
                  <c:v>98.4</c:v>
                </c:pt>
                <c:pt idx="4">
                  <c:v>100</c:v>
                </c:pt>
                <c:pt idx="5">
                  <c:v>100</c:v>
                </c:pt>
                <c:pt idx="6">
                  <c:v>100</c:v>
                </c:pt>
              </c:numCache>
            </c:numRef>
          </c:val>
          <c:extLst>
            <c:ext xmlns:c16="http://schemas.microsoft.com/office/drawing/2014/chart" uri="{C3380CC4-5D6E-409C-BE32-E72D297353CC}">
              <c16:uniqueId val="{0000000E-DB38-D54D-A3F9-304B016C1016}"/>
            </c:ext>
          </c:extLst>
        </c:ser>
        <c:dLbls>
          <c:showLegendKey val="0"/>
          <c:showVal val="1"/>
          <c:showCatName val="0"/>
          <c:showSerName val="0"/>
          <c:showPercent val="0"/>
          <c:showBubbleSize val="0"/>
        </c:dLbls>
        <c:gapWidth val="40"/>
        <c:axId val="-2028968584"/>
        <c:axId val="-2026201752"/>
      </c:barChart>
      <c:catAx>
        <c:axId val="-20289685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26201752"/>
        <c:crosses val="autoZero"/>
        <c:auto val="1"/>
        <c:lblAlgn val="ctr"/>
        <c:lblOffset val="1"/>
        <c:tickLblSkip val="1"/>
        <c:tickMarkSkip val="1"/>
        <c:noMultiLvlLbl val="0"/>
      </c:catAx>
      <c:valAx>
        <c:axId val="-2026201752"/>
        <c:scaling>
          <c:orientation val="minMax"/>
          <c:max val="100"/>
          <c:min val="0"/>
        </c:scaling>
        <c:delete val="0"/>
        <c:axPos val="l"/>
        <c:title>
          <c:tx>
            <c:rich>
              <a:bodyPr/>
              <a:lstStyle/>
              <a:p>
                <a:pPr>
                  <a:defRPr/>
                </a:pPr>
                <a:r>
                  <a:rPr lang="en-US" sz="1400" dirty="0"/>
                  <a:t>Patients with SVR12 (%)</a:t>
                </a:r>
              </a:p>
            </c:rich>
          </c:tx>
          <c:layout>
            <c:manualLayout>
              <c:xMode val="edge"/>
              <c:yMode val="edge"/>
              <c:x val="6.7947983774755399E-3"/>
              <c:y val="0.128312519373410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28968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8064371293866045"/>
        </c:manualLayout>
      </c:layout>
      <c:barChart>
        <c:barDir val="col"/>
        <c:grouping val="clustered"/>
        <c:varyColors val="0"/>
        <c:ser>
          <c:idx val="0"/>
          <c:order val="0"/>
          <c:tx>
            <c:strRef>
              <c:f>Sheet1!$B$1</c:f>
              <c:strCache>
                <c:ptCount val="1"/>
              </c:strCache>
            </c:strRef>
          </c:tx>
          <c:spPr>
            <a:solidFill>
              <a:srgbClr val="B59452"/>
            </a:solidFill>
            <a:ln w="12700">
              <a:noFill/>
            </a:ln>
            <a:effectLst/>
            <a:scene3d>
              <a:camera prst="orthographicFront"/>
              <a:lightRig rig="threePt" dir="t"/>
            </a:scene3d>
            <a:sp3d>
              <a:bevelT/>
            </a:sp3d>
          </c:spPr>
          <c:invertIfNegative val="0"/>
          <c:dPt>
            <c:idx val="0"/>
            <c:invertIfNegative val="0"/>
            <c:bubble3D val="0"/>
            <c:spPr>
              <a:solidFill>
                <a:srgbClr val="80693B"/>
              </a:solidFill>
              <a:ln w="12700">
                <a:noFill/>
              </a:ln>
              <a:effectLst/>
              <a:scene3d>
                <a:camera prst="orthographicFront"/>
                <a:lightRig rig="threePt" dir="t"/>
              </a:scene3d>
              <a:sp3d>
                <a:bevelT/>
              </a:sp3d>
            </c:spPr>
            <c:extLst>
              <c:ext xmlns:c16="http://schemas.microsoft.com/office/drawing/2014/chart" uri="{C3380CC4-5D6E-409C-BE32-E72D297353CC}">
                <c16:uniqueId val="{00000001-263D-1648-B828-731ACFE7EB5A}"/>
              </c:ext>
            </c:extLst>
          </c:dPt>
          <c:dPt>
            <c:idx val="1"/>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3-263D-1648-B828-731ACFE7EB5A}"/>
              </c:ext>
            </c:extLst>
          </c:dPt>
          <c:dPt>
            <c:idx val="2"/>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5-263D-1648-B828-731ACFE7EB5A}"/>
              </c:ext>
            </c:extLst>
          </c:dPt>
          <c:dPt>
            <c:idx val="3"/>
            <c:invertIfNegative val="0"/>
            <c:bubble3D val="0"/>
            <c:extLst>
              <c:ext xmlns:c16="http://schemas.microsoft.com/office/drawing/2014/chart" uri="{C3380CC4-5D6E-409C-BE32-E72D297353CC}">
                <c16:uniqueId val="{00000006-263D-1648-B828-731ACFE7EB5A}"/>
              </c:ext>
            </c:extLst>
          </c:dPt>
          <c:dPt>
            <c:idx val="4"/>
            <c:invertIfNegative val="0"/>
            <c:bubble3D val="0"/>
            <c:extLst>
              <c:ext xmlns:c16="http://schemas.microsoft.com/office/drawing/2014/chart" uri="{C3380CC4-5D6E-409C-BE32-E72D297353CC}">
                <c16:uniqueId val="{00000007-263D-1648-B828-731ACFE7EB5A}"/>
              </c:ext>
            </c:extLst>
          </c:dPt>
          <c:dPt>
            <c:idx val="5"/>
            <c:invertIfNegative val="0"/>
            <c:bubble3D val="0"/>
            <c:extLst>
              <c:ext xmlns:c16="http://schemas.microsoft.com/office/drawing/2014/chart" uri="{C3380CC4-5D6E-409C-BE32-E72D297353CC}">
                <c16:uniqueId val="{00000008-263D-1648-B828-731ACFE7EB5A}"/>
              </c:ext>
            </c:extLst>
          </c:dPt>
          <c:dPt>
            <c:idx val="6"/>
            <c:invertIfNegative val="0"/>
            <c:bubble3D val="0"/>
            <c:extLst>
              <c:ext xmlns:c16="http://schemas.microsoft.com/office/drawing/2014/chart" uri="{C3380CC4-5D6E-409C-BE32-E72D297353CC}">
                <c16:uniqueId val="{00000009-263D-1648-B828-731ACFE7EB5A}"/>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GLE 200 mg + PIB 80 mg</c:v>
                </c:pt>
                <c:pt idx="1">
                  <c:v>GLE 300 mg + PIB 80 mg
+ RBV 800 mg</c:v>
                </c:pt>
                <c:pt idx="2">
                  <c:v>GLE 200 mg + PIB 120 mg</c:v>
                </c:pt>
              </c:strCache>
            </c:strRef>
          </c:cat>
          <c:val>
            <c:numRef>
              <c:f>Sheet1!$B$2:$B$4</c:f>
              <c:numCache>
                <c:formatCode>0</c:formatCode>
                <c:ptCount val="3"/>
                <c:pt idx="0">
                  <c:v>100</c:v>
                </c:pt>
                <c:pt idx="1">
                  <c:v>95</c:v>
                </c:pt>
                <c:pt idx="2">
                  <c:v>86</c:v>
                </c:pt>
              </c:numCache>
            </c:numRef>
          </c:val>
          <c:extLst>
            <c:ext xmlns:c16="http://schemas.microsoft.com/office/drawing/2014/chart" uri="{C3380CC4-5D6E-409C-BE32-E72D297353CC}">
              <c16:uniqueId val="{0000000A-263D-1648-B828-731ACFE7EB5A}"/>
            </c:ext>
          </c:extLst>
        </c:ser>
        <c:dLbls>
          <c:showLegendKey val="0"/>
          <c:showVal val="1"/>
          <c:showCatName val="0"/>
          <c:showSerName val="0"/>
          <c:showPercent val="0"/>
          <c:showBubbleSize val="0"/>
        </c:dLbls>
        <c:gapWidth val="100"/>
        <c:axId val="-2111380312"/>
        <c:axId val="-2126259912"/>
      </c:barChart>
      <c:catAx>
        <c:axId val="-211138031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300"/>
            </a:pPr>
            <a:endParaRPr lang="en-US"/>
          </a:p>
        </c:txPr>
        <c:crossAx val="-2126259912"/>
        <c:crosses val="autoZero"/>
        <c:auto val="1"/>
        <c:lblAlgn val="ctr"/>
        <c:lblOffset val="1"/>
        <c:tickLblSkip val="1"/>
        <c:tickMarkSkip val="1"/>
        <c:noMultiLvlLbl val="0"/>
      </c:catAx>
      <c:valAx>
        <c:axId val="-2126259912"/>
        <c:scaling>
          <c:orientation val="minMax"/>
          <c:max val="100"/>
          <c:min val="0"/>
        </c:scaling>
        <c:delete val="0"/>
        <c:axPos val="l"/>
        <c:title>
          <c:tx>
            <c:rich>
              <a:bodyPr/>
              <a:lstStyle/>
              <a:p>
                <a:pPr>
                  <a:defRPr/>
                </a:pPr>
                <a:r>
                  <a:rPr lang="en-US"/>
                  <a:t>Patients with SVR 12 (%)</a:t>
                </a:r>
              </a:p>
            </c:rich>
          </c:tx>
          <c:layout>
            <c:manualLayout>
              <c:xMode val="edge"/>
              <c:yMode val="edge"/>
              <c:x val="5.1328612993143301E-3"/>
              <c:y val="0.1045480718884571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113803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Compensated Cirrhosis</c:v>
                </c:pt>
              </c:strCache>
            </c:strRef>
          </c:tx>
          <c:spPr>
            <a:gradFill flip="none" rotWithShape="1">
              <a:gsLst>
                <a:gs pos="0">
                  <a:srgbClr val="4F365B"/>
                </a:gs>
                <a:gs pos="100000">
                  <a:srgbClr val="9788A0"/>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493D-C244-873C-32684451F067}"/>
              </c:ext>
            </c:extLst>
          </c:dPt>
          <c:dPt>
            <c:idx val="1"/>
            <c:invertIfNegative val="0"/>
            <c:bubble3D val="0"/>
            <c:extLst>
              <c:ext xmlns:c16="http://schemas.microsoft.com/office/drawing/2014/chart" uri="{C3380CC4-5D6E-409C-BE32-E72D297353CC}">
                <c16:uniqueId val="{00000001-493D-C244-873C-32684451F067}"/>
              </c:ext>
            </c:extLst>
          </c:dPt>
          <c:dPt>
            <c:idx val="2"/>
            <c:invertIfNegative val="0"/>
            <c:bubble3D val="0"/>
            <c:extLst>
              <c:ext xmlns:c16="http://schemas.microsoft.com/office/drawing/2014/chart" uri="{C3380CC4-5D6E-409C-BE32-E72D297353CC}">
                <c16:uniqueId val="{00000002-493D-C244-873C-32684451F067}"/>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GT 1</c:v>
                </c:pt>
                <c:pt idx="2">
                  <c:v>GT 2</c:v>
                </c:pt>
                <c:pt idx="3">
                  <c:v>GT 3</c:v>
                </c:pt>
                <c:pt idx="4">
                  <c:v>GT 4-6</c:v>
                </c:pt>
              </c:strCache>
            </c:strRef>
          </c:cat>
          <c:val>
            <c:numRef>
              <c:f>Sheet1!$B$2:$B$6</c:f>
              <c:numCache>
                <c:formatCode>0.0</c:formatCode>
                <c:ptCount val="5"/>
                <c:pt idx="0">
                  <c:v>96</c:v>
                </c:pt>
                <c:pt idx="1">
                  <c:v>94</c:v>
                </c:pt>
                <c:pt idx="2">
                  <c:v>100</c:v>
                </c:pt>
                <c:pt idx="3">
                  <c:v>97</c:v>
                </c:pt>
                <c:pt idx="4">
                  <c:v>100</c:v>
                </c:pt>
              </c:numCache>
            </c:numRef>
          </c:val>
          <c:extLst>
            <c:ext xmlns:c16="http://schemas.microsoft.com/office/drawing/2014/chart" uri="{C3380CC4-5D6E-409C-BE32-E72D297353CC}">
              <c16:uniqueId val="{00000003-493D-C244-873C-32684451F067}"/>
            </c:ext>
          </c:extLst>
        </c:ser>
        <c:ser>
          <c:idx val="1"/>
          <c:order val="1"/>
          <c:tx>
            <c:strRef>
              <c:f>Sheet1!$C$1</c:f>
              <c:strCache>
                <c:ptCount val="1"/>
                <c:pt idx="0">
                  <c:v>No Cirrhosis</c:v>
                </c:pt>
              </c:strCache>
            </c:strRef>
          </c:tx>
          <c:spPr>
            <a:gradFill flip="none" rotWithShape="1">
              <a:gsLst>
                <a:gs pos="0">
                  <a:srgbClr val="204264"/>
                </a:gs>
                <a:gs pos="100000">
                  <a:srgbClr val="3D7BBB"/>
                </a:gs>
              </a:gsLst>
              <a:lin ang="0" scaled="1"/>
              <a:tileRect/>
            </a:gra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GT 1</c:v>
                </c:pt>
                <c:pt idx="2">
                  <c:v>GT 2</c:v>
                </c:pt>
                <c:pt idx="3">
                  <c:v>GT 3</c:v>
                </c:pt>
                <c:pt idx="4">
                  <c:v>GT 4-6</c:v>
                </c:pt>
              </c:strCache>
            </c:strRef>
          </c:cat>
          <c:val>
            <c:numRef>
              <c:f>Sheet1!$C$2:$C$6</c:f>
              <c:numCache>
                <c:formatCode>0.0</c:formatCode>
                <c:ptCount val="5"/>
                <c:pt idx="0">
                  <c:v>98</c:v>
                </c:pt>
                <c:pt idx="1">
                  <c:v>99</c:v>
                </c:pt>
                <c:pt idx="2">
                  <c:v>99</c:v>
                </c:pt>
                <c:pt idx="3">
                  <c:v>95</c:v>
                </c:pt>
                <c:pt idx="4" formatCode="General">
                  <c:v>98</c:v>
                </c:pt>
              </c:numCache>
            </c:numRef>
          </c:val>
          <c:extLst>
            <c:ext xmlns:c16="http://schemas.microsoft.com/office/drawing/2014/chart" uri="{C3380CC4-5D6E-409C-BE32-E72D297353CC}">
              <c16:uniqueId val="{00000004-493D-C244-873C-32684451F067}"/>
            </c:ext>
          </c:extLst>
        </c:ser>
        <c:dLbls>
          <c:showLegendKey val="0"/>
          <c:showVal val="1"/>
          <c:showCatName val="0"/>
          <c:showSerName val="0"/>
          <c:showPercent val="0"/>
          <c:showBubbleSize val="0"/>
        </c:dLbls>
        <c:gapWidth val="67"/>
        <c:axId val="2138416984"/>
        <c:axId val="2138420280"/>
      </c:barChart>
      <c:catAx>
        <c:axId val="21384169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38420280"/>
        <c:crosses val="autoZero"/>
        <c:auto val="1"/>
        <c:lblAlgn val="ctr"/>
        <c:lblOffset val="10"/>
        <c:tickLblSkip val="1"/>
        <c:tickMarkSkip val="1"/>
        <c:noMultiLvlLbl val="0"/>
      </c:catAx>
      <c:valAx>
        <c:axId val="2138420280"/>
        <c:scaling>
          <c:orientation val="minMax"/>
          <c:max val="100"/>
          <c:min val="0"/>
        </c:scaling>
        <c:delete val="0"/>
        <c:axPos val="l"/>
        <c:title>
          <c:tx>
            <c:rich>
              <a:bodyPr/>
              <a:lstStyle/>
              <a:p>
                <a:pPr>
                  <a:defRPr sz="1400"/>
                </a:pPr>
                <a:r>
                  <a:rPr lang="en-US" sz="1400"/>
                  <a:t>Patients (%) with SVR 12</a:t>
                </a:r>
              </a:p>
            </c:rich>
          </c:tx>
          <c:layout>
            <c:manualLayout>
              <c:xMode val="edge"/>
              <c:yMode val="edge"/>
              <c:x val="3.6810078550823791E-3"/>
              <c:y val="0.1631854382172816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384169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6031391838608371"/>
          <c:y val="1.7560268607775136E-2"/>
          <c:w val="0.52734044914102629"/>
          <c:h val="9.6189187458314632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58575242038399"/>
          <c:y val="2.77778663809897E-2"/>
          <c:w val="0.86264088912150205"/>
          <c:h val="0.81898341738498603"/>
        </c:manualLayout>
      </c:layout>
      <c:barChart>
        <c:barDir val="col"/>
        <c:grouping val="clustered"/>
        <c:varyColors val="0"/>
        <c:ser>
          <c:idx val="0"/>
          <c:order val="0"/>
          <c:tx>
            <c:strRef>
              <c:f>Sheet1!$B$1</c:f>
              <c:strCache>
                <c:ptCount val="1"/>
              </c:strCache>
            </c:strRef>
          </c:tx>
          <c:spPr>
            <a:solidFill>
              <a:srgbClr val="B59452"/>
            </a:solidFill>
            <a:ln w="12700">
              <a:noFill/>
            </a:ln>
            <a:effectLst/>
            <a:scene3d>
              <a:camera prst="orthographicFront"/>
              <a:lightRig rig="threePt" dir="t"/>
            </a:scene3d>
            <a:sp3d>
              <a:bevelT/>
            </a:sp3d>
          </c:spPr>
          <c:invertIfNegative val="0"/>
          <c:dPt>
            <c:idx val="0"/>
            <c:invertIfNegative val="0"/>
            <c:bubble3D val="0"/>
            <c:spPr>
              <a:solidFill>
                <a:srgbClr val="5A5B3E"/>
              </a:solidFill>
              <a:ln w="12700">
                <a:noFill/>
              </a:ln>
              <a:effectLst/>
              <a:scene3d>
                <a:camera prst="orthographicFront"/>
                <a:lightRig rig="threePt" dir="t"/>
              </a:scene3d>
              <a:sp3d>
                <a:bevelT/>
              </a:sp3d>
            </c:spPr>
            <c:extLst>
              <c:ext xmlns:c16="http://schemas.microsoft.com/office/drawing/2014/chart" uri="{C3380CC4-5D6E-409C-BE32-E72D297353CC}">
                <c16:uniqueId val="{00000001-C73E-CD47-832A-B7094F954347}"/>
              </c:ext>
            </c:extLst>
          </c:dPt>
          <c:dPt>
            <c:idx val="1"/>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3-C73E-CD47-832A-B7094F954347}"/>
              </c:ext>
            </c:extLst>
          </c:dPt>
          <c:dPt>
            <c:idx val="2"/>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5-C73E-CD47-832A-B7094F954347}"/>
              </c:ext>
            </c:extLst>
          </c:dPt>
          <c:dPt>
            <c:idx val="3"/>
            <c:invertIfNegative val="0"/>
            <c:bubble3D val="0"/>
            <c:extLst>
              <c:ext xmlns:c16="http://schemas.microsoft.com/office/drawing/2014/chart" uri="{C3380CC4-5D6E-409C-BE32-E72D297353CC}">
                <c16:uniqueId val="{00000006-C73E-CD47-832A-B7094F954347}"/>
              </c:ext>
            </c:extLst>
          </c:dPt>
          <c:dPt>
            <c:idx val="4"/>
            <c:invertIfNegative val="0"/>
            <c:bubble3D val="0"/>
            <c:extLst>
              <c:ext xmlns:c16="http://schemas.microsoft.com/office/drawing/2014/chart" uri="{C3380CC4-5D6E-409C-BE32-E72D297353CC}">
                <c16:uniqueId val="{00000007-C73E-CD47-832A-B7094F954347}"/>
              </c:ext>
            </c:extLst>
          </c:dPt>
          <c:dPt>
            <c:idx val="5"/>
            <c:invertIfNegative val="0"/>
            <c:bubble3D val="0"/>
            <c:extLst>
              <c:ext xmlns:c16="http://schemas.microsoft.com/office/drawing/2014/chart" uri="{C3380CC4-5D6E-409C-BE32-E72D297353CC}">
                <c16:uniqueId val="{00000008-C73E-CD47-832A-B7094F954347}"/>
              </c:ext>
            </c:extLst>
          </c:dPt>
          <c:dPt>
            <c:idx val="6"/>
            <c:invertIfNegative val="0"/>
            <c:bubble3D val="0"/>
            <c:extLst>
              <c:ext xmlns:c16="http://schemas.microsoft.com/office/drawing/2014/chart" uri="{C3380CC4-5D6E-409C-BE32-E72D297353CC}">
                <c16:uniqueId val="{00000009-C73E-CD47-832A-B7094F954347}"/>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0">
                  <c:v>Glecaprevir-Pibrentasvir_x000d_12 weeks</c:v>
                </c:pt>
                <c:pt idx="1">
                  <c:v>Glecaprevir-Pibrentasvir_x000d_16 weeks</c:v>
                </c:pt>
              </c:strCache>
            </c:strRef>
          </c:cat>
          <c:val>
            <c:numRef>
              <c:f>Sheet1!$B$2:$B$3</c:f>
              <c:numCache>
                <c:formatCode>0</c:formatCode>
                <c:ptCount val="2"/>
                <c:pt idx="0">
                  <c:v>89</c:v>
                </c:pt>
                <c:pt idx="1">
                  <c:v>91</c:v>
                </c:pt>
              </c:numCache>
            </c:numRef>
          </c:val>
          <c:extLst>
            <c:ext xmlns:c16="http://schemas.microsoft.com/office/drawing/2014/chart" uri="{C3380CC4-5D6E-409C-BE32-E72D297353CC}">
              <c16:uniqueId val="{0000000A-C73E-CD47-832A-B7094F954347}"/>
            </c:ext>
          </c:extLst>
        </c:ser>
        <c:dLbls>
          <c:showLegendKey val="0"/>
          <c:showVal val="1"/>
          <c:showCatName val="0"/>
          <c:showSerName val="0"/>
          <c:showPercent val="0"/>
          <c:showBubbleSize val="0"/>
        </c:dLbls>
        <c:gapWidth val="150"/>
        <c:axId val="-2142518472"/>
        <c:axId val="-2070224616"/>
      </c:barChart>
      <c:catAx>
        <c:axId val="-214251847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70224616"/>
        <c:crosses val="autoZero"/>
        <c:auto val="1"/>
        <c:lblAlgn val="ctr"/>
        <c:lblOffset val="1"/>
        <c:tickLblSkip val="1"/>
        <c:tickMarkSkip val="1"/>
        <c:noMultiLvlLbl val="0"/>
      </c:catAx>
      <c:valAx>
        <c:axId val="-2070224616"/>
        <c:scaling>
          <c:orientation val="minMax"/>
          <c:max val="100"/>
          <c:min val="0"/>
        </c:scaling>
        <c:delete val="0"/>
        <c:axPos val="l"/>
        <c:title>
          <c:tx>
            <c:rich>
              <a:bodyPr/>
              <a:lstStyle/>
              <a:p>
                <a:pPr>
                  <a:defRPr/>
                </a:pPr>
                <a:r>
                  <a:rPr lang="en-US" dirty="0"/>
                  <a:t>Patients with SVR 12 (%)</a:t>
                </a:r>
              </a:p>
            </c:rich>
          </c:tx>
          <c:layout>
            <c:manualLayout>
              <c:xMode val="edge"/>
              <c:yMode val="edge"/>
              <c:x val="3.5178742192109713E-3"/>
              <c:y val="0.10454807188845713"/>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4251847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881707494896476"/>
          <c:h val="0.83250604703823783"/>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254B71"/>
              </a:solidFill>
              <a:ln w="12700">
                <a:noFill/>
              </a:ln>
              <a:effectLst/>
              <a:scene3d>
                <a:camera prst="orthographicFront"/>
                <a:lightRig rig="threePt" dir="t"/>
              </a:scene3d>
              <a:sp3d>
                <a:bevelT/>
              </a:sp3d>
            </c:spPr>
            <c:extLst>
              <c:ext xmlns:c16="http://schemas.microsoft.com/office/drawing/2014/chart" uri="{C3380CC4-5D6E-409C-BE32-E72D297353CC}">
                <c16:uniqueId val="{00000001-8D6A-0F4B-B5D0-DD872071680E}"/>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8D6A-0F4B-B5D0-DD872071680E}"/>
              </c:ext>
            </c:extLst>
          </c:dPt>
          <c:dPt>
            <c:idx val="2"/>
            <c:invertIfNegative val="0"/>
            <c:bubble3D val="0"/>
            <c:spPr>
              <a:solidFill>
                <a:srgbClr val="B59452">
                  <a:lumMod val="7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5-8D6A-0F4B-B5D0-DD872071680E}"/>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7-8D6A-0F4B-B5D0-DD872071680E}"/>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8D6A-0F4B-B5D0-DD872071680E}"/>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8D6A-0F4B-B5D0-DD872071680E}"/>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8D6A-0F4B-B5D0-DD872071680E}"/>
              </c:ext>
            </c:extLst>
          </c:dPt>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All</c:v>
                </c:pt>
                <c:pt idx="1">
                  <c:v>GT 1</c:v>
                </c:pt>
                <c:pt idx="2">
                  <c:v>GT 2</c:v>
                </c:pt>
                <c:pt idx="3">
                  <c:v>GT 3 TN</c:v>
                </c:pt>
                <c:pt idx="4">
                  <c:v>GT 3 TE</c:v>
                </c:pt>
              </c:strCache>
            </c:strRef>
          </c:cat>
          <c:val>
            <c:numRef>
              <c:f>Sheet1!$B$2:$B$6</c:f>
              <c:numCache>
                <c:formatCode>0.0</c:formatCode>
                <c:ptCount val="5"/>
                <c:pt idx="0">
                  <c:v>96</c:v>
                </c:pt>
                <c:pt idx="1">
                  <c:v>86</c:v>
                </c:pt>
                <c:pt idx="2">
                  <c:v>100</c:v>
                </c:pt>
                <c:pt idx="3">
                  <c:v>100</c:v>
                </c:pt>
                <c:pt idx="4">
                  <c:v>100</c:v>
                </c:pt>
              </c:numCache>
            </c:numRef>
          </c:val>
          <c:extLst>
            <c:ext xmlns:c16="http://schemas.microsoft.com/office/drawing/2014/chart" uri="{C3380CC4-5D6E-409C-BE32-E72D297353CC}">
              <c16:uniqueId val="{0000000E-8D6A-0F4B-B5D0-DD872071680E}"/>
            </c:ext>
          </c:extLst>
        </c:ser>
        <c:dLbls>
          <c:showLegendKey val="0"/>
          <c:showVal val="1"/>
          <c:showCatName val="0"/>
          <c:showSerName val="0"/>
          <c:showPercent val="0"/>
          <c:showBubbleSize val="0"/>
        </c:dLbls>
        <c:gapWidth val="75"/>
        <c:axId val="1877965400"/>
        <c:axId val="1854759256"/>
      </c:barChart>
      <c:catAx>
        <c:axId val="187796540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1854759256"/>
        <c:crosses val="autoZero"/>
        <c:auto val="1"/>
        <c:lblAlgn val="ctr"/>
        <c:lblOffset val="1"/>
        <c:tickLblSkip val="1"/>
        <c:tickMarkSkip val="1"/>
        <c:noMultiLvlLbl val="0"/>
      </c:catAx>
      <c:valAx>
        <c:axId val="1854759256"/>
        <c:scaling>
          <c:orientation val="minMax"/>
          <c:max val="100"/>
          <c:min val="0"/>
        </c:scaling>
        <c:delete val="0"/>
        <c:axPos val="l"/>
        <c:title>
          <c:tx>
            <c:rich>
              <a:bodyPr/>
              <a:lstStyle/>
              <a:p>
                <a:pPr>
                  <a:defRPr sz="1400"/>
                </a:pPr>
                <a:r>
                  <a:rPr lang="en-US" sz="1400"/>
                  <a:t>Patients with SVR12 (%)</a:t>
                </a:r>
              </a:p>
            </c:rich>
          </c:tx>
          <c:layout>
            <c:manualLayout>
              <c:xMode val="edge"/>
              <c:yMode val="edge"/>
              <c:x val="6.7947983774755399E-3"/>
              <c:y val="7.8362068965517201E-2"/>
            </c:manualLayout>
          </c:layout>
          <c:overlay val="0"/>
        </c:title>
        <c:numFmt formatCode="0" sourceLinked="0"/>
        <c:majorTickMark val="out"/>
        <c:minorTickMark val="none"/>
        <c:tickLblPos val="nextTo"/>
        <c:spPr>
          <a:ln w="6350">
            <a:solidFill>
              <a:srgbClr val="000000"/>
            </a:solidFill>
          </a:ln>
        </c:spPr>
        <c:crossAx val="18779654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16113298337708"/>
          <c:w val="0.88154949381327297"/>
          <c:h val="0.76794553805774302"/>
        </c:manualLayout>
      </c:layout>
      <c:barChart>
        <c:barDir val="col"/>
        <c:grouping val="clustered"/>
        <c:varyColors val="0"/>
        <c:ser>
          <c:idx val="0"/>
          <c:order val="0"/>
          <c:tx>
            <c:strRef>
              <c:f>Sheet1!$B$1</c:f>
              <c:strCache>
                <c:ptCount val="1"/>
                <c:pt idx="0">
                  <c:v>Glecaprevir-Pibrentasvir x 8 Weeks</c:v>
                </c:pt>
              </c:strCache>
            </c:strRef>
          </c:tx>
          <c:spPr>
            <a:gradFill flip="none" rotWithShape="1">
              <a:gsLst>
                <a:gs pos="0">
                  <a:srgbClr val="475358"/>
                </a:gs>
                <a:gs pos="100000">
                  <a:srgbClr val="90A8B2"/>
                </a:gs>
              </a:gsLst>
              <a:lin ang="0" scaled="1"/>
              <a:tileRect/>
            </a:gradFill>
            <a:ln w="12700" cmpd="sng">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5E-4D4D-9DA4-9545E1EA8B71}"/>
              </c:ext>
            </c:extLst>
          </c:dPt>
          <c:dPt>
            <c:idx val="1"/>
            <c:invertIfNegative val="0"/>
            <c:bubble3D val="0"/>
            <c:extLst>
              <c:ext xmlns:c16="http://schemas.microsoft.com/office/drawing/2014/chart" uri="{C3380CC4-5D6E-409C-BE32-E72D297353CC}">
                <c16:uniqueId val="{00000001-865E-4D4D-9DA4-9545E1EA8B71}"/>
              </c:ext>
            </c:extLst>
          </c:dPt>
          <c:dPt>
            <c:idx val="2"/>
            <c:invertIfNegative val="0"/>
            <c:bubble3D val="0"/>
            <c:extLst>
              <c:ext xmlns:c16="http://schemas.microsoft.com/office/drawing/2014/chart" uri="{C3380CC4-5D6E-409C-BE32-E72D297353CC}">
                <c16:uniqueId val="{00000002-865E-4D4D-9DA4-9545E1EA8B71}"/>
              </c:ext>
            </c:extLst>
          </c:dPt>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5E-4D4D-9DA4-9545E1EA8B71}"/>
                </c:ext>
              </c:extLst>
            </c:dLbl>
            <c:numFmt formatCode="0.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HCV Monoinfection</c:v>
                </c:pt>
                <c:pt idx="1">
                  <c:v>HCV-HIV Coinfection</c:v>
                </c:pt>
              </c:strCache>
            </c:strRef>
          </c:cat>
          <c:val>
            <c:numRef>
              <c:f>Sheet1!$B$2:$B$3</c:f>
              <c:numCache>
                <c:formatCode>0.0</c:formatCode>
                <c:ptCount val="2"/>
                <c:pt idx="0">
                  <c:v>99.1</c:v>
                </c:pt>
                <c:pt idx="1">
                  <c:v>100</c:v>
                </c:pt>
              </c:numCache>
            </c:numRef>
          </c:val>
          <c:extLst>
            <c:ext xmlns:c16="http://schemas.microsoft.com/office/drawing/2014/chart" uri="{C3380CC4-5D6E-409C-BE32-E72D297353CC}">
              <c16:uniqueId val="{00000003-865E-4D4D-9DA4-9545E1EA8B71}"/>
            </c:ext>
          </c:extLst>
        </c:ser>
        <c:ser>
          <c:idx val="1"/>
          <c:order val="1"/>
          <c:tx>
            <c:strRef>
              <c:f>Sheet1!$C$1</c:f>
              <c:strCache>
                <c:ptCount val="1"/>
                <c:pt idx="0">
                  <c:v>Glecaprevir-Pibrentasvir  x 12 Weeks</c:v>
                </c:pt>
              </c:strCache>
            </c:strRef>
          </c:tx>
          <c:spPr>
            <a:gradFill>
              <a:gsLst>
                <a:gs pos="0">
                  <a:srgbClr val="47453F"/>
                </a:gs>
                <a:gs pos="100000">
                  <a:srgbClr val="A5A092"/>
                </a:gs>
              </a:gsLst>
              <a:lin ang="0" scaled="1"/>
            </a:gradFill>
            <a:ln w="12700" cmpd="sng">
              <a:noFill/>
            </a:ln>
            <a:effectLst/>
            <a:scene3d>
              <a:camera prst="orthographicFront"/>
              <a:lightRig rig="threePt" dir="t"/>
            </a:scene3d>
            <a:sp3d>
              <a:bevelT/>
            </a:sp3d>
          </c:spPr>
          <c:invertIfNegative val="0"/>
          <c:dLbls>
            <c:dLbl>
              <c:idx val="1"/>
              <c:tx>
                <c:rich>
                  <a:bodyPr/>
                  <a:lstStyle/>
                  <a:p>
                    <a:r>
                      <a:rPr lang="en-US" sz="120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5E-4D4D-9DA4-9545E1EA8B71}"/>
                </c:ext>
              </c:extLst>
            </c:dLbl>
            <c:numFmt formatCode="0.0" sourceLinked="0"/>
            <c:spPr>
              <a:solidFill>
                <a:sysClr val="window" lastClr="FFFFFF">
                  <a:alpha val="50000"/>
                </a:sysClr>
              </a:solid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HCV Monoinfection</c:v>
                </c:pt>
                <c:pt idx="1">
                  <c:v>HCV-HIV Coinfection</c:v>
                </c:pt>
              </c:strCache>
            </c:strRef>
          </c:cat>
          <c:val>
            <c:numRef>
              <c:f>Sheet1!$C$2:$C$3</c:f>
              <c:numCache>
                <c:formatCode>0.0</c:formatCode>
                <c:ptCount val="2"/>
                <c:pt idx="0">
                  <c:v>99.7</c:v>
                </c:pt>
                <c:pt idx="1">
                  <c:v>100</c:v>
                </c:pt>
              </c:numCache>
            </c:numRef>
          </c:val>
          <c:extLst>
            <c:ext xmlns:c16="http://schemas.microsoft.com/office/drawing/2014/chart" uri="{C3380CC4-5D6E-409C-BE32-E72D297353CC}">
              <c16:uniqueId val="{00000005-865E-4D4D-9DA4-9545E1EA8B71}"/>
            </c:ext>
          </c:extLst>
        </c:ser>
        <c:dLbls>
          <c:showLegendKey val="0"/>
          <c:showVal val="1"/>
          <c:showCatName val="0"/>
          <c:showSerName val="0"/>
          <c:showPercent val="0"/>
          <c:showBubbleSize val="0"/>
        </c:dLbls>
        <c:gapWidth val="150"/>
        <c:axId val="-2008350888"/>
        <c:axId val="-2008344248"/>
      </c:barChart>
      <c:catAx>
        <c:axId val="-20083508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08344248"/>
        <c:crosses val="autoZero"/>
        <c:auto val="1"/>
        <c:lblAlgn val="ctr"/>
        <c:lblOffset val="10"/>
        <c:tickLblSkip val="1"/>
        <c:tickMarkSkip val="1"/>
        <c:noMultiLvlLbl val="0"/>
      </c:catAx>
      <c:valAx>
        <c:axId val="-2008344248"/>
        <c:scaling>
          <c:orientation val="minMax"/>
          <c:max val="100"/>
          <c:min val="0"/>
        </c:scaling>
        <c:delete val="0"/>
        <c:axPos val="l"/>
        <c:title>
          <c:tx>
            <c:rich>
              <a:bodyPr/>
              <a:lstStyle/>
              <a:p>
                <a:pPr>
                  <a:defRPr sz="1400"/>
                </a:pPr>
                <a:r>
                  <a:rPr lang="en-US" sz="1400"/>
                  <a:t>Patients (%) with SVR 12</a:t>
                </a:r>
              </a:p>
            </c:rich>
          </c:tx>
          <c:layout>
            <c:manualLayout>
              <c:xMode val="edge"/>
              <c:yMode val="edge"/>
              <c:x val="0"/>
              <c:y val="0.1934142607174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350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201143362120101"/>
          <c:y val="1.7245406824146998E-2"/>
          <c:w val="0.879638104363621"/>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6675-064A-B3F7-4D13C73715F8}"/>
              </c:ext>
            </c:extLst>
          </c:dPt>
          <c:dPt>
            <c:idx val="1"/>
            <c:invertIfNegative val="0"/>
            <c:bubble3D val="0"/>
            <c:extLst>
              <c:ext xmlns:c16="http://schemas.microsoft.com/office/drawing/2014/chart" uri="{C3380CC4-5D6E-409C-BE32-E72D297353CC}">
                <c16:uniqueId val="{00000002-6675-064A-B3F7-4D13C73715F8}"/>
              </c:ext>
            </c:extLst>
          </c:dPt>
          <c:dPt>
            <c:idx val="2"/>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4-6675-064A-B3F7-4D13C73715F8}"/>
              </c:ext>
            </c:extLst>
          </c:dPt>
          <c:dPt>
            <c:idx val="3"/>
            <c:invertIfNegative val="0"/>
            <c:bubble3D val="0"/>
            <c:extLst>
              <c:ext xmlns:c16="http://schemas.microsoft.com/office/drawing/2014/chart" uri="{C3380CC4-5D6E-409C-BE32-E72D297353CC}">
                <c16:uniqueId val="{00000005-6675-064A-B3F7-4D13C73715F8}"/>
              </c:ext>
            </c:extLst>
          </c:dPt>
          <c:dPt>
            <c:idx val="4"/>
            <c:invertIfNegative val="0"/>
            <c:bubble3D val="0"/>
            <c:extLst>
              <c:ext xmlns:c16="http://schemas.microsoft.com/office/drawing/2014/chart" uri="{C3380CC4-5D6E-409C-BE32-E72D297353CC}">
                <c16:uniqueId val="{00000006-6675-064A-B3F7-4D13C73715F8}"/>
              </c:ext>
            </c:extLst>
          </c:dPt>
          <c:dPt>
            <c:idx val="5"/>
            <c:invertIfNegative val="0"/>
            <c:bubble3D val="0"/>
            <c:extLst>
              <c:ext xmlns:c16="http://schemas.microsoft.com/office/drawing/2014/chart" uri="{C3380CC4-5D6E-409C-BE32-E72D297353CC}">
                <c16:uniqueId val="{00000007-6675-064A-B3F7-4D13C73715F8}"/>
              </c:ext>
            </c:extLst>
          </c:dPt>
          <c:dPt>
            <c:idx val="6"/>
            <c:invertIfNegative val="0"/>
            <c:bubble3D val="0"/>
            <c:extLst>
              <c:ext xmlns:c16="http://schemas.microsoft.com/office/drawing/2014/chart" uri="{C3380CC4-5D6E-409C-BE32-E72D297353CC}">
                <c16:uniqueId val="{00000008-6675-064A-B3F7-4D13C73715F8}"/>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TN cirrhosis</c:v>
                </c:pt>
                <c:pt idx="1">
                  <c:v>TE no cirrhosis</c:v>
                </c:pt>
                <c:pt idx="2">
                  <c:v>TE no cirrhosis</c:v>
                </c:pt>
                <c:pt idx="3">
                  <c:v>TE cirrhosis</c:v>
                </c:pt>
              </c:strCache>
            </c:strRef>
          </c:cat>
          <c:val>
            <c:numRef>
              <c:f>Sheet1!$B$2:$B$5</c:f>
              <c:numCache>
                <c:formatCode>0.0</c:formatCode>
                <c:ptCount val="4"/>
                <c:pt idx="0">
                  <c:v>98</c:v>
                </c:pt>
                <c:pt idx="1">
                  <c:v>91</c:v>
                </c:pt>
                <c:pt idx="2">
                  <c:v>95</c:v>
                </c:pt>
                <c:pt idx="3">
                  <c:v>96</c:v>
                </c:pt>
              </c:numCache>
            </c:numRef>
          </c:val>
          <c:extLst>
            <c:ext xmlns:c16="http://schemas.microsoft.com/office/drawing/2014/chart" uri="{C3380CC4-5D6E-409C-BE32-E72D297353CC}">
              <c16:uniqueId val="{00000009-6675-064A-B3F7-4D13C73715F8}"/>
            </c:ext>
          </c:extLst>
        </c:ser>
        <c:dLbls>
          <c:showLegendKey val="0"/>
          <c:showVal val="1"/>
          <c:showCatName val="0"/>
          <c:showSerName val="0"/>
          <c:showPercent val="0"/>
          <c:showBubbleSize val="0"/>
        </c:dLbls>
        <c:gapWidth val="100"/>
        <c:axId val="1886941080"/>
        <c:axId val="1887319816"/>
      </c:barChart>
      <c:catAx>
        <c:axId val="188694108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a:effectLst/>
        </c:spPr>
        <c:txPr>
          <a:bodyPr/>
          <a:lstStyle/>
          <a:p>
            <a:pPr>
              <a:defRPr sz="1300"/>
            </a:pPr>
            <a:endParaRPr lang="en-US"/>
          </a:p>
        </c:txPr>
        <c:crossAx val="1887319816"/>
        <c:crosses val="autoZero"/>
        <c:auto val="1"/>
        <c:lblAlgn val="ctr"/>
        <c:lblOffset val="1"/>
        <c:tickLblSkip val="1"/>
        <c:tickMarkSkip val="1"/>
        <c:noMultiLvlLbl val="0"/>
      </c:catAx>
      <c:valAx>
        <c:axId val="1887319816"/>
        <c:scaling>
          <c:orientation val="minMax"/>
          <c:max val="100"/>
          <c:min val="0"/>
        </c:scaling>
        <c:delete val="0"/>
        <c:axPos val="l"/>
        <c:title>
          <c:tx>
            <c:rich>
              <a:bodyPr/>
              <a:lstStyle/>
              <a:p>
                <a:pPr>
                  <a:defRPr sz="1400"/>
                </a:pPr>
                <a:r>
                  <a:rPr lang="en-US" sz="1400"/>
                  <a:t>Patients with SVR 12 (%)</a:t>
                </a:r>
              </a:p>
            </c:rich>
          </c:tx>
          <c:layout>
            <c:manualLayout>
              <c:xMode val="edge"/>
              <c:yMode val="edge"/>
              <c:x val="8.3098814037134271E-3"/>
              <c:y val="1.9664132057022284E-2"/>
            </c:manualLayout>
          </c:layout>
          <c:overlay val="0"/>
        </c:title>
        <c:numFmt formatCode="0" sourceLinked="0"/>
        <c:majorTickMark val="out"/>
        <c:minorTickMark val="none"/>
        <c:tickLblPos val="nextTo"/>
        <c:spPr>
          <a:ln w="6350">
            <a:solidFill>
              <a:srgbClr val="000000"/>
            </a:solidFill>
          </a:ln>
          <a:effectLst/>
        </c:spPr>
        <c:txPr>
          <a:bodyPr/>
          <a:lstStyle/>
          <a:p>
            <a:pPr>
              <a:defRPr sz="1200"/>
            </a:pPr>
            <a:endParaRPr lang="en-US"/>
          </a:p>
        </c:txPr>
        <c:crossAx val="18869410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7036028482550787"/>
          <c:h val="0.8243361123977150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1AA4-B447-8320-ABEE6E0C7FCA}"/>
              </c:ext>
            </c:extLst>
          </c:dPt>
          <c:dPt>
            <c:idx val="1"/>
            <c:invertIfNegative val="0"/>
            <c:bubble3D val="0"/>
            <c:extLst>
              <c:ext xmlns:c16="http://schemas.microsoft.com/office/drawing/2014/chart" uri="{C3380CC4-5D6E-409C-BE32-E72D297353CC}">
                <c16:uniqueId val="{00000002-1AA4-B447-8320-ABEE6E0C7FCA}"/>
              </c:ext>
            </c:extLst>
          </c:dPt>
          <c:dPt>
            <c:idx val="2"/>
            <c:invertIfNegative val="0"/>
            <c:bubble3D val="0"/>
            <c:spPr>
              <a:solidFill>
                <a:srgbClr val="72744E"/>
              </a:solidFill>
              <a:ln w="12700">
                <a:noFill/>
              </a:ln>
              <a:effectLst/>
              <a:scene3d>
                <a:camera prst="orthographicFront"/>
                <a:lightRig rig="threePt" dir="t"/>
              </a:scene3d>
              <a:sp3d>
                <a:bevelT/>
              </a:sp3d>
            </c:spPr>
            <c:extLst>
              <c:ext xmlns:c16="http://schemas.microsoft.com/office/drawing/2014/chart" uri="{C3380CC4-5D6E-409C-BE32-E72D297353CC}">
                <c16:uniqueId val="{00000004-1AA4-B447-8320-ABEE6E0C7FCA}"/>
              </c:ext>
            </c:extLst>
          </c:dPt>
          <c:dPt>
            <c:idx val="3"/>
            <c:invertIfNegative val="0"/>
            <c:bubble3D val="0"/>
            <c:extLst>
              <c:ext xmlns:c16="http://schemas.microsoft.com/office/drawing/2014/chart" uri="{C3380CC4-5D6E-409C-BE32-E72D297353CC}">
                <c16:uniqueId val="{00000005-1AA4-B447-8320-ABEE6E0C7FCA}"/>
              </c:ext>
            </c:extLst>
          </c:dPt>
          <c:dPt>
            <c:idx val="4"/>
            <c:invertIfNegative val="0"/>
            <c:bubble3D val="0"/>
            <c:extLst>
              <c:ext xmlns:c16="http://schemas.microsoft.com/office/drawing/2014/chart" uri="{C3380CC4-5D6E-409C-BE32-E72D297353CC}">
                <c16:uniqueId val="{00000006-1AA4-B447-8320-ABEE6E0C7FCA}"/>
              </c:ext>
            </c:extLst>
          </c:dPt>
          <c:dPt>
            <c:idx val="5"/>
            <c:invertIfNegative val="0"/>
            <c:bubble3D val="0"/>
            <c:extLst>
              <c:ext xmlns:c16="http://schemas.microsoft.com/office/drawing/2014/chart" uri="{C3380CC4-5D6E-409C-BE32-E72D297353CC}">
                <c16:uniqueId val="{00000007-1AA4-B447-8320-ABEE6E0C7FCA}"/>
              </c:ext>
            </c:extLst>
          </c:dPt>
          <c:dPt>
            <c:idx val="6"/>
            <c:invertIfNegative val="0"/>
            <c:bubble3D val="0"/>
            <c:extLst>
              <c:ext xmlns:c16="http://schemas.microsoft.com/office/drawing/2014/chart" uri="{C3380CC4-5D6E-409C-BE32-E72D297353CC}">
                <c16:uniqueId val="{00000008-1AA4-B447-8320-ABEE6E0C7FCA}"/>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Naïve</c:v>
                </c:pt>
                <c:pt idx="1">
                  <c:v>Any prior therapy</c:v>
                </c:pt>
                <c:pt idx="2">
                  <c:v>SOF-based</c:v>
                </c:pt>
              </c:strCache>
            </c:strRef>
          </c:cat>
          <c:val>
            <c:numRef>
              <c:f>Sheet1!$B$2:$B$4</c:f>
              <c:numCache>
                <c:formatCode>0.0</c:formatCode>
                <c:ptCount val="3"/>
                <c:pt idx="0">
                  <c:v>98</c:v>
                </c:pt>
                <c:pt idx="1">
                  <c:v>95</c:v>
                </c:pt>
                <c:pt idx="2">
                  <c:v>98</c:v>
                </c:pt>
              </c:numCache>
            </c:numRef>
          </c:val>
          <c:extLst>
            <c:ext xmlns:c16="http://schemas.microsoft.com/office/drawing/2014/chart" uri="{C3380CC4-5D6E-409C-BE32-E72D297353CC}">
              <c16:uniqueId val="{00000009-1AA4-B447-8320-ABEE6E0C7FCA}"/>
            </c:ext>
          </c:extLst>
        </c:ser>
        <c:dLbls>
          <c:showLegendKey val="0"/>
          <c:showVal val="1"/>
          <c:showCatName val="0"/>
          <c:showSerName val="0"/>
          <c:showPercent val="0"/>
          <c:showBubbleSize val="0"/>
        </c:dLbls>
        <c:gapWidth val="75"/>
        <c:axId val="1894191944"/>
        <c:axId val="1893830040"/>
      </c:barChart>
      <c:catAx>
        <c:axId val="189419194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1893830040"/>
        <c:crosses val="autoZero"/>
        <c:auto val="1"/>
        <c:lblAlgn val="ctr"/>
        <c:lblOffset val="1"/>
        <c:tickLblSkip val="1"/>
        <c:tickMarkSkip val="1"/>
        <c:noMultiLvlLbl val="0"/>
      </c:catAx>
      <c:valAx>
        <c:axId val="1893830040"/>
        <c:scaling>
          <c:orientation val="minMax"/>
          <c:max val="100"/>
          <c:min val="0"/>
        </c:scaling>
        <c:delete val="0"/>
        <c:axPos val="l"/>
        <c:title>
          <c:tx>
            <c:rich>
              <a:bodyPr/>
              <a:lstStyle/>
              <a:p>
                <a:pPr>
                  <a:defRPr sz="1400"/>
                </a:pPr>
                <a:r>
                  <a:rPr lang="en-US" sz="1400"/>
                  <a:t>Patients with SVR 12 (%)</a:t>
                </a:r>
              </a:p>
            </c:rich>
          </c:tx>
          <c:layout>
            <c:manualLayout>
              <c:xMode val="edge"/>
              <c:yMode val="edge"/>
              <c:x val="1.4401088364721188E-3"/>
              <c:y val="6.9438918819358111E-2"/>
            </c:manualLayout>
          </c:layout>
          <c:overlay val="0"/>
        </c:title>
        <c:numFmt formatCode="0" sourceLinked="0"/>
        <c:majorTickMark val="out"/>
        <c:minorTickMark val="none"/>
        <c:tickLblPos val="nextTo"/>
        <c:spPr>
          <a:ln w="6350">
            <a:solidFill>
              <a:srgbClr val="000000"/>
            </a:solidFill>
          </a:ln>
          <a:effectLst/>
        </c:spPr>
        <c:txPr>
          <a:bodyPr/>
          <a:lstStyle/>
          <a:p>
            <a:pPr>
              <a:defRPr sz="1200"/>
            </a:pPr>
            <a:endParaRPr lang="en-US"/>
          </a:p>
        </c:txPr>
        <c:crossAx val="18941919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C271-AD4C-86AC-5A2E455BCB2F}"/>
              </c:ext>
            </c:extLst>
          </c:dPt>
          <c:dPt>
            <c:idx val="1"/>
            <c:invertIfNegative val="0"/>
            <c:bubble3D val="0"/>
            <c:extLst>
              <c:ext xmlns:c16="http://schemas.microsoft.com/office/drawing/2014/chart" uri="{C3380CC4-5D6E-409C-BE32-E72D297353CC}">
                <c16:uniqueId val="{00000002-C271-AD4C-86AC-5A2E455BCB2F}"/>
              </c:ext>
            </c:extLst>
          </c:dPt>
          <c:dPt>
            <c:idx val="2"/>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4-C271-AD4C-86AC-5A2E455BCB2F}"/>
              </c:ext>
            </c:extLst>
          </c:dPt>
          <c:dPt>
            <c:idx val="3"/>
            <c:invertIfNegative val="0"/>
            <c:bubble3D val="0"/>
            <c:extLst>
              <c:ext xmlns:c16="http://schemas.microsoft.com/office/drawing/2014/chart" uri="{C3380CC4-5D6E-409C-BE32-E72D297353CC}">
                <c16:uniqueId val="{00000005-C271-AD4C-86AC-5A2E455BCB2F}"/>
              </c:ext>
            </c:extLst>
          </c:dPt>
          <c:dPt>
            <c:idx val="4"/>
            <c:invertIfNegative val="0"/>
            <c:bubble3D val="0"/>
            <c:extLst>
              <c:ext xmlns:c16="http://schemas.microsoft.com/office/drawing/2014/chart" uri="{C3380CC4-5D6E-409C-BE32-E72D297353CC}">
                <c16:uniqueId val="{00000006-C271-AD4C-86AC-5A2E455BCB2F}"/>
              </c:ext>
            </c:extLst>
          </c:dPt>
          <c:dPt>
            <c:idx val="5"/>
            <c:invertIfNegative val="0"/>
            <c:bubble3D val="0"/>
            <c:extLst>
              <c:ext xmlns:c16="http://schemas.microsoft.com/office/drawing/2014/chart" uri="{C3380CC4-5D6E-409C-BE32-E72D297353CC}">
                <c16:uniqueId val="{00000007-C271-AD4C-86AC-5A2E455BCB2F}"/>
              </c:ext>
            </c:extLst>
          </c:dPt>
          <c:dPt>
            <c:idx val="6"/>
            <c:invertIfNegative val="0"/>
            <c:bubble3D val="0"/>
            <c:extLst>
              <c:ext xmlns:c16="http://schemas.microsoft.com/office/drawing/2014/chart" uri="{C3380CC4-5D6E-409C-BE32-E72D297353CC}">
                <c16:uniqueId val="{00000008-C271-AD4C-86AC-5A2E455BCB2F}"/>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GLE-PIB x 12 wk</c:v>
                </c:pt>
                <c:pt idx="1">
                  <c:v>GLE-PIB x 16 wk</c:v>
                </c:pt>
                <c:pt idx="2">
                  <c:v>GLE-PIB + RBV x 12 wk</c:v>
                </c:pt>
                <c:pt idx="3">
                  <c:v>GLE-PIB x 16 wk</c:v>
                </c:pt>
              </c:strCache>
            </c:strRef>
          </c:cat>
          <c:val>
            <c:numRef>
              <c:f>Sheet1!$B$2:$B$5</c:f>
              <c:numCache>
                <c:formatCode>0.0</c:formatCode>
                <c:ptCount val="4"/>
                <c:pt idx="0">
                  <c:v>90</c:v>
                </c:pt>
                <c:pt idx="1">
                  <c:v>94</c:v>
                </c:pt>
                <c:pt idx="2">
                  <c:v>86</c:v>
                </c:pt>
                <c:pt idx="3">
                  <c:v>97</c:v>
                </c:pt>
              </c:numCache>
            </c:numRef>
          </c:val>
          <c:extLst>
            <c:ext xmlns:c16="http://schemas.microsoft.com/office/drawing/2014/chart" uri="{C3380CC4-5D6E-409C-BE32-E72D297353CC}">
              <c16:uniqueId val="{00000009-C271-AD4C-86AC-5A2E455BCB2F}"/>
            </c:ext>
          </c:extLst>
        </c:ser>
        <c:dLbls>
          <c:showLegendKey val="0"/>
          <c:showVal val="1"/>
          <c:showCatName val="0"/>
          <c:showSerName val="0"/>
          <c:showPercent val="0"/>
          <c:showBubbleSize val="0"/>
        </c:dLbls>
        <c:gapWidth val="75"/>
        <c:axId val="2055752856"/>
        <c:axId val="2038436712"/>
      </c:barChart>
      <c:catAx>
        <c:axId val="20557528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38436712"/>
        <c:crosses val="autoZero"/>
        <c:auto val="1"/>
        <c:lblAlgn val="ctr"/>
        <c:lblOffset val="1"/>
        <c:tickLblSkip val="1"/>
        <c:tickMarkSkip val="1"/>
        <c:noMultiLvlLbl val="0"/>
      </c:catAx>
      <c:valAx>
        <c:axId val="2038436712"/>
        <c:scaling>
          <c:orientation val="minMax"/>
          <c:max val="100"/>
          <c:min val="0"/>
        </c:scaling>
        <c:delete val="0"/>
        <c:axPos val="l"/>
        <c:title>
          <c:tx>
            <c:rich>
              <a:bodyPr/>
              <a:lstStyle/>
              <a:p>
                <a:pPr>
                  <a:defRPr sz="1400"/>
                </a:pPr>
                <a:r>
                  <a:rPr lang="en-US" sz="1400"/>
                  <a:t>Patients with SVR 12 (%)</a:t>
                </a:r>
              </a:p>
            </c:rich>
          </c:tx>
          <c:layout>
            <c:manualLayout>
              <c:xMode val="edge"/>
              <c:yMode val="edge"/>
              <c:x val="8.3100029163021283E-3"/>
              <c:y val="2.5708275436158719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557528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1-C271-AD4C-86AC-5A2E455BCB2F}"/>
              </c:ext>
            </c:extLst>
          </c:dPt>
          <c:dPt>
            <c:idx val="1"/>
            <c:invertIfNegative val="0"/>
            <c:bubble3D val="0"/>
            <c:extLst>
              <c:ext xmlns:c16="http://schemas.microsoft.com/office/drawing/2014/chart" uri="{C3380CC4-5D6E-409C-BE32-E72D297353CC}">
                <c16:uniqueId val="{00000002-C271-AD4C-86AC-5A2E455BCB2F}"/>
              </c:ext>
            </c:extLst>
          </c:dPt>
          <c:dPt>
            <c:idx val="2"/>
            <c:invertIfNegative val="0"/>
            <c:bubble3D val="0"/>
            <c:spPr>
              <a:solidFill>
                <a:srgbClr val="6B5A66"/>
              </a:solidFill>
              <a:ln w="12700">
                <a:noFill/>
              </a:ln>
              <a:effectLst/>
              <a:scene3d>
                <a:camera prst="orthographicFront"/>
                <a:lightRig rig="threePt" dir="t"/>
              </a:scene3d>
              <a:sp3d>
                <a:bevelT/>
              </a:sp3d>
            </c:spPr>
            <c:extLst>
              <c:ext xmlns:c16="http://schemas.microsoft.com/office/drawing/2014/chart" uri="{C3380CC4-5D6E-409C-BE32-E72D297353CC}">
                <c16:uniqueId val="{00000004-C271-AD4C-86AC-5A2E455BCB2F}"/>
              </c:ext>
            </c:extLst>
          </c:dPt>
          <c:dPt>
            <c:idx val="3"/>
            <c:invertIfNegative val="0"/>
            <c:bubble3D val="0"/>
            <c:extLst>
              <c:ext xmlns:c16="http://schemas.microsoft.com/office/drawing/2014/chart" uri="{C3380CC4-5D6E-409C-BE32-E72D297353CC}">
                <c16:uniqueId val="{00000005-C271-AD4C-86AC-5A2E455BCB2F}"/>
              </c:ext>
            </c:extLst>
          </c:dPt>
          <c:dPt>
            <c:idx val="4"/>
            <c:invertIfNegative val="0"/>
            <c:bubble3D val="0"/>
            <c:extLst>
              <c:ext xmlns:c16="http://schemas.microsoft.com/office/drawing/2014/chart" uri="{C3380CC4-5D6E-409C-BE32-E72D297353CC}">
                <c16:uniqueId val="{00000006-C271-AD4C-86AC-5A2E455BCB2F}"/>
              </c:ext>
            </c:extLst>
          </c:dPt>
          <c:dPt>
            <c:idx val="5"/>
            <c:invertIfNegative val="0"/>
            <c:bubble3D val="0"/>
            <c:extLst>
              <c:ext xmlns:c16="http://schemas.microsoft.com/office/drawing/2014/chart" uri="{C3380CC4-5D6E-409C-BE32-E72D297353CC}">
                <c16:uniqueId val="{00000007-C271-AD4C-86AC-5A2E455BCB2F}"/>
              </c:ext>
            </c:extLst>
          </c:dPt>
          <c:dPt>
            <c:idx val="6"/>
            <c:invertIfNegative val="0"/>
            <c:bubble3D val="0"/>
            <c:extLst>
              <c:ext xmlns:c16="http://schemas.microsoft.com/office/drawing/2014/chart" uri="{C3380CC4-5D6E-409C-BE32-E72D297353CC}">
                <c16:uniqueId val="{00000008-C271-AD4C-86AC-5A2E455BCB2F}"/>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GLE-PIB x 12 wk</c:v>
                </c:pt>
                <c:pt idx="1">
                  <c:v>GLE-PIB x 16 wk</c:v>
                </c:pt>
                <c:pt idx="2">
                  <c:v>GLE-PIB + RBV x 12 wk</c:v>
                </c:pt>
                <c:pt idx="3">
                  <c:v>GLE-PIB x 16 wk</c:v>
                </c:pt>
              </c:strCache>
            </c:strRef>
          </c:cat>
          <c:val>
            <c:numRef>
              <c:f>Sheet1!$B$2:$B$5</c:f>
              <c:numCache>
                <c:formatCode>0.0</c:formatCode>
                <c:ptCount val="4"/>
                <c:pt idx="0">
                  <c:v>90</c:v>
                </c:pt>
                <c:pt idx="1">
                  <c:v>94</c:v>
                </c:pt>
                <c:pt idx="2">
                  <c:v>86</c:v>
                </c:pt>
                <c:pt idx="3">
                  <c:v>97</c:v>
                </c:pt>
              </c:numCache>
            </c:numRef>
          </c:val>
          <c:extLst>
            <c:ext xmlns:c16="http://schemas.microsoft.com/office/drawing/2014/chart" uri="{C3380CC4-5D6E-409C-BE32-E72D297353CC}">
              <c16:uniqueId val="{00000009-C271-AD4C-86AC-5A2E455BCB2F}"/>
            </c:ext>
          </c:extLst>
        </c:ser>
        <c:dLbls>
          <c:showLegendKey val="0"/>
          <c:showVal val="1"/>
          <c:showCatName val="0"/>
          <c:showSerName val="0"/>
          <c:showPercent val="0"/>
          <c:showBubbleSize val="0"/>
        </c:dLbls>
        <c:gapWidth val="75"/>
        <c:axId val="2055752856"/>
        <c:axId val="2038436712"/>
      </c:barChart>
      <c:catAx>
        <c:axId val="20557528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38436712"/>
        <c:crosses val="autoZero"/>
        <c:auto val="1"/>
        <c:lblAlgn val="ctr"/>
        <c:lblOffset val="1"/>
        <c:tickLblSkip val="1"/>
        <c:tickMarkSkip val="1"/>
        <c:noMultiLvlLbl val="0"/>
      </c:catAx>
      <c:valAx>
        <c:axId val="2038436712"/>
        <c:scaling>
          <c:orientation val="minMax"/>
          <c:max val="100"/>
          <c:min val="0"/>
        </c:scaling>
        <c:delete val="0"/>
        <c:axPos val="l"/>
        <c:title>
          <c:tx>
            <c:rich>
              <a:bodyPr/>
              <a:lstStyle/>
              <a:p>
                <a:pPr>
                  <a:defRPr sz="1400"/>
                </a:pPr>
                <a:r>
                  <a:rPr lang="en-US" sz="1400"/>
                  <a:t>Patients with SVR 12 (%)</a:t>
                </a:r>
              </a:p>
            </c:rich>
          </c:tx>
          <c:layout>
            <c:manualLayout>
              <c:xMode val="edge"/>
              <c:yMode val="edge"/>
              <c:x val="8.3100029163021283E-3"/>
              <c:y val="2.5708275436158719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557528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12 weeks</c:v>
                </c:pt>
              </c:strCache>
            </c:strRef>
          </c:tx>
          <c:spPr>
            <a:gradFill>
              <a:gsLst>
                <a:gs pos="0">
                  <a:srgbClr val="503C59"/>
                </a:gs>
                <a:gs pos="100000">
                  <a:srgbClr val="9D78AF"/>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A996-2947-9A57-B0C8DDEF5128}"/>
              </c:ext>
            </c:extLst>
          </c:dPt>
          <c:dPt>
            <c:idx val="1"/>
            <c:invertIfNegative val="0"/>
            <c:bubble3D val="0"/>
            <c:extLst>
              <c:ext xmlns:c16="http://schemas.microsoft.com/office/drawing/2014/chart" uri="{C3380CC4-5D6E-409C-BE32-E72D297353CC}">
                <c16:uniqueId val="{00000001-A996-2947-9A57-B0C8DDEF5128}"/>
              </c:ext>
            </c:extLst>
          </c:dPt>
          <c:dPt>
            <c:idx val="2"/>
            <c:invertIfNegative val="0"/>
            <c:bubble3D val="0"/>
            <c:extLst>
              <c:ext xmlns:c16="http://schemas.microsoft.com/office/drawing/2014/chart" uri="{C3380CC4-5D6E-409C-BE32-E72D297353CC}">
                <c16:uniqueId val="{00000002-A996-2947-9A57-B0C8DDEF5128}"/>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GT 1b</c:v>
                </c:pt>
                <c:pt idx="2">
                  <c:v>GT 1a</c:v>
                </c:pt>
              </c:strCache>
            </c:strRef>
          </c:cat>
          <c:val>
            <c:numRef>
              <c:f>Sheet1!$B$2:$B$4</c:f>
              <c:numCache>
                <c:formatCode>0.0</c:formatCode>
                <c:ptCount val="3"/>
                <c:pt idx="0">
                  <c:v>89</c:v>
                </c:pt>
                <c:pt idx="1">
                  <c:v>95</c:v>
                </c:pt>
                <c:pt idx="2">
                  <c:v>87</c:v>
                </c:pt>
              </c:numCache>
            </c:numRef>
          </c:val>
          <c:extLst>
            <c:ext xmlns:c16="http://schemas.microsoft.com/office/drawing/2014/chart" uri="{C3380CC4-5D6E-409C-BE32-E72D297353CC}">
              <c16:uniqueId val="{00000003-A996-2947-9A57-B0C8DDEF5128}"/>
            </c:ext>
          </c:extLst>
        </c:ser>
        <c:ser>
          <c:idx val="1"/>
          <c:order val="1"/>
          <c:tx>
            <c:v>LDV-SOF + RBV x 24 weeks</c:v>
          </c:tx>
          <c:spPr>
            <a:gradFill>
              <a:gsLst>
                <a:gs pos="0">
                  <a:srgbClr val="204264"/>
                </a:gs>
                <a:gs pos="100000">
                  <a:srgbClr val="3D7BBB"/>
                </a:gs>
              </a:gsLst>
              <a:lin ang="0" scaled="1"/>
            </a:gradFill>
            <a:ln w="12700">
              <a:noFill/>
            </a:ln>
            <a:effectLst/>
            <a:scene3d>
              <a:camera prst="orthographicFront"/>
              <a:lightRig rig="threePt" dir="t"/>
            </a:scene3d>
            <a:sp3d>
              <a:bevelT/>
            </a:sp3d>
          </c:spPr>
          <c:invertIfNegative val="0"/>
          <c:dPt>
            <c:idx val="0"/>
            <c:invertIfNegative val="0"/>
            <c:bubble3D val="0"/>
            <c:spPr>
              <a:gradFill>
                <a:gsLst>
                  <a:gs pos="100000">
                    <a:srgbClr val="4286CC"/>
                  </a:gs>
                  <a:gs pos="0">
                    <a:srgbClr val="204264"/>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CC22-5843-8041-AEDC295C0D5A}"/>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GT 1b</c:v>
                </c:pt>
                <c:pt idx="2">
                  <c:v>GT 1a</c:v>
                </c:pt>
              </c:strCache>
            </c:strRef>
          </c:cat>
          <c:val>
            <c:numRef>
              <c:f>Sheet1!$C$2:$C$4</c:f>
              <c:numCache>
                <c:formatCode>0.0</c:formatCode>
                <c:ptCount val="3"/>
                <c:pt idx="0">
                  <c:v>95</c:v>
                </c:pt>
                <c:pt idx="1">
                  <c:v>100</c:v>
                </c:pt>
                <c:pt idx="2">
                  <c:v>94</c:v>
                </c:pt>
              </c:numCache>
            </c:numRef>
          </c:val>
          <c:extLst>
            <c:ext xmlns:c16="http://schemas.microsoft.com/office/drawing/2014/chart" uri="{C3380CC4-5D6E-409C-BE32-E72D297353CC}">
              <c16:uniqueId val="{00000004-A996-2947-9A57-B0C8DDEF5128}"/>
            </c:ext>
          </c:extLst>
        </c:ser>
        <c:dLbls>
          <c:showLegendKey val="0"/>
          <c:showVal val="1"/>
          <c:showCatName val="0"/>
          <c:showSerName val="0"/>
          <c:showPercent val="0"/>
          <c:showBubbleSize val="0"/>
        </c:dLbls>
        <c:gapWidth val="90"/>
        <c:axId val="1824837784"/>
        <c:axId val="1824917672"/>
      </c:barChart>
      <c:catAx>
        <c:axId val="182483778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200"/>
            </a:pPr>
            <a:endParaRPr lang="en-US"/>
          </a:p>
        </c:txPr>
        <c:crossAx val="1824917672"/>
        <c:crosses val="autoZero"/>
        <c:auto val="1"/>
        <c:lblAlgn val="ctr"/>
        <c:lblOffset val="10"/>
        <c:tickLblSkip val="1"/>
        <c:tickMarkSkip val="1"/>
        <c:noMultiLvlLbl val="0"/>
      </c:catAx>
      <c:valAx>
        <c:axId val="1824917672"/>
        <c:scaling>
          <c:orientation val="minMax"/>
          <c:max val="100"/>
          <c:min val="0"/>
        </c:scaling>
        <c:delete val="0"/>
        <c:axPos val="l"/>
        <c:title>
          <c:tx>
            <c:rich>
              <a:bodyPr/>
              <a:lstStyle/>
              <a:p>
                <a:pPr>
                  <a:defRPr/>
                </a:pPr>
                <a:r>
                  <a:rPr lang="en-US"/>
                  <a:t>Patients (%) with SVR 12</a:t>
                </a:r>
              </a:p>
            </c:rich>
          </c:tx>
          <c:layout>
            <c:manualLayout>
              <c:xMode val="edge"/>
              <c:yMode val="edge"/>
              <c:x val="3.6809808496160207E-3"/>
              <c:y val="0.15501550357675878"/>
            </c:manualLayout>
          </c:layout>
          <c:overlay val="0"/>
        </c:title>
        <c:numFmt formatCode="0" sourceLinked="0"/>
        <c:majorTickMark val="out"/>
        <c:minorTickMark val="none"/>
        <c:tickLblPos val="nextTo"/>
        <c:spPr>
          <a:ln w="12700" cmpd="sng">
            <a:solidFill>
              <a:srgbClr val="000000"/>
            </a:solidFill>
          </a:ln>
        </c:spPr>
        <c:txPr>
          <a:bodyPr/>
          <a:lstStyle/>
          <a:p>
            <a:pPr>
              <a:defRPr sz="1200"/>
            </a:pPr>
            <a:endParaRPr lang="en-US"/>
          </a:p>
        </c:txPr>
        <c:crossAx val="182483778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0-5502-4F40-8BBD-C49E2FE2AC6F}"/>
              </c:ext>
            </c:extLst>
          </c:dPt>
          <c:dPt>
            <c:idx val="1"/>
            <c:invertIfNegative val="0"/>
            <c:bubble3D val="0"/>
            <c:spPr>
              <a:solidFill>
                <a:srgbClr val="404D7D"/>
              </a:solidFill>
              <a:ln w="12700">
                <a:noFill/>
              </a:ln>
              <a:effectLst/>
              <a:scene3d>
                <a:camera prst="orthographicFront"/>
                <a:lightRig rig="threePt" dir="t"/>
              </a:scene3d>
              <a:sp3d>
                <a:bevelT/>
              </a:sp3d>
            </c:spPr>
            <c:extLst>
              <c:ext xmlns:c16="http://schemas.microsoft.com/office/drawing/2014/chart" uri="{C3380CC4-5D6E-409C-BE32-E72D297353CC}">
                <c16:uniqueId val="{00000002-5502-4F40-8BBD-C49E2FE2AC6F}"/>
              </c:ext>
            </c:extLst>
          </c:dPt>
          <c:dPt>
            <c:idx val="2"/>
            <c:invertIfNegative val="0"/>
            <c:bubble3D val="0"/>
            <c:extLst>
              <c:ext xmlns:c16="http://schemas.microsoft.com/office/drawing/2014/chart" uri="{C3380CC4-5D6E-409C-BE32-E72D297353CC}">
                <c16:uniqueId val="{00000003-5502-4F40-8BBD-C49E2FE2AC6F}"/>
              </c:ext>
            </c:extLst>
          </c:dPt>
          <c:dLbls>
            <c:dLbl>
              <c:idx val="0"/>
              <c:layout>
                <c:manualLayout>
                  <c:x val="0"/>
                  <c:y val="9.08998507539498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02-4F40-8BBD-C49E2FE2AC6F}"/>
                </c:ext>
              </c:extLst>
            </c:dLbl>
            <c:dLbl>
              <c:idx val="1"/>
              <c:layout>
                <c:manualLayout>
                  <c:x val="3.0864197530864196E-3"/>
                  <c:y val="9.0909178632082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02-4F40-8BBD-C49E2FE2AC6F}"/>
                </c:ext>
              </c:extLst>
            </c:dLbl>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c:v>
                </c:pt>
                <c:pt idx="1">
                  <c:v>mITT</c:v>
                </c:pt>
              </c:strCache>
            </c:strRef>
          </c:cat>
          <c:val>
            <c:numRef>
              <c:f>Sheet1!$B$2:$B$3</c:f>
              <c:numCache>
                <c:formatCode>0.0</c:formatCode>
                <c:ptCount val="2"/>
                <c:pt idx="0">
                  <c:v>99</c:v>
                </c:pt>
                <c:pt idx="1">
                  <c:v>100</c:v>
                </c:pt>
              </c:numCache>
            </c:numRef>
          </c:val>
          <c:extLst>
            <c:ext xmlns:c16="http://schemas.microsoft.com/office/drawing/2014/chart" uri="{C3380CC4-5D6E-409C-BE32-E72D297353CC}">
              <c16:uniqueId val="{00000004-5502-4F40-8BBD-C49E2FE2AC6F}"/>
            </c:ext>
          </c:extLst>
        </c:ser>
        <c:dLbls>
          <c:showLegendKey val="0"/>
          <c:showVal val="1"/>
          <c:showCatName val="0"/>
          <c:showSerName val="0"/>
          <c:showPercent val="0"/>
          <c:showBubbleSize val="0"/>
        </c:dLbls>
        <c:gapWidth val="150"/>
        <c:axId val="-2017954136"/>
        <c:axId val="-2017967576"/>
      </c:barChart>
      <c:catAx>
        <c:axId val="-20179541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17967576"/>
        <c:crosses val="autoZero"/>
        <c:auto val="1"/>
        <c:lblAlgn val="ctr"/>
        <c:lblOffset val="1"/>
        <c:tickLblSkip val="1"/>
        <c:tickMarkSkip val="1"/>
        <c:noMultiLvlLbl val="0"/>
      </c:catAx>
      <c:valAx>
        <c:axId val="-201796757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65709770704E-3"/>
              <c:y val="0.19697142023913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79541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90314339556"/>
          <c:y val="2.77778663809897E-2"/>
          <c:w val="0.85183628821211799"/>
          <c:h val="0.685447332554739"/>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1-B250-B040-859B-C64838A5885A}"/>
              </c:ext>
            </c:extLst>
          </c:dPt>
          <c:dPt>
            <c:idx val="1"/>
            <c:invertIfNegative val="0"/>
            <c:bubble3D val="0"/>
            <c:spPr>
              <a:solidFill>
                <a:srgbClr val="4971A6"/>
              </a:solidFill>
              <a:ln w="12700">
                <a:noFill/>
              </a:ln>
              <a:effectLst/>
              <a:scene3d>
                <a:camera prst="orthographicFront"/>
                <a:lightRig rig="threePt" dir="t"/>
              </a:scene3d>
              <a:sp3d>
                <a:bevelT/>
              </a:sp3d>
            </c:spPr>
            <c:extLst>
              <c:ext xmlns:c16="http://schemas.microsoft.com/office/drawing/2014/chart" uri="{C3380CC4-5D6E-409C-BE32-E72D297353CC}">
                <c16:uniqueId val="{00000002-B250-B040-859B-C64838A5885A}"/>
              </c:ext>
            </c:extLst>
          </c:dPt>
          <c:dPt>
            <c:idx val="2"/>
            <c:invertIfNegative val="0"/>
            <c:bubble3D val="0"/>
            <c:spPr>
              <a:solidFill>
                <a:srgbClr val="72744E"/>
              </a:solidFill>
              <a:ln w="12700">
                <a:noFill/>
              </a:ln>
              <a:effectLst/>
              <a:scene3d>
                <a:camera prst="orthographicFront"/>
                <a:lightRig rig="threePt" dir="t"/>
              </a:scene3d>
              <a:sp3d>
                <a:bevelT/>
              </a:sp3d>
            </c:spPr>
            <c:extLst>
              <c:ext xmlns:c16="http://schemas.microsoft.com/office/drawing/2014/chart" uri="{C3380CC4-5D6E-409C-BE32-E72D297353CC}">
                <c16:uniqueId val="{00000004-B250-B040-859B-C64838A5885A}"/>
              </c:ext>
            </c:extLst>
          </c:dPt>
          <c:dPt>
            <c:idx val="3"/>
            <c:invertIfNegative val="0"/>
            <c:bubble3D val="0"/>
            <c:extLst>
              <c:ext xmlns:c16="http://schemas.microsoft.com/office/drawing/2014/chart" uri="{C3380CC4-5D6E-409C-BE32-E72D297353CC}">
                <c16:uniqueId val="{00000005-B250-B040-859B-C64838A5885A}"/>
              </c:ext>
            </c:extLst>
          </c:dPt>
          <c:dPt>
            <c:idx val="4"/>
            <c:invertIfNegative val="0"/>
            <c:bubble3D val="0"/>
            <c:extLst>
              <c:ext xmlns:c16="http://schemas.microsoft.com/office/drawing/2014/chart" uri="{C3380CC4-5D6E-409C-BE32-E72D297353CC}">
                <c16:uniqueId val="{00000006-B250-B040-859B-C64838A5885A}"/>
              </c:ext>
            </c:extLst>
          </c:dPt>
          <c:dPt>
            <c:idx val="5"/>
            <c:invertIfNegative val="0"/>
            <c:bubble3D val="0"/>
            <c:extLst>
              <c:ext xmlns:c16="http://schemas.microsoft.com/office/drawing/2014/chart" uri="{C3380CC4-5D6E-409C-BE32-E72D297353CC}">
                <c16:uniqueId val="{00000007-B250-B040-859B-C64838A5885A}"/>
              </c:ext>
            </c:extLst>
          </c:dPt>
          <c:dPt>
            <c:idx val="6"/>
            <c:invertIfNegative val="0"/>
            <c:bubble3D val="0"/>
            <c:extLst>
              <c:ext xmlns:c16="http://schemas.microsoft.com/office/drawing/2014/chart" uri="{C3380CC4-5D6E-409C-BE32-E72D297353CC}">
                <c16:uniqueId val="{00000008-B250-B040-859B-C64838A5885A}"/>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Glecaprevir-Pibrentasvir </c:v>
                </c:pt>
                <c:pt idx="1">
                  <c:v>Sofosbuvir + Daclatasvir</c:v>
                </c:pt>
                <c:pt idx="2">
                  <c:v>Glecaprevir-Pibrentasvir </c:v>
                </c:pt>
              </c:strCache>
            </c:strRef>
          </c:cat>
          <c:val>
            <c:numRef>
              <c:f>Sheet1!$B$2:$B$4</c:f>
              <c:numCache>
                <c:formatCode>0.0</c:formatCode>
                <c:ptCount val="3"/>
                <c:pt idx="0">
                  <c:v>95</c:v>
                </c:pt>
                <c:pt idx="1">
                  <c:v>97</c:v>
                </c:pt>
                <c:pt idx="2">
                  <c:v>95</c:v>
                </c:pt>
              </c:numCache>
            </c:numRef>
          </c:val>
          <c:extLst>
            <c:ext xmlns:c16="http://schemas.microsoft.com/office/drawing/2014/chart" uri="{C3380CC4-5D6E-409C-BE32-E72D297353CC}">
              <c16:uniqueId val="{00000009-B250-B040-859B-C64838A5885A}"/>
            </c:ext>
          </c:extLst>
        </c:ser>
        <c:dLbls>
          <c:showLegendKey val="0"/>
          <c:showVal val="1"/>
          <c:showCatName val="0"/>
          <c:showSerName val="0"/>
          <c:showPercent val="0"/>
          <c:showBubbleSize val="0"/>
        </c:dLbls>
        <c:gapWidth val="98"/>
        <c:axId val="-2018455592"/>
        <c:axId val="-2018444552"/>
      </c:barChart>
      <c:catAx>
        <c:axId val="-20184555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18444552"/>
        <c:crosses val="autoZero"/>
        <c:auto val="1"/>
        <c:lblAlgn val="ctr"/>
        <c:lblOffset val="1"/>
        <c:tickLblSkip val="1"/>
        <c:tickMarkSkip val="1"/>
        <c:noMultiLvlLbl val="0"/>
      </c:catAx>
      <c:valAx>
        <c:axId val="-2018444552"/>
        <c:scaling>
          <c:orientation val="minMax"/>
          <c:max val="100"/>
          <c:min val="0"/>
        </c:scaling>
        <c:delete val="0"/>
        <c:axPos val="l"/>
        <c:title>
          <c:tx>
            <c:rich>
              <a:bodyPr/>
              <a:lstStyle/>
              <a:p>
                <a:pPr>
                  <a:defRPr sz="1400"/>
                </a:pPr>
                <a:r>
                  <a:rPr lang="en-US" sz="1400" dirty="0"/>
                  <a:t>Patients with SVR 12 (%)</a:t>
                </a:r>
              </a:p>
            </c:rich>
          </c:tx>
          <c:layout>
            <c:manualLayout>
              <c:xMode val="edge"/>
              <c:yMode val="edge"/>
              <c:x val="5.9112567565251404E-4"/>
              <c:y val="6.3590965602983801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184555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7396802672399"/>
          <c:y val="2.77778663809897E-2"/>
          <c:w val="0.85515270818420397"/>
          <c:h val="0.765907095664766"/>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4971A6"/>
              </a:solidFill>
              <a:ln w="12700">
                <a:noFill/>
              </a:ln>
              <a:effectLst/>
              <a:scene3d>
                <a:camera prst="orthographicFront"/>
                <a:lightRig rig="threePt" dir="t"/>
              </a:scene3d>
              <a:sp3d>
                <a:bevelT/>
              </a:sp3d>
            </c:spPr>
            <c:extLst>
              <c:ext xmlns:c16="http://schemas.microsoft.com/office/drawing/2014/chart" uri="{C3380CC4-5D6E-409C-BE32-E72D297353CC}">
                <c16:uniqueId val="{00000001-9868-7942-8E9B-7E6BC5586BB8}"/>
              </c:ext>
            </c:extLst>
          </c:dPt>
          <c:dPt>
            <c:idx val="1"/>
            <c:invertIfNegative val="0"/>
            <c:bubble3D val="0"/>
            <c:spPr>
              <a:solidFill>
                <a:srgbClr val="5B8232"/>
              </a:solidFill>
              <a:ln w="12700">
                <a:noFill/>
              </a:ln>
              <a:effectLst/>
              <a:scene3d>
                <a:camera prst="orthographicFront"/>
                <a:lightRig rig="threePt" dir="t"/>
              </a:scene3d>
              <a:sp3d>
                <a:bevelT/>
              </a:sp3d>
            </c:spPr>
            <c:extLst>
              <c:ext xmlns:c16="http://schemas.microsoft.com/office/drawing/2014/chart" uri="{C3380CC4-5D6E-409C-BE32-E72D297353CC}">
                <c16:uniqueId val="{00000003-9868-7942-8E9B-7E6BC5586BB8}"/>
              </c:ext>
            </c:extLst>
          </c:dPt>
          <c:dPt>
            <c:idx val="2"/>
            <c:invertIfNegative val="0"/>
            <c:bubble3D val="0"/>
            <c:spPr>
              <a:solidFill>
                <a:srgbClr val="946F01"/>
              </a:solidFill>
              <a:ln w="12700">
                <a:noFill/>
              </a:ln>
              <a:effectLst/>
              <a:scene3d>
                <a:camera prst="orthographicFront"/>
                <a:lightRig rig="threePt" dir="t"/>
              </a:scene3d>
              <a:sp3d>
                <a:bevelT/>
              </a:sp3d>
            </c:spPr>
            <c:extLst>
              <c:ext xmlns:c16="http://schemas.microsoft.com/office/drawing/2014/chart" uri="{C3380CC4-5D6E-409C-BE32-E72D297353CC}">
                <c16:uniqueId val="{00000005-9868-7942-8E9B-7E6BC5586BB8}"/>
              </c:ext>
            </c:extLst>
          </c:dPt>
          <c:dPt>
            <c:idx val="3"/>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7-9868-7942-8E9B-7E6BC5586BB8}"/>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9868-7942-8E9B-7E6BC5586BB8}"/>
              </c:ext>
            </c:extLst>
          </c:dPt>
          <c:dPt>
            <c:idx val="5"/>
            <c:invertIfNegative val="0"/>
            <c:bubble3D val="0"/>
            <c:spPr>
              <a:solidFill>
                <a:srgbClr val="73624D"/>
              </a:solidFill>
              <a:ln w="12700">
                <a:noFill/>
              </a:ln>
              <a:effectLst/>
              <a:scene3d>
                <a:camera prst="orthographicFront"/>
                <a:lightRig rig="threePt" dir="t"/>
              </a:scene3d>
              <a:sp3d>
                <a:bevelT/>
              </a:sp3d>
            </c:spPr>
            <c:extLst>
              <c:ext xmlns:c16="http://schemas.microsoft.com/office/drawing/2014/chart" uri="{C3380CC4-5D6E-409C-BE32-E72D297353CC}">
                <c16:uniqueId val="{0000000B-9868-7942-8E9B-7E6BC5586BB8}"/>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9868-7942-8E9B-7E6BC5586BB8}"/>
              </c:ext>
            </c:extLst>
          </c:dPt>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GT4</c:v>
                </c:pt>
                <c:pt idx="2">
                  <c:v>GT5</c:v>
                </c:pt>
                <c:pt idx="3">
                  <c:v>GT6</c:v>
                </c:pt>
              </c:strCache>
            </c:strRef>
          </c:cat>
          <c:val>
            <c:numRef>
              <c:f>Sheet1!$B$2:$B$5</c:f>
              <c:numCache>
                <c:formatCode>0.0</c:formatCode>
                <c:ptCount val="4"/>
                <c:pt idx="0">
                  <c:v>99</c:v>
                </c:pt>
                <c:pt idx="1">
                  <c:v>99</c:v>
                </c:pt>
                <c:pt idx="2">
                  <c:v>100</c:v>
                </c:pt>
                <c:pt idx="3">
                  <c:v>100</c:v>
                </c:pt>
              </c:numCache>
            </c:numRef>
          </c:val>
          <c:extLst>
            <c:ext xmlns:c16="http://schemas.microsoft.com/office/drawing/2014/chart" uri="{C3380CC4-5D6E-409C-BE32-E72D297353CC}">
              <c16:uniqueId val="{0000000E-9868-7942-8E9B-7E6BC5586BB8}"/>
            </c:ext>
          </c:extLst>
        </c:ser>
        <c:dLbls>
          <c:showLegendKey val="0"/>
          <c:showVal val="1"/>
          <c:showCatName val="0"/>
          <c:showSerName val="0"/>
          <c:showPercent val="0"/>
          <c:showBubbleSize val="0"/>
        </c:dLbls>
        <c:gapWidth val="75"/>
        <c:axId val="-2126369048"/>
        <c:axId val="-2126046808"/>
      </c:barChart>
      <c:catAx>
        <c:axId val="-2126369048"/>
        <c:scaling>
          <c:orientation val="minMax"/>
        </c:scaling>
        <c:delete val="0"/>
        <c:axPos val="b"/>
        <c:title>
          <c:tx>
            <c:rich>
              <a:bodyPr/>
              <a:lstStyle/>
              <a:p>
                <a:pPr>
                  <a:defRPr sz="1400"/>
                </a:pPr>
                <a:r>
                  <a:rPr lang="en-US" sz="1400"/>
                  <a:t>Genotype</a:t>
                </a:r>
              </a:p>
            </c:rich>
          </c:tx>
          <c:layout>
            <c:manualLayout>
              <c:xMode val="edge"/>
              <c:yMode val="edge"/>
              <c:x val="0.49006215700310202"/>
              <c:y val="0.86442800253416596"/>
            </c:manualLayout>
          </c:layout>
          <c:overlay val="0"/>
        </c:title>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26046808"/>
        <c:crosses val="autoZero"/>
        <c:auto val="1"/>
        <c:lblAlgn val="ctr"/>
        <c:lblOffset val="1"/>
        <c:tickLblSkip val="1"/>
        <c:tickMarkSkip val="1"/>
        <c:noMultiLvlLbl val="0"/>
      </c:catAx>
      <c:valAx>
        <c:axId val="-2126046808"/>
        <c:scaling>
          <c:orientation val="minMax"/>
          <c:max val="100"/>
          <c:min val="0"/>
        </c:scaling>
        <c:delete val="0"/>
        <c:axPos val="l"/>
        <c:title>
          <c:tx>
            <c:rich>
              <a:bodyPr/>
              <a:lstStyle/>
              <a:p>
                <a:pPr>
                  <a:defRPr sz="1400"/>
                </a:pPr>
                <a:r>
                  <a:rPr lang="en-US" sz="1400"/>
                  <a:t>Patients with SVR12 (%)</a:t>
                </a:r>
              </a:p>
            </c:rich>
          </c:tx>
          <c:layout>
            <c:manualLayout>
              <c:xMode val="edge"/>
              <c:yMode val="edge"/>
              <c:x val="6.7947983774755399E-3"/>
              <c:y val="0.10997126436781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263690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a:sp3d>
          </c:spPr>
          <c:invertIfNegative val="0"/>
          <c:dPt>
            <c:idx val="0"/>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0-5502-4F40-8BBD-C49E2FE2AC6F}"/>
              </c:ext>
            </c:extLst>
          </c:dPt>
          <c:dPt>
            <c:idx val="1"/>
            <c:invertIfNegative val="0"/>
            <c:bubble3D val="0"/>
            <c:spPr>
              <a:solidFill>
                <a:srgbClr val="404D7D"/>
              </a:solidFill>
              <a:ln w="12700">
                <a:noFill/>
              </a:ln>
              <a:effectLst/>
              <a:scene3d>
                <a:camera prst="orthographicFront"/>
                <a:lightRig rig="threePt" dir="t"/>
              </a:scene3d>
              <a:sp3d>
                <a:bevelT/>
              </a:sp3d>
            </c:spPr>
            <c:extLst>
              <c:ext xmlns:c16="http://schemas.microsoft.com/office/drawing/2014/chart" uri="{C3380CC4-5D6E-409C-BE32-E72D297353CC}">
                <c16:uniqueId val="{00000002-5502-4F40-8BBD-C49E2FE2AC6F}"/>
              </c:ext>
            </c:extLst>
          </c:dPt>
          <c:dPt>
            <c:idx val="2"/>
            <c:invertIfNegative val="0"/>
            <c:bubble3D val="0"/>
            <c:extLst>
              <c:ext xmlns:c16="http://schemas.microsoft.com/office/drawing/2014/chart" uri="{C3380CC4-5D6E-409C-BE32-E72D297353CC}">
                <c16:uniqueId val="{00000003-5502-4F40-8BBD-C49E2FE2AC6F}"/>
              </c:ext>
            </c:extLst>
          </c:dPt>
          <c:dLbls>
            <c:numFmt formatCode="0" sourceLinked="0"/>
            <c:spPr>
              <a:solidFill>
                <a:srgbClr val="FFFFFF">
                  <a:alpha val="50000"/>
                </a:srgb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 5</c:v>
                </c:pt>
                <c:pt idx="1">
                  <c:v>GT 6</c:v>
                </c:pt>
              </c:strCache>
            </c:strRef>
          </c:cat>
          <c:val>
            <c:numRef>
              <c:f>Sheet1!$B$2:$B$3</c:f>
              <c:numCache>
                <c:formatCode>0.0</c:formatCode>
                <c:ptCount val="2"/>
                <c:pt idx="0">
                  <c:v>95.7</c:v>
                </c:pt>
                <c:pt idx="1">
                  <c:v>98.4</c:v>
                </c:pt>
              </c:numCache>
            </c:numRef>
          </c:val>
          <c:extLst>
            <c:ext xmlns:c16="http://schemas.microsoft.com/office/drawing/2014/chart" uri="{C3380CC4-5D6E-409C-BE32-E72D297353CC}">
              <c16:uniqueId val="{00000004-5502-4F40-8BBD-C49E2FE2AC6F}"/>
            </c:ext>
          </c:extLst>
        </c:ser>
        <c:dLbls>
          <c:showLegendKey val="0"/>
          <c:showVal val="1"/>
          <c:showCatName val="0"/>
          <c:showSerName val="0"/>
          <c:showPercent val="0"/>
          <c:showBubbleSize val="0"/>
        </c:dLbls>
        <c:gapWidth val="160"/>
        <c:axId val="-2017954136"/>
        <c:axId val="-2017967576"/>
      </c:barChart>
      <c:catAx>
        <c:axId val="-201795413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17967576"/>
        <c:crosses val="autoZero"/>
        <c:auto val="1"/>
        <c:lblAlgn val="ctr"/>
        <c:lblOffset val="1"/>
        <c:tickLblSkip val="1"/>
        <c:tickMarkSkip val="1"/>
        <c:noMultiLvlLbl val="0"/>
      </c:catAx>
      <c:valAx>
        <c:axId val="-201796757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65709770704E-3"/>
              <c:y val="0.196971420239137"/>
            </c:manualLayout>
          </c:layout>
          <c:overlay val="0"/>
        </c:title>
        <c:numFmt formatCode="0" sourceLinked="0"/>
        <c:majorTickMark val="out"/>
        <c:minorTickMark val="none"/>
        <c:tickLblPos val="nextTo"/>
        <c:spPr>
          <a:ln w="6350" cmpd="sng">
            <a:solidFill>
              <a:srgbClr val="000000"/>
            </a:solidFill>
          </a:ln>
        </c:spPr>
        <c:crossAx val="-20179541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6727392030541595"/>
          <c:h val="0.9045803405067"/>
        </c:manualLayout>
      </c:layout>
      <c:barChart>
        <c:barDir val="col"/>
        <c:grouping val="clustered"/>
        <c:varyColors val="0"/>
        <c:ser>
          <c:idx val="0"/>
          <c:order val="0"/>
          <c:tx>
            <c:strRef>
              <c:f>Sheet1!$B$1</c:f>
              <c:strCache>
                <c:ptCount val="1"/>
              </c:strCache>
            </c:strRef>
          </c:tx>
          <c:spPr>
            <a:solidFill>
              <a:schemeClr val="accent2"/>
            </a:solidFill>
            <a:ln w="12700">
              <a:noFill/>
            </a:ln>
            <a:effectLst/>
            <a:scene3d>
              <a:camera prst="orthographicFront"/>
              <a:lightRig rig="threePt" dir="t"/>
            </a:scene3d>
            <a:sp3d>
              <a:bevelT/>
            </a:sp3d>
          </c:spPr>
          <c:invertIfNegative val="0"/>
          <c:dPt>
            <c:idx val="0"/>
            <c:invertIfNegative val="0"/>
            <c:bubble3D val="0"/>
            <c:spPr>
              <a:solidFill>
                <a:srgbClr val="3A4B4B"/>
              </a:solidFill>
              <a:ln w="12700">
                <a:noFill/>
              </a:ln>
              <a:effectLst/>
              <a:scene3d>
                <a:camera prst="orthographicFront"/>
                <a:lightRig rig="threePt" dir="t"/>
              </a:scene3d>
              <a:sp3d>
                <a:bevelT/>
              </a:sp3d>
            </c:spPr>
            <c:extLst>
              <c:ext xmlns:c16="http://schemas.microsoft.com/office/drawing/2014/chart" uri="{C3380CC4-5D6E-409C-BE32-E72D297353CC}">
                <c16:uniqueId val="{00000001-B381-B740-B5CF-CB2051186F45}"/>
              </c:ext>
            </c:extLst>
          </c:dPt>
          <c:dPt>
            <c:idx val="1"/>
            <c:invertIfNegative val="0"/>
            <c:bubble3D val="0"/>
            <c:spPr>
              <a:solidFill>
                <a:srgbClr val="657F21"/>
              </a:solidFill>
              <a:ln w="12700">
                <a:noFill/>
              </a:ln>
              <a:effectLst/>
              <a:scene3d>
                <a:camera prst="orthographicFront"/>
                <a:lightRig rig="threePt" dir="t"/>
              </a:scene3d>
              <a:sp3d>
                <a:bevelT/>
              </a:sp3d>
            </c:spPr>
            <c:extLst>
              <c:ext xmlns:c16="http://schemas.microsoft.com/office/drawing/2014/chart" uri="{C3380CC4-5D6E-409C-BE32-E72D297353CC}">
                <c16:uniqueId val="{00000003-B381-B740-B5CF-CB2051186F45}"/>
              </c:ext>
            </c:extLst>
          </c:dPt>
          <c:dPt>
            <c:idx val="2"/>
            <c:invertIfNegative val="0"/>
            <c:bubble3D val="0"/>
            <c:spPr>
              <a:solidFill>
                <a:srgbClr val="80693B"/>
              </a:solidFill>
              <a:ln w="12700">
                <a:noFill/>
              </a:ln>
              <a:effectLst/>
              <a:scene3d>
                <a:camera prst="orthographicFront"/>
                <a:lightRig rig="threePt" dir="t"/>
              </a:scene3d>
              <a:sp3d>
                <a:bevelT/>
              </a:sp3d>
            </c:spPr>
            <c:extLst>
              <c:ext xmlns:c16="http://schemas.microsoft.com/office/drawing/2014/chart" uri="{C3380CC4-5D6E-409C-BE32-E72D297353CC}">
                <c16:uniqueId val="{00000005-B381-B740-B5CF-CB2051186F45}"/>
              </c:ext>
            </c:extLst>
          </c:dPt>
          <c:dPt>
            <c:idx val="3"/>
            <c:invertIfNegative val="0"/>
            <c:bubble3D val="0"/>
            <c:spPr>
              <a:solidFill>
                <a:srgbClr val="7D5782"/>
              </a:solidFill>
              <a:ln w="12700">
                <a:noFill/>
              </a:ln>
              <a:effectLst/>
              <a:scene3d>
                <a:camera prst="orthographicFront"/>
                <a:lightRig rig="threePt" dir="t"/>
              </a:scene3d>
              <a:sp3d>
                <a:bevelT/>
              </a:sp3d>
            </c:spPr>
            <c:extLst>
              <c:ext xmlns:c16="http://schemas.microsoft.com/office/drawing/2014/chart" uri="{C3380CC4-5D6E-409C-BE32-E72D297353CC}">
                <c16:uniqueId val="{00000007-B381-B740-B5CF-CB2051186F45}"/>
              </c:ext>
            </c:extLst>
          </c:dPt>
          <c:dPt>
            <c:idx val="4"/>
            <c:invertIfNegative val="0"/>
            <c:bubble3D val="0"/>
            <c:spPr>
              <a:solidFill>
                <a:srgbClr val="246BA6"/>
              </a:solidFill>
              <a:ln w="12700">
                <a:noFill/>
              </a:ln>
              <a:effectLst/>
              <a:scene3d>
                <a:camera prst="orthographicFront"/>
                <a:lightRig rig="threePt" dir="t"/>
              </a:scene3d>
              <a:sp3d>
                <a:bevelT/>
              </a:sp3d>
            </c:spPr>
            <c:extLst>
              <c:ext xmlns:c16="http://schemas.microsoft.com/office/drawing/2014/chart" uri="{C3380CC4-5D6E-409C-BE32-E72D297353CC}">
                <c16:uniqueId val="{00000009-B381-B740-B5CF-CB2051186F45}"/>
              </c:ext>
            </c:extLst>
          </c:dPt>
          <c:dPt>
            <c:idx val="5"/>
            <c:invertIfNegative val="0"/>
            <c:bubble3D val="0"/>
            <c:spPr>
              <a:solidFill>
                <a:srgbClr val="802B2B"/>
              </a:solidFill>
              <a:ln w="12700">
                <a:noFill/>
              </a:ln>
              <a:effectLst/>
              <a:scene3d>
                <a:camera prst="orthographicFront"/>
                <a:lightRig rig="threePt" dir="t"/>
              </a:scene3d>
              <a:sp3d>
                <a:bevelT/>
              </a:sp3d>
            </c:spPr>
            <c:extLst>
              <c:ext xmlns:c16="http://schemas.microsoft.com/office/drawing/2014/chart" uri="{C3380CC4-5D6E-409C-BE32-E72D297353CC}">
                <c16:uniqueId val="{0000000B-B381-B740-B5CF-CB2051186F45}"/>
              </c:ext>
            </c:extLst>
          </c:dPt>
          <c:dPt>
            <c:idx val="6"/>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D-B381-B740-B5CF-CB2051186F45}"/>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GT1</c:v>
                </c:pt>
                <c:pt idx="2">
                  <c:v>GT2</c:v>
                </c:pt>
                <c:pt idx="3">
                  <c:v>GT4</c:v>
                </c:pt>
                <c:pt idx="4">
                  <c:v>GT5</c:v>
                </c:pt>
                <c:pt idx="5">
                  <c:v>GT6</c:v>
                </c:pt>
              </c:strCache>
            </c:strRef>
          </c:cat>
          <c:val>
            <c:numRef>
              <c:f>Sheet1!$B$2:$B$7</c:f>
              <c:numCache>
                <c:formatCode>0</c:formatCode>
                <c:ptCount val="6"/>
                <c:pt idx="0">
                  <c:v>99</c:v>
                </c:pt>
                <c:pt idx="1">
                  <c:v>99</c:v>
                </c:pt>
                <c:pt idx="2">
                  <c:v>100</c:v>
                </c:pt>
                <c:pt idx="3">
                  <c:v>100</c:v>
                </c:pt>
                <c:pt idx="4">
                  <c:v>100</c:v>
                </c:pt>
                <c:pt idx="5">
                  <c:v>100</c:v>
                </c:pt>
              </c:numCache>
            </c:numRef>
          </c:val>
          <c:extLst>
            <c:ext xmlns:c16="http://schemas.microsoft.com/office/drawing/2014/chart" uri="{C3380CC4-5D6E-409C-BE32-E72D297353CC}">
              <c16:uniqueId val="{0000000E-B381-B740-B5CF-CB2051186F45}"/>
            </c:ext>
          </c:extLst>
        </c:ser>
        <c:dLbls>
          <c:showLegendKey val="0"/>
          <c:showVal val="1"/>
          <c:showCatName val="0"/>
          <c:showSerName val="0"/>
          <c:showPercent val="0"/>
          <c:showBubbleSize val="0"/>
        </c:dLbls>
        <c:gapWidth val="36"/>
        <c:axId val="-2028968584"/>
        <c:axId val="-2026201752"/>
      </c:barChart>
      <c:catAx>
        <c:axId val="-20289685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2026201752"/>
        <c:crosses val="autoZero"/>
        <c:auto val="1"/>
        <c:lblAlgn val="ctr"/>
        <c:lblOffset val="1"/>
        <c:tickLblSkip val="1"/>
        <c:tickMarkSkip val="1"/>
        <c:noMultiLvlLbl val="0"/>
      </c:catAx>
      <c:valAx>
        <c:axId val="-2026201752"/>
        <c:scaling>
          <c:orientation val="minMax"/>
          <c:max val="100"/>
          <c:min val="0"/>
        </c:scaling>
        <c:delete val="0"/>
        <c:axPos val="l"/>
        <c:title>
          <c:tx>
            <c:rich>
              <a:bodyPr/>
              <a:lstStyle/>
              <a:p>
                <a:pPr>
                  <a:defRPr sz="1400"/>
                </a:pPr>
                <a:r>
                  <a:rPr lang="en-US" sz="1400"/>
                  <a:t>Patients with SVR12 (%)</a:t>
                </a:r>
              </a:p>
            </c:rich>
          </c:tx>
          <c:layout>
            <c:manualLayout>
              <c:xMode val="edge"/>
              <c:yMode val="edge"/>
              <c:x val="6.7947983774755399E-3"/>
              <c:y val="0.12831251937341001"/>
            </c:manualLayout>
          </c:layout>
          <c:overlay val="0"/>
        </c:title>
        <c:numFmt formatCode="0" sourceLinked="0"/>
        <c:majorTickMark val="out"/>
        <c:minorTickMark val="none"/>
        <c:tickLblPos val="nextTo"/>
        <c:spPr>
          <a:ln w="6350" cmpd="sng">
            <a:solidFill>
              <a:srgbClr val="000000"/>
            </a:solidFill>
          </a:ln>
        </c:spPr>
        <c:crossAx val="-20289685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5.4144551375522501E-2"/>
          <c:w val="0.84265951669834405"/>
          <c:h val="0.816071011956838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w="38100" h="38100"/>
            </a:sp3d>
          </c:spPr>
          <c:invertIfNegative val="0"/>
          <c:dPt>
            <c:idx val="0"/>
            <c:invertIfNegative val="0"/>
            <c:bubble3D val="0"/>
            <c:spPr>
              <a:solidFill>
                <a:srgbClr val="526A6B"/>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B9A-D845-A5CD-6BF59634602A}"/>
              </c:ext>
            </c:extLst>
          </c:dPt>
          <c:dPt>
            <c:idx val="1"/>
            <c:invertIfNegative val="0"/>
            <c:bubble3D val="0"/>
            <c:spPr>
              <a:solidFill>
                <a:srgbClr val="404D7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0B9A-D845-A5CD-6BF59634602A}"/>
              </c:ext>
            </c:extLst>
          </c:dPt>
          <c:dPt>
            <c:idx val="2"/>
            <c:invertIfNegative val="0"/>
            <c:bubble3D val="0"/>
            <c:extLst>
              <c:ext xmlns:c16="http://schemas.microsoft.com/office/drawing/2014/chart" uri="{C3380CC4-5D6E-409C-BE32-E72D297353CC}">
                <c16:uniqueId val="{00000004-0B9A-D845-A5CD-6BF59634602A}"/>
              </c:ext>
            </c:extLst>
          </c:dPt>
          <c:dLbls>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c:v>
                </c:pt>
                <c:pt idx="1">
                  <c:v>mITT</c:v>
                </c:pt>
              </c:strCache>
            </c:strRef>
          </c:cat>
          <c:val>
            <c:numRef>
              <c:f>Sheet1!$B$2:$B$3</c:f>
              <c:numCache>
                <c:formatCode>0.0</c:formatCode>
                <c:ptCount val="2"/>
                <c:pt idx="0">
                  <c:v>98</c:v>
                </c:pt>
                <c:pt idx="1">
                  <c:v>99</c:v>
                </c:pt>
              </c:numCache>
            </c:numRef>
          </c:val>
          <c:extLst>
            <c:ext xmlns:c16="http://schemas.microsoft.com/office/drawing/2014/chart" uri="{C3380CC4-5D6E-409C-BE32-E72D297353CC}">
              <c16:uniqueId val="{00000005-0B9A-D845-A5CD-6BF59634602A}"/>
            </c:ext>
          </c:extLst>
        </c:ser>
        <c:dLbls>
          <c:showLegendKey val="0"/>
          <c:showVal val="1"/>
          <c:showCatName val="0"/>
          <c:showSerName val="0"/>
          <c:showPercent val="0"/>
          <c:showBubbleSize val="0"/>
        </c:dLbls>
        <c:gapWidth val="150"/>
        <c:axId val="-2008633256"/>
        <c:axId val="-2087548296"/>
      </c:barChart>
      <c:catAx>
        <c:axId val="-2008633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87548296"/>
        <c:crosses val="autoZero"/>
        <c:auto val="1"/>
        <c:lblAlgn val="ctr"/>
        <c:lblOffset val="1"/>
        <c:tickLblSkip val="1"/>
        <c:tickMarkSkip val="1"/>
        <c:noMultiLvlLbl val="0"/>
      </c:catAx>
      <c:valAx>
        <c:axId val="-2087548296"/>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08633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0244366005999"/>
          <c:y val="2.6414846729064499E-2"/>
          <c:w val="0.84265951669834405"/>
          <c:h val="0.82794829891546595"/>
        </c:manualLayout>
      </c:layout>
      <c:barChart>
        <c:barDir val="col"/>
        <c:grouping val="clustered"/>
        <c:varyColors val="0"/>
        <c:ser>
          <c:idx val="0"/>
          <c:order val="0"/>
          <c:tx>
            <c:v>Sofosbuvir + Ribavirin (12 wks)</c:v>
          </c:tx>
          <c:spPr>
            <a:solidFill>
              <a:srgbClr val="6E4B7D"/>
            </a:solidFill>
            <a:ln w="12700">
              <a:noFill/>
            </a:ln>
            <a:effectLst/>
            <a:scene3d>
              <a:camera prst="orthographicFront"/>
              <a:lightRig rig="threePt" dir="t"/>
            </a:scene3d>
            <a:sp3d>
              <a:bevelT w="38100" h="38100"/>
            </a:sp3d>
          </c:spPr>
          <c:invertIfNegative val="0"/>
          <c:dPt>
            <c:idx val="0"/>
            <c:invertIfNegative val="0"/>
            <c:bubble3D val="0"/>
            <c:spPr>
              <a:solidFill>
                <a:srgbClr val="4971A6"/>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AD6-AB40-AFB5-F08D05A3A0B0}"/>
              </c:ext>
            </c:extLst>
          </c:dPt>
          <c:dPt>
            <c:idx val="1"/>
            <c:invertIfNegative val="0"/>
            <c:bubble3D val="0"/>
            <c:spPr>
              <a:solidFill>
                <a:srgbClr val="7F6000"/>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3AD6-AB40-AFB5-F08D05A3A0B0}"/>
              </c:ext>
            </c:extLst>
          </c:dPt>
          <c:dPt>
            <c:idx val="2"/>
            <c:invertIfNegative val="0"/>
            <c:bubble3D val="0"/>
            <c:extLst>
              <c:ext xmlns:c16="http://schemas.microsoft.com/office/drawing/2014/chart" uri="{C3380CC4-5D6E-409C-BE32-E72D297353CC}">
                <c16:uniqueId val="{00000004-3AD6-AB40-AFB5-F08D05A3A0B0}"/>
              </c:ext>
            </c:extLst>
          </c:dPt>
          <c:dLbls>
            <c:dLbl>
              <c:idx val="0"/>
              <c:layout>
                <c:manualLayout>
                  <c:x val="-5.658370848008886E-17"/>
                  <c:y val="5.34723879212068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6-AB40-AFB5-F08D05A3A0B0}"/>
                </c:ext>
              </c:extLst>
            </c:dLbl>
            <c:dLbl>
              <c:idx val="1"/>
              <c:layout>
                <c:manualLayout>
                  <c:x val="3.0864197530864196E-3"/>
                  <c:y val="0.1086070680558869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6-AB40-AFB5-F08D05A3A0B0}"/>
                </c:ext>
              </c:extLst>
            </c:dLbl>
            <c:numFmt formatCode="0" sourceLinked="0"/>
            <c:spPr>
              <a:solidFill>
                <a:srgbClr val="FFFFFF">
                  <a:alpha val="50000"/>
                </a:srgb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GLE-PIB x 8 Weeks_x000d_ (Without Cirrhosis)</c:v>
                </c:pt>
                <c:pt idx="1">
                  <c:v>GLE-PIB x 12 Weeks_x000d_ (With Cirrhosis)</c:v>
                </c:pt>
              </c:strCache>
            </c:strRef>
          </c:cat>
          <c:val>
            <c:numRef>
              <c:f>Sheet1!$B$2:$B$3</c:f>
              <c:numCache>
                <c:formatCode>0</c:formatCode>
                <c:ptCount val="2"/>
                <c:pt idx="0">
                  <c:v>100</c:v>
                </c:pt>
                <c:pt idx="1">
                  <c:v>93</c:v>
                </c:pt>
              </c:numCache>
            </c:numRef>
          </c:val>
          <c:extLst>
            <c:ext xmlns:c16="http://schemas.microsoft.com/office/drawing/2014/chart" uri="{C3380CC4-5D6E-409C-BE32-E72D297353CC}">
              <c16:uniqueId val="{00000005-3AD6-AB40-AFB5-F08D05A3A0B0}"/>
            </c:ext>
          </c:extLst>
        </c:ser>
        <c:dLbls>
          <c:showLegendKey val="0"/>
          <c:showVal val="1"/>
          <c:showCatName val="0"/>
          <c:showSerName val="0"/>
          <c:showPercent val="0"/>
          <c:showBubbleSize val="0"/>
        </c:dLbls>
        <c:gapWidth val="150"/>
        <c:axId val="-2087452360"/>
        <c:axId val="-2082499704"/>
      </c:barChart>
      <c:catAx>
        <c:axId val="-208745236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ctr">
              <a:defRPr sz="1200"/>
            </a:pPr>
            <a:endParaRPr lang="en-US"/>
          </a:p>
        </c:txPr>
        <c:crossAx val="-2082499704"/>
        <c:crosses val="autoZero"/>
        <c:auto val="1"/>
        <c:lblAlgn val="ctr"/>
        <c:lblOffset val="1"/>
        <c:tickLblSkip val="1"/>
        <c:tickMarkSkip val="1"/>
        <c:noMultiLvlLbl val="0"/>
      </c:catAx>
      <c:valAx>
        <c:axId val="-2082499704"/>
        <c:scaling>
          <c:orientation val="minMax"/>
          <c:max val="100"/>
          <c:min val="0"/>
        </c:scaling>
        <c:delete val="0"/>
        <c:axPos val="l"/>
        <c:title>
          <c:tx>
            <c:rich>
              <a:bodyPr rot="-5400000" vert="horz"/>
              <a:lstStyle/>
              <a:p>
                <a:pPr>
                  <a:defRPr sz="1400"/>
                </a:pPr>
                <a:r>
                  <a:rPr lang="en-US" sz="1400"/>
                  <a:t>Patients (%) SVR12</a:t>
                </a:r>
              </a:p>
            </c:rich>
          </c:tx>
          <c:layout>
            <c:manualLayout>
              <c:xMode val="edge"/>
              <c:yMode val="edge"/>
              <c:x val="3.9654495432855401E-3"/>
              <c:y val="0.180020197204372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74523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a:t>
            </a:fld>
            <a:endParaRPr lang="en-US" dirty="0"/>
          </a:p>
        </p:txBody>
      </p:sp>
    </p:spTree>
    <p:extLst>
      <p:ext uri="{BB962C8B-B14F-4D97-AF65-F5344CB8AC3E}">
        <p14:creationId xmlns:p14="http://schemas.microsoft.com/office/powerpoint/2010/main" val="194676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dirty="0"/>
          </a:p>
        </p:txBody>
      </p:sp>
    </p:spTree>
    <p:extLst>
      <p:ext uri="{BB962C8B-B14F-4D97-AF65-F5344CB8AC3E}">
        <p14:creationId xmlns:p14="http://schemas.microsoft.com/office/powerpoint/2010/main" val="238534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27</a:t>
            </a:fld>
            <a:endParaRPr lang="en-US" dirty="0"/>
          </a:p>
        </p:txBody>
      </p:sp>
    </p:spTree>
    <p:extLst>
      <p:ext uri="{BB962C8B-B14F-4D97-AF65-F5344CB8AC3E}">
        <p14:creationId xmlns:p14="http://schemas.microsoft.com/office/powerpoint/2010/main" val="263557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35</a:t>
            </a:fld>
            <a:endParaRPr lang="en-US" dirty="0"/>
          </a:p>
        </p:txBody>
      </p:sp>
    </p:spTree>
    <p:extLst>
      <p:ext uri="{BB962C8B-B14F-4D97-AF65-F5344CB8AC3E}">
        <p14:creationId xmlns:p14="http://schemas.microsoft.com/office/powerpoint/2010/main" val="10614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42</a:t>
            </a:fld>
            <a:endParaRPr lang="en-US" dirty="0"/>
          </a:p>
        </p:txBody>
      </p:sp>
    </p:spTree>
    <p:extLst>
      <p:ext uri="{BB962C8B-B14F-4D97-AF65-F5344CB8AC3E}">
        <p14:creationId xmlns:p14="http://schemas.microsoft.com/office/powerpoint/2010/main" val="338164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43</a:t>
            </a:fld>
            <a:endParaRPr lang="en-US" dirty="0"/>
          </a:p>
        </p:txBody>
      </p:sp>
    </p:spTree>
    <p:extLst>
      <p:ext uri="{BB962C8B-B14F-4D97-AF65-F5344CB8AC3E}">
        <p14:creationId xmlns:p14="http://schemas.microsoft.com/office/powerpoint/2010/main" val="35056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44</a:t>
            </a:fld>
            <a:endParaRPr lang="en-US" dirty="0"/>
          </a:p>
        </p:txBody>
      </p:sp>
    </p:spTree>
    <p:extLst>
      <p:ext uri="{BB962C8B-B14F-4D97-AF65-F5344CB8AC3E}">
        <p14:creationId xmlns:p14="http://schemas.microsoft.com/office/powerpoint/2010/main" val="2088360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45</a:t>
            </a:fld>
            <a:endParaRPr lang="en-US" dirty="0"/>
          </a:p>
        </p:txBody>
      </p:sp>
    </p:spTree>
    <p:extLst>
      <p:ext uri="{BB962C8B-B14F-4D97-AF65-F5344CB8AC3E}">
        <p14:creationId xmlns:p14="http://schemas.microsoft.com/office/powerpoint/2010/main" val="421409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50</a:t>
            </a:fld>
            <a:endParaRPr lang="en-US" dirty="0"/>
          </a:p>
        </p:txBody>
      </p:sp>
    </p:spTree>
    <p:extLst>
      <p:ext uri="{BB962C8B-B14F-4D97-AF65-F5344CB8AC3E}">
        <p14:creationId xmlns:p14="http://schemas.microsoft.com/office/powerpoint/2010/main" val="151877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58</a:t>
            </a:fld>
            <a:endParaRPr lang="en-US" dirty="0"/>
          </a:p>
        </p:txBody>
      </p:sp>
    </p:spTree>
    <p:extLst>
      <p:ext uri="{BB962C8B-B14F-4D97-AF65-F5344CB8AC3E}">
        <p14:creationId xmlns:p14="http://schemas.microsoft.com/office/powerpoint/2010/main" val="272425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59</a:t>
            </a:fld>
            <a:endParaRPr lang="en-US" dirty="0"/>
          </a:p>
        </p:txBody>
      </p:sp>
    </p:spTree>
    <p:extLst>
      <p:ext uri="{BB962C8B-B14F-4D97-AF65-F5344CB8AC3E}">
        <p14:creationId xmlns:p14="http://schemas.microsoft.com/office/powerpoint/2010/main" val="102498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a:t>
            </a:fld>
            <a:endParaRPr lang="en-US" dirty="0"/>
          </a:p>
        </p:txBody>
      </p:sp>
    </p:spTree>
    <p:extLst>
      <p:ext uri="{BB962C8B-B14F-4D97-AF65-F5344CB8AC3E}">
        <p14:creationId xmlns:p14="http://schemas.microsoft.com/office/powerpoint/2010/main" val="213637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60</a:t>
            </a:fld>
            <a:endParaRPr lang="en-US" dirty="0"/>
          </a:p>
        </p:txBody>
      </p:sp>
    </p:spTree>
    <p:extLst>
      <p:ext uri="{BB962C8B-B14F-4D97-AF65-F5344CB8AC3E}">
        <p14:creationId xmlns:p14="http://schemas.microsoft.com/office/powerpoint/2010/main" val="327730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61</a:t>
            </a:fld>
            <a:endParaRPr lang="en-US" dirty="0"/>
          </a:p>
        </p:txBody>
      </p:sp>
    </p:spTree>
    <p:extLst>
      <p:ext uri="{BB962C8B-B14F-4D97-AF65-F5344CB8AC3E}">
        <p14:creationId xmlns:p14="http://schemas.microsoft.com/office/powerpoint/2010/main" val="21550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62</a:t>
            </a:fld>
            <a:endParaRPr lang="en-US" dirty="0"/>
          </a:p>
        </p:txBody>
      </p:sp>
    </p:spTree>
    <p:extLst>
      <p:ext uri="{BB962C8B-B14F-4D97-AF65-F5344CB8AC3E}">
        <p14:creationId xmlns:p14="http://schemas.microsoft.com/office/powerpoint/2010/main" val="1065289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63</a:t>
            </a:fld>
            <a:endParaRPr lang="en-US" dirty="0"/>
          </a:p>
        </p:txBody>
      </p:sp>
    </p:spTree>
    <p:extLst>
      <p:ext uri="{BB962C8B-B14F-4D97-AF65-F5344CB8AC3E}">
        <p14:creationId xmlns:p14="http://schemas.microsoft.com/office/powerpoint/2010/main" val="202470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78</a:t>
            </a:fld>
            <a:endParaRPr lang="en-US" dirty="0"/>
          </a:p>
        </p:txBody>
      </p:sp>
    </p:spTree>
    <p:extLst>
      <p:ext uri="{BB962C8B-B14F-4D97-AF65-F5344CB8AC3E}">
        <p14:creationId xmlns:p14="http://schemas.microsoft.com/office/powerpoint/2010/main" val="133775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81</a:t>
            </a:fld>
            <a:endParaRPr lang="en-US" dirty="0"/>
          </a:p>
        </p:txBody>
      </p:sp>
    </p:spTree>
    <p:extLst>
      <p:ext uri="{BB962C8B-B14F-4D97-AF65-F5344CB8AC3E}">
        <p14:creationId xmlns:p14="http://schemas.microsoft.com/office/powerpoint/2010/main" val="151187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82</a:t>
            </a:fld>
            <a:endParaRPr lang="en-US" dirty="0"/>
          </a:p>
        </p:txBody>
      </p:sp>
    </p:spTree>
    <p:extLst>
      <p:ext uri="{BB962C8B-B14F-4D97-AF65-F5344CB8AC3E}">
        <p14:creationId xmlns:p14="http://schemas.microsoft.com/office/powerpoint/2010/main" val="4222236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97</a:t>
            </a:fld>
            <a:endParaRPr lang="en-US" dirty="0"/>
          </a:p>
        </p:txBody>
      </p:sp>
    </p:spTree>
    <p:extLst>
      <p:ext uri="{BB962C8B-B14F-4D97-AF65-F5344CB8AC3E}">
        <p14:creationId xmlns:p14="http://schemas.microsoft.com/office/powerpoint/2010/main" val="382349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100</a:t>
            </a:fld>
            <a:endParaRPr lang="en-US" dirty="0"/>
          </a:p>
        </p:txBody>
      </p:sp>
    </p:spTree>
    <p:extLst>
      <p:ext uri="{BB962C8B-B14F-4D97-AF65-F5344CB8AC3E}">
        <p14:creationId xmlns:p14="http://schemas.microsoft.com/office/powerpoint/2010/main" val="721783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115</a:t>
            </a:fld>
            <a:endParaRPr lang="en-US" dirty="0"/>
          </a:p>
        </p:txBody>
      </p:sp>
    </p:spTree>
    <p:extLst>
      <p:ext uri="{BB962C8B-B14F-4D97-AF65-F5344CB8AC3E}">
        <p14:creationId xmlns:p14="http://schemas.microsoft.com/office/powerpoint/2010/main" val="381776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a:t>
            </a:fld>
            <a:endParaRPr lang="en-US" dirty="0"/>
          </a:p>
        </p:txBody>
      </p:sp>
    </p:spTree>
    <p:extLst>
      <p:ext uri="{BB962C8B-B14F-4D97-AF65-F5344CB8AC3E}">
        <p14:creationId xmlns:p14="http://schemas.microsoft.com/office/powerpoint/2010/main" val="409867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118</a:t>
            </a:fld>
            <a:endParaRPr lang="en-US" dirty="0"/>
          </a:p>
        </p:txBody>
      </p:sp>
    </p:spTree>
    <p:extLst>
      <p:ext uri="{BB962C8B-B14F-4D97-AF65-F5344CB8AC3E}">
        <p14:creationId xmlns:p14="http://schemas.microsoft.com/office/powerpoint/2010/main" val="4129796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125</a:t>
            </a:fld>
            <a:endParaRPr lang="en-US" dirty="0"/>
          </a:p>
        </p:txBody>
      </p:sp>
    </p:spTree>
    <p:extLst>
      <p:ext uri="{BB962C8B-B14F-4D97-AF65-F5344CB8AC3E}">
        <p14:creationId xmlns:p14="http://schemas.microsoft.com/office/powerpoint/2010/main" val="4073418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131</a:t>
            </a:fld>
            <a:endParaRPr lang="en-US" dirty="0"/>
          </a:p>
        </p:txBody>
      </p:sp>
    </p:spTree>
    <p:extLst>
      <p:ext uri="{BB962C8B-B14F-4D97-AF65-F5344CB8AC3E}">
        <p14:creationId xmlns:p14="http://schemas.microsoft.com/office/powerpoint/2010/main" val="34833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133</a:t>
            </a:fld>
            <a:endParaRPr lang="en-US" dirty="0"/>
          </a:p>
        </p:txBody>
      </p:sp>
    </p:spTree>
    <p:extLst>
      <p:ext uri="{BB962C8B-B14F-4D97-AF65-F5344CB8AC3E}">
        <p14:creationId xmlns:p14="http://schemas.microsoft.com/office/powerpoint/2010/main" val="235172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134</a:t>
            </a:fld>
            <a:endParaRPr lang="en-US" dirty="0"/>
          </a:p>
        </p:txBody>
      </p:sp>
    </p:spTree>
    <p:extLst>
      <p:ext uri="{BB962C8B-B14F-4D97-AF65-F5344CB8AC3E}">
        <p14:creationId xmlns:p14="http://schemas.microsoft.com/office/powerpoint/2010/main" val="409799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138</a:t>
            </a:fld>
            <a:endParaRPr lang="en-US" dirty="0"/>
          </a:p>
        </p:txBody>
      </p:sp>
    </p:spTree>
    <p:extLst>
      <p:ext uri="{BB962C8B-B14F-4D97-AF65-F5344CB8AC3E}">
        <p14:creationId xmlns:p14="http://schemas.microsoft.com/office/powerpoint/2010/main" val="4026595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140</a:t>
            </a:fld>
            <a:endParaRPr lang="en-US" dirty="0"/>
          </a:p>
        </p:txBody>
      </p:sp>
    </p:spTree>
    <p:extLst>
      <p:ext uri="{BB962C8B-B14F-4D97-AF65-F5344CB8AC3E}">
        <p14:creationId xmlns:p14="http://schemas.microsoft.com/office/powerpoint/2010/main" val="2554283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141</a:t>
            </a:fld>
            <a:endParaRPr lang="en-US" dirty="0"/>
          </a:p>
        </p:txBody>
      </p:sp>
    </p:spTree>
    <p:extLst>
      <p:ext uri="{BB962C8B-B14F-4D97-AF65-F5344CB8AC3E}">
        <p14:creationId xmlns:p14="http://schemas.microsoft.com/office/powerpoint/2010/main" val="157486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142</a:t>
            </a:fld>
            <a:endParaRPr lang="en-US"/>
          </a:p>
        </p:txBody>
      </p:sp>
    </p:spTree>
    <p:extLst>
      <p:ext uri="{BB962C8B-B14F-4D97-AF65-F5344CB8AC3E}">
        <p14:creationId xmlns:p14="http://schemas.microsoft.com/office/powerpoint/2010/main" val="273550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dirty="0"/>
          </a:p>
        </p:txBody>
      </p:sp>
    </p:spTree>
    <p:extLst>
      <p:ext uri="{BB962C8B-B14F-4D97-AF65-F5344CB8AC3E}">
        <p14:creationId xmlns:p14="http://schemas.microsoft.com/office/powerpoint/2010/main" val="332549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dirty="0"/>
          </a:p>
        </p:txBody>
      </p:sp>
    </p:spTree>
    <p:extLst>
      <p:ext uri="{BB962C8B-B14F-4D97-AF65-F5344CB8AC3E}">
        <p14:creationId xmlns:p14="http://schemas.microsoft.com/office/powerpoint/2010/main" val="411884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17</a:t>
            </a:fld>
            <a:endParaRPr lang="en-US" dirty="0"/>
          </a:p>
        </p:txBody>
      </p:sp>
    </p:spTree>
    <p:extLst>
      <p:ext uri="{BB962C8B-B14F-4D97-AF65-F5344CB8AC3E}">
        <p14:creationId xmlns:p14="http://schemas.microsoft.com/office/powerpoint/2010/main" val="110657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18</a:t>
            </a:fld>
            <a:endParaRPr lang="en-US" dirty="0"/>
          </a:p>
        </p:txBody>
      </p:sp>
    </p:spTree>
    <p:extLst>
      <p:ext uri="{BB962C8B-B14F-4D97-AF65-F5344CB8AC3E}">
        <p14:creationId xmlns:p14="http://schemas.microsoft.com/office/powerpoint/2010/main" val="2595061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19</a:t>
            </a:fld>
            <a:endParaRPr lang="en-US" dirty="0"/>
          </a:p>
        </p:txBody>
      </p:sp>
    </p:spTree>
    <p:extLst>
      <p:ext uri="{BB962C8B-B14F-4D97-AF65-F5344CB8AC3E}">
        <p14:creationId xmlns:p14="http://schemas.microsoft.com/office/powerpoint/2010/main" val="339981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20</a:t>
            </a:fld>
            <a:endParaRPr lang="en-US" dirty="0"/>
          </a:p>
        </p:txBody>
      </p:sp>
    </p:spTree>
    <p:extLst>
      <p:ext uri="{BB962C8B-B14F-4D97-AF65-F5344CB8AC3E}">
        <p14:creationId xmlns:p14="http://schemas.microsoft.com/office/powerpoint/2010/main" val="3549449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err="1">
                  <a:solidFill>
                    <a:schemeClr val="tx1">
                      <a:lumMod val="75000"/>
                      <a:lumOff val="25000"/>
                    </a:schemeClr>
                  </a:solidFill>
                  <a:latin typeface="Corbel" panose="020B0503020204020204" pitchFamily="34" charset="0"/>
                  <a:cs typeface="Calibri" panose="020F0502020204030204" pitchFamily="34" charset="0"/>
                </a:rPr>
                <a:t>www.hepatitisC.uw.edu</a:t>
              </a:r>
              <a:endParaRPr lang="en-US" sz="1050" dirty="0">
                <a:solidFill>
                  <a:schemeClr val="tx1">
                    <a:lumMod val="75000"/>
                    <a:lumOff val="25000"/>
                  </a:schemeClr>
                </a:solidFill>
                <a:latin typeface="Corbel" panose="020B050302020402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
        <p:nvSpPr>
          <p:cNvPr id="11" name="TextBox 10">
            <a:extLst>
              <a:ext uri="{FF2B5EF4-FFF2-40B4-BE49-F238E27FC236}">
                <a16:creationId xmlns:a16="http://schemas.microsoft.com/office/drawing/2014/main" id="{C78746E0-C15F-CF49-965C-41A0CD08B991}"/>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r>
              <a:rPr lang="en-US" dirty="0"/>
              <a:t>Glecaprevir-Pibrentasvir (</a:t>
            </a:r>
            <a:r>
              <a:rPr lang="en-US" i="1" dirty="0"/>
              <a:t>Mavyret</a:t>
            </a:r>
            <a:r>
              <a:rPr lang="en-US" dirty="0"/>
              <a:t>)</a:t>
            </a:r>
          </a:p>
        </p:txBody>
      </p:sp>
      <p:sp>
        <p:nvSpPr>
          <p:cNvPr id="8" name="Text Placeholder 7">
            <a:extLst>
              <a:ext uri="{FF2B5EF4-FFF2-40B4-BE49-F238E27FC236}">
                <a16:creationId xmlns:a16="http://schemas.microsoft.com/office/drawing/2014/main" id="{DEA1A5DC-5F25-614A-85EB-EA30C5D1F3A9}"/>
              </a:ext>
            </a:extLst>
          </p:cNvPr>
          <p:cNvSpPr>
            <a:spLocks noGrp="1"/>
          </p:cNvSpPr>
          <p:nvPr>
            <p:ph type="body" sz="quarter" idx="18"/>
          </p:nvPr>
        </p:nvSpPr>
        <p:spPr>
          <a:prstGeom prst="rect">
            <a:avLst/>
          </a:prstGeom>
        </p:spPr>
        <p:txBody>
          <a:bodyPr/>
          <a:lstStyle/>
          <a:p>
            <a:r>
              <a:rPr lang="en-US" dirty="0"/>
              <a:t>Prepared by: </a:t>
            </a:r>
            <a:br>
              <a:rPr lang="en-US" dirty="0"/>
            </a:br>
            <a:r>
              <a:rPr lang="en-US" dirty="0"/>
              <a:t>H. Nina Kim, MD, MSc</a:t>
            </a:r>
            <a:br>
              <a:rPr lang="en-US" dirty="0"/>
            </a:br>
            <a:r>
              <a:rPr lang="en-US" dirty="0"/>
              <a:t>David H. Spach, MD</a:t>
            </a: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4"/>
          </p:nvPr>
        </p:nvSpPr>
        <p:spPr>
          <a:prstGeom prst="rect">
            <a:avLst/>
          </a:prstGeom>
        </p:spPr>
        <p:txBody>
          <a:bodyPr/>
          <a:lstStyle/>
          <a:p>
            <a:r>
              <a:rPr lang="en-US" dirty="0"/>
              <a:t>Last Updated: September 18, 2023</a:t>
            </a:r>
          </a:p>
        </p:txBody>
      </p:sp>
    </p:spTree>
    <p:extLst>
      <p:ext uri="{BB962C8B-B14F-4D97-AF65-F5344CB8AC3E}">
        <p14:creationId xmlns:p14="http://schemas.microsoft.com/office/powerpoint/2010/main" val="66418049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Zeuzem</a:t>
            </a:r>
            <a:r>
              <a:rPr lang="en-US" dirty="0">
                <a:latin typeface="Arial" panose="020B0604020202020204" pitchFamily="34" charset="0"/>
                <a:cs typeface="Arial" panose="020B0604020202020204" pitchFamily="34" charset="0"/>
              </a:rPr>
              <a:t> S, et al. 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9029552"/>
              </p:ext>
            </p:extLst>
          </p:nvPr>
        </p:nvGraphicFramePr>
        <p:xfrm>
          <a:off x="378133" y="1021826"/>
          <a:ext cx="8229601" cy="3802316"/>
        </p:xfrm>
        <a:graphic>
          <a:graphicData uri="http://schemas.openxmlformats.org/drawingml/2006/table">
            <a:tbl>
              <a:tblPr firstRow="1" bandRow="1"/>
              <a:tblGrid>
                <a:gridCol w="3382475">
                  <a:extLst>
                    <a:ext uri="{9D8B030D-6E8A-4147-A177-3AD203B41FA5}">
                      <a16:colId xmlns:a16="http://schemas.microsoft.com/office/drawing/2014/main" val="1928103447"/>
                    </a:ext>
                  </a:extLst>
                </a:gridCol>
                <a:gridCol w="2421750">
                  <a:extLst>
                    <a:ext uri="{9D8B030D-6E8A-4147-A177-3AD203B41FA5}">
                      <a16:colId xmlns:a16="http://schemas.microsoft.com/office/drawing/2014/main" val="2356032696"/>
                    </a:ext>
                  </a:extLst>
                </a:gridCol>
                <a:gridCol w="2425376">
                  <a:extLst>
                    <a:ext uri="{9D8B030D-6E8A-4147-A177-3AD203B41FA5}">
                      <a16:colId xmlns:a16="http://schemas.microsoft.com/office/drawing/2014/main" val="2536119782"/>
                    </a:ext>
                  </a:extLst>
                </a:gridCol>
              </a:tblGrid>
              <a:tr h="460133">
                <a:tc>
                  <a:txBody>
                    <a:bodyPr/>
                    <a:lstStyle/>
                    <a:p>
                      <a:pPr algn="l" rtl="0" fontAlgn="ctr"/>
                      <a:r>
                        <a:rPr lang="en-US" sz="1200" b="1" i="0" u="none" strike="noStrike" dirty="0">
                          <a:solidFill>
                            <a:srgbClr val="FFFFFF"/>
                          </a:solidFill>
                          <a:effectLst/>
                          <a:latin typeface="Arial" panose="020B0604020202020204" pitchFamily="34" charset="0"/>
                        </a:rPr>
                        <a:t>Baseline Characteristics</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444444"/>
                    </a:solidFill>
                  </a:tcPr>
                </a:tc>
                <a:tc>
                  <a:txBody>
                    <a:bodyPr/>
                    <a:lstStyle/>
                    <a:p>
                      <a:pPr algn="ctr" rtl="0" fontAlgn="ctr"/>
                      <a:r>
                        <a:rPr lang="en-US" sz="1200" b="1" i="0" u="none" strike="noStrike" dirty="0">
                          <a:solidFill>
                            <a:srgbClr val="FFFFFF"/>
                          </a:solidFill>
                          <a:effectLst/>
                          <a:latin typeface="Arial" panose="020B0604020202020204" pitchFamily="34" charset="0"/>
                        </a:rPr>
                        <a:t>GLE-PIB 8 weeks</a:t>
                      </a:r>
                    </a:p>
                    <a:p>
                      <a:pPr algn="ctr" rtl="0" fontAlgn="ctr"/>
                      <a:r>
                        <a:rPr lang="en-US" sz="1100" b="0" i="0" u="none" strike="noStrike" dirty="0">
                          <a:solidFill>
                            <a:srgbClr val="FFFFFF"/>
                          </a:solidFill>
                          <a:effectLst/>
                          <a:latin typeface="Arial" panose="020B0604020202020204" pitchFamily="34" charset="0"/>
                        </a:rPr>
                        <a:t>(n = 351)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7D5782"/>
                    </a:solidFill>
                  </a:tcPr>
                </a:tc>
                <a:tc>
                  <a:txBody>
                    <a:bodyPr/>
                    <a:lstStyle/>
                    <a:p>
                      <a:pPr algn="ctr" rtl="0" fontAlgn="ctr"/>
                      <a:r>
                        <a:rPr lang="en-US" sz="1200" b="1" i="0" u="none" strike="noStrike" dirty="0">
                          <a:solidFill>
                            <a:srgbClr val="FFFFFF"/>
                          </a:solidFill>
                          <a:effectLst/>
                          <a:latin typeface="Arial" panose="020B0604020202020204" pitchFamily="34" charset="0"/>
                        </a:rPr>
                        <a:t>GLE-PIB 12 weeks</a:t>
                      </a:r>
                    </a:p>
                    <a:p>
                      <a:pPr algn="ctr" rtl="0" fontAlgn="ctr"/>
                      <a:r>
                        <a:rPr lang="en-US" sz="1100" b="0" i="0" u="none" strike="noStrike" dirty="0">
                          <a:solidFill>
                            <a:srgbClr val="FFFFFF"/>
                          </a:solidFill>
                          <a:effectLst/>
                          <a:latin typeface="Arial" panose="020B0604020202020204" pitchFamily="34" charset="0"/>
                        </a:rPr>
                        <a:t>(n = 352)</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9525" cap="flat" cmpd="sng" algn="ctr">
                      <a:noFill/>
                      <a:prstDash val="solid"/>
                      <a:round/>
                      <a:headEnd type="none" w="med" len="med"/>
                      <a:tailEnd type="none" w="med" len="med"/>
                    </a:lnB>
                    <a:solidFill>
                      <a:srgbClr val="4971A6"/>
                    </a:solidFill>
                  </a:tcPr>
                </a:tc>
                <a:extLst>
                  <a:ext uri="{0D108BD9-81ED-4DB2-BD59-A6C34878D82A}">
                    <a16:rowId xmlns:a16="http://schemas.microsoft.com/office/drawing/2014/main" val="1863294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Median age, (range), years</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53 (19-84)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52 (21-77)</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315500399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Male,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167 (48)</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176 (50)</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730664913"/>
                  </a:ext>
                </a:extLst>
              </a:tr>
              <a:tr h="257091">
                <a:tc>
                  <a:txBody>
                    <a:bodyPr/>
                    <a:lstStyle/>
                    <a:p>
                      <a:pPr algn="l" rtl="0" fontAlgn="ctr"/>
                      <a:r>
                        <a:rPr lang="en-US" sz="1200" b="0" i="0" u="none" strike="noStrike" dirty="0">
                          <a:solidFill>
                            <a:srgbClr val="000000"/>
                          </a:solidFill>
                          <a:effectLst/>
                          <a:latin typeface="Arial" panose="020B0604020202020204" pitchFamily="34" charset="0"/>
                        </a:rPr>
                        <a:t>Black race,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14 (4)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13 (4)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1666851551"/>
                  </a:ext>
                </a:extLst>
              </a:tr>
              <a:tr h="257091">
                <a:tc>
                  <a:txBody>
                    <a:bodyPr/>
                    <a:lstStyle/>
                    <a:p>
                      <a:pPr algn="l" rtl="0" fontAlgn="ctr"/>
                      <a:r>
                        <a:rPr lang="en-US" sz="1200" b="0" i="0" u="none" strike="noStrike" dirty="0">
                          <a:solidFill>
                            <a:srgbClr val="000000"/>
                          </a:solidFill>
                          <a:effectLst/>
                          <a:latin typeface="Arial" panose="020B0604020202020204" pitchFamily="34" charset="0"/>
                        </a:rPr>
                        <a:t>HCV subtype 1a,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151 (43)</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144 (41)</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842673799"/>
                  </a:ext>
                </a:extLst>
              </a:tr>
              <a:tr h="257091">
                <a:tc>
                  <a:txBody>
                    <a:bodyPr/>
                    <a:lstStyle/>
                    <a:p>
                      <a:pPr algn="l" rtl="0" fontAlgn="ctr"/>
                      <a:r>
                        <a:rPr lang="en-US" sz="1200" b="0" i="0" u="none" strike="noStrike" dirty="0">
                          <a:solidFill>
                            <a:srgbClr val="000000"/>
                          </a:solidFill>
                          <a:effectLst/>
                          <a:latin typeface="Arial" panose="020B0604020202020204" pitchFamily="34" charset="0"/>
                        </a:rPr>
                        <a:t>Body mass index, median kg/m</a:t>
                      </a:r>
                      <a:r>
                        <a:rPr lang="en-US" sz="1200" b="0" i="0" u="none" strike="noStrike" baseline="30000" dirty="0">
                          <a:solidFill>
                            <a:srgbClr val="000000"/>
                          </a:solidFill>
                          <a:effectLst/>
                          <a:latin typeface="Arial" panose="020B0604020202020204" pitchFamily="34" charset="0"/>
                        </a:rPr>
                        <a:t>2</a:t>
                      </a:r>
                      <a:r>
                        <a:rPr lang="en-US" sz="1200" b="0" i="0" u="none" strike="noStrike" dirty="0">
                          <a:solidFill>
                            <a:srgbClr val="000000"/>
                          </a:solidFill>
                          <a:effectLst/>
                          <a:latin typeface="Arial" panose="020B0604020202020204" pitchFamily="34" charset="0"/>
                        </a:rPr>
                        <a:t> (range)</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25 (18-41)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25 (18-54)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3739399955"/>
                  </a:ext>
                </a:extLst>
              </a:tr>
              <a:tr h="257091">
                <a:tc>
                  <a:txBody>
                    <a:bodyPr/>
                    <a:lstStyle/>
                    <a:p>
                      <a:pPr algn="l" rtl="0" fontAlgn="ctr"/>
                      <a:r>
                        <a:rPr lang="en-US" sz="1200" b="0" i="0" u="none" strike="noStrike" dirty="0">
                          <a:solidFill>
                            <a:srgbClr val="000000"/>
                          </a:solidFill>
                          <a:effectLst/>
                          <a:latin typeface="Arial" panose="020B0604020202020204" pitchFamily="34" charset="0"/>
                        </a:rPr>
                        <a:t>Median HCV RNA, log</a:t>
                      </a:r>
                      <a:r>
                        <a:rPr lang="en-US" sz="1200" b="0" i="0" u="none" strike="noStrike" baseline="-25000" dirty="0">
                          <a:solidFill>
                            <a:srgbClr val="000000"/>
                          </a:solidFill>
                          <a:effectLst/>
                          <a:latin typeface="Arial" panose="020B0604020202020204" pitchFamily="34" charset="0"/>
                        </a:rPr>
                        <a:t>10</a:t>
                      </a:r>
                      <a:r>
                        <a:rPr lang="en-US" sz="1200" b="0" i="0" u="none" strike="noStrike" dirty="0">
                          <a:solidFill>
                            <a:srgbClr val="000000"/>
                          </a:solidFill>
                          <a:effectLst/>
                          <a:latin typeface="Arial" panose="020B0604020202020204" pitchFamily="34" charset="0"/>
                        </a:rPr>
                        <a:t> IU/mL (range)</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6.1 (1.2-7.6)</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6.1 (3.3-7.4)</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620511705"/>
                  </a:ext>
                </a:extLst>
              </a:tr>
              <a:tr h="257091">
                <a:tc>
                  <a:txBody>
                    <a:bodyPr/>
                    <a:lstStyle/>
                    <a:p>
                      <a:pPr algn="l" rtl="0" fontAlgn="ctr"/>
                      <a:r>
                        <a:rPr lang="en-US" sz="1200" b="0" i="0" u="none" strike="noStrike" dirty="0">
                          <a:solidFill>
                            <a:srgbClr val="000000"/>
                          </a:solidFill>
                          <a:effectLst/>
                          <a:latin typeface="Arial" panose="020B0604020202020204" pitchFamily="34" charset="0"/>
                        </a:rPr>
                        <a:t>Non-CC IL28B genotype,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249 (71)</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266 (76)</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487793677"/>
                  </a:ext>
                </a:extLst>
              </a:tr>
              <a:tr h="257091">
                <a:tc>
                  <a:txBody>
                    <a:bodyPr/>
                    <a:lstStyle/>
                    <a:p>
                      <a:pPr algn="l" rtl="0" fontAlgn="ctr"/>
                      <a:r>
                        <a:rPr lang="en-US" sz="1200" b="0" i="0" u="none" strike="noStrike" dirty="0">
                          <a:solidFill>
                            <a:srgbClr val="000000"/>
                          </a:solidFill>
                          <a:effectLst/>
                          <a:latin typeface="Arial" panose="020B0604020202020204" pitchFamily="34" charset="0"/>
                        </a:rPr>
                        <a:t>Fibrosis Stage,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303805486"/>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F0 or F1</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296/348 (85)</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298/351 (85)</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3911056213"/>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F2</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22/348 (6)</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24/351 (7)</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625538457"/>
                  </a:ext>
                </a:extLst>
              </a:tr>
              <a:tr h="257091">
                <a:tc>
                  <a:txBody>
                    <a:bodyPr/>
                    <a:lstStyle/>
                    <a:p>
                      <a:pPr algn="l" rtl="0" fontAlgn="ctr"/>
                      <a:r>
                        <a:rPr lang="en-US" sz="1200" b="0" i="0" u="none" strike="noStrike" dirty="0">
                          <a:solidFill>
                            <a:srgbClr val="000000"/>
                          </a:solidFill>
                          <a:effectLst/>
                          <a:latin typeface="Arial" panose="020B0604020202020204" pitchFamily="34" charset="0"/>
                        </a:rPr>
                        <a:t>  F3</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30/348 (9)</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29/351 (8)</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2352196562"/>
                  </a:ext>
                </a:extLst>
              </a:tr>
              <a:tr h="257091">
                <a:tc>
                  <a:txBody>
                    <a:bodyPr/>
                    <a:lstStyle/>
                    <a:p>
                      <a:pPr algn="l" rtl="0" fontAlgn="ctr"/>
                      <a:r>
                        <a:rPr lang="en-US" sz="1200" b="0" i="0" u="none" strike="noStrike" dirty="0">
                          <a:solidFill>
                            <a:srgbClr val="000000"/>
                          </a:solidFill>
                          <a:effectLst/>
                          <a:latin typeface="Arial" panose="020B0604020202020204" pitchFamily="34" charset="0"/>
                        </a:rPr>
                        <a:t>Injection drug use,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a:solidFill>
                            <a:srgbClr val="000000"/>
                          </a:solidFill>
                          <a:effectLst/>
                          <a:latin typeface="Arial" panose="020B0604020202020204" pitchFamily="34" charset="0"/>
                        </a:rPr>
                        <a:t>98 (28)</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98 (28)</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1900427368"/>
                  </a:ext>
                </a:extLst>
              </a:tr>
              <a:tr h="257091">
                <a:tc>
                  <a:txBody>
                    <a:bodyPr/>
                    <a:lstStyle/>
                    <a:p>
                      <a:pPr algn="l" rtl="0" fontAlgn="ctr"/>
                      <a:r>
                        <a:rPr lang="en-US" sz="1200" b="0" i="0" u="none" strike="noStrike" dirty="0">
                          <a:solidFill>
                            <a:srgbClr val="000000"/>
                          </a:solidFill>
                          <a:effectLst/>
                          <a:latin typeface="Arial" panose="020B0604020202020204" pitchFamily="34" charset="0"/>
                        </a:rPr>
                        <a:t>HIV coinfection n (%)</a:t>
                      </a:r>
                    </a:p>
                  </a:txBody>
                  <a:tcPr marL="84956" marR="9440" marT="9440" marB="0" anchor="ctr">
                    <a:lnL w="12700" cap="flat" cmpd="sng" algn="ctr">
                      <a:solidFill>
                        <a:srgbClr val="BFBFB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15 (4)</a:t>
                      </a:r>
                    </a:p>
                  </a:txBody>
                  <a:tcPr marL="9440" marR="9440" marT="944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18 (5)</a:t>
                      </a:r>
                    </a:p>
                  </a:txBody>
                  <a:tcPr marL="9440" marR="9440" marT="9440" marB="0" anchor="ctr">
                    <a:lnL w="952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AEF"/>
                    </a:solidFill>
                  </a:tcPr>
                </a:tc>
                <a:extLst>
                  <a:ext uri="{0D108BD9-81ED-4DB2-BD59-A6C34878D82A}">
                    <a16:rowId xmlns:a16="http://schemas.microsoft.com/office/drawing/2014/main" val="3547039621"/>
                  </a:ext>
                </a:extLst>
              </a:tr>
            </a:tbl>
          </a:graphicData>
        </a:graphic>
      </p:graphicFrame>
    </p:spTree>
    <p:extLst>
      <p:ext uri="{BB962C8B-B14F-4D97-AF65-F5344CB8AC3E}">
        <p14:creationId xmlns:p14="http://schemas.microsoft.com/office/powerpoint/2010/main" val="2733637339"/>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Study Design</a:t>
            </a:r>
          </a:p>
        </p:txBody>
      </p:sp>
      <p:sp>
        <p:nvSpPr>
          <p:cNvPr id="36" name="Content Placeholder 6"/>
          <p:cNvSpPr>
            <a:spLocks noGrp="1"/>
          </p:cNvSpPr>
          <p:nvPr>
            <p:ph type="body" idx="10"/>
          </p:nvPr>
        </p:nvSpPr>
        <p:spPr/>
        <p:txBody>
          <a:bodyPr/>
          <a:lstStyle/>
          <a:p>
            <a:r>
              <a:rPr lang="en-US" dirty="0"/>
              <a:t>Intent-to-Treat Analysis</a:t>
            </a:r>
          </a:p>
        </p:txBody>
      </p:sp>
      <p:sp>
        <p:nvSpPr>
          <p:cNvPr id="2" name="Text Placeholder 1">
            <a:extLst>
              <a:ext uri="{FF2B5EF4-FFF2-40B4-BE49-F238E27FC236}">
                <a16:creationId xmlns:a16="http://schemas.microsoft.com/office/drawing/2014/main" id="{D61395B3-1DF5-9154-D122-605E9E680EBB}"/>
              </a:ext>
            </a:extLst>
          </p:cNvPr>
          <p:cNvSpPr>
            <a:spLocks noGrp="1"/>
          </p:cNvSpPr>
          <p:nvPr>
            <p:ph type="body" sz="quarter" idx="14"/>
          </p:nvPr>
        </p:nvSpPr>
        <p:spPr/>
        <p:txBody>
          <a:bodyPr/>
          <a:lstStyle/>
          <a:p>
            <a:r>
              <a:rPr lang="en-US" dirty="0"/>
              <a:t>Source: </a:t>
            </a:r>
            <a:r>
              <a:rPr lang="en-US" dirty="0" err="1"/>
              <a:t>Poordad</a:t>
            </a:r>
            <a:r>
              <a:rPr lang="en-US" dirty="0"/>
              <a:t> F, et al. Hepatology. 2017;66:389-97.  </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9" name="Chart 28"/>
          <p:cNvGraphicFramePr>
            <a:graphicFrameLocks/>
          </p:cNvGraphicFramePr>
          <p:nvPr>
            <p:extLst>
              <p:ext uri="{D42A27DB-BD31-4B8C-83A1-F6EECF244321}">
                <p14:modId xmlns:p14="http://schemas.microsoft.com/office/powerpoint/2010/main" val="2906738053"/>
              </p:ext>
            </p:extLst>
          </p:nvPr>
        </p:nvGraphicFramePr>
        <p:xfrm>
          <a:off x="644316" y="1474695"/>
          <a:ext cx="786384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2375209" y="3912608"/>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a:t>
            </a:r>
          </a:p>
        </p:txBody>
      </p:sp>
      <p:sp>
        <p:nvSpPr>
          <p:cNvPr id="49" name="Rectangle 48"/>
          <p:cNvSpPr/>
          <p:nvPr/>
        </p:nvSpPr>
        <p:spPr>
          <a:xfrm>
            <a:off x="4604765" y="3912608"/>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21/22</a:t>
            </a:r>
          </a:p>
        </p:txBody>
      </p:sp>
      <p:sp>
        <p:nvSpPr>
          <p:cNvPr id="50" name="Rectangle 49"/>
          <p:cNvSpPr/>
          <p:nvPr/>
        </p:nvSpPr>
        <p:spPr>
          <a:xfrm>
            <a:off x="6913447" y="3912608"/>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19/22</a:t>
            </a:r>
          </a:p>
        </p:txBody>
      </p:sp>
    </p:spTree>
    <p:extLst>
      <p:ext uri="{BB962C8B-B14F-4D97-AF65-F5344CB8AC3E}">
        <p14:creationId xmlns:p14="http://schemas.microsoft.com/office/powerpoint/2010/main" val="1114369714"/>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1979-6D69-BE1E-4357-D92F4BEEBCB9}"/>
              </a:ext>
            </a:extLst>
          </p:cNvPr>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Conclusions</a:t>
            </a:r>
          </a:p>
        </p:txBody>
      </p:sp>
      <p:sp>
        <p:nvSpPr>
          <p:cNvPr id="3" name="Text Placeholder 2">
            <a:extLst>
              <a:ext uri="{FF2B5EF4-FFF2-40B4-BE49-F238E27FC236}">
                <a16:creationId xmlns:a16="http://schemas.microsoft.com/office/drawing/2014/main" id="{BCA71746-9105-48DF-8E53-F2C50C495603}"/>
              </a:ext>
            </a:extLst>
          </p:cNvPr>
          <p:cNvSpPr>
            <a:spLocks noGrp="1"/>
          </p:cNvSpPr>
          <p:nvPr>
            <p:ph type="body" sz="quarter" idx="14"/>
          </p:nvPr>
        </p:nvSpPr>
        <p:spPr/>
        <p:txBody>
          <a:bodyPr/>
          <a:lstStyle/>
          <a:p>
            <a:r>
              <a:rPr lang="en-US" dirty="0"/>
              <a:t>Source: </a:t>
            </a:r>
            <a:r>
              <a:rPr lang="en-US" dirty="0" err="1"/>
              <a:t>Poordad</a:t>
            </a:r>
            <a:r>
              <a:rPr lang="en-US" dirty="0"/>
              <a:t> F, et al. Hepatology. 2017;66:389-97.  </a:t>
            </a:r>
          </a:p>
        </p:txBody>
      </p:sp>
      <p:sp>
        <p:nvSpPr>
          <p:cNvPr id="4" name="Content Placeholder 3">
            <a:extLst>
              <a:ext uri="{FF2B5EF4-FFF2-40B4-BE49-F238E27FC236}">
                <a16:creationId xmlns:a16="http://schemas.microsoft.com/office/drawing/2014/main" id="{9337E4E1-C6D4-2592-F629-4F9E7440DDA4}"/>
              </a:ext>
            </a:extLst>
          </p:cNvPr>
          <p:cNvSpPr>
            <a:spLocks noGrp="1"/>
          </p:cNvSpPr>
          <p:nvPr>
            <p:ph sz="half" idx="2"/>
          </p:nvPr>
        </p:nvSpPr>
        <p:spPr>
          <a:xfrm>
            <a:off x="-18168" y="1885024"/>
            <a:ext cx="9180576" cy="1700862"/>
          </a:xfrm>
        </p:spPr>
        <p:txBody>
          <a:bodyPr>
            <a:normAutofit/>
          </a:bodyPr>
          <a:lstStyle/>
          <a:p>
            <a:pPr>
              <a:lnSpc>
                <a:spcPts val="2800"/>
              </a:lnSpc>
            </a:pPr>
            <a:r>
              <a:rPr lang="en-US" sz="1800" b="1" dirty="0">
                <a:solidFill>
                  <a:srgbClr val="C00000"/>
                </a:solidFill>
              </a:rPr>
              <a:t>Conclusions</a:t>
            </a:r>
            <a:r>
              <a:rPr lang="en-US" sz="1800" dirty="0"/>
              <a:t>: “The combination of </a:t>
            </a:r>
            <a:r>
              <a:rPr lang="en-US" sz="1800" dirty="0" err="1"/>
              <a:t>glecaprevir</a:t>
            </a:r>
            <a:r>
              <a:rPr lang="en-US" sz="1800" dirty="0"/>
              <a:t> and </a:t>
            </a:r>
            <a:r>
              <a:rPr lang="en-US" sz="1800" dirty="0" err="1"/>
              <a:t>pibrentasvir</a:t>
            </a:r>
            <a:r>
              <a:rPr lang="en-US" sz="1800" dirty="0"/>
              <a:t> was highly efficacious and well tolerated in patients with HCV genotype 1 infection and prior failure of DAA-containing therapy; ribavirin coadministration did not improve efficacy.” </a:t>
            </a:r>
          </a:p>
        </p:txBody>
      </p:sp>
    </p:spTree>
    <p:extLst>
      <p:ext uri="{BB962C8B-B14F-4D97-AF65-F5344CB8AC3E}">
        <p14:creationId xmlns:p14="http://schemas.microsoft.com/office/powerpoint/2010/main" val="541274087"/>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a:solidFill>
                  <a:srgbClr val="001D48"/>
                </a:solidFill>
              </a:rPr>
              <a:t>Glecaprevir-Pibrentasvir in Patients with and without Cirrhosis</a:t>
            </a:r>
            <a:br>
              <a:rPr lang="en-US" dirty="0">
                <a:solidFill>
                  <a:srgbClr val="001D48"/>
                </a:solidFill>
              </a:rPr>
            </a:br>
            <a:r>
              <a:rPr lang="en-US" sz="2400" b="1" dirty="0">
                <a:solidFill>
                  <a:srgbClr val="001D48"/>
                </a:solidFill>
              </a:rPr>
              <a:t>Pooled Analysis</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dirty="0"/>
              <a:t>Source: </a:t>
            </a:r>
            <a:r>
              <a:rPr lang="en-US" dirty="0" err="1"/>
              <a:t>Gane</a:t>
            </a:r>
            <a:r>
              <a:rPr lang="en-US" dirty="0"/>
              <a:t> E, et al. Clin Infect Dis. 2019;69:1657-64.</a:t>
            </a:r>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lstStyle/>
          <a:p>
            <a:r>
              <a:rPr lang="en-US" dirty="0"/>
              <a:t>Treatment Naïve and Treatment Experienced, Phase 2 and 3 </a:t>
            </a:r>
          </a:p>
        </p:txBody>
      </p:sp>
    </p:spTree>
    <p:extLst>
      <p:ext uri="{BB962C8B-B14F-4D97-AF65-F5344CB8AC3E}">
        <p14:creationId xmlns:p14="http://schemas.microsoft.com/office/powerpoint/2010/main" val="304378865"/>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t>Glecaprevir-Pibrentasvir</a:t>
            </a:r>
            <a:r>
              <a:rPr lang="en-US" sz="2000" dirty="0"/>
              <a:t> in Patients with and without Cirrhosis</a:t>
            </a:r>
            <a:br>
              <a:rPr lang="en-US" sz="2000" dirty="0"/>
            </a:br>
            <a:r>
              <a:rPr lang="en-US" sz="2000" dirty="0"/>
              <a:t>Pooled Analysis: Study Features</a:t>
            </a:r>
          </a:p>
        </p:txBody>
      </p:sp>
      <p:sp>
        <p:nvSpPr>
          <p:cNvPr id="6" name="Content Placeholder 5"/>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sp>
        <p:nvSpPr>
          <p:cNvPr id="3" name="Content Placeholder 2">
            <a:extLst>
              <a:ext uri="{FF2B5EF4-FFF2-40B4-BE49-F238E27FC236}">
                <a16:creationId xmlns:a16="http://schemas.microsoft.com/office/drawing/2014/main" id="{B7B3B601-2C13-944A-B2A3-4D0561FC2EF3}"/>
              </a:ext>
            </a:extLst>
          </p:cNvPr>
          <p:cNvSpPr>
            <a:spLocks noGrp="1"/>
          </p:cNvSpPr>
          <p:nvPr>
            <p:ph sz="half" idx="2"/>
          </p:nvPr>
        </p:nvSpPr>
        <p:spPr/>
        <p:txBody>
          <a:bodyPr>
            <a:noAutofit/>
          </a:bodyPr>
          <a:lstStyle/>
          <a:p>
            <a:pPr marL="210312" defTabSz="457200" fontAlgn="base">
              <a:lnSpc>
                <a:spcPts val="17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Integrated analysis of pooled data from nine phase 2 &amp; 3 trials to evaluate the safety and efficacy of the fixed-dose combination of glecaprevir-pibrentasvir for 8, 12 or 16 weeks in treatment-naïve and treatment-experienced adults with GT 1-6 chronic HCV infection with and without cirrhosis</a:t>
            </a:r>
          </a:p>
          <a:p>
            <a:pPr marL="210312"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US, Canada, Europe, Australia, New Zealand and South Africa</a:t>
            </a:r>
          </a:p>
          <a:p>
            <a:pPr marL="210312"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Chronic HCV GT 1-6</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Treatment naïve</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Prior treatment with (1) PEG (or INF) +/- RIB or (2) Sofosbuvir + RIB +/- PEG</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Patients with compensated cirrhosis permitted in some trials</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Patients with chronic HBV excluded</a:t>
            </a:r>
          </a:p>
          <a:p>
            <a:pPr marL="210312" defTabSz="457200" fontAlgn="base">
              <a:lnSpc>
                <a:spcPts val="1700"/>
              </a:lnSpc>
              <a:spcAft>
                <a:spcPct val="0"/>
              </a:spcAft>
              <a:buClr>
                <a:srgbClr val="126B8F"/>
              </a:buClr>
              <a:buSzPct val="90000"/>
              <a:defRPr/>
            </a:pPr>
            <a:r>
              <a:rPr lang="en-US" sz="1500" b="1" dirty="0">
                <a:solidFill>
                  <a:schemeClr val="tx1"/>
                </a:solidFill>
                <a:latin typeface="Arial" pitchFamily="22" charset="0"/>
              </a:rPr>
              <a:t>End Points</a:t>
            </a:r>
            <a:r>
              <a:rPr lang="en-US" sz="1500" dirty="0">
                <a:solidFill>
                  <a:schemeClr val="tx1"/>
                </a:solidFill>
                <a:latin typeface="Arial" pitchFamily="22" charset="0"/>
              </a:rPr>
              <a:t>: Safety and efficacy, stratified by cirrhosis status</a:t>
            </a:r>
          </a:p>
          <a:p>
            <a:pPr>
              <a:lnSpc>
                <a:spcPts val="1700"/>
              </a:lnSpc>
            </a:pPr>
            <a:endParaRPr lang="en-US" sz="1500" dirty="0"/>
          </a:p>
        </p:txBody>
      </p:sp>
    </p:spTree>
    <p:extLst>
      <p:ext uri="{BB962C8B-B14F-4D97-AF65-F5344CB8AC3E}">
        <p14:creationId xmlns:p14="http://schemas.microsoft.com/office/powerpoint/2010/main" val="3000538962"/>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1713525731"/>
              </p:ext>
            </p:extLst>
          </p:nvPr>
        </p:nvGraphicFramePr>
        <p:xfrm>
          <a:off x="457200" y="1009179"/>
          <a:ext cx="8229601" cy="3721694"/>
        </p:xfrm>
        <a:graphic>
          <a:graphicData uri="http://schemas.openxmlformats.org/drawingml/2006/table">
            <a:tbl>
              <a:tblPr>
                <a:effectLst/>
              </a:tblPr>
              <a:tblGrid>
                <a:gridCol w="3149989">
                  <a:extLst>
                    <a:ext uri="{9D8B030D-6E8A-4147-A177-3AD203B41FA5}">
                      <a16:colId xmlns:a16="http://schemas.microsoft.com/office/drawing/2014/main" val="20000"/>
                    </a:ext>
                  </a:extLst>
                </a:gridCol>
                <a:gridCol w="1693204">
                  <a:extLst>
                    <a:ext uri="{9D8B030D-6E8A-4147-A177-3AD203B41FA5}">
                      <a16:colId xmlns:a16="http://schemas.microsoft.com/office/drawing/2014/main" val="20001"/>
                    </a:ext>
                  </a:extLst>
                </a:gridCol>
                <a:gridCol w="1693204">
                  <a:extLst>
                    <a:ext uri="{9D8B030D-6E8A-4147-A177-3AD203B41FA5}">
                      <a16:colId xmlns:a16="http://schemas.microsoft.com/office/drawing/2014/main" val="20002"/>
                    </a:ext>
                  </a:extLst>
                </a:gridCol>
                <a:gridCol w="1693204">
                  <a:extLst>
                    <a:ext uri="{9D8B030D-6E8A-4147-A177-3AD203B41FA5}">
                      <a16:colId xmlns:a16="http://schemas.microsoft.com/office/drawing/2014/main" val="20003"/>
                    </a:ext>
                  </a:extLst>
                </a:gridCol>
              </a:tblGrid>
              <a:tr h="41312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308)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2,061)</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Overall</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2,369)</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39178">
                <a:tc>
                  <a:txBody>
                    <a:bodyPr/>
                    <a:lstStyle/>
                    <a:p>
                      <a:r>
                        <a:rPr lang="en-US" sz="1200" dirty="0">
                          <a:latin typeface="Arial" panose="020B0604020202020204" pitchFamily="34" charset="0"/>
                          <a:cs typeface="Arial" panose="020B0604020202020204" pitchFamily="34" charset="0"/>
                        </a:rPr>
                        <a:t>Age ≥65 years</a:t>
                      </a: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64 (21)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264 (13)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328 (14)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39178">
                <a:tc>
                  <a:txBody>
                    <a:bodyPr/>
                    <a:lstStyle/>
                    <a:p>
                      <a:r>
                        <a:rPr lang="en-US" sz="1200" dirty="0">
                          <a:latin typeface="Arial" panose="020B0604020202020204" pitchFamily="34" charset="0"/>
                          <a:cs typeface="Arial" panose="020B0604020202020204" pitchFamily="34" charset="0"/>
                        </a:rPr>
                        <a:t>Male sex, n (%)</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199 (65)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1119 (54)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1318 (56)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934967">
                <a:tc>
                  <a:txBody>
                    <a:bodyPr/>
                    <a:lstStyle/>
                    <a:p>
                      <a:r>
                        <a:rPr lang="en-US" sz="1200" dirty="0">
                          <a:latin typeface="Arial" panose="020B0604020202020204" pitchFamily="34" charset="0"/>
                          <a:cs typeface="Arial" panose="020B0604020202020204" pitchFamily="34" charset="0"/>
                        </a:rPr>
                        <a:t>Race, n (%)</a:t>
                      </a:r>
                    </a:p>
                    <a:p>
                      <a:r>
                        <a:rPr lang="en-US" sz="1200" dirty="0">
                          <a:latin typeface="Arial" panose="020B0604020202020204" pitchFamily="34" charset="0"/>
                          <a:cs typeface="Arial" panose="020B0604020202020204" pitchFamily="34" charset="0"/>
                        </a:rPr>
                        <a:t>  White</a:t>
                      </a:r>
                    </a:p>
                    <a:p>
                      <a:r>
                        <a:rPr lang="en-US" sz="1200" dirty="0">
                          <a:latin typeface="Arial" panose="020B0604020202020204" pitchFamily="34" charset="0"/>
                          <a:cs typeface="Arial" panose="020B0604020202020204" pitchFamily="34" charset="0"/>
                        </a:rPr>
                        <a:t>  Black</a:t>
                      </a:r>
                    </a:p>
                    <a:p>
                      <a:r>
                        <a:rPr lang="en-US" sz="1200" dirty="0">
                          <a:latin typeface="Arial" panose="020B0604020202020204" pitchFamily="34" charset="0"/>
                          <a:cs typeface="Arial" panose="020B0604020202020204" pitchFamily="34" charset="0"/>
                        </a:rPr>
                        <a:t>  Asian</a:t>
                      </a:r>
                    </a:p>
                    <a:p>
                      <a:r>
                        <a:rPr lang="en-US" sz="1200" dirty="0">
                          <a:latin typeface="Arial" panose="020B0604020202020204" pitchFamily="34" charset="0"/>
                          <a:cs typeface="Arial" panose="020B0604020202020204" pitchFamily="34" charset="0"/>
                        </a:rPr>
                        <a:t>  Other</a:t>
                      </a: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261 (85)</a:t>
                      </a:r>
                    </a:p>
                    <a:p>
                      <a:pPr algn="ctr"/>
                      <a:r>
                        <a:rPr lang="en-US" sz="1200" kern="1200" dirty="0">
                          <a:solidFill>
                            <a:schemeClr val="dk1"/>
                          </a:solidFill>
                          <a:latin typeface="Arial" panose="020B0604020202020204" pitchFamily="34" charset="0"/>
                          <a:ea typeface="+mn-ea"/>
                          <a:cs typeface="Arial" panose="020B0604020202020204" pitchFamily="34" charset="0"/>
                        </a:rPr>
                        <a:t>25 (8)</a:t>
                      </a:r>
                    </a:p>
                    <a:p>
                      <a:pPr algn="ctr"/>
                      <a:r>
                        <a:rPr lang="en-US" sz="1200" kern="1200" dirty="0">
                          <a:solidFill>
                            <a:schemeClr val="dk1"/>
                          </a:solidFill>
                          <a:latin typeface="Arial" panose="020B0604020202020204" pitchFamily="34" charset="0"/>
                          <a:ea typeface="+mn-ea"/>
                          <a:cs typeface="Arial" panose="020B0604020202020204" pitchFamily="34" charset="0"/>
                        </a:rPr>
                        <a:t>17 (6)</a:t>
                      </a:r>
                    </a:p>
                    <a:p>
                      <a:pPr algn="ctr"/>
                      <a:r>
                        <a:rPr lang="en-US" sz="1200" kern="1200" dirty="0">
                          <a:solidFill>
                            <a:schemeClr val="dk1"/>
                          </a:solidFill>
                          <a:latin typeface="Arial" panose="020B0604020202020204" pitchFamily="34" charset="0"/>
                          <a:ea typeface="+mn-ea"/>
                          <a:cs typeface="Arial" panose="020B0604020202020204" pitchFamily="34" charset="0"/>
                        </a:rPr>
                        <a:t>5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1637 (80)</a:t>
                      </a:r>
                    </a:p>
                    <a:p>
                      <a:pPr algn="ctr"/>
                      <a:r>
                        <a:rPr lang="en-US" sz="1200" kern="1200" dirty="0">
                          <a:solidFill>
                            <a:schemeClr val="dk1"/>
                          </a:solidFill>
                          <a:latin typeface="Arial" panose="020B0604020202020204" pitchFamily="34" charset="0"/>
                          <a:ea typeface="+mn-ea"/>
                          <a:cs typeface="Arial" panose="020B0604020202020204" pitchFamily="34" charset="0"/>
                        </a:rPr>
                        <a:t>124 (6)</a:t>
                      </a:r>
                    </a:p>
                    <a:p>
                      <a:pPr algn="ctr"/>
                      <a:r>
                        <a:rPr lang="en-US" sz="1200" kern="1200" dirty="0">
                          <a:solidFill>
                            <a:schemeClr val="dk1"/>
                          </a:solidFill>
                          <a:latin typeface="Arial" panose="020B0604020202020204" pitchFamily="34" charset="0"/>
                          <a:ea typeface="+mn-ea"/>
                          <a:cs typeface="Arial" panose="020B0604020202020204" pitchFamily="34" charset="0"/>
                        </a:rPr>
                        <a:t>255 (12)</a:t>
                      </a:r>
                    </a:p>
                    <a:p>
                      <a:pPr algn="ctr"/>
                      <a:r>
                        <a:rPr lang="en-US" sz="1200" kern="1200" dirty="0">
                          <a:solidFill>
                            <a:schemeClr val="dk1"/>
                          </a:solidFill>
                          <a:latin typeface="Arial" panose="020B0604020202020204" pitchFamily="34" charset="0"/>
                          <a:ea typeface="+mn-ea"/>
                          <a:cs typeface="Arial" panose="020B0604020202020204" pitchFamily="34" charset="0"/>
                        </a:rPr>
                        <a:t>42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1898 (80)</a:t>
                      </a:r>
                    </a:p>
                    <a:p>
                      <a:pPr algn="ctr"/>
                      <a:r>
                        <a:rPr lang="en-US" sz="1200" kern="1200" dirty="0">
                          <a:solidFill>
                            <a:schemeClr val="dk1"/>
                          </a:solidFill>
                          <a:latin typeface="Arial" panose="020B0604020202020204" pitchFamily="34" charset="0"/>
                          <a:ea typeface="+mn-ea"/>
                          <a:cs typeface="Arial" panose="020B0604020202020204" pitchFamily="34" charset="0"/>
                        </a:rPr>
                        <a:t>149 (6)</a:t>
                      </a:r>
                    </a:p>
                    <a:p>
                      <a:pPr algn="ctr"/>
                      <a:r>
                        <a:rPr lang="en-US" sz="1200" kern="1200" dirty="0">
                          <a:solidFill>
                            <a:schemeClr val="dk1"/>
                          </a:solidFill>
                          <a:latin typeface="Arial" panose="020B0604020202020204" pitchFamily="34" charset="0"/>
                          <a:ea typeface="+mn-ea"/>
                          <a:cs typeface="Arial" panose="020B0604020202020204" pitchFamily="34" charset="0"/>
                        </a:rPr>
                        <a:t>272 (11)</a:t>
                      </a:r>
                    </a:p>
                    <a:p>
                      <a:pPr algn="ctr"/>
                      <a:r>
                        <a:rPr lang="en-US" sz="1200" kern="1200" dirty="0">
                          <a:solidFill>
                            <a:schemeClr val="dk1"/>
                          </a:solidFill>
                          <a:latin typeface="Arial" panose="020B0604020202020204" pitchFamily="34" charset="0"/>
                          <a:ea typeface="+mn-ea"/>
                          <a:cs typeface="Arial" panose="020B0604020202020204" pitchFamily="34" charset="0"/>
                        </a:rPr>
                        <a:t>47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391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BMI ≥30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115 (37)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387 (19)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502 (21)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1108914">
                <a:tc>
                  <a:txBody>
                    <a:bodyPr/>
                    <a:lstStyle/>
                    <a:p>
                      <a:r>
                        <a:rPr lang="en-US" sz="1200" dirty="0">
                          <a:latin typeface="Arial" panose="020B0604020202020204" pitchFamily="34" charset="0"/>
                          <a:cs typeface="Arial" panose="020B0604020202020204" pitchFamily="34" charset="0"/>
                        </a:rPr>
                        <a:t>HCV genotype, n (%)</a:t>
                      </a:r>
                    </a:p>
                    <a:p>
                      <a:r>
                        <a:rPr lang="en-US" sz="1200" dirty="0">
                          <a:latin typeface="Arial" panose="020B0604020202020204" pitchFamily="34" charset="0"/>
                          <a:cs typeface="Arial" panose="020B0604020202020204" pitchFamily="34" charset="0"/>
                        </a:rPr>
                        <a:t>  GT 1</a:t>
                      </a:r>
                    </a:p>
                    <a:p>
                      <a:r>
                        <a:rPr lang="en-US" sz="1200" dirty="0">
                          <a:latin typeface="Arial" panose="020B0604020202020204" pitchFamily="34" charset="0"/>
                          <a:cs typeface="Arial" panose="020B0604020202020204" pitchFamily="34" charset="0"/>
                        </a:rPr>
                        <a:t>  GT 2</a:t>
                      </a:r>
                    </a:p>
                    <a:p>
                      <a:r>
                        <a:rPr lang="en-US" sz="1200" dirty="0">
                          <a:latin typeface="Arial" panose="020B0604020202020204" pitchFamily="34" charset="0"/>
                          <a:cs typeface="Arial" panose="020B0604020202020204" pitchFamily="34" charset="0"/>
                        </a:rPr>
                        <a:t>  GT 3</a:t>
                      </a:r>
                    </a:p>
                    <a:p>
                      <a:r>
                        <a:rPr lang="en-US" sz="1200" dirty="0">
                          <a:latin typeface="Arial" panose="020B0604020202020204" pitchFamily="34" charset="0"/>
                          <a:cs typeface="Arial" panose="020B0604020202020204" pitchFamily="34" charset="0"/>
                        </a:rPr>
                        <a:t>  GT 4</a:t>
                      </a:r>
                    </a:p>
                    <a:p>
                      <a:r>
                        <a:rPr lang="en-US" sz="1200" dirty="0">
                          <a:latin typeface="Arial" panose="020B0604020202020204" pitchFamily="34" charset="0"/>
                          <a:cs typeface="Arial" panose="020B0604020202020204" pitchFamily="34" charset="0"/>
                        </a:rPr>
                        <a:t>  GT 5 / 6</a:t>
                      </a: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123 (40)</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38 (12)</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116 (38)</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22 (7)</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 (&lt;1) / 7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864 (42)</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439 (21)</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527 (26)</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160 (8)</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30 (1)/ 41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987 (42)</a:t>
                      </a:r>
                    </a:p>
                    <a:p>
                      <a:pPr algn="ctr"/>
                      <a:r>
                        <a:rPr lang="en-US" sz="1200" kern="1200" dirty="0">
                          <a:solidFill>
                            <a:schemeClr val="dk1"/>
                          </a:solidFill>
                          <a:latin typeface="Arial" panose="020B0604020202020204" pitchFamily="34" charset="0"/>
                          <a:ea typeface="+mn-ea"/>
                          <a:cs typeface="Arial" panose="020B0604020202020204" pitchFamily="34" charset="0"/>
                        </a:rPr>
                        <a:t>477 (20)</a:t>
                      </a:r>
                    </a:p>
                    <a:p>
                      <a:pPr algn="ctr"/>
                      <a:r>
                        <a:rPr lang="en-US" sz="1200" kern="1200" dirty="0">
                          <a:solidFill>
                            <a:schemeClr val="dk1"/>
                          </a:solidFill>
                          <a:latin typeface="Arial" panose="020B0604020202020204" pitchFamily="34" charset="0"/>
                          <a:ea typeface="+mn-ea"/>
                          <a:cs typeface="Arial" panose="020B0604020202020204" pitchFamily="34" charset="0"/>
                        </a:rPr>
                        <a:t>643 (27)</a:t>
                      </a:r>
                    </a:p>
                    <a:p>
                      <a:pPr algn="ctr"/>
                      <a:r>
                        <a:rPr lang="en-US" sz="1200" kern="1200" dirty="0">
                          <a:solidFill>
                            <a:schemeClr val="dk1"/>
                          </a:solidFill>
                          <a:latin typeface="Arial" panose="020B0604020202020204" pitchFamily="34" charset="0"/>
                          <a:ea typeface="+mn-ea"/>
                          <a:cs typeface="Arial" panose="020B0604020202020204" pitchFamily="34" charset="0"/>
                        </a:rPr>
                        <a:t>182 (8)</a:t>
                      </a:r>
                    </a:p>
                    <a:p>
                      <a:pPr algn="ctr"/>
                      <a:r>
                        <a:rPr lang="en-US" sz="1200" kern="1200" dirty="0">
                          <a:solidFill>
                            <a:schemeClr val="dk1"/>
                          </a:solidFill>
                          <a:latin typeface="Arial" panose="020B0604020202020204" pitchFamily="34" charset="0"/>
                          <a:ea typeface="+mn-ea"/>
                          <a:cs typeface="Arial" panose="020B0604020202020204" pitchFamily="34" charset="0"/>
                        </a:rPr>
                        <a:t>32 (1) / 48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384134">
                <a:tc gridSpan="4">
                  <a:txBody>
                    <a:bodyPr/>
                    <a:lstStyle/>
                    <a:p>
                      <a:r>
                        <a:rPr lang="en-US" sz="1000" dirty="0">
                          <a:latin typeface="Arial" panose="020B0604020202020204" pitchFamily="34" charset="0"/>
                          <a:cs typeface="Arial" panose="020B0604020202020204" pitchFamily="34" charset="0"/>
                        </a:rPr>
                        <a:t>*All with cirrhosis had compensated cirrhosis</a:t>
                      </a:r>
                      <a:br>
                        <a:rPr lang="en-US" sz="1000"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Abbreviations</a:t>
                      </a:r>
                      <a:r>
                        <a:rPr lang="en-US" sz="1000" dirty="0">
                          <a:latin typeface="Arial" panose="020B0604020202020204" pitchFamily="34" charset="0"/>
                          <a:cs typeface="Arial" panose="020B0604020202020204" pitchFamily="34" charset="0"/>
                        </a:rPr>
                        <a:t>: BMI = body mass index; GT = genotype</a:t>
                      </a:r>
                    </a:p>
                  </a:txBody>
                  <a:tcPr marL="68580" marR="3429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3532053446"/>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1771357574"/>
              </p:ext>
            </p:extLst>
          </p:nvPr>
        </p:nvGraphicFramePr>
        <p:xfrm>
          <a:off x="457200" y="1010654"/>
          <a:ext cx="8229599" cy="3778162"/>
        </p:xfrm>
        <a:graphic>
          <a:graphicData uri="http://schemas.openxmlformats.org/drawingml/2006/table">
            <a:tbl>
              <a:tblPr/>
              <a:tblGrid>
                <a:gridCol w="2891018">
                  <a:extLst>
                    <a:ext uri="{9D8B030D-6E8A-4147-A177-3AD203B41FA5}">
                      <a16:colId xmlns:a16="http://schemas.microsoft.com/office/drawing/2014/main" val="3147803207"/>
                    </a:ext>
                  </a:extLst>
                </a:gridCol>
                <a:gridCol w="1779527">
                  <a:extLst>
                    <a:ext uri="{9D8B030D-6E8A-4147-A177-3AD203B41FA5}">
                      <a16:colId xmlns:a16="http://schemas.microsoft.com/office/drawing/2014/main" val="3913737477"/>
                    </a:ext>
                  </a:extLst>
                </a:gridCol>
                <a:gridCol w="1779527">
                  <a:extLst>
                    <a:ext uri="{9D8B030D-6E8A-4147-A177-3AD203B41FA5}">
                      <a16:colId xmlns:a16="http://schemas.microsoft.com/office/drawing/2014/main" val="1477111257"/>
                    </a:ext>
                  </a:extLst>
                </a:gridCol>
                <a:gridCol w="1779527">
                  <a:extLst>
                    <a:ext uri="{9D8B030D-6E8A-4147-A177-3AD203B41FA5}">
                      <a16:colId xmlns:a16="http://schemas.microsoft.com/office/drawing/2014/main" val="128443475"/>
                    </a:ext>
                  </a:extLst>
                </a:gridCol>
              </a:tblGrid>
              <a:tr h="442084">
                <a:tc>
                  <a:txBody>
                    <a:bodyPr/>
                    <a:lstStyle/>
                    <a:p>
                      <a:pPr marL="91440" algn="l" rtl="0" fontAlgn="ctr"/>
                      <a:r>
                        <a:rPr lang="en-US" sz="1200" b="1" i="0" u="none" strike="noStrike" dirty="0">
                          <a:solidFill>
                            <a:srgbClr val="FFFFFF"/>
                          </a:solidFill>
                          <a:effectLst/>
                          <a:latin typeface="Arial" panose="020B0604020202020204" pitchFamily="34" charset="0"/>
                        </a:rPr>
                        <a:t>Characteristics</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95959"/>
                    </a:solidFill>
                  </a:tcPr>
                </a:tc>
                <a:tc>
                  <a:txBody>
                    <a:bodyPr/>
                    <a:lstStyle/>
                    <a:p>
                      <a:pPr algn="ctr" rtl="0" fontAlgn="ctr"/>
                      <a:r>
                        <a:rPr lang="en-US" sz="1200" b="1" i="0" u="none" strike="noStrike" dirty="0">
                          <a:solidFill>
                            <a:srgbClr val="FFFFFF"/>
                          </a:solidFill>
                          <a:effectLst/>
                          <a:latin typeface="Arial" panose="020B0604020202020204" pitchFamily="34" charset="0"/>
                        </a:rPr>
                        <a:t>Cirrhosis</a:t>
                      </a:r>
                      <a:r>
                        <a:rPr lang="en-US" sz="900" b="1" i="0" u="none" strike="noStrike" dirty="0">
                          <a:solidFill>
                            <a:srgbClr val="FFFFFF"/>
                          </a:solidFill>
                          <a:effectLst/>
                          <a:latin typeface="Arial" panose="020B0604020202020204" pitchFamily="34" charset="0"/>
                        </a:rPr>
                        <a:t>*</a:t>
                      </a:r>
                    </a:p>
                    <a:p>
                      <a:pPr algn="ctr" rtl="0" fontAlgn="ctr"/>
                      <a:r>
                        <a:rPr lang="en-US" sz="1100" b="0" i="0" u="none" strike="noStrike" dirty="0">
                          <a:solidFill>
                            <a:srgbClr val="FFFFFF"/>
                          </a:solidFill>
                          <a:effectLst/>
                          <a:latin typeface="Arial" panose="020B0604020202020204" pitchFamily="34" charset="0"/>
                        </a:rPr>
                        <a:t>(n = 308)</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D5782"/>
                    </a:solidFill>
                  </a:tcPr>
                </a:tc>
                <a:tc>
                  <a:txBody>
                    <a:bodyPr/>
                    <a:lstStyle/>
                    <a:p>
                      <a:pPr algn="ctr" rtl="0" fontAlgn="ctr"/>
                      <a:r>
                        <a:rPr lang="en-US" sz="1200" b="1" i="0" u="none" strike="noStrike" dirty="0">
                          <a:solidFill>
                            <a:srgbClr val="FFFFFF"/>
                          </a:solidFill>
                          <a:effectLst/>
                          <a:latin typeface="Arial" panose="020B0604020202020204" pitchFamily="34" charset="0"/>
                        </a:rPr>
                        <a:t>No Cirrhosis</a:t>
                      </a:r>
                    </a:p>
                    <a:p>
                      <a:pPr algn="ctr" rtl="0" fontAlgn="ctr"/>
                      <a:r>
                        <a:rPr lang="en-US" sz="1100" b="0" i="0" u="none" strike="noStrike" dirty="0">
                          <a:solidFill>
                            <a:srgbClr val="FFFFFF"/>
                          </a:solidFill>
                          <a:effectLst/>
                          <a:latin typeface="Arial" panose="020B0604020202020204" pitchFamily="34" charset="0"/>
                        </a:rPr>
                        <a:t>(n = 2,061)</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971A6"/>
                    </a:solidFill>
                  </a:tcPr>
                </a:tc>
                <a:tc>
                  <a:txBody>
                    <a:bodyPr/>
                    <a:lstStyle/>
                    <a:p>
                      <a:pPr algn="ctr" rtl="0" fontAlgn="ctr"/>
                      <a:r>
                        <a:rPr lang="en-US" sz="1200" b="1" i="0" u="none" strike="noStrike" dirty="0">
                          <a:solidFill>
                            <a:srgbClr val="FFFFFF"/>
                          </a:solidFill>
                          <a:effectLst/>
                          <a:latin typeface="Arial" panose="020B0604020202020204" pitchFamily="34" charset="0"/>
                        </a:rPr>
                        <a:t>Overall</a:t>
                      </a:r>
                    </a:p>
                    <a:p>
                      <a:pPr algn="ctr" rtl="0" fontAlgn="ctr"/>
                      <a:r>
                        <a:rPr lang="en-US" sz="1100" b="0" i="0" u="none" strike="noStrike" dirty="0">
                          <a:solidFill>
                            <a:srgbClr val="FFFFFF"/>
                          </a:solidFill>
                          <a:effectLst/>
                          <a:latin typeface="Arial" panose="020B0604020202020204" pitchFamily="34" charset="0"/>
                        </a:rPr>
                        <a:t>(n = 2,369)</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A5B3E"/>
                    </a:solidFill>
                  </a:tcPr>
                </a:tc>
                <a:extLst>
                  <a:ext uri="{0D108BD9-81ED-4DB2-BD59-A6C34878D82A}">
                    <a16:rowId xmlns:a16="http://schemas.microsoft.com/office/drawing/2014/main" val="2970507198"/>
                  </a:ext>
                </a:extLst>
              </a:tr>
              <a:tr h="187016">
                <a:tc>
                  <a:txBody>
                    <a:bodyPr/>
                    <a:lstStyle/>
                    <a:p>
                      <a:pPr marL="91440" algn="l" rtl="0" fontAlgn="ctr"/>
                      <a:r>
                        <a:rPr lang="en-US" sz="1100" b="0" i="0" u="none" strike="noStrike" dirty="0">
                          <a:solidFill>
                            <a:schemeClr val="tx1"/>
                          </a:solidFill>
                          <a:effectLst/>
                          <a:latin typeface="Arial" panose="020B0604020202020204" pitchFamily="34" charset="0"/>
                        </a:rPr>
                        <a:t>Treatment experienced, n (%)</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126 (41)</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603 (29)</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729 (31)</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996581428"/>
                  </a:ext>
                </a:extLst>
              </a:tr>
              <a:tr h="187016">
                <a:tc>
                  <a:txBody>
                    <a:bodyPr/>
                    <a:lstStyle/>
                    <a:p>
                      <a:pPr marL="91440" algn="l" rtl="0" fontAlgn="ctr"/>
                      <a:r>
                        <a:rPr lang="en-US" sz="1100" b="0" i="0" u="none" strike="noStrike" dirty="0">
                          <a:solidFill>
                            <a:schemeClr val="tx1"/>
                          </a:solidFill>
                          <a:effectLst/>
                          <a:latin typeface="Arial" panose="020B0604020202020204" pitchFamily="34" charset="0"/>
                        </a:rPr>
                        <a:t>  PRS experienced**</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99 (79)</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517 (86)</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616 (84)</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127930652"/>
                  </a:ext>
                </a:extLst>
              </a:tr>
              <a:tr h="187016">
                <a:tc>
                  <a:txBody>
                    <a:bodyPr/>
                    <a:lstStyle/>
                    <a:p>
                      <a:pPr marL="91440" algn="l" rtl="0" fontAlgn="ctr"/>
                      <a:r>
                        <a:rPr lang="en-US" sz="1100" b="0" i="0" u="none" strike="noStrike" dirty="0">
                          <a:solidFill>
                            <a:schemeClr val="tx1"/>
                          </a:solidFill>
                          <a:effectLst/>
                          <a:latin typeface="Arial" panose="020B0604020202020204" pitchFamily="34" charset="0"/>
                        </a:rPr>
                        <a:t>  PI</a:t>
                      </a:r>
                      <a:r>
                        <a:rPr lang="en-US" sz="1100" b="0" i="0" u="none" strike="noStrike" baseline="0" dirty="0">
                          <a:solidFill>
                            <a:schemeClr val="tx1"/>
                          </a:solidFill>
                          <a:effectLst/>
                          <a:latin typeface="Arial" panose="020B0604020202020204" pitchFamily="34" charset="0"/>
                        </a:rPr>
                        <a:t> </a:t>
                      </a:r>
                      <a:r>
                        <a:rPr lang="en-US" sz="1100" b="0" i="0" u="none" strike="noStrike" dirty="0">
                          <a:solidFill>
                            <a:schemeClr val="tx1"/>
                          </a:solidFill>
                          <a:effectLst/>
                          <a:latin typeface="Arial" panose="020B0604020202020204" pitchFamily="34" charset="0"/>
                        </a:rPr>
                        <a:t>and/or NS5A experienced**</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27 (21)</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86 (14)</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113 (16)</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1313063005"/>
                  </a:ext>
                </a:extLst>
              </a:tr>
              <a:tr h="187016">
                <a:tc>
                  <a:txBody>
                    <a:bodyPr/>
                    <a:lstStyle/>
                    <a:p>
                      <a:pPr marL="91440" algn="l" rtl="0" fontAlgn="ctr"/>
                      <a:r>
                        <a:rPr lang="en-US" sz="1100" b="0" i="0" u="none" strike="noStrike" dirty="0">
                          <a:solidFill>
                            <a:srgbClr val="000000"/>
                          </a:solidFill>
                          <a:effectLst/>
                          <a:latin typeface="Arial" panose="020B0604020202020204" pitchFamily="34" charset="0"/>
                        </a:rPr>
                        <a:t>HCV RNA ≥1 million IU/ml, n (%)</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183 (59)</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1224 (59)</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1407 (59)</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7729061"/>
                  </a:ext>
                </a:extLst>
              </a:tr>
              <a:tr h="187016">
                <a:tc>
                  <a:txBody>
                    <a:bodyPr/>
                    <a:lstStyle/>
                    <a:p>
                      <a:pPr marL="91440" algn="l" rtl="0" fontAlgn="ctr"/>
                      <a:r>
                        <a:rPr lang="en-US" sz="1100" b="0" i="0" u="none" strike="noStrike">
                          <a:solidFill>
                            <a:srgbClr val="000000"/>
                          </a:solidFill>
                          <a:effectLst/>
                          <a:latin typeface="Arial" panose="020B0604020202020204" pitchFamily="34" charset="0"/>
                        </a:rPr>
                        <a:t>Fibrosis stage, n (%)</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solidFill>
                      <a:srgbClr val="E8EAEF"/>
                    </a:solidFill>
                  </a:tcPr>
                </a:tc>
                <a:extLst>
                  <a:ext uri="{0D108BD9-81ED-4DB2-BD59-A6C34878D82A}">
                    <a16:rowId xmlns:a16="http://schemas.microsoft.com/office/drawing/2014/main" val="1965571890"/>
                  </a:ext>
                </a:extLst>
              </a:tr>
              <a:tr h="187016">
                <a:tc>
                  <a:txBody>
                    <a:bodyPr/>
                    <a:lstStyle/>
                    <a:p>
                      <a:pPr marL="91440" algn="l" rtl="0" fontAlgn="ctr"/>
                      <a:r>
                        <a:rPr lang="en-US" sz="1100" b="0" i="0" u="none" strike="noStrike" dirty="0">
                          <a:solidFill>
                            <a:srgbClr val="000000"/>
                          </a:solidFill>
                          <a:effectLst/>
                          <a:latin typeface="Arial" panose="020B0604020202020204" pitchFamily="34" charset="0"/>
                        </a:rPr>
                        <a:t>  F0-1</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1651 (80)</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1651 (70)</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E8EAEF"/>
                    </a:solidFill>
                  </a:tcPr>
                </a:tc>
                <a:extLst>
                  <a:ext uri="{0D108BD9-81ED-4DB2-BD59-A6C34878D82A}">
                    <a16:rowId xmlns:a16="http://schemas.microsoft.com/office/drawing/2014/main" val="3172921788"/>
                  </a:ext>
                </a:extLst>
              </a:tr>
              <a:tr h="187016">
                <a:tc>
                  <a:txBody>
                    <a:bodyPr/>
                    <a:lstStyle/>
                    <a:p>
                      <a:pPr marL="91440" algn="l" rtl="0" fontAlgn="ctr"/>
                      <a:r>
                        <a:rPr lang="en-US" sz="1100" b="0" i="0" u="none" strike="noStrike">
                          <a:solidFill>
                            <a:srgbClr val="000000"/>
                          </a:solidFill>
                          <a:effectLst/>
                          <a:latin typeface="Arial" panose="020B0604020202020204" pitchFamily="34" charset="0"/>
                        </a:rPr>
                        <a:t>  F2</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163 (8)</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165 (7)</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575258461"/>
                  </a:ext>
                </a:extLst>
              </a:tr>
              <a:tr h="187016">
                <a:tc>
                  <a:txBody>
                    <a:bodyPr/>
                    <a:lstStyle/>
                    <a:p>
                      <a:pPr marL="91440" algn="l" rtl="0" fontAlgn="ctr"/>
                      <a:r>
                        <a:rPr lang="en-US" sz="1100" b="0" i="0" u="none" strike="noStrike">
                          <a:solidFill>
                            <a:srgbClr val="000000"/>
                          </a:solidFill>
                          <a:effectLst/>
                          <a:latin typeface="Arial" panose="020B0604020202020204" pitchFamily="34" charset="0"/>
                        </a:rPr>
                        <a:t>  F3</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243 (12)</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245 (10)</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1725274869"/>
                  </a:ext>
                </a:extLst>
              </a:tr>
              <a:tr h="187016">
                <a:tc>
                  <a:txBody>
                    <a:bodyPr/>
                    <a:lstStyle/>
                    <a:p>
                      <a:pPr marL="91440" algn="l" rtl="0" fontAlgn="ctr"/>
                      <a:r>
                        <a:rPr lang="en-US" sz="1100" b="0" i="0" u="none" strike="noStrike">
                          <a:solidFill>
                            <a:srgbClr val="000000"/>
                          </a:solidFill>
                          <a:effectLst/>
                          <a:latin typeface="Arial" panose="020B0604020202020204" pitchFamily="34" charset="0"/>
                        </a:rPr>
                        <a:t>  F4</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307 (99)***</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307 (13)</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404134409"/>
                  </a:ext>
                </a:extLst>
              </a:tr>
              <a:tr h="187016">
                <a:tc>
                  <a:txBody>
                    <a:bodyPr/>
                    <a:lstStyle/>
                    <a:p>
                      <a:pPr marL="91440" algn="l" rtl="0" fontAlgn="ctr"/>
                      <a:r>
                        <a:rPr lang="en-US" sz="1100" b="0" i="0" u="none" strike="noStrike" dirty="0">
                          <a:solidFill>
                            <a:schemeClr val="tx1"/>
                          </a:solidFill>
                          <a:effectLst/>
                          <a:latin typeface="Arial" panose="020B0604020202020204" pitchFamily="34" charset="0"/>
                        </a:rPr>
                        <a:t>Child-Pugh score, n (%)</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noFill/>
                      <a:prstDash val="solid"/>
                      <a:round/>
                      <a:headEnd type="none" w="med" len="med"/>
                      <a:tailEnd type="none" w="med" len="med"/>
                    </a:lnB>
                    <a:solidFill>
                      <a:srgbClr val="CDD3DD"/>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noFill/>
                      <a:prstDash val="solid"/>
                      <a:round/>
                      <a:headEnd type="none" w="med" len="med"/>
                      <a:tailEnd type="none" w="med" len="med"/>
                    </a:lnB>
                    <a:solidFill>
                      <a:srgbClr val="CDD3DD"/>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19050"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1637598555"/>
                  </a:ext>
                </a:extLst>
              </a:tr>
              <a:tr h="187016">
                <a:tc>
                  <a:txBody>
                    <a:bodyPr/>
                    <a:lstStyle/>
                    <a:p>
                      <a:pPr marL="91440" algn="l" rtl="0" fontAlgn="ctr"/>
                      <a:r>
                        <a:rPr lang="en-US" sz="1100" b="0" i="0" u="none" strike="noStrike" dirty="0">
                          <a:solidFill>
                            <a:srgbClr val="000000"/>
                          </a:solidFill>
                          <a:effectLst/>
                          <a:latin typeface="Arial" panose="020B0604020202020204" pitchFamily="34" charset="0"/>
                        </a:rPr>
                        <a:t>  5</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264 (86)</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4 (&lt;1)</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268 (11)</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noFill/>
                      <a:prstDash val="solid"/>
                      <a:round/>
                      <a:headEnd type="none" w="med" len="med"/>
                      <a:tailEnd type="none" w="med" len="med"/>
                    </a:lnT>
                    <a:lnB>
                      <a:noFill/>
                    </a:lnB>
                    <a:solidFill>
                      <a:srgbClr val="CDD3DD"/>
                    </a:solidFill>
                  </a:tcPr>
                </a:tc>
                <a:extLst>
                  <a:ext uri="{0D108BD9-81ED-4DB2-BD59-A6C34878D82A}">
                    <a16:rowId xmlns:a16="http://schemas.microsoft.com/office/drawing/2014/main" val="1291914787"/>
                  </a:ext>
                </a:extLst>
              </a:tr>
              <a:tr h="187016">
                <a:tc>
                  <a:txBody>
                    <a:bodyPr/>
                    <a:lstStyle/>
                    <a:p>
                      <a:pPr marL="91440" algn="l" rtl="0" fontAlgn="ctr"/>
                      <a:r>
                        <a:rPr lang="en-US" sz="1100" b="0" i="0" u="none" strike="noStrike" dirty="0">
                          <a:solidFill>
                            <a:srgbClr val="000000"/>
                          </a:solidFill>
                          <a:effectLst/>
                          <a:latin typeface="Arial" panose="020B0604020202020204" pitchFamily="34" charset="0"/>
                        </a:rPr>
                        <a:t>  6</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41 (13)</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41 (2)</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105685117"/>
                  </a:ext>
                </a:extLst>
              </a:tr>
              <a:tr h="187016">
                <a:tc>
                  <a:txBody>
                    <a:bodyPr/>
                    <a:lstStyle/>
                    <a:p>
                      <a:pPr marL="91440" algn="l" rtl="0" fontAlgn="ctr"/>
                      <a:r>
                        <a:rPr lang="en-US" sz="1100" b="0" i="0" u="none" strike="noStrike">
                          <a:solidFill>
                            <a:srgbClr val="000000"/>
                          </a:solidFill>
                          <a:effectLst/>
                          <a:latin typeface="Arial" panose="020B0604020202020204" pitchFamily="34" charset="0"/>
                        </a:rPr>
                        <a:t>  &gt;6</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(&lt;1)</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 (&lt;1)</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2350663713"/>
                  </a:ext>
                </a:extLst>
              </a:tr>
              <a:tr h="199726">
                <a:tc>
                  <a:txBody>
                    <a:bodyPr/>
                    <a:lstStyle/>
                    <a:p>
                      <a:pPr marL="91440" algn="l" rtl="0" fontAlgn="ctr"/>
                      <a:r>
                        <a:rPr lang="en-US" sz="1100" b="0" i="0" u="none" strike="noStrike" dirty="0">
                          <a:solidFill>
                            <a:srgbClr val="000000"/>
                          </a:solidFill>
                          <a:effectLst/>
                          <a:latin typeface="Arial" panose="020B0604020202020204" pitchFamily="34" charset="0"/>
                        </a:rPr>
                        <a:t>Platelet count &lt;100 x 10</a:t>
                      </a:r>
                      <a:r>
                        <a:rPr lang="en-US" sz="1100" b="0" i="0" u="none" strike="noStrike" baseline="30000" dirty="0">
                          <a:solidFill>
                            <a:srgbClr val="000000"/>
                          </a:solidFill>
                          <a:effectLst/>
                          <a:latin typeface="Arial" panose="020B0604020202020204" pitchFamily="34" charset="0"/>
                        </a:rPr>
                        <a:t>9</a:t>
                      </a:r>
                      <a:r>
                        <a:rPr lang="en-US" sz="1100" b="0" i="0" u="none" strike="noStrike" dirty="0">
                          <a:solidFill>
                            <a:srgbClr val="000000"/>
                          </a:solidFill>
                          <a:effectLst/>
                          <a:latin typeface="Arial" panose="020B0604020202020204" pitchFamily="34" charset="0"/>
                        </a:rPr>
                        <a:t> cells/L</a:t>
                      </a:r>
                    </a:p>
                  </a:txBody>
                  <a:tcPr marL="7418" marR="7418" marT="7418" marB="0" anchor="ctr">
                    <a:lnL w="6350" cap="flat" cmpd="sng" algn="ctr">
                      <a:solidFill>
                        <a:srgbClr val="BFBFB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solidFill>
                      <a:srgbClr val="E8EAEF"/>
                    </a:solidFill>
                  </a:tcPr>
                </a:tc>
                <a:tc>
                  <a:txBody>
                    <a:bodyPr/>
                    <a:lstStyle/>
                    <a:p>
                      <a:pPr algn="ctr" rtl="0" fontAlgn="ctr"/>
                      <a:r>
                        <a:rPr lang="en-US" sz="1100" b="0" i="0" u="none" strike="noStrike">
                          <a:solidFill>
                            <a:srgbClr val="000000"/>
                          </a:solidFill>
                          <a:effectLst/>
                          <a:latin typeface="Arial" panose="020B0604020202020204" pitchFamily="34" charset="0"/>
                        </a:rPr>
                        <a:t>70 (23)</a:t>
                      </a:r>
                    </a:p>
                  </a:txBody>
                  <a:tcPr marL="7418" marR="7418" marT="741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7 (&lt;1)</a:t>
                      </a:r>
                    </a:p>
                  </a:txBody>
                  <a:tcPr marL="7418" marR="7418" marT="741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solidFill>
                      <a:srgbClr val="E8EAEF"/>
                    </a:solidFill>
                  </a:tcPr>
                </a:tc>
                <a:tc>
                  <a:txBody>
                    <a:bodyPr/>
                    <a:lstStyle/>
                    <a:p>
                      <a:pPr algn="ctr" rtl="0" fontAlgn="ctr"/>
                      <a:r>
                        <a:rPr lang="en-US" sz="1100" b="0" i="0" u="none" strike="noStrike" dirty="0">
                          <a:solidFill>
                            <a:srgbClr val="000000"/>
                          </a:solidFill>
                          <a:effectLst/>
                          <a:latin typeface="Arial" panose="020B0604020202020204" pitchFamily="34" charset="0"/>
                        </a:rPr>
                        <a:t>77 (3)</a:t>
                      </a:r>
                    </a:p>
                  </a:txBody>
                  <a:tcPr marL="7418" marR="7418" marT="7418" marB="0" anchor="ctr">
                    <a:lnL w="190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solidFill>
                      <a:srgbClr val="E8EAEF"/>
                    </a:solidFill>
                  </a:tcPr>
                </a:tc>
                <a:extLst>
                  <a:ext uri="{0D108BD9-81ED-4DB2-BD59-A6C34878D82A}">
                    <a16:rowId xmlns:a16="http://schemas.microsoft.com/office/drawing/2014/main" val="4024219394"/>
                  </a:ext>
                </a:extLst>
              </a:tr>
              <a:tr h="705144">
                <a:tc gridSpan="4">
                  <a:txBody>
                    <a:bodyPr/>
                    <a:lstStyle/>
                    <a:p>
                      <a:pPr marL="91440" algn="l" rtl="0" fontAlgn="ctr"/>
                      <a:r>
                        <a:rPr lang="en-US" sz="1000" b="0" i="0" u="none" strike="noStrike" dirty="0">
                          <a:solidFill>
                            <a:srgbClr val="000000"/>
                          </a:solidFill>
                          <a:effectLst/>
                          <a:latin typeface="Arial" panose="020B0604020202020204" pitchFamily="34" charset="0"/>
                        </a:rPr>
                        <a:t> *Compensated</a:t>
                      </a:r>
                    </a:p>
                    <a:p>
                      <a:pPr marL="91440" algn="l" rtl="0" fontAlgn="ctr"/>
                      <a:r>
                        <a:rPr lang="en-US" sz="1000" b="0" i="0" u="none" strike="noStrike" dirty="0">
                          <a:solidFill>
                            <a:srgbClr val="000000"/>
                          </a:solidFill>
                          <a:effectLst/>
                          <a:latin typeface="Arial" panose="020B0604020202020204" pitchFamily="34" charset="0"/>
                        </a:rPr>
                        <a:t> **Percentage out of total number of treatment-experienced</a:t>
                      </a:r>
                    </a:p>
                    <a:p>
                      <a:pPr marL="91440" algn="l" rtl="0" fontAlgn="ctr"/>
                      <a:r>
                        <a:rPr lang="en-US" sz="1000" b="0" i="0" u="none" strike="noStrike" dirty="0">
                          <a:solidFill>
                            <a:srgbClr val="000000"/>
                          </a:solidFill>
                          <a:effectLst/>
                          <a:latin typeface="Arial" panose="020B0604020202020204" pitchFamily="34" charset="0"/>
                        </a:rPr>
                        <a:t> ***Missing in n=1</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 </a:t>
                      </a:r>
                      <a:r>
                        <a:rPr lang="en-US" sz="1000" b="1" i="0" u="none" strike="noStrike" dirty="0">
                          <a:solidFill>
                            <a:srgbClr val="000000"/>
                          </a:solidFill>
                          <a:effectLst/>
                          <a:latin typeface="Arial" panose="020B0604020202020204" pitchFamily="34" charset="0"/>
                        </a:rPr>
                        <a:t>Abbreviations</a:t>
                      </a:r>
                      <a:r>
                        <a:rPr lang="en-US" sz="1000" b="0" i="0" u="none" strike="noStrike" dirty="0">
                          <a:solidFill>
                            <a:srgbClr val="000000"/>
                          </a:solidFill>
                          <a:effectLst/>
                          <a:latin typeface="Arial" panose="020B0604020202020204" pitchFamily="34" charset="0"/>
                        </a:rPr>
                        <a:t>: PRS = </a:t>
                      </a:r>
                      <a:r>
                        <a:rPr lang="en-US" sz="1000" b="0" i="0" u="none" strike="noStrike" dirty="0" err="1">
                          <a:solidFill>
                            <a:srgbClr val="000000"/>
                          </a:solidFill>
                          <a:effectLst/>
                          <a:latin typeface="Arial" panose="020B0604020202020204" pitchFamily="34" charset="0"/>
                        </a:rPr>
                        <a:t>pegIFN</a:t>
                      </a:r>
                      <a:r>
                        <a:rPr lang="en-US" sz="1000" b="0" i="0" u="none" strike="noStrike" dirty="0">
                          <a:solidFill>
                            <a:srgbClr val="000000"/>
                          </a:solidFill>
                          <a:effectLst/>
                          <a:latin typeface="Arial" panose="020B0604020202020204" pitchFamily="34" charset="0"/>
                        </a:rPr>
                        <a:t>, ribavirin or sofosbuvir plus ribavirin; PI =  protease inhibitor</a:t>
                      </a:r>
                    </a:p>
                  </a:txBody>
                  <a:tcPr marL="7418" marR="7418" marT="7418" marB="0" anchor="ctr">
                    <a:lnL w="6350" cap="flat" cmpd="sng" algn="ctr">
                      <a:solidFill>
                        <a:srgbClr val="BFBFBF"/>
                      </a:solidFill>
                      <a:prstDash val="solid"/>
                      <a:round/>
                      <a:headEnd type="none" w="med" len="med"/>
                      <a:tailEnd type="none" w="med" len="med"/>
                    </a:lnL>
                    <a:lnT w="6350" cap="flat" cmpd="sng" algn="ctr">
                      <a:solidFill>
                        <a:srgbClr val="6D5200"/>
                      </a:solidFill>
                      <a:prstDash val="solid"/>
                      <a:round/>
                      <a:headEnd type="none" w="med" len="med"/>
                      <a:tailEnd type="none" w="med" len="med"/>
                    </a:lnT>
                    <a:solidFill>
                      <a:srgbClr val="7F6000">
                        <a:alpha val="1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310552"/>
                  </a:ext>
                </a:extLst>
              </a:tr>
            </a:tbl>
          </a:graphicData>
        </a:graphic>
      </p:graphicFrame>
    </p:spTree>
    <p:extLst>
      <p:ext uri="{BB962C8B-B14F-4D97-AF65-F5344CB8AC3E}">
        <p14:creationId xmlns:p14="http://schemas.microsoft.com/office/powerpoint/2010/main" val="4137789517"/>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1240557226"/>
              </p:ext>
            </p:extLst>
          </p:nvPr>
        </p:nvGraphicFramePr>
        <p:xfrm>
          <a:off x="457200" y="1049779"/>
          <a:ext cx="8229600" cy="3713164"/>
        </p:xfrm>
        <a:graphic>
          <a:graphicData uri="http://schemas.openxmlformats.org/drawingml/2006/table">
            <a:tbl>
              <a:tblPr>
                <a:effectLst/>
              </a:tblPr>
              <a:tblGrid>
                <a:gridCol w="3734814">
                  <a:extLst>
                    <a:ext uri="{9D8B030D-6E8A-4147-A177-3AD203B41FA5}">
                      <a16:colId xmlns:a16="http://schemas.microsoft.com/office/drawing/2014/main" val="20000"/>
                    </a:ext>
                  </a:extLst>
                </a:gridCol>
                <a:gridCol w="1498262">
                  <a:extLst>
                    <a:ext uri="{9D8B030D-6E8A-4147-A177-3AD203B41FA5}">
                      <a16:colId xmlns:a16="http://schemas.microsoft.com/office/drawing/2014/main" val="20001"/>
                    </a:ext>
                  </a:extLst>
                </a:gridCol>
                <a:gridCol w="1498262">
                  <a:extLst>
                    <a:ext uri="{9D8B030D-6E8A-4147-A177-3AD203B41FA5}">
                      <a16:colId xmlns:a16="http://schemas.microsoft.com/office/drawing/2014/main" val="20002"/>
                    </a:ext>
                  </a:extLst>
                </a:gridCol>
                <a:gridCol w="1498262">
                  <a:extLst>
                    <a:ext uri="{9D8B030D-6E8A-4147-A177-3AD203B41FA5}">
                      <a16:colId xmlns:a16="http://schemas.microsoft.com/office/drawing/2014/main" val="20003"/>
                    </a:ext>
                  </a:extLst>
                </a:gridCol>
              </a:tblGrid>
              <a:tr h="536854">
                <a:tc>
                  <a:txBody>
                    <a:bodyPr/>
                    <a:lstStyle/>
                    <a:p>
                      <a:pPr marL="9144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308)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2,061)</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Overall</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2,369)</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862198">
                <a:tc>
                  <a:txBody>
                    <a:bodyPr/>
                    <a:lstStyle/>
                    <a:p>
                      <a:pPr marL="91440">
                        <a:lnSpc>
                          <a:spcPts val="1600"/>
                        </a:lnSpc>
                      </a:pPr>
                      <a:r>
                        <a:rPr lang="en-US" sz="1200" dirty="0">
                          <a:latin typeface="Arial" panose="020B0604020202020204" pitchFamily="34" charset="0"/>
                          <a:cs typeface="Arial" panose="020B0604020202020204" pitchFamily="34" charset="0"/>
                        </a:rPr>
                        <a:t>G/P treatment duration, n (%)</a:t>
                      </a:r>
                    </a:p>
                    <a:p>
                      <a:pPr marL="91440">
                        <a:lnSpc>
                          <a:spcPts val="1600"/>
                        </a:lnSpc>
                      </a:pPr>
                      <a:r>
                        <a:rPr lang="en-US" sz="1200" dirty="0">
                          <a:latin typeface="Arial" panose="020B0604020202020204" pitchFamily="34" charset="0"/>
                          <a:cs typeface="Arial" panose="020B0604020202020204" pitchFamily="34" charset="0"/>
                        </a:rPr>
                        <a:t>  8 weeks</a:t>
                      </a:r>
                    </a:p>
                    <a:p>
                      <a:pPr marL="91440">
                        <a:lnSpc>
                          <a:spcPts val="1600"/>
                        </a:lnSpc>
                      </a:pPr>
                      <a:r>
                        <a:rPr lang="en-US" sz="1200" dirty="0">
                          <a:latin typeface="Arial" panose="020B0604020202020204" pitchFamily="34" charset="0"/>
                          <a:cs typeface="Arial" panose="020B0604020202020204" pitchFamily="34" charset="0"/>
                        </a:rPr>
                        <a:t>  12 weeks</a:t>
                      </a:r>
                    </a:p>
                    <a:p>
                      <a:pPr marL="91440">
                        <a:lnSpc>
                          <a:spcPts val="1600"/>
                        </a:lnSpc>
                      </a:pPr>
                      <a:r>
                        <a:rPr lang="en-US" sz="1200" dirty="0">
                          <a:latin typeface="Arial" panose="020B0604020202020204" pitchFamily="34" charset="0"/>
                          <a:cs typeface="Arial" panose="020B0604020202020204" pitchFamily="34" charset="0"/>
                        </a:rPr>
                        <a:t>  16 weeks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245 (80)</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63 (20)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828 (40)</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1176 (57)</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57 (3)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828 (35)</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1421 (60)</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120 (5)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391748">
                <a:tc>
                  <a:txBody>
                    <a:bodyPr/>
                    <a:lstStyle/>
                    <a:p>
                      <a:pPr marL="91440"/>
                      <a:r>
                        <a:rPr lang="en-US" sz="1200" dirty="0">
                          <a:solidFill>
                            <a:schemeClr val="tx1"/>
                          </a:solidFill>
                          <a:latin typeface="Arial" panose="020B0604020202020204" pitchFamily="34" charset="0"/>
                          <a:cs typeface="Arial" panose="020B0604020202020204" pitchFamily="34" charset="0"/>
                        </a:rPr>
                        <a:t>Albumin &lt;3.5 g/dl, n (%)</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23 (7)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 (&lt;1)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28 (1)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391748">
                <a:tc>
                  <a:txBody>
                    <a:bodyPr/>
                    <a:lstStyle/>
                    <a:p>
                      <a:pPr marL="91440"/>
                      <a:r>
                        <a:rPr lang="en-US" sz="1200" dirty="0">
                          <a:latin typeface="Arial" panose="020B0604020202020204" pitchFamily="34" charset="0"/>
                          <a:cs typeface="Arial" panose="020B0604020202020204" pitchFamily="34" charset="0"/>
                        </a:rPr>
                        <a:t>CKD stage 4 or 5 (eGFR &lt;30 ml/min/1.73 m</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20 (7)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83 (4)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103 (5)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391748">
                <a:tc>
                  <a:txBody>
                    <a:bodyPr/>
                    <a:lstStyle/>
                    <a:p>
                      <a:pPr marL="91440"/>
                      <a:r>
                        <a:rPr lang="en-US" sz="1200" dirty="0">
                          <a:latin typeface="Arial" panose="020B0604020202020204" pitchFamily="34" charset="0"/>
                          <a:cs typeface="Arial" panose="020B0604020202020204" pitchFamily="34" charset="0"/>
                        </a:rPr>
                        <a:t>History of diabetes**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63 (20)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141 (7)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204 (9)</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391748">
                <a:tc>
                  <a:txBody>
                    <a:bodyPr/>
                    <a:lstStyle/>
                    <a:p>
                      <a:pPr marL="91440"/>
                      <a:r>
                        <a:rPr lang="en-US" sz="1200" dirty="0">
                          <a:latin typeface="Arial" panose="020B0604020202020204" pitchFamily="34" charset="0"/>
                          <a:cs typeface="Arial" panose="020B0604020202020204" pitchFamily="34" charset="0"/>
                        </a:rPr>
                        <a:t>History of cardiovascular disease**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154 (50)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622 (30)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776 (33)</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744067">
                <a:tc gridSpan="4">
                  <a:txBody>
                    <a:bodyPr/>
                    <a:lstStyle/>
                    <a:p>
                      <a:pPr marL="91440"/>
                      <a:r>
                        <a:rPr lang="en-US" sz="1000" dirty="0">
                          <a:latin typeface="Arial" panose="020B0604020202020204" pitchFamily="34" charset="0"/>
                          <a:cs typeface="Arial" panose="020B0604020202020204" pitchFamily="34" charset="0"/>
                        </a:rPr>
                        <a:t>*Compensated</a:t>
                      </a:r>
                    </a:p>
                    <a:p>
                      <a:pPr marL="91440"/>
                      <a:r>
                        <a:rPr lang="en-US" sz="1000" dirty="0">
                          <a:latin typeface="Arial" panose="020B0604020202020204" pitchFamily="34" charset="0"/>
                          <a:cs typeface="Arial" panose="020B0604020202020204" pitchFamily="34" charset="0"/>
                        </a:rPr>
                        <a:t>**Statistically significant difference between those with versus without cirrhosis at </a:t>
                      </a:r>
                      <a:r>
                        <a:rPr lang="en-US" sz="1000" i="0" dirty="0">
                          <a:latin typeface="Arial" panose="020B0604020202020204" pitchFamily="34" charset="0"/>
                          <a:cs typeface="Arial" panose="020B0604020202020204" pitchFamily="34" charset="0"/>
                        </a:rPr>
                        <a:t>p-value &lt;0.05</a:t>
                      </a:r>
                      <a:r>
                        <a:rPr lang="en-US" sz="1000" dirty="0">
                          <a:latin typeface="Arial" panose="020B0604020202020204" pitchFamily="34" charset="0"/>
                          <a:cs typeface="Arial" panose="020B0604020202020204" pitchFamily="34" charset="0"/>
                        </a:rPr>
                        <a:t> level</a:t>
                      </a:r>
                    </a:p>
                    <a:p>
                      <a:pPr marL="91440" marR="0" lvl="0" indent="0" algn="l" defTabSz="685800" rtl="0" eaLnBrk="1" fontAlgn="auto" latinLnBrk="0" hangingPunct="1">
                        <a:lnSpc>
                          <a:spcPct val="100000"/>
                        </a:lnSpc>
                        <a:spcBef>
                          <a:spcPts val="600"/>
                        </a:spcBef>
                        <a:spcAft>
                          <a:spcPts val="0"/>
                        </a:spcAft>
                        <a:buClrTx/>
                        <a:buSzTx/>
                        <a:buFontTx/>
                        <a:buNone/>
                        <a:tabLst/>
                        <a:defRPr/>
                      </a:pPr>
                      <a:r>
                        <a:rPr lang="en-US" sz="1000" b="1" dirty="0">
                          <a:latin typeface="Arial" panose="020B0604020202020204" pitchFamily="34" charset="0"/>
                          <a:cs typeface="Arial" panose="020B0604020202020204" pitchFamily="34" charset="0"/>
                        </a:rPr>
                        <a:t>Abbreviation</a:t>
                      </a:r>
                      <a:r>
                        <a:rPr lang="en-US" sz="1000" dirty="0">
                          <a:latin typeface="Arial" panose="020B0604020202020204" pitchFamily="34" charset="0"/>
                          <a:cs typeface="Arial" panose="020B0604020202020204" pitchFamily="34" charset="0"/>
                        </a:rPr>
                        <a:t>: CKD = chronic kidney disease</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1865924843"/>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Adverse Events (without chronic kidney disease stage 4-5)</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584096594"/>
              </p:ext>
            </p:extLst>
          </p:nvPr>
        </p:nvGraphicFramePr>
        <p:xfrm>
          <a:off x="457200" y="996203"/>
          <a:ext cx="8229599" cy="3841490"/>
        </p:xfrm>
        <a:graphic>
          <a:graphicData uri="http://schemas.openxmlformats.org/drawingml/2006/table">
            <a:tbl>
              <a:tblPr>
                <a:effectLst/>
              </a:tblPr>
              <a:tblGrid>
                <a:gridCol w="3206561">
                  <a:extLst>
                    <a:ext uri="{9D8B030D-6E8A-4147-A177-3AD203B41FA5}">
                      <a16:colId xmlns:a16="http://schemas.microsoft.com/office/drawing/2014/main" val="20000"/>
                    </a:ext>
                  </a:extLst>
                </a:gridCol>
                <a:gridCol w="1552348">
                  <a:extLst>
                    <a:ext uri="{9D8B030D-6E8A-4147-A177-3AD203B41FA5}">
                      <a16:colId xmlns:a16="http://schemas.microsoft.com/office/drawing/2014/main" val="20001"/>
                    </a:ext>
                  </a:extLst>
                </a:gridCol>
                <a:gridCol w="1702836">
                  <a:extLst>
                    <a:ext uri="{9D8B030D-6E8A-4147-A177-3AD203B41FA5}">
                      <a16:colId xmlns:a16="http://schemas.microsoft.com/office/drawing/2014/main" val="20002"/>
                    </a:ext>
                  </a:extLst>
                </a:gridCol>
                <a:gridCol w="1767854">
                  <a:extLst>
                    <a:ext uri="{9D8B030D-6E8A-4147-A177-3AD203B41FA5}">
                      <a16:colId xmlns:a16="http://schemas.microsoft.com/office/drawing/2014/main" val="20003"/>
                    </a:ext>
                  </a:extLst>
                </a:gridCol>
              </a:tblGrid>
              <a:tr h="478370">
                <a:tc>
                  <a:txBody>
                    <a:bodyPr/>
                    <a:lstStyle/>
                    <a:p>
                      <a:pPr marL="9144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Adverse Event (AE), n (%)</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r>
                        <a:rPr lang="en-US" sz="1200" b="1" baseline="30000" dirty="0">
                          <a:solidFill>
                            <a:schemeClr val="bg1"/>
                          </a:solidFill>
                          <a:latin typeface="Arial" panose="020B0604020202020204" pitchFamily="34" charset="0"/>
                          <a:ea typeface="ヒラギノ角ゴ Pro W3"/>
                          <a:cs typeface="Arial" panose="020B0604020202020204" pitchFamily="34" charset="0"/>
                          <a:sym typeface="Symbol" pitchFamily="18" charset="2"/>
                        </a:rPr>
                        <a:t>1</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288)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1,977)</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Overall</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2,265)</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58210">
                <a:tc>
                  <a:txBody>
                    <a:bodyPr/>
                    <a:lstStyle/>
                    <a:p>
                      <a:pPr marL="91440"/>
                      <a:r>
                        <a:rPr lang="en-US" sz="1200" dirty="0">
                          <a:latin typeface="Arial" panose="020B0604020202020204" pitchFamily="34" charset="0"/>
                          <a:cs typeface="Arial" panose="020B0604020202020204" pitchFamily="34" charset="0"/>
                        </a:rPr>
                        <a:t>Any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213 (74)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1316 (67)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1529 (68)</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58210">
                <a:tc>
                  <a:txBody>
                    <a:bodyPr/>
                    <a:lstStyle/>
                    <a:p>
                      <a:pPr marL="91440"/>
                      <a:r>
                        <a:rPr lang="en-US" sz="1200" dirty="0">
                          <a:solidFill>
                            <a:schemeClr val="tx1"/>
                          </a:solidFill>
                          <a:latin typeface="Arial" panose="020B0604020202020204" pitchFamily="34" charset="0"/>
                          <a:cs typeface="Arial" panose="020B0604020202020204" pitchFamily="34" charset="0"/>
                        </a:rPr>
                        <a:t>Any grade </a:t>
                      </a:r>
                      <a:r>
                        <a:rPr lang="en-US" sz="1200"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3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20 (7)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45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65 (3)</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58210">
                <a:tc>
                  <a:txBody>
                    <a:bodyPr/>
                    <a:lstStyle/>
                    <a:p>
                      <a:pPr marL="91440"/>
                      <a:r>
                        <a:rPr lang="en-US" sz="1200" dirty="0">
                          <a:latin typeface="Arial" panose="020B0604020202020204" pitchFamily="34" charset="0"/>
                          <a:cs typeface="Arial" panose="020B0604020202020204" pitchFamily="34" charset="0"/>
                        </a:rPr>
                        <a:t>Serious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17 (6)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31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48 (2)</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58210">
                <a:tc>
                  <a:txBody>
                    <a:bodyPr/>
                    <a:lstStyle/>
                    <a:p>
                      <a:pPr marL="91440"/>
                      <a:r>
                        <a:rPr lang="en-US" sz="1200" dirty="0">
                          <a:latin typeface="Arial" panose="020B0604020202020204" pitchFamily="34" charset="0"/>
                          <a:cs typeface="Arial" panose="020B0604020202020204" pitchFamily="34" charset="0"/>
                        </a:rPr>
                        <a:t>DAA-related serious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(&lt;1)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58210">
                <a:tc>
                  <a:txBody>
                    <a:bodyPr/>
                    <a:lstStyle/>
                    <a:p>
                      <a:pPr marL="91440"/>
                      <a:r>
                        <a:rPr lang="en-US" sz="1200" dirty="0">
                          <a:latin typeface="Arial" panose="020B0604020202020204" pitchFamily="34" charset="0"/>
                          <a:cs typeface="Arial" panose="020B0604020202020204" pitchFamily="34" charset="0"/>
                        </a:rPr>
                        <a:t>AE leading to drug discontinuation</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8 (&lt;1)</a:t>
                      </a:r>
                      <a:r>
                        <a:rPr lang="en-US" sz="1200" kern="1200" baseline="30000" dirty="0">
                          <a:solidFill>
                            <a:sysClr val="windowText" lastClr="000000"/>
                          </a:solidFill>
                          <a:latin typeface="Arial" panose="020B0604020202020204" pitchFamily="34" charset="0"/>
                          <a:ea typeface="+mn-ea"/>
                          <a:cs typeface="Arial" panose="020B0604020202020204" pitchFamily="34" charset="0"/>
                        </a:rPr>
                        <a:t>2</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8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983280">
                <a:tc>
                  <a:txBody>
                    <a:bodyPr/>
                    <a:lstStyle/>
                    <a:p>
                      <a:pPr marL="91440"/>
                      <a:r>
                        <a:rPr lang="en-US" sz="1200" dirty="0">
                          <a:latin typeface="Arial" panose="020B0604020202020204" pitchFamily="34" charset="0"/>
                          <a:cs typeface="Arial" panose="020B0604020202020204" pitchFamily="34" charset="0"/>
                        </a:rPr>
                        <a:t>AEs in 10% patients</a:t>
                      </a:r>
                    </a:p>
                    <a:p>
                      <a:pPr marL="91440"/>
                      <a:r>
                        <a:rPr lang="en-US" sz="1200" dirty="0">
                          <a:latin typeface="Arial" panose="020B0604020202020204" pitchFamily="34" charset="0"/>
                          <a:cs typeface="Arial" panose="020B0604020202020204" pitchFamily="34" charset="0"/>
                        </a:rPr>
                        <a:t>  Headache</a:t>
                      </a:r>
                    </a:p>
                    <a:p>
                      <a:pPr marL="91440"/>
                      <a:r>
                        <a:rPr lang="en-US" sz="1200" dirty="0">
                          <a:latin typeface="Arial" panose="020B0604020202020204" pitchFamily="34" charset="0"/>
                          <a:cs typeface="Arial" panose="020B0604020202020204" pitchFamily="34" charset="0"/>
                        </a:rPr>
                        <a:t>  Fatigue</a:t>
                      </a:r>
                    </a:p>
                    <a:p>
                      <a:pPr marL="91440"/>
                      <a:r>
                        <a:rPr lang="en-US" sz="1200" dirty="0">
                          <a:latin typeface="Arial" panose="020B0604020202020204" pitchFamily="34" charset="0"/>
                          <a:cs typeface="Arial" panose="020B0604020202020204" pitchFamily="34" charset="0"/>
                        </a:rPr>
                        <a:t>  Nausea</a:t>
                      </a:r>
                    </a:p>
                    <a:p>
                      <a:pPr marL="91440"/>
                      <a:r>
                        <a:rPr lang="en-US" sz="1200" dirty="0">
                          <a:latin typeface="Arial" panose="020B0604020202020204" pitchFamily="34" charset="0"/>
                          <a:cs typeface="Arial" panose="020B0604020202020204" pitchFamily="34" charset="0"/>
                        </a:rPr>
                        <a:t>  Pruritus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47 (16)</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58 (20)</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27 (9)</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18 (6)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363 (18)</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272 (14)</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181 (9)</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85 (4)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410 (18)</a:t>
                      </a:r>
                    </a:p>
                    <a:p>
                      <a:pPr algn="ctr"/>
                      <a:r>
                        <a:rPr lang="en-US" sz="1200" kern="1200" dirty="0">
                          <a:solidFill>
                            <a:schemeClr val="dk1"/>
                          </a:solidFill>
                          <a:latin typeface="Arial" panose="020B0604020202020204" pitchFamily="34" charset="0"/>
                          <a:ea typeface="+mn-ea"/>
                          <a:cs typeface="Arial" panose="020B0604020202020204" pitchFamily="34" charset="0"/>
                        </a:rPr>
                        <a:t>330 (15)</a:t>
                      </a:r>
                    </a:p>
                    <a:p>
                      <a:pPr algn="ctr"/>
                      <a:r>
                        <a:rPr lang="en-US" sz="1200" kern="1200" dirty="0">
                          <a:solidFill>
                            <a:schemeClr val="dk1"/>
                          </a:solidFill>
                          <a:latin typeface="Arial" panose="020B0604020202020204" pitchFamily="34" charset="0"/>
                          <a:ea typeface="+mn-ea"/>
                          <a:cs typeface="Arial" panose="020B0604020202020204" pitchFamily="34" charset="0"/>
                        </a:rPr>
                        <a:t>208 (9)</a:t>
                      </a:r>
                    </a:p>
                    <a:p>
                      <a:pPr algn="ctr"/>
                      <a:r>
                        <a:rPr lang="en-US" sz="1200" kern="1200" dirty="0">
                          <a:solidFill>
                            <a:schemeClr val="dk1"/>
                          </a:solidFill>
                          <a:latin typeface="Arial" panose="020B0604020202020204" pitchFamily="34" charset="0"/>
                          <a:ea typeface="+mn-ea"/>
                          <a:cs typeface="Arial" panose="020B0604020202020204" pitchFamily="34" charset="0"/>
                        </a:rPr>
                        <a:t>103 (5)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3761175979"/>
                  </a:ext>
                </a:extLst>
              </a:tr>
              <a:tr h="258210">
                <a:tc>
                  <a:txBody>
                    <a:bodyPr/>
                    <a:lstStyle/>
                    <a:p>
                      <a:pPr marL="91440"/>
                      <a:r>
                        <a:rPr lang="en-US" sz="1200" dirty="0">
                          <a:latin typeface="Arial" panose="020B0604020202020204" pitchFamily="34" charset="0"/>
                          <a:cs typeface="Arial" panose="020B0604020202020204" pitchFamily="34" charset="0"/>
                        </a:rPr>
                        <a:t>Deaths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(&lt;1)</a:t>
                      </a:r>
                      <a:r>
                        <a:rPr lang="en-US" sz="1200" kern="1200" baseline="30000" dirty="0">
                          <a:solidFill>
                            <a:sysClr val="windowText" lastClr="000000"/>
                          </a:solidFill>
                          <a:latin typeface="Arial" panose="020B0604020202020204" pitchFamily="34" charset="0"/>
                          <a:ea typeface="+mn-ea"/>
                          <a:cs typeface="Arial" panose="020B0604020202020204" pitchFamily="34" charset="0"/>
                        </a:rPr>
                        <a:t>3</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 (&lt;1)</a:t>
                      </a:r>
                      <a:r>
                        <a:rPr lang="en-US" sz="1200" kern="1200" baseline="30000" dirty="0">
                          <a:solidFill>
                            <a:sysClr val="windowText" lastClr="000000"/>
                          </a:solidFill>
                          <a:latin typeface="Arial" panose="020B0604020202020204" pitchFamily="34" charset="0"/>
                          <a:ea typeface="+mn-ea"/>
                          <a:cs typeface="Arial" panose="020B0604020202020204" pitchFamily="34" charset="0"/>
                        </a:rPr>
                        <a:t>4</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982436215"/>
                  </a:ext>
                </a:extLst>
              </a:tr>
              <a:tr h="754380">
                <a:tc gridSpan="4">
                  <a:txBody>
                    <a:bodyPr/>
                    <a:lstStyle/>
                    <a:p>
                      <a:pPr marL="91440"/>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Compensated. </a:t>
                      </a:r>
                      <a:r>
                        <a:rPr lang="en-US" sz="1000" baseline="30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Of these 8 patients, 3 experienced a total of 9 DAA-related AEs that led to study drug discontinuation, including abdominal pain, diarrhea, nausea, fatigue, malaise, dizziness, headache, and transient ischemic attacks.</a:t>
                      </a:r>
                    </a:p>
                    <a:p>
                      <a:pPr marL="91440"/>
                      <a:r>
                        <a:rPr lang="en-US" sz="1000" baseline="30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Due to cerebral hemorrhage. </a:t>
                      </a:r>
                      <a:r>
                        <a:rPr lang="en-US" sz="1000" baseline="30000" dirty="0">
                          <a:latin typeface="Arial" panose="020B0604020202020204" pitchFamily="34" charset="0"/>
                          <a:cs typeface="Arial" panose="020B0604020202020204" pitchFamily="34" charset="0"/>
                        </a:rPr>
                        <a:t>4</a:t>
                      </a:r>
                      <a:r>
                        <a:rPr lang="en-US" sz="1000" baseline="0" dirty="0">
                          <a:latin typeface="Arial" panose="020B0604020202020204" pitchFamily="34" charset="0"/>
                          <a:cs typeface="Arial" panose="020B0604020202020204" pitchFamily="34" charset="0"/>
                        </a:rPr>
                        <a:t>Due to pneumonia, accidental overdose, adenocarcinoma, hepatic cancer metastatic, and acute ethanol and combined methadone toxicity</a:t>
                      </a:r>
                    </a:p>
                    <a:p>
                      <a:pPr marL="91440" marR="0" lvl="0" indent="0" algn="l" defTabSz="6858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Abbreviation</a:t>
                      </a:r>
                      <a:r>
                        <a:rPr lang="en-US" sz="1000" dirty="0">
                          <a:latin typeface="Arial" panose="020B0604020202020204" pitchFamily="34" charset="0"/>
                          <a:cs typeface="Arial" panose="020B0604020202020204" pitchFamily="34" charset="0"/>
                        </a:rPr>
                        <a:t>: CKD, chronic kidney disease</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600764640"/>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Adverse Events (with CKD stage 4-5)</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2141709696"/>
              </p:ext>
            </p:extLst>
          </p:nvPr>
        </p:nvGraphicFramePr>
        <p:xfrm>
          <a:off x="457200" y="1016828"/>
          <a:ext cx="8229599" cy="3714150"/>
        </p:xfrm>
        <a:graphic>
          <a:graphicData uri="http://schemas.openxmlformats.org/drawingml/2006/table">
            <a:tbl>
              <a:tblPr>
                <a:effectLst/>
              </a:tblPr>
              <a:tblGrid>
                <a:gridCol w="3394904">
                  <a:extLst>
                    <a:ext uri="{9D8B030D-6E8A-4147-A177-3AD203B41FA5}">
                      <a16:colId xmlns:a16="http://schemas.microsoft.com/office/drawing/2014/main" val="20000"/>
                    </a:ext>
                  </a:extLst>
                </a:gridCol>
                <a:gridCol w="1611565">
                  <a:extLst>
                    <a:ext uri="{9D8B030D-6E8A-4147-A177-3AD203B41FA5}">
                      <a16:colId xmlns:a16="http://schemas.microsoft.com/office/drawing/2014/main" val="20001"/>
                    </a:ext>
                  </a:extLst>
                </a:gridCol>
                <a:gridCol w="1611565">
                  <a:extLst>
                    <a:ext uri="{9D8B030D-6E8A-4147-A177-3AD203B41FA5}">
                      <a16:colId xmlns:a16="http://schemas.microsoft.com/office/drawing/2014/main" val="20002"/>
                    </a:ext>
                  </a:extLst>
                </a:gridCol>
                <a:gridCol w="1611565">
                  <a:extLst>
                    <a:ext uri="{9D8B030D-6E8A-4147-A177-3AD203B41FA5}">
                      <a16:colId xmlns:a16="http://schemas.microsoft.com/office/drawing/2014/main" val="20003"/>
                    </a:ext>
                  </a:extLst>
                </a:gridCol>
              </a:tblGrid>
              <a:tr h="434340">
                <a:tc>
                  <a:txBody>
                    <a:bodyPr/>
                    <a:lstStyle/>
                    <a:p>
                      <a:pPr marL="9144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Adverse Event (AE), n (%)</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r>
                        <a:rPr lang="en-US" sz="1200" b="1" baseline="30000" dirty="0">
                          <a:solidFill>
                            <a:schemeClr val="bg1"/>
                          </a:solidFill>
                          <a:latin typeface="Arial" panose="020B0604020202020204" pitchFamily="34" charset="0"/>
                          <a:ea typeface="ヒラギノ角ゴ Pro W3"/>
                          <a:cs typeface="Arial" panose="020B0604020202020204" pitchFamily="34" charset="0"/>
                          <a:sym typeface="Symbol" pitchFamily="18" charset="2"/>
                        </a:rPr>
                        <a:t>1</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20)</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84)</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46B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Overall</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104)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64695">
                <a:tc>
                  <a:txBody>
                    <a:bodyPr/>
                    <a:lstStyle/>
                    <a:p>
                      <a:pPr marL="91440"/>
                      <a:r>
                        <a:rPr lang="en-US" sz="1200" dirty="0">
                          <a:latin typeface="Arial" panose="020B0604020202020204" pitchFamily="34" charset="0"/>
                          <a:cs typeface="Arial" panose="020B0604020202020204" pitchFamily="34" charset="0"/>
                        </a:rPr>
                        <a:t>Any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20 (100)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54 (64)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74 (71)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64695">
                <a:tc>
                  <a:txBody>
                    <a:bodyPr/>
                    <a:lstStyle/>
                    <a:p>
                      <a:pPr marL="91440"/>
                      <a:r>
                        <a:rPr lang="en-US" sz="1200" dirty="0">
                          <a:solidFill>
                            <a:schemeClr val="tx1"/>
                          </a:solidFill>
                          <a:latin typeface="Arial" panose="020B0604020202020204" pitchFamily="34" charset="0"/>
                          <a:cs typeface="Arial" panose="020B0604020202020204" pitchFamily="34" charset="0"/>
                        </a:rPr>
                        <a:t>Any grade </a:t>
                      </a:r>
                      <a:r>
                        <a:rPr lang="en-US" sz="1200"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3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11 (55)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14 (17)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25 (24)</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64695">
                <a:tc>
                  <a:txBody>
                    <a:bodyPr/>
                    <a:lstStyle/>
                    <a:p>
                      <a:pPr marL="91440"/>
                      <a:r>
                        <a:rPr lang="en-US" sz="1200" dirty="0">
                          <a:latin typeface="Arial" panose="020B0604020202020204" pitchFamily="34" charset="0"/>
                          <a:cs typeface="Arial" panose="020B0604020202020204" pitchFamily="34" charset="0"/>
                        </a:rPr>
                        <a:t>Serious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11 (55)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14 (17)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25 (24)</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64695">
                <a:tc>
                  <a:txBody>
                    <a:bodyPr/>
                    <a:lstStyle/>
                    <a:p>
                      <a:pPr marL="91440"/>
                      <a:r>
                        <a:rPr lang="en-US" sz="1200" dirty="0">
                          <a:latin typeface="Arial" panose="020B0604020202020204" pitchFamily="34" charset="0"/>
                          <a:cs typeface="Arial" panose="020B0604020202020204" pitchFamily="34" charset="0"/>
                        </a:rPr>
                        <a:t>DAA-related serious AE</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64695">
                <a:tc>
                  <a:txBody>
                    <a:bodyPr/>
                    <a:lstStyle/>
                    <a:p>
                      <a:pPr marL="91440"/>
                      <a:r>
                        <a:rPr lang="en-US" sz="1200" dirty="0">
                          <a:latin typeface="Arial" panose="020B0604020202020204" pitchFamily="34" charset="0"/>
                          <a:cs typeface="Arial" panose="020B0604020202020204" pitchFamily="34" charset="0"/>
                        </a:rPr>
                        <a:t>AE leading to drug discontinuation</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 (10)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4 (4)</a:t>
                      </a:r>
                      <a:r>
                        <a:rPr lang="en-US" sz="1200" kern="1200" baseline="30000" dirty="0">
                          <a:solidFill>
                            <a:schemeClr val="dk1"/>
                          </a:solidFill>
                          <a:latin typeface="Arial" panose="020B0604020202020204" pitchFamily="34" charset="0"/>
                          <a:ea typeface="+mn-ea"/>
                          <a:cs typeface="Arial" panose="020B0604020202020204" pitchFamily="34" charset="0"/>
                        </a:rPr>
                        <a:t>2</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982980">
                <a:tc>
                  <a:txBody>
                    <a:bodyPr/>
                    <a:lstStyle/>
                    <a:p>
                      <a:pPr marL="91440"/>
                      <a:r>
                        <a:rPr lang="en-US" sz="1200" dirty="0">
                          <a:latin typeface="Arial" panose="020B0604020202020204" pitchFamily="34" charset="0"/>
                          <a:cs typeface="Arial" panose="020B0604020202020204" pitchFamily="34" charset="0"/>
                        </a:rPr>
                        <a:t>AEs in 10% patients</a:t>
                      </a:r>
                    </a:p>
                    <a:p>
                      <a:pPr marL="91440"/>
                      <a:r>
                        <a:rPr lang="en-US" sz="1200" dirty="0">
                          <a:latin typeface="Arial" panose="020B0604020202020204" pitchFamily="34" charset="0"/>
                          <a:cs typeface="Arial" panose="020B0604020202020204" pitchFamily="34" charset="0"/>
                        </a:rPr>
                        <a:t>  Headache</a:t>
                      </a:r>
                    </a:p>
                    <a:p>
                      <a:pPr marL="91440"/>
                      <a:r>
                        <a:rPr lang="en-US" sz="1200" dirty="0">
                          <a:latin typeface="Arial" panose="020B0604020202020204" pitchFamily="34" charset="0"/>
                          <a:cs typeface="Arial" panose="020B0604020202020204" pitchFamily="34" charset="0"/>
                        </a:rPr>
                        <a:t>  Fatigue</a:t>
                      </a:r>
                    </a:p>
                    <a:p>
                      <a:pPr marL="91440"/>
                      <a:r>
                        <a:rPr lang="en-US" sz="1200" dirty="0">
                          <a:latin typeface="Arial" panose="020B0604020202020204" pitchFamily="34" charset="0"/>
                          <a:cs typeface="Arial" panose="020B0604020202020204" pitchFamily="34" charset="0"/>
                        </a:rPr>
                        <a:t>  Nausea</a:t>
                      </a:r>
                    </a:p>
                    <a:p>
                      <a:pPr marL="91440"/>
                      <a:r>
                        <a:rPr lang="en-US" sz="1200" dirty="0">
                          <a:latin typeface="Arial" panose="020B0604020202020204" pitchFamily="34" charset="0"/>
                          <a:cs typeface="Arial" panose="020B0604020202020204" pitchFamily="34" charset="0"/>
                        </a:rPr>
                        <a:t>  Pruritus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(5)</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(5)</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 (20)</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 (30)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8 (10)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14 (17)</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8 (10)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15 (18)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9 (9)</a:t>
                      </a:r>
                    </a:p>
                    <a:p>
                      <a:pPr algn="ctr"/>
                      <a:r>
                        <a:rPr lang="en-US" sz="1200" kern="1200" dirty="0">
                          <a:solidFill>
                            <a:schemeClr val="dk1"/>
                          </a:solidFill>
                          <a:latin typeface="Arial" panose="020B0604020202020204" pitchFamily="34" charset="0"/>
                          <a:ea typeface="+mn-ea"/>
                          <a:cs typeface="Arial" panose="020B0604020202020204" pitchFamily="34" charset="0"/>
                        </a:rPr>
                        <a:t>15 (14)</a:t>
                      </a:r>
                    </a:p>
                    <a:p>
                      <a:pPr algn="ctr"/>
                      <a:r>
                        <a:rPr lang="en-US" sz="1200" kern="1200" dirty="0">
                          <a:solidFill>
                            <a:schemeClr val="dk1"/>
                          </a:solidFill>
                          <a:latin typeface="Arial" panose="020B0604020202020204" pitchFamily="34" charset="0"/>
                          <a:ea typeface="+mn-ea"/>
                          <a:cs typeface="Arial" panose="020B0604020202020204" pitchFamily="34" charset="0"/>
                        </a:rPr>
                        <a:t>12 (12)</a:t>
                      </a:r>
                    </a:p>
                    <a:p>
                      <a:pPr algn="ctr"/>
                      <a:r>
                        <a:rPr lang="en-US" sz="1200" kern="1200" dirty="0">
                          <a:solidFill>
                            <a:schemeClr val="dk1"/>
                          </a:solidFill>
                          <a:latin typeface="Arial" panose="020B0604020202020204" pitchFamily="34" charset="0"/>
                          <a:ea typeface="+mn-ea"/>
                          <a:cs typeface="Arial" panose="020B0604020202020204" pitchFamily="34" charset="0"/>
                        </a:rPr>
                        <a:t>21 (20)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3761175979"/>
                  </a:ext>
                </a:extLst>
              </a:tr>
              <a:tr h="264695">
                <a:tc>
                  <a:txBody>
                    <a:bodyPr/>
                    <a:lstStyle/>
                    <a:p>
                      <a:pPr marL="91440"/>
                      <a:r>
                        <a:rPr lang="en-US" sz="1200" dirty="0">
                          <a:latin typeface="Arial" panose="020B0604020202020204" pitchFamily="34" charset="0"/>
                          <a:cs typeface="Arial" panose="020B0604020202020204" pitchFamily="34" charset="0"/>
                        </a:rPr>
                        <a:t>Deaths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(5)</a:t>
                      </a:r>
                      <a:r>
                        <a:rPr lang="en-US" sz="1200" kern="1200" baseline="30000" dirty="0">
                          <a:solidFill>
                            <a:sysClr val="windowText" lastClr="000000"/>
                          </a:solidFill>
                          <a:latin typeface="Arial" panose="020B0604020202020204" pitchFamily="34" charset="0"/>
                          <a:ea typeface="+mn-ea"/>
                          <a:cs typeface="Arial" panose="020B0604020202020204" pitchFamily="34" charset="0"/>
                        </a:rPr>
                        <a:t>3</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982436215"/>
                  </a:ext>
                </a:extLst>
              </a:tr>
              <a:tr h="708660">
                <a:tc gridSpan="4">
                  <a:txBody>
                    <a:bodyPr/>
                    <a:lstStyle/>
                    <a:p>
                      <a:pPr marL="91440"/>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Compensated cirrhosis </a:t>
                      </a:r>
                    </a:p>
                    <a:p>
                      <a:pPr marL="91440"/>
                      <a:r>
                        <a:rPr lang="en-US" sz="1000" baseline="30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Of these 4 patients, 2 with compensated cirrhosis experienced a DAA-related AE: 1 had Grade 2 diarrhea, and 1 had Grade 3 pruritus.</a:t>
                      </a:r>
                    </a:p>
                    <a:p>
                      <a:pPr marL="91440"/>
                      <a:r>
                        <a:rPr lang="en-US" sz="1000" baseline="30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Cause of death was cerebral hemorrhage.</a:t>
                      </a:r>
                    </a:p>
                    <a:p>
                      <a:pPr marL="91440"/>
                      <a:r>
                        <a:rPr lang="en-US" sz="1000" b="1" dirty="0">
                          <a:latin typeface="Arial" panose="020B0604020202020204" pitchFamily="34" charset="0"/>
                          <a:cs typeface="Arial" panose="020B0604020202020204" pitchFamily="34" charset="0"/>
                        </a:rPr>
                        <a:t>Abbreviation</a:t>
                      </a:r>
                      <a:r>
                        <a:rPr lang="en-US" sz="1000" dirty="0">
                          <a:latin typeface="Arial" panose="020B0604020202020204" pitchFamily="34" charset="0"/>
                          <a:cs typeface="Arial" panose="020B0604020202020204" pitchFamily="34" charset="0"/>
                        </a:rPr>
                        <a:t>: CKD, chronic kidney disease</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2484605533"/>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Laboratory Abnormalities</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3560410214"/>
              </p:ext>
            </p:extLst>
          </p:nvPr>
        </p:nvGraphicFramePr>
        <p:xfrm>
          <a:off x="457200" y="1024402"/>
          <a:ext cx="8229600" cy="3538887"/>
        </p:xfrm>
        <a:graphic>
          <a:graphicData uri="http://schemas.openxmlformats.org/drawingml/2006/table">
            <a:tbl>
              <a:tblPr>
                <a:effectLst/>
              </a:tblPr>
              <a:tblGrid>
                <a:gridCol w="3206562">
                  <a:extLst>
                    <a:ext uri="{9D8B030D-6E8A-4147-A177-3AD203B41FA5}">
                      <a16:colId xmlns:a16="http://schemas.microsoft.com/office/drawing/2014/main" val="20000"/>
                    </a:ext>
                  </a:extLst>
                </a:gridCol>
                <a:gridCol w="1674346">
                  <a:extLst>
                    <a:ext uri="{9D8B030D-6E8A-4147-A177-3AD203B41FA5}">
                      <a16:colId xmlns:a16="http://schemas.microsoft.com/office/drawing/2014/main" val="20001"/>
                    </a:ext>
                  </a:extLst>
                </a:gridCol>
                <a:gridCol w="1674346">
                  <a:extLst>
                    <a:ext uri="{9D8B030D-6E8A-4147-A177-3AD203B41FA5}">
                      <a16:colId xmlns:a16="http://schemas.microsoft.com/office/drawing/2014/main" val="20002"/>
                    </a:ext>
                  </a:extLst>
                </a:gridCol>
                <a:gridCol w="1674346">
                  <a:extLst>
                    <a:ext uri="{9D8B030D-6E8A-4147-A177-3AD203B41FA5}">
                      <a16:colId xmlns:a16="http://schemas.microsoft.com/office/drawing/2014/main" val="20003"/>
                    </a:ext>
                  </a:extLst>
                </a:gridCol>
              </a:tblGrid>
              <a:tr h="729242">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Grade ≥3, n (%)</a:t>
                      </a: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308)</a:t>
                      </a:r>
                      <a:endParaRPr lang="en-US" sz="12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(n = 2,061)</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dirty="0">
                          <a:solidFill>
                            <a:srgbClr val="FFFFFF"/>
                          </a:solidFill>
                          <a:latin typeface="Arial" panose="020B0604020202020204" pitchFamily="34" charset="0"/>
                          <a:cs typeface="Arial" panose="020B0604020202020204" pitchFamily="34" charset="0"/>
                        </a:rPr>
                        <a:t>Overall</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rgbClr val="FFFFFF"/>
                          </a:solidFill>
                          <a:latin typeface="Arial" panose="020B0604020202020204" pitchFamily="34" charset="0"/>
                          <a:cs typeface="Arial" panose="020B0604020202020204" pitchFamily="34" charset="0"/>
                        </a:rPr>
                        <a:t>(n = 2,369)</a:t>
                      </a:r>
                      <a:endParaRPr lang="en-US" sz="12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561929">
                <a:tc>
                  <a:txBody>
                    <a:bodyPr/>
                    <a:lstStyle/>
                    <a:p>
                      <a:r>
                        <a:rPr lang="en-US" sz="1400" dirty="0">
                          <a:latin typeface="Arial" panose="020B0604020202020204" pitchFamily="34" charset="0"/>
                          <a:cs typeface="Arial" panose="020B0604020202020204" pitchFamily="34" charset="0"/>
                        </a:rPr>
                        <a:t>ALT &gt;5 x ULN</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2 (&lt;1)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2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561929">
                <a:tc>
                  <a:txBody>
                    <a:bodyPr/>
                    <a:lstStyle/>
                    <a:p>
                      <a:r>
                        <a:rPr lang="en-US" sz="1400" dirty="0">
                          <a:solidFill>
                            <a:schemeClr val="tx1"/>
                          </a:solidFill>
                          <a:latin typeface="Arial" panose="020B0604020202020204" pitchFamily="34" charset="0"/>
                          <a:cs typeface="Arial" panose="020B0604020202020204" pitchFamily="34" charset="0"/>
                        </a:rPr>
                        <a:t>AST &gt;5 x ULN</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6 (&lt;1)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6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561929">
                <a:tc>
                  <a:txBody>
                    <a:bodyPr/>
                    <a:lstStyle/>
                    <a:p>
                      <a:r>
                        <a:rPr lang="en-US" sz="1400" dirty="0">
                          <a:latin typeface="Arial" panose="020B0604020202020204" pitchFamily="34" charset="0"/>
                          <a:cs typeface="Arial" panose="020B0604020202020204" pitchFamily="34" charset="0"/>
                        </a:rPr>
                        <a:t>Total bilirubin &gt;3 x ULN</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3 (1)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6 (&lt;1)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9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561929">
                <a:tc>
                  <a:txBody>
                    <a:bodyPr/>
                    <a:lstStyle/>
                    <a:p>
                      <a:r>
                        <a:rPr lang="en-US" sz="1400" dirty="0">
                          <a:latin typeface="Arial" panose="020B0604020202020204" pitchFamily="34" charset="0"/>
                          <a:cs typeface="Arial" panose="020B0604020202020204" pitchFamily="34" charset="0"/>
                        </a:rPr>
                        <a:t>Platelets &lt;50 x 10</a:t>
                      </a:r>
                      <a:r>
                        <a:rPr lang="en-US" sz="1400" baseline="300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/L</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400" kern="1200" dirty="0">
                          <a:solidFill>
                            <a:sysClr val="windowText" lastClr="000000"/>
                          </a:solidFill>
                          <a:latin typeface="Arial" panose="020B0604020202020204" pitchFamily="34" charset="0"/>
                          <a:ea typeface="+mn-ea"/>
                          <a:cs typeface="Arial" panose="020B0604020202020204" pitchFamily="34" charset="0"/>
                        </a:rPr>
                        <a:t>4 (1)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4 (&lt;1)</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561929">
                <a:tc gridSpan="4">
                  <a:txBody>
                    <a:bodyPr/>
                    <a:lstStyle/>
                    <a:p>
                      <a:r>
                        <a:rPr lang="en-US" sz="1000" dirty="0">
                          <a:latin typeface="Arial" panose="020B0604020202020204" pitchFamily="34" charset="0"/>
                          <a:cs typeface="Arial" panose="020B0604020202020204" pitchFamily="34" charset="0"/>
                        </a:rPr>
                        <a:t>*All with cirrhosis had compensated cirrhosis</a:t>
                      </a:r>
                    </a:p>
                    <a:p>
                      <a:pPr>
                        <a:spcBef>
                          <a:spcPts val="600"/>
                        </a:spcBef>
                      </a:pPr>
                      <a:r>
                        <a:rPr lang="en-US" sz="1000" b="1" dirty="0">
                          <a:solidFill>
                            <a:schemeClr val="tx1"/>
                          </a:solidFill>
                          <a:latin typeface="Arial" panose="020B0604020202020204" pitchFamily="34" charset="0"/>
                          <a:cs typeface="Arial" panose="020B0604020202020204" pitchFamily="34" charset="0"/>
                        </a:rPr>
                        <a:t>Abbreviations</a:t>
                      </a:r>
                      <a:r>
                        <a:rPr lang="en-US" sz="1000" dirty="0">
                          <a:solidFill>
                            <a:schemeClr val="tx1"/>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ALT = alanine aminotransferase; AST = aspartate aminotransferase, ULN = upper limit of normal</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40391920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1832962234"/>
              </p:ext>
            </p:extLst>
          </p:nvPr>
        </p:nvGraphicFramePr>
        <p:xfrm>
          <a:off x="457200" y="1028711"/>
          <a:ext cx="8229600" cy="31892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51802"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332/335</a:t>
            </a:r>
          </a:p>
        </p:txBody>
      </p:sp>
      <p:sp>
        <p:nvSpPr>
          <p:cNvPr id="9" name="Rectangle 8"/>
          <p:cNvSpPr/>
          <p:nvPr/>
        </p:nvSpPr>
        <p:spPr>
          <a:xfrm>
            <a:off x="3326035"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331/332</a:t>
            </a:r>
          </a:p>
        </p:txBody>
      </p:sp>
      <p:sp>
        <p:nvSpPr>
          <p:cNvPr id="10" name="Rectangle 9"/>
          <p:cNvSpPr/>
          <p:nvPr/>
        </p:nvSpPr>
        <p:spPr>
          <a:xfrm>
            <a:off x="5936174"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332/332</a:t>
            </a:r>
          </a:p>
        </p:txBody>
      </p:sp>
      <p:sp>
        <p:nvSpPr>
          <p:cNvPr id="11" name="Rectangle 10"/>
          <p:cNvSpPr/>
          <p:nvPr/>
        </p:nvSpPr>
        <p:spPr>
          <a:xfrm>
            <a:off x="7027320" y="348615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331/331</a:t>
            </a:r>
          </a:p>
        </p:txBody>
      </p:sp>
      <p:sp>
        <p:nvSpPr>
          <p:cNvPr id="12" name="TextBox 11"/>
          <p:cNvSpPr txBox="1"/>
          <p:nvPr/>
        </p:nvSpPr>
        <p:spPr>
          <a:xfrm>
            <a:off x="1072529" y="4197299"/>
            <a:ext cx="7559271" cy="553998"/>
          </a:xfrm>
          <a:prstGeom prst="rect">
            <a:avLst/>
          </a:prstGeom>
          <a:solidFill>
            <a:schemeClr val="bg1">
              <a:lumMod val="95000"/>
            </a:schemeClr>
          </a:solidFill>
        </p:spPr>
        <p:txBody>
          <a:bodyPr wrap="square" lIns="274320" rtlCol="0">
            <a:spAutoFit/>
          </a:bodyPr>
          <a:lstStyle/>
          <a:p>
            <a:r>
              <a:rPr lang="en-US" sz="1000" b="1" dirty="0">
                <a:latin typeface="Arial" charset="0"/>
                <a:ea typeface="Arial" charset="0"/>
                <a:cs typeface="Arial" charset="0"/>
              </a:rPr>
              <a:t>Primary Subset</a:t>
            </a:r>
            <a:r>
              <a:rPr lang="en-US" sz="1000" dirty="0">
                <a:latin typeface="Arial" charset="0"/>
                <a:ea typeface="Arial" charset="0"/>
                <a:cs typeface="Arial" charset="0"/>
              </a:rPr>
              <a:t>: excludes patients with HIV or previous treatment with sofosbuvir </a:t>
            </a:r>
          </a:p>
          <a:p>
            <a:r>
              <a:rPr lang="en-US" sz="1000" b="1" dirty="0">
                <a:latin typeface="Arial" charset="0"/>
                <a:ea typeface="Arial" charset="0"/>
                <a:cs typeface="Arial" charset="0"/>
              </a:rPr>
              <a:t>Per-Protocol</a:t>
            </a:r>
            <a:r>
              <a:rPr lang="en-US" sz="1000" dirty="0">
                <a:latin typeface="Arial" charset="0"/>
                <a:ea typeface="Arial" charset="0"/>
                <a:cs typeface="Arial" charset="0"/>
              </a:rPr>
              <a:t>: excludes patients in primary subset who (1) prematurely discontinued treatment or had virologic failure during treatment before week 8, or (2) patients without virologic failure who had no HCV RNA value in the SVR12 assessment window</a:t>
            </a:r>
          </a:p>
        </p:txBody>
      </p:sp>
    </p:spTree>
    <p:extLst>
      <p:ext uri="{BB962C8B-B14F-4D97-AF65-F5344CB8AC3E}">
        <p14:creationId xmlns:p14="http://schemas.microsoft.com/office/powerpoint/2010/main" val="266925358"/>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err="1"/>
              <a:t>Glecaprevir-Pibrentasvir</a:t>
            </a:r>
            <a:r>
              <a:rPr lang="en-US" sz="2000" dirty="0"/>
              <a:t> in Patients +/- Cirrhosis (Pooled Analysis)</a:t>
            </a:r>
            <a:br>
              <a:rPr lang="en-US" sz="2000" dirty="0"/>
            </a:br>
            <a:r>
              <a:rPr lang="en-US" sz="2000" dirty="0"/>
              <a:t>Results</a:t>
            </a:r>
          </a:p>
        </p:txBody>
      </p:sp>
      <p:sp>
        <p:nvSpPr>
          <p:cNvPr id="4" name="Text Placeholder 3"/>
          <p:cNvSpPr>
            <a:spLocks noGrp="1"/>
          </p:cNvSpPr>
          <p:nvPr>
            <p:ph type="body" idx="10"/>
          </p:nvPr>
        </p:nvSpPr>
        <p:spPr/>
        <p:txBody>
          <a:bodyPr/>
          <a:lstStyle/>
          <a:p>
            <a:r>
              <a:rPr lang="en-US" dirty="0"/>
              <a:t>Overall SVR by Intention-to-Treat Analysis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fr-FR" dirty="0"/>
          </a:p>
        </p:txBody>
      </p:sp>
      <p:graphicFrame>
        <p:nvGraphicFramePr>
          <p:cNvPr id="5" name="Chart 4"/>
          <p:cNvGraphicFramePr>
            <a:graphicFrameLocks/>
          </p:cNvGraphicFramePr>
          <p:nvPr>
            <p:extLst>
              <p:ext uri="{D42A27DB-BD31-4B8C-83A1-F6EECF244321}">
                <p14:modId xmlns:p14="http://schemas.microsoft.com/office/powerpoint/2010/main" val="3804239211"/>
              </p:ext>
            </p:extLst>
          </p:nvPr>
        </p:nvGraphicFramePr>
        <p:xfrm>
          <a:off x="320040" y="1388909"/>
          <a:ext cx="8503921"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431724" y="3813003"/>
            <a:ext cx="6399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500/527</a:t>
            </a:r>
          </a:p>
        </p:txBody>
      </p:sp>
      <p:sp>
        <p:nvSpPr>
          <p:cNvPr id="7" name="Rectangle 6"/>
          <p:cNvSpPr/>
          <p:nvPr/>
        </p:nvSpPr>
        <p:spPr>
          <a:xfrm>
            <a:off x="5861730" y="3815450"/>
            <a:ext cx="648478"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112/116</a:t>
            </a:r>
          </a:p>
        </p:txBody>
      </p:sp>
      <p:sp>
        <p:nvSpPr>
          <p:cNvPr id="8" name="Rectangle 25"/>
          <p:cNvSpPr>
            <a:spLocks noChangeArrowheads="1"/>
          </p:cNvSpPr>
          <p:nvPr/>
        </p:nvSpPr>
        <p:spPr bwMode="auto">
          <a:xfrm>
            <a:off x="941901" y="4433209"/>
            <a:ext cx="7810213" cy="274320"/>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900" dirty="0">
                <a:solidFill>
                  <a:srgbClr val="000000"/>
                </a:solidFill>
                <a:latin typeface="Arial" pitchFamily="22" charset="0"/>
              </a:rPr>
              <a:t>Note – duration of treatment 12 (80%) or 16 (20%) weeks for cirrhosis. </a:t>
            </a:r>
          </a:p>
        </p:txBody>
      </p:sp>
      <p:sp>
        <p:nvSpPr>
          <p:cNvPr id="9" name="Rectangle 8"/>
          <p:cNvSpPr/>
          <p:nvPr/>
        </p:nvSpPr>
        <p:spPr>
          <a:xfrm>
            <a:off x="4947085" y="3813003"/>
            <a:ext cx="64492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425/431</a:t>
            </a:r>
          </a:p>
        </p:txBody>
      </p:sp>
      <p:sp>
        <p:nvSpPr>
          <p:cNvPr id="10" name="Rectangle 9"/>
          <p:cNvSpPr/>
          <p:nvPr/>
        </p:nvSpPr>
        <p:spPr>
          <a:xfrm>
            <a:off x="4412522" y="3813003"/>
            <a:ext cx="52968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35/35</a:t>
            </a:r>
          </a:p>
        </p:txBody>
      </p:sp>
      <p:sp>
        <p:nvSpPr>
          <p:cNvPr id="11" name="Rectangle 10"/>
          <p:cNvSpPr/>
          <p:nvPr/>
        </p:nvSpPr>
        <p:spPr>
          <a:xfrm>
            <a:off x="3443278" y="3817947"/>
            <a:ext cx="64193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859/872</a:t>
            </a:r>
          </a:p>
        </p:txBody>
      </p:sp>
      <p:sp>
        <p:nvSpPr>
          <p:cNvPr id="12" name="Rectangle 11"/>
          <p:cNvSpPr/>
          <p:nvPr/>
        </p:nvSpPr>
        <p:spPr>
          <a:xfrm>
            <a:off x="2874804" y="3811870"/>
            <a:ext cx="643534"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119/126</a:t>
            </a:r>
          </a:p>
        </p:txBody>
      </p:sp>
      <p:sp>
        <p:nvSpPr>
          <p:cNvPr id="13" name="Rectangle 12"/>
          <p:cNvSpPr/>
          <p:nvPr/>
        </p:nvSpPr>
        <p:spPr>
          <a:xfrm>
            <a:off x="1939665" y="3787798"/>
            <a:ext cx="650142" cy="3184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201/206</a:t>
            </a:r>
          </a:p>
        </p:txBody>
      </p:sp>
      <p:sp>
        <p:nvSpPr>
          <p:cNvPr id="14" name="Rectangle 13"/>
          <p:cNvSpPr/>
          <p:nvPr/>
        </p:nvSpPr>
        <p:spPr>
          <a:xfrm>
            <a:off x="1369712" y="3779955"/>
            <a:ext cx="639915" cy="3048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297/308</a:t>
            </a:r>
          </a:p>
        </p:txBody>
      </p:sp>
      <p:sp>
        <p:nvSpPr>
          <p:cNvPr id="15" name="Rectangle 14"/>
          <p:cNvSpPr/>
          <p:nvPr/>
        </p:nvSpPr>
        <p:spPr>
          <a:xfrm>
            <a:off x="7868570" y="3818231"/>
            <a:ext cx="79625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226/231</a:t>
            </a:r>
          </a:p>
        </p:txBody>
      </p:sp>
      <p:sp>
        <p:nvSpPr>
          <p:cNvPr id="16" name="Rectangle 15"/>
          <p:cNvSpPr/>
          <p:nvPr/>
        </p:nvSpPr>
        <p:spPr>
          <a:xfrm>
            <a:off x="7430397" y="3815450"/>
            <a:ext cx="54290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50"/>
              </a:lnSpc>
            </a:pPr>
            <a:r>
              <a:rPr lang="en-US" sz="1000" dirty="0">
                <a:solidFill>
                  <a:schemeClr val="bg1"/>
                </a:solidFill>
                <a:latin typeface="Arial" panose="020B0604020202020204" pitchFamily="34" charset="0"/>
                <a:cs typeface="Arial" panose="020B0604020202020204" pitchFamily="34" charset="0"/>
              </a:rPr>
              <a:t>31/31</a:t>
            </a:r>
          </a:p>
        </p:txBody>
      </p:sp>
      <p:sp>
        <p:nvSpPr>
          <p:cNvPr id="17" name="Rectangle 16">
            <a:extLst>
              <a:ext uri="{FF2B5EF4-FFF2-40B4-BE49-F238E27FC236}">
                <a16:creationId xmlns:a16="http://schemas.microsoft.com/office/drawing/2014/main" id="{E0B6BAEE-9256-483C-64AC-92EFF89EBCB3}"/>
              </a:ext>
            </a:extLst>
          </p:cNvPr>
          <p:cNvSpPr/>
          <p:nvPr/>
        </p:nvSpPr>
        <p:spPr>
          <a:xfrm>
            <a:off x="1369712" y="2159724"/>
            <a:ext cx="63991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dirty="0">
                <a:solidFill>
                  <a:srgbClr val="FFFFFF"/>
                </a:solidFill>
                <a:latin typeface="Arial" panose="020B0604020202020204" pitchFamily="34" charset="0"/>
                <a:cs typeface="Arial" panose="020B0604020202020204" pitchFamily="34" charset="0"/>
              </a:rPr>
              <a:t>(95% CI, </a:t>
            </a:r>
            <a:br>
              <a:rPr lang="en-US" sz="700" dirty="0">
                <a:solidFill>
                  <a:srgbClr val="FFFFFF"/>
                </a:solidFill>
                <a:latin typeface="Arial" panose="020B0604020202020204" pitchFamily="34" charset="0"/>
                <a:cs typeface="Arial" panose="020B0604020202020204" pitchFamily="34" charset="0"/>
              </a:rPr>
            </a:br>
            <a:r>
              <a:rPr lang="en-US" sz="700" dirty="0">
                <a:solidFill>
                  <a:srgbClr val="FFFFFF"/>
                </a:solidFill>
                <a:latin typeface="Arial" panose="020B0604020202020204" pitchFamily="34" charset="0"/>
                <a:cs typeface="Arial" panose="020B0604020202020204" pitchFamily="34" charset="0"/>
              </a:rPr>
              <a:t>94-98)</a:t>
            </a:r>
          </a:p>
        </p:txBody>
      </p:sp>
      <p:sp>
        <p:nvSpPr>
          <p:cNvPr id="18" name="Rectangle 17">
            <a:extLst>
              <a:ext uri="{FF2B5EF4-FFF2-40B4-BE49-F238E27FC236}">
                <a16:creationId xmlns:a16="http://schemas.microsoft.com/office/drawing/2014/main" id="{FCE9CF34-B4CE-07F9-AE31-F6616C685394}"/>
              </a:ext>
            </a:extLst>
          </p:cNvPr>
          <p:cNvSpPr/>
          <p:nvPr/>
        </p:nvSpPr>
        <p:spPr>
          <a:xfrm>
            <a:off x="1908467" y="2159724"/>
            <a:ext cx="639915"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dirty="0">
                <a:solidFill>
                  <a:srgbClr val="FFFFFF"/>
                </a:solidFill>
                <a:latin typeface="Arial" panose="020B0604020202020204" pitchFamily="34" charset="0"/>
                <a:cs typeface="Arial" panose="020B0604020202020204" pitchFamily="34" charset="0"/>
              </a:rPr>
              <a:t>(95% CI, </a:t>
            </a:r>
            <a:br>
              <a:rPr lang="en-US" sz="700" dirty="0">
                <a:solidFill>
                  <a:srgbClr val="FFFFFF"/>
                </a:solidFill>
                <a:latin typeface="Arial" panose="020B0604020202020204" pitchFamily="34" charset="0"/>
                <a:cs typeface="Arial" panose="020B0604020202020204" pitchFamily="34" charset="0"/>
              </a:rPr>
            </a:br>
            <a:r>
              <a:rPr lang="en-US" sz="700" dirty="0">
                <a:solidFill>
                  <a:srgbClr val="FFFFFF"/>
                </a:solidFill>
                <a:latin typeface="Arial" panose="020B0604020202020204" pitchFamily="34" charset="0"/>
                <a:cs typeface="Arial" panose="020B0604020202020204" pitchFamily="34" charset="0"/>
              </a:rPr>
              <a:t>97-98)</a:t>
            </a:r>
          </a:p>
        </p:txBody>
      </p:sp>
    </p:spTree>
    <p:extLst>
      <p:ext uri="{BB962C8B-B14F-4D97-AF65-F5344CB8AC3E}">
        <p14:creationId xmlns:p14="http://schemas.microsoft.com/office/powerpoint/2010/main" val="1462312467"/>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Outcomes</a:t>
            </a:r>
          </a:p>
        </p:txBody>
      </p:sp>
      <p:sp>
        <p:nvSpPr>
          <p:cNvPr id="7" name="Content Placeholder 6"/>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graphicFrame>
        <p:nvGraphicFramePr>
          <p:cNvPr id="4" name="Group 66"/>
          <p:cNvGraphicFramePr>
            <a:graphicFrameLocks noGrp="1"/>
          </p:cNvGraphicFramePr>
          <p:nvPr>
            <p:extLst>
              <p:ext uri="{D42A27DB-BD31-4B8C-83A1-F6EECF244321}">
                <p14:modId xmlns:p14="http://schemas.microsoft.com/office/powerpoint/2010/main" val="753527062"/>
              </p:ext>
            </p:extLst>
          </p:nvPr>
        </p:nvGraphicFramePr>
        <p:xfrm>
          <a:off x="457200" y="1034495"/>
          <a:ext cx="8229601" cy="3643976"/>
        </p:xfrm>
        <a:graphic>
          <a:graphicData uri="http://schemas.openxmlformats.org/drawingml/2006/table">
            <a:tbl>
              <a:tblPr>
                <a:effectLst/>
              </a:tblPr>
              <a:tblGrid>
                <a:gridCol w="4083837">
                  <a:extLst>
                    <a:ext uri="{9D8B030D-6E8A-4147-A177-3AD203B41FA5}">
                      <a16:colId xmlns:a16="http://schemas.microsoft.com/office/drawing/2014/main" val="20000"/>
                    </a:ext>
                  </a:extLst>
                </a:gridCol>
                <a:gridCol w="2072882">
                  <a:extLst>
                    <a:ext uri="{9D8B030D-6E8A-4147-A177-3AD203B41FA5}">
                      <a16:colId xmlns:a16="http://schemas.microsoft.com/office/drawing/2014/main" val="20001"/>
                    </a:ext>
                  </a:extLst>
                </a:gridCol>
                <a:gridCol w="2072882">
                  <a:extLst>
                    <a:ext uri="{9D8B030D-6E8A-4147-A177-3AD203B41FA5}">
                      <a16:colId xmlns:a16="http://schemas.microsoft.com/office/drawing/2014/main" val="20002"/>
                    </a:ext>
                  </a:extLst>
                </a:gridCol>
              </a:tblGrid>
              <a:tr h="507456">
                <a:tc>
                  <a:txBody>
                    <a:bodyPr/>
                    <a:lstStyle/>
                    <a:p>
                      <a:pPr marL="9144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Outcome</a:t>
                      </a:r>
                    </a:p>
                  </a:txBody>
                  <a:tcPr marL="54864" marR="34290" marT="34290" marB="34290" anchor="ctr" horzOverflow="overflow">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Cirrhosis*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308)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No Cirrhosis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2,061)</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extLst>
                  <a:ext uri="{0D108BD9-81ED-4DB2-BD59-A6C34878D82A}">
                    <a16:rowId xmlns:a16="http://schemas.microsoft.com/office/drawing/2014/main" val="10001"/>
                  </a:ext>
                </a:extLst>
              </a:tr>
              <a:tr h="950728">
                <a:tc>
                  <a:txBody>
                    <a:bodyPr/>
                    <a:lstStyle/>
                    <a:p>
                      <a:pPr marL="91440">
                        <a:lnSpc>
                          <a:spcPts val="2220"/>
                        </a:lnSpc>
                      </a:pPr>
                      <a:r>
                        <a:rPr lang="en-US" sz="1400" dirty="0">
                          <a:latin typeface="Arial" panose="020B0604020202020204" pitchFamily="34" charset="0"/>
                          <a:cs typeface="Arial" panose="020B0604020202020204" pitchFamily="34" charset="0"/>
                        </a:rPr>
                        <a:t>SVR12, n (%, [95% CI])</a:t>
                      </a: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297</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(96.4 [93.7-98.0])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2010</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(97.5 [96.8-98.1])</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1507755">
                <a:tc>
                  <a:txBody>
                    <a:bodyPr/>
                    <a:lstStyle/>
                    <a:p>
                      <a:pPr marL="91440">
                        <a:lnSpc>
                          <a:spcPts val="2220"/>
                        </a:lnSpc>
                      </a:pPr>
                      <a:r>
                        <a:rPr lang="en-US" sz="1400" dirty="0">
                          <a:solidFill>
                            <a:schemeClr val="tx1"/>
                          </a:solidFill>
                          <a:latin typeface="Arial" panose="020B0604020202020204" pitchFamily="34" charset="0"/>
                          <a:cs typeface="Arial" panose="020B0604020202020204" pitchFamily="34" charset="0"/>
                        </a:rPr>
                        <a:t>Non-response, n (%)</a:t>
                      </a:r>
                    </a:p>
                    <a:p>
                      <a:pPr marL="91440">
                        <a:lnSpc>
                          <a:spcPts val="2220"/>
                        </a:lnSpc>
                      </a:pPr>
                      <a:r>
                        <a:rPr lang="en-US" sz="1400" dirty="0">
                          <a:solidFill>
                            <a:schemeClr val="tx1"/>
                          </a:solidFill>
                          <a:latin typeface="Arial" panose="020B0604020202020204" pitchFamily="34" charset="0"/>
                          <a:cs typeface="Arial" panose="020B0604020202020204" pitchFamily="34" charset="0"/>
                        </a:rPr>
                        <a:t>  On-treatment virologic failure</a:t>
                      </a:r>
                    </a:p>
                    <a:p>
                      <a:pPr marL="91440">
                        <a:lnSpc>
                          <a:spcPts val="2220"/>
                        </a:lnSpc>
                      </a:pPr>
                      <a:r>
                        <a:rPr lang="en-US" sz="1400" dirty="0">
                          <a:solidFill>
                            <a:schemeClr val="tx1"/>
                          </a:solidFill>
                          <a:latin typeface="Arial" panose="020B0604020202020204" pitchFamily="34" charset="0"/>
                          <a:cs typeface="Arial" panose="020B0604020202020204" pitchFamily="34" charset="0"/>
                        </a:rPr>
                        <a:t>  Viral relapse</a:t>
                      </a:r>
                    </a:p>
                    <a:p>
                      <a:pPr marL="91440">
                        <a:lnSpc>
                          <a:spcPts val="2220"/>
                        </a:lnSpc>
                      </a:pPr>
                      <a:r>
                        <a:rPr lang="en-US" sz="1400" dirty="0">
                          <a:solidFill>
                            <a:schemeClr val="tx1"/>
                          </a:solidFill>
                          <a:latin typeface="Arial" panose="020B0604020202020204" pitchFamily="34" charset="0"/>
                          <a:cs typeface="Arial" panose="020B0604020202020204" pitchFamily="34" charset="0"/>
                        </a:rPr>
                        <a:t>  Premature drug discontinuation</a:t>
                      </a:r>
                    </a:p>
                    <a:p>
                      <a:pPr marL="91440">
                        <a:lnSpc>
                          <a:spcPts val="2220"/>
                        </a:lnSpc>
                      </a:pPr>
                      <a:r>
                        <a:rPr lang="en-US" sz="1400" dirty="0">
                          <a:solidFill>
                            <a:schemeClr val="tx1"/>
                          </a:solidFill>
                          <a:latin typeface="Arial" panose="020B0604020202020204" pitchFamily="34" charset="0"/>
                          <a:cs typeface="Arial" panose="020B0604020202020204" pitchFamily="34" charset="0"/>
                        </a:rPr>
                        <a:t>  Missing SVR12 data</a:t>
                      </a:r>
                    </a:p>
                  </a:txBody>
                  <a:tcPr marL="68580" marR="34290" marT="34290" marB="34290" anchor="ctr">
                    <a:lnL w="12700"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lnSpc>
                          <a:spcPts val="2220"/>
                        </a:lnSpc>
                      </a:pPr>
                      <a:endParaRPr lang="en-US" sz="14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  5**</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3</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1</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lnSpc>
                          <a:spcPts val="2220"/>
                        </a:lnSpc>
                      </a:pPr>
                      <a:endParaRPr lang="en-US" sz="14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6</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19</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11</a:t>
                      </a:r>
                    </a:p>
                    <a:p>
                      <a:pPr algn="ctr">
                        <a:lnSpc>
                          <a:spcPts val="2220"/>
                        </a:lnSpc>
                      </a:pPr>
                      <a:r>
                        <a:rPr lang="en-US" sz="1400" kern="1200" dirty="0">
                          <a:solidFill>
                            <a:sysClr val="windowText" lastClr="000000"/>
                          </a:solidFill>
                          <a:latin typeface="Arial" panose="020B0604020202020204" pitchFamily="34" charset="0"/>
                          <a:ea typeface="+mn-ea"/>
                          <a:cs typeface="Arial" panose="020B0604020202020204" pitchFamily="34" charset="0"/>
                        </a:rPr>
                        <a:t>15</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678037">
                <a:tc gridSpan="3">
                  <a:txBody>
                    <a:bodyPr/>
                    <a:lstStyle/>
                    <a:p>
                      <a:pPr>
                        <a:lnSpc>
                          <a:spcPts val="1400"/>
                        </a:lnSpc>
                        <a:spcBef>
                          <a:spcPts val="0"/>
                        </a:spcBef>
                      </a:pPr>
                      <a:r>
                        <a:rPr lang="en-US" sz="1000" dirty="0">
                          <a:latin typeface="Arial" panose="020B0604020202020204" pitchFamily="34" charset="0"/>
                          <a:cs typeface="Arial" panose="020B0604020202020204" pitchFamily="34" charset="0"/>
                        </a:rPr>
                        <a:t>*Compensated. Abbreviation: SVR12, sustained virologic response 12 weeks post-treatment; CI, confidence interval. </a:t>
                      </a:r>
                    </a:p>
                    <a:p>
                      <a:pPr>
                        <a:lnSpc>
                          <a:spcPts val="1400"/>
                        </a:lnSpc>
                        <a:spcBef>
                          <a:spcPts val="0"/>
                        </a:spcBef>
                      </a:pPr>
                      <a:r>
                        <a:rPr lang="en-US" sz="1000" dirty="0">
                          <a:latin typeface="Arial" panose="020B0604020202020204" pitchFamily="34" charset="0"/>
                          <a:cs typeface="Arial" panose="020B0604020202020204" pitchFamily="34" charset="0"/>
                        </a:rPr>
                        <a:t>**2 patients had prior treatment experience with both a NS5A inhibitor and NS3/4A protease inhibitor. Glecaprevir-pibrentasvir not recommended for treatment in this dual DAA-experienced patient population.</a:t>
                      </a:r>
                    </a:p>
                  </a:txBody>
                  <a:tcPr marL="68580" marR="34290" marT="34290" marB="3429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3933180123"/>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in Patients +/- Cirrhosis (Pooled Analysis)</a:t>
            </a:r>
            <a:br>
              <a:rPr lang="en-US" sz="2000" dirty="0"/>
            </a:br>
            <a:r>
              <a:rPr lang="en-US" sz="2000" dirty="0"/>
              <a:t>Conclusions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sp>
        <p:nvSpPr>
          <p:cNvPr id="3" name="Content Placeholder 2">
            <a:extLst>
              <a:ext uri="{FF2B5EF4-FFF2-40B4-BE49-F238E27FC236}">
                <a16:creationId xmlns:a16="http://schemas.microsoft.com/office/drawing/2014/main" id="{62BF1DE7-91BC-494A-B268-B0F0D3907A9D}"/>
              </a:ext>
            </a:extLst>
          </p:cNvPr>
          <p:cNvSpPr>
            <a:spLocks noGrp="1"/>
          </p:cNvSpPr>
          <p:nvPr>
            <p:ph sz="half" idx="2"/>
          </p:nvPr>
        </p:nvSpPr>
        <p:spPr>
          <a:xfrm>
            <a:off x="-18168" y="2133603"/>
            <a:ext cx="9180576" cy="1057832"/>
          </a:xfrm>
        </p:spPr>
        <p:txBody>
          <a:bodyPr>
            <a:normAutofit/>
          </a:bodyPr>
          <a:lstStyle/>
          <a:p>
            <a:pPr>
              <a:lnSpc>
                <a:spcPts val="2600"/>
              </a:lnSpc>
            </a:pPr>
            <a:r>
              <a:rPr lang="en-US" sz="1800" b="1" dirty="0">
                <a:solidFill>
                  <a:srgbClr val="C00000"/>
                </a:solidFill>
                <a:latin typeface="Arial"/>
                <a:cs typeface="Arial"/>
              </a:rPr>
              <a:t>Conclusions</a:t>
            </a:r>
            <a:r>
              <a:rPr lang="en-US" sz="1800" dirty="0">
                <a:solidFill>
                  <a:schemeClr val="tx1"/>
                </a:solidFill>
                <a:latin typeface="Arial"/>
                <a:cs typeface="Arial"/>
              </a:rPr>
              <a:t>: </a:t>
            </a:r>
            <a:r>
              <a:rPr lang="en-US" sz="1800" dirty="0">
                <a:solidFill>
                  <a:schemeClr val="tx1"/>
                </a:solidFill>
                <a:cs typeface="Arial"/>
              </a:rPr>
              <a:t>“Glecaprevir-pibrentasvir was safe and efficacious in patients with compensated liver disease, including those with CKD 4/5</a:t>
            </a:r>
            <a:r>
              <a:rPr lang="en-US" sz="1800" dirty="0">
                <a:solidFill>
                  <a:schemeClr val="tx1"/>
                </a:solidFill>
                <a:latin typeface="Arial"/>
                <a:cs typeface="Arial"/>
              </a:rPr>
              <a:t>.” </a:t>
            </a:r>
          </a:p>
        </p:txBody>
      </p:sp>
    </p:spTree>
    <p:extLst>
      <p:ext uri="{BB962C8B-B14F-4D97-AF65-F5344CB8AC3E}">
        <p14:creationId xmlns:p14="http://schemas.microsoft.com/office/powerpoint/2010/main" val="3210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err="1">
                <a:solidFill>
                  <a:srgbClr val="001D48"/>
                </a:solidFill>
              </a:rPr>
              <a:t>Glecaprevir-Pibrentasvir</a:t>
            </a:r>
            <a:r>
              <a:rPr lang="en-US" sz="1800" dirty="0">
                <a:solidFill>
                  <a:srgbClr val="001D48"/>
                </a:solidFill>
              </a:rPr>
              <a:t> in HCV GT 1 or 4 &amp; Prior DAA Treatment</a:t>
            </a:r>
            <a:br>
              <a:rPr lang="en-US" sz="1600" dirty="0">
                <a:solidFill>
                  <a:srgbClr val="001D48"/>
                </a:solidFill>
              </a:rPr>
            </a:br>
            <a:r>
              <a:rPr lang="en-US" sz="2400" b="1" dirty="0">
                <a:solidFill>
                  <a:srgbClr val="001D48"/>
                </a:solidFill>
              </a:rPr>
              <a:t>MAGELLAN-1 (Part 2)</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sz="1050" dirty="0">
                <a:cs typeface="Arial"/>
              </a:rPr>
              <a:t>Source: </a:t>
            </a:r>
            <a:r>
              <a:rPr lang="en-US" sz="1050" dirty="0" err="1">
                <a:cs typeface="Arial"/>
              </a:rPr>
              <a:t>Poordad</a:t>
            </a:r>
            <a:r>
              <a:rPr lang="en-US" sz="1050" dirty="0">
                <a:cs typeface="Arial"/>
              </a:rPr>
              <a:t> </a:t>
            </a:r>
            <a:r>
              <a:rPr lang="en-US" sz="1050" dirty="0">
                <a:latin typeface="Arial"/>
                <a:cs typeface="Arial"/>
              </a:rPr>
              <a:t>F, et al. Hepatology. 2018;67:1253-60.</a:t>
            </a:r>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lstStyle/>
          <a:p>
            <a:r>
              <a:rPr lang="en-US" dirty="0"/>
              <a:t>Treatment Experienced, Phase 3  </a:t>
            </a:r>
          </a:p>
        </p:txBody>
      </p:sp>
    </p:spTree>
    <p:extLst>
      <p:ext uri="{BB962C8B-B14F-4D97-AF65-F5344CB8AC3E}">
        <p14:creationId xmlns:p14="http://schemas.microsoft.com/office/powerpoint/2010/main" val="2931282421"/>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11D3-C3BB-4445-E498-FE89681FB338}"/>
              </a:ext>
            </a:extLst>
          </p:cNvPr>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Study Features</a:t>
            </a:r>
          </a:p>
        </p:txBody>
      </p:sp>
      <p:sp>
        <p:nvSpPr>
          <p:cNvPr id="3" name="Text Placeholder 2">
            <a:extLst>
              <a:ext uri="{FF2B5EF4-FFF2-40B4-BE49-F238E27FC236}">
                <a16:creationId xmlns:a16="http://schemas.microsoft.com/office/drawing/2014/main" id="{F08DE03D-D4FE-2BFB-6483-1ADEA45477A9}"/>
              </a:ext>
            </a:extLst>
          </p:cNvPr>
          <p:cNvSpPr>
            <a:spLocks noGrp="1"/>
          </p:cNvSpPr>
          <p:nvPr>
            <p:ph type="body" sz="quarter" idx="14"/>
          </p:nvPr>
        </p:nvSpPr>
        <p:spPr/>
        <p:txBody>
          <a:bodyPr/>
          <a:lstStyle/>
          <a:p>
            <a:r>
              <a:rPr lang="en-US" b="0" dirty="0"/>
              <a:t>Source: </a:t>
            </a:r>
            <a:r>
              <a:rPr lang="en-US" b="0" dirty="0" err="1"/>
              <a:t>Poordad</a:t>
            </a:r>
            <a:r>
              <a:rPr lang="en-US" b="0" dirty="0"/>
              <a:t> F, et al. Hepatology. 2018;67:1253-60.</a:t>
            </a:r>
          </a:p>
        </p:txBody>
      </p:sp>
      <p:sp>
        <p:nvSpPr>
          <p:cNvPr id="4" name="Content Placeholder 3">
            <a:extLst>
              <a:ext uri="{FF2B5EF4-FFF2-40B4-BE49-F238E27FC236}">
                <a16:creationId xmlns:a16="http://schemas.microsoft.com/office/drawing/2014/main" id="{E52B4AFF-C31D-7769-BDFF-55D26D212371}"/>
              </a:ext>
            </a:extLst>
          </p:cNvPr>
          <p:cNvSpPr>
            <a:spLocks noGrp="1"/>
          </p:cNvSpPr>
          <p:nvPr>
            <p:ph sz="half" idx="2"/>
          </p:nvPr>
        </p:nvSpPr>
        <p:spPr/>
        <p:txBody>
          <a:bodyPr>
            <a:normAutofit/>
          </a:bodyPr>
          <a:lstStyle/>
          <a:p>
            <a:pPr>
              <a:lnSpc>
                <a:spcPts val="1700"/>
              </a:lnSpc>
            </a:pPr>
            <a:r>
              <a:rPr lang="en-US" sz="1500" b="1" dirty="0"/>
              <a:t>Design</a:t>
            </a:r>
            <a:r>
              <a:rPr lang="en-US" sz="1500" dirty="0"/>
              <a:t>: R</a:t>
            </a:r>
            <a:r>
              <a:rPr lang="en-US" sz="1500" baseline="0" dirty="0">
                <a:solidFill>
                  <a:srgbClr val="000000"/>
                </a:solidFill>
                <a:latin typeface="Arial" pitchFamily="22" charset="0"/>
                <a:cs typeface="+mn-cs"/>
              </a:rPr>
              <a:t>andomized, o</a:t>
            </a:r>
            <a:r>
              <a:rPr lang="en-US" sz="1500" dirty="0">
                <a:solidFill>
                  <a:srgbClr val="000000"/>
                </a:solidFill>
                <a:latin typeface="Arial" pitchFamily="22" charset="0"/>
                <a:cs typeface="+mn-cs"/>
              </a:rPr>
              <a:t>pen-label, multicenter, </a:t>
            </a:r>
            <a:r>
              <a:rPr lang="en-US" sz="1500" baseline="0" dirty="0">
                <a:solidFill>
                  <a:srgbClr val="000000"/>
                </a:solidFill>
                <a:latin typeface="Arial" pitchFamily="22" charset="0"/>
              </a:rPr>
              <a:t>phase 3 trial to evaluate the safety and efficacy of </a:t>
            </a:r>
            <a:r>
              <a:rPr lang="en-US" sz="1500" baseline="0" dirty="0" err="1">
                <a:solidFill>
                  <a:srgbClr val="000000"/>
                </a:solidFill>
                <a:latin typeface="Arial" pitchFamily="22" charset="0"/>
              </a:rPr>
              <a:t>glecaprevir-pibrentasvir</a:t>
            </a:r>
            <a:r>
              <a:rPr lang="en-US" sz="1500" baseline="0" dirty="0">
                <a:solidFill>
                  <a:srgbClr val="000000"/>
                </a:solidFill>
                <a:latin typeface="Arial" pitchFamily="22" charset="0"/>
              </a:rPr>
              <a:t> for 12 or 16 weeks in patients with genotype 1 or 4 chronic HCV (with or without cirrhosis) who previously experienced virologic failure with direct-acting antiviral (DAA) therapy.</a:t>
            </a:r>
            <a:endParaRPr lang="en-US" sz="1500" dirty="0"/>
          </a:p>
          <a:p>
            <a:pPr>
              <a:lnSpc>
                <a:spcPts val="1700"/>
              </a:lnSpc>
            </a:pPr>
            <a:r>
              <a:rPr lang="en-US" sz="1500" b="1" dirty="0"/>
              <a:t>Setting</a:t>
            </a:r>
            <a:r>
              <a:rPr lang="en-US" sz="1500" dirty="0"/>
              <a:t>: </a:t>
            </a:r>
            <a:r>
              <a:rPr lang="en-US" sz="1500" b="0" baseline="0" dirty="0">
                <a:solidFill>
                  <a:srgbClr val="000000"/>
                </a:solidFill>
                <a:latin typeface="Arial" pitchFamily="22" charset="0"/>
              </a:rPr>
              <a:t>31 sites in Australia, France, Spain, UK, and United States</a:t>
            </a:r>
            <a:endParaRPr lang="en-US" sz="1500" dirty="0"/>
          </a:p>
          <a:p>
            <a:pPr>
              <a:lnSpc>
                <a:spcPts val="1700"/>
              </a:lnSpc>
            </a:pPr>
            <a:r>
              <a:rPr lang="en-US" sz="1500" b="1" dirty="0"/>
              <a:t>Key Eligibility Requirements</a:t>
            </a:r>
          </a:p>
          <a:p>
            <a:pPr lvl="1">
              <a:lnSpc>
                <a:spcPts val="1700"/>
              </a:lnSpc>
            </a:pPr>
            <a:r>
              <a:rPr lang="en-US" sz="1500" baseline="0" dirty="0">
                <a:solidFill>
                  <a:srgbClr val="000000"/>
                </a:solidFill>
                <a:latin typeface="Arial" pitchFamily="22" charset="0"/>
              </a:rPr>
              <a:t>Chronic HCV GT 1, 4, 5, or 6</a:t>
            </a:r>
            <a:endParaRPr lang="en-US" sz="1500" dirty="0">
              <a:latin typeface="Arial" pitchFamily="22" charset="0"/>
            </a:endParaRPr>
          </a:p>
          <a:p>
            <a:pPr lvl="1">
              <a:lnSpc>
                <a:spcPts val="1700"/>
              </a:lnSpc>
            </a:pPr>
            <a:r>
              <a:rPr lang="en-US" sz="1500" baseline="0" dirty="0">
                <a:solidFill>
                  <a:srgbClr val="000000"/>
                </a:solidFill>
                <a:latin typeface="Arial" pitchFamily="22" charset="0"/>
              </a:rPr>
              <a:t>HCV RNA &gt;1,000 IU/mL at screening</a:t>
            </a:r>
            <a:endParaRPr lang="en-US" sz="1500" dirty="0">
              <a:latin typeface="Arial" pitchFamily="22" charset="0"/>
            </a:endParaRPr>
          </a:p>
          <a:p>
            <a:pPr lvl="1">
              <a:lnSpc>
                <a:spcPts val="1700"/>
              </a:lnSpc>
            </a:pPr>
            <a:r>
              <a:rPr lang="en-US" sz="1500" baseline="0" dirty="0">
                <a:solidFill>
                  <a:srgbClr val="000000"/>
                </a:solidFill>
                <a:latin typeface="Arial" pitchFamily="22" charset="0"/>
              </a:rPr>
              <a:t>At least 18 years of age (no upper limit)</a:t>
            </a:r>
            <a:endParaRPr lang="en-US" sz="1500" dirty="0">
              <a:latin typeface="Arial" pitchFamily="22" charset="0"/>
            </a:endParaRPr>
          </a:p>
          <a:p>
            <a:pPr lvl="1">
              <a:lnSpc>
                <a:spcPts val="1700"/>
              </a:lnSpc>
            </a:pPr>
            <a:r>
              <a:rPr lang="en-US" sz="1500" baseline="0" dirty="0">
                <a:solidFill>
                  <a:schemeClr val="tx1"/>
                </a:solidFill>
                <a:latin typeface="Arial" pitchFamily="22" charset="0"/>
              </a:rPr>
              <a:t>Prior failure with ≥1 NS3/4A protease and/or NS5A inhibitor-based regimen</a:t>
            </a:r>
            <a:endParaRPr lang="en-US" sz="1500" dirty="0">
              <a:solidFill>
                <a:schemeClr val="tx1"/>
              </a:solidFill>
              <a:latin typeface="Arial" pitchFamily="22" charset="0"/>
            </a:endParaRPr>
          </a:p>
          <a:p>
            <a:pPr lvl="1">
              <a:lnSpc>
                <a:spcPts val="1700"/>
              </a:lnSpc>
            </a:pPr>
            <a:r>
              <a:rPr lang="en-US" sz="1500" baseline="0" dirty="0">
                <a:solidFill>
                  <a:schemeClr val="tx1"/>
                </a:solidFill>
                <a:latin typeface="Arial" pitchFamily="22" charset="0"/>
              </a:rPr>
              <a:t>Patients without cirrhosis or with compensated cirrhosis</a:t>
            </a:r>
            <a:endParaRPr lang="en-US" sz="1500" dirty="0">
              <a:solidFill>
                <a:schemeClr val="tx1"/>
              </a:solidFill>
              <a:latin typeface="Arial" pitchFamily="22" charset="0"/>
            </a:endParaRPr>
          </a:p>
          <a:p>
            <a:pPr lvl="1">
              <a:lnSpc>
                <a:spcPts val="1700"/>
              </a:lnSpc>
            </a:pPr>
            <a:r>
              <a:rPr lang="en-US" sz="1500" baseline="0" dirty="0">
                <a:solidFill>
                  <a:schemeClr val="tx1"/>
                </a:solidFill>
                <a:latin typeface="Arial" pitchFamily="22" charset="0"/>
              </a:rPr>
              <a:t>Patients with HIV or HBV coinfection excluded</a:t>
            </a:r>
            <a:endParaRPr lang="en-US" sz="1500" dirty="0"/>
          </a:p>
          <a:p>
            <a:pPr>
              <a:lnSpc>
                <a:spcPts val="1700"/>
              </a:lnSpc>
            </a:pPr>
            <a:r>
              <a:rPr lang="en-US" sz="1500" b="1" dirty="0"/>
              <a:t>Primary End Point</a:t>
            </a:r>
            <a:r>
              <a:rPr lang="en-US" sz="1500" dirty="0"/>
              <a:t>: SVR12</a:t>
            </a:r>
          </a:p>
        </p:txBody>
      </p:sp>
    </p:spTree>
    <p:extLst>
      <p:ext uri="{BB962C8B-B14F-4D97-AF65-F5344CB8AC3E}">
        <p14:creationId xmlns:p14="http://schemas.microsoft.com/office/powerpoint/2010/main" val="3716089546"/>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Regimens</a:t>
            </a:r>
          </a:p>
        </p:txBody>
      </p:sp>
      <p:sp>
        <p:nvSpPr>
          <p:cNvPr id="36"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pSp>
        <p:nvGrpSpPr>
          <p:cNvPr id="30" name="Group 29"/>
          <p:cNvGrpSpPr/>
          <p:nvPr/>
        </p:nvGrpSpPr>
        <p:grpSpPr>
          <a:xfrm>
            <a:off x="1138416" y="1021866"/>
            <a:ext cx="6871718" cy="392808"/>
            <a:chOff x="-6113" y="1362488"/>
            <a:chExt cx="9162291" cy="523744"/>
          </a:xfrm>
        </p:grpSpPr>
        <p:sp>
          <p:nvSpPr>
            <p:cNvPr id="38" name="Rectangle 37"/>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0" name="Rectangle 39"/>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45" name="Rectangle 44"/>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7" name="Rectangle 46"/>
            <p:cNvSpPr/>
            <p:nvPr/>
          </p:nvSpPr>
          <p:spPr>
            <a:xfrm>
              <a:off x="81534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cxnSp>
          <p:nvCxnSpPr>
            <p:cNvPr id="51" name="Straight Connector 50"/>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4261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7624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57" name="Straight Connector 56"/>
            <p:cNvCxnSpPr/>
            <p:nvPr/>
          </p:nvCxnSpPr>
          <p:spPr>
            <a:xfrm flipV="1">
              <a:off x="5051568"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19028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35" name="Straight Connector 34"/>
            <p:cNvCxnSpPr/>
            <p:nvPr/>
          </p:nvCxnSpPr>
          <p:spPr>
            <a:xfrm flipV="1">
              <a:off x="746307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640360" y="137112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cxnSp>
          <p:nvCxnSpPr>
            <p:cNvPr id="49" name="Straight Connector 48"/>
            <p:cNvCxnSpPr/>
            <p:nvPr/>
          </p:nvCxnSpPr>
          <p:spPr>
            <a:xfrm flipV="1">
              <a:off x="5929440" y="177958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tangle 5"/>
          <p:cNvSpPr>
            <a:spLocks noChangeArrowheads="1"/>
          </p:cNvSpPr>
          <p:nvPr/>
        </p:nvSpPr>
        <p:spPr bwMode="auto">
          <a:xfrm>
            <a:off x="3018663" y="1889734"/>
            <a:ext cx="1920240" cy="682016"/>
          </a:xfrm>
          <a:prstGeom prst="rect">
            <a:avLst/>
          </a:prstGeom>
          <a:solidFill>
            <a:srgbClr val="DEDCC0"/>
          </a:solidFill>
          <a:ln w="6350" cmpd="sng">
            <a:solidFill>
              <a:srgbClr val="000000"/>
            </a:solidFill>
            <a:miter lim="800000"/>
            <a:headEnd/>
            <a:tailEnd/>
          </a:ln>
          <a:effectLst/>
        </p:spPr>
        <p:txBody>
          <a:bodyPr wrap="none" anchor="ctr"/>
          <a:lstStyle/>
          <a:p>
            <a:pPr defTabSz="701279">
              <a:lnSpc>
                <a:spcPts val="1350"/>
              </a:lnSpc>
              <a:spcBef>
                <a:spcPts val="600"/>
              </a:spcBef>
            </a:pPr>
            <a:r>
              <a:rPr lang="en-US" sz="1200" b="1" dirty="0" err="1">
                <a:latin typeface="Arial"/>
                <a:cs typeface="Arial"/>
              </a:rPr>
              <a:t>Glecaprevir-Pibrentasvir</a:t>
            </a:r>
            <a:br>
              <a:rPr lang="en-US" sz="1200" b="1" dirty="0">
                <a:latin typeface="Arial"/>
                <a:cs typeface="Arial"/>
              </a:rPr>
            </a:br>
            <a:r>
              <a:rPr lang="en-US" sz="1200" dirty="0">
                <a:solidFill>
                  <a:srgbClr val="000000"/>
                </a:solidFill>
                <a:latin typeface="Arial" pitchFamily="22" charset="0"/>
              </a:rPr>
              <a:t>(300/120 mg) once daily</a:t>
            </a:r>
          </a:p>
        </p:txBody>
      </p:sp>
      <p:sp>
        <p:nvSpPr>
          <p:cNvPr id="54" name="Rectangle 53"/>
          <p:cNvSpPr/>
          <p:nvPr/>
        </p:nvSpPr>
        <p:spPr>
          <a:xfrm>
            <a:off x="2343150" y="2101590"/>
            <a:ext cx="6704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 = 44</a:t>
            </a:r>
          </a:p>
        </p:txBody>
      </p:sp>
      <p:sp>
        <p:nvSpPr>
          <p:cNvPr id="28" name="Rectangle 27"/>
          <p:cNvSpPr/>
          <p:nvPr/>
        </p:nvSpPr>
        <p:spPr>
          <a:xfrm>
            <a:off x="1166071" y="1885950"/>
            <a:ext cx="1234230" cy="200025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lnSpc>
                <a:spcPts val="1650"/>
              </a:lnSpc>
              <a:spcBef>
                <a:spcPts val="900"/>
              </a:spcBef>
            </a:pPr>
            <a:r>
              <a:rPr lang="en-US" sz="1200" b="1" dirty="0">
                <a:solidFill>
                  <a:srgbClr val="FFFFFF"/>
                </a:solidFill>
                <a:latin typeface="Arial"/>
                <a:cs typeface="Arial"/>
              </a:rPr>
              <a:t>GT 1 </a:t>
            </a:r>
            <a:br>
              <a:rPr lang="en-US" sz="1200" b="1" dirty="0">
                <a:solidFill>
                  <a:srgbClr val="FFFFFF"/>
                </a:solidFill>
                <a:latin typeface="Arial"/>
                <a:cs typeface="Arial"/>
              </a:rPr>
            </a:br>
            <a:r>
              <a:rPr lang="en-US" sz="1200" dirty="0">
                <a:solidFill>
                  <a:srgbClr val="FFFFFF"/>
                </a:solidFill>
                <a:latin typeface="Arial"/>
                <a:cs typeface="Arial"/>
              </a:rPr>
              <a:t>(n = 87)</a:t>
            </a:r>
          </a:p>
          <a:p>
            <a:pPr algn="ctr">
              <a:lnSpc>
                <a:spcPts val="1650"/>
              </a:lnSpc>
              <a:spcBef>
                <a:spcPts val="900"/>
              </a:spcBef>
            </a:pPr>
            <a:r>
              <a:rPr lang="en-US" sz="1200" i="1" dirty="0">
                <a:solidFill>
                  <a:srgbClr val="FFFFFF"/>
                </a:solidFill>
                <a:latin typeface="Arial"/>
                <a:cs typeface="Arial"/>
              </a:rPr>
              <a:t>or</a:t>
            </a:r>
          </a:p>
          <a:p>
            <a:pPr algn="ctr">
              <a:lnSpc>
                <a:spcPts val="1650"/>
              </a:lnSpc>
              <a:spcBef>
                <a:spcPts val="900"/>
              </a:spcBef>
            </a:pPr>
            <a:r>
              <a:rPr lang="en-US" sz="1200" b="1" dirty="0">
                <a:solidFill>
                  <a:srgbClr val="FFFFFF"/>
                </a:solidFill>
                <a:latin typeface="Arial"/>
                <a:cs typeface="Arial"/>
              </a:rPr>
              <a:t>GT 4 </a:t>
            </a:r>
            <a:br>
              <a:rPr lang="en-US" sz="1200" b="1" dirty="0">
                <a:solidFill>
                  <a:srgbClr val="FFFFFF"/>
                </a:solidFill>
                <a:latin typeface="Arial"/>
                <a:cs typeface="Arial"/>
              </a:rPr>
            </a:br>
            <a:r>
              <a:rPr lang="en-US" sz="1200" dirty="0">
                <a:solidFill>
                  <a:srgbClr val="FFFFFF"/>
                </a:solidFill>
                <a:latin typeface="Arial"/>
                <a:cs typeface="Arial"/>
              </a:rPr>
              <a:t>(n = 4)</a:t>
            </a:r>
          </a:p>
        </p:txBody>
      </p:sp>
      <p:cxnSp>
        <p:nvCxnSpPr>
          <p:cNvPr id="31" name="Straight Connector 30"/>
          <p:cNvCxnSpPr/>
          <p:nvPr/>
        </p:nvCxnSpPr>
        <p:spPr>
          <a:xfrm>
            <a:off x="4936365" y="2238990"/>
            <a:ext cx="192024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399227" y="2087035"/>
            <a:ext cx="67269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cxnSp>
        <p:nvCxnSpPr>
          <p:cNvPr id="42" name="Straight Connector 41"/>
          <p:cNvCxnSpPr/>
          <p:nvPr/>
        </p:nvCxnSpPr>
        <p:spPr>
          <a:xfrm>
            <a:off x="5566410" y="3511411"/>
            <a:ext cx="192024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7131890" y="3359456"/>
            <a:ext cx="67269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48" name="Rectangle 47"/>
          <p:cNvSpPr/>
          <p:nvPr/>
        </p:nvSpPr>
        <p:spPr>
          <a:xfrm>
            <a:off x="2343150" y="3373020"/>
            <a:ext cx="6704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 = 47</a:t>
            </a:r>
          </a:p>
        </p:txBody>
      </p:sp>
      <p:sp>
        <p:nvSpPr>
          <p:cNvPr id="39" name="Rectangle 5"/>
          <p:cNvSpPr>
            <a:spLocks noChangeArrowheads="1"/>
          </p:cNvSpPr>
          <p:nvPr/>
        </p:nvSpPr>
        <p:spPr bwMode="auto">
          <a:xfrm>
            <a:off x="3018663" y="3188611"/>
            <a:ext cx="2556891" cy="682016"/>
          </a:xfrm>
          <a:prstGeom prst="rect">
            <a:avLst/>
          </a:prstGeom>
          <a:solidFill>
            <a:schemeClr val="accent4">
              <a:lumMod val="20000"/>
              <a:lumOff val="80000"/>
            </a:schemeClr>
          </a:solidFill>
          <a:ln w="6350" cmpd="sng">
            <a:solidFill>
              <a:srgbClr val="000000"/>
            </a:solidFill>
            <a:miter lim="800000"/>
            <a:headEnd/>
            <a:tailEnd/>
          </a:ln>
          <a:effectLst/>
        </p:spPr>
        <p:txBody>
          <a:bodyPr wrap="none" anchor="ctr"/>
          <a:lstStyle/>
          <a:p>
            <a:pPr defTabSz="701279">
              <a:lnSpc>
                <a:spcPts val="1350"/>
              </a:lnSpc>
              <a:spcBef>
                <a:spcPts val="600"/>
              </a:spcBef>
            </a:pPr>
            <a:r>
              <a:rPr lang="en-US" sz="1200" b="1" dirty="0" err="1">
                <a:latin typeface="Arial"/>
                <a:cs typeface="Arial"/>
              </a:rPr>
              <a:t>Glecaprevir-Pibrentasvir</a:t>
            </a:r>
            <a:br>
              <a:rPr lang="en-US" sz="1200" b="1" dirty="0">
                <a:latin typeface="Arial"/>
                <a:cs typeface="Arial"/>
              </a:rPr>
            </a:br>
            <a:r>
              <a:rPr lang="en-US" sz="1200" dirty="0">
                <a:solidFill>
                  <a:srgbClr val="000000"/>
                </a:solidFill>
                <a:latin typeface="Arial" pitchFamily="22" charset="0"/>
              </a:rPr>
              <a:t>(300/120 mg) once daily</a:t>
            </a:r>
          </a:p>
        </p:txBody>
      </p:sp>
      <p:sp>
        <p:nvSpPr>
          <p:cNvPr id="33" name="Rectangle 25"/>
          <p:cNvSpPr>
            <a:spLocks noChangeArrowheads="1"/>
          </p:cNvSpPr>
          <p:nvPr/>
        </p:nvSpPr>
        <p:spPr bwMode="auto">
          <a:xfrm>
            <a:off x="1133753" y="4229101"/>
            <a:ext cx="6885433" cy="342886"/>
          </a:xfrm>
          <a:prstGeom prst="rect">
            <a:avLst/>
          </a:prstGeom>
          <a:solidFill>
            <a:schemeClr val="bg1">
              <a:lumMod val="95000"/>
            </a:schemeClr>
          </a:solidFill>
          <a:ln w="9525" cap="flat" cmpd="sng" algn="ctr">
            <a:solidFill>
              <a:schemeClr val="bg1">
                <a:lumMod val="75000"/>
              </a:schemeClr>
            </a:solidFill>
            <a:prstDash val="solid"/>
            <a:miter lim="800000"/>
            <a:headEnd type="none" w="med" len="med"/>
            <a:tailEnd type="none" w="med" len="med"/>
          </a:ln>
          <a:effectLst/>
        </p:spPr>
        <p:txBody>
          <a:bodyPr lIns="342900" tIns="34073" rIns="69365" bIns="34073"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Randomized 1:1 ratio to 12 or 16 weeks; stratified by genotype and past NS5A experience</a:t>
            </a:r>
          </a:p>
        </p:txBody>
      </p:sp>
    </p:spTree>
    <p:extLst>
      <p:ext uri="{BB962C8B-B14F-4D97-AF65-F5344CB8AC3E}">
        <p14:creationId xmlns:p14="http://schemas.microsoft.com/office/powerpoint/2010/main" val="2357287124"/>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graphicFrame>
        <p:nvGraphicFramePr>
          <p:cNvPr id="4" name="Group 66"/>
          <p:cNvGraphicFramePr>
            <a:graphicFrameLocks noGrp="1"/>
          </p:cNvGraphicFramePr>
          <p:nvPr>
            <p:extLst>
              <p:ext uri="{D42A27DB-BD31-4B8C-83A1-F6EECF244321}">
                <p14:modId xmlns:p14="http://schemas.microsoft.com/office/powerpoint/2010/main" val="944465187"/>
              </p:ext>
            </p:extLst>
          </p:nvPr>
        </p:nvGraphicFramePr>
        <p:xfrm>
          <a:off x="636978" y="1046629"/>
          <a:ext cx="7863839" cy="3657601"/>
        </p:xfrm>
        <a:graphic>
          <a:graphicData uri="http://schemas.openxmlformats.org/drawingml/2006/table">
            <a:tbl>
              <a:tblPr>
                <a:effectLst/>
              </a:tblPr>
              <a:tblGrid>
                <a:gridCol w="3164057">
                  <a:extLst>
                    <a:ext uri="{9D8B030D-6E8A-4147-A177-3AD203B41FA5}">
                      <a16:colId xmlns:a16="http://schemas.microsoft.com/office/drawing/2014/main" val="20000"/>
                    </a:ext>
                  </a:extLst>
                </a:gridCol>
                <a:gridCol w="2349891">
                  <a:extLst>
                    <a:ext uri="{9D8B030D-6E8A-4147-A177-3AD203B41FA5}">
                      <a16:colId xmlns:a16="http://schemas.microsoft.com/office/drawing/2014/main" val="20001"/>
                    </a:ext>
                  </a:extLst>
                </a:gridCol>
                <a:gridCol w="2349891">
                  <a:extLst>
                    <a:ext uri="{9D8B030D-6E8A-4147-A177-3AD203B41FA5}">
                      <a16:colId xmlns:a16="http://schemas.microsoft.com/office/drawing/2014/main" val="20002"/>
                    </a:ext>
                  </a:extLst>
                </a:gridCol>
              </a:tblGrid>
              <a:tr h="729024">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12</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rgbClr val="FFFFFF"/>
                          </a:solidFill>
                          <a:latin typeface="Arial" panose="020B0604020202020204" pitchFamily="34" charset="0"/>
                          <a:cs typeface="Arial" panose="020B0604020202020204" pitchFamily="34" charset="0"/>
                        </a:rPr>
                        <a:t>16 weeks </a:t>
                      </a:r>
                      <a:r>
                        <a:rPr lang="en-US" sz="1100" b="0" dirty="0">
                          <a:solidFill>
                            <a:srgbClr val="FFFFFF"/>
                          </a:solidFill>
                          <a:latin typeface="Arial" panose="020B0604020202020204" pitchFamily="34" charset="0"/>
                          <a:cs typeface="Arial" panose="020B0604020202020204" pitchFamily="34" charset="0"/>
                        </a:rPr>
                        <a:t>(n = 47)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F406C"/>
                    </a:solidFill>
                  </a:tcPr>
                </a:tc>
                <a:extLst>
                  <a:ext uri="{0D108BD9-81ED-4DB2-BD59-A6C34878D82A}">
                    <a16:rowId xmlns:a16="http://schemas.microsoft.com/office/drawing/2014/main" val="10000"/>
                  </a:ext>
                </a:extLst>
              </a:tr>
              <a:tr h="270066">
                <a:tc>
                  <a:txBody>
                    <a:bodyPr/>
                    <a:lstStyle/>
                    <a:p>
                      <a:r>
                        <a:rPr lang="en-US" sz="1200" dirty="0">
                          <a:latin typeface="Arial" panose="020B0604020202020204" pitchFamily="34" charset="0"/>
                          <a:cs typeface="Arial" panose="020B0604020202020204" pitchFamily="34" charset="0"/>
                        </a:rPr>
                        <a:t>Age, median years (range)</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57 (22-67)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56 (36-70)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1"/>
                  </a:ext>
                </a:extLst>
              </a:tr>
              <a:tr h="270066">
                <a:tc>
                  <a:txBody>
                    <a:bodyPr/>
                    <a:lstStyle/>
                    <a:p>
                      <a:r>
                        <a:rPr lang="en-US" sz="1200" dirty="0">
                          <a:latin typeface="Arial" panose="020B0604020202020204" pitchFamily="34" charset="0"/>
                          <a:cs typeface="Arial" panose="020B0604020202020204" pitchFamily="34" charset="0"/>
                        </a:rPr>
                        <a:t>Male sex, n (%)</a:t>
                      </a:r>
                      <a:endParaRPr lang="en-US" sz="12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31 (70)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33 (70)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270066">
                <a:tc>
                  <a:txBody>
                    <a:bodyPr/>
                    <a:lstStyle/>
                    <a:p>
                      <a:r>
                        <a:rPr lang="en-US" sz="1200" dirty="0">
                          <a:latin typeface="Arial" panose="020B0604020202020204" pitchFamily="34" charset="0"/>
                          <a:cs typeface="Arial" panose="020B0604020202020204" pitchFamily="34" charset="0"/>
                        </a:rPr>
                        <a:t>Black race, n (%) </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9 (20)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11 (23)</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3"/>
                  </a:ext>
                </a:extLst>
              </a:tr>
              <a:tr h="27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BMI, median kg/m</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(range)</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28 (21-41)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29 (20-52)</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270066">
                <a:tc>
                  <a:txBody>
                    <a:bodyPr/>
                    <a:lstStyle/>
                    <a:p>
                      <a:pPr marL="182563" marR="0" indent="-182563"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IL28</a:t>
                      </a:r>
                      <a:r>
                        <a:rPr lang="en-US" sz="1200" baseline="0" dirty="0">
                          <a:latin typeface="Arial" panose="020B0604020202020204" pitchFamily="34" charset="0"/>
                          <a:cs typeface="Arial" panose="020B0604020202020204" pitchFamily="34" charset="0"/>
                        </a:rPr>
                        <a:t>B non-CC genotype, n (%)</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38 (86)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42 (89)</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5"/>
                  </a:ext>
                </a:extLst>
              </a:tr>
              <a:tr h="270066">
                <a:tc>
                  <a:txBody>
                    <a:bodyPr/>
                    <a:lstStyle/>
                    <a:p>
                      <a:r>
                        <a:rPr lang="en-US" sz="1200" baseline="0" dirty="0">
                          <a:latin typeface="Arial" panose="020B0604020202020204" pitchFamily="34" charset="0"/>
                          <a:cs typeface="Arial" panose="020B0604020202020204" pitchFamily="34" charset="0"/>
                        </a:rPr>
                        <a:t>HCV RNA, </a:t>
                      </a:r>
                      <a:r>
                        <a:rPr lang="en-US" sz="1100" baseline="0" dirty="0">
                          <a:latin typeface="Arial" panose="020B0604020202020204" pitchFamily="34" charset="0"/>
                          <a:cs typeface="Arial" panose="020B0604020202020204" pitchFamily="34" charset="0"/>
                        </a:rPr>
                        <a:t>m</a:t>
                      </a:r>
                      <a:r>
                        <a:rPr lang="en-US" sz="1100" dirty="0">
                          <a:latin typeface="Arial" panose="020B0604020202020204" pitchFamily="34" charset="0"/>
                          <a:cs typeface="Arial" panose="020B0604020202020204" pitchFamily="34" charset="0"/>
                        </a:rPr>
                        <a:t>edian log</a:t>
                      </a:r>
                      <a:r>
                        <a:rPr lang="en-US" sz="1100" baseline="-25000" dirty="0">
                          <a:latin typeface="Arial" panose="020B0604020202020204" pitchFamily="34" charset="0"/>
                          <a:cs typeface="Arial" panose="020B0604020202020204" pitchFamily="34" charset="0"/>
                        </a:rPr>
                        <a:t>10</a:t>
                      </a:r>
                      <a:r>
                        <a:rPr lang="en-US" sz="1100" dirty="0">
                          <a:latin typeface="Arial" panose="020B0604020202020204" pitchFamily="34" charset="0"/>
                          <a:cs typeface="Arial" panose="020B0604020202020204" pitchFamily="34" charset="0"/>
                        </a:rPr>
                        <a:t> IU/mL (range)</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6.1 (4.7-7.2)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6.3 (4.7-7.1)</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1041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HCV Subtype, n (%)</a:t>
                      </a:r>
                      <a:endParaRPr lang="en-US" sz="1200" dirty="0">
                        <a:solidFill>
                          <a:schemeClr val="tx1"/>
                        </a:solidFill>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  1a</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1b</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1c</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4</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35 (80)</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8 (18)</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1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32 (71)</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11 (23)</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1</a:t>
                      </a:r>
                      <a:r>
                        <a:rPr lang="en-US" sz="1200" kern="1200" baseline="0" dirty="0">
                          <a:solidFill>
                            <a:sysClr val="windowText" lastClr="000000"/>
                          </a:solidFill>
                          <a:latin typeface="Arial" panose="020B0604020202020204" pitchFamily="34" charset="0"/>
                          <a:ea typeface="+mn-ea"/>
                          <a:cs typeface="Arial" panose="020B0604020202020204" pitchFamily="34" charset="0"/>
                        </a:rPr>
                        <a:t> (2)</a:t>
                      </a:r>
                      <a:br>
                        <a:rPr lang="en-US" sz="1200" kern="1200" dirty="0">
                          <a:solidFill>
                            <a:sysClr val="windowText" lastClr="000000"/>
                          </a:solidFill>
                          <a:latin typeface="Arial" panose="020B0604020202020204" pitchFamily="34" charset="0"/>
                          <a:ea typeface="+mn-ea"/>
                          <a:cs typeface="Arial" panose="020B0604020202020204" pitchFamily="34" charset="0"/>
                        </a:rPr>
                      </a:br>
                      <a:r>
                        <a:rPr lang="en-US" sz="1200" kern="1200" dirty="0">
                          <a:solidFill>
                            <a:sysClr val="windowText" lastClr="000000"/>
                          </a:solidFill>
                          <a:latin typeface="Arial" panose="020B0604020202020204" pitchFamily="34" charset="0"/>
                          <a:ea typeface="+mn-ea"/>
                          <a:cs typeface="Arial" panose="020B0604020202020204" pitchFamily="34" charset="0"/>
                        </a:rPr>
                        <a:t>3 (6)</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266482">
                <a:tc>
                  <a:txBody>
                    <a:bodyPr/>
                    <a:lstStyle/>
                    <a:p>
                      <a:r>
                        <a:rPr lang="en-US" sz="1200" dirty="0">
                          <a:latin typeface="Arial" panose="020B0604020202020204" pitchFamily="34" charset="0"/>
                          <a:cs typeface="Arial" panose="020B0604020202020204" pitchFamily="34" charset="0"/>
                        </a:rPr>
                        <a:t>Compensated</a:t>
                      </a:r>
                      <a:r>
                        <a:rPr lang="en-US" sz="1200" baseline="0" dirty="0">
                          <a:latin typeface="Arial" panose="020B0604020202020204" pitchFamily="34" charset="0"/>
                          <a:cs typeface="Arial" panose="020B0604020202020204" pitchFamily="34" charset="0"/>
                        </a:rPr>
                        <a:t> cirrhosis, n (%)</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15 (34)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12 (26)</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3503564"/>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err="1"/>
              <a:t>Glecaprevir-Pibrentasvir</a:t>
            </a:r>
            <a:r>
              <a:rPr lang="en-US" sz="1800" dirty="0"/>
              <a:t> in HCV GT 1 or 4 &amp; Prior DAA Treatment</a:t>
            </a:r>
            <a:br>
              <a:rPr lang="en-US" sz="1800" dirty="0"/>
            </a:br>
            <a:r>
              <a:rPr lang="en-US" sz="2325" dirty="0"/>
              <a:t>MAGELLAN-1 (Part 2):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graphicFrame>
        <p:nvGraphicFramePr>
          <p:cNvPr id="4" name="Group 66"/>
          <p:cNvGraphicFramePr>
            <a:graphicFrameLocks noGrp="1"/>
          </p:cNvGraphicFramePr>
          <p:nvPr>
            <p:extLst>
              <p:ext uri="{D42A27DB-BD31-4B8C-83A1-F6EECF244321}">
                <p14:modId xmlns:p14="http://schemas.microsoft.com/office/powerpoint/2010/main" val="3589979859"/>
              </p:ext>
            </p:extLst>
          </p:nvPr>
        </p:nvGraphicFramePr>
        <p:xfrm>
          <a:off x="179296" y="1037665"/>
          <a:ext cx="8778240" cy="3749040"/>
        </p:xfrm>
        <a:graphic>
          <a:graphicData uri="http://schemas.openxmlformats.org/drawingml/2006/table">
            <a:tbl>
              <a:tblPr>
                <a:effectLst/>
              </a:tblPr>
              <a:tblGrid>
                <a:gridCol w="3840406">
                  <a:extLst>
                    <a:ext uri="{9D8B030D-6E8A-4147-A177-3AD203B41FA5}">
                      <a16:colId xmlns:a16="http://schemas.microsoft.com/office/drawing/2014/main" val="20000"/>
                    </a:ext>
                  </a:extLst>
                </a:gridCol>
                <a:gridCol w="2468917">
                  <a:extLst>
                    <a:ext uri="{9D8B030D-6E8A-4147-A177-3AD203B41FA5}">
                      <a16:colId xmlns:a16="http://schemas.microsoft.com/office/drawing/2014/main" val="20001"/>
                    </a:ext>
                  </a:extLst>
                </a:gridCol>
                <a:gridCol w="2468917">
                  <a:extLst>
                    <a:ext uri="{9D8B030D-6E8A-4147-A177-3AD203B41FA5}">
                      <a16:colId xmlns:a16="http://schemas.microsoft.com/office/drawing/2014/main" val="20002"/>
                    </a:ext>
                  </a:extLst>
                </a:gridCol>
              </a:tblGrid>
              <a:tr h="659007">
                <a:tc>
                  <a:txBody>
                    <a:bodyPr/>
                    <a:lstStyle/>
                    <a:p>
                      <a:pPr marL="0" marR="0" lvl="0" indent="0" algn="l" defTabSz="914400" rtl="0" eaLnBrk="1" fontAlgn="base" latinLnBrk="0" hangingPunct="1">
                        <a:lnSpc>
                          <a:spcPts val="2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12</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rgbClr val="FFFFFF"/>
                          </a:solidFill>
                          <a:latin typeface="Arial" panose="020B0604020202020204" pitchFamily="34" charset="0"/>
                          <a:cs typeface="Arial" panose="020B0604020202020204" pitchFamily="34" charset="0"/>
                        </a:rPr>
                        <a:t>16 weeks</a:t>
                      </a:r>
                      <a:r>
                        <a:rPr lang="en-US" sz="1100" b="0" dirty="0">
                          <a:solidFill>
                            <a:srgbClr val="FFFFFF"/>
                          </a:solidFill>
                          <a:latin typeface="Arial" panose="020B0604020202020204" pitchFamily="34" charset="0"/>
                          <a:cs typeface="Arial" panose="020B0604020202020204" pitchFamily="34" charset="0"/>
                        </a:rPr>
                        <a:t>(n = 47)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F406C"/>
                    </a:solidFill>
                  </a:tcPr>
                </a:tc>
                <a:extLst>
                  <a:ext uri="{0D108BD9-81ED-4DB2-BD59-A6C34878D82A}">
                    <a16:rowId xmlns:a16="http://schemas.microsoft.com/office/drawing/2014/main" val="10000"/>
                  </a:ext>
                </a:extLst>
              </a:tr>
              <a:tr h="1030011">
                <a:tc>
                  <a:txBody>
                    <a:bodyPr/>
                    <a:lstStyle/>
                    <a:p>
                      <a:pPr>
                        <a:lnSpc>
                          <a:spcPts val="1800"/>
                        </a:lnSpc>
                      </a:pPr>
                      <a:r>
                        <a:rPr lang="en-US" sz="1200" dirty="0">
                          <a:latin typeface="Arial" panose="020B0604020202020204" pitchFamily="34" charset="0"/>
                          <a:cs typeface="Arial" panose="020B0604020202020204" pitchFamily="34" charset="0"/>
                        </a:rPr>
                        <a:t>Prior DAA class, n (%)</a:t>
                      </a:r>
                      <a:br>
                        <a:rPr lang="en-US" sz="120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NS3/4A PI only (NS5A inhibitor naïve)</a:t>
                      </a:r>
                      <a:br>
                        <a:rPr lang="en-US" sz="120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NS5A inhibitor only (PI-naïve)</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N3/4A PI + NS5A inhibitor</a:t>
                      </a:r>
                      <a:endParaRPr lang="en-US" sz="1200" dirty="0">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14 (32)</a:t>
                      </a:r>
                    </a:p>
                    <a:p>
                      <a:pPr algn="ctr">
                        <a:lnSpc>
                          <a:spcPts val="1800"/>
                        </a:lnSpc>
                      </a:pPr>
                      <a:r>
                        <a:rPr lang="en-US" sz="1200" kern="1200" baseline="0" dirty="0">
                          <a:solidFill>
                            <a:sysClr val="windowText" lastClr="000000"/>
                          </a:solidFill>
                          <a:latin typeface="Arial" panose="020B0604020202020204" pitchFamily="34" charset="0"/>
                          <a:ea typeface="+mn-ea"/>
                          <a:cs typeface="Arial" panose="020B0604020202020204" pitchFamily="34" charset="0"/>
                        </a:rPr>
                        <a:t>16 (36)</a:t>
                      </a:r>
                    </a:p>
                    <a:p>
                      <a:pPr algn="ctr">
                        <a:lnSpc>
                          <a:spcPts val="1800"/>
                        </a:lnSpc>
                      </a:pPr>
                      <a:r>
                        <a:rPr lang="en-US" sz="1200" kern="1200" baseline="0" dirty="0">
                          <a:solidFill>
                            <a:sysClr val="windowText" lastClr="000000"/>
                          </a:solidFill>
                          <a:latin typeface="Arial" panose="020B0604020202020204" pitchFamily="34" charset="0"/>
                          <a:ea typeface="+mn-ea"/>
                          <a:cs typeface="Arial" panose="020B0604020202020204" pitchFamily="34" charset="0"/>
                        </a:rPr>
                        <a:t>14 (32)</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68580" marB="6858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13 (28)</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18 (30)</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16 (34)</a:t>
                      </a:r>
                    </a:p>
                  </a:txBody>
                  <a:tcPr marL="34290" marR="34290" marT="68580" marB="6858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1"/>
                  </a:ext>
                </a:extLst>
              </a:tr>
              <a:tr h="801204">
                <a:tc>
                  <a:txBody>
                    <a:bodyPr/>
                    <a:lstStyle/>
                    <a:p>
                      <a:pPr>
                        <a:lnSpc>
                          <a:spcPts val="1800"/>
                        </a:lnSpc>
                      </a:pPr>
                      <a:r>
                        <a:rPr lang="en-US" sz="1200" dirty="0">
                          <a:solidFill>
                            <a:schemeClr val="tx1"/>
                          </a:solidFill>
                          <a:latin typeface="Arial" panose="020B0604020202020204" pitchFamily="34" charset="0"/>
                          <a:cs typeface="Arial" panose="020B0604020202020204" pitchFamily="34" charset="0"/>
                        </a:rPr>
                        <a:t>Past DAA response,</a:t>
                      </a:r>
                      <a:r>
                        <a:rPr lang="en-US" sz="1200" baseline="0" dirty="0">
                          <a:solidFill>
                            <a:schemeClr val="tx1"/>
                          </a:solidFill>
                          <a:latin typeface="Arial" panose="020B0604020202020204" pitchFamily="34" charset="0"/>
                          <a:cs typeface="Arial" panose="020B0604020202020204" pitchFamily="34" charset="0"/>
                        </a:rPr>
                        <a:t> n (%)</a:t>
                      </a:r>
                    </a:p>
                    <a:p>
                      <a:pPr>
                        <a:lnSpc>
                          <a:spcPts val="1800"/>
                        </a:lnSpc>
                      </a:pPr>
                      <a:r>
                        <a:rPr lang="en-US" sz="1200" baseline="0" dirty="0">
                          <a:solidFill>
                            <a:schemeClr val="tx1"/>
                          </a:solidFill>
                          <a:latin typeface="Arial" panose="020B0604020202020204" pitchFamily="34" charset="0"/>
                          <a:cs typeface="Arial" panose="020B0604020202020204" pitchFamily="34" charset="0"/>
                        </a:rPr>
                        <a:t>  On-treatment failure</a:t>
                      </a:r>
                    </a:p>
                    <a:p>
                      <a:pPr>
                        <a:lnSpc>
                          <a:spcPts val="1800"/>
                        </a:lnSpc>
                      </a:pPr>
                      <a:r>
                        <a:rPr lang="en-US" sz="1200" baseline="0" dirty="0">
                          <a:solidFill>
                            <a:schemeClr val="tx1"/>
                          </a:solidFill>
                          <a:latin typeface="Arial" panose="020B0604020202020204" pitchFamily="34" charset="0"/>
                          <a:cs typeface="Arial" panose="020B0604020202020204" pitchFamily="34" charset="0"/>
                        </a:rPr>
                        <a:t>  </a:t>
                      </a:r>
                      <a:r>
                        <a:rPr lang="en-US" sz="1200" baseline="0" dirty="0" err="1">
                          <a:solidFill>
                            <a:schemeClr val="tx1"/>
                          </a:solidFill>
                          <a:latin typeface="Arial" panose="020B0604020202020204" pitchFamily="34" charset="0"/>
                          <a:cs typeface="Arial" panose="020B0604020202020204" pitchFamily="34" charset="0"/>
                        </a:rPr>
                        <a:t>Virologic</a:t>
                      </a:r>
                      <a:r>
                        <a:rPr lang="en-US" sz="1200" baseline="0" dirty="0">
                          <a:solidFill>
                            <a:schemeClr val="tx1"/>
                          </a:solidFill>
                          <a:latin typeface="Arial" panose="020B0604020202020204" pitchFamily="34" charset="0"/>
                          <a:cs typeface="Arial" panose="020B0604020202020204" pitchFamily="34" charset="0"/>
                        </a:rPr>
                        <a:t> relapse</a:t>
                      </a:r>
                      <a:endParaRPr lang="en-US" sz="1200" dirty="0">
                        <a:solidFill>
                          <a:schemeClr val="tx1"/>
                        </a:solidFill>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8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14 (32)</a:t>
                      </a: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30 (68)</a:t>
                      </a:r>
                    </a:p>
                  </a:txBody>
                  <a:tcPr marL="34290" marR="34290" marT="68580" marB="6858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8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13 (28)</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34</a:t>
                      </a:r>
                      <a:r>
                        <a:rPr lang="en-US" sz="1200" kern="1200" baseline="0" dirty="0">
                          <a:solidFill>
                            <a:schemeClr val="dk1"/>
                          </a:solidFill>
                          <a:latin typeface="Arial" panose="020B0604020202020204" pitchFamily="34" charset="0"/>
                          <a:ea typeface="+mn-ea"/>
                          <a:cs typeface="Arial" panose="020B0604020202020204" pitchFamily="34" charset="0"/>
                        </a:rPr>
                        <a:t> (72)</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68580" marB="6858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1258818">
                <a:tc>
                  <a:txBody>
                    <a:bodyPr/>
                    <a:lstStyle/>
                    <a:p>
                      <a:pPr>
                        <a:lnSpc>
                          <a:spcPts val="1800"/>
                        </a:lnSpc>
                      </a:pPr>
                      <a:r>
                        <a:rPr lang="en-US" sz="1200" dirty="0">
                          <a:solidFill>
                            <a:schemeClr val="tx1"/>
                          </a:solidFill>
                          <a:latin typeface="Arial" panose="020B0604020202020204" pitchFamily="34" charset="0"/>
                          <a:cs typeface="Arial" panose="020B0604020202020204" pitchFamily="34" charset="0"/>
                        </a:rPr>
                        <a:t>Key baseline</a:t>
                      </a:r>
                      <a:r>
                        <a:rPr lang="en-US" sz="1200" baseline="0" dirty="0">
                          <a:solidFill>
                            <a:schemeClr val="tx1"/>
                          </a:solidFill>
                          <a:latin typeface="Arial" panose="020B0604020202020204" pitchFamily="34" charset="0"/>
                          <a:cs typeface="Arial" panose="020B0604020202020204" pitchFamily="34" charset="0"/>
                        </a:rPr>
                        <a:t> substitutions</a:t>
                      </a:r>
                      <a:r>
                        <a:rPr lang="en-US" sz="1200" dirty="0">
                          <a:solidFill>
                            <a:schemeClr val="tx1"/>
                          </a:solidFill>
                          <a:latin typeface="Arial" panose="020B0604020202020204" pitchFamily="34" charset="0"/>
                          <a:cs typeface="Arial" panose="020B0604020202020204" pitchFamily="34" charset="0"/>
                        </a:rPr>
                        <a:t>, n (%)</a:t>
                      </a:r>
                      <a:br>
                        <a:rPr lang="en-US" sz="1200" dirty="0">
                          <a:solidFill>
                            <a:schemeClr val="tx1"/>
                          </a:solidFill>
                          <a:latin typeface="Arial" panose="020B0604020202020204" pitchFamily="34" charset="0"/>
                          <a:cs typeface="Arial" panose="020B0604020202020204" pitchFamily="34" charset="0"/>
                        </a:rPr>
                      </a:br>
                      <a:r>
                        <a:rPr lang="en-US" sz="1200"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None</a:t>
                      </a:r>
                      <a:br>
                        <a:rPr lang="en-US" sz="1200" dirty="0">
                          <a:solidFill>
                            <a:schemeClr val="tx1"/>
                          </a:solidFill>
                          <a:latin typeface="Arial" panose="020B0604020202020204" pitchFamily="34" charset="0"/>
                          <a:cs typeface="Arial" panose="020B0604020202020204" pitchFamily="34" charset="0"/>
                        </a:rPr>
                      </a:br>
                      <a:r>
                        <a:rPr lang="en-US" sz="1200"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NS3</a:t>
                      </a:r>
                      <a:r>
                        <a:rPr lang="en-US" sz="1200" baseline="0" dirty="0">
                          <a:solidFill>
                            <a:schemeClr val="tx1"/>
                          </a:solidFill>
                          <a:latin typeface="Arial" panose="020B0604020202020204" pitchFamily="34" charset="0"/>
                          <a:cs typeface="Arial" panose="020B0604020202020204" pitchFamily="34" charset="0"/>
                        </a:rPr>
                        <a:t> only</a:t>
                      </a:r>
                      <a:br>
                        <a:rPr lang="en-US" sz="1200" baseline="0" dirty="0">
                          <a:solidFill>
                            <a:schemeClr val="tx1"/>
                          </a:solidFill>
                          <a:latin typeface="Arial" panose="020B0604020202020204" pitchFamily="34" charset="0"/>
                          <a:cs typeface="Arial" panose="020B0604020202020204" pitchFamily="34" charset="0"/>
                        </a:rPr>
                      </a:br>
                      <a:r>
                        <a:rPr lang="en-US" sz="1200" baseline="0" dirty="0">
                          <a:solidFill>
                            <a:schemeClr val="tx1"/>
                          </a:solidFill>
                          <a:latin typeface="Arial" panose="020B0604020202020204" pitchFamily="34" charset="0"/>
                          <a:cs typeface="Arial" panose="020B0604020202020204" pitchFamily="34" charset="0"/>
                        </a:rPr>
                        <a:t>  NS5A only</a:t>
                      </a:r>
                      <a:br>
                        <a:rPr lang="en-US" sz="1200" baseline="0" dirty="0">
                          <a:solidFill>
                            <a:schemeClr val="tx1"/>
                          </a:solidFill>
                          <a:latin typeface="Arial" panose="020B0604020202020204" pitchFamily="34" charset="0"/>
                          <a:cs typeface="Arial" panose="020B0604020202020204" pitchFamily="34" charset="0"/>
                        </a:rPr>
                      </a:br>
                      <a:r>
                        <a:rPr lang="en-US" sz="1200" baseline="0" dirty="0">
                          <a:solidFill>
                            <a:schemeClr val="tx1"/>
                          </a:solidFill>
                          <a:latin typeface="Arial" panose="020B0604020202020204" pitchFamily="34" charset="0"/>
                          <a:cs typeface="Arial" panose="020B0604020202020204" pitchFamily="34" charset="0"/>
                        </a:rPr>
                        <a:t>  NS3 and NS5A</a:t>
                      </a:r>
                      <a:endParaRPr lang="en-US" sz="1200" dirty="0">
                        <a:solidFill>
                          <a:schemeClr val="tx1"/>
                        </a:solidFill>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13 (30)</a:t>
                      </a: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2 (5)</a:t>
                      </a: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24 (55)</a:t>
                      </a:r>
                    </a:p>
                    <a:p>
                      <a:pPr algn="ctr">
                        <a:lnSpc>
                          <a:spcPts val="1800"/>
                        </a:lnSpc>
                      </a:pPr>
                      <a:r>
                        <a:rPr lang="en-US" sz="1200" kern="1200" dirty="0">
                          <a:solidFill>
                            <a:sysClr val="windowText" lastClr="000000"/>
                          </a:solidFill>
                          <a:latin typeface="Arial" panose="020B0604020202020204" pitchFamily="34" charset="0"/>
                          <a:ea typeface="+mn-ea"/>
                          <a:cs typeface="Arial" panose="020B0604020202020204" pitchFamily="34" charset="0"/>
                        </a:rPr>
                        <a:t>5</a:t>
                      </a:r>
                      <a:r>
                        <a:rPr lang="en-US" sz="1200" kern="1200" baseline="0" dirty="0">
                          <a:solidFill>
                            <a:sysClr val="windowText" lastClr="000000"/>
                          </a:solidFill>
                          <a:latin typeface="Arial" panose="020B0604020202020204" pitchFamily="34" charset="0"/>
                          <a:ea typeface="+mn-ea"/>
                          <a:cs typeface="Arial" panose="020B0604020202020204" pitchFamily="34" charset="0"/>
                        </a:rPr>
                        <a:t> (11)</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68580" marB="6858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13 (30)</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4 (9)</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23 (52)</a:t>
                      </a:r>
                    </a:p>
                    <a:p>
                      <a:pPr algn="ctr">
                        <a:lnSpc>
                          <a:spcPts val="1800"/>
                        </a:lnSpc>
                      </a:pPr>
                      <a:r>
                        <a:rPr lang="en-US" sz="1200" kern="1200" dirty="0">
                          <a:solidFill>
                            <a:schemeClr val="dk1"/>
                          </a:solidFill>
                          <a:latin typeface="Arial" panose="020B0604020202020204" pitchFamily="34" charset="0"/>
                          <a:ea typeface="+mn-ea"/>
                          <a:cs typeface="Arial" panose="020B0604020202020204" pitchFamily="34" charset="0"/>
                        </a:rPr>
                        <a:t>4 (9)</a:t>
                      </a:r>
                    </a:p>
                  </a:txBody>
                  <a:tcPr marL="34290" marR="34290" marT="68580" marB="68580" anchor="ctr">
                    <a:lnL w="1270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8858458"/>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Results</a:t>
            </a:r>
          </a:p>
        </p:txBody>
      </p:sp>
      <p:sp>
        <p:nvSpPr>
          <p:cNvPr id="36"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9" name="Chart 28"/>
          <p:cNvGraphicFramePr>
            <a:graphicFrameLocks/>
          </p:cNvGraphicFramePr>
          <p:nvPr>
            <p:extLst>
              <p:ext uri="{D42A27DB-BD31-4B8C-83A1-F6EECF244321}">
                <p14:modId xmlns:p14="http://schemas.microsoft.com/office/powerpoint/2010/main" val="900690779"/>
              </p:ext>
            </p:extLst>
          </p:nvPr>
        </p:nvGraphicFramePr>
        <p:xfrm>
          <a:off x="653281" y="1143000"/>
          <a:ext cx="7863840" cy="3447285"/>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2949361" y="375246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39/44</a:t>
            </a:r>
          </a:p>
        </p:txBody>
      </p:sp>
      <p:sp>
        <p:nvSpPr>
          <p:cNvPr id="50" name="Rectangle 49"/>
          <p:cNvSpPr/>
          <p:nvPr/>
        </p:nvSpPr>
        <p:spPr>
          <a:xfrm>
            <a:off x="6346134" y="375246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43/47</a:t>
            </a:r>
          </a:p>
        </p:txBody>
      </p:sp>
    </p:spTree>
    <p:extLst>
      <p:ext uri="{BB962C8B-B14F-4D97-AF65-F5344CB8AC3E}">
        <p14:creationId xmlns:p14="http://schemas.microsoft.com/office/powerpoint/2010/main" val="3941283681"/>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Results by Prior DAA Class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graphicFrame>
        <p:nvGraphicFramePr>
          <p:cNvPr id="4" name="Group 66"/>
          <p:cNvGraphicFramePr>
            <a:graphicFrameLocks noGrp="1"/>
          </p:cNvGraphicFramePr>
          <p:nvPr>
            <p:extLst>
              <p:ext uri="{D42A27DB-BD31-4B8C-83A1-F6EECF244321}">
                <p14:modId xmlns:p14="http://schemas.microsoft.com/office/powerpoint/2010/main" val="67384760"/>
              </p:ext>
            </p:extLst>
          </p:nvPr>
        </p:nvGraphicFramePr>
        <p:xfrm>
          <a:off x="704772" y="1107141"/>
          <a:ext cx="7863839" cy="3156877"/>
        </p:xfrm>
        <a:graphic>
          <a:graphicData uri="http://schemas.openxmlformats.org/drawingml/2006/table">
            <a:tbl>
              <a:tblPr>
                <a:effectLst/>
              </a:tblPr>
              <a:tblGrid>
                <a:gridCol w="3028391">
                  <a:extLst>
                    <a:ext uri="{9D8B030D-6E8A-4147-A177-3AD203B41FA5}">
                      <a16:colId xmlns:a16="http://schemas.microsoft.com/office/drawing/2014/main" val="20000"/>
                    </a:ext>
                  </a:extLst>
                </a:gridCol>
                <a:gridCol w="2417724">
                  <a:extLst>
                    <a:ext uri="{9D8B030D-6E8A-4147-A177-3AD203B41FA5}">
                      <a16:colId xmlns:a16="http://schemas.microsoft.com/office/drawing/2014/main" val="20001"/>
                    </a:ext>
                  </a:extLst>
                </a:gridCol>
                <a:gridCol w="2417724">
                  <a:extLst>
                    <a:ext uri="{9D8B030D-6E8A-4147-A177-3AD203B41FA5}">
                      <a16:colId xmlns:a16="http://schemas.microsoft.com/office/drawing/2014/main" val="20002"/>
                    </a:ext>
                  </a:extLst>
                </a:gridCol>
              </a:tblGrid>
              <a:tr h="703730">
                <a:tc gridSpan="3">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Sustained Virologic Response</a:t>
                      </a:r>
                    </a:p>
                  </a:txBody>
                  <a:tcPr marL="137160" marR="34290" marT="34290" marB="3429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83838"/>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0" dirty="0">
                        <a:solidFill>
                          <a:schemeClr val="bg1"/>
                        </a:solidFill>
                        <a:latin typeface="+mn-lt"/>
                      </a:endParaRPr>
                    </a:p>
                  </a:txBody>
                  <a:tcPr marL="27432" marR="27432"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1" dirty="0">
                        <a:solidFill>
                          <a:srgbClr val="FFFFFF"/>
                        </a:solidFill>
                        <a:latin typeface="+mn-lt"/>
                        <a:cs typeface="Arial" pitchFamily="34" charset="0"/>
                      </a:endParaRPr>
                    </a:p>
                  </a:txBody>
                  <a:tcPr marL="27432" marR="27432"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0"/>
                  </a:ext>
                </a:extLst>
              </a:tr>
              <a:tr h="869576">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Response</a:t>
                      </a:r>
                    </a:p>
                  </a:txBody>
                  <a:tcPr marL="137160" marR="34290" marT="34290" marB="34290" anchor="ctr" horzOverflow="overflow">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12</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16</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27857">
                <a:tc>
                  <a:txBody>
                    <a:bodyPr/>
                    <a:lstStyle/>
                    <a:p>
                      <a:pPr marL="12700" indent="0">
                        <a:tabLst/>
                      </a:pPr>
                      <a:r>
                        <a:rPr lang="en-US" sz="1400" dirty="0">
                          <a:latin typeface="Arial" panose="020B0604020202020204" pitchFamily="34" charset="0"/>
                          <a:cs typeface="Arial" panose="020B0604020202020204" pitchFamily="34" charset="0"/>
                        </a:rPr>
                        <a:t>Overall</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39/44 (89)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43/47 (91)</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527857">
                <a:tc>
                  <a:txBody>
                    <a:bodyPr/>
                    <a:lstStyle/>
                    <a:p>
                      <a:r>
                        <a:rPr lang="en-US" sz="1400" dirty="0">
                          <a:solidFill>
                            <a:schemeClr val="tx1"/>
                          </a:solidFill>
                          <a:latin typeface="Arial" panose="020B0604020202020204" pitchFamily="34" charset="0"/>
                          <a:cs typeface="Arial" panose="020B0604020202020204" pitchFamily="34" charset="0"/>
                        </a:rPr>
                        <a:t>On-treatment virologic failure</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1/44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4/47 (9)</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527857">
                <a:tc>
                  <a:txBody>
                    <a:bodyPr/>
                    <a:lstStyle/>
                    <a:p>
                      <a:r>
                        <a:rPr lang="en-US" sz="1400" dirty="0">
                          <a:latin typeface="Arial" panose="020B0604020202020204" pitchFamily="34" charset="0"/>
                          <a:cs typeface="Arial" panose="020B0604020202020204" pitchFamily="34" charset="0"/>
                        </a:rPr>
                        <a:t>Virologic relapse</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4/44 (9)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0/</a:t>
                      </a:r>
                      <a:r>
                        <a:rPr lang="en-US" sz="1400" kern="1200" dirty="0">
                          <a:solidFill>
                            <a:sysClr val="windowText" lastClr="000000"/>
                          </a:solidFill>
                          <a:latin typeface="Arial" panose="020B0604020202020204" pitchFamily="34" charset="0"/>
                          <a:ea typeface="+mn-ea"/>
                          <a:cs typeface="Arial" panose="020B0604020202020204" pitchFamily="34" charset="0"/>
                        </a:rPr>
                        <a:t>47 </a:t>
                      </a:r>
                      <a:r>
                        <a:rPr lang="en-US" sz="14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339219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nvGraphicFramePr>
        <p:xfrm>
          <a:off x="457200" y="102870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925688" y="382878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15/15</a:t>
            </a:r>
          </a:p>
        </p:txBody>
      </p:sp>
      <p:sp>
        <p:nvSpPr>
          <p:cNvPr id="9" name="Rectangle 8"/>
          <p:cNvSpPr/>
          <p:nvPr/>
        </p:nvSpPr>
        <p:spPr>
          <a:xfrm>
            <a:off x="6963329" y="382878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18/18</a:t>
            </a:r>
          </a:p>
        </p:txBody>
      </p:sp>
      <p:sp>
        <p:nvSpPr>
          <p:cNvPr id="10" name="Rectangle 9"/>
          <p:cNvSpPr/>
          <p:nvPr/>
        </p:nvSpPr>
        <p:spPr>
          <a:xfrm>
            <a:off x="2257023" y="389164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333/336</a:t>
            </a:r>
          </a:p>
        </p:txBody>
      </p:sp>
      <p:sp>
        <p:nvSpPr>
          <p:cNvPr id="11" name="Rectangle 10"/>
          <p:cNvSpPr/>
          <p:nvPr/>
        </p:nvSpPr>
        <p:spPr>
          <a:xfrm>
            <a:off x="3349573" y="389164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333/334</a:t>
            </a:r>
          </a:p>
        </p:txBody>
      </p:sp>
    </p:spTree>
    <p:extLst>
      <p:ext uri="{BB962C8B-B14F-4D97-AF65-F5344CB8AC3E}">
        <p14:creationId xmlns:p14="http://schemas.microsoft.com/office/powerpoint/2010/main" val="3569544876"/>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Results by Prior DAA Class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graphicFrame>
        <p:nvGraphicFramePr>
          <p:cNvPr id="4" name="Group 66"/>
          <p:cNvGraphicFramePr>
            <a:graphicFrameLocks noGrp="1"/>
          </p:cNvGraphicFramePr>
          <p:nvPr>
            <p:extLst>
              <p:ext uri="{D42A27DB-BD31-4B8C-83A1-F6EECF244321}">
                <p14:modId xmlns:p14="http://schemas.microsoft.com/office/powerpoint/2010/main" val="1984844593"/>
              </p:ext>
            </p:extLst>
          </p:nvPr>
        </p:nvGraphicFramePr>
        <p:xfrm>
          <a:off x="659946" y="1143000"/>
          <a:ext cx="7863839" cy="3323555"/>
        </p:xfrm>
        <a:graphic>
          <a:graphicData uri="http://schemas.openxmlformats.org/drawingml/2006/table">
            <a:tbl>
              <a:tblPr>
                <a:effectLst/>
              </a:tblPr>
              <a:tblGrid>
                <a:gridCol w="3028391">
                  <a:extLst>
                    <a:ext uri="{9D8B030D-6E8A-4147-A177-3AD203B41FA5}">
                      <a16:colId xmlns:a16="http://schemas.microsoft.com/office/drawing/2014/main" val="20000"/>
                    </a:ext>
                  </a:extLst>
                </a:gridCol>
                <a:gridCol w="2417724">
                  <a:extLst>
                    <a:ext uri="{9D8B030D-6E8A-4147-A177-3AD203B41FA5}">
                      <a16:colId xmlns:a16="http://schemas.microsoft.com/office/drawing/2014/main" val="20001"/>
                    </a:ext>
                  </a:extLst>
                </a:gridCol>
                <a:gridCol w="2417724">
                  <a:extLst>
                    <a:ext uri="{9D8B030D-6E8A-4147-A177-3AD203B41FA5}">
                      <a16:colId xmlns:a16="http://schemas.microsoft.com/office/drawing/2014/main" val="20002"/>
                    </a:ext>
                  </a:extLst>
                </a:gridCol>
              </a:tblGrid>
              <a:tr h="670983">
                <a:tc gridSpan="3">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Sustained Virologic Response Based on Prior DAA Class</a:t>
                      </a:r>
                    </a:p>
                  </a:txBody>
                  <a:tcPr marL="137160" marR="34290" marT="34290" marB="3429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83838"/>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0" dirty="0">
                        <a:solidFill>
                          <a:schemeClr val="bg1"/>
                        </a:solidFill>
                        <a:latin typeface="+mn-lt"/>
                      </a:endParaRPr>
                    </a:p>
                  </a:txBody>
                  <a:tcPr marL="27432" marR="27432"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1" dirty="0">
                        <a:solidFill>
                          <a:srgbClr val="FFFFFF"/>
                        </a:solidFill>
                        <a:latin typeface="+mn-lt"/>
                        <a:cs typeface="Arial" pitchFamily="34" charset="0"/>
                      </a:endParaRPr>
                    </a:p>
                  </a:txBody>
                  <a:tcPr marL="27432" marR="27432"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0"/>
                  </a:ext>
                </a:extLst>
              </a:tr>
              <a:tr h="920252">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Prior DAA Class</a:t>
                      </a:r>
                    </a:p>
                  </a:txBody>
                  <a:tcPr marL="137160" marR="34290" marT="34290" marB="34290" anchor="ctr" horzOverflow="overflow">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12</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16</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77440">
                <a:tc>
                  <a:txBody>
                    <a:bodyPr/>
                    <a:lstStyle/>
                    <a:p>
                      <a:pPr marL="12700" indent="0">
                        <a:tabLst/>
                      </a:pPr>
                      <a:r>
                        <a:rPr lang="en-US" sz="1400" dirty="0">
                          <a:latin typeface="Arial" panose="020B0604020202020204" pitchFamily="34" charset="0"/>
                          <a:cs typeface="Arial" panose="020B0604020202020204" pitchFamily="34" charset="0"/>
                        </a:rPr>
                        <a:t>NS3/4A PI only</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14/14 (100)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13/13 (100)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577440">
                <a:tc>
                  <a:txBody>
                    <a:bodyPr/>
                    <a:lstStyle/>
                    <a:p>
                      <a:r>
                        <a:rPr lang="en-US" sz="1400" dirty="0">
                          <a:solidFill>
                            <a:schemeClr val="tx1"/>
                          </a:solidFill>
                          <a:latin typeface="Arial" panose="020B0604020202020204" pitchFamily="34" charset="0"/>
                          <a:cs typeface="Arial" panose="020B0604020202020204" pitchFamily="34" charset="0"/>
                        </a:rPr>
                        <a:t>NS5A inhibitor</a:t>
                      </a:r>
                      <a:r>
                        <a:rPr lang="en-US" sz="1400" baseline="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only</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ysClr val="windowText" lastClr="000000"/>
                          </a:solidFill>
                          <a:latin typeface="Arial" panose="020B0604020202020204" pitchFamily="34" charset="0"/>
                          <a:ea typeface="+mn-ea"/>
                          <a:cs typeface="Arial" panose="020B0604020202020204" pitchFamily="34" charset="0"/>
                        </a:rPr>
                        <a:t>14/16 (88)</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17/18 (94)</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577440">
                <a:tc>
                  <a:txBody>
                    <a:bodyPr/>
                    <a:lstStyle/>
                    <a:p>
                      <a:r>
                        <a:rPr lang="en-US" sz="1400" dirty="0">
                          <a:latin typeface="Arial" panose="020B0604020202020204" pitchFamily="34" charset="0"/>
                          <a:cs typeface="Arial" panose="020B0604020202020204" pitchFamily="34" charset="0"/>
                        </a:rPr>
                        <a:t>NS3/4A PI + NS5A</a:t>
                      </a:r>
                      <a:r>
                        <a:rPr lang="en-US" sz="1400" baseline="0" dirty="0">
                          <a:latin typeface="Arial" panose="020B0604020202020204" pitchFamily="34" charset="0"/>
                          <a:cs typeface="Arial" panose="020B0604020202020204" pitchFamily="34" charset="0"/>
                        </a:rPr>
                        <a:t> inhibitor</a:t>
                      </a:r>
                      <a:endParaRPr lang="en-US" sz="1400" dirty="0">
                        <a:latin typeface="Arial" panose="020B0604020202020204" pitchFamily="34" charset="0"/>
                        <a:cs typeface="Arial" panose="020B0604020202020204" pitchFamily="34" charset="0"/>
                      </a:endParaRP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400" kern="1200" dirty="0">
                          <a:solidFill>
                            <a:sysClr val="windowText" lastClr="000000"/>
                          </a:solidFill>
                          <a:latin typeface="Arial" panose="020B0604020202020204" pitchFamily="34" charset="0"/>
                          <a:ea typeface="+mn-ea"/>
                          <a:cs typeface="Arial" panose="020B0604020202020204" pitchFamily="34" charset="0"/>
                        </a:rPr>
                        <a:t>11/14 (79)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tc>
                  <a:txBody>
                    <a:bodyPr/>
                    <a:lstStyle/>
                    <a:p>
                      <a:pPr algn="ctr"/>
                      <a:r>
                        <a:rPr lang="en-US" sz="1400" kern="1200" dirty="0">
                          <a:solidFill>
                            <a:schemeClr val="dk1"/>
                          </a:solidFill>
                          <a:latin typeface="Arial" panose="020B0604020202020204" pitchFamily="34" charset="0"/>
                          <a:ea typeface="+mn-ea"/>
                          <a:cs typeface="Arial" panose="020B0604020202020204" pitchFamily="34" charset="0"/>
                        </a:rPr>
                        <a:t>13/16 (81)</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9423641"/>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Results by Baseline Substitutions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2018;67:1253-60.</a:t>
            </a:r>
          </a:p>
        </p:txBody>
      </p:sp>
      <p:graphicFrame>
        <p:nvGraphicFramePr>
          <p:cNvPr id="4" name="Group 66"/>
          <p:cNvGraphicFramePr>
            <a:graphicFrameLocks noGrp="1"/>
          </p:cNvGraphicFramePr>
          <p:nvPr>
            <p:extLst>
              <p:ext uri="{D42A27DB-BD31-4B8C-83A1-F6EECF244321}">
                <p14:modId xmlns:p14="http://schemas.microsoft.com/office/powerpoint/2010/main" val="1199861628"/>
              </p:ext>
            </p:extLst>
          </p:nvPr>
        </p:nvGraphicFramePr>
        <p:xfrm>
          <a:off x="633057" y="1143000"/>
          <a:ext cx="7863839" cy="3397313"/>
        </p:xfrm>
        <a:graphic>
          <a:graphicData uri="http://schemas.openxmlformats.org/drawingml/2006/table">
            <a:tbl>
              <a:tblPr>
                <a:effectLst/>
              </a:tblPr>
              <a:tblGrid>
                <a:gridCol w="3028391">
                  <a:extLst>
                    <a:ext uri="{9D8B030D-6E8A-4147-A177-3AD203B41FA5}">
                      <a16:colId xmlns:a16="http://schemas.microsoft.com/office/drawing/2014/main" val="20000"/>
                    </a:ext>
                  </a:extLst>
                </a:gridCol>
                <a:gridCol w="2417724">
                  <a:extLst>
                    <a:ext uri="{9D8B030D-6E8A-4147-A177-3AD203B41FA5}">
                      <a16:colId xmlns:a16="http://schemas.microsoft.com/office/drawing/2014/main" val="20001"/>
                    </a:ext>
                  </a:extLst>
                </a:gridCol>
                <a:gridCol w="2417724">
                  <a:extLst>
                    <a:ext uri="{9D8B030D-6E8A-4147-A177-3AD203B41FA5}">
                      <a16:colId xmlns:a16="http://schemas.microsoft.com/office/drawing/2014/main" val="20002"/>
                    </a:ext>
                  </a:extLst>
                </a:gridCol>
              </a:tblGrid>
              <a:tr h="791501">
                <a:tc gridSpan="3">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Sustained Virologic Response Based on Baseline Substitutions</a:t>
                      </a:r>
                    </a:p>
                  </a:txBody>
                  <a:tcPr marL="137160" marR="34290" marT="34290" marB="3429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83838"/>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0" dirty="0">
                        <a:solidFill>
                          <a:schemeClr val="bg1"/>
                        </a:solidFill>
                        <a:latin typeface="+mn-lt"/>
                      </a:endParaRPr>
                    </a:p>
                  </a:txBody>
                  <a:tcPr marL="27432" marR="27432"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400" b="1" dirty="0">
                        <a:solidFill>
                          <a:srgbClr val="FFFFFF"/>
                        </a:solidFill>
                        <a:latin typeface="+mn-lt"/>
                        <a:cs typeface="Arial" pitchFamily="34" charset="0"/>
                      </a:endParaRPr>
                    </a:p>
                  </a:txBody>
                  <a:tcPr marL="27432" marR="27432"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0"/>
                  </a:ext>
                </a:extLst>
              </a:tr>
              <a:tr h="772840">
                <a:tc>
                  <a:txBody>
                    <a:bodyPr/>
                    <a:lstStyle/>
                    <a:p>
                      <a:pPr marL="0" marR="0" lvl="0" indent="0" algn="l" defTabSz="914400" rtl="0" eaLnBrk="1" fontAlgn="base" latinLnBrk="0" hangingPunct="1">
                        <a:lnSpc>
                          <a:spcPts val="1400"/>
                        </a:lnSpc>
                        <a:spcBef>
                          <a:spcPct val="0"/>
                        </a:spcBef>
                        <a:spcAft>
                          <a:spcPct val="0"/>
                        </a:spcAft>
                        <a:buClr>
                          <a:srgbClr val="990000"/>
                        </a:buClr>
                        <a:buSzTx/>
                        <a:buFont typeface="Symbol" pitchFamily="18" charset="2"/>
                        <a:buNone/>
                        <a:tabLst/>
                      </a:pPr>
                      <a:r>
                        <a:rPr kumimoji="0" lang="en-US" sz="14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Baseline Substitutions</a:t>
                      </a:r>
                    </a:p>
                  </a:txBody>
                  <a:tcPr marL="137160" marR="34290" marT="34290" marB="34290" anchor="ctr" horzOverflow="overflow">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ts val="16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12</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44)</a:t>
                      </a:r>
                      <a:endParaRPr lang="en-US" sz="12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tc>
                  <a:txBody>
                    <a:bodyPr/>
                    <a:lstStyle/>
                    <a:p>
                      <a:pPr marL="0" marR="0" lvl="0" indent="0" algn="ctr" defTabSz="914400" rtl="0" eaLnBrk="1" fontAlgn="base" latinLnBrk="0" hangingPunct="1">
                        <a:lnSpc>
                          <a:spcPts val="1600"/>
                        </a:lnSpc>
                        <a:spcBef>
                          <a:spcPct val="0"/>
                        </a:spcBef>
                        <a:spcAft>
                          <a:spcPct val="0"/>
                        </a:spcAft>
                        <a:buClr>
                          <a:srgbClr val="990000"/>
                        </a:buClr>
                        <a:buSzTx/>
                        <a:buFont typeface="Symbol" pitchFamily="18" charset="2"/>
                        <a:buNone/>
                        <a:tabLst/>
                        <a:defRPr/>
                      </a:pPr>
                      <a:r>
                        <a:rPr lang="en-US" sz="1400" b="0"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Glecaprevir-Pibrentasvir</a:t>
                      </a:r>
                      <a:b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4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16</a:t>
                      </a:r>
                      <a:r>
                        <a:rPr lang="en-US" sz="14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weeks</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47)</a:t>
                      </a:r>
                      <a:endParaRPr lang="en-US" sz="12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458243">
                <a:tc>
                  <a:txBody>
                    <a:bodyPr/>
                    <a:lstStyle/>
                    <a:p>
                      <a:pPr marL="12700" indent="0">
                        <a:tabLst/>
                      </a:pPr>
                      <a:r>
                        <a:rPr lang="en-US" sz="1200" dirty="0">
                          <a:latin typeface="Arial" panose="020B0604020202020204" pitchFamily="34" charset="0"/>
                          <a:cs typeface="Arial" panose="020B0604020202020204" pitchFamily="34" charset="0"/>
                        </a:rPr>
                        <a:t>None</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13/13 (100)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13/13 (100)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458243">
                <a:tc>
                  <a:txBody>
                    <a:bodyPr/>
                    <a:lstStyle/>
                    <a:p>
                      <a:pPr>
                        <a:lnSpc>
                          <a:spcPts val="2600"/>
                        </a:lnSpc>
                      </a:pPr>
                      <a:r>
                        <a:rPr lang="en-US" sz="1200" dirty="0">
                          <a:solidFill>
                            <a:schemeClr val="tx1"/>
                          </a:solidFill>
                          <a:latin typeface="Arial" panose="020B0604020202020204" pitchFamily="34" charset="0"/>
                          <a:cs typeface="Arial" panose="020B0604020202020204" pitchFamily="34" charset="0"/>
                        </a:rPr>
                        <a:t>NS3</a:t>
                      </a:r>
                      <a:r>
                        <a:rPr lang="en-US" sz="1200" baseline="0" dirty="0">
                          <a:solidFill>
                            <a:schemeClr val="tx1"/>
                          </a:solidFill>
                          <a:latin typeface="Arial" panose="020B0604020202020204" pitchFamily="34" charset="0"/>
                          <a:cs typeface="Arial" panose="020B0604020202020204" pitchFamily="34" charset="0"/>
                        </a:rPr>
                        <a:t> only</a:t>
                      </a:r>
                      <a:endParaRPr lang="en-US" sz="12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latin typeface="Arial" panose="020B0604020202020204" pitchFamily="34" charset="0"/>
                          <a:ea typeface="+mn-ea"/>
                          <a:cs typeface="Arial" panose="020B0604020202020204" pitchFamily="34" charset="0"/>
                        </a:rPr>
                        <a:t>2/2 (100)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latin typeface="Arial" panose="020B0604020202020204" pitchFamily="34" charset="0"/>
                          <a:ea typeface="+mn-ea"/>
                          <a:cs typeface="Arial" panose="020B0604020202020204" pitchFamily="34" charset="0"/>
                        </a:rPr>
                        <a:t>4/4 (100)</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458243">
                <a:tc>
                  <a:txBody>
                    <a:bodyPr/>
                    <a:lstStyle/>
                    <a:p>
                      <a:r>
                        <a:rPr lang="en-US" sz="1200" baseline="0" dirty="0">
                          <a:solidFill>
                            <a:schemeClr val="tx1"/>
                          </a:solidFill>
                          <a:latin typeface="Arial" panose="020B0604020202020204" pitchFamily="34" charset="0"/>
                          <a:cs typeface="Arial" panose="020B0604020202020204" pitchFamily="34" charset="0"/>
                        </a:rPr>
                        <a:t>NS5A only</a:t>
                      </a:r>
                      <a:endParaRPr lang="en-US" sz="12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20/24 (83)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22/23 (96)</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458243">
                <a:tc>
                  <a:txBody>
                    <a:bodyPr/>
                    <a:lstStyle/>
                    <a:p>
                      <a:pPr>
                        <a:lnSpc>
                          <a:spcPts val="2600"/>
                        </a:lnSpc>
                      </a:pPr>
                      <a:r>
                        <a:rPr lang="en-US" sz="1200" baseline="0" dirty="0">
                          <a:solidFill>
                            <a:schemeClr val="tx1"/>
                          </a:solidFill>
                          <a:latin typeface="Arial" panose="020B0604020202020204" pitchFamily="34" charset="0"/>
                          <a:cs typeface="Arial" panose="020B0604020202020204" pitchFamily="34" charset="0"/>
                        </a:rPr>
                        <a:t>NS3 and NS5A</a:t>
                      </a:r>
                      <a:endParaRPr lang="en-US" sz="12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4/5 (80)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1/4 (25)</a:t>
                      </a:r>
                    </a:p>
                  </a:txBody>
                  <a:tcPr marL="34290" marR="34290" marT="34290" marB="34290" anchor="ctr">
                    <a:lnL w="12700" cap="flat" cmpd="sng" algn="ctr">
                      <a:solidFill>
                        <a:schemeClr val="bg1"/>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3542039"/>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5963-9998-B0D4-C838-F38CE6ABE089}"/>
              </a:ext>
            </a:extLst>
          </p:cNvPr>
          <p:cNvSpPr>
            <a:spLocks noGrp="1"/>
          </p:cNvSpPr>
          <p:nvPr>
            <p:ph type="title"/>
          </p:nvPr>
        </p:nvSpPr>
        <p:spPr/>
        <p:txBody>
          <a:bodyPr>
            <a:normAutofit/>
          </a:bodyPr>
          <a:lstStyle/>
          <a:p>
            <a:r>
              <a:rPr lang="en-US" sz="2000" dirty="0" err="1"/>
              <a:t>Glecaprevir-Pibrentasvir</a:t>
            </a:r>
            <a:r>
              <a:rPr lang="en-US" sz="2000" dirty="0"/>
              <a:t> in HCV GT 1 or 4 &amp; Prior DAA Treatment</a:t>
            </a:r>
            <a:br>
              <a:rPr lang="en-US" sz="2000" dirty="0"/>
            </a:br>
            <a:r>
              <a:rPr lang="en-US" sz="2000" dirty="0"/>
              <a:t>MAGELLAN-1 (Part 2): Conclusions</a:t>
            </a:r>
          </a:p>
        </p:txBody>
      </p:sp>
      <p:sp>
        <p:nvSpPr>
          <p:cNvPr id="3" name="Text Placeholder 2">
            <a:extLst>
              <a:ext uri="{FF2B5EF4-FFF2-40B4-BE49-F238E27FC236}">
                <a16:creationId xmlns:a16="http://schemas.microsoft.com/office/drawing/2014/main" id="{3412A4EC-CA2F-6982-7DAD-DF1D1691AAEA}"/>
              </a:ext>
            </a:extLst>
          </p:cNvPr>
          <p:cNvSpPr>
            <a:spLocks noGrp="1"/>
          </p:cNvSpPr>
          <p:nvPr>
            <p:ph type="body" sz="quarter" idx="14"/>
          </p:nvPr>
        </p:nvSpPr>
        <p:spPr/>
        <p:txBody>
          <a:bodyPr/>
          <a:lstStyle/>
          <a:p>
            <a:r>
              <a:rPr lang="en-US" dirty="0"/>
              <a:t>Source: </a:t>
            </a:r>
            <a:r>
              <a:rPr lang="en-US" dirty="0" err="1"/>
              <a:t>Poordad</a:t>
            </a:r>
            <a:r>
              <a:rPr lang="en-US" dirty="0"/>
              <a:t> F, et al. Hepatology. 2018;67:1253-60.</a:t>
            </a:r>
          </a:p>
        </p:txBody>
      </p:sp>
      <p:sp>
        <p:nvSpPr>
          <p:cNvPr id="4" name="Content Placeholder 3">
            <a:extLst>
              <a:ext uri="{FF2B5EF4-FFF2-40B4-BE49-F238E27FC236}">
                <a16:creationId xmlns:a16="http://schemas.microsoft.com/office/drawing/2014/main" id="{C16771A9-C72A-AEBB-CF1F-ABCAAECD0BCA}"/>
              </a:ext>
            </a:extLst>
          </p:cNvPr>
          <p:cNvSpPr>
            <a:spLocks noGrp="1"/>
          </p:cNvSpPr>
          <p:nvPr>
            <p:ph sz="half" idx="2"/>
          </p:nvPr>
        </p:nvSpPr>
        <p:spPr>
          <a:xfrm>
            <a:off x="-18168" y="2223240"/>
            <a:ext cx="9180576" cy="1245199"/>
          </a:xfrm>
        </p:spPr>
        <p:txBody>
          <a:bodyPr>
            <a:normAutofit/>
          </a:bodyPr>
          <a:lstStyle/>
          <a:p>
            <a:pPr>
              <a:lnSpc>
                <a:spcPts val="3000"/>
              </a:lnSpc>
            </a:pPr>
            <a:r>
              <a:rPr lang="en-US" sz="1800" b="1" dirty="0">
                <a:solidFill>
                  <a:srgbClr val="C00000"/>
                </a:solidFill>
              </a:rPr>
              <a:t>Conclusions</a:t>
            </a:r>
            <a:r>
              <a:rPr lang="en-US" sz="1800" dirty="0"/>
              <a:t>: “Patients with hepatitis C virus (HCV) who have virologic failure after treatment containing an NS5A inhibitor have limited retreatment options.” </a:t>
            </a:r>
          </a:p>
        </p:txBody>
      </p:sp>
    </p:spTree>
    <p:extLst>
      <p:ext uri="{BB962C8B-B14F-4D97-AF65-F5344CB8AC3E}">
        <p14:creationId xmlns:p14="http://schemas.microsoft.com/office/powerpoint/2010/main" val="2269332334"/>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nSpc>
                <a:spcPts val="3000"/>
              </a:lnSpc>
              <a:spcBef>
                <a:spcPts val="450"/>
              </a:spcBef>
            </a:pPr>
            <a:r>
              <a:rPr lang="en-US" sz="1800" dirty="0" err="1">
                <a:solidFill>
                  <a:srgbClr val="001D48"/>
                </a:solidFill>
              </a:rPr>
              <a:t>Glecaprevir-Pibrentasvir</a:t>
            </a:r>
            <a:r>
              <a:rPr lang="en-US" sz="1800" dirty="0">
                <a:solidFill>
                  <a:srgbClr val="001D48"/>
                </a:solidFill>
              </a:rPr>
              <a:t> + Sofosbuvir + Ribavirin for Retreatment in G/P-Experienced</a:t>
            </a:r>
            <a:br>
              <a:rPr lang="en-US" dirty="0">
                <a:solidFill>
                  <a:srgbClr val="001D48"/>
                </a:solidFill>
              </a:rPr>
            </a:br>
            <a:r>
              <a:rPr lang="en-US" sz="2400" b="1" dirty="0">
                <a:solidFill>
                  <a:srgbClr val="001D48"/>
                </a:solidFill>
              </a:rPr>
              <a:t>MAGELLAN-3 </a:t>
            </a:r>
            <a:r>
              <a:rPr lang="en-US" sz="2400" dirty="0">
                <a:solidFill>
                  <a:srgbClr val="001D48"/>
                </a:solidFill>
              </a:rPr>
              <a:t>  </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dirty="0"/>
              <a:t>Source: </a:t>
            </a:r>
            <a:r>
              <a:rPr lang="en-US" dirty="0" err="1"/>
              <a:t>Wyles</a:t>
            </a:r>
            <a:r>
              <a:rPr lang="en-US" dirty="0"/>
              <a:t> D, et al. J Hepatol;2019;70:1019-38.</a:t>
            </a:r>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lstStyle/>
          <a:p>
            <a:r>
              <a:rPr lang="en-US" dirty="0"/>
              <a:t>Treatment Experienced, Phase 3b </a:t>
            </a:r>
          </a:p>
        </p:txBody>
      </p:sp>
    </p:spTree>
    <p:extLst>
      <p:ext uri="{BB962C8B-B14F-4D97-AF65-F5344CB8AC3E}">
        <p14:creationId xmlns:p14="http://schemas.microsoft.com/office/powerpoint/2010/main" val="2844331380"/>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t>Glecaprevir-Pibrentasvir</a:t>
            </a:r>
            <a:r>
              <a:rPr lang="en-US" sz="2000" dirty="0"/>
              <a:t> + SOF + RBV for Retreatment of HCV GT 1-3</a:t>
            </a:r>
            <a:br>
              <a:rPr lang="en-US" sz="2000" dirty="0"/>
            </a:br>
            <a:r>
              <a:rPr lang="en-US" sz="2000" dirty="0"/>
              <a:t>MAGELLAN-3: Study Features</a:t>
            </a:r>
          </a:p>
        </p:txBody>
      </p:sp>
      <p:sp>
        <p:nvSpPr>
          <p:cNvPr id="6" name="Content Placeholder 5"/>
          <p:cNvSpPr>
            <a:spLocks noGrp="1"/>
          </p:cNvSpPr>
          <p:nvPr>
            <p:ph type="body" sz="quarter" idx="14"/>
          </p:nvPr>
        </p:nvSpPr>
        <p:spPr/>
        <p:txBody>
          <a:bodyPr/>
          <a:lstStyle/>
          <a:p>
            <a:r>
              <a:rPr lang="en-US" dirty="0"/>
              <a:t>Source: </a:t>
            </a:r>
            <a:r>
              <a:rPr lang="en-US" dirty="0" err="1"/>
              <a:t>Wyles</a:t>
            </a:r>
            <a:r>
              <a:rPr lang="en-US" dirty="0"/>
              <a:t> D, et al. J Hepatol;2019;70:1019-38.</a:t>
            </a:r>
            <a:endParaRPr lang="en-US" sz="900" dirty="0"/>
          </a:p>
        </p:txBody>
      </p:sp>
      <p:sp>
        <p:nvSpPr>
          <p:cNvPr id="3" name="Content Placeholder 2">
            <a:extLst>
              <a:ext uri="{FF2B5EF4-FFF2-40B4-BE49-F238E27FC236}">
                <a16:creationId xmlns:a16="http://schemas.microsoft.com/office/drawing/2014/main" id="{B7B3B601-2C13-944A-B2A3-4D0561FC2EF3}"/>
              </a:ext>
            </a:extLst>
          </p:cNvPr>
          <p:cNvSpPr>
            <a:spLocks noGrp="1"/>
          </p:cNvSpPr>
          <p:nvPr>
            <p:ph sz="half" idx="2"/>
          </p:nvPr>
        </p:nvSpPr>
        <p:spPr>
          <a:xfrm>
            <a:off x="323850" y="1184225"/>
            <a:ext cx="8515350" cy="3396164"/>
          </a:xfrm>
        </p:spPr>
        <p:txBody>
          <a:bodyPr>
            <a:noAutofit/>
          </a:bodyPr>
          <a:lstStyle/>
          <a:p>
            <a:pPr marL="210312" defTabSz="457200" fontAlgn="base">
              <a:lnSpc>
                <a:spcPts val="1800"/>
              </a:lnSpc>
              <a:spcAft>
                <a:spcPct val="0"/>
              </a:spcAft>
              <a:buClr>
                <a:srgbClr val="126B8F"/>
              </a:buClr>
              <a:buSzPct val="90000"/>
              <a:defRPr/>
            </a:pPr>
            <a:r>
              <a:rPr lang="en-US" b="1" dirty="0">
                <a:latin typeface="Arial" pitchFamily="22" charset="0"/>
              </a:rPr>
              <a:t>Design</a:t>
            </a:r>
            <a:r>
              <a:rPr lang="en-US" dirty="0">
                <a:latin typeface="Arial" pitchFamily="22" charset="0"/>
              </a:rPr>
              <a:t>: Phase 3b, open-label study that assessed the safety and efficacy of </a:t>
            </a:r>
            <a:r>
              <a:rPr lang="en-US" dirty="0" err="1">
                <a:latin typeface="Arial" pitchFamily="22" charset="0"/>
              </a:rPr>
              <a:t>glecaprevir-pibrentasvir</a:t>
            </a:r>
            <a:r>
              <a:rPr lang="en-US" dirty="0">
                <a:latin typeface="Arial" pitchFamily="22" charset="0"/>
              </a:rPr>
              <a:t> plus sofosbuvir with ribavirin for 12 or 16 weeks in patients with a history of failure after </a:t>
            </a:r>
            <a:r>
              <a:rPr lang="en-US" dirty="0" err="1">
                <a:latin typeface="Arial" pitchFamily="22" charset="0"/>
              </a:rPr>
              <a:t>glecaprevir-pibrentasvir</a:t>
            </a:r>
            <a:r>
              <a:rPr lang="en-US" dirty="0">
                <a:latin typeface="Arial" pitchFamily="22" charset="0"/>
              </a:rPr>
              <a:t> and GT 1, 2 or 3.</a:t>
            </a:r>
          </a:p>
          <a:p>
            <a:pPr marL="210312" defTabSz="457200" fontAlgn="base">
              <a:lnSpc>
                <a:spcPts val="1800"/>
              </a:lnSpc>
              <a:spcAft>
                <a:spcPct val="0"/>
              </a:spcAft>
              <a:buClr>
                <a:srgbClr val="126B8F"/>
              </a:buClr>
              <a:buSzPct val="90000"/>
              <a:defRPr/>
            </a:pPr>
            <a:r>
              <a:rPr lang="en-US" b="1" dirty="0">
                <a:latin typeface="Arial" pitchFamily="22" charset="0"/>
              </a:rPr>
              <a:t>Setting: </a:t>
            </a:r>
            <a:r>
              <a:rPr lang="en-US" dirty="0">
                <a:latin typeface="Arial" pitchFamily="22" charset="0"/>
              </a:rPr>
              <a:t>United States, Australia, Canada, Europe, New Zealand, South Korea, &amp; China</a:t>
            </a:r>
          </a:p>
          <a:p>
            <a:pPr marL="210312" defTabSz="457200" fontAlgn="base">
              <a:lnSpc>
                <a:spcPts val="1800"/>
              </a:lnSpc>
              <a:spcAft>
                <a:spcPct val="0"/>
              </a:spcAft>
              <a:buClr>
                <a:srgbClr val="126B8F"/>
              </a:buClr>
              <a:buSzPct val="90000"/>
              <a:tabLst>
                <a:tab pos="279400" algn="l"/>
              </a:tabLst>
              <a:defRPr/>
            </a:pPr>
            <a:r>
              <a:rPr lang="en-US" b="1" dirty="0">
                <a:latin typeface="Arial" pitchFamily="22" charset="0"/>
              </a:rPr>
              <a:t>Key Eligibility Criteria</a:t>
            </a:r>
            <a:endParaRPr lang="en-US" dirty="0">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dirty="0">
                <a:latin typeface="Arial" pitchFamily="22" charset="0"/>
              </a:rPr>
              <a:t>Chronic HCV GT 1-3</a:t>
            </a:r>
          </a:p>
          <a:p>
            <a:pPr marL="376047" lvl="1" defTabSz="457200" fontAlgn="base">
              <a:lnSpc>
                <a:spcPts val="1800"/>
              </a:lnSpc>
              <a:spcAft>
                <a:spcPct val="0"/>
              </a:spcAft>
              <a:buClr>
                <a:srgbClr val="126B8F"/>
              </a:buClr>
              <a:buSzPct val="90000"/>
              <a:tabLst>
                <a:tab pos="279400" algn="l"/>
              </a:tabLst>
              <a:defRPr/>
            </a:pPr>
            <a:r>
              <a:rPr lang="en-US" dirty="0">
                <a:latin typeface="Arial" pitchFamily="22" charset="0"/>
              </a:rPr>
              <a:t>Age 18 years or older or adolescents weighing at least 35 kg</a:t>
            </a:r>
          </a:p>
          <a:p>
            <a:pPr marL="376047" lvl="1" defTabSz="457200" fontAlgn="base">
              <a:lnSpc>
                <a:spcPts val="1800"/>
              </a:lnSpc>
              <a:spcAft>
                <a:spcPct val="0"/>
              </a:spcAft>
              <a:buClr>
                <a:srgbClr val="126B8F"/>
              </a:buClr>
              <a:buSzPct val="90000"/>
              <a:tabLst>
                <a:tab pos="279400" algn="l"/>
              </a:tabLst>
              <a:defRPr/>
            </a:pPr>
            <a:r>
              <a:rPr lang="en-US" dirty="0">
                <a:latin typeface="Arial" pitchFamily="22" charset="0"/>
              </a:rPr>
              <a:t>HCV RNA </a:t>
            </a:r>
            <a:r>
              <a:rPr lang="en-US" dirty="0">
                <a:solidFill>
                  <a:schemeClr val="tx1"/>
                </a:solidFill>
                <a:latin typeface="Arial" pitchFamily="22" charset="0"/>
              </a:rPr>
              <a:t>&gt;</a:t>
            </a:r>
            <a:r>
              <a:rPr lang="en-US" dirty="0">
                <a:latin typeface="Arial" pitchFamily="22" charset="0"/>
              </a:rPr>
              <a:t>1,000 IU/mL at screening</a:t>
            </a:r>
            <a:endParaRPr lang="en-US" dirty="0">
              <a:solidFill>
                <a:schemeClr val="tx1"/>
              </a:solidFill>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dirty="0">
                <a:solidFill>
                  <a:schemeClr val="tx1"/>
                </a:solidFill>
                <a:latin typeface="Arial" pitchFamily="22" charset="0"/>
              </a:rPr>
              <a:t>Prior treatment with </a:t>
            </a:r>
            <a:r>
              <a:rPr lang="en-US" dirty="0" err="1">
                <a:latin typeface="Arial" pitchFamily="22" charset="0"/>
              </a:rPr>
              <a:t>glecaprevir-pibrentasvir</a:t>
            </a:r>
            <a:endParaRPr lang="en-US" dirty="0">
              <a:solidFill>
                <a:schemeClr val="tx1"/>
              </a:solidFill>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dirty="0">
                <a:solidFill>
                  <a:schemeClr val="tx1"/>
                </a:solidFill>
                <a:latin typeface="Arial" pitchFamily="22" charset="0"/>
              </a:rPr>
              <a:t>Compensated cirrhosis permitted</a:t>
            </a:r>
          </a:p>
          <a:p>
            <a:pPr marL="376047" lvl="1" defTabSz="457200" fontAlgn="base">
              <a:lnSpc>
                <a:spcPts val="1800"/>
              </a:lnSpc>
              <a:spcAft>
                <a:spcPct val="0"/>
              </a:spcAft>
              <a:buClr>
                <a:srgbClr val="126B8F"/>
              </a:buClr>
              <a:buSzPct val="90000"/>
              <a:tabLst>
                <a:tab pos="279400" algn="l"/>
              </a:tabLst>
              <a:defRPr/>
            </a:pPr>
            <a:r>
              <a:rPr lang="en-US" dirty="0">
                <a:solidFill>
                  <a:schemeClr val="tx1"/>
                </a:solidFill>
                <a:latin typeface="Arial" pitchFamily="22" charset="0"/>
              </a:rPr>
              <a:t>Patients with HIV or chronic HBV excluded</a:t>
            </a:r>
          </a:p>
          <a:p>
            <a:pPr marL="210312" defTabSz="457200" fontAlgn="base">
              <a:lnSpc>
                <a:spcPts val="1800"/>
              </a:lnSpc>
              <a:spcAft>
                <a:spcPct val="0"/>
              </a:spcAft>
              <a:buClr>
                <a:srgbClr val="126B8F"/>
              </a:buClr>
              <a:buSzPct val="90000"/>
              <a:defRPr/>
            </a:pPr>
            <a:r>
              <a:rPr lang="en-US" b="1" dirty="0">
                <a:solidFill>
                  <a:schemeClr val="tx1"/>
                </a:solidFill>
                <a:latin typeface="Arial" pitchFamily="22" charset="0"/>
              </a:rPr>
              <a:t>Primary End Point</a:t>
            </a:r>
            <a:r>
              <a:rPr lang="en-US" dirty="0">
                <a:solidFill>
                  <a:schemeClr val="tx1"/>
                </a:solidFill>
                <a:latin typeface="Arial" pitchFamily="22" charset="0"/>
              </a:rPr>
              <a:t>: SVR12, by intent-to-treat analysis</a:t>
            </a:r>
          </a:p>
          <a:p>
            <a:pPr>
              <a:lnSpc>
                <a:spcPts val="1800"/>
              </a:lnSpc>
            </a:pPr>
            <a:endParaRPr lang="en-US" dirty="0"/>
          </a:p>
        </p:txBody>
      </p:sp>
    </p:spTree>
    <p:extLst>
      <p:ext uri="{BB962C8B-B14F-4D97-AF65-F5344CB8AC3E}">
        <p14:creationId xmlns:p14="http://schemas.microsoft.com/office/powerpoint/2010/main" val="3672231164"/>
      </p:ext>
    </p:extLst>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a:cxnSpLocks/>
            <a:stCxn id="61" idx="3"/>
          </p:cNvCxnSpPr>
          <p:nvPr/>
        </p:nvCxnSpPr>
        <p:spPr>
          <a:xfrm flipV="1">
            <a:off x="5764665" y="3071450"/>
            <a:ext cx="187548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r>
              <a:rPr lang="en-US" sz="2000" dirty="0" err="1"/>
              <a:t>Glecaprevir-Pibrentasvir</a:t>
            </a:r>
            <a:r>
              <a:rPr lang="en-US" sz="2000" dirty="0"/>
              <a:t> + SOF + RBV for Retreatment of HCV GT 1-3</a:t>
            </a:r>
            <a:br>
              <a:rPr lang="en-US" sz="2000" dirty="0"/>
            </a:br>
            <a:r>
              <a:rPr lang="en-US" sz="2000" dirty="0"/>
              <a:t>MAGELLAN-3: Study Design</a:t>
            </a:r>
          </a:p>
        </p:txBody>
      </p:sp>
      <p:sp>
        <p:nvSpPr>
          <p:cNvPr id="36" name="Content Placeholder 6"/>
          <p:cNvSpPr>
            <a:spLocks noGrp="1"/>
          </p:cNvSpPr>
          <p:nvPr>
            <p:ph type="body" sz="quarter" idx="14"/>
          </p:nvPr>
        </p:nvSpPr>
        <p:spPr/>
        <p:txBody>
          <a:bodyPr/>
          <a:lstStyle/>
          <a:p>
            <a:r>
              <a:rPr lang="en-US" dirty="0"/>
              <a:t>Source: </a:t>
            </a:r>
            <a:r>
              <a:rPr lang="en-US" dirty="0" err="1"/>
              <a:t>Wyles</a:t>
            </a:r>
            <a:r>
              <a:rPr lang="en-US" dirty="0"/>
              <a:t> D, et al. J Hepatol;2019;70:1019-38.</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5069539" y="206282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703293"/>
            <a:ext cx="2056258" cy="731520"/>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 + SOF + RBV</a:t>
            </a:r>
          </a:p>
        </p:txBody>
      </p:sp>
      <p:sp>
        <p:nvSpPr>
          <p:cNvPr id="50" name="Rectangle 49"/>
          <p:cNvSpPr/>
          <p:nvPr/>
        </p:nvSpPr>
        <p:spPr>
          <a:xfrm>
            <a:off x="6749215" y="1901443"/>
            <a:ext cx="76822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2" name="Rectangle 61"/>
          <p:cNvSpPr/>
          <p:nvPr/>
        </p:nvSpPr>
        <p:spPr>
          <a:xfrm>
            <a:off x="7316751" y="2919495"/>
            <a:ext cx="76822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85496" y="3628024"/>
            <a:ext cx="6784045" cy="1029885"/>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 </a:t>
            </a:r>
            <a:r>
              <a:rPr lang="en-US" sz="1050" dirty="0" err="1">
                <a:solidFill>
                  <a:srgbClr val="000000"/>
                </a:solidFill>
                <a:latin typeface="Arial" panose="020B0604020202020204" pitchFamily="34" charset="0"/>
                <a:cs typeface="Arial" panose="020B0604020202020204" pitchFamily="34" charset="0"/>
              </a:rPr>
              <a:t>glecaprevir-pibrentasvir</a:t>
            </a:r>
            <a:r>
              <a:rPr lang="en-US" sz="1050" dirty="0">
                <a:solidFill>
                  <a:srgbClr val="000000"/>
                </a:solidFill>
                <a:latin typeface="Arial" panose="020B0604020202020204" pitchFamily="34" charset="0"/>
                <a:cs typeface="Arial" panose="020B0604020202020204" pitchFamily="34" charset="0"/>
              </a:rPr>
              <a:t>; SOF = sofosbuvir; RBV = Ribavirin</a:t>
            </a:r>
          </a:p>
          <a:p>
            <a:pPr defTabSz="701279">
              <a:lnSpc>
                <a:spcPts val="1350"/>
              </a:lnSpc>
              <a:spcBef>
                <a:spcPts val="300"/>
              </a:spcBef>
            </a:pPr>
            <a:r>
              <a:rPr lang="en-US" sz="1050" b="1" dirty="0">
                <a:solidFill>
                  <a:srgbClr val="000000"/>
                </a:solidFill>
                <a:latin typeface="Arial" panose="020B0604020202020204" pitchFamily="34" charset="0"/>
                <a:cs typeface="Arial" panose="020B0604020202020204" pitchFamily="34" charset="0"/>
              </a:rPr>
              <a:t>Naïve* </a:t>
            </a:r>
            <a:r>
              <a:rPr lang="en-US" sz="1050" dirty="0">
                <a:solidFill>
                  <a:srgbClr val="000000"/>
                </a:solidFill>
                <a:latin typeface="Arial" panose="020B0604020202020204" pitchFamily="34" charset="0"/>
                <a:cs typeface="Arial" panose="020B0604020202020204" pitchFamily="34" charset="0"/>
              </a:rPr>
              <a:t>defined as treatment-naïve to NS5A inhibitor or protease inhibitor prior to 1</a:t>
            </a:r>
            <a:r>
              <a:rPr lang="en-US" sz="1050" baseline="30000" dirty="0">
                <a:solidFill>
                  <a:srgbClr val="000000"/>
                </a:solidFill>
                <a:latin typeface="Arial" panose="020B0604020202020204" pitchFamily="34" charset="0"/>
                <a:cs typeface="Arial" panose="020B0604020202020204" pitchFamily="34" charset="0"/>
              </a:rPr>
              <a:t>st</a:t>
            </a:r>
            <a:r>
              <a:rPr lang="en-US" sz="1050" dirty="0">
                <a:solidFill>
                  <a:srgbClr val="000000"/>
                </a:solidFill>
                <a:latin typeface="Arial" panose="020B0604020202020204" pitchFamily="34" charset="0"/>
                <a:cs typeface="Arial" panose="020B0604020202020204" pitchFamily="34" charset="0"/>
              </a:rPr>
              <a:t> GLE-PIB treatment</a:t>
            </a:r>
            <a:endParaRPr lang="en-US" sz="1050" b="1" dirty="0">
              <a:solidFill>
                <a:srgbClr val="000000"/>
              </a:solidFill>
              <a:latin typeface="Arial" panose="020B0604020202020204" pitchFamily="34" charset="0"/>
              <a:cs typeface="Arial" panose="020B0604020202020204" pitchFamily="34" charset="0"/>
            </a:endParaRPr>
          </a:p>
          <a:p>
            <a:pPr marL="7938" defTabSz="701279">
              <a:lnSpc>
                <a:spcPts val="1350"/>
              </a:lnSpc>
              <a:spcBef>
                <a:spcPts val="3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 </a:t>
            </a:r>
            <a:r>
              <a:rPr lang="en-US" sz="1050" dirty="0">
                <a:solidFill>
                  <a:srgbClr val="000000"/>
                </a:solidFill>
                <a:latin typeface="Arial" pitchFamily="22" charset="0"/>
              </a:rPr>
              <a:t>Ribavirin (weight-based and divided bid): 1000 mg/day if &lt; 75 kg or 1200 mg/day if ≥ 75 kg.</a:t>
            </a:r>
            <a:endParaRPr lang="en-US" sz="1050" dirty="0">
              <a:solidFill>
                <a:srgbClr val="000000"/>
              </a:solidFill>
              <a:latin typeface="Arial" panose="020B0604020202020204" pitchFamily="34" charset="0"/>
              <a:cs typeface="Arial" panose="020B0604020202020204" pitchFamily="34" charset="0"/>
            </a:endParaRPr>
          </a:p>
        </p:txBody>
      </p:sp>
      <p:sp>
        <p:nvSpPr>
          <p:cNvPr id="28" name="Rectangle 27"/>
          <p:cNvSpPr/>
          <p:nvPr/>
        </p:nvSpPr>
        <p:spPr>
          <a:xfrm>
            <a:off x="1186062" y="1694330"/>
            <a:ext cx="1827503" cy="731520"/>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HCV GT 1, 2</a:t>
            </a:r>
          </a:p>
          <a:p>
            <a:pPr algn="ctr"/>
            <a:r>
              <a:rPr lang="en-US" sz="1050" b="1" dirty="0">
                <a:solidFill>
                  <a:schemeClr val="bg1"/>
                </a:solidFill>
                <a:latin typeface="Arial" panose="020B0604020202020204" pitchFamily="34" charset="0"/>
                <a:cs typeface="Arial" panose="020B0604020202020204" pitchFamily="34" charset="0"/>
              </a:rPr>
              <a:t>Treatment-Naïve*</a:t>
            </a:r>
          </a:p>
          <a:p>
            <a:pPr algn="ctr"/>
            <a:r>
              <a:rPr lang="en-US" sz="1050" b="1" dirty="0">
                <a:solidFill>
                  <a:schemeClr val="bg1"/>
                </a:solidFill>
                <a:latin typeface="Arial" panose="020B0604020202020204" pitchFamily="34" charset="0"/>
                <a:cs typeface="Arial" panose="020B0604020202020204" pitchFamily="34" charset="0"/>
              </a:rPr>
              <a:t>No cirrhosis</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17</a:t>
            </a:r>
          </a:p>
        </p:txBody>
      </p:sp>
      <p:sp>
        <p:nvSpPr>
          <p:cNvPr id="29" name="Rectangle 28"/>
          <p:cNvSpPr/>
          <p:nvPr/>
        </p:nvSpPr>
        <p:spPr>
          <a:xfrm>
            <a:off x="1182848" y="2736334"/>
            <a:ext cx="1827503" cy="731520"/>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HCV GT 3</a:t>
            </a:r>
            <a:br>
              <a:rPr lang="en-US" sz="1050" b="1" dirty="0">
                <a:solidFill>
                  <a:schemeClr val="bg1"/>
                </a:solidFill>
                <a:latin typeface="Arial" panose="020B0604020202020204" pitchFamily="34" charset="0"/>
                <a:cs typeface="Arial" panose="020B0604020202020204" pitchFamily="34" charset="0"/>
              </a:rPr>
            </a:br>
            <a:r>
              <a:rPr lang="en-US" sz="1050" b="1" dirty="0">
                <a:solidFill>
                  <a:schemeClr val="bg1"/>
                </a:solidFill>
                <a:latin typeface="Arial" panose="020B0604020202020204" pitchFamily="34" charset="0"/>
                <a:cs typeface="Arial" panose="020B0604020202020204" pitchFamily="34" charset="0"/>
              </a:rPr>
              <a:t>Prior Treatment</a:t>
            </a:r>
            <a:endParaRPr lang="en-US" sz="1050" b="1" i="1" dirty="0">
              <a:solidFill>
                <a:schemeClr val="bg1"/>
              </a:solidFill>
              <a:latin typeface="Arial" panose="020B0604020202020204" pitchFamily="34" charset="0"/>
              <a:cs typeface="Arial" panose="020B0604020202020204" pitchFamily="34" charset="0"/>
            </a:endParaRPr>
          </a:p>
          <a:p>
            <a:pPr algn="ctr"/>
            <a:r>
              <a:rPr lang="en-US" sz="1050" b="1" dirty="0">
                <a:solidFill>
                  <a:schemeClr val="bg1"/>
                </a:solidFill>
                <a:latin typeface="Arial" panose="020B0604020202020204" pitchFamily="34" charset="0"/>
                <a:cs typeface="Arial" panose="020B0604020202020204" pitchFamily="34" charset="0"/>
              </a:rPr>
              <a:t>Cirrhosis</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6</a:t>
            </a:r>
          </a:p>
        </p:txBody>
      </p:sp>
      <p:grpSp>
        <p:nvGrpSpPr>
          <p:cNvPr id="31" name="Group 30">
            <a:extLst>
              <a:ext uri="{FF2B5EF4-FFF2-40B4-BE49-F238E27FC236}">
                <a16:creationId xmlns:a16="http://schemas.microsoft.com/office/drawing/2014/main" id="{E5D6D9E5-1FCE-9C4E-80D6-AF4F8F5B2CC5}"/>
              </a:ext>
            </a:extLst>
          </p:cNvPr>
          <p:cNvGrpSpPr/>
          <p:nvPr/>
        </p:nvGrpSpPr>
        <p:grpSpPr>
          <a:xfrm>
            <a:off x="1138416" y="1021866"/>
            <a:ext cx="6871718" cy="386328"/>
            <a:chOff x="1138416" y="1021866"/>
            <a:chExt cx="6871718" cy="386328"/>
          </a:xfrm>
        </p:grpSpPr>
        <p:sp>
          <p:nvSpPr>
            <p:cNvPr id="32" name="Rectangle 31">
              <a:extLst>
                <a:ext uri="{FF2B5EF4-FFF2-40B4-BE49-F238E27FC236}">
                  <a16:creationId xmlns:a16="http://schemas.microsoft.com/office/drawing/2014/main" id="{C0034587-9C32-1445-A0CF-A046DDC86D6B}"/>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6D797B81-4220-DA48-A4C1-690F85948EFF}"/>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6DDD86C-ADEC-F047-AE8F-FD648828FF72}"/>
                </a:ext>
              </a:extLst>
            </p:cNvPr>
            <p:cNvGrpSpPr/>
            <p:nvPr/>
          </p:nvGrpSpPr>
          <p:grpSpPr>
            <a:xfrm>
              <a:off x="1857714" y="1021866"/>
              <a:ext cx="5481256" cy="386328"/>
              <a:chOff x="1857714" y="1021866"/>
              <a:chExt cx="5481256" cy="386328"/>
            </a:xfrm>
          </p:grpSpPr>
          <p:sp>
            <p:nvSpPr>
              <p:cNvPr id="63" name="Rectangle 62">
                <a:extLst>
                  <a:ext uri="{FF2B5EF4-FFF2-40B4-BE49-F238E27FC236}">
                    <a16:creationId xmlns:a16="http://schemas.microsoft.com/office/drawing/2014/main" id="{A451A093-A569-394E-8DCA-D04768E5F2C0}"/>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65" name="Group 64">
                <a:extLst>
                  <a:ext uri="{FF2B5EF4-FFF2-40B4-BE49-F238E27FC236}">
                    <a16:creationId xmlns:a16="http://schemas.microsoft.com/office/drawing/2014/main" id="{F481ED5F-0AAD-AB47-9348-8334FC8532CA}"/>
                  </a:ext>
                </a:extLst>
              </p:cNvPr>
              <p:cNvGrpSpPr/>
              <p:nvPr/>
            </p:nvGrpSpPr>
            <p:grpSpPr>
              <a:xfrm>
                <a:off x="2825227" y="1021866"/>
                <a:ext cx="4513743" cy="386328"/>
                <a:chOff x="2825227" y="1021866"/>
                <a:chExt cx="4513743" cy="386328"/>
              </a:xfrm>
            </p:grpSpPr>
            <p:sp>
              <p:nvSpPr>
                <p:cNvPr id="66" name="Rectangle 65">
                  <a:extLst>
                    <a:ext uri="{FF2B5EF4-FFF2-40B4-BE49-F238E27FC236}">
                      <a16:creationId xmlns:a16="http://schemas.microsoft.com/office/drawing/2014/main" id="{3C1A1D6C-00BC-E64F-B18B-88CF689AF137}"/>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7" name="Rectangle 66">
                  <a:extLst>
                    <a:ext uri="{FF2B5EF4-FFF2-40B4-BE49-F238E27FC236}">
                      <a16:creationId xmlns:a16="http://schemas.microsoft.com/office/drawing/2014/main" id="{36E348B5-73B2-1047-854D-D8DBFE823EC5}"/>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8" name="Rectangle 67">
                  <a:extLst>
                    <a:ext uri="{FF2B5EF4-FFF2-40B4-BE49-F238E27FC236}">
                      <a16:creationId xmlns:a16="http://schemas.microsoft.com/office/drawing/2014/main" id="{9CF15202-021D-BB48-9728-89BFF22D047A}"/>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9" name="Rectangle 68">
                  <a:extLst>
                    <a:ext uri="{FF2B5EF4-FFF2-40B4-BE49-F238E27FC236}">
                      <a16:creationId xmlns:a16="http://schemas.microsoft.com/office/drawing/2014/main" id="{5EB545B9-7BFB-0A48-9BA4-3E7F4C0C7F11}"/>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70" name="Rectangle 69">
                  <a:extLst>
                    <a:ext uri="{FF2B5EF4-FFF2-40B4-BE49-F238E27FC236}">
                      <a16:creationId xmlns:a16="http://schemas.microsoft.com/office/drawing/2014/main" id="{AA47CE13-0663-5240-B4CB-2DCAE4207F1C}"/>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71" name="Rectangle 70">
                  <a:extLst>
                    <a:ext uri="{FF2B5EF4-FFF2-40B4-BE49-F238E27FC236}">
                      <a16:creationId xmlns:a16="http://schemas.microsoft.com/office/drawing/2014/main" id="{A4F78D71-4363-6947-A115-AD7FDA1C6B37}"/>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2" name="Rectangle 71">
                  <a:extLst>
                    <a:ext uri="{FF2B5EF4-FFF2-40B4-BE49-F238E27FC236}">
                      <a16:creationId xmlns:a16="http://schemas.microsoft.com/office/drawing/2014/main" id="{26906FFF-40B7-F244-9D01-C7E4D39A5184}"/>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7" name="Group 36">
              <a:extLst>
                <a:ext uri="{FF2B5EF4-FFF2-40B4-BE49-F238E27FC236}">
                  <a16:creationId xmlns:a16="http://schemas.microsoft.com/office/drawing/2014/main" id="{D4286657-2761-4544-AD1E-B9ABBAB02721}"/>
                </a:ext>
              </a:extLst>
            </p:cNvPr>
            <p:cNvGrpSpPr/>
            <p:nvPr/>
          </p:nvGrpSpPr>
          <p:grpSpPr>
            <a:xfrm>
              <a:off x="3028672" y="1328205"/>
              <a:ext cx="4105701" cy="65723"/>
              <a:chOff x="3028672" y="1328205"/>
              <a:chExt cx="4105701" cy="65723"/>
            </a:xfrm>
          </p:grpSpPr>
          <p:cxnSp>
            <p:nvCxnSpPr>
              <p:cNvPr id="39" name="Straight Connector 38">
                <a:extLst>
                  <a:ext uri="{FF2B5EF4-FFF2-40B4-BE49-F238E27FC236}">
                    <a16:creationId xmlns:a16="http://schemas.microsoft.com/office/drawing/2014/main" id="{C93AC6B6-051D-E24D-A8BE-23053B27C222}"/>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8BE69C-FC08-4344-861A-696DCF118A94}"/>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32E2-22C6-9D47-8FDE-76EE346BE25D}"/>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546D12-50DE-864C-93EC-B5AECE6973BB}"/>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F4978B-01FA-FE4E-BC02-496FF43BBCCC}"/>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723C16C-3429-4A49-AD8D-1CDAC95A7982}"/>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1D03F6-3845-AE45-89F3-72EAD2C896F7}"/>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86715E27-442A-67C1-DDB5-C012F519BCF3}"/>
              </a:ext>
            </a:extLst>
          </p:cNvPr>
          <p:cNvSpPr/>
          <p:nvPr/>
        </p:nvSpPr>
        <p:spPr>
          <a:xfrm>
            <a:off x="7500197" y="1008799"/>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cxnSp>
        <p:nvCxnSpPr>
          <p:cNvPr id="4" name="Straight Connector 3">
            <a:extLst>
              <a:ext uri="{FF2B5EF4-FFF2-40B4-BE49-F238E27FC236}">
                <a16:creationId xmlns:a16="http://schemas.microsoft.com/office/drawing/2014/main" id="{FB85EDF6-D420-1B8B-D61A-106B6D9D1D66}"/>
              </a:ext>
            </a:extLst>
          </p:cNvPr>
          <p:cNvCxnSpPr/>
          <p:nvPr/>
        </p:nvCxnSpPr>
        <p:spPr>
          <a:xfrm flipV="1">
            <a:off x="7704794" y="131513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5"/>
          <p:cNvSpPr>
            <a:spLocks noChangeArrowheads="1"/>
          </p:cNvSpPr>
          <p:nvPr/>
        </p:nvSpPr>
        <p:spPr bwMode="auto">
          <a:xfrm>
            <a:off x="3018663" y="2734235"/>
            <a:ext cx="2746002" cy="731520"/>
          </a:xfrm>
          <a:prstGeom prst="rect">
            <a:avLst/>
          </a:prstGeom>
          <a:solidFill>
            <a:srgbClr val="7F600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 + SOF + RBV</a:t>
            </a:r>
          </a:p>
        </p:txBody>
      </p:sp>
    </p:spTree>
    <p:extLst>
      <p:ext uri="{BB962C8B-B14F-4D97-AF65-F5344CB8AC3E}">
        <p14:creationId xmlns:p14="http://schemas.microsoft.com/office/powerpoint/2010/main" val="1576648572"/>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err="1"/>
              <a:t>Glecaprevir-Pibrentasvir</a:t>
            </a:r>
            <a:r>
              <a:rPr lang="en-US" sz="2000" dirty="0"/>
              <a:t> + SOF + RBV for Retreatment of HCV GT 1-3</a:t>
            </a:r>
            <a:br>
              <a:rPr lang="en-US" sz="2000" dirty="0"/>
            </a:br>
            <a:r>
              <a:rPr lang="en-US" sz="2000" dirty="0"/>
              <a:t>MAGELLAN-3: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Wyles</a:t>
            </a:r>
            <a:r>
              <a:rPr lang="en-US" dirty="0"/>
              <a:t> D, et al. J Hepatol;2019;70:1019-38.</a:t>
            </a:r>
          </a:p>
        </p:txBody>
      </p:sp>
      <p:graphicFrame>
        <p:nvGraphicFramePr>
          <p:cNvPr id="4" name="Group 66"/>
          <p:cNvGraphicFramePr>
            <a:graphicFrameLocks noGrp="1"/>
          </p:cNvGraphicFramePr>
          <p:nvPr>
            <p:extLst>
              <p:ext uri="{D42A27DB-BD31-4B8C-83A1-F6EECF244321}">
                <p14:modId xmlns:p14="http://schemas.microsoft.com/office/powerpoint/2010/main" val="4171517872"/>
              </p:ext>
            </p:extLst>
          </p:nvPr>
        </p:nvGraphicFramePr>
        <p:xfrm>
          <a:off x="386235" y="1073517"/>
          <a:ext cx="8229601" cy="3652342"/>
        </p:xfrm>
        <a:graphic>
          <a:graphicData uri="http://schemas.openxmlformats.org/drawingml/2006/table">
            <a:tbl>
              <a:tblPr>
                <a:effectLst/>
              </a:tblPr>
              <a:tblGrid>
                <a:gridCol w="2252462">
                  <a:extLst>
                    <a:ext uri="{9D8B030D-6E8A-4147-A177-3AD203B41FA5}">
                      <a16:colId xmlns:a16="http://schemas.microsoft.com/office/drawing/2014/main" val="20000"/>
                    </a:ext>
                  </a:extLst>
                </a:gridCol>
                <a:gridCol w="1439552">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233669">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Baseline Characteristic</a:t>
                      </a:r>
                    </a:p>
                  </a:txBody>
                  <a:tcPr marL="137160" marR="34290" marT="34290" marB="3429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cs typeface="Arial" pitchFamily="34" charset="0"/>
                        </a:rPr>
                        <a:t>12 weeks</a:t>
                      </a:r>
                    </a:p>
                  </a:txBody>
                  <a:tcPr marL="54864" marR="34290" marT="34290" marB="34290" anchor="ctr" horzOverflow="overflow">
                    <a:lnL w="28575"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200" b="1" baseline="0" dirty="0">
                        <a:solidFill>
                          <a:schemeClr val="bg1"/>
                        </a:solidFill>
                        <a:latin typeface="Arial" panose="020B0604020202020204" pitchFamily="34" charset="0"/>
                        <a:cs typeface="Arial" panose="020B0604020202020204" pitchFamily="34" charset="0"/>
                      </a:endParaRP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16 weeks</a:t>
                      </a:r>
                    </a:p>
                  </a:txBody>
                  <a:tcPr marL="54864" marR="34290" marT="34290" marB="34290" anchor="ctr" horzOverflow="overflow">
                    <a:lnL w="12700" cap="flat" cmpd="sng" algn="ctr">
                      <a:solidFill>
                        <a:srgbClr val="000000">
                          <a:lumMod val="50000"/>
                          <a:lumOff val="50000"/>
                        </a:srgbClr>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extLst>
                  <a:ext uri="{0D108BD9-81ED-4DB2-BD59-A6C34878D82A}">
                    <a16:rowId xmlns:a16="http://schemas.microsoft.com/office/drawing/2014/main" val="10000"/>
                  </a:ext>
                </a:extLst>
              </a:tr>
              <a:tr h="57386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GT 1 </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7)</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GT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FFFFFF"/>
                          </a:solidFill>
                          <a:latin typeface="Arial" panose="020B0604020202020204" pitchFamily="34" charset="0"/>
                          <a:cs typeface="Arial" panose="020B0604020202020204" pitchFamily="34" charset="0"/>
                        </a:rPr>
                        <a:t>(n = 2)</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GT 3 naive</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GT 3 experienced</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6)</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219507">
                <a:tc>
                  <a:txBody>
                    <a:bodyPr/>
                    <a:lstStyle/>
                    <a:p>
                      <a:r>
                        <a:rPr lang="en-US" sz="1100" dirty="0">
                          <a:latin typeface="Arial" panose="020B0604020202020204" pitchFamily="34" charset="0"/>
                          <a:cs typeface="Arial" panose="020B0604020202020204" pitchFamily="34" charset="0"/>
                        </a:rPr>
                        <a:t>Age, median (range)</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59 (48-67)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(56-56)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50 (38-60)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58 (53-65)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Male,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 (57)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 (50)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7 (88)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 (100)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Race</a:t>
                      </a:r>
                    </a:p>
                    <a:p>
                      <a:r>
                        <a:rPr lang="en-US" sz="1100" dirty="0">
                          <a:solidFill>
                            <a:schemeClr val="tx1"/>
                          </a:solidFill>
                          <a:latin typeface="Arial" panose="020B0604020202020204" pitchFamily="34" charset="0"/>
                          <a:cs typeface="Arial" panose="020B0604020202020204" pitchFamily="34" charset="0"/>
                        </a:rPr>
                        <a:t>  White, n (%)</a:t>
                      </a:r>
                    </a:p>
                    <a:p>
                      <a:r>
                        <a:rPr lang="en-US" sz="1100" dirty="0">
                          <a:solidFill>
                            <a:schemeClr val="tx1"/>
                          </a:solidFill>
                          <a:latin typeface="Arial" panose="020B0604020202020204" pitchFamily="34" charset="0"/>
                          <a:cs typeface="Arial" panose="020B0604020202020204" pitchFamily="34" charset="0"/>
                        </a:rPr>
                        <a:t>  Asian, n (%)</a:t>
                      </a:r>
                    </a:p>
                    <a:p>
                      <a:r>
                        <a:rPr lang="en-US" sz="1100" dirty="0">
                          <a:solidFill>
                            <a:schemeClr val="tx1"/>
                          </a:solidFill>
                          <a:latin typeface="Arial" panose="020B0604020202020204" pitchFamily="34" charset="0"/>
                          <a:cs typeface="Arial" panose="020B0604020202020204" pitchFamily="34" charset="0"/>
                        </a:rPr>
                        <a:t>  Black,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 (86)</a:t>
                      </a: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0</a:t>
                      </a: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1 (14)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2 (100)</a:t>
                      </a:r>
                    </a:p>
                    <a:p>
                      <a:pPr algn="ctr"/>
                      <a:r>
                        <a:rPr lang="en-US" sz="1100" kern="1200" dirty="0">
                          <a:solidFill>
                            <a:schemeClr val="dk1"/>
                          </a:solidFill>
                          <a:latin typeface="Arial" panose="020B0604020202020204" pitchFamily="34" charset="0"/>
                          <a:ea typeface="+mn-ea"/>
                          <a:cs typeface="Arial" panose="020B0604020202020204" pitchFamily="34" charset="0"/>
                        </a:rPr>
                        <a:t>0</a:t>
                      </a:r>
                    </a:p>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6 (75)</a:t>
                      </a:r>
                    </a:p>
                    <a:p>
                      <a:pPr algn="ctr"/>
                      <a:r>
                        <a:rPr lang="en-US" sz="1100" kern="1200" dirty="0">
                          <a:solidFill>
                            <a:schemeClr val="dk1"/>
                          </a:solidFill>
                          <a:latin typeface="Arial" panose="020B0604020202020204" pitchFamily="34" charset="0"/>
                          <a:ea typeface="+mn-ea"/>
                          <a:cs typeface="Arial" panose="020B0604020202020204" pitchFamily="34" charset="0"/>
                        </a:rPr>
                        <a:t>2 (25)</a:t>
                      </a:r>
                    </a:p>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6 (100)</a:t>
                      </a:r>
                    </a:p>
                    <a:p>
                      <a:pPr algn="ctr"/>
                      <a:r>
                        <a:rPr lang="en-US" sz="1100" kern="1200" dirty="0">
                          <a:solidFill>
                            <a:schemeClr val="dk1"/>
                          </a:solidFill>
                          <a:latin typeface="Arial" panose="020B0604020202020204" pitchFamily="34" charset="0"/>
                          <a:ea typeface="+mn-ea"/>
                          <a:cs typeface="Arial" panose="020B0604020202020204" pitchFamily="34" charset="0"/>
                        </a:rPr>
                        <a:t>0</a:t>
                      </a:r>
                    </a:p>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195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 </a:t>
                      </a:r>
                      <a:r>
                        <a:rPr lang="en-US" sz="1100" dirty="0">
                          <a:solidFill>
                            <a:schemeClr val="tx1"/>
                          </a:solidFill>
                          <a:latin typeface="Arial" panose="020B0604020202020204" pitchFamily="34" charset="0"/>
                          <a:cs typeface="Arial" panose="020B0604020202020204" pitchFamily="34" charset="0"/>
                        </a:rPr>
                        <a:t>(range)</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34 (20-36)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35 (30-41)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25 (22-30)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 (22-32)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HCV RNA, log</a:t>
                      </a:r>
                      <a:r>
                        <a:rPr lang="en-US" sz="1100" baseline="-25000" dirty="0">
                          <a:solidFill>
                            <a:schemeClr val="tx1"/>
                          </a:solidFill>
                          <a:latin typeface="Arial" panose="020B0604020202020204" pitchFamily="34" charset="0"/>
                          <a:cs typeface="Arial" panose="020B0604020202020204" pitchFamily="34" charset="0"/>
                        </a:rPr>
                        <a:t>10</a:t>
                      </a:r>
                      <a:r>
                        <a:rPr lang="en-US" sz="1100" dirty="0">
                          <a:solidFill>
                            <a:schemeClr val="tx1"/>
                          </a:solidFill>
                          <a:latin typeface="Arial" panose="020B0604020202020204" pitchFamily="34" charset="0"/>
                          <a:cs typeface="Arial" panose="020B0604020202020204" pitchFamily="34" charset="0"/>
                        </a:rPr>
                        <a:t> IU/ml (median)</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6.3 (6.0-6.8)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6.6 (6.6-6.6)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6.2 (3.7-7.4)</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6.6 (5.9-7.0)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219507">
                <a:tc>
                  <a:txBody>
                    <a:bodyPr/>
                    <a:lstStyle/>
                    <a:p>
                      <a:r>
                        <a:rPr lang="en-US" sz="1100" dirty="0">
                          <a:latin typeface="Arial" panose="020B0604020202020204" pitchFamily="34" charset="0"/>
                          <a:cs typeface="Arial" panose="020B0604020202020204" pitchFamily="34" charset="0"/>
                        </a:rPr>
                        <a:t>Cirrhosis,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 (57)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(25)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 (17)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1"/>
                  </a:ext>
                </a:extLst>
              </a:tr>
              <a:tr h="21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Presence of baseline RAS, </a:t>
                      </a:r>
                      <a:r>
                        <a:rPr lang="en-US" sz="1100" baseline="0" dirty="0">
                          <a:latin typeface="Arial" panose="020B0604020202020204" pitchFamily="34" charset="0"/>
                          <a:cs typeface="Arial" panose="020B0604020202020204" pitchFamily="34" charset="0"/>
                        </a:rPr>
                        <a:t>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None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NS3 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NS5A only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  NS3 and NS5A</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5 (71)</a:t>
                      </a:r>
                    </a:p>
                    <a:p>
                      <a:pPr algn="ctr"/>
                      <a:r>
                        <a:rPr lang="en-US" sz="1100" kern="1200" dirty="0">
                          <a:solidFill>
                            <a:schemeClr val="tx1"/>
                          </a:solidFill>
                          <a:latin typeface="Arial" panose="020B0604020202020204" pitchFamily="34" charset="0"/>
                          <a:ea typeface="+mn-ea"/>
                          <a:cs typeface="Arial" panose="020B0604020202020204" pitchFamily="34" charset="0"/>
                        </a:rPr>
                        <a:t>2 (29)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2 (100)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5 (62)</a:t>
                      </a:r>
                    </a:p>
                    <a:p>
                      <a:pPr algn="ctr"/>
                      <a:r>
                        <a:rPr lang="en-US" sz="1100" kern="1200" dirty="0">
                          <a:solidFill>
                            <a:schemeClr val="tx1"/>
                          </a:solidFill>
                          <a:latin typeface="Arial" panose="020B0604020202020204" pitchFamily="34" charset="0"/>
                          <a:ea typeface="+mn-ea"/>
                          <a:cs typeface="Arial" panose="020B0604020202020204" pitchFamily="34" charset="0"/>
                        </a:rPr>
                        <a:t>3 (38)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6 (100)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81945632"/>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5812"/>
            <a:ext cx="8515350" cy="742950"/>
          </a:xfrm>
        </p:spPr>
        <p:txBody>
          <a:bodyPr>
            <a:normAutofit/>
          </a:bodyPr>
          <a:lstStyle/>
          <a:p>
            <a:r>
              <a:rPr lang="en-US" sz="2000" dirty="0" err="1"/>
              <a:t>Glecaprevir-Pibrentasvir</a:t>
            </a:r>
            <a:r>
              <a:rPr lang="en-US" sz="2000" dirty="0"/>
              <a:t> + SOF + RBV for Retreatment of HCV GT 1-3</a:t>
            </a:r>
            <a:br>
              <a:rPr lang="en-US" sz="2000" dirty="0"/>
            </a:br>
            <a:r>
              <a:rPr lang="en-US" sz="2000" dirty="0"/>
              <a:t>MAGELLAN-3: Results</a:t>
            </a:r>
          </a:p>
        </p:txBody>
      </p:sp>
      <p:sp>
        <p:nvSpPr>
          <p:cNvPr id="2" name="Text Placeholder 1"/>
          <p:cNvSpPr>
            <a:spLocks noGrp="1"/>
          </p:cNvSpPr>
          <p:nvPr>
            <p:ph type="body" idx="10"/>
          </p:nvPr>
        </p:nvSpPr>
        <p:spPr>
          <a:prstGeom prst="rect">
            <a:avLst/>
          </a:prstGeom>
        </p:spPr>
        <p:txBody>
          <a:bodyPr/>
          <a:lstStyle/>
          <a:p>
            <a:r>
              <a:rPr lang="en-US" dirty="0"/>
              <a:t>MAGELLAN-3: SVR12 Results by Prior Treatment Status and Genotype</a:t>
            </a:r>
          </a:p>
        </p:txBody>
      </p:sp>
      <p:sp>
        <p:nvSpPr>
          <p:cNvPr id="7" name="Content Placeholder 6"/>
          <p:cNvSpPr>
            <a:spLocks noGrp="1"/>
          </p:cNvSpPr>
          <p:nvPr>
            <p:ph type="body" sz="quarter" idx="14"/>
          </p:nvPr>
        </p:nvSpPr>
        <p:spPr/>
        <p:txBody>
          <a:bodyPr/>
          <a:lstStyle/>
          <a:p>
            <a:r>
              <a:rPr lang="en-US" dirty="0"/>
              <a:t>Source: </a:t>
            </a:r>
            <a:r>
              <a:rPr lang="en-US" dirty="0" err="1"/>
              <a:t>Wyles</a:t>
            </a:r>
            <a:r>
              <a:rPr lang="en-US" dirty="0"/>
              <a:t> D, et al. J Hepatol;2019;70:1019-38.</a:t>
            </a:r>
          </a:p>
        </p:txBody>
      </p:sp>
      <p:graphicFrame>
        <p:nvGraphicFramePr>
          <p:cNvPr id="6" name="Chart 5"/>
          <p:cNvGraphicFramePr>
            <a:graphicFrameLocks/>
          </p:cNvGraphicFramePr>
          <p:nvPr>
            <p:extLst>
              <p:ext uri="{D42A27DB-BD31-4B8C-83A1-F6EECF244321}">
                <p14:modId xmlns:p14="http://schemas.microsoft.com/office/powerpoint/2010/main" val="4087457888"/>
              </p:ext>
            </p:extLst>
          </p:nvPr>
        </p:nvGraphicFramePr>
        <p:xfrm>
          <a:off x="647279" y="1451008"/>
          <a:ext cx="7863840"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72351" y="3765869"/>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22/23</a:t>
            </a:r>
          </a:p>
        </p:txBody>
      </p:sp>
      <p:sp>
        <p:nvSpPr>
          <p:cNvPr id="11" name="Rectangle 10"/>
          <p:cNvSpPr/>
          <p:nvPr/>
        </p:nvSpPr>
        <p:spPr>
          <a:xfrm>
            <a:off x="3254014" y="3759725"/>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6/7</a:t>
            </a:r>
          </a:p>
        </p:txBody>
      </p:sp>
      <p:sp>
        <p:nvSpPr>
          <p:cNvPr id="12" name="Rectangle 11"/>
          <p:cNvSpPr/>
          <p:nvPr/>
        </p:nvSpPr>
        <p:spPr>
          <a:xfrm>
            <a:off x="4631121" y="3753581"/>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2/2</a:t>
            </a:r>
          </a:p>
        </p:txBody>
      </p:sp>
      <p:sp>
        <p:nvSpPr>
          <p:cNvPr id="13" name="Rectangle 12"/>
          <p:cNvSpPr/>
          <p:nvPr/>
        </p:nvSpPr>
        <p:spPr>
          <a:xfrm>
            <a:off x="5999682" y="3753580"/>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8/8</a:t>
            </a:r>
          </a:p>
        </p:txBody>
      </p:sp>
      <p:sp>
        <p:nvSpPr>
          <p:cNvPr id="14" name="Rectangle 13"/>
          <p:cNvSpPr/>
          <p:nvPr/>
        </p:nvSpPr>
        <p:spPr>
          <a:xfrm>
            <a:off x="7364413" y="3753580"/>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6/6</a:t>
            </a:r>
          </a:p>
        </p:txBody>
      </p:sp>
      <p:sp>
        <p:nvSpPr>
          <p:cNvPr id="4" name="Rectangle 25">
            <a:extLst>
              <a:ext uri="{FF2B5EF4-FFF2-40B4-BE49-F238E27FC236}">
                <a16:creationId xmlns:a16="http://schemas.microsoft.com/office/drawing/2014/main" id="{E7894FDB-96D8-C87C-FBF4-B90E10630778}"/>
              </a:ext>
            </a:extLst>
          </p:cNvPr>
          <p:cNvSpPr>
            <a:spLocks noChangeArrowheads="1"/>
          </p:cNvSpPr>
          <p:nvPr/>
        </p:nvSpPr>
        <p:spPr bwMode="auto">
          <a:xfrm>
            <a:off x="1337733" y="4461931"/>
            <a:ext cx="7069667" cy="228587"/>
          </a:xfrm>
          <a:prstGeom prst="rect">
            <a:avLst/>
          </a:prstGeom>
          <a:solidFill>
            <a:schemeClr val="bg1">
              <a:lumMod val="95000"/>
            </a:schemeClr>
          </a:solidFill>
          <a:ln w="9525" cap="flat" cmpd="sng" algn="ctr">
            <a:solidFill>
              <a:schemeClr val="bg1">
                <a:lumMod val="75000"/>
              </a:schemeClr>
            </a:solidFill>
            <a:prstDash val="solid"/>
            <a:miter lim="800000"/>
            <a:headEnd type="none" w="med" len="med"/>
            <a:tailEnd type="none" w="med" len="med"/>
          </a:ln>
          <a:effectLst/>
        </p:spPr>
        <p:txBody>
          <a:bodyPr lIns="342900" tIns="34073" rIns="69365" bIns="34073" anchor="ctr">
            <a:prstTxWarp prst="textNoShape">
              <a:avLst/>
            </a:prstTxWarp>
          </a:bodyPr>
          <a:lstStyle/>
          <a:p>
            <a:pPr defTabSz="701279">
              <a:lnSpc>
                <a:spcPts val="1350"/>
              </a:lnSpc>
              <a:spcBef>
                <a:spcPts val="600"/>
              </a:spcBef>
            </a:pPr>
            <a:r>
              <a:rPr lang="en-US" sz="1050" dirty="0">
                <a:solidFill>
                  <a:srgbClr val="000000"/>
                </a:solidFill>
                <a:latin typeface="Arial" pitchFamily="22" charset="0"/>
              </a:rPr>
              <a:t>Abbreviations: TN = treatment-naïve; TE = treatment-experienced </a:t>
            </a:r>
          </a:p>
        </p:txBody>
      </p:sp>
    </p:spTree>
    <p:extLst>
      <p:ext uri="{BB962C8B-B14F-4D97-AF65-F5344CB8AC3E}">
        <p14:creationId xmlns:p14="http://schemas.microsoft.com/office/powerpoint/2010/main" val="900663218"/>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 SOF + RBV for Retreatment of HCV GT 1-3</a:t>
            </a:r>
            <a:br>
              <a:rPr lang="en-US" sz="2000" dirty="0"/>
            </a:br>
            <a:r>
              <a:rPr lang="en-US" sz="2000" dirty="0"/>
              <a:t>MAGELLAN-3: Conclusions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a:t>
            </a:r>
            <a:r>
              <a:rPr lang="en-US" dirty="0" err="1"/>
              <a:t>Clin</a:t>
            </a:r>
            <a:r>
              <a:rPr lang="en-US" dirty="0"/>
              <a:t> Infect Dis. 2019;69:1657-64.</a:t>
            </a:r>
            <a:endParaRPr lang="en-US" sz="900" dirty="0"/>
          </a:p>
        </p:txBody>
      </p:sp>
      <p:sp>
        <p:nvSpPr>
          <p:cNvPr id="3" name="Content Placeholder 2">
            <a:extLst>
              <a:ext uri="{FF2B5EF4-FFF2-40B4-BE49-F238E27FC236}">
                <a16:creationId xmlns:a16="http://schemas.microsoft.com/office/drawing/2014/main" id="{62BF1DE7-91BC-494A-B268-B0F0D3907A9D}"/>
              </a:ext>
            </a:extLst>
          </p:cNvPr>
          <p:cNvSpPr>
            <a:spLocks noGrp="1"/>
          </p:cNvSpPr>
          <p:nvPr>
            <p:ph sz="half" idx="2"/>
          </p:nvPr>
        </p:nvSpPr>
        <p:spPr>
          <a:xfrm>
            <a:off x="-18168" y="2133603"/>
            <a:ext cx="9180576" cy="1488138"/>
          </a:xfrm>
        </p:spPr>
        <p:txBody>
          <a:bodyPr>
            <a:noAutofit/>
          </a:bodyPr>
          <a:lstStyle/>
          <a:p>
            <a:pPr>
              <a:lnSpc>
                <a:spcPts val="3200"/>
              </a:lnSpc>
            </a:pPr>
            <a:r>
              <a:rPr lang="en-US" sz="1800" b="1" dirty="0">
                <a:solidFill>
                  <a:srgbClr val="800000"/>
                </a:solidFill>
                <a:latin typeface="Arial"/>
                <a:cs typeface="Arial"/>
              </a:rPr>
              <a:t>Conclusions</a:t>
            </a:r>
            <a:r>
              <a:rPr lang="en-US" sz="1800" dirty="0">
                <a:solidFill>
                  <a:schemeClr val="tx1"/>
                </a:solidFill>
                <a:latin typeface="Arial"/>
                <a:cs typeface="Arial"/>
              </a:rPr>
              <a:t>: </a:t>
            </a:r>
            <a:r>
              <a:rPr lang="en-US" sz="1800" dirty="0">
                <a:solidFill>
                  <a:schemeClr val="tx1"/>
                </a:solidFill>
                <a:cs typeface="Arial"/>
              </a:rPr>
              <a:t>“</a:t>
            </a:r>
            <a:r>
              <a:rPr lang="en-US" sz="1800" dirty="0"/>
              <a:t>Retreatment of </a:t>
            </a:r>
            <a:r>
              <a:rPr lang="en-US" sz="1800" dirty="0" err="1"/>
              <a:t>glecaprevir-pibrentasvir</a:t>
            </a:r>
            <a:r>
              <a:rPr lang="en-US" sz="1800" dirty="0"/>
              <a:t> virologic failures with </a:t>
            </a:r>
            <a:r>
              <a:rPr lang="en-US" sz="1800" dirty="0" err="1"/>
              <a:t>glecaprevir-pibrentasvir</a:t>
            </a:r>
            <a:r>
              <a:rPr lang="en-US" sz="1800" dirty="0"/>
              <a:t> plus sofosbuvir plus ribavirin for 12 or 16 weeks was well-tolerated and high</a:t>
            </a:r>
            <a:r>
              <a:rPr lang="en-US" sz="1800" dirty="0">
                <a:solidFill>
                  <a:schemeClr val="tx1"/>
                </a:solidFill>
                <a:latin typeface="Arial"/>
                <a:cs typeface="Arial"/>
              </a:rPr>
              <a:t>.” </a:t>
            </a:r>
          </a:p>
        </p:txBody>
      </p:sp>
    </p:spTree>
    <p:extLst>
      <p:ext uri="{BB962C8B-B14F-4D97-AF65-F5344CB8AC3E}">
        <p14:creationId xmlns:p14="http://schemas.microsoft.com/office/powerpoint/2010/main" val="317460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err="1">
                <a:solidFill>
                  <a:srgbClr val="001D48"/>
                </a:solidFill>
              </a:rPr>
              <a:t>Glecaprevir-Pibrentasvir</a:t>
            </a:r>
            <a:r>
              <a:rPr lang="en-US" sz="1800" dirty="0">
                <a:solidFill>
                  <a:srgbClr val="001D48"/>
                </a:solidFill>
              </a:rPr>
              <a:t> in HCV GT 3, +/- Cirrhosis </a:t>
            </a:r>
            <a:br>
              <a:rPr lang="en-US" sz="1800" dirty="0">
                <a:solidFill>
                  <a:srgbClr val="001D48"/>
                </a:solidFill>
              </a:rPr>
            </a:br>
            <a:r>
              <a:rPr lang="en-US" sz="2400" b="1" dirty="0">
                <a:solidFill>
                  <a:srgbClr val="001D48"/>
                </a:solidFill>
              </a:rPr>
              <a:t>SURVEYOR-II (Part 3)</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sz="1050" dirty="0"/>
              <a:t>Source: </a:t>
            </a:r>
            <a:r>
              <a:rPr lang="en-US" sz="1050" dirty="0" err="1"/>
              <a:t>Wyles</a:t>
            </a:r>
            <a:r>
              <a:rPr lang="en-US" sz="1050" dirty="0"/>
              <a:t> D, et al. Hepatology. 2018;67:514-23.</a:t>
            </a:r>
            <a:endParaRPr lang="en-US" sz="900" dirty="0"/>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normAutofit/>
          </a:bodyPr>
          <a:lstStyle/>
          <a:p>
            <a:r>
              <a:rPr lang="en-US" sz="1100" dirty="0">
                <a:solidFill>
                  <a:schemeClr val="bg1"/>
                </a:solidFill>
                <a:cs typeface="Arial"/>
              </a:rPr>
              <a:t>Treatment-Naïve and Treatment-Experienced</a:t>
            </a:r>
            <a:r>
              <a:rPr lang="en-US" dirty="0"/>
              <a:t>, Phase 3b </a:t>
            </a:r>
          </a:p>
        </p:txBody>
      </p:sp>
    </p:spTree>
    <p:extLst>
      <p:ext uri="{BB962C8B-B14F-4D97-AF65-F5344CB8AC3E}">
        <p14:creationId xmlns:p14="http://schemas.microsoft.com/office/powerpoint/2010/main" val="17435638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*ENDURANCE-1: Conclusions</a:t>
            </a:r>
          </a:p>
        </p:txBody>
      </p:sp>
      <p:sp>
        <p:nvSpPr>
          <p:cNvPr id="3" name="Text Placeholder 2">
            <a:extLst>
              <a:ext uri="{FF2B5EF4-FFF2-40B4-BE49-F238E27FC236}">
                <a16:creationId xmlns:a16="http://schemas.microsoft.com/office/drawing/2014/main" id="{F7DDD381-2EE1-1D47-8168-CEC236FD86E6}"/>
              </a:ext>
            </a:extLst>
          </p:cNvPr>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2" name="Content Placeholder 1"/>
          <p:cNvSpPr>
            <a:spLocks noGrp="1"/>
          </p:cNvSpPr>
          <p:nvPr>
            <p:ph sz="half" idx="2"/>
          </p:nvPr>
        </p:nvSpPr>
        <p:spPr>
          <a:xfrm>
            <a:off x="-18168" y="1978571"/>
            <a:ext cx="9180576" cy="1193110"/>
          </a:xfrm>
        </p:spPr>
        <p:txBody>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“Once-daily treatment with glecaprevir–pibrentasvir for either 8 weeks or 12 weeks achieved high rates of sustained virologic response among patients with HCV genotype 1 or 3 infection who did not have cirrhosis</a:t>
            </a:r>
            <a:r>
              <a:rPr lang="en-US" dirty="0">
                <a:solidFill>
                  <a:schemeClr val="tx1"/>
                </a:solidFill>
                <a:latin typeface="Arial"/>
                <a:cs typeface="Arial"/>
              </a:rPr>
              <a:t>.” </a:t>
            </a:r>
          </a:p>
        </p:txBody>
      </p:sp>
      <p:sp>
        <p:nvSpPr>
          <p:cNvPr id="5" name="Rectangle 4"/>
          <p:cNvSpPr/>
          <p:nvPr/>
        </p:nvSpPr>
        <p:spPr>
          <a:xfrm>
            <a:off x="0" y="4043876"/>
            <a:ext cx="9144000" cy="253916"/>
          </a:xfrm>
          <a:prstGeom prst="rect">
            <a:avLst/>
          </a:prstGeom>
          <a:solidFill>
            <a:schemeClr val="bg1">
              <a:lumMod val="95000"/>
            </a:schemeClr>
          </a:solidFill>
          <a:ln>
            <a:noFill/>
          </a:ln>
        </p:spPr>
        <p:txBody>
          <a:bodyPr wrap="square" lIns="342900" anchor="ctr">
            <a:spAutoFit/>
          </a:bodyPr>
          <a:lstStyle/>
          <a:p>
            <a:r>
              <a:rPr lang="en-US" sz="1050" b="1" dirty="0">
                <a:latin typeface="Arial"/>
                <a:cs typeface="Arial"/>
              </a:rPr>
              <a:t>*Note</a:t>
            </a:r>
            <a:r>
              <a:rPr lang="en-US" sz="1050" dirty="0">
                <a:latin typeface="Arial"/>
                <a:cs typeface="Arial"/>
              </a:rPr>
              <a:t>: ENDURANCE-1 was published in conjunction with ENDURANCE-3</a:t>
            </a:r>
          </a:p>
        </p:txBody>
      </p:sp>
    </p:spTree>
    <p:extLst>
      <p:ext uri="{BB962C8B-B14F-4D97-AF65-F5344CB8AC3E}">
        <p14:creationId xmlns:p14="http://schemas.microsoft.com/office/powerpoint/2010/main" val="3562356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t>Glecaprevir-Pibrentasvir</a:t>
            </a:r>
            <a:r>
              <a:rPr lang="en-US" sz="2000" dirty="0"/>
              <a:t> for Retreatment in Patients with GT3</a:t>
            </a:r>
            <a:br>
              <a:rPr lang="en-US" sz="2000" dirty="0"/>
            </a:br>
            <a:r>
              <a:rPr lang="en-US" sz="2000" dirty="0"/>
              <a:t>SURVEYOR-II, part 3: Study Features</a:t>
            </a:r>
          </a:p>
        </p:txBody>
      </p:sp>
      <p:sp>
        <p:nvSpPr>
          <p:cNvPr id="6" name="Content Placeholder 5"/>
          <p:cNvSpPr>
            <a:spLocks noGrp="1"/>
          </p:cNvSpPr>
          <p:nvPr>
            <p:ph type="body" sz="quarter" idx="14"/>
          </p:nvPr>
        </p:nvSpPr>
        <p:spPr/>
        <p:txBody>
          <a:bodyPr/>
          <a:lstStyle/>
          <a:p>
            <a:r>
              <a:rPr lang="en-US" dirty="0"/>
              <a:t>Source: </a:t>
            </a:r>
            <a:r>
              <a:rPr lang="en-US" dirty="0" err="1"/>
              <a:t>Wyles</a:t>
            </a:r>
            <a:r>
              <a:rPr lang="en-US" dirty="0"/>
              <a:t> D, et al. Hepatology;2018;67:514-523.</a:t>
            </a:r>
            <a:endParaRPr lang="en-US" sz="900" dirty="0"/>
          </a:p>
        </p:txBody>
      </p:sp>
      <p:sp>
        <p:nvSpPr>
          <p:cNvPr id="3" name="Content Placeholder 2">
            <a:extLst>
              <a:ext uri="{FF2B5EF4-FFF2-40B4-BE49-F238E27FC236}">
                <a16:creationId xmlns:a16="http://schemas.microsoft.com/office/drawing/2014/main" id="{B7B3B601-2C13-944A-B2A3-4D0561FC2EF3}"/>
              </a:ext>
            </a:extLst>
          </p:cNvPr>
          <p:cNvSpPr>
            <a:spLocks noGrp="1"/>
          </p:cNvSpPr>
          <p:nvPr>
            <p:ph sz="half" idx="2"/>
          </p:nvPr>
        </p:nvSpPr>
        <p:spPr/>
        <p:txBody>
          <a:bodyPr>
            <a:noAutofit/>
          </a:bodyPr>
          <a:lstStyle/>
          <a:p>
            <a:pPr marL="210312" defTabSz="457200" fontAlgn="base">
              <a:lnSpc>
                <a:spcPts val="18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Phase 3 partly randomized, open-label trial that assessed the safety and efficacy of </a:t>
            </a:r>
            <a:r>
              <a:rPr lang="en-US" sz="1500" dirty="0" err="1">
                <a:latin typeface="Arial" pitchFamily="22" charset="0"/>
              </a:rPr>
              <a:t>glecaprevir-pibrentasvir</a:t>
            </a:r>
            <a:r>
              <a:rPr lang="en-US" sz="1500" dirty="0">
                <a:latin typeface="Arial" pitchFamily="22" charset="0"/>
              </a:rPr>
              <a:t> for 12 or 16 weeks in patients with GT3, including those with prior treatment experience with sofosbuvir and/or compensated cirrhosis.</a:t>
            </a:r>
          </a:p>
          <a:p>
            <a:pPr marL="210312" defTabSz="457200" fontAlgn="base">
              <a:lnSpc>
                <a:spcPts val="18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United States, Australia, Canada, France, New Zealand and United Kingdom</a:t>
            </a:r>
          </a:p>
          <a:p>
            <a:pPr marL="210312" defTabSz="457200" fontAlgn="base">
              <a:lnSpc>
                <a:spcPts val="18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sz="1500" dirty="0">
                <a:latin typeface="Arial" pitchFamily="22" charset="0"/>
              </a:rPr>
              <a:t>Chronic HCV GT 3</a:t>
            </a:r>
          </a:p>
          <a:p>
            <a:pPr marL="376047" lvl="1" defTabSz="457200" fontAlgn="base">
              <a:lnSpc>
                <a:spcPts val="18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&gt;</a:t>
            </a:r>
            <a:r>
              <a:rPr lang="en-US" sz="1500" dirty="0">
                <a:latin typeface="Arial" pitchFamily="22" charset="0"/>
              </a:rPr>
              <a:t>1,000 IU/mL at screening</a:t>
            </a:r>
            <a:endParaRPr lang="en-US" sz="1500" dirty="0">
              <a:solidFill>
                <a:schemeClr val="tx1"/>
              </a:solidFill>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Treatment naïve or</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Prior treatment with (1) PEG (or INF) +/- RIB or (2) Sofosbuvir + RIB +/- PEG</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Patients with compensated cirrhosis included</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Patients with HIV or chronic HBV excluded</a:t>
            </a:r>
          </a:p>
          <a:p>
            <a:pPr marL="210312" defTabSz="457200" fontAlgn="base">
              <a:lnSpc>
                <a:spcPts val="1800"/>
              </a:lnSpc>
              <a:spcAft>
                <a:spcPct val="0"/>
              </a:spcAft>
              <a:buClr>
                <a:srgbClr val="126B8F"/>
              </a:buClr>
              <a:buSzPct val="90000"/>
              <a:defRPr/>
            </a:pPr>
            <a:r>
              <a:rPr lang="en-US" sz="1500" b="1" dirty="0">
                <a:solidFill>
                  <a:schemeClr val="tx1"/>
                </a:solidFill>
                <a:latin typeface="Arial" pitchFamily="22" charset="0"/>
              </a:rPr>
              <a:t>End Points</a:t>
            </a:r>
            <a:r>
              <a:rPr lang="en-US" sz="1500" dirty="0">
                <a:solidFill>
                  <a:schemeClr val="tx1"/>
                </a:solidFill>
                <a:latin typeface="Arial" pitchFamily="22" charset="0"/>
              </a:rPr>
              <a:t>: Safety and efficacy, stratified by cirrhosis status</a:t>
            </a:r>
          </a:p>
          <a:p>
            <a:pPr>
              <a:lnSpc>
                <a:spcPts val="1800"/>
              </a:lnSpc>
            </a:pPr>
            <a:endParaRPr lang="en-US" sz="1500" dirty="0"/>
          </a:p>
        </p:txBody>
      </p:sp>
    </p:spTree>
    <p:extLst>
      <p:ext uri="{BB962C8B-B14F-4D97-AF65-F5344CB8AC3E}">
        <p14:creationId xmlns:p14="http://schemas.microsoft.com/office/powerpoint/2010/main" val="1813583128"/>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3122849-A2B1-778E-DCBB-A6D9F9AA5AF9}"/>
              </a:ext>
            </a:extLst>
          </p:cNvPr>
          <p:cNvCxnSpPr>
            <a:cxnSpLocks/>
          </p:cNvCxnSpPr>
          <p:nvPr/>
        </p:nvCxnSpPr>
        <p:spPr>
          <a:xfrm flipV="1">
            <a:off x="592186" y="2911400"/>
            <a:ext cx="360023" cy="533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DCC0202-C659-E469-272E-9929C5ACA1B3}"/>
              </a:ext>
            </a:extLst>
          </p:cNvPr>
          <p:cNvCxnSpPr>
            <a:cxnSpLocks/>
          </p:cNvCxnSpPr>
          <p:nvPr/>
        </p:nvCxnSpPr>
        <p:spPr>
          <a:xfrm flipV="1">
            <a:off x="625210" y="2196293"/>
            <a:ext cx="360023" cy="533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390263" y="178361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r>
              <a:rPr lang="en-US" sz="2000" dirty="0" err="1"/>
              <a:t>Glecaprevir-Pibrentasvir</a:t>
            </a:r>
            <a:r>
              <a:rPr lang="en-US" sz="2000" dirty="0"/>
              <a:t> for Retreatment in Patients with GT3</a:t>
            </a:r>
            <a:br>
              <a:rPr lang="en-US" sz="2000" dirty="0"/>
            </a:br>
            <a:r>
              <a:rPr lang="en-US" sz="2000" dirty="0"/>
              <a:t>SURVEYOR-II, part 3: Study Design</a:t>
            </a:r>
          </a:p>
        </p:txBody>
      </p:sp>
      <p:sp>
        <p:nvSpPr>
          <p:cNvPr id="7" name="Content Placeholder 6"/>
          <p:cNvSpPr>
            <a:spLocks noGrp="1"/>
          </p:cNvSpPr>
          <p:nvPr>
            <p:ph type="body" sz="quarter" idx="14"/>
          </p:nvPr>
        </p:nvSpPr>
        <p:spPr/>
        <p:txBody>
          <a:bodyPr/>
          <a:lstStyle/>
          <a:p>
            <a:r>
              <a:rPr lang="en-US" dirty="0"/>
              <a:t>Source: </a:t>
            </a:r>
            <a:r>
              <a:rPr lang="en-US" dirty="0" err="1"/>
              <a:t>Wyles</a:t>
            </a:r>
            <a:r>
              <a:rPr lang="en-US" dirty="0"/>
              <a:t> D, et al. Hepatology;2018;67:514-23.</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2814" y="1636633"/>
            <a:ext cx="1371600" cy="268175"/>
          </a:xfrm>
          <a:prstGeom prst="rect">
            <a:avLst/>
          </a:prstGeom>
          <a:solidFill>
            <a:srgbClr val="887383">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27" name="Rectangle 26"/>
          <p:cNvSpPr/>
          <p:nvPr/>
        </p:nvSpPr>
        <p:spPr>
          <a:xfrm>
            <a:off x="5428815" y="1608628"/>
            <a:ext cx="669314"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7" name="Rectangle 36"/>
          <p:cNvSpPr/>
          <p:nvPr/>
        </p:nvSpPr>
        <p:spPr>
          <a:xfrm>
            <a:off x="957149" y="1603758"/>
            <a:ext cx="1328852" cy="29318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FFFF"/>
                </a:solidFill>
                <a:latin typeface="Arial" panose="020B0604020202020204" pitchFamily="34" charset="0"/>
                <a:cs typeface="Arial" panose="020B0604020202020204" pitchFamily="34" charset="0"/>
              </a:rPr>
              <a:t>TN with cirrhosis</a:t>
            </a:r>
            <a:endParaRPr lang="en-US" sz="100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03758"/>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40</a:t>
            </a:r>
          </a:p>
        </p:txBody>
      </p:sp>
      <p:cxnSp>
        <p:nvCxnSpPr>
          <p:cNvPr id="66" name="Straight Connector 65"/>
          <p:cNvCxnSpPr/>
          <p:nvPr/>
        </p:nvCxnSpPr>
        <p:spPr>
          <a:xfrm>
            <a:off x="4821088" y="290366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2" y="2766231"/>
            <a:ext cx="1797630" cy="268175"/>
          </a:xfrm>
          <a:prstGeom prst="rect">
            <a:avLst/>
          </a:prstGeom>
          <a:solidFill>
            <a:srgbClr val="887383">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GLE-PIB </a:t>
            </a:r>
          </a:p>
        </p:txBody>
      </p:sp>
      <p:sp>
        <p:nvSpPr>
          <p:cNvPr id="69" name="Rectangle 68"/>
          <p:cNvSpPr/>
          <p:nvPr/>
        </p:nvSpPr>
        <p:spPr>
          <a:xfrm>
            <a:off x="5906938" y="2751705"/>
            <a:ext cx="67343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70" name="Straight Connector 69"/>
          <p:cNvCxnSpPr/>
          <p:nvPr/>
        </p:nvCxnSpPr>
        <p:spPr>
          <a:xfrm>
            <a:off x="4803502" y="335386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3216431"/>
            <a:ext cx="179763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73" name="Rectangle 72"/>
          <p:cNvSpPr/>
          <p:nvPr/>
        </p:nvSpPr>
        <p:spPr>
          <a:xfrm>
            <a:off x="5889352" y="3201905"/>
            <a:ext cx="67343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44" name="Straight Connector 43"/>
          <p:cNvCxnSpPr/>
          <p:nvPr/>
        </p:nvCxnSpPr>
        <p:spPr>
          <a:xfrm>
            <a:off x="4402260" y="2206513"/>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069083"/>
            <a:ext cx="1371600"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48" name="Rectangle 47"/>
          <p:cNvSpPr/>
          <p:nvPr/>
        </p:nvSpPr>
        <p:spPr>
          <a:xfrm>
            <a:off x="5440812" y="2054558"/>
            <a:ext cx="65731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2" name="Rectangle 41"/>
          <p:cNvSpPr/>
          <p:nvPr/>
        </p:nvSpPr>
        <p:spPr>
          <a:xfrm>
            <a:off x="2228850" y="2041208"/>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22</a:t>
            </a:r>
          </a:p>
        </p:txBody>
      </p:sp>
      <p:sp>
        <p:nvSpPr>
          <p:cNvPr id="43" name="Rectangle 42"/>
          <p:cNvSpPr/>
          <p:nvPr/>
        </p:nvSpPr>
        <p:spPr>
          <a:xfrm>
            <a:off x="2228850" y="274932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22</a:t>
            </a:r>
          </a:p>
        </p:txBody>
      </p:sp>
      <p:sp>
        <p:nvSpPr>
          <p:cNvPr id="45" name="Rectangle 44"/>
          <p:cNvSpPr/>
          <p:nvPr/>
        </p:nvSpPr>
        <p:spPr>
          <a:xfrm>
            <a:off x="2228850" y="320040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47</a:t>
            </a:r>
          </a:p>
        </p:txBody>
      </p:sp>
      <p:grpSp>
        <p:nvGrpSpPr>
          <p:cNvPr id="32" name="Group 31"/>
          <p:cNvGrpSpPr/>
          <p:nvPr/>
        </p:nvGrpSpPr>
        <p:grpSpPr>
          <a:xfrm>
            <a:off x="945931" y="1021866"/>
            <a:ext cx="7064204" cy="386328"/>
            <a:chOff x="-262759" y="1362488"/>
            <a:chExt cx="9418938" cy="515104"/>
          </a:xfrm>
        </p:grpSpPr>
        <p:sp>
          <p:nvSpPr>
            <p:cNvPr id="38" name="Rectangle 37"/>
            <p:cNvSpPr/>
            <p:nvPr/>
          </p:nvSpPr>
          <p:spPr>
            <a:xfrm>
              <a:off x="-250210" y="1447868"/>
              <a:ext cx="9406388"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0" name="Rectangle 39"/>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7" name="Rectangle 46"/>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9" name="Rectangle 48"/>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0" name="Rectangle 49"/>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1" name="Rectangle 50"/>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2" name="Straight Connector 51"/>
            <p:cNvCxnSpPr>
              <a:cxnSpLocks/>
            </p:cNvCxnSpPr>
            <p:nvPr/>
          </p:nvCxnSpPr>
          <p:spPr>
            <a:xfrm>
              <a:off x="-262759" y="1850184"/>
              <a:ext cx="9418938"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660A026-5095-2A5D-B7F4-9BD5AFA44DB9}"/>
              </a:ext>
            </a:extLst>
          </p:cNvPr>
          <p:cNvSpPr/>
          <p:nvPr/>
        </p:nvSpPr>
        <p:spPr>
          <a:xfrm>
            <a:off x="959741" y="2054558"/>
            <a:ext cx="1328852" cy="29318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FFFF"/>
                </a:solidFill>
                <a:latin typeface="Arial" panose="020B0604020202020204" pitchFamily="34" charset="0"/>
                <a:cs typeface="Arial" panose="020B0604020202020204" pitchFamily="34" charset="0"/>
              </a:rPr>
              <a:t>TE no cirrhosis</a:t>
            </a:r>
            <a:endParaRPr lang="en-US" sz="1000" dirty="0">
              <a:solidFill>
                <a:srgbClr val="FFFFF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611E52F-B975-01A6-E9EE-F1FC7F233187}"/>
              </a:ext>
            </a:extLst>
          </p:cNvPr>
          <p:cNvSpPr/>
          <p:nvPr/>
        </p:nvSpPr>
        <p:spPr>
          <a:xfrm>
            <a:off x="955344" y="2766231"/>
            <a:ext cx="1328852" cy="29318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FFFF"/>
                </a:solidFill>
                <a:latin typeface="Arial" panose="020B0604020202020204" pitchFamily="34" charset="0"/>
                <a:cs typeface="Arial" panose="020B0604020202020204" pitchFamily="34" charset="0"/>
              </a:rPr>
              <a:t>TE no cirrhosis</a:t>
            </a:r>
            <a:endParaRPr lang="en-US" sz="10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FDB5855-87D0-E403-158A-F4CEBDA21C68}"/>
              </a:ext>
            </a:extLst>
          </p:cNvPr>
          <p:cNvSpPr/>
          <p:nvPr/>
        </p:nvSpPr>
        <p:spPr>
          <a:xfrm>
            <a:off x="955343" y="3215050"/>
            <a:ext cx="1328852" cy="29318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FFFF"/>
                </a:solidFill>
                <a:latin typeface="Arial" panose="020B0604020202020204" pitchFamily="34" charset="0"/>
                <a:cs typeface="Arial" panose="020B0604020202020204" pitchFamily="34" charset="0"/>
              </a:rPr>
              <a:t>TE with cirrhosis</a:t>
            </a:r>
            <a:endParaRPr lang="en-US" sz="1000" dirty="0">
              <a:solidFill>
                <a:srgbClr val="FFFFFF"/>
              </a:solidFill>
              <a:latin typeface="Arial" panose="020B0604020202020204" pitchFamily="34" charset="0"/>
              <a:cs typeface="Arial" panose="020B0604020202020204" pitchFamily="34" charset="0"/>
            </a:endParaRPr>
          </a:p>
        </p:txBody>
      </p:sp>
      <p:sp>
        <p:nvSpPr>
          <p:cNvPr id="6" name="Rectangle 25">
            <a:extLst>
              <a:ext uri="{FF2B5EF4-FFF2-40B4-BE49-F238E27FC236}">
                <a16:creationId xmlns:a16="http://schemas.microsoft.com/office/drawing/2014/main" id="{4AD7DDE8-978E-ED28-9B16-262F258A1DAB}"/>
              </a:ext>
            </a:extLst>
          </p:cNvPr>
          <p:cNvSpPr>
            <a:spLocks noChangeArrowheads="1"/>
          </p:cNvSpPr>
          <p:nvPr/>
        </p:nvSpPr>
        <p:spPr bwMode="auto">
          <a:xfrm>
            <a:off x="532263" y="4087504"/>
            <a:ext cx="7525631" cy="539728"/>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91440" tIns="91440" rIns="91440" bIns="9144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GLE-PIB = </a:t>
            </a:r>
            <a:r>
              <a:rPr lang="en-US" sz="1050" dirty="0" err="1">
                <a:solidFill>
                  <a:srgbClr val="000000"/>
                </a:solidFill>
                <a:latin typeface="Arial" pitchFamily="22" charset="0"/>
              </a:rPr>
              <a:t>glecaprevir-pibrentasvir</a:t>
            </a:r>
            <a:r>
              <a:rPr lang="en-US" sz="1050" dirty="0">
                <a:solidFill>
                  <a:srgbClr val="000000"/>
                </a:solidFill>
                <a:latin typeface="Arial" pitchFamily="22" charset="0"/>
              </a:rPr>
              <a:t>; GT, genotype; TN = treatment-naïve; TE = treatment-experienced</a:t>
            </a:r>
          </a:p>
          <a:p>
            <a:pPr defTabSz="701279">
              <a:lnSpc>
                <a:spcPts val="1350"/>
              </a:lnSpc>
              <a:spcBef>
                <a:spcPts val="600"/>
              </a:spcBef>
            </a:pPr>
            <a:r>
              <a:rPr lang="en-US" sz="1050" b="1" dirty="0">
                <a:solidFill>
                  <a:srgbClr val="000000"/>
                </a:solidFill>
                <a:latin typeface="Arial" pitchFamily="22" charset="0"/>
              </a:rPr>
              <a:t>Drug Dosing: </a:t>
            </a:r>
            <a:r>
              <a:rPr lang="en-US" sz="1050" dirty="0" err="1">
                <a:solidFill>
                  <a:srgbClr val="000000"/>
                </a:solidFill>
                <a:latin typeface="Arial" pitchFamily="22" charset="0"/>
              </a:rPr>
              <a:t>Glecaprevir-pibrentasvir</a:t>
            </a:r>
            <a:r>
              <a:rPr lang="en-US" sz="1050" dirty="0">
                <a:solidFill>
                  <a:srgbClr val="000000"/>
                </a:solidFill>
                <a:latin typeface="Arial" pitchFamily="22" charset="0"/>
              </a:rPr>
              <a:t> (300/120 mg), once daily</a:t>
            </a:r>
          </a:p>
        </p:txBody>
      </p:sp>
      <p:sp>
        <p:nvSpPr>
          <p:cNvPr id="9" name="Rectangle 8">
            <a:extLst>
              <a:ext uri="{FF2B5EF4-FFF2-40B4-BE49-F238E27FC236}">
                <a16:creationId xmlns:a16="http://schemas.microsoft.com/office/drawing/2014/main" id="{DCA91143-35FC-173A-CD8D-62999AE6764F}"/>
              </a:ext>
            </a:extLst>
          </p:cNvPr>
          <p:cNvSpPr/>
          <p:nvPr/>
        </p:nvSpPr>
        <p:spPr>
          <a:xfrm>
            <a:off x="4606337" y="100601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cxnSp>
        <p:nvCxnSpPr>
          <p:cNvPr id="13" name="Straight Connector 12">
            <a:extLst>
              <a:ext uri="{FF2B5EF4-FFF2-40B4-BE49-F238E27FC236}">
                <a16:creationId xmlns:a16="http://schemas.microsoft.com/office/drawing/2014/main" id="{206836BF-3345-C225-26EC-A95D5FE0EE11}"/>
              </a:ext>
            </a:extLst>
          </p:cNvPr>
          <p:cNvCxnSpPr/>
          <p:nvPr/>
        </p:nvCxnSpPr>
        <p:spPr>
          <a:xfrm flipV="1">
            <a:off x="4816292" y="1322349"/>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521440A-3460-59C1-5C38-71B4C71E1281}"/>
              </a:ext>
            </a:extLst>
          </p:cNvPr>
          <p:cNvSpPr/>
          <p:nvPr/>
        </p:nvSpPr>
        <p:spPr>
          <a:xfrm>
            <a:off x="6016034" y="1008940"/>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cxnSp>
        <p:nvCxnSpPr>
          <p:cNvPr id="15" name="Straight Connector 14">
            <a:extLst>
              <a:ext uri="{FF2B5EF4-FFF2-40B4-BE49-F238E27FC236}">
                <a16:creationId xmlns:a16="http://schemas.microsoft.com/office/drawing/2014/main" id="{58F9FEF7-3538-45AB-6531-620C2598E3AC}"/>
              </a:ext>
            </a:extLst>
          </p:cNvPr>
          <p:cNvCxnSpPr/>
          <p:nvPr/>
        </p:nvCxnSpPr>
        <p:spPr>
          <a:xfrm flipV="1">
            <a:off x="6225989" y="132527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DF7E0A-301D-C62E-5209-310CFD9565FB}"/>
              </a:ext>
            </a:extLst>
          </p:cNvPr>
          <p:cNvSpPr txBox="1"/>
          <p:nvPr/>
        </p:nvSpPr>
        <p:spPr>
          <a:xfrm rot="16200000">
            <a:off x="-132916" y="2449714"/>
            <a:ext cx="1338828" cy="246221"/>
          </a:xfrm>
          <a:prstGeom prst="rect">
            <a:avLst/>
          </a:prstGeom>
          <a:solidFill>
            <a:schemeClr val="bg1">
              <a:lumMod val="85000"/>
            </a:schemeClr>
          </a:solidFill>
        </p:spPr>
        <p:txBody>
          <a:bodyPr wrap="none" rtlCol="0">
            <a:spAutoFit/>
          </a:bodyPr>
          <a:lstStyle/>
          <a:p>
            <a:r>
              <a:rPr lang="en-US" sz="1000" dirty="0"/>
              <a:t>1:1 Randomization</a:t>
            </a:r>
          </a:p>
        </p:txBody>
      </p:sp>
    </p:spTree>
    <p:extLst>
      <p:ext uri="{BB962C8B-B14F-4D97-AF65-F5344CB8AC3E}">
        <p14:creationId xmlns:p14="http://schemas.microsoft.com/office/powerpoint/2010/main" val="3771545837"/>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Retreatment in Patients with GT3</a:t>
            </a:r>
            <a:br>
              <a:rPr lang="en-US" sz="2000" dirty="0"/>
            </a:br>
            <a:r>
              <a:rPr lang="en-US" sz="2000" dirty="0"/>
              <a:t>SURVEYOR-II, part 3: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Wyles</a:t>
            </a:r>
            <a:r>
              <a:rPr lang="en-US" dirty="0"/>
              <a:t> D, et al. Hepatology;2018;67:514-23.</a:t>
            </a:r>
          </a:p>
        </p:txBody>
      </p:sp>
      <p:graphicFrame>
        <p:nvGraphicFramePr>
          <p:cNvPr id="4" name="Group 66"/>
          <p:cNvGraphicFramePr>
            <a:graphicFrameLocks noGrp="1"/>
          </p:cNvGraphicFramePr>
          <p:nvPr>
            <p:extLst>
              <p:ext uri="{D42A27DB-BD31-4B8C-83A1-F6EECF244321}">
                <p14:modId xmlns:p14="http://schemas.microsoft.com/office/powerpoint/2010/main" val="3609663973"/>
              </p:ext>
            </p:extLst>
          </p:nvPr>
        </p:nvGraphicFramePr>
        <p:xfrm>
          <a:off x="545912" y="989291"/>
          <a:ext cx="8046720" cy="3831339"/>
        </p:xfrm>
        <a:graphic>
          <a:graphicData uri="http://schemas.openxmlformats.org/drawingml/2006/table">
            <a:tbl>
              <a:tblPr>
                <a:effectLst/>
              </a:tblPr>
              <a:tblGrid>
                <a:gridCol w="2501868">
                  <a:extLst>
                    <a:ext uri="{9D8B030D-6E8A-4147-A177-3AD203B41FA5}">
                      <a16:colId xmlns:a16="http://schemas.microsoft.com/office/drawing/2014/main" val="20000"/>
                    </a:ext>
                  </a:extLst>
                </a:gridCol>
                <a:gridCol w="1386213">
                  <a:extLst>
                    <a:ext uri="{9D8B030D-6E8A-4147-A177-3AD203B41FA5}">
                      <a16:colId xmlns:a16="http://schemas.microsoft.com/office/drawing/2014/main" val="20001"/>
                    </a:ext>
                  </a:extLst>
                </a:gridCol>
                <a:gridCol w="1386213">
                  <a:extLst>
                    <a:ext uri="{9D8B030D-6E8A-4147-A177-3AD203B41FA5}">
                      <a16:colId xmlns:a16="http://schemas.microsoft.com/office/drawing/2014/main" val="20002"/>
                    </a:ext>
                  </a:extLst>
                </a:gridCol>
                <a:gridCol w="1386213">
                  <a:extLst>
                    <a:ext uri="{9D8B030D-6E8A-4147-A177-3AD203B41FA5}">
                      <a16:colId xmlns:a16="http://schemas.microsoft.com/office/drawing/2014/main" val="20003"/>
                    </a:ext>
                  </a:extLst>
                </a:gridCol>
                <a:gridCol w="1386213">
                  <a:extLst>
                    <a:ext uri="{9D8B030D-6E8A-4147-A177-3AD203B41FA5}">
                      <a16:colId xmlns:a16="http://schemas.microsoft.com/office/drawing/2014/main" val="20004"/>
                    </a:ext>
                  </a:extLst>
                </a:gridCol>
              </a:tblGrid>
              <a:tr h="251527">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Baseline Characteristic</a:t>
                      </a:r>
                    </a:p>
                  </a:txBody>
                  <a:tcPr marL="137160" marR="34290" marT="34290" marB="3429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12-Week GLE-PIB</a:t>
                      </a:r>
                    </a:p>
                  </a:txBody>
                  <a:tcPr marL="54864" marR="34290"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16-Week GLE-PIB</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4807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12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 TN w/ cirrhosis</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0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40)</a:t>
                      </a:r>
                      <a:endParaRPr lang="en-US" sz="10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ts val="112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TE no cirrhosis</a:t>
                      </a:r>
                    </a:p>
                    <a:p>
                      <a:pPr marL="0" marR="0" indent="0" algn="ctr" defTabSz="914400" rtl="0" eaLnBrk="1" fontAlgn="auto" latinLnBrk="0" hangingPunct="1">
                        <a:lnSpc>
                          <a:spcPts val="1120"/>
                        </a:lnSpc>
                        <a:spcBef>
                          <a:spcPts val="0"/>
                        </a:spcBef>
                        <a:spcAft>
                          <a:spcPts val="0"/>
                        </a:spcAft>
                        <a:buClrTx/>
                        <a:buSzTx/>
                        <a:buFontTx/>
                        <a:buNone/>
                        <a:tabLst/>
                        <a:defRPr/>
                      </a:pPr>
                      <a:r>
                        <a:rPr lang="en-US" sz="1000" b="0" dirty="0">
                          <a:solidFill>
                            <a:srgbClr val="FFFFFF"/>
                          </a:solidFill>
                          <a:latin typeface="Arial" panose="020B0604020202020204" pitchFamily="34" charset="0"/>
                          <a:cs typeface="Arial" panose="020B0604020202020204" pitchFamily="34" charset="0"/>
                        </a:rPr>
                        <a:t>(n = 22)</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12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TE no cirrhosis</a:t>
                      </a:r>
                    </a:p>
                    <a:p>
                      <a:pPr marL="0" marR="0" lvl="0" indent="0" algn="ctr" defTabSz="914400" rtl="0" eaLnBrk="1" fontAlgn="base" latinLnBrk="0" hangingPunct="1">
                        <a:lnSpc>
                          <a:spcPts val="1120"/>
                        </a:lnSpc>
                        <a:spcBef>
                          <a:spcPct val="0"/>
                        </a:spcBef>
                        <a:spcAft>
                          <a:spcPct val="0"/>
                        </a:spcAft>
                        <a:buClr>
                          <a:srgbClr val="990000"/>
                        </a:buClr>
                        <a:buSzTx/>
                        <a:buFont typeface="Symbol" pitchFamily="18" charset="2"/>
                        <a:buNone/>
                        <a:tabLst/>
                        <a:defRPr/>
                      </a:pPr>
                      <a:r>
                        <a:rPr lang="en-US" sz="1000" b="0" dirty="0">
                          <a:solidFill>
                            <a:srgbClr val="FFFFFF"/>
                          </a:solidFill>
                          <a:latin typeface="Arial" panose="020B0604020202020204" pitchFamily="34" charset="0"/>
                          <a:cs typeface="Arial" panose="020B0604020202020204" pitchFamily="34" charset="0"/>
                        </a:rPr>
                        <a:t>(n = 22)</a:t>
                      </a:r>
                      <a:endParaRPr lang="en-US" sz="10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ts val="112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TE w/ cirrhosis</a:t>
                      </a:r>
                    </a:p>
                    <a:p>
                      <a:pPr marL="0" marR="0" lvl="0" indent="0" algn="ctr" defTabSz="914400" rtl="0" eaLnBrk="1" fontAlgn="base" latinLnBrk="0" hangingPunct="1">
                        <a:lnSpc>
                          <a:spcPts val="1120"/>
                        </a:lnSpc>
                        <a:spcBef>
                          <a:spcPct val="0"/>
                        </a:spcBef>
                        <a:spcAft>
                          <a:spcPct val="0"/>
                        </a:spcAft>
                        <a:buClr>
                          <a:srgbClr val="990000"/>
                        </a:buClr>
                        <a:buSzTx/>
                        <a:buFont typeface="Symbol" pitchFamily="18" charset="2"/>
                        <a:buNone/>
                        <a:tabLst/>
                        <a:defRPr/>
                      </a:pPr>
                      <a:r>
                        <a:rPr lang="en-US" sz="1000" b="0" dirty="0">
                          <a:solidFill>
                            <a:srgbClr val="FFFFFF"/>
                          </a:solidFill>
                          <a:latin typeface="Arial" panose="020B0604020202020204" pitchFamily="34" charset="0"/>
                          <a:cs typeface="Arial" panose="020B0604020202020204" pitchFamily="34" charset="0"/>
                        </a:rPr>
                        <a:t>(n = 47)</a:t>
                      </a:r>
                      <a:endParaRPr lang="en-US" sz="10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236283">
                <a:tc>
                  <a:txBody>
                    <a:bodyPr/>
                    <a:lstStyle/>
                    <a:p>
                      <a:r>
                        <a:rPr lang="en-US" sz="1100" dirty="0">
                          <a:latin typeface="Arial" panose="020B0604020202020204" pitchFamily="34" charset="0"/>
                          <a:cs typeface="Arial" panose="020B0604020202020204" pitchFamily="34" charset="0"/>
                        </a:rPr>
                        <a:t>Median age, y (range)</a:t>
                      </a: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(36-70)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56 (35-68)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59 (29-66)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59 (47-70)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236283">
                <a:tc>
                  <a:txBody>
                    <a:bodyPr/>
                    <a:lstStyle/>
                    <a:p>
                      <a:r>
                        <a:rPr lang="en-US" sz="1100" dirty="0">
                          <a:latin typeface="Arial" panose="020B0604020202020204" pitchFamily="34" charset="0"/>
                          <a:cs typeface="Arial" panose="020B0604020202020204" pitchFamily="34" charset="0"/>
                        </a:rPr>
                        <a:t>Male sex, n (%)</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24 (60)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 (64)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 (64)</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36 (77)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236283">
                <a:tc>
                  <a:txBody>
                    <a:bodyPr/>
                    <a:lstStyle/>
                    <a:p>
                      <a:r>
                        <a:rPr lang="en-US" sz="1100" dirty="0">
                          <a:latin typeface="Arial" panose="020B0604020202020204" pitchFamily="34" charset="0"/>
                          <a:cs typeface="Arial" panose="020B0604020202020204" pitchFamily="34" charset="0"/>
                        </a:rPr>
                        <a:t>White race, n (%)</a:t>
                      </a: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24 (60)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17 (77)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20 (91)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42 (89)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571652">
                <a:tc>
                  <a:txBody>
                    <a:bodyPr/>
                    <a:lstStyle/>
                    <a:p>
                      <a:r>
                        <a:rPr lang="en-US" sz="1100" dirty="0">
                          <a:latin typeface="Arial" panose="020B0604020202020204" pitchFamily="34" charset="0"/>
                          <a:cs typeface="Arial" panose="020B0604020202020204" pitchFamily="34" charset="0"/>
                        </a:rPr>
                        <a:t>Cirrhosis, n (%)</a:t>
                      </a:r>
                    </a:p>
                    <a:p>
                      <a:r>
                        <a:rPr lang="en-US" sz="1100" dirty="0">
                          <a:latin typeface="Arial" panose="020B0604020202020204" pitchFamily="34" charset="0"/>
                          <a:cs typeface="Arial" panose="020B0604020202020204" pitchFamily="34" charset="0"/>
                        </a:rPr>
                        <a:t>  Child-Pugh score 5</a:t>
                      </a:r>
                    </a:p>
                    <a:p>
                      <a:r>
                        <a:rPr lang="en-US" sz="1100" dirty="0">
                          <a:latin typeface="Arial" panose="020B0604020202020204" pitchFamily="34" charset="0"/>
                          <a:cs typeface="Arial" panose="020B0604020202020204" pitchFamily="34" charset="0"/>
                        </a:rPr>
                        <a:t>  Child-Pugh score 6</a:t>
                      </a: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35 (88)</a:t>
                      </a: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5 (13)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37 (79)</a:t>
                      </a:r>
                    </a:p>
                    <a:p>
                      <a:pPr algn="ctr"/>
                      <a:r>
                        <a:rPr lang="en-US" sz="1100" kern="1200" dirty="0">
                          <a:solidFill>
                            <a:schemeClr val="dk1"/>
                          </a:solidFill>
                          <a:latin typeface="Arial" panose="020B0604020202020204" pitchFamily="34" charset="0"/>
                          <a:ea typeface="+mn-ea"/>
                          <a:cs typeface="Arial" panose="020B0604020202020204" pitchFamily="34" charset="0"/>
                        </a:rPr>
                        <a:t>10 (21)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36283">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median </a:t>
                      </a:r>
                      <a:r>
                        <a:rPr lang="en-US" sz="1100" dirty="0">
                          <a:solidFill>
                            <a:schemeClr val="tx1"/>
                          </a:solidFill>
                          <a:latin typeface="Arial" panose="020B0604020202020204" pitchFamily="34" charset="0"/>
                          <a:cs typeface="Arial" panose="020B0604020202020204" pitchFamily="34" charset="0"/>
                        </a:rPr>
                        <a:t>(range)</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29 (21-51)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26 (19-42)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28 (22-48)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panose="020B0604020202020204" pitchFamily="34" charset="0"/>
                          <a:ea typeface="+mn-ea"/>
                          <a:cs typeface="Arial" panose="020B0604020202020204" pitchFamily="34" charset="0"/>
                        </a:rPr>
                        <a:t>27 (21-42)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36283">
                <a:tc>
                  <a:txBody>
                    <a:bodyPr/>
                    <a:lstStyle/>
                    <a:p>
                      <a:r>
                        <a:rPr lang="en-US" sz="1100" dirty="0">
                          <a:latin typeface="Arial" panose="020B0604020202020204" pitchFamily="34" charset="0"/>
                          <a:cs typeface="Arial" panose="020B0604020202020204" pitchFamily="34" charset="0"/>
                        </a:rPr>
                        <a:t>HCV RNA, </a:t>
                      </a:r>
                      <a:r>
                        <a:rPr lang="en-US" sz="1000" dirty="0">
                          <a:latin typeface="Arial" panose="020B0604020202020204" pitchFamily="34" charset="0"/>
                          <a:cs typeface="Arial" panose="020B0604020202020204" pitchFamily="34" charset="0"/>
                        </a:rPr>
                        <a:t>log</a:t>
                      </a:r>
                      <a:r>
                        <a:rPr lang="en-US" sz="1000" baseline="-25000" dirty="0">
                          <a:latin typeface="Arial" panose="020B0604020202020204" pitchFamily="34" charset="0"/>
                          <a:cs typeface="Arial" panose="020B0604020202020204" pitchFamily="34" charset="0"/>
                        </a:rPr>
                        <a:t>10</a:t>
                      </a:r>
                      <a:r>
                        <a:rPr lang="en-US" sz="1000" dirty="0">
                          <a:latin typeface="Arial" panose="020B0604020202020204" pitchFamily="34" charset="0"/>
                          <a:cs typeface="Arial" panose="020B0604020202020204" pitchFamily="34" charset="0"/>
                        </a:rPr>
                        <a:t> IU/mL median (range)</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6.2 (4.2-7.1)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6.6 (5.1-7.5)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6.1 (4.7-7.3)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6.5 (4.6-7.2)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571652">
                <a:tc>
                  <a:txBody>
                    <a:bodyPr/>
                    <a:lstStyle/>
                    <a:p>
                      <a:pPr algn="l"/>
                      <a:r>
                        <a:rPr lang="en-US" sz="1100" dirty="0">
                          <a:latin typeface="Arial" panose="020B0604020202020204" pitchFamily="34" charset="0"/>
                          <a:cs typeface="Arial" panose="020B0604020202020204" pitchFamily="34" charset="0"/>
                        </a:rPr>
                        <a:t>Prior treatment history, n (%)</a:t>
                      </a:r>
                    </a:p>
                    <a:p>
                      <a:pPr algn="l"/>
                      <a:r>
                        <a:rPr lang="en-US" sz="1100" dirty="0">
                          <a:latin typeface="Arial" panose="020B0604020202020204" pitchFamily="34" charset="0"/>
                          <a:cs typeface="Arial" panose="020B0604020202020204" pitchFamily="34" charset="0"/>
                        </a:rPr>
                        <a:t>  IFN/</a:t>
                      </a:r>
                      <a:r>
                        <a:rPr lang="en-US" sz="1100" dirty="0" err="1">
                          <a:latin typeface="Arial" panose="020B0604020202020204" pitchFamily="34" charset="0"/>
                          <a:cs typeface="Arial" panose="020B0604020202020204" pitchFamily="34" charset="0"/>
                        </a:rPr>
                        <a:t>pegIFN</a:t>
                      </a:r>
                      <a:r>
                        <a:rPr lang="en-US" sz="1100" dirty="0">
                          <a:latin typeface="Arial" panose="020B0604020202020204" pitchFamily="34" charset="0"/>
                          <a:cs typeface="Arial" panose="020B0604020202020204" pitchFamily="34" charset="0"/>
                        </a:rPr>
                        <a:t> ± RBV</a:t>
                      </a:r>
                    </a:p>
                    <a:p>
                      <a:pPr algn="l"/>
                      <a:r>
                        <a:rPr lang="en-US" sz="1100" dirty="0">
                          <a:latin typeface="Arial" panose="020B0604020202020204" pitchFamily="34" charset="0"/>
                          <a:cs typeface="Arial" panose="020B0604020202020204" pitchFamily="34" charset="0"/>
                        </a:rPr>
                        <a:t>  SOF + RBV ± </a:t>
                      </a:r>
                      <a:r>
                        <a:rPr lang="en-US" sz="1100" dirty="0" err="1">
                          <a:latin typeface="Arial" panose="020B0604020202020204" pitchFamily="34" charset="0"/>
                          <a:cs typeface="Arial" panose="020B0604020202020204" pitchFamily="34" charset="0"/>
                        </a:rPr>
                        <a:t>pegIFN</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endParaRPr lang="en-US" sz="1100" kern="1200" dirty="0">
                        <a:solidFill>
                          <a:schemeClr val="dk1"/>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0</a:t>
                      </a:r>
                    </a:p>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14 (64)</a:t>
                      </a:r>
                    </a:p>
                    <a:p>
                      <a:pPr algn="ctr"/>
                      <a:r>
                        <a:rPr lang="en-US" sz="1100" kern="1200" dirty="0">
                          <a:solidFill>
                            <a:schemeClr val="dk1"/>
                          </a:solidFill>
                          <a:latin typeface="Arial" panose="020B0604020202020204" pitchFamily="34" charset="0"/>
                          <a:ea typeface="+mn-ea"/>
                          <a:cs typeface="Arial" panose="020B0604020202020204" pitchFamily="34" charset="0"/>
                        </a:rPr>
                        <a:t>8 (36)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13 (59)</a:t>
                      </a:r>
                    </a:p>
                    <a:p>
                      <a:pPr algn="ctr"/>
                      <a:r>
                        <a:rPr lang="en-US" sz="1100" kern="1200" dirty="0">
                          <a:solidFill>
                            <a:schemeClr val="dk1"/>
                          </a:solidFill>
                          <a:latin typeface="Arial" panose="020B0604020202020204" pitchFamily="34" charset="0"/>
                          <a:ea typeface="+mn-ea"/>
                          <a:cs typeface="Arial" panose="020B0604020202020204" pitchFamily="34" charset="0"/>
                        </a:rPr>
                        <a:t>9 (41)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p>
                      <a:pPr algn="ctr"/>
                      <a:r>
                        <a:rPr lang="en-US" sz="1100" kern="1200" dirty="0">
                          <a:solidFill>
                            <a:schemeClr val="dk1"/>
                          </a:solidFill>
                          <a:latin typeface="Arial" panose="020B0604020202020204" pitchFamily="34" charset="0"/>
                          <a:ea typeface="+mn-ea"/>
                          <a:cs typeface="Arial" panose="020B0604020202020204" pitchFamily="34" charset="0"/>
                        </a:rPr>
                        <a:t>22 (47)</a:t>
                      </a:r>
                    </a:p>
                    <a:p>
                      <a:pPr algn="ctr"/>
                      <a:r>
                        <a:rPr lang="en-US" sz="1100" kern="1200" dirty="0">
                          <a:solidFill>
                            <a:schemeClr val="dk1"/>
                          </a:solidFill>
                          <a:latin typeface="Arial" panose="020B0604020202020204" pitchFamily="34" charset="0"/>
                          <a:ea typeface="+mn-ea"/>
                          <a:cs typeface="Arial" panose="020B0604020202020204" pitchFamily="34" charset="0"/>
                        </a:rPr>
                        <a:t>25 (53)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907021">
                <a:tc>
                  <a:txBody>
                    <a:bodyPr/>
                    <a:lstStyle/>
                    <a:p>
                      <a:r>
                        <a:rPr lang="en-US" sz="1100" dirty="0">
                          <a:solidFill>
                            <a:schemeClr val="tx1"/>
                          </a:solidFill>
                          <a:latin typeface="Arial" panose="020B0604020202020204" pitchFamily="34" charset="0"/>
                          <a:cs typeface="Arial" panose="020B0604020202020204" pitchFamily="34" charset="0"/>
                        </a:rPr>
                        <a:t>Baseline polymorphisms, n (%)</a:t>
                      </a:r>
                    </a:p>
                    <a:p>
                      <a:r>
                        <a:rPr lang="en-US" sz="1100" dirty="0">
                          <a:solidFill>
                            <a:schemeClr val="tx1"/>
                          </a:solidFill>
                          <a:latin typeface="Arial" panose="020B0604020202020204" pitchFamily="34" charset="0"/>
                          <a:cs typeface="Arial" panose="020B0604020202020204" pitchFamily="34" charset="0"/>
                        </a:rPr>
                        <a:t>  Any</a:t>
                      </a:r>
                    </a:p>
                    <a:p>
                      <a:r>
                        <a:rPr lang="en-US" sz="1100" dirty="0">
                          <a:solidFill>
                            <a:schemeClr val="tx1"/>
                          </a:solidFill>
                          <a:latin typeface="Arial" panose="020B0604020202020204" pitchFamily="34" charset="0"/>
                          <a:cs typeface="Arial" panose="020B0604020202020204" pitchFamily="34" charset="0"/>
                        </a:rPr>
                        <a:t>  NS3 only</a:t>
                      </a:r>
                    </a:p>
                    <a:p>
                      <a:r>
                        <a:rPr lang="en-US" sz="1100" dirty="0">
                          <a:solidFill>
                            <a:schemeClr val="tx1"/>
                          </a:solidFill>
                          <a:latin typeface="Arial" panose="020B0604020202020204" pitchFamily="34" charset="0"/>
                          <a:cs typeface="Arial" panose="020B0604020202020204" pitchFamily="34" charset="0"/>
                        </a:rPr>
                        <a:t>  NS5A only</a:t>
                      </a:r>
                    </a:p>
                    <a:p>
                      <a:r>
                        <a:rPr lang="en-US" sz="1100" dirty="0">
                          <a:solidFill>
                            <a:schemeClr val="tx1"/>
                          </a:solidFill>
                          <a:latin typeface="Arial" panose="020B0604020202020204" pitchFamily="34" charset="0"/>
                          <a:cs typeface="Arial" panose="020B0604020202020204" pitchFamily="34" charset="0"/>
                        </a:rPr>
                        <a:t>  Both NS3 + NS5A</a:t>
                      </a:r>
                    </a:p>
                  </a:txBody>
                  <a:tcPr marL="137160" marR="34290" marT="34290" marB="34290" anchor="ctr">
                    <a:lnL w="1270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10 ( 26)</a:t>
                      </a:r>
                    </a:p>
                    <a:p>
                      <a:pPr algn="ctr"/>
                      <a:r>
                        <a:rPr lang="en-US" sz="1100" kern="1200" dirty="0">
                          <a:solidFill>
                            <a:schemeClr val="tx1"/>
                          </a:solidFill>
                          <a:latin typeface="Arial" panose="020B0604020202020204" pitchFamily="34" charset="0"/>
                          <a:ea typeface="+mn-ea"/>
                          <a:cs typeface="Arial" panose="020B0604020202020204" pitchFamily="34" charset="0"/>
                        </a:rPr>
                        <a:t>1 (3)</a:t>
                      </a:r>
                    </a:p>
                    <a:p>
                      <a:pPr algn="ctr"/>
                      <a:r>
                        <a:rPr lang="en-US" sz="1100" kern="1200" dirty="0">
                          <a:solidFill>
                            <a:schemeClr val="tx1"/>
                          </a:solidFill>
                          <a:latin typeface="Arial" panose="020B0604020202020204" pitchFamily="34" charset="0"/>
                          <a:ea typeface="+mn-ea"/>
                          <a:cs typeface="Arial" panose="020B0604020202020204" pitchFamily="34" charset="0"/>
                        </a:rPr>
                        <a:t>9 (23)</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6 (27)</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6 (27)</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3 (14)</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3 (14)</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7 (15)</a:t>
                      </a:r>
                    </a:p>
                    <a:p>
                      <a:pPr algn="ctr"/>
                      <a:r>
                        <a:rPr lang="en-US" sz="1100" kern="1200" dirty="0">
                          <a:solidFill>
                            <a:schemeClr val="tx1"/>
                          </a:solidFill>
                          <a:latin typeface="Arial" panose="020B0604020202020204" pitchFamily="34" charset="0"/>
                          <a:ea typeface="+mn-ea"/>
                          <a:cs typeface="Arial" panose="020B0604020202020204" pitchFamily="34" charset="0"/>
                        </a:rPr>
                        <a:t>1 (2)</a:t>
                      </a:r>
                    </a:p>
                    <a:p>
                      <a:pPr algn="ctr"/>
                      <a:r>
                        <a:rPr lang="en-US" sz="1100" kern="1200" dirty="0">
                          <a:solidFill>
                            <a:schemeClr val="tx1"/>
                          </a:solidFill>
                          <a:latin typeface="Arial" panose="020B0604020202020204" pitchFamily="34" charset="0"/>
                          <a:ea typeface="+mn-ea"/>
                          <a:cs typeface="Arial" panose="020B0604020202020204" pitchFamily="34" charset="0"/>
                        </a:rPr>
                        <a:t>6 (13)</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40410739"/>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Retreatment in Patients with GT3</a:t>
            </a:r>
            <a:br>
              <a:rPr lang="en-US" sz="2000" dirty="0"/>
            </a:br>
            <a:r>
              <a:rPr lang="en-US" sz="2000" dirty="0"/>
              <a:t>SURVEYOR-II, part 3: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SURVEYOR-II, part 3: SVR 12* by Treatment Duration and Subgroup</a:t>
            </a:r>
          </a:p>
        </p:txBody>
      </p:sp>
      <p:sp>
        <p:nvSpPr>
          <p:cNvPr id="7" name="Content Placeholder 6"/>
          <p:cNvSpPr>
            <a:spLocks noGrp="1"/>
          </p:cNvSpPr>
          <p:nvPr>
            <p:ph type="body" sz="quarter" idx="14"/>
          </p:nvPr>
        </p:nvSpPr>
        <p:spPr/>
        <p:txBody>
          <a:bodyPr/>
          <a:lstStyle/>
          <a:p>
            <a:r>
              <a:rPr lang="en-US" dirty="0"/>
              <a:t>Source: </a:t>
            </a:r>
            <a:r>
              <a:rPr lang="en-US" dirty="0" err="1"/>
              <a:t>Wyles</a:t>
            </a:r>
            <a:r>
              <a:rPr lang="en-US" dirty="0"/>
              <a:t> D, et al. Hepatology;2018;67:514-523.</a:t>
            </a:r>
          </a:p>
        </p:txBody>
      </p:sp>
      <p:graphicFrame>
        <p:nvGraphicFramePr>
          <p:cNvPr id="30" name="Chart 29"/>
          <p:cNvGraphicFramePr>
            <a:graphicFrameLocks/>
          </p:cNvGraphicFramePr>
          <p:nvPr>
            <p:extLst>
              <p:ext uri="{D42A27DB-BD31-4B8C-83A1-F6EECF244321}">
                <p14:modId xmlns:p14="http://schemas.microsoft.com/office/powerpoint/2010/main" val="2729939512"/>
              </p:ext>
            </p:extLst>
          </p:nvPr>
        </p:nvGraphicFramePr>
        <p:xfrm>
          <a:off x="457200" y="143290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1920122" y="3326428"/>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39/40</a:t>
            </a:r>
          </a:p>
        </p:txBody>
      </p:sp>
      <p:sp>
        <p:nvSpPr>
          <p:cNvPr id="13" name="Rectangle 25"/>
          <p:cNvSpPr>
            <a:spLocks noChangeArrowheads="1"/>
          </p:cNvSpPr>
          <p:nvPr/>
        </p:nvSpPr>
        <p:spPr bwMode="auto">
          <a:xfrm>
            <a:off x="2351308" y="3978094"/>
            <a:ext cx="170811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GLE-PIB</a:t>
            </a:r>
          </a:p>
        </p:txBody>
      </p:sp>
      <p:sp>
        <p:nvSpPr>
          <p:cNvPr id="19" name="Rectangle 18"/>
          <p:cNvSpPr/>
          <p:nvPr/>
        </p:nvSpPr>
        <p:spPr>
          <a:xfrm>
            <a:off x="3727840" y="3347266"/>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20/22</a:t>
            </a:r>
          </a:p>
        </p:txBody>
      </p:sp>
      <p:sp>
        <p:nvSpPr>
          <p:cNvPr id="20" name="Rectangle 19"/>
          <p:cNvSpPr/>
          <p:nvPr/>
        </p:nvSpPr>
        <p:spPr>
          <a:xfrm>
            <a:off x="5535513" y="3347266"/>
            <a:ext cx="72237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21/22</a:t>
            </a:r>
          </a:p>
        </p:txBody>
      </p:sp>
      <p:sp>
        <p:nvSpPr>
          <p:cNvPr id="23" name="Rectangle 22"/>
          <p:cNvSpPr/>
          <p:nvPr/>
        </p:nvSpPr>
        <p:spPr>
          <a:xfrm>
            <a:off x="7315249" y="3326428"/>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45/47</a:t>
            </a:r>
          </a:p>
        </p:txBody>
      </p:sp>
      <p:cxnSp>
        <p:nvCxnSpPr>
          <p:cNvPr id="25" name="Straight Connector 24"/>
          <p:cNvCxnSpPr>
            <a:cxnSpLocks/>
          </p:cNvCxnSpPr>
          <p:nvPr/>
        </p:nvCxnSpPr>
        <p:spPr>
          <a:xfrm>
            <a:off x="5310552" y="3943350"/>
            <a:ext cx="2905343"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571496" y="4340456"/>
            <a:ext cx="8044962"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10312" defTabSz="701279">
              <a:spcBef>
                <a:spcPts val="0"/>
              </a:spcBef>
            </a:pPr>
            <a:r>
              <a:rPr lang="en-US" sz="1050" b="1" dirty="0">
                <a:solidFill>
                  <a:srgbClr val="000000"/>
                </a:solidFill>
                <a:latin typeface="Arial"/>
                <a:cs typeface="Arial"/>
              </a:rPr>
              <a:t>Abbreviations</a:t>
            </a:r>
            <a:r>
              <a:rPr lang="en-US" sz="1050" dirty="0">
                <a:solidFill>
                  <a:srgbClr val="000000"/>
                </a:solidFill>
                <a:latin typeface="Arial"/>
                <a:cs typeface="Arial"/>
              </a:rPr>
              <a:t>: GLE-PIB, </a:t>
            </a:r>
            <a:r>
              <a:rPr lang="en-US" sz="1050" dirty="0" err="1">
                <a:solidFill>
                  <a:srgbClr val="000000"/>
                </a:solidFill>
                <a:latin typeface="Arial"/>
                <a:cs typeface="Arial"/>
              </a:rPr>
              <a:t>glecaprevir-pibrentasvir</a:t>
            </a:r>
            <a:endParaRPr lang="en-US" sz="1050" dirty="0">
              <a:solidFill>
                <a:srgbClr val="000000"/>
              </a:solidFill>
              <a:latin typeface="Arial"/>
              <a:cs typeface="Arial"/>
            </a:endParaRPr>
          </a:p>
          <a:p>
            <a:pPr marL="210312" defTabSz="701279">
              <a:spcBef>
                <a:spcPts val="0"/>
              </a:spcBef>
            </a:pPr>
            <a:r>
              <a:rPr lang="en-US" sz="1050" dirty="0">
                <a:solidFill>
                  <a:srgbClr val="000000"/>
                </a:solidFill>
                <a:latin typeface="Arial"/>
                <a:cs typeface="Arial"/>
              </a:rPr>
              <a:t>* </a:t>
            </a:r>
            <a:r>
              <a:rPr lang="en-US" sz="1050" dirty="0">
                <a:latin typeface="Arial"/>
                <a:cs typeface="Arial"/>
              </a:rPr>
              <a:t>Primary end-point by intention-to-treat analysis</a:t>
            </a:r>
          </a:p>
        </p:txBody>
      </p:sp>
      <p:cxnSp>
        <p:nvCxnSpPr>
          <p:cNvPr id="26" name="Straight Connector 25"/>
          <p:cNvCxnSpPr>
            <a:cxnSpLocks/>
          </p:cNvCxnSpPr>
          <p:nvPr/>
        </p:nvCxnSpPr>
        <p:spPr>
          <a:xfrm>
            <a:off x="1793628" y="3943350"/>
            <a:ext cx="2909170"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5925037" y="3978094"/>
            <a:ext cx="170811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16-Week GLE-PIB</a:t>
            </a:r>
          </a:p>
        </p:txBody>
      </p:sp>
    </p:spTree>
    <p:extLst>
      <p:ext uri="{BB962C8B-B14F-4D97-AF65-F5344CB8AC3E}">
        <p14:creationId xmlns:p14="http://schemas.microsoft.com/office/powerpoint/2010/main" val="2916205511"/>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for Retreatment in Patients with GT3</a:t>
            </a:r>
            <a:br>
              <a:rPr lang="en-US" sz="2000" dirty="0"/>
            </a:br>
            <a:r>
              <a:rPr lang="en-US" sz="2000" dirty="0"/>
              <a:t>SURVEYOR-II, part 3: Results</a:t>
            </a:r>
          </a:p>
        </p:txBody>
      </p:sp>
      <p:sp>
        <p:nvSpPr>
          <p:cNvPr id="7" name="Content Placeholder 6"/>
          <p:cNvSpPr>
            <a:spLocks noGrp="1"/>
          </p:cNvSpPr>
          <p:nvPr>
            <p:ph type="body" sz="quarter" idx="14"/>
          </p:nvPr>
        </p:nvSpPr>
        <p:spPr/>
        <p:txBody>
          <a:bodyPr/>
          <a:lstStyle/>
          <a:p>
            <a:r>
              <a:rPr lang="en-US" dirty="0"/>
              <a:t>Source: </a:t>
            </a:r>
            <a:r>
              <a:rPr lang="en-US" dirty="0" err="1"/>
              <a:t>Wyles</a:t>
            </a:r>
            <a:r>
              <a:rPr lang="en-US" dirty="0"/>
              <a:t> D, et al. Hepatology;2018;67:514-523.</a:t>
            </a:r>
          </a:p>
        </p:txBody>
      </p:sp>
      <p:graphicFrame>
        <p:nvGraphicFramePr>
          <p:cNvPr id="30" name="Chart 29"/>
          <p:cNvGraphicFramePr>
            <a:graphicFrameLocks/>
          </p:cNvGraphicFramePr>
          <p:nvPr/>
        </p:nvGraphicFramePr>
        <p:xfrm>
          <a:off x="461010" y="1468665"/>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2214434" y="3725370"/>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39/40</a:t>
            </a:r>
          </a:p>
        </p:txBody>
      </p:sp>
      <p:sp>
        <p:nvSpPr>
          <p:cNvPr id="19" name="Rectangle 18"/>
          <p:cNvSpPr/>
          <p:nvPr/>
        </p:nvSpPr>
        <p:spPr>
          <a:xfrm>
            <a:off x="4602996" y="3727944"/>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86/91</a:t>
            </a:r>
          </a:p>
        </p:txBody>
      </p:sp>
      <p:sp>
        <p:nvSpPr>
          <p:cNvPr id="23" name="Rectangle 22"/>
          <p:cNvSpPr/>
          <p:nvPr/>
        </p:nvSpPr>
        <p:spPr>
          <a:xfrm>
            <a:off x="7028134" y="3692791"/>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41/42</a:t>
            </a:r>
          </a:p>
        </p:txBody>
      </p:sp>
      <p:sp>
        <p:nvSpPr>
          <p:cNvPr id="5" name="Text Placeholder 4">
            <a:extLst>
              <a:ext uri="{FF2B5EF4-FFF2-40B4-BE49-F238E27FC236}">
                <a16:creationId xmlns:a16="http://schemas.microsoft.com/office/drawing/2014/main" id="{54357BE6-03D7-15E6-0F34-657D1572AB3B}"/>
              </a:ext>
            </a:extLst>
          </p:cNvPr>
          <p:cNvSpPr>
            <a:spLocks noGrp="1"/>
          </p:cNvSpPr>
          <p:nvPr>
            <p:ph type="body" idx="10"/>
          </p:nvPr>
        </p:nvSpPr>
        <p:spPr/>
        <p:txBody>
          <a:bodyPr/>
          <a:lstStyle/>
          <a:p>
            <a:r>
              <a:rPr lang="en-US" dirty="0"/>
              <a:t>SURVEYOR-II, part 3: SVR12 by Treatment Experience</a:t>
            </a:r>
          </a:p>
        </p:txBody>
      </p:sp>
    </p:spTree>
    <p:extLst>
      <p:ext uri="{BB962C8B-B14F-4D97-AF65-F5344CB8AC3E}">
        <p14:creationId xmlns:p14="http://schemas.microsoft.com/office/powerpoint/2010/main" val="919650125"/>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EFA3-5C62-9477-9CA0-E4C2149554F3}"/>
              </a:ext>
            </a:extLst>
          </p:cNvPr>
          <p:cNvSpPr>
            <a:spLocks noGrp="1"/>
          </p:cNvSpPr>
          <p:nvPr>
            <p:ph type="title"/>
          </p:nvPr>
        </p:nvSpPr>
        <p:spPr/>
        <p:txBody>
          <a:bodyPr>
            <a:normAutofit/>
          </a:bodyPr>
          <a:lstStyle/>
          <a:p>
            <a:r>
              <a:rPr lang="en-US" sz="2000" dirty="0" err="1"/>
              <a:t>Glecaprevir-Pibrentasvir</a:t>
            </a:r>
            <a:r>
              <a:rPr lang="en-US" sz="2000" dirty="0"/>
              <a:t> in HCV GT 3, with Cirrhosis and Prior Treatment</a:t>
            </a:r>
            <a:br>
              <a:rPr lang="en-US" sz="2000" dirty="0"/>
            </a:br>
            <a:r>
              <a:rPr lang="en-US" sz="2000" dirty="0"/>
              <a:t>SURVEYOR-II (Part 3): Results</a:t>
            </a:r>
          </a:p>
        </p:txBody>
      </p:sp>
      <p:sp>
        <p:nvSpPr>
          <p:cNvPr id="3" name="Text Placeholder 2">
            <a:extLst>
              <a:ext uri="{FF2B5EF4-FFF2-40B4-BE49-F238E27FC236}">
                <a16:creationId xmlns:a16="http://schemas.microsoft.com/office/drawing/2014/main" id="{7774D477-BF07-E42E-A6E4-C2959817F492}"/>
              </a:ext>
            </a:extLst>
          </p:cNvPr>
          <p:cNvSpPr>
            <a:spLocks noGrp="1"/>
          </p:cNvSpPr>
          <p:nvPr>
            <p:ph type="body" sz="quarter" idx="14"/>
          </p:nvPr>
        </p:nvSpPr>
        <p:spPr/>
        <p:txBody>
          <a:bodyPr/>
          <a:lstStyle/>
          <a:p>
            <a:r>
              <a:rPr lang="en-US" dirty="0"/>
              <a:t>Source: </a:t>
            </a:r>
            <a:r>
              <a:rPr lang="en-US" dirty="0" err="1"/>
              <a:t>Wyles</a:t>
            </a:r>
            <a:r>
              <a:rPr lang="en-US" dirty="0"/>
              <a:t> D, et al.  Hepatology. 2018;67:514-23.</a:t>
            </a:r>
          </a:p>
        </p:txBody>
      </p:sp>
      <p:sp>
        <p:nvSpPr>
          <p:cNvPr id="4" name="Content Placeholder 3">
            <a:extLst>
              <a:ext uri="{FF2B5EF4-FFF2-40B4-BE49-F238E27FC236}">
                <a16:creationId xmlns:a16="http://schemas.microsoft.com/office/drawing/2014/main" id="{942A9AF3-E06E-F507-6AC3-7CFC45A0AB0B}"/>
              </a:ext>
            </a:extLst>
          </p:cNvPr>
          <p:cNvSpPr>
            <a:spLocks noGrp="1"/>
          </p:cNvSpPr>
          <p:nvPr>
            <p:ph sz="half" idx="2"/>
          </p:nvPr>
        </p:nvSpPr>
        <p:spPr>
          <a:xfrm>
            <a:off x="-18168" y="2028459"/>
            <a:ext cx="9180576" cy="1574460"/>
          </a:xfrm>
        </p:spPr>
        <p:txBody>
          <a:bodyPr>
            <a:normAutofit/>
          </a:bodyPr>
          <a:lstStyle/>
          <a:p>
            <a:pPr>
              <a:lnSpc>
                <a:spcPts val="2800"/>
              </a:lnSpc>
            </a:pPr>
            <a:r>
              <a:rPr lang="en-US" sz="1800" b="1" dirty="0">
                <a:solidFill>
                  <a:srgbClr val="C00000"/>
                </a:solidFill>
              </a:rPr>
              <a:t>Conclusion</a:t>
            </a:r>
            <a:r>
              <a:rPr lang="en-US" sz="1800" dirty="0"/>
              <a:t>: “Patients with HCV GT3 infection with prior treatment experience and/or compensated cirrhosis achieved high SVR12 rates following 12 or 16 weeks of treatment with G/P. The regimen was well tolerated.” </a:t>
            </a:r>
          </a:p>
        </p:txBody>
      </p:sp>
    </p:spTree>
    <p:extLst>
      <p:ext uri="{BB962C8B-B14F-4D97-AF65-F5344CB8AC3E}">
        <p14:creationId xmlns:p14="http://schemas.microsoft.com/office/powerpoint/2010/main" val="1087892274"/>
      </p:ext>
    </p:extLst>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a:solidFill>
                  <a:srgbClr val="001D48"/>
                </a:solidFill>
              </a:rPr>
              <a:t>Glecaprevir-Pibrentasvir in Patients with GT 1 and Prior NS5A + Sofosbuvir</a:t>
            </a:r>
            <a:br>
              <a:rPr lang="en-US" dirty="0">
                <a:solidFill>
                  <a:srgbClr val="001D48"/>
                </a:solidFill>
              </a:rPr>
            </a:br>
            <a:r>
              <a:rPr lang="en-US" sz="2400" b="1" dirty="0">
                <a:solidFill>
                  <a:srgbClr val="001D48"/>
                </a:solidFill>
              </a:rPr>
              <a:t>HCV-TARGET</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dirty="0"/>
              <a:t>Source: Lok A, et al. Gastroenterology;2019;157:1506-17.</a:t>
            </a:r>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lstStyle/>
          <a:p>
            <a:r>
              <a:rPr lang="en-US" dirty="0"/>
              <a:t>Treatment Experienced, Phase 3 </a:t>
            </a:r>
          </a:p>
        </p:txBody>
      </p:sp>
    </p:spTree>
    <p:extLst>
      <p:ext uri="{BB962C8B-B14F-4D97-AF65-F5344CB8AC3E}">
        <p14:creationId xmlns:p14="http://schemas.microsoft.com/office/powerpoint/2010/main" val="1191827986"/>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t>Glecaprevir-Pibrentasvir</a:t>
            </a:r>
            <a:r>
              <a:rPr lang="en-US" sz="2000" dirty="0"/>
              <a:t> for Retreatment in Patients with GT 1</a:t>
            </a:r>
            <a:br>
              <a:rPr lang="en-US" sz="2000" dirty="0"/>
            </a:br>
            <a:r>
              <a:rPr lang="en-US" sz="2000" dirty="0"/>
              <a:t>HCV-TARGET: Study Features</a:t>
            </a:r>
          </a:p>
        </p:txBody>
      </p:sp>
      <p:sp>
        <p:nvSpPr>
          <p:cNvPr id="6" name="Content Placeholder 5"/>
          <p:cNvSpPr>
            <a:spLocks noGrp="1"/>
          </p:cNvSpPr>
          <p:nvPr>
            <p:ph type="body" sz="quarter" idx="14"/>
          </p:nvPr>
        </p:nvSpPr>
        <p:spPr/>
        <p:txBody>
          <a:bodyPr/>
          <a:lstStyle/>
          <a:p>
            <a:r>
              <a:rPr lang="en-US" dirty="0"/>
              <a:t>Source: Lok A, et al. Gastroenterology;2019;157:1506-17.</a:t>
            </a:r>
            <a:endParaRPr lang="en-US" sz="900" dirty="0"/>
          </a:p>
        </p:txBody>
      </p:sp>
      <p:sp>
        <p:nvSpPr>
          <p:cNvPr id="3" name="Content Placeholder 2">
            <a:extLst>
              <a:ext uri="{FF2B5EF4-FFF2-40B4-BE49-F238E27FC236}">
                <a16:creationId xmlns:a16="http://schemas.microsoft.com/office/drawing/2014/main" id="{B7B3B601-2C13-944A-B2A3-4D0561FC2EF3}"/>
              </a:ext>
            </a:extLst>
          </p:cNvPr>
          <p:cNvSpPr>
            <a:spLocks noGrp="1"/>
          </p:cNvSpPr>
          <p:nvPr>
            <p:ph sz="half" idx="2"/>
          </p:nvPr>
        </p:nvSpPr>
        <p:spPr>
          <a:xfrm>
            <a:off x="323850" y="1184224"/>
            <a:ext cx="8515350" cy="3244341"/>
          </a:xfrm>
        </p:spPr>
        <p:txBody>
          <a:bodyPr>
            <a:noAutofit/>
          </a:bodyPr>
          <a:lstStyle/>
          <a:p>
            <a:pPr marL="210312" defTabSz="457200" fontAlgn="base">
              <a:lnSpc>
                <a:spcPts val="18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Phase 3b, randomized, open-label study that assessed the safety and efficacy of </a:t>
            </a:r>
            <a:r>
              <a:rPr lang="en-US" sz="1500" dirty="0" err="1">
                <a:latin typeface="Arial" pitchFamily="22" charset="0"/>
              </a:rPr>
              <a:t>glecaprevir-pibrentasvir</a:t>
            </a:r>
            <a:r>
              <a:rPr lang="en-US" sz="1500" dirty="0">
                <a:latin typeface="Arial" pitchFamily="22" charset="0"/>
              </a:rPr>
              <a:t> with or without ribavirin for 12 or 16 weeks in patients with genotype 1 and a history of treatment with NS5A inhibitor </a:t>
            </a:r>
            <a:r>
              <a:rPr lang="en-US" sz="1500" dirty="0">
                <a:solidFill>
                  <a:schemeClr val="tx1"/>
                </a:solidFill>
                <a:latin typeface="Arial" pitchFamily="22" charset="0"/>
              </a:rPr>
              <a:t>(ledipasvir, </a:t>
            </a:r>
            <a:r>
              <a:rPr lang="en-US" sz="1500" dirty="0" err="1">
                <a:solidFill>
                  <a:schemeClr val="tx1"/>
                </a:solidFill>
                <a:latin typeface="Arial" pitchFamily="22" charset="0"/>
              </a:rPr>
              <a:t>velpatasvir</a:t>
            </a:r>
            <a:r>
              <a:rPr lang="en-US" sz="1500" dirty="0">
                <a:solidFill>
                  <a:schemeClr val="tx1"/>
                </a:solidFill>
                <a:latin typeface="Arial" pitchFamily="22" charset="0"/>
              </a:rPr>
              <a:t>, daclatasvir) </a:t>
            </a:r>
            <a:r>
              <a:rPr lang="en-US" sz="1500" dirty="0">
                <a:latin typeface="Arial" pitchFamily="22" charset="0"/>
              </a:rPr>
              <a:t>and NS5B inhibitor (sofosbuvir).</a:t>
            </a:r>
          </a:p>
          <a:p>
            <a:pPr marL="210312" defTabSz="457200" fontAlgn="base">
              <a:lnSpc>
                <a:spcPts val="18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30 centers in the United States (HCV TARGET network)</a:t>
            </a:r>
          </a:p>
          <a:p>
            <a:pPr marL="210312" defTabSz="457200" fontAlgn="base">
              <a:lnSpc>
                <a:spcPts val="18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defTabSz="457200" fontAlgn="base">
              <a:lnSpc>
                <a:spcPts val="1800"/>
              </a:lnSpc>
              <a:spcAft>
                <a:spcPct val="0"/>
              </a:spcAft>
              <a:buClr>
                <a:srgbClr val="126B8F"/>
              </a:buClr>
              <a:buSzPct val="90000"/>
              <a:tabLst>
                <a:tab pos="279400" algn="l"/>
              </a:tabLst>
              <a:defRPr/>
            </a:pPr>
            <a:r>
              <a:rPr lang="en-US" sz="1500" dirty="0">
                <a:latin typeface="Arial" pitchFamily="22" charset="0"/>
              </a:rPr>
              <a:t>Chronic HCV GT 1</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Prior treatment: NS5A inhibitor (ledipasvir, </a:t>
            </a:r>
            <a:r>
              <a:rPr lang="en-US" sz="1500" dirty="0" err="1">
                <a:solidFill>
                  <a:schemeClr val="tx1"/>
                </a:solidFill>
                <a:latin typeface="Arial" pitchFamily="22" charset="0"/>
              </a:rPr>
              <a:t>velpatasvir</a:t>
            </a:r>
            <a:r>
              <a:rPr lang="en-US" sz="1500" dirty="0">
                <a:solidFill>
                  <a:schemeClr val="tx1"/>
                </a:solidFill>
                <a:latin typeface="Arial" pitchFamily="22" charset="0"/>
              </a:rPr>
              <a:t>, daclatasvir) + sofosbuvir ± ribavirin</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Compensated cirrhosis permitted</a:t>
            </a:r>
          </a:p>
          <a:p>
            <a:pPr marL="376047" lvl="1" defTabSz="457200" fontAlgn="base">
              <a:lnSpc>
                <a:spcPts val="1800"/>
              </a:lnSpc>
              <a:spcAft>
                <a:spcPct val="0"/>
              </a:spcAft>
              <a:buClr>
                <a:srgbClr val="126B8F"/>
              </a:buClr>
              <a:buSzPct val="90000"/>
              <a:tabLst>
                <a:tab pos="279400" algn="l"/>
              </a:tabLst>
              <a:defRPr/>
            </a:pPr>
            <a:r>
              <a:rPr lang="en-US" sz="1500" dirty="0">
                <a:solidFill>
                  <a:schemeClr val="tx1"/>
                </a:solidFill>
                <a:latin typeface="Arial" pitchFamily="22" charset="0"/>
              </a:rPr>
              <a:t>Patients with HIV or chronic HBV excluded</a:t>
            </a:r>
          </a:p>
          <a:p>
            <a:pPr marL="210312" defTabSz="457200" fontAlgn="base">
              <a:lnSpc>
                <a:spcPts val="18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 by intent-to-treat analysis</a:t>
            </a:r>
          </a:p>
          <a:p>
            <a:pPr>
              <a:lnSpc>
                <a:spcPts val="1800"/>
              </a:lnSpc>
            </a:pPr>
            <a:endParaRPr lang="en-US" sz="1500" dirty="0"/>
          </a:p>
        </p:txBody>
      </p:sp>
    </p:spTree>
    <p:extLst>
      <p:ext uri="{BB962C8B-B14F-4D97-AF65-F5344CB8AC3E}">
        <p14:creationId xmlns:p14="http://schemas.microsoft.com/office/powerpoint/2010/main" val="2212087123"/>
      </p:ext>
    </p:extLst>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1760583"/>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r>
              <a:rPr lang="en-US" sz="2000" dirty="0" err="1"/>
              <a:t>Glecaprevir-Pibrentasvir</a:t>
            </a:r>
            <a:r>
              <a:rPr lang="en-US" sz="2000" dirty="0"/>
              <a:t> for Retreatment in Patients with GT 1</a:t>
            </a:r>
            <a:br>
              <a:rPr lang="en-US" sz="2000" dirty="0"/>
            </a:br>
            <a:r>
              <a:rPr lang="en-US" sz="2000" dirty="0"/>
              <a:t>HCV-TARGET: Study Design</a:t>
            </a:r>
          </a:p>
        </p:txBody>
      </p:sp>
      <p:sp>
        <p:nvSpPr>
          <p:cNvPr id="7" name="Content Placeholder 6"/>
          <p:cNvSpPr>
            <a:spLocks noGrp="1"/>
          </p:cNvSpPr>
          <p:nvPr>
            <p:ph type="body" sz="quarter" idx="14"/>
          </p:nvPr>
        </p:nvSpPr>
        <p:spPr/>
        <p:txBody>
          <a:bodyPr/>
          <a:lstStyle/>
          <a:p>
            <a:r>
              <a:rPr lang="en-US" dirty="0"/>
              <a:t>Source: Lok A, et al. Gastroenterology;2019;157:1506-17.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629274"/>
            <a:ext cx="1371600"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27" name="Rectangle 26"/>
          <p:cNvSpPr/>
          <p:nvPr/>
        </p:nvSpPr>
        <p:spPr>
          <a:xfrm>
            <a:off x="5442861" y="1617133"/>
            <a:ext cx="652838"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37788" y="3877713"/>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GLE-PIB = </a:t>
            </a:r>
            <a:r>
              <a:rPr lang="en-US" sz="1050" dirty="0" err="1">
                <a:solidFill>
                  <a:srgbClr val="000000"/>
                </a:solidFill>
                <a:latin typeface="Arial" pitchFamily="22" charset="0"/>
              </a:rPr>
              <a:t>glecaprevir-pibrentasvir</a:t>
            </a:r>
            <a:r>
              <a:rPr lang="en-US" sz="1050" dirty="0">
                <a:solidFill>
                  <a:srgbClr val="000000"/>
                </a:solidFill>
                <a:latin typeface="Arial" pitchFamily="22" charset="0"/>
              </a:rPr>
              <a:t>; RBV = ribavirin </a:t>
            </a:r>
          </a:p>
          <a:p>
            <a:pPr defTabSz="701279">
              <a:lnSpc>
                <a:spcPts val="1350"/>
              </a:lnSpc>
              <a:spcBef>
                <a:spcPts val="600"/>
              </a:spcBef>
            </a:pPr>
            <a:r>
              <a:rPr lang="en-US" sz="1050" b="1" dirty="0">
                <a:solidFill>
                  <a:srgbClr val="000000"/>
                </a:solidFill>
                <a:latin typeface="Arial" pitchFamily="22" charset="0"/>
              </a:rPr>
              <a:t>Drug Dosing</a:t>
            </a:r>
            <a:br>
              <a:rPr lang="en-US" sz="1050" dirty="0">
                <a:solidFill>
                  <a:srgbClr val="000000"/>
                </a:solidFill>
                <a:latin typeface="Arial" pitchFamily="22" charset="0"/>
              </a:rPr>
            </a:br>
            <a:r>
              <a:rPr lang="en-US" sz="1050" dirty="0" err="1">
                <a:solidFill>
                  <a:srgbClr val="000000"/>
                </a:solidFill>
                <a:latin typeface="Arial" panose="020B0604020202020204" pitchFamily="34" charset="0"/>
                <a:cs typeface="Arial" panose="020B0604020202020204" pitchFamily="34" charset="0"/>
              </a:rPr>
              <a:t>Glecaprevir-pibrentasvir</a:t>
            </a:r>
            <a:r>
              <a:rPr lang="en-US" sz="1050" dirty="0">
                <a:solidFill>
                  <a:srgbClr val="000000"/>
                </a:solidFill>
                <a:latin typeface="Arial" panose="020B0604020202020204" pitchFamily="34" charset="0"/>
                <a:cs typeface="Arial" panose="020B0604020202020204" pitchFamily="34" charset="0"/>
              </a:rPr>
              <a:t> (100/40 mg) fixed-dose combination; three pills (300/120 mg) once daily.</a:t>
            </a:r>
            <a:br>
              <a:rPr lang="en-US" sz="1050" dirty="0">
                <a:solidFill>
                  <a:srgbClr val="000000"/>
                </a:solidFill>
                <a:latin typeface="Arial" pitchFamily="22" charset="0"/>
              </a:rPr>
            </a:br>
            <a:r>
              <a:rPr lang="en-US" sz="1050" dirty="0">
                <a:solidFill>
                  <a:srgbClr val="000000"/>
                </a:solidFill>
                <a:latin typeface="Arial" pitchFamily="22" charset="0"/>
              </a:rPr>
              <a:t>Ribavirin (weight-based and divided bid): 1000 mg/day if &lt; 75 kg or 1200 mg/day if ≥ 75 kg.</a:t>
            </a:r>
          </a:p>
        </p:txBody>
      </p:sp>
      <p:sp>
        <p:nvSpPr>
          <p:cNvPr id="37" name="Rectangle 36"/>
          <p:cNvSpPr/>
          <p:nvPr/>
        </p:nvSpPr>
        <p:spPr>
          <a:xfrm>
            <a:off x="1139593" y="1612263"/>
            <a:ext cx="1146407" cy="7406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 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No Cirrhosis</a:t>
            </a:r>
          </a:p>
          <a:p>
            <a:pPr algn="ctr"/>
            <a:r>
              <a:rPr lang="en-US" sz="1050" b="1" dirty="0">
                <a:solidFill>
                  <a:srgbClr val="FFFFFF"/>
                </a:solidFill>
                <a:latin typeface="Arial" panose="020B0604020202020204" pitchFamily="34" charset="0"/>
                <a:cs typeface="Arial" panose="020B0604020202020204" pitchFamily="34" charset="0"/>
              </a:rPr>
              <a:t>2:1 randomization</a:t>
            </a:r>
            <a:endParaRPr lang="en-US" sz="105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12263"/>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78</a:t>
            </a:r>
          </a:p>
        </p:txBody>
      </p:sp>
      <p:cxnSp>
        <p:nvCxnSpPr>
          <p:cNvPr id="66" name="Straight Connector 65"/>
          <p:cNvCxnSpPr/>
          <p:nvPr/>
        </p:nvCxnSpPr>
        <p:spPr>
          <a:xfrm>
            <a:off x="4385906" y="2920670"/>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2" y="2783241"/>
            <a:ext cx="1371600" cy="268175"/>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a:cs typeface="Arial"/>
              </a:rPr>
              <a:t>GLE-PIB + RBV </a:t>
            </a:r>
          </a:p>
        </p:txBody>
      </p:sp>
      <p:sp>
        <p:nvSpPr>
          <p:cNvPr id="69" name="Rectangle 68"/>
          <p:cNvSpPr/>
          <p:nvPr/>
        </p:nvSpPr>
        <p:spPr>
          <a:xfrm>
            <a:off x="5463047" y="2768715"/>
            <a:ext cx="64871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70" name="Straight Connector 69"/>
          <p:cNvCxnSpPr/>
          <p:nvPr/>
        </p:nvCxnSpPr>
        <p:spPr>
          <a:xfrm>
            <a:off x="4812627" y="3370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3233441"/>
            <a:ext cx="1853868"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73" name="Rectangle 72"/>
          <p:cNvSpPr/>
          <p:nvPr/>
        </p:nvSpPr>
        <p:spPr>
          <a:xfrm>
            <a:off x="5898477" y="3218915"/>
            <a:ext cx="72286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cxnSp>
        <p:nvCxnSpPr>
          <p:cNvPr id="44" name="Straight Connector 43"/>
          <p:cNvCxnSpPr/>
          <p:nvPr/>
        </p:nvCxnSpPr>
        <p:spPr>
          <a:xfrm>
            <a:off x="4872530" y="223202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077588"/>
            <a:ext cx="1838582" cy="268175"/>
          </a:xfrm>
          <a:prstGeom prst="rect">
            <a:avLst/>
          </a:prstGeom>
          <a:solidFill>
            <a:schemeClr val="accent1">
              <a:lumMod val="40000"/>
              <a:lumOff val="60000"/>
            </a:schemeClr>
          </a:solidFill>
          <a:ln w="6350" cmpd="sng">
            <a:solidFill>
              <a:srgbClr val="000000"/>
            </a:solidFill>
            <a:miter lim="800000"/>
            <a:headEnd/>
            <a:tailEnd/>
          </a:ln>
          <a:effectLst/>
        </p:spPr>
        <p:txBody>
          <a:bodyPr wrap="none" anchor="ctr"/>
          <a:lstStyle/>
          <a:p>
            <a:r>
              <a:rPr lang="en-US" sz="1050" b="1" dirty="0">
                <a:latin typeface="Arial"/>
                <a:cs typeface="Arial"/>
              </a:rPr>
              <a:t>GLE-PIB</a:t>
            </a:r>
          </a:p>
        </p:txBody>
      </p:sp>
      <p:sp>
        <p:nvSpPr>
          <p:cNvPr id="48" name="Rectangle 47"/>
          <p:cNvSpPr/>
          <p:nvPr/>
        </p:nvSpPr>
        <p:spPr>
          <a:xfrm>
            <a:off x="5925128" y="2063063"/>
            <a:ext cx="640841"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3" name="Rectangle 32"/>
          <p:cNvSpPr/>
          <p:nvPr/>
        </p:nvSpPr>
        <p:spPr>
          <a:xfrm>
            <a:off x="1139593" y="2766231"/>
            <a:ext cx="1146407" cy="74066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latin typeface="Arial" panose="020B0604020202020204" pitchFamily="34" charset="0"/>
                <a:cs typeface="Arial" panose="020B0604020202020204" pitchFamily="34" charset="0"/>
              </a:rPr>
              <a:t>GT 1</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Cirrhosis</a:t>
            </a:r>
          </a:p>
          <a:p>
            <a:pPr algn="ctr"/>
            <a:r>
              <a:rPr lang="en-US" sz="1050" b="1" dirty="0">
                <a:solidFill>
                  <a:srgbClr val="FFFFFF"/>
                </a:solidFill>
                <a:latin typeface="Arial" panose="020B0604020202020204" pitchFamily="34" charset="0"/>
                <a:cs typeface="Arial" panose="020B0604020202020204" pitchFamily="34" charset="0"/>
              </a:rPr>
              <a:t>1:1 randomization</a:t>
            </a:r>
            <a:endParaRPr lang="en-US" sz="1050"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2228850" y="2049713"/>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49</a:t>
            </a:r>
          </a:p>
        </p:txBody>
      </p:sp>
      <p:sp>
        <p:nvSpPr>
          <p:cNvPr id="43" name="Rectangle 42"/>
          <p:cNvSpPr/>
          <p:nvPr/>
        </p:nvSpPr>
        <p:spPr>
          <a:xfrm>
            <a:off x="2228850" y="276633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21</a:t>
            </a:r>
          </a:p>
        </p:txBody>
      </p:sp>
      <p:sp>
        <p:nvSpPr>
          <p:cNvPr id="45" name="Rectangle 44"/>
          <p:cNvSpPr/>
          <p:nvPr/>
        </p:nvSpPr>
        <p:spPr>
          <a:xfrm>
            <a:off x="2228850" y="321741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29</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B8B83B4E-CED7-51BE-9A44-2902A92847EA}"/>
              </a:ext>
            </a:extLst>
          </p:cNvPr>
          <p:cNvSpPr/>
          <p:nvPr/>
        </p:nvSpPr>
        <p:spPr>
          <a:xfrm>
            <a:off x="4645729" y="1017509"/>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cxnSp>
        <p:nvCxnSpPr>
          <p:cNvPr id="4" name="Straight Connector 3">
            <a:extLst>
              <a:ext uri="{FF2B5EF4-FFF2-40B4-BE49-F238E27FC236}">
                <a16:creationId xmlns:a16="http://schemas.microsoft.com/office/drawing/2014/main" id="{DD98DFB8-2E19-4B20-4857-700DA8B63307}"/>
              </a:ext>
            </a:extLst>
          </p:cNvPr>
          <p:cNvCxnSpPr/>
          <p:nvPr/>
        </p:nvCxnSpPr>
        <p:spPr>
          <a:xfrm flipV="1">
            <a:off x="4857245" y="1323848"/>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9815D85-6798-85AA-8204-AEE74E8D3ACD}"/>
              </a:ext>
            </a:extLst>
          </p:cNvPr>
          <p:cNvSpPr/>
          <p:nvPr/>
        </p:nvSpPr>
        <p:spPr>
          <a:xfrm>
            <a:off x="6027382" y="1017773"/>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cxnSp>
        <p:nvCxnSpPr>
          <p:cNvPr id="6" name="Straight Connector 5">
            <a:extLst>
              <a:ext uri="{FF2B5EF4-FFF2-40B4-BE49-F238E27FC236}">
                <a16:creationId xmlns:a16="http://schemas.microsoft.com/office/drawing/2014/main" id="{9DBF96EF-3381-1C5C-2DD2-5B3C32B4C55B}"/>
              </a:ext>
            </a:extLst>
          </p:cNvPr>
          <p:cNvCxnSpPr/>
          <p:nvPr/>
        </p:nvCxnSpPr>
        <p:spPr>
          <a:xfrm flipV="1">
            <a:off x="6238898" y="1324112"/>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715711"/>
      </p:ext>
    </p:extLst>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err="1"/>
              <a:t>Glecaprevir-Pibrentasvir</a:t>
            </a:r>
            <a:r>
              <a:rPr lang="en-US" sz="2000" dirty="0"/>
              <a:t> for Retreatment in Patients with GT 1</a:t>
            </a:r>
            <a:br>
              <a:rPr lang="en-US" sz="2000" dirty="0"/>
            </a:br>
            <a:r>
              <a:rPr lang="en-US" sz="2000" dirty="0"/>
              <a:t>HCV-TARGET: Baseline Characteristics</a:t>
            </a:r>
          </a:p>
        </p:txBody>
      </p:sp>
      <p:sp>
        <p:nvSpPr>
          <p:cNvPr id="2" name="Content Placeholder 1"/>
          <p:cNvSpPr>
            <a:spLocks noGrp="1"/>
          </p:cNvSpPr>
          <p:nvPr>
            <p:ph type="body" sz="quarter" idx="14"/>
          </p:nvPr>
        </p:nvSpPr>
        <p:spPr/>
        <p:txBody>
          <a:bodyPr/>
          <a:lstStyle/>
          <a:p>
            <a:r>
              <a:rPr lang="en-US" dirty="0"/>
              <a:t>Source: Lok A, et al. Gastroenterology;2019;157:1506-17.</a:t>
            </a:r>
          </a:p>
        </p:txBody>
      </p:sp>
      <p:graphicFrame>
        <p:nvGraphicFramePr>
          <p:cNvPr id="4" name="Group 66"/>
          <p:cNvGraphicFramePr>
            <a:graphicFrameLocks noGrp="1"/>
          </p:cNvGraphicFramePr>
          <p:nvPr/>
        </p:nvGraphicFramePr>
        <p:xfrm>
          <a:off x="403652" y="1003846"/>
          <a:ext cx="8229601" cy="3822795"/>
        </p:xfrm>
        <a:graphic>
          <a:graphicData uri="http://schemas.openxmlformats.org/drawingml/2006/table">
            <a:tbl>
              <a:tblPr>
                <a:effectLst/>
              </a:tblPr>
              <a:tblGrid>
                <a:gridCol w="2261171">
                  <a:extLst>
                    <a:ext uri="{9D8B030D-6E8A-4147-A177-3AD203B41FA5}">
                      <a16:colId xmlns:a16="http://schemas.microsoft.com/office/drawing/2014/main" val="20000"/>
                    </a:ext>
                  </a:extLst>
                </a:gridCol>
                <a:gridCol w="1430843">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233669">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Baseline Characteristic</a:t>
                      </a:r>
                    </a:p>
                  </a:txBody>
                  <a:tcPr marL="137160" marR="34290" marT="34290" marB="3429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GT 1 no cirrhosis</a:t>
                      </a:r>
                      <a:endParaRPr lang="en-US" sz="1200" b="1" baseline="0" dirty="0">
                        <a:solidFill>
                          <a:schemeClr val="bg1"/>
                        </a:solidFill>
                        <a:cs typeface="Arial" pitchFamily="34" charset="0"/>
                      </a:endParaRP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cs typeface="Arial" pitchFamily="34" charset="0"/>
                        </a:rPr>
                        <a:t>GT 1 with cirrhosis</a:t>
                      </a:r>
                      <a:endParaRPr lang="en-US" sz="1200" b="1" baseline="0" dirty="0">
                        <a:solidFill>
                          <a:schemeClr val="bg1"/>
                        </a:solidFill>
                        <a:latin typeface="Arial" panose="020B0604020202020204" pitchFamily="34" charset="0"/>
                        <a:cs typeface="Arial" panose="020B0604020202020204" pitchFamily="34" charset="0"/>
                      </a:endParaRP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9574E"/>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5287">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GLE-PIB 12 </a:t>
                      </a:r>
                      <a:r>
                        <a:rPr lang="en-US" sz="1100" b="1" dirty="0" err="1">
                          <a:solidFill>
                            <a:srgbClr val="FFFFFF"/>
                          </a:solidFill>
                          <a:latin typeface="Arial" panose="020B0604020202020204" pitchFamily="34" charset="0"/>
                          <a:ea typeface="ヒラギノ角ゴ Pro W3"/>
                          <a:cs typeface="Arial" panose="020B0604020202020204" pitchFamily="34" charset="0"/>
                          <a:sym typeface="Symbol" pitchFamily="18" charset="2"/>
                        </a:rPr>
                        <a:t>wk</a:t>
                      </a:r>
                      <a:r>
                        <a:rPr lang="en-US" sz="1100" b="1" dirty="0">
                          <a:solidFill>
                            <a:srgbClr val="FFFFFF"/>
                          </a:solidFill>
                          <a:latin typeface="Arial" panose="020B0604020202020204" pitchFamily="34" charset="0"/>
                          <a:ea typeface="ヒラギノ角ゴ Pro W3"/>
                          <a:cs typeface="Arial" panose="020B0604020202020204" pitchFamily="34" charset="0"/>
                          <a:sym typeface="Symbol" pitchFamily="18" charset="2"/>
                        </a:rPr>
                        <a:t> </a:t>
                      </a:r>
                      <a:b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b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78)</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Arial" panose="020B0604020202020204" pitchFamily="34" charset="0"/>
                          <a:cs typeface="Arial" panose="020B0604020202020204" pitchFamily="34" charset="0"/>
                        </a:rPr>
                        <a:t>GLE-PIB 16 </a:t>
                      </a:r>
                      <a:r>
                        <a:rPr lang="en-US" sz="1100" b="1" dirty="0" err="1">
                          <a:solidFill>
                            <a:srgbClr val="FFFFFF"/>
                          </a:solidFill>
                          <a:latin typeface="Arial" panose="020B0604020202020204" pitchFamily="34" charset="0"/>
                          <a:cs typeface="Arial" panose="020B0604020202020204" pitchFamily="34" charset="0"/>
                        </a:rPr>
                        <a:t>wk</a:t>
                      </a:r>
                      <a:endParaRPr lang="en-US" sz="1100" b="1" dirty="0">
                        <a:solidFill>
                          <a:srgbClr val="FFFFFF"/>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rgbClr val="FFFFFF"/>
                          </a:solidFill>
                          <a:latin typeface="Arial" panose="020B0604020202020204" pitchFamily="34" charset="0"/>
                          <a:cs typeface="Arial" panose="020B0604020202020204" pitchFamily="34" charset="0"/>
                        </a:rPr>
                        <a:t>(n = 49)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GLE-PIB + RBV 12 </a:t>
                      </a:r>
                      <a:r>
                        <a:rPr lang="en-US" sz="1100" b="1" dirty="0" err="1">
                          <a:solidFill>
                            <a:srgbClr val="FFFFFF"/>
                          </a:solidFill>
                          <a:latin typeface="Arial" panose="020B0604020202020204" pitchFamily="34" charset="0"/>
                          <a:cs typeface="Arial" panose="020B0604020202020204" pitchFamily="34" charset="0"/>
                        </a:rPr>
                        <a:t>wk</a:t>
                      </a:r>
                      <a:endParaRPr lang="en-US" sz="1100" b="1"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ea typeface="ヒラギノ角ゴ Pro W3"/>
                          <a:cs typeface="Arial" panose="020B0604020202020204" pitchFamily="34" charset="0"/>
                          <a:sym typeface="Symbol" pitchFamily="18" charset="2"/>
                        </a:rPr>
                        <a:t>(n = 21)</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GLE-PIB 16 </a:t>
                      </a:r>
                      <a:r>
                        <a:rPr lang="en-US" sz="1100" b="1" dirty="0" err="1">
                          <a:solidFill>
                            <a:srgbClr val="FFFFFF"/>
                          </a:solidFill>
                          <a:latin typeface="Arial" panose="020B0604020202020204" pitchFamily="34" charset="0"/>
                          <a:cs typeface="Arial" panose="020B0604020202020204" pitchFamily="34" charset="0"/>
                        </a:rPr>
                        <a:t>wk</a:t>
                      </a:r>
                      <a:endParaRPr lang="en-US" sz="1100" b="1"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29)</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219507">
                <a:tc>
                  <a:txBody>
                    <a:bodyPr/>
                    <a:lstStyle/>
                    <a:p>
                      <a:r>
                        <a:rPr lang="en-US" sz="1100" dirty="0">
                          <a:latin typeface="Arial" panose="020B0604020202020204" pitchFamily="34" charset="0"/>
                          <a:cs typeface="Arial" panose="020B0604020202020204" pitchFamily="34" charset="0"/>
                        </a:rPr>
                        <a:t>Male,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(82)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40 (82)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16 (76)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23 (79)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Race, black,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32 (41)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25 (51)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8 (38)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12 (41)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19507">
                <a:tc>
                  <a:txBody>
                    <a:bodyPr/>
                    <a:lstStyle/>
                    <a:p>
                      <a:r>
                        <a:rPr lang="en-US" sz="1100" dirty="0">
                          <a:latin typeface="Arial" panose="020B0604020202020204" pitchFamily="34" charset="0"/>
                          <a:cs typeface="Arial" panose="020B0604020202020204" pitchFamily="34" charset="0"/>
                        </a:rPr>
                        <a:t>Age, years, median (range)</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62 (40-77)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62 (45-75)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60 (38-70)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(42-81)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19507">
                <a:tc>
                  <a:txBody>
                    <a:bodyPr/>
                    <a:lstStyle/>
                    <a:p>
                      <a:r>
                        <a:rPr lang="en-US" sz="1100" dirty="0">
                          <a:latin typeface="Arial" panose="020B0604020202020204" pitchFamily="34" charset="0"/>
                          <a:cs typeface="Arial" panose="020B0604020202020204" pitchFamily="34" charset="0"/>
                        </a:rPr>
                        <a:t>BMI, kg/m</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mean </a:t>
                      </a:r>
                      <a:r>
                        <a:rPr lang="en-US" sz="1100" dirty="0">
                          <a:solidFill>
                            <a:schemeClr val="tx1"/>
                          </a:solidFill>
                          <a:latin typeface="Arial" panose="020B0604020202020204" pitchFamily="34" charset="0"/>
                          <a:cs typeface="Arial" panose="020B0604020202020204" pitchFamily="34" charset="0"/>
                        </a:rPr>
                        <a:t>(range)</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chemeClr val="dk1"/>
                          </a:solidFill>
                          <a:latin typeface="Arial" panose="020B0604020202020204" pitchFamily="34" charset="0"/>
                          <a:ea typeface="+mn-ea"/>
                          <a:cs typeface="Arial" panose="020B0604020202020204" pitchFamily="34" charset="0"/>
                        </a:rPr>
                        <a:t>28 (19-45)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30 (19-50)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30 (19-53)</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27 (23-38)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19507">
                <a:tc>
                  <a:txBody>
                    <a:bodyPr/>
                    <a:lstStyle/>
                    <a:p>
                      <a:r>
                        <a:rPr lang="en-US" sz="1100" dirty="0">
                          <a:solidFill>
                            <a:schemeClr val="tx1"/>
                          </a:solidFill>
                          <a:latin typeface="Arial" panose="020B0604020202020204" pitchFamily="34" charset="0"/>
                          <a:cs typeface="Arial" panose="020B0604020202020204" pitchFamily="34" charset="0"/>
                        </a:rPr>
                        <a:t>HCV</a:t>
                      </a:r>
                      <a:r>
                        <a:rPr lang="en-US" sz="1100" baseline="0" dirty="0">
                          <a:solidFill>
                            <a:schemeClr val="tx1"/>
                          </a:solidFill>
                          <a:latin typeface="Arial" panose="020B0604020202020204" pitchFamily="34" charset="0"/>
                          <a:cs typeface="Arial" panose="020B0604020202020204" pitchFamily="34" charset="0"/>
                        </a:rPr>
                        <a:t> Genotype 1A, n (%)</a:t>
                      </a:r>
                      <a:endParaRPr lang="en-US" sz="11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60 (77)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39 (80)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17 (81)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26 (90)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219507">
                <a:tc>
                  <a:txBody>
                    <a:bodyPr/>
                    <a:lstStyle/>
                    <a:p>
                      <a:r>
                        <a:rPr lang="en-US" sz="1100" dirty="0">
                          <a:latin typeface="Arial" panose="020B0604020202020204" pitchFamily="34" charset="0"/>
                          <a:cs typeface="Arial" panose="020B0604020202020204" pitchFamily="34" charset="0"/>
                        </a:rPr>
                        <a:t>HCV RNA,</a:t>
                      </a:r>
                      <a:r>
                        <a:rPr lang="en-US" sz="105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log</a:t>
                      </a:r>
                      <a:r>
                        <a:rPr lang="en-US" sz="900" baseline="-25000"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IU/ml, median (range)</a:t>
                      </a:r>
                      <a:endParaRPr lang="en-US" sz="1100" dirty="0">
                        <a:latin typeface="Arial" panose="020B0604020202020204" pitchFamily="34" charset="0"/>
                        <a:cs typeface="Arial" panose="020B0604020202020204" pitchFamily="34" charset="0"/>
                      </a:endParaRP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(1.9-7.7)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(4.0-7.7)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6.3 (5.1-7.0)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6.4 (3.7-7.1)</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1"/>
                  </a:ext>
                </a:extLst>
              </a:tr>
              <a:tr h="219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DAA treatment, 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  SOF + LDV</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  SOF + VEL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  SOF + DCV</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74 (95)</a:t>
                      </a:r>
                    </a:p>
                    <a:p>
                      <a:pPr algn="ctr"/>
                      <a:r>
                        <a:rPr lang="en-US" sz="1100" kern="1200" dirty="0">
                          <a:solidFill>
                            <a:schemeClr val="tx1"/>
                          </a:solidFill>
                          <a:latin typeface="Arial" panose="020B0604020202020204" pitchFamily="34" charset="0"/>
                          <a:ea typeface="+mn-ea"/>
                          <a:cs typeface="Arial" panose="020B0604020202020204" pitchFamily="34" charset="0"/>
                        </a:rPr>
                        <a:t>4 (5)</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45 (92)</a:t>
                      </a:r>
                    </a:p>
                    <a:p>
                      <a:pPr algn="ctr"/>
                      <a:r>
                        <a:rPr lang="en-US" sz="1100" kern="1200" dirty="0">
                          <a:solidFill>
                            <a:schemeClr val="tx1"/>
                          </a:solidFill>
                          <a:latin typeface="Arial" panose="020B0604020202020204" pitchFamily="34" charset="0"/>
                          <a:ea typeface="+mn-ea"/>
                          <a:cs typeface="Arial" panose="020B0604020202020204" pitchFamily="34" charset="0"/>
                        </a:rPr>
                        <a:t>3 (6)</a:t>
                      </a:r>
                    </a:p>
                    <a:p>
                      <a:pPr algn="ctr"/>
                      <a:r>
                        <a:rPr lang="en-US" sz="1100" kern="1200" dirty="0">
                          <a:solidFill>
                            <a:schemeClr val="tx1"/>
                          </a:solidFill>
                          <a:latin typeface="Arial" panose="020B0604020202020204" pitchFamily="34" charset="0"/>
                          <a:ea typeface="+mn-ea"/>
                          <a:cs typeface="Arial" panose="020B0604020202020204" pitchFamily="34" charset="0"/>
                        </a:rPr>
                        <a:t>1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21 (100)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endParaRPr lang="en-US" sz="1100" kern="1200" dirty="0">
                        <a:solidFill>
                          <a:schemeClr val="tx1"/>
                        </a:solidFill>
                        <a:latin typeface="Arial" panose="020B0604020202020204" pitchFamily="34" charset="0"/>
                        <a:ea typeface="+mn-ea"/>
                        <a:cs typeface="Arial" panose="020B0604020202020204" pitchFamily="34" charset="0"/>
                      </a:endParaRPr>
                    </a:p>
                    <a:p>
                      <a:pPr algn="ctr"/>
                      <a:r>
                        <a:rPr lang="en-US" sz="1100" kern="1200" dirty="0">
                          <a:solidFill>
                            <a:schemeClr val="tx1"/>
                          </a:solidFill>
                          <a:latin typeface="Arial" panose="020B0604020202020204" pitchFamily="34" charset="0"/>
                          <a:ea typeface="+mn-ea"/>
                          <a:cs typeface="Arial" panose="020B0604020202020204" pitchFamily="34" charset="0"/>
                        </a:rPr>
                        <a:t>26 (90)</a:t>
                      </a:r>
                    </a:p>
                    <a:p>
                      <a:pPr algn="ctr"/>
                      <a:r>
                        <a:rPr lang="en-US" sz="1100" kern="1200" dirty="0">
                          <a:solidFill>
                            <a:schemeClr val="tx1"/>
                          </a:solidFill>
                          <a:latin typeface="Arial" panose="020B0604020202020204" pitchFamily="34" charset="0"/>
                          <a:ea typeface="+mn-ea"/>
                          <a:cs typeface="Arial" panose="020B0604020202020204" pitchFamily="34" charset="0"/>
                        </a:rPr>
                        <a:t>3 (10)</a:t>
                      </a:r>
                    </a:p>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2"/>
                  </a:ext>
                </a:extLst>
              </a:tr>
              <a:tr h="219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Prior PI exposure, n(%)</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5 (10)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tx1"/>
                          </a:solidFill>
                          <a:latin typeface="Arial" panose="020B0604020202020204" pitchFamily="34" charset="0"/>
                          <a:ea typeface="+mn-ea"/>
                          <a:cs typeface="Arial" panose="020B0604020202020204" pitchFamily="34" charset="0"/>
                        </a:rPr>
                        <a:t>3 (10)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3"/>
                  </a:ext>
                </a:extLst>
              </a:tr>
              <a:tr h="258265">
                <a:tc>
                  <a:txBody>
                    <a:bodyPr/>
                    <a:lstStyle/>
                    <a:p>
                      <a:r>
                        <a:rPr lang="en-US" sz="1050" dirty="0">
                          <a:latin typeface="Arial" panose="020B0604020202020204" pitchFamily="34" charset="0"/>
                          <a:cs typeface="Arial" panose="020B0604020202020204" pitchFamily="34" charset="0"/>
                        </a:rPr>
                        <a:t>History of HCC,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4 (5)</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 (6)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 (10)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807632063"/>
                  </a:ext>
                </a:extLst>
              </a:tr>
              <a:tr h="258265">
                <a:tc>
                  <a:txBody>
                    <a:bodyPr/>
                    <a:lstStyle/>
                    <a:p>
                      <a:r>
                        <a:rPr lang="en-US" sz="1050" dirty="0">
                          <a:latin typeface="Arial" panose="020B0604020202020204" pitchFamily="34" charset="0"/>
                          <a:cs typeface="Arial" panose="020B0604020202020204" pitchFamily="34" charset="0"/>
                        </a:rPr>
                        <a:t>Post-liver transplantation,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 (6)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10 (20)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659417648"/>
                  </a:ext>
                </a:extLst>
              </a:tr>
              <a:tr h="258265">
                <a:tc>
                  <a:txBody>
                    <a:bodyPr/>
                    <a:lstStyle/>
                    <a:p>
                      <a:r>
                        <a:rPr lang="en-US" sz="1050" dirty="0">
                          <a:latin typeface="Arial" panose="020B0604020202020204" pitchFamily="34" charset="0"/>
                          <a:cs typeface="Arial" panose="020B0604020202020204" pitchFamily="34" charset="0"/>
                        </a:rPr>
                        <a:t>HIV coinfection, n (%)</a:t>
                      </a:r>
                    </a:p>
                  </a:txBody>
                  <a:tcPr marL="13716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 (6)</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2 (4)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 (5)</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 (3)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3552468501"/>
                  </a:ext>
                </a:extLst>
              </a:tr>
            </a:tbl>
          </a:graphicData>
        </a:graphic>
      </p:graphicFrame>
    </p:spTree>
    <p:extLst>
      <p:ext uri="{BB962C8B-B14F-4D97-AF65-F5344CB8AC3E}">
        <p14:creationId xmlns:p14="http://schemas.microsoft.com/office/powerpoint/2010/main" val="29879819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a:solidFill>
                  <a:srgbClr val="001D48"/>
                </a:solidFill>
              </a:rPr>
              <a:t>Glecaprevir-Pibrentasvir in Genotype 2 without Cirrhosis </a:t>
            </a:r>
            <a:br>
              <a:rPr lang="en-US" dirty="0">
                <a:solidFill>
                  <a:srgbClr val="001D48"/>
                </a:solidFill>
              </a:rPr>
            </a:br>
            <a:r>
              <a:rPr lang="en-US" sz="2400" b="1" dirty="0">
                <a:solidFill>
                  <a:srgbClr val="001D48"/>
                </a:solidFill>
              </a:rPr>
              <a:t>ENDURANCE-2</a:t>
            </a:r>
          </a:p>
        </p:txBody>
      </p:sp>
      <p:sp>
        <p:nvSpPr>
          <p:cNvPr id="2" name="Text Placeholder 1">
            <a:extLst>
              <a:ext uri="{FF2B5EF4-FFF2-40B4-BE49-F238E27FC236}">
                <a16:creationId xmlns:a16="http://schemas.microsoft.com/office/drawing/2014/main" id="{8B4F46CB-D069-2E4F-BCC6-B31ACE221567}"/>
              </a:ext>
            </a:extLst>
          </p:cNvPr>
          <p:cNvSpPr>
            <a:spLocks noGrp="1"/>
          </p:cNvSpPr>
          <p:nvPr>
            <p:ph type="body" sz="quarter" idx="15"/>
          </p:nvPr>
        </p:nvSpPr>
        <p:spPr>
          <a:prstGeom prst="rect">
            <a:avLst/>
          </a:prstGeom>
        </p:spPr>
        <p:txBody>
          <a:bodyPr/>
          <a:lstStyle/>
          <a:p>
            <a:r>
              <a:rPr lang="en-US" dirty="0"/>
              <a:t>Source: </a:t>
            </a:r>
            <a:r>
              <a:rPr lang="en-US" dirty="0" err="1"/>
              <a:t>Asselah</a:t>
            </a:r>
            <a:r>
              <a:rPr lang="en-US" dirty="0"/>
              <a:t> T, et al. Clin Gastroenterol Hepatol. 2018;16:417-26.</a:t>
            </a:r>
            <a:endParaRPr lang="en-US" sz="900" dirty="0"/>
          </a:p>
        </p:txBody>
      </p:sp>
      <p:sp>
        <p:nvSpPr>
          <p:cNvPr id="3" name="Text Placeholder 2"/>
          <p:cNvSpPr>
            <a:spLocks noGrp="1"/>
          </p:cNvSpPr>
          <p:nvPr>
            <p:ph type="body" idx="1"/>
          </p:nvPr>
        </p:nvSpPr>
        <p:spPr>
          <a:prstGeom prst="rect">
            <a:avLst/>
          </a:prstGeom>
        </p:spPr>
        <p:txBody>
          <a:bodyPr>
            <a:normAutofit/>
          </a:bodyPr>
          <a:lstStyle/>
          <a:p>
            <a:r>
              <a:rPr lang="en-US" dirty="0">
                <a:latin typeface="Arial"/>
                <a:cs typeface="Arial"/>
              </a:rPr>
              <a:t>Treatment Naïve or Treatment Experienced, </a:t>
            </a:r>
            <a:r>
              <a:rPr lang="en-US" dirty="0"/>
              <a:t>Phase 3 </a:t>
            </a:r>
          </a:p>
        </p:txBody>
      </p:sp>
    </p:spTree>
    <p:extLst>
      <p:ext uri="{BB962C8B-B14F-4D97-AF65-F5344CB8AC3E}">
        <p14:creationId xmlns:p14="http://schemas.microsoft.com/office/powerpoint/2010/main" val="3516614727"/>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err="1"/>
              <a:t>Glecaprevir-Pibrentasvir</a:t>
            </a:r>
            <a:r>
              <a:rPr lang="en-US" sz="2000" dirty="0"/>
              <a:t> for Retreatment in Patients with GT 1</a:t>
            </a:r>
            <a:br>
              <a:rPr lang="en-US" sz="2000" dirty="0"/>
            </a:br>
            <a:r>
              <a:rPr lang="en-US" sz="2000" dirty="0"/>
              <a:t>HCV-TARGET: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HCV-TARGET: SVR 12* by Cirrhosis Status and Regimen</a:t>
            </a:r>
          </a:p>
        </p:txBody>
      </p:sp>
      <p:sp>
        <p:nvSpPr>
          <p:cNvPr id="7" name="Content Placeholder 6"/>
          <p:cNvSpPr>
            <a:spLocks noGrp="1"/>
          </p:cNvSpPr>
          <p:nvPr>
            <p:ph type="body" sz="quarter" idx="14"/>
          </p:nvPr>
        </p:nvSpPr>
        <p:spPr/>
        <p:txBody>
          <a:bodyPr/>
          <a:lstStyle/>
          <a:p>
            <a:r>
              <a:rPr lang="en-US" dirty="0"/>
              <a:t>Source: Lok A, et al. Gastroenterology;2019;157:1506-17.</a:t>
            </a:r>
          </a:p>
        </p:txBody>
      </p:sp>
      <p:graphicFrame>
        <p:nvGraphicFramePr>
          <p:cNvPr id="30" name="Chart 29"/>
          <p:cNvGraphicFramePr>
            <a:graphicFrameLocks/>
          </p:cNvGraphicFramePr>
          <p:nvPr>
            <p:extLst>
              <p:ext uri="{D42A27DB-BD31-4B8C-83A1-F6EECF244321}">
                <p14:modId xmlns:p14="http://schemas.microsoft.com/office/powerpoint/2010/main" val="698703420"/>
              </p:ext>
            </p:extLst>
          </p:nvPr>
        </p:nvGraphicFramePr>
        <p:xfrm>
          <a:off x="457200" y="1419600"/>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1945388" y="3295858"/>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70/78</a:t>
            </a:r>
          </a:p>
        </p:txBody>
      </p:sp>
      <p:sp>
        <p:nvSpPr>
          <p:cNvPr id="13" name="Rectangle 25"/>
          <p:cNvSpPr>
            <a:spLocks noChangeArrowheads="1"/>
          </p:cNvSpPr>
          <p:nvPr/>
        </p:nvSpPr>
        <p:spPr bwMode="auto">
          <a:xfrm>
            <a:off x="2294739" y="3957642"/>
            <a:ext cx="1782518"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No Cirrhosis</a:t>
            </a:r>
          </a:p>
        </p:txBody>
      </p:sp>
      <p:sp>
        <p:nvSpPr>
          <p:cNvPr id="19" name="Rectangle 18"/>
          <p:cNvSpPr/>
          <p:nvPr/>
        </p:nvSpPr>
        <p:spPr>
          <a:xfrm>
            <a:off x="3701076" y="3295858"/>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46/49</a:t>
            </a:r>
          </a:p>
        </p:txBody>
      </p:sp>
      <p:sp>
        <p:nvSpPr>
          <p:cNvPr id="20" name="Rectangle 19"/>
          <p:cNvSpPr/>
          <p:nvPr/>
        </p:nvSpPr>
        <p:spPr>
          <a:xfrm>
            <a:off x="5517201" y="3295858"/>
            <a:ext cx="72237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18/21</a:t>
            </a:r>
          </a:p>
        </p:txBody>
      </p:sp>
      <p:sp>
        <p:nvSpPr>
          <p:cNvPr id="23" name="Rectangle 22"/>
          <p:cNvSpPr/>
          <p:nvPr/>
        </p:nvSpPr>
        <p:spPr>
          <a:xfrm>
            <a:off x="7304514" y="3295858"/>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28/29</a:t>
            </a:r>
          </a:p>
        </p:txBody>
      </p:sp>
      <p:cxnSp>
        <p:nvCxnSpPr>
          <p:cNvPr id="25" name="Straight Connector 24"/>
          <p:cNvCxnSpPr>
            <a:cxnSpLocks/>
          </p:cNvCxnSpPr>
          <p:nvPr/>
        </p:nvCxnSpPr>
        <p:spPr>
          <a:xfrm>
            <a:off x="5074024" y="3931920"/>
            <a:ext cx="3122625"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1757082" y="3934741"/>
            <a:ext cx="2824443"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5939047" y="3957642"/>
            <a:ext cx="167436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Cirrhosis</a:t>
            </a:r>
          </a:p>
        </p:txBody>
      </p:sp>
      <p:sp>
        <p:nvSpPr>
          <p:cNvPr id="16" name="Rectangle 25"/>
          <p:cNvSpPr>
            <a:spLocks noChangeArrowheads="1"/>
          </p:cNvSpPr>
          <p:nvPr/>
        </p:nvSpPr>
        <p:spPr bwMode="auto">
          <a:xfrm>
            <a:off x="1139171" y="4330556"/>
            <a:ext cx="7461131"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0"/>
              </a:spcBef>
            </a:pPr>
            <a:r>
              <a:rPr lang="en-US" sz="1050" b="1" dirty="0">
                <a:solidFill>
                  <a:srgbClr val="000000"/>
                </a:solidFill>
                <a:latin typeface="Arial"/>
                <a:cs typeface="Arial"/>
              </a:rPr>
              <a:t>Abbreviations</a:t>
            </a:r>
            <a:r>
              <a:rPr lang="en-US" sz="1050" dirty="0">
                <a:solidFill>
                  <a:srgbClr val="000000"/>
                </a:solidFill>
                <a:latin typeface="Arial"/>
                <a:cs typeface="Arial"/>
              </a:rPr>
              <a:t>: GLE-PIB = </a:t>
            </a:r>
            <a:r>
              <a:rPr lang="en-US" sz="1050" dirty="0" err="1">
                <a:solidFill>
                  <a:srgbClr val="000000"/>
                </a:solidFill>
                <a:latin typeface="Arial"/>
                <a:cs typeface="Arial"/>
              </a:rPr>
              <a:t>glecaprevir-pibrentasvir</a:t>
            </a:r>
            <a:r>
              <a:rPr lang="en-US" sz="1050" dirty="0">
                <a:solidFill>
                  <a:srgbClr val="000000"/>
                </a:solidFill>
                <a:latin typeface="Arial"/>
                <a:cs typeface="Arial"/>
              </a:rPr>
              <a:t>; RBV = ribavirin; BT = (virologic) breakthrough</a:t>
            </a:r>
          </a:p>
          <a:p>
            <a:pPr marL="205740" defTabSz="701279">
              <a:spcBef>
                <a:spcPts val="0"/>
              </a:spcBef>
            </a:pPr>
            <a:r>
              <a:rPr lang="en-US" sz="1050" dirty="0">
                <a:solidFill>
                  <a:srgbClr val="000000"/>
                </a:solidFill>
                <a:latin typeface="Arial"/>
                <a:cs typeface="Arial"/>
              </a:rPr>
              <a:t>*</a:t>
            </a:r>
            <a:r>
              <a:rPr lang="en-US" sz="1050" dirty="0">
                <a:latin typeface="Arial"/>
                <a:cs typeface="Arial"/>
              </a:rPr>
              <a:t>Primary end point </a:t>
            </a:r>
            <a:r>
              <a:rPr lang="en-US" sz="1000" dirty="0">
                <a:latin typeface="Arial"/>
                <a:cs typeface="Arial"/>
              </a:rPr>
              <a:t>by intention-to-treat analysis</a:t>
            </a:r>
          </a:p>
        </p:txBody>
      </p:sp>
    </p:spTree>
    <p:extLst>
      <p:ext uri="{BB962C8B-B14F-4D97-AF65-F5344CB8AC3E}">
        <p14:creationId xmlns:p14="http://schemas.microsoft.com/office/powerpoint/2010/main" val="300453197"/>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err="1"/>
              <a:t>Glecaprevir-Pibrentasvir</a:t>
            </a:r>
            <a:r>
              <a:rPr lang="en-US" sz="2000" dirty="0"/>
              <a:t> for Retreatment in Patients with GT 1</a:t>
            </a:r>
            <a:br>
              <a:rPr lang="en-US" sz="2000" dirty="0"/>
            </a:br>
            <a:r>
              <a:rPr lang="en-US" sz="2000" dirty="0"/>
              <a:t>HCV-TARGET: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HCV-TARGET: SVR 12* by Cirrhosis Status and Regimen</a:t>
            </a:r>
          </a:p>
        </p:txBody>
      </p:sp>
      <p:sp>
        <p:nvSpPr>
          <p:cNvPr id="7" name="Content Placeholder 6"/>
          <p:cNvSpPr>
            <a:spLocks noGrp="1"/>
          </p:cNvSpPr>
          <p:nvPr>
            <p:ph type="body" sz="quarter" idx="14"/>
          </p:nvPr>
        </p:nvSpPr>
        <p:spPr/>
        <p:txBody>
          <a:bodyPr/>
          <a:lstStyle/>
          <a:p>
            <a:r>
              <a:rPr lang="en-US" dirty="0"/>
              <a:t>Source: Lok A, et al. Gastroenterology;2019;157:1506-17.</a:t>
            </a:r>
          </a:p>
        </p:txBody>
      </p:sp>
      <p:graphicFrame>
        <p:nvGraphicFramePr>
          <p:cNvPr id="30" name="Chart 29"/>
          <p:cNvGraphicFramePr>
            <a:graphicFrameLocks/>
          </p:cNvGraphicFramePr>
          <p:nvPr/>
        </p:nvGraphicFramePr>
        <p:xfrm>
          <a:off x="457200" y="1419600"/>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1945388" y="3295858"/>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70/78</a:t>
            </a:r>
          </a:p>
        </p:txBody>
      </p:sp>
      <p:sp>
        <p:nvSpPr>
          <p:cNvPr id="13" name="Rectangle 25"/>
          <p:cNvSpPr>
            <a:spLocks noChangeArrowheads="1"/>
          </p:cNvSpPr>
          <p:nvPr/>
        </p:nvSpPr>
        <p:spPr bwMode="auto">
          <a:xfrm>
            <a:off x="2294739" y="3957642"/>
            <a:ext cx="1782518"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No Cirrhosis</a:t>
            </a:r>
          </a:p>
        </p:txBody>
      </p:sp>
      <p:sp>
        <p:nvSpPr>
          <p:cNvPr id="19" name="Rectangle 18"/>
          <p:cNvSpPr/>
          <p:nvPr/>
        </p:nvSpPr>
        <p:spPr>
          <a:xfrm>
            <a:off x="3701076" y="3295858"/>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46/49</a:t>
            </a:r>
          </a:p>
        </p:txBody>
      </p:sp>
      <p:sp>
        <p:nvSpPr>
          <p:cNvPr id="20" name="Rectangle 19"/>
          <p:cNvSpPr/>
          <p:nvPr/>
        </p:nvSpPr>
        <p:spPr>
          <a:xfrm>
            <a:off x="5517201" y="3295858"/>
            <a:ext cx="72237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18/21</a:t>
            </a:r>
          </a:p>
        </p:txBody>
      </p:sp>
      <p:sp>
        <p:nvSpPr>
          <p:cNvPr id="23" name="Rectangle 22"/>
          <p:cNvSpPr/>
          <p:nvPr/>
        </p:nvSpPr>
        <p:spPr>
          <a:xfrm>
            <a:off x="7304514" y="3295858"/>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28/29</a:t>
            </a:r>
          </a:p>
        </p:txBody>
      </p:sp>
      <p:cxnSp>
        <p:nvCxnSpPr>
          <p:cNvPr id="25" name="Straight Connector 24"/>
          <p:cNvCxnSpPr>
            <a:cxnSpLocks/>
          </p:cNvCxnSpPr>
          <p:nvPr/>
        </p:nvCxnSpPr>
        <p:spPr>
          <a:xfrm>
            <a:off x="5074024" y="3931920"/>
            <a:ext cx="3122625"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1757082" y="3934741"/>
            <a:ext cx="2824443" cy="0"/>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5939047" y="3957642"/>
            <a:ext cx="167436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Cirrhosis</a:t>
            </a:r>
          </a:p>
        </p:txBody>
      </p:sp>
      <p:sp>
        <p:nvSpPr>
          <p:cNvPr id="16" name="Rectangle 25"/>
          <p:cNvSpPr>
            <a:spLocks noChangeArrowheads="1"/>
          </p:cNvSpPr>
          <p:nvPr/>
        </p:nvSpPr>
        <p:spPr bwMode="auto">
          <a:xfrm>
            <a:off x="1139171" y="4330556"/>
            <a:ext cx="7461131" cy="3771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0"/>
              </a:spcBef>
            </a:pPr>
            <a:r>
              <a:rPr lang="en-US" sz="1050" b="1" dirty="0">
                <a:solidFill>
                  <a:srgbClr val="000000"/>
                </a:solidFill>
                <a:latin typeface="Arial"/>
                <a:cs typeface="Arial"/>
              </a:rPr>
              <a:t>Abbreviations</a:t>
            </a:r>
            <a:r>
              <a:rPr lang="en-US" sz="1050" dirty="0">
                <a:solidFill>
                  <a:srgbClr val="000000"/>
                </a:solidFill>
                <a:latin typeface="Arial"/>
                <a:cs typeface="Arial"/>
              </a:rPr>
              <a:t>: GLE-PIB = </a:t>
            </a:r>
            <a:r>
              <a:rPr lang="en-US" sz="1050" dirty="0" err="1">
                <a:solidFill>
                  <a:srgbClr val="000000"/>
                </a:solidFill>
                <a:latin typeface="Arial"/>
                <a:cs typeface="Arial"/>
              </a:rPr>
              <a:t>glecaprevir-pibrentasvir</a:t>
            </a:r>
            <a:r>
              <a:rPr lang="en-US" sz="1050" dirty="0">
                <a:solidFill>
                  <a:srgbClr val="000000"/>
                </a:solidFill>
                <a:latin typeface="Arial"/>
                <a:cs typeface="Arial"/>
              </a:rPr>
              <a:t>; RBV = ribavirin; BT = (virologic) breakthrough</a:t>
            </a:r>
          </a:p>
          <a:p>
            <a:pPr marL="205740" defTabSz="701279">
              <a:spcBef>
                <a:spcPts val="0"/>
              </a:spcBef>
            </a:pPr>
            <a:r>
              <a:rPr lang="en-US" sz="1050" dirty="0">
                <a:solidFill>
                  <a:srgbClr val="000000"/>
                </a:solidFill>
                <a:latin typeface="Arial"/>
                <a:cs typeface="Arial"/>
              </a:rPr>
              <a:t>*</a:t>
            </a:r>
            <a:r>
              <a:rPr lang="en-US" sz="1050" dirty="0">
                <a:latin typeface="Arial"/>
                <a:cs typeface="Arial"/>
              </a:rPr>
              <a:t>Primary end point </a:t>
            </a:r>
            <a:r>
              <a:rPr lang="en-US" sz="1000" dirty="0">
                <a:latin typeface="Arial"/>
                <a:cs typeface="Arial"/>
              </a:rPr>
              <a:t>by intention-to-treat analysis</a:t>
            </a:r>
          </a:p>
        </p:txBody>
      </p:sp>
      <p:sp>
        <p:nvSpPr>
          <p:cNvPr id="2" name="Line Callout 1 1">
            <a:extLst>
              <a:ext uri="{FF2B5EF4-FFF2-40B4-BE49-F238E27FC236}">
                <a16:creationId xmlns:a16="http://schemas.microsoft.com/office/drawing/2014/main" id="{AE807C60-B591-1521-6172-9BD247B81338}"/>
              </a:ext>
            </a:extLst>
          </p:cNvPr>
          <p:cNvSpPr/>
          <p:nvPr/>
        </p:nvSpPr>
        <p:spPr>
          <a:xfrm>
            <a:off x="1790472" y="2303438"/>
            <a:ext cx="1013688" cy="726359"/>
          </a:xfrm>
          <a:prstGeom prst="borderCallout1">
            <a:avLst>
              <a:gd name="adj1" fmla="val 143060"/>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5 relapse</a:t>
            </a:r>
          </a:p>
          <a:p>
            <a:pPr algn="ctr"/>
            <a:r>
              <a:rPr lang="en-US" sz="1050" dirty="0">
                <a:latin typeface="Arial" panose="020B0604020202020204" pitchFamily="34" charset="0"/>
                <a:cs typeface="Arial" panose="020B0604020202020204" pitchFamily="34" charset="0"/>
              </a:rPr>
              <a:t>1 BT</a:t>
            </a:r>
          </a:p>
          <a:p>
            <a:pPr algn="ctr"/>
            <a:r>
              <a:rPr lang="en-US" sz="1050" dirty="0">
                <a:latin typeface="Arial" panose="020B0604020202020204" pitchFamily="34" charset="0"/>
                <a:cs typeface="Arial" panose="020B0604020202020204" pitchFamily="34" charset="0"/>
              </a:rPr>
              <a:t>1 reinfection</a:t>
            </a:r>
          </a:p>
          <a:p>
            <a:pPr algn="ctr"/>
            <a:r>
              <a:rPr lang="en-US" sz="1050" dirty="0">
                <a:latin typeface="Arial" panose="020B0604020202020204" pitchFamily="34" charset="0"/>
                <a:cs typeface="Arial" panose="020B0604020202020204" pitchFamily="34" charset="0"/>
              </a:rPr>
              <a:t>1 death</a:t>
            </a:r>
          </a:p>
        </p:txBody>
      </p:sp>
      <p:sp>
        <p:nvSpPr>
          <p:cNvPr id="4" name="Line Callout 1 3">
            <a:extLst>
              <a:ext uri="{FF2B5EF4-FFF2-40B4-BE49-F238E27FC236}">
                <a16:creationId xmlns:a16="http://schemas.microsoft.com/office/drawing/2014/main" id="{D1A7AE58-E482-F792-E499-E1D8220121FF}"/>
              </a:ext>
            </a:extLst>
          </p:cNvPr>
          <p:cNvSpPr/>
          <p:nvPr/>
        </p:nvSpPr>
        <p:spPr>
          <a:xfrm>
            <a:off x="3559128" y="2634505"/>
            <a:ext cx="1013688" cy="402330"/>
          </a:xfrm>
          <a:prstGeom prst="borderCallout1">
            <a:avLst>
              <a:gd name="adj1" fmla="val 162541"/>
              <a:gd name="adj2" fmla="val 50354"/>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2 relapse</a:t>
            </a:r>
          </a:p>
          <a:p>
            <a:pPr algn="ctr"/>
            <a:r>
              <a:rPr lang="en-US" sz="1050" dirty="0">
                <a:latin typeface="Arial" panose="020B0604020202020204" pitchFamily="34" charset="0"/>
                <a:cs typeface="Arial" panose="020B0604020202020204" pitchFamily="34" charset="0"/>
              </a:rPr>
              <a:t>1 BT</a:t>
            </a:r>
          </a:p>
        </p:txBody>
      </p:sp>
      <p:sp>
        <p:nvSpPr>
          <p:cNvPr id="5" name="Line Callout 1 4">
            <a:extLst>
              <a:ext uri="{FF2B5EF4-FFF2-40B4-BE49-F238E27FC236}">
                <a16:creationId xmlns:a16="http://schemas.microsoft.com/office/drawing/2014/main" id="{0EA98536-EFA0-AD7E-983B-69D7A9C8A4E9}"/>
              </a:ext>
            </a:extLst>
          </p:cNvPr>
          <p:cNvSpPr/>
          <p:nvPr/>
        </p:nvSpPr>
        <p:spPr>
          <a:xfrm>
            <a:off x="5371544" y="2637462"/>
            <a:ext cx="1013688" cy="402330"/>
          </a:xfrm>
          <a:prstGeom prst="borderCallout1">
            <a:avLst>
              <a:gd name="adj1" fmla="val 162541"/>
              <a:gd name="adj2" fmla="val 50354"/>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1 relapse</a:t>
            </a:r>
          </a:p>
          <a:p>
            <a:pPr algn="ctr"/>
            <a:r>
              <a:rPr lang="en-US" sz="1050" dirty="0">
                <a:latin typeface="Arial" panose="020B0604020202020204" pitchFamily="34" charset="0"/>
                <a:cs typeface="Arial" panose="020B0604020202020204" pitchFamily="34" charset="0"/>
              </a:rPr>
              <a:t>2 BT</a:t>
            </a:r>
          </a:p>
        </p:txBody>
      </p:sp>
      <p:sp>
        <p:nvSpPr>
          <p:cNvPr id="10" name="Line Callout 1 9">
            <a:extLst>
              <a:ext uri="{FF2B5EF4-FFF2-40B4-BE49-F238E27FC236}">
                <a16:creationId xmlns:a16="http://schemas.microsoft.com/office/drawing/2014/main" id="{42594BFF-E158-037C-27FD-F844E9E993CF}"/>
              </a:ext>
            </a:extLst>
          </p:cNvPr>
          <p:cNvSpPr/>
          <p:nvPr/>
        </p:nvSpPr>
        <p:spPr>
          <a:xfrm>
            <a:off x="7165543" y="2634505"/>
            <a:ext cx="1013688" cy="402330"/>
          </a:xfrm>
          <a:prstGeom prst="borderCallout1">
            <a:avLst>
              <a:gd name="adj1" fmla="val 162541"/>
              <a:gd name="adj2" fmla="val 50354"/>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1 relapse</a:t>
            </a:r>
          </a:p>
        </p:txBody>
      </p:sp>
    </p:spTree>
    <p:extLst>
      <p:ext uri="{BB962C8B-B14F-4D97-AF65-F5344CB8AC3E}">
        <p14:creationId xmlns:p14="http://schemas.microsoft.com/office/powerpoint/2010/main" val="960456214"/>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49831074"/>
              </p:ext>
            </p:extLst>
          </p:nvPr>
        </p:nvGraphicFramePr>
        <p:xfrm>
          <a:off x="457200" y="139017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pPr>
              <a:lnSpc>
                <a:spcPts val="2100"/>
              </a:lnSpc>
            </a:pPr>
            <a:r>
              <a:rPr lang="en-US" sz="2000" dirty="0" err="1"/>
              <a:t>Glecaprevir-Pibrentasvir</a:t>
            </a:r>
            <a:r>
              <a:rPr lang="en-US" sz="2000" dirty="0"/>
              <a:t> for Retreatment in Patients with GT 1</a:t>
            </a:r>
            <a:br>
              <a:rPr lang="en-US" sz="2000" dirty="0"/>
            </a:br>
            <a:r>
              <a:rPr lang="en-US" sz="2000" dirty="0"/>
              <a:t>HCV-TARGET: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HCV-TARGET: SVR12 Results by Subtype and Duration</a:t>
            </a:r>
          </a:p>
        </p:txBody>
      </p:sp>
      <p:sp>
        <p:nvSpPr>
          <p:cNvPr id="7" name="Content Placeholder 6"/>
          <p:cNvSpPr>
            <a:spLocks noGrp="1"/>
          </p:cNvSpPr>
          <p:nvPr>
            <p:ph type="body" sz="quarter" idx="14"/>
          </p:nvPr>
        </p:nvSpPr>
        <p:spPr/>
        <p:txBody>
          <a:bodyPr/>
          <a:lstStyle/>
          <a:p>
            <a:r>
              <a:rPr lang="en-US" dirty="0"/>
              <a:t>Source: Lok A, et al. Gastroenterology;2019;157:1506-17.</a:t>
            </a:r>
          </a:p>
        </p:txBody>
      </p:sp>
      <p:sp>
        <p:nvSpPr>
          <p:cNvPr id="13" name="Rectangle 12"/>
          <p:cNvSpPr/>
          <p:nvPr/>
        </p:nvSpPr>
        <p:spPr>
          <a:xfrm>
            <a:off x="2572284" y="3833805"/>
            <a:ext cx="77018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74/78</a:t>
            </a:r>
          </a:p>
        </p:txBody>
      </p:sp>
      <p:sp>
        <p:nvSpPr>
          <p:cNvPr id="21" name="Rectangle 20"/>
          <p:cNvSpPr/>
          <p:nvPr/>
        </p:nvSpPr>
        <p:spPr>
          <a:xfrm>
            <a:off x="1726250" y="3833805"/>
            <a:ext cx="76912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88/99</a:t>
            </a:r>
          </a:p>
        </p:txBody>
      </p:sp>
      <p:sp>
        <p:nvSpPr>
          <p:cNvPr id="22" name="Rectangle 21"/>
          <p:cNvSpPr/>
          <p:nvPr/>
        </p:nvSpPr>
        <p:spPr>
          <a:xfrm>
            <a:off x="5100126" y="383380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13/13</a:t>
            </a:r>
          </a:p>
        </p:txBody>
      </p:sp>
      <p:sp>
        <p:nvSpPr>
          <p:cNvPr id="23" name="Rectangle 22"/>
          <p:cNvSpPr/>
          <p:nvPr/>
        </p:nvSpPr>
        <p:spPr>
          <a:xfrm>
            <a:off x="4263417" y="383380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21/22</a:t>
            </a:r>
          </a:p>
        </p:txBody>
      </p:sp>
      <p:sp>
        <p:nvSpPr>
          <p:cNvPr id="24" name="Rectangle 23"/>
          <p:cNvSpPr/>
          <p:nvPr/>
        </p:nvSpPr>
        <p:spPr>
          <a:xfrm>
            <a:off x="7520454" y="383380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61/65</a:t>
            </a:r>
          </a:p>
        </p:txBody>
      </p:sp>
      <p:sp>
        <p:nvSpPr>
          <p:cNvPr id="25" name="Rectangle 24"/>
          <p:cNvSpPr/>
          <p:nvPr/>
        </p:nvSpPr>
        <p:spPr>
          <a:xfrm>
            <a:off x="6685635" y="3833804"/>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67/77</a:t>
            </a:r>
          </a:p>
        </p:txBody>
      </p:sp>
      <p:sp>
        <p:nvSpPr>
          <p:cNvPr id="3" name="TextBox 2">
            <a:extLst>
              <a:ext uri="{FF2B5EF4-FFF2-40B4-BE49-F238E27FC236}">
                <a16:creationId xmlns:a16="http://schemas.microsoft.com/office/drawing/2014/main" id="{CFE82E8E-C599-B146-5C3A-E1849757543B}"/>
              </a:ext>
            </a:extLst>
          </p:cNvPr>
          <p:cNvSpPr txBox="1"/>
          <p:nvPr/>
        </p:nvSpPr>
        <p:spPr>
          <a:xfrm>
            <a:off x="7321184" y="581178"/>
            <a:ext cx="157516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Please correct legend – I couldn’t do it for blue (16 weeks)</a:t>
            </a:r>
          </a:p>
        </p:txBody>
      </p:sp>
    </p:spTree>
    <p:extLst>
      <p:ext uri="{BB962C8B-B14F-4D97-AF65-F5344CB8AC3E}">
        <p14:creationId xmlns:p14="http://schemas.microsoft.com/office/powerpoint/2010/main" val="3146288606"/>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for Retreatment in Patients with GT 1</a:t>
            </a:r>
            <a:br>
              <a:rPr lang="en-US" sz="2000" dirty="0"/>
            </a:br>
            <a:r>
              <a:rPr lang="en-US" sz="2000" dirty="0"/>
              <a:t>HCV-TARGET: Conclusions</a:t>
            </a:r>
          </a:p>
        </p:txBody>
      </p:sp>
      <p:sp>
        <p:nvSpPr>
          <p:cNvPr id="2" name="Content Placeholder 1"/>
          <p:cNvSpPr>
            <a:spLocks noGrp="1"/>
          </p:cNvSpPr>
          <p:nvPr>
            <p:ph type="body" sz="quarter" idx="14"/>
          </p:nvPr>
        </p:nvSpPr>
        <p:spPr/>
        <p:txBody>
          <a:bodyPr/>
          <a:lstStyle/>
          <a:p>
            <a:r>
              <a:rPr lang="en-US" dirty="0"/>
              <a:t>Source: Lok A, et al. Gastroenterology;2019;157:1506-17.</a:t>
            </a:r>
          </a:p>
        </p:txBody>
      </p:sp>
      <p:sp>
        <p:nvSpPr>
          <p:cNvPr id="3" name="Content Placeholder 2">
            <a:extLst>
              <a:ext uri="{FF2B5EF4-FFF2-40B4-BE49-F238E27FC236}">
                <a16:creationId xmlns:a16="http://schemas.microsoft.com/office/drawing/2014/main" id="{62BF1DE7-91BC-494A-B268-B0F0D3907A9D}"/>
              </a:ext>
            </a:extLst>
          </p:cNvPr>
          <p:cNvSpPr>
            <a:spLocks noGrp="1"/>
          </p:cNvSpPr>
          <p:nvPr>
            <p:ph sz="half" idx="2"/>
          </p:nvPr>
        </p:nvSpPr>
        <p:spPr>
          <a:xfrm>
            <a:off x="-18168" y="1999128"/>
            <a:ext cx="9180576" cy="1810868"/>
          </a:xfrm>
        </p:spPr>
        <p:txBody>
          <a:bodyPr>
            <a:noAutofit/>
          </a:bodyPr>
          <a:lstStyle/>
          <a:p>
            <a:pPr>
              <a:lnSpc>
                <a:spcPts val="3000"/>
              </a:lnSpc>
            </a:pPr>
            <a:r>
              <a:rPr lang="en-US" sz="1800" b="1" dirty="0">
                <a:solidFill>
                  <a:srgbClr val="800000"/>
                </a:solidFill>
                <a:latin typeface="Arial"/>
                <a:cs typeface="Arial"/>
              </a:rPr>
              <a:t>Conclusions</a:t>
            </a:r>
            <a:r>
              <a:rPr lang="en-US" sz="1800" dirty="0">
                <a:solidFill>
                  <a:schemeClr val="tx1"/>
                </a:solidFill>
                <a:latin typeface="Arial"/>
                <a:cs typeface="Arial"/>
              </a:rPr>
              <a:t>: </a:t>
            </a:r>
            <a:r>
              <a:rPr lang="en-US" sz="1800" dirty="0">
                <a:solidFill>
                  <a:schemeClr val="tx1"/>
                </a:solidFill>
                <a:cs typeface="Arial"/>
              </a:rPr>
              <a:t>“In a randomized study of patients with chronic HCV genotype 1 infection who received previous treatment with sofosbuvir plus an NS5A inhibitor, 16 weeks treatment with G/P produced sustained virologic response 12 weeks after treatment in &gt;90% of patients, including those with compensated cirrhosis</a:t>
            </a:r>
            <a:r>
              <a:rPr lang="en-US" sz="1800" dirty="0">
                <a:solidFill>
                  <a:schemeClr val="tx1"/>
                </a:solidFill>
                <a:latin typeface="Arial"/>
                <a:cs typeface="Arial"/>
              </a:rPr>
              <a:t>.” </a:t>
            </a:r>
          </a:p>
        </p:txBody>
      </p:sp>
    </p:spTree>
    <p:extLst>
      <p:ext uri="{BB962C8B-B14F-4D97-AF65-F5344CB8AC3E}">
        <p14:creationId xmlns:p14="http://schemas.microsoft.com/office/powerpoint/2010/main" val="3289340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Non-Cirrhotic GT 2</a:t>
            </a:r>
            <a:br>
              <a:rPr lang="en-US" sz="2000" dirty="0"/>
            </a:br>
            <a:r>
              <a:rPr lang="en-US" sz="2000" dirty="0"/>
              <a:t>*ENDURANCE-2: Study Features</a:t>
            </a:r>
          </a:p>
        </p:txBody>
      </p:sp>
      <p:sp>
        <p:nvSpPr>
          <p:cNvPr id="6" name="Content Placeholder 5"/>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Gastroenterol </a:t>
            </a:r>
            <a:r>
              <a:rPr lang="en-US" dirty="0" err="1"/>
              <a:t>Hepatol</a:t>
            </a:r>
            <a:r>
              <a:rPr lang="en-US" dirty="0"/>
              <a:t>. 2018;16:417-26.</a:t>
            </a:r>
            <a:endParaRPr lang="en-US" sz="900" dirty="0"/>
          </a:p>
        </p:txBody>
      </p:sp>
      <p:sp>
        <p:nvSpPr>
          <p:cNvPr id="3" name="Content Placeholder 2">
            <a:extLst>
              <a:ext uri="{FF2B5EF4-FFF2-40B4-BE49-F238E27FC236}">
                <a16:creationId xmlns:a16="http://schemas.microsoft.com/office/drawing/2014/main" id="{EF88817F-BC4D-1E4C-A9B3-1D80C5948EEC}"/>
              </a:ext>
            </a:extLst>
          </p:cNvPr>
          <p:cNvSpPr>
            <a:spLocks noGrp="1"/>
          </p:cNvSpPr>
          <p:nvPr>
            <p:ph sz="half" idx="2"/>
          </p:nvPr>
        </p:nvSpPr>
        <p:spPr>
          <a:xfrm>
            <a:off x="323850" y="1184224"/>
            <a:ext cx="8515350" cy="3111879"/>
          </a:xfrm>
        </p:spPr>
        <p:txBody>
          <a:bodyPr>
            <a:noAutofit/>
          </a:bodyPr>
          <a:lstStyle/>
          <a:p>
            <a:pPr marL="171450" defTabSz="457200" fontAlgn="base">
              <a:lnSpc>
                <a:spcPts val="1700"/>
              </a:lnSpc>
              <a:spcBef>
                <a:spcPts val="0"/>
              </a:spcBef>
              <a:spcAft>
                <a:spcPct val="0"/>
              </a:spcAft>
              <a:buClr>
                <a:srgbClr val="126B8F"/>
              </a:buClr>
              <a:buSzPct val="90000"/>
              <a:defRPr/>
            </a:pPr>
            <a:r>
              <a:rPr lang="en-US" sz="1500" b="1" dirty="0"/>
              <a:t>Design: </a:t>
            </a:r>
            <a:r>
              <a:rPr lang="en-US" sz="1500" dirty="0"/>
              <a:t>Randomized, double-blind, placebo-controlled, phase 3 trial to evaluate the safety and efficacy of the fixed-dose combination of glecaprevir-pibrentasvir for 12 weeks in treatment-naïve or treatment-experienced adults with GT 2 chronic HCV (without cirrhosis).</a:t>
            </a:r>
          </a:p>
          <a:p>
            <a:pPr marL="171450" defTabSz="457200" fontAlgn="base">
              <a:lnSpc>
                <a:spcPts val="1700"/>
              </a:lnSpc>
              <a:spcBef>
                <a:spcPts val="600"/>
              </a:spcBef>
              <a:spcAft>
                <a:spcPct val="0"/>
              </a:spcAft>
              <a:buClr>
                <a:srgbClr val="126B8F"/>
              </a:buClr>
              <a:buSzPct val="90000"/>
              <a:defRPr/>
            </a:pPr>
            <a:r>
              <a:rPr lang="en-US" sz="1500" b="1" dirty="0"/>
              <a:t>Setting: </a:t>
            </a:r>
            <a:r>
              <a:rPr lang="en-US" sz="1500" dirty="0"/>
              <a:t>Multiple centers in United States, Europe, and Asia</a:t>
            </a:r>
            <a:endParaRPr lang="en-US" sz="1500" b="1" dirty="0"/>
          </a:p>
          <a:p>
            <a:pPr marL="171450" defTabSz="457200" fontAlgn="base">
              <a:lnSpc>
                <a:spcPts val="1700"/>
              </a:lnSpc>
              <a:spcBef>
                <a:spcPts val="600"/>
              </a:spcBef>
              <a:spcAft>
                <a:spcPct val="0"/>
              </a:spcAft>
              <a:buClr>
                <a:srgbClr val="126B8F"/>
              </a:buClr>
              <a:buSzPct val="90000"/>
              <a:tabLst>
                <a:tab pos="279400" algn="l"/>
              </a:tabLst>
              <a:defRPr/>
            </a:pPr>
            <a:r>
              <a:rPr lang="en-US" sz="1500" b="1" dirty="0"/>
              <a:t>Key Eligibility Criteria</a:t>
            </a:r>
          </a:p>
          <a:p>
            <a:pPr marL="337185" lvl="1" defTabSz="457200" fontAlgn="base">
              <a:lnSpc>
                <a:spcPts val="1700"/>
              </a:lnSpc>
              <a:spcAft>
                <a:spcPct val="0"/>
              </a:spcAft>
              <a:buClr>
                <a:srgbClr val="126B8F"/>
              </a:buClr>
              <a:buSzPct val="90000"/>
              <a:tabLst>
                <a:tab pos="279400" algn="l"/>
              </a:tabLst>
              <a:defRPr/>
            </a:pPr>
            <a:r>
              <a:rPr lang="en-US" sz="1500" dirty="0"/>
              <a:t>Chronic HCV genotype 2 </a:t>
            </a:r>
          </a:p>
          <a:p>
            <a:pPr marL="337185" lvl="1" defTabSz="457200" fontAlgn="base">
              <a:lnSpc>
                <a:spcPts val="1700"/>
              </a:lnSpc>
              <a:spcAft>
                <a:spcPct val="0"/>
              </a:spcAft>
              <a:buClr>
                <a:srgbClr val="126B8F"/>
              </a:buClr>
              <a:buSzPct val="90000"/>
              <a:tabLst>
                <a:tab pos="279400" algn="l"/>
              </a:tabLst>
              <a:defRPr/>
            </a:pPr>
            <a:r>
              <a:rPr lang="en-US" sz="1500" dirty="0"/>
              <a:t>Age ≥18 years</a:t>
            </a:r>
          </a:p>
          <a:p>
            <a:pPr marL="337185" lvl="1" defTabSz="457200" fontAlgn="base">
              <a:lnSpc>
                <a:spcPts val="1700"/>
              </a:lnSpc>
              <a:spcAft>
                <a:spcPct val="0"/>
              </a:spcAft>
              <a:buClr>
                <a:srgbClr val="126B8F"/>
              </a:buClr>
              <a:buSzPct val="90000"/>
              <a:tabLst>
                <a:tab pos="279400" algn="l"/>
              </a:tabLst>
              <a:defRPr/>
            </a:pPr>
            <a:r>
              <a:rPr lang="en-US" sz="1500" dirty="0"/>
              <a:t>HCV RNA </a:t>
            </a:r>
            <a:r>
              <a:rPr lang="en-US" sz="1500" dirty="0">
                <a:solidFill>
                  <a:schemeClr val="tx1"/>
                </a:solidFill>
              </a:rPr>
              <a:t>≥</a:t>
            </a:r>
            <a:r>
              <a:rPr lang="en-US" sz="1500" dirty="0"/>
              <a:t>1,000 IU/mL at screening</a:t>
            </a:r>
            <a:endParaRPr lang="en-US" sz="1500" dirty="0">
              <a:solidFill>
                <a:schemeClr val="tx1"/>
              </a:solidFill>
            </a:endParaRPr>
          </a:p>
          <a:p>
            <a:pPr marL="337185" lvl="1" defTabSz="457200" fontAlgn="base">
              <a:lnSpc>
                <a:spcPts val="1700"/>
              </a:lnSpc>
              <a:spcAft>
                <a:spcPct val="0"/>
              </a:spcAft>
              <a:buClr>
                <a:srgbClr val="126B8F"/>
              </a:buClr>
              <a:buSzPct val="90000"/>
              <a:tabLst>
                <a:tab pos="279400" algn="l"/>
              </a:tabLst>
              <a:defRPr/>
            </a:pPr>
            <a:r>
              <a:rPr lang="en-US" sz="1500" dirty="0">
                <a:solidFill>
                  <a:schemeClr val="tx1"/>
                </a:solidFill>
              </a:rPr>
              <a:t>Naïve or treated with (1) PEG (or IFN) +/- RBV or (2) SOF + RBV +/- PEG</a:t>
            </a:r>
          </a:p>
          <a:p>
            <a:pPr marL="337185" lvl="1" defTabSz="457200" fontAlgn="base">
              <a:lnSpc>
                <a:spcPts val="1700"/>
              </a:lnSpc>
              <a:spcAft>
                <a:spcPct val="0"/>
              </a:spcAft>
              <a:buClr>
                <a:srgbClr val="126B8F"/>
              </a:buClr>
              <a:buSzPct val="90000"/>
              <a:tabLst>
                <a:tab pos="279400" algn="l"/>
              </a:tabLst>
              <a:defRPr/>
            </a:pPr>
            <a:r>
              <a:rPr lang="en-US" sz="1500" dirty="0">
                <a:solidFill>
                  <a:schemeClr val="tx1"/>
                </a:solidFill>
              </a:rPr>
              <a:t>Absence of cirrhosis</a:t>
            </a:r>
          </a:p>
          <a:p>
            <a:pPr marL="337185" lvl="1" defTabSz="457200" fontAlgn="base">
              <a:lnSpc>
                <a:spcPts val="1700"/>
              </a:lnSpc>
              <a:spcAft>
                <a:spcPct val="0"/>
              </a:spcAft>
              <a:buClr>
                <a:srgbClr val="126B8F"/>
              </a:buClr>
              <a:buSzPct val="90000"/>
              <a:tabLst>
                <a:tab pos="279400" algn="l"/>
              </a:tabLst>
              <a:defRPr/>
            </a:pPr>
            <a:r>
              <a:rPr lang="en-US" sz="1500" dirty="0">
                <a:solidFill>
                  <a:schemeClr val="tx1"/>
                </a:solidFill>
              </a:rPr>
              <a:t>HIV or HBV coinfection excluded</a:t>
            </a:r>
          </a:p>
          <a:p>
            <a:pPr marL="285750" indent="-173736" defTabSz="457200" fontAlgn="base">
              <a:lnSpc>
                <a:spcPts val="1700"/>
              </a:lnSpc>
              <a:spcAft>
                <a:spcPct val="0"/>
              </a:spcAft>
              <a:buClr>
                <a:srgbClr val="126B8F"/>
              </a:buClr>
              <a:buSzPct val="90000"/>
              <a:defRPr/>
            </a:pPr>
            <a:r>
              <a:rPr lang="en-US" sz="1500" b="1" dirty="0">
                <a:solidFill>
                  <a:schemeClr val="tx1"/>
                </a:solidFill>
              </a:rPr>
              <a:t>Primary End Point: </a:t>
            </a:r>
            <a:r>
              <a:rPr lang="en-US" sz="1500" dirty="0">
                <a:solidFill>
                  <a:schemeClr val="tx1"/>
                </a:solidFill>
              </a:rPr>
              <a:t>SVR12 </a:t>
            </a:r>
            <a:r>
              <a:rPr lang="en-US" sz="1500" dirty="0"/>
              <a:t>time</a:t>
            </a:r>
          </a:p>
        </p:txBody>
      </p:sp>
      <p:sp>
        <p:nvSpPr>
          <p:cNvPr id="7" name="Rectangle 6"/>
          <p:cNvSpPr/>
          <p:nvPr/>
        </p:nvSpPr>
        <p:spPr>
          <a:xfrm>
            <a:off x="320039" y="4449498"/>
            <a:ext cx="8515349" cy="253916"/>
          </a:xfrm>
          <a:prstGeom prst="rect">
            <a:avLst/>
          </a:prstGeom>
          <a:solidFill>
            <a:schemeClr val="bg1">
              <a:lumMod val="95000"/>
            </a:schemeClr>
          </a:solidFill>
          <a:ln w="12700" cmpd="sng">
            <a:noFill/>
          </a:ln>
        </p:spPr>
        <p:txBody>
          <a:bodyPr wrap="square" lIns="137160" anchor="ctr">
            <a:spAutoFit/>
          </a:bodyPr>
          <a:lstStyle/>
          <a:p>
            <a:r>
              <a:rPr lang="en-US" sz="1050" b="1" dirty="0">
                <a:latin typeface="Arial"/>
                <a:cs typeface="Arial"/>
              </a:rPr>
              <a:t>*Note</a:t>
            </a:r>
            <a:r>
              <a:rPr lang="en-US" sz="1050" dirty="0">
                <a:latin typeface="Arial"/>
                <a:cs typeface="Arial"/>
              </a:rPr>
              <a:t>: ENDURANCE-2 was published in conjunction with ENDURANCE-4 and SURVEYOR-II (Part 4)</a:t>
            </a:r>
          </a:p>
        </p:txBody>
      </p:sp>
    </p:spTree>
    <p:extLst>
      <p:ext uri="{BB962C8B-B14F-4D97-AF65-F5344CB8AC3E}">
        <p14:creationId xmlns:p14="http://schemas.microsoft.com/office/powerpoint/2010/main" val="234057806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206281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pPr>
              <a:lnSpc>
                <a:spcPts val="2100"/>
              </a:lnSpc>
            </a:pPr>
            <a:r>
              <a:rPr lang="en-US" sz="2000" dirty="0" err="1"/>
              <a:t>Glecaprevir-Pibrentasvir</a:t>
            </a:r>
            <a:r>
              <a:rPr lang="en-US" sz="2000" dirty="0"/>
              <a:t> in Non-Cirrhotic GT 2</a:t>
            </a:r>
            <a:br>
              <a:rPr lang="en-US" sz="2000" dirty="0"/>
            </a:br>
            <a:r>
              <a:rPr lang="en-US" sz="2000" dirty="0"/>
              <a:t>ENDURANCE-2: Study Design</a:t>
            </a:r>
          </a:p>
        </p:txBody>
      </p:sp>
      <p:sp>
        <p:nvSpPr>
          <p:cNvPr id="7"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Asselah</a:t>
            </a:r>
            <a:r>
              <a:rPr lang="en-US" dirty="0">
                <a:latin typeface="Arial" panose="020B0604020202020204" pitchFamily="34" charset="0"/>
                <a:cs typeface="Arial" panose="020B0604020202020204" pitchFamily="34" charset="0"/>
              </a:rPr>
              <a:t> T, et al. </a:t>
            </a:r>
            <a:r>
              <a:rPr lang="en-US" dirty="0" err="1">
                <a:latin typeface="Arial" panose="020B0604020202020204" pitchFamily="34" charset="0"/>
                <a:cs typeface="Arial" panose="020B0604020202020204" pitchFamily="34" charset="0"/>
              </a:rPr>
              <a:t>Clin</a:t>
            </a:r>
            <a:r>
              <a:rPr lang="en-US" dirty="0">
                <a:latin typeface="Arial" panose="020B0604020202020204" pitchFamily="34" charset="0"/>
                <a:cs typeface="Arial" panose="020B0604020202020204" pitchFamily="34" charset="0"/>
              </a:rPr>
              <a:t> Gastroenterol </a:t>
            </a:r>
            <a:r>
              <a:rPr lang="en-US" dirty="0" err="1">
                <a:latin typeface="Arial" panose="020B0604020202020204" pitchFamily="34" charset="0"/>
                <a:cs typeface="Arial" panose="020B0604020202020204" pitchFamily="34" charset="0"/>
              </a:rPr>
              <a:t>Hepatol</a:t>
            </a:r>
            <a:r>
              <a:rPr lang="en-US" dirty="0">
                <a:latin typeface="Arial" panose="020B0604020202020204" pitchFamily="34" charset="0"/>
                <a:cs typeface="Arial" panose="020B0604020202020204" pitchFamily="34" charset="0"/>
              </a:rPr>
              <a:t>. 2018;16:417-26.</a:t>
            </a:r>
            <a:endParaRPr lang="en-US" sz="900" dirty="0">
              <a:latin typeface="Arial" panose="020B0604020202020204" pitchFamily="34" charset="0"/>
              <a:cs typeface="Arial" panose="020B0604020202020204" pitchFamily="34" charset="0"/>
            </a:endParaRP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latin typeface="Arial" panose="020B0604020202020204" pitchFamily="34" charset="0"/>
              <a:cs typeface="Arial" panose="020B0604020202020204" pitchFamily="34" charset="0"/>
            </a:endParaRPr>
          </a:p>
        </p:txBody>
      </p:sp>
      <p:sp>
        <p:nvSpPr>
          <p:cNvPr id="26" name="Rectangle 5"/>
          <p:cNvSpPr>
            <a:spLocks noChangeArrowheads="1"/>
          </p:cNvSpPr>
          <p:nvPr/>
        </p:nvSpPr>
        <p:spPr bwMode="auto">
          <a:xfrm>
            <a:off x="3018663" y="1828800"/>
            <a:ext cx="1371600" cy="473910"/>
          </a:xfrm>
          <a:prstGeom prst="rect">
            <a:avLst/>
          </a:prstGeom>
          <a:solidFill>
            <a:srgbClr val="7030A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p>
        </p:txBody>
      </p:sp>
      <p:sp>
        <p:nvSpPr>
          <p:cNvPr id="27" name="Rectangle 26"/>
          <p:cNvSpPr/>
          <p:nvPr/>
        </p:nvSpPr>
        <p:spPr>
          <a:xfrm>
            <a:off x="5442248" y="1919361"/>
            <a:ext cx="697780"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39" name="Rectangle 38"/>
          <p:cNvSpPr/>
          <p:nvPr/>
        </p:nvSpPr>
        <p:spPr>
          <a:xfrm>
            <a:off x="2228850" y="1917909"/>
            <a:ext cx="773283"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n = 202</a:t>
            </a:r>
          </a:p>
        </p:txBody>
      </p:sp>
      <p:cxnSp>
        <p:nvCxnSpPr>
          <p:cNvPr id="70" name="Straight Connector 69"/>
          <p:cNvCxnSpPr/>
          <p:nvPr/>
        </p:nvCxnSpPr>
        <p:spPr>
          <a:xfrm>
            <a:off x="5761863" y="2844629"/>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4399690" y="2612190"/>
            <a:ext cx="1371599" cy="473910"/>
          </a:xfrm>
          <a:prstGeom prst="rect">
            <a:avLst/>
          </a:prstGeom>
          <a:solidFill>
            <a:srgbClr val="DBD9B9">
              <a:alpha val="50196"/>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br>
              <a:rPr lang="en-US" sz="1350" b="1"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(data not included)</a:t>
            </a:r>
          </a:p>
        </p:txBody>
      </p:sp>
      <p:sp>
        <p:nvSpPr>
          <p:cNvPr id="73" name="Rectangle 72"/>
          <p:cNvSpPr/>
          <p:nvPr/>
        </p:nvSpPr>
        <p:spPr>
          <a:xfrm>
            <a:off x="6820621" y="2692673"/>
            <a:ext cx="69778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45" name="Rectangle 44"/>
          <p:cNvSpPr/>
          <p:nvPr/>
        </p:nvSpPr>
        <p:spPr>
          <a:xfrm>
            <a:off x="2228850" y="2680410"/>
            <a:ext cx="773283"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n = 100</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panose="020B0604020202020204" pitchFamily="34" charset="0"/>
                <a:cs typeface="Arial" panose="020B0604020202020204" pitchFamily="34" charset="0"/>
              </a:endParaRPr>
            </a:p>
          </p:txBody>
        </p:sp>
        <p:sp>
          <p:nvSpPr>
            <p:cNvPr id="47" name="Rectangle 46"/>
            <p:cNvSpPr/>
            <p:nvPr/>
          </p:nvSpPr>
          <p:spPr>
            <a:xfrm>
              <a:off x="807360" y="14679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ectangle 5"/>
          <p:cNvSpPr>
            <a:spLocks noChangeArrowheads="1"/>
          </p:cNvSpPr>
          <p:nvPr/>
        </p:nvSpPr>
        <p:spPr bwMode="auto">
          <a:xfrm>
            <a:off x="3028951" y="2612190"/>
            <a:ext cx="1371599" cy="473910"/>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Placebo</a:t>
            </a:r>
          </a:p>
        </p:txBody>
      </p:sp>
      <p:sp>
        <p:nvSpPr>
          <p:cNvPr id="29" name="Rectangle 25"/>
          <p:cNvSpPr>
            <a:spLocks noChangeArrowheads="1"/>
          </p:cNvSpPr>
          <p:nvPr/>
        </p:nvSpPr>
        <p:spPr bwMode="auto">
          <a:xfrm>
            <a:off x="1137788" y="377190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125" b="1" dirty="0">
                <a:solidFill>
                  <a:srgbClr val="000000"/>
                </a:solidFill>
                <a:latin typeface="Arial" panose="020B0604020202020204" pitchFamily="34" charset="0"/>
                <a:cs typeface="Arial" panose="020B0604020202020204" pitchFamily="34" charset="0"/>
              </a:rPr>
              <a:t>Abbreviations</a:t>
            </a:r>
            <a:r>
              <a:rPr lang="en-US" sz="1125" dirty="0">
                <a:solidFill>
                  <a:srgbClr val="000000"/>
                </a:solidFill>
                <a:latin typeface="Arial" panose="020B0604020202020204" pitchFamily="34" charset="0"/>
                <a:cs typeface="Arial" panose="020B0604020202020204" pitchFamily="34" charset="0"/>
              </a:rPr>
              <a:t>: GLE-PIB = Glecaprevir-pibrentasvir</a:t>
            </a:r>
          </a:p>
          <a:p>
            <a:pPr defTabSz="701279">
              <a:lnSpc>
                <a:spcPts val="1350"/>
              </a:lnSpc>
              <a:spcBef>
                <a:spcPts val="600"/>
              </a:spcBef>
            </a:pPr>
            <a:r>
              <a:rPr lang="en-US" sz="1125" b="1" dirty="0">
                <a:solidFill>
                  <a:srgbClr val="000000"/>
                </a:solidFill>
                <a:latin typeface="Arial" panose="020B0604020202020204" pitchFamily="34" charset="0"/>
                <a:cs typeface="Arial" panose="020B0604020202020204" pitchFamily="34" charset="0"/>
              </a:rPr>
              <a:t>Drug Dosing: </a:t>
            </a:r>
            <a:r>
              <a:rPr lang="en-US" sz="1125"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sp>
        <p:nvSpPr>
          <p:cNvPr id="2" name="Rectangle 1"/>
          <p:cNvSpPr/>
          <p:nvPr/>
        </p:nvSpPr>
        <p:spPr>
          <a:xfrm>
            <a:off x="1136142" y="3384309"/>
            <a:ext cx="6871716" cy="253916"/>
          </a:xfrm>
          <a:prstGeom prst="rect">
            <a:avLst/>
          </a:prstGeom>
          <a:solidFill>
            <a:schemeClr val="bg1">
              <a:lumMod val="95000"/>
            </a:schemeClr>
          </a:solidFill>
          <a:ln>
            <a:noFill/>
          </a:ln>
        </p:spPr>
        <p:txBody>
          <a:bodyPr wrap="square" lIns="342900">
            <a:spAutoFit/>
          </a:bodyPr>
          <a:lstStyle/>
          <a:p>
            <a:r>
              <a:rPr lang="en-US" sz="1050" b="1" dirty="0">
                <a:latin typeface="Arial" panose="020B0604020202020204" pitchFamily="34" charset="0"/>
                <a:cs typeface="Arial" panose="020B0604020202020204" pitchFamily="34" charset="0"/>
              </a:rPr>
              <a:t>Note</a:t>
            </a:r>
            <a:r>
              <a:rPr lang="en-US" sz="1050" dirty="0">
                <a:latin typeface="Arial" panose="020B0604020202020204" pitchFamily="34" charset="0"/>
                <a:cs typeface="Arial" panose="020B0604020202020204" pitchFamily="34" charset="0"/>
              </a:rPr>
              <a:t>: Four patients enrolled in GT2 arm later determined to be infected with GT1 by phylogenetic analysis</a:t>
            </a:r>
          </a:p>
        </p:txBody>
      </p:sp>
      <p:sp>
        <p:nvSpPr>
          <p:cNvPr id="30" name="Rectangle 29">
            <a:extLst>
              <a:ext uri="{FF2B5EF4-FFF2-40B4-BE49-F238E27FC236}">
                <a16:creationId xmlns:a16="http://schemas.microsoft.com/office/drawing/2014/main" id="{937FC4BF-E0EC-D24F-A9A7-3C95021C95DA}"/>
              </a:ext>
            </a:extLst>
          </p:cNvPr>
          <p:cNvSpPr/>
          <p:nvPr/>
        </p:nvSpPr>
        <p:spPr>
          <a:xfrm>
            <a:off x="323849" y="1828800"/>
            <a:ext cx="1878183" cy="1271581"/>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panose="020B0604020202020204" pitchFamily="34" charset="0"/>
                <a:cs typeface="Arial" panose="020B0604020202020204" pitchFamily="34" charset="0"/>
              </a:rPr>
              <a:t>GT-2</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Naïve</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Experienced</a:t>
            </a:r>
          </a:p>
          <a:p>
            <a:pPr algn="ctr"/>
            <a:r>
              <a:rPr lang="en-US" sz="1200" b="1" dirty="0">
                <a:solidFill>
                  <a:srgbClr val="FFFFFF"/>
                </a:solidFill>
                <a:latin typeface="Arial" panose="020B0604020202020204" pitchFamily="34" charset="0"/>
                <a:cs typeface="Arial" panose="020B0604020202020204" pitchFamily="34" charset="0"/>
              </a:rPr>
              <a:t>Without cirrhosis</a:t>
            </a: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32044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Non-Cirrhotic GT 2</a:t>
            </a:r>
            <a:br>
              <a:rPr lang="en-US" sz="2000" dirty="0"/>
            </a:br>
            <a:r>
              <a:rPr lang="en-US" sz="2000" dirty="0"/>
              <a:t>ENDURANCE-2: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Gastroenterol </a:t>
            </a:r>
            <a:r>
              <a:rPr lang="en-US" dirty="0" err="1"/>
              <a:t>Hepatol</a:t>
            </a:r>
            <a:r>
              <a:rPr lang="en-US" dirty="0"/>
              <a:t>. 2018;16:417-26.</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1305198164"/>
              </p:ext>
            </p:extLst>
          </p:nvPr>
        </p:nvGraphicFramePr>
        <p:xfrm>
          <a:off x="457200" y="1014955"/>
          <a:ext cx="7295924" cy="3653299"/>
        </p:xfrm>
        <a:graphic>
          <a:graphicData uri="http://schemas.openxmlformats.org/drawingml/2006/table">
            <a:tbl>
              <a:tblPr firstRow="1" bandRow="1">
                <a:tableStyleId>{5C22544A-7EE6-4342-B048-85BDC9FD1C3A}</a:tableStyleId>
              </a:tblPr>
              <a:tblGrid>
                <a:gridCol w="4005127">
                  <a:extLst>
                    <a:ext uri="{9D8B030D-6E8A-4147-A177-3AD203B41FA5}">
                      <a16:colId xmlns:a16="http://schemas.microsoft.com/office/drawing/2014/main" val="20000"/>
                    </a:ext>
                  </a:extLst>
                </a:gridCol>
                <a:gridCol w="2112237">
                  <a:extLst>
                    <a:ext uri="{9D8B030D-6E8A-4147-A177-3AD203B41FA5}">
                      <a16:colId xmlns:a16="http://schemas.microsoft.com/office/drawing/2014/main" val="20001"/>
                    </a:ext>
                  </a:extLst>
                </a:gridCol>
                <a:gridCol w="1178560">
                  <a:extLst>
                    <a:ext uri="{9D8B030D-6E8A-4147-A177-3AD203B41FA5}">
                      <a16:colId xmlns:a16="http://schemas.microsoft.com/office/drawing/2014/main" val="20002"/>
                    </a:ext>
                  </a:extLst>
                </a:gridCol>
              </a:tblGrid>
              <a:tr h="512929">
                <a:tc>
                  <a:txBody>
                    <a:bodyPr/>
                    <a:lstStyle/>
                    <a:p>
                      <a:pPr marL="91440">
                        <a:lnSpc>
                          <a:spcPct val="100000"/>
                        </a:lnSpc>
                      </a:pPr>
                      <a:r>
                        <a:rPr lang="en-US" sz="1400" dirty="0">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400" b="1" dirty="0">
                          <a:solidFill>
                            <a:srgbClr val="FFFFFF"/>
                          </a:solidFill>
                          <a:latin typeface="Arial" panose="020B0604020202020204" pitchFamily="34" charset="0"/>
                          <a:cs typeface="Arial" panose="020B0604020202020204" pitchFamily="34" charset="0"/>
                        </a:rPr>
                        <a:t>GLE-PIB</a:t>
                      </a:r>
                      <a:endParaRPr lang="en-US" sz="1400" b="0" dirty="0">
                        <a:solidFill>
                          <a:srgbClr val="FFFFFF"/>
                        </a:solidFill>
                        <a:latin typeface="Arial" panose="020B0604020202020204" pitchFamily="34" charset="0"/>
                        <a:cs typeface="Arial" panose="020B0604020202020204" pitchFamily="34" charset="0"/>
                      </a:endParaRPr>
                    </a:p>
                    <a:p>
                      <a:pPr algn="ctr">
                        <a:lnSpc>
                          <a:spcPts val="1200"/>
                        </a:lnSpc>
                      </a:pPr>
                      <a:r>
                        <a:rPr lang="en-US" sz="1100" b="0" dirty="0">
                          <a:solidFill>
                            <a:srgbClr val="FFFFFF"/>
                          </a:solidFill>
                          <a:latin typeface="Arial" panose="020B0604020202020204" pitchFamily="34" charset="0"/>
                          <a:cs typeface="Arial" panose="020B0604020202020204" pitchFamily="34" charset="0"/>
                        </a:rPr>
                        <a:t>(n = 202)</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tc>
                  <a:txBody>
                    <a:bodyPr/>
                    <a:lstStyle/>
                    <a:p>
                      <a:pPr algn="ctr">
                        <a:lnSpc>
                          <a:spcPts val="1200"/>
                        </a:lnSpc>
                      </a:pPr>
                      <a:r>
                        <a:rPr lang="en-US" sz="1400" b="1" dirty="0">
                          <a:solidFill>
                            <a:srgbClr val="FFFFFF"/>
                          </a:solidFill>
                          <a:latin typeface="Arial" panose="020B0604020202020204" pitchFamily="34" charset="0"/>
                          <a:cs typeface="Arial" panose="020B0604020202020204" pitchFamily="34" charset="0"/>
                        </a:rPr>
                        <a:t>Placebo</a:t>
                      </a:r>
                    </a:p>
                    <a:p>
                      <a:pPr algn="ctr">
                        <a:lnSpc>
                          <a:spcPts val="1200"/>
                        </a:lnSpc>
                      </a:pPr>
                      <a:r>
                        <a:rPr lang="en-US" sz="1100" b="0" dirty="0">
                          <a:solidFill>
                            <a:srgbClr val="FFFFFF"/>
                          </a:solidFill>
                          <a:latin typeface="Arial" panose="020B0604020202020204" pitchFamily="34" charset="0"/>
                          <a:cs typeface="Arial" panose="020B0604020202020204" pitchFamily="34" charset="0"/>
                        </a:rPr>
                        <a:t>(n =</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100)</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extLst>
                  <a:ext uri="{0D108BD9-81ED-4DB2-BD59-A6C34878D82A}">
                    <a16:rowId xmlns:a16="http://schemas.microsoft.com/office/drawing/2014/main" val="10000"/>
                  </a:ext>
                </a:extLst>
              </a:tr>
              <a:tr h="305958">
                <a:tc>
                  <a:txBody>
                    <a:bodyPr/>
                    <a:lstStyle/>
                    <a:p>
                      <a:pPr marL="91440">
                        <a:lnSpc>
                          <a:spcPct val="100000"/>
                        </a:lnSpc>
                      </a:pPr>
                      <a:r>
                        <a:rPr lang="en-US" sz="1300" dirty="0">
                          <a:latin typeface="Arial" panose="020B0604020202020204" pitchFamily="34" charset="0"/>
                          <a:cs typeface="Arial" panose="020B0604020202020204" pitchFamily="34" charset="0"/>
                        </a:rPr>
                        <a:t>Age, mean</a:t>
                      </a:r>
                      <a:r>
                        <a:rPr lang="en-US" sz="1300" baseline="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 SD</a:t>
                      </a:r>
                      <a:r>
                        <a:rPr lang="en-US" sz="1300" dirty="0">
                          <a:latin typeface="Arial" panose="020B0604020202020204" pitchFamily="34" charset="0"/>
                          <a:cs typeface="Arial" panose="020B0604020202020204" pitchFamily="34" charset="0"/>
                        </a:rPr>
                        <a:t>, years</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300" dirty="0">
                          <a:latin typeface="Arial" panose="020B0604020202020204" pitchFamily="34" charset="0"/>
                          <a:cs typeface="Arial" panose="020B0604020202020204" pitchFamily="34" charset="0"/>
                        </a:rPr>
                        <a:t>57 </a:t>
                      </a:r>
                      <a:r>
                        <a:rPr lang="en-US" sz="1400" baseline="0" dirty="0">
                          <a:latin typeface="Arial" panose="020B0604020202020204" pitchFamily="34" charset="0"/>
                          <a:cs typeface="Arial" panose="020B0604020202020204" pitchFamily="34" charset="0"/>
                        </a:rPr>
                        <a:t>± 12.8</a:t>
                      </a:r>
                      <a:endParaRPr lang="en-US" sz="13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300" dirty="0">
                          <a:latin typeface="Arial" panose="020B0604020202020204" pitchFamily="34" charset="0"/>
                          <a:cs typeface="Arial" panose="020B0604020202020204" pitchFamily="34" charset="0"/>
                        </a:rPr>
                        <a:t>58 </a:t>
                      </a:r>
                      <a:r>
                        <a:rPr lang="en-US" sz="1400" baseline="0" dirty="0">
                          <a:latin typeface="Arial" panose="020B0604020202020204" pitchFamily="34" charset="0"/>
                          <a:cs typeface="Arial" panose="020B0604020202020204" pitchFamily="34" charset="0"/>
                        </a:rPr>
                        <a:t>± 12.0</a:t>
                      </a:r>
                      <a:endParaRPr lang="en-US" sz="1300" dirty="0">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05958">
                <a:tc>
                  <a:txBody>
                    <a:bodyPr/>
                    <a:lstStyle/>
                    <a:p>
                      <a:pPr marL="91440">
                        <a:lnSpc>
                          <a:spcPct val="100000"/>
                        </a:lnSpc>
                      </a:pPr>
                      <a:r>
                        <a:rPr lang="en-US" sz="1300" dirty="0">
                          <a:latin typeface="Arial" panose="020B0604020202020204" pitchFamily="34" charset="0"/>
                          <a:cs typeface="Arial" panose="020B0604020202020204" pitchFamily="34" charset="0"/>
                        </a:rPr>
                        <a:t>Male,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98 (49)</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45 (45)</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948920">
                <a:tc>
                  <a:txBody>
                    <a:bodyPr/>
                    <a:lstStyle/>
                    <a:p>
                      <a:pPr marL="91440">
                        <a:lnSpc>
                          <a:spcPct val="100000"/>
                        </a:lnSpc>
                      </a:pPr>
                      <a:r>
                        <a:rPr lang="en-US" sz="1300" dirty="0">
                          <a:latin typeface="Arial" panose="020B0604020202020204" pitchFamily="34" charset="0"/>
                          <a:cs typeface="Arial" panose="020B0604020202020204" pitchFamily="34" charset="0"/>
                        </a:rPr>
                        <a:t>Race, n (%)</a:t>
                      </a:r>
                    </a:p>
                    <a:p>
                      <a:pPr marL="91440">
                        <a:lnSpc>
                          <a:spcPct val="100000"/>
                        </a:lnSpc>
                      </a:pPr>
                      <a:r>
                        <a:rPr lang="en-US" sz="1300" dirty="0">
                          <a:latin typeface="Arial" panose="020B0604020202020204" pitchFamily="34" charset="0"/>
                          <a:cs typeface="Arial" panose="020B0604020202020204" pitchFamily="34" charset="0"/>
                        </a:rPr>
                        <a:t>  White</a:t>
                      </a:r>
                    </a:p>
                    <a:p>
                      <a:pPr marL="91440">
                        <a:lnSpc>
                          <a:spcPct val="100000"/>
                        </a:lnSpc>
                      </a:pPr>
                      <a:r>
                        <a:rPr lang="en-US" sz="1300" dirty="0">
                          <a:latin typeface="Arial" panose="020B0604020202020204" pitchFamily="34" charset="0"/>
                          <a:cs typeface="Arial" panose="020B0604020202020204" pitchFamily="34" charset="0"/>
                        </a:rPr>
                        <a:t>  Black</a:t>
                      </a:r>
                    </a:p>
                    <a:p>
                      <a:pPr marL="91440">
                        <a:lnSpc>
                          <a:spcPct val="100000"/>
                        </a:lnSpc>
                      </a:pPr>
                      <a:r>
                        <a:rPr lang="en-US" sz="1300" baseline="0" dirty="0">
                          <a:latin typeface="Arial" panose="020B0604020202020204" pitchFamily="34" charset="0"/>
                          <a:cs typeface="Arial" panose="020B0604020202020204" pitchFamily="34" charset="0"/>
                        </a:rPr>
                        <a:t>  Asian</a:t>
                      </a:r>
                      <a:endParaRPr lang="en-US" sz="13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endParaRPr lang="en-US" sz="1300" dirty="0">
                        <a:latin typeface="Arial" panose="020B0604020202020204" pitchFamily="34" charset="0"/>
                        <a:cs typeface="Arial" panose="020B0604020202020204" pitchFamily="34" charset="0"/>
                      </a:endParaRPr>
                    </a:p>
                    <a:p>
                      <a:pPr algn="ctr">
                        <a:lnSpc>
                          <a:spcPct val="100000"/>
                        </a:lnSpc>
                      </a:pPr>
                      <a:r>
                        <a:rPr lang="en-US" sz="1300" dirty="0">
                          <a:latin typeface="Arial" panose="020B0604020202020204" pitchFamily="34" charset="0"/>
                          <a:cs typeface="Arial" panose="020B0604020202020204" pitchFamily="34" charset="0"/>
                        </a:rPr>
                        <a:t>121 (60)</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7 (3)</a:t>
                      </a:r>
                    </a:p>
                    <a:p>
                      <a:pPr algn="ctr">
                        <a:lnSpc>
                          <a:spcPct val="100000"/>
                        </a:lnSpc>
                      </a:pPr>
                      <a:r>
                        <a:rPr lang="en-US" sz="1300" dirty="0">
                          <a:latin typeface="Arial" panose="020B0604020202020204" pitchFamily="34" charset="0"/>
                          <a:cs typeface="Arial" panose="020B0604020202020204" pitchFamily="34" charset="0"/>
                        </a:rPr>
                        <a:t>69 (34)</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endParaRPr lang="en-US" sz="1300" dirty="0">
                        <a:latin typeface="Arial" panose="020B0604020202020204" pitchFamily="34" charset="0"/>
                        <a:cs typeface="Arial" panose="020B0604020202020204" pitchFamily="34" charset="0"/>
                      </a:endParaRPr>
                    </a:p>
                    <a:p>
                      <a:pPr algn="ctr">
                        <a:lnSpc>
                          <a:spcPct val="100000"/>
                        </a:lnSpc>
                      </a:pPr>
                      <a:r>
                        <a:rPr lang="en-US" sz="1300" dirty="0">
                          <a:latin typeface="Arial" panose="020B0604020202020204" pitchFamily="34" charset="0"/>
                          <a:cs typeface="Arial" panose="020B0604020202020204" pitchFamily="34" charset="0"/>
                        </a:rPr>
                        <a:t>60 (60)</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7 (7)</a:t>
                      </a:r>
                    </a:p>
                    <a:p>
                      <a:pPr algn="ctr">
                        <a:lnSpc>
                          <a:spcPct val="100000"/>
                        </a:lnSpc>
                      </a:pPr>
                      <a:r>
                        <a:rPr lang="en-US" sz="1300" dirty="0">
                          <a:latin typeface="Arial" panose="020B0604020202020204" pitchFamily="34" charset="0"/>
                          <a:cs typeface="Arial" panose="020B0604020202020204" pitchFamily="34" charset="0"/>
                        </a:rPr>
                        <a:t>32 (32)</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22884">
                <a:tc>
                  <a:txBody>
                    <a:bodyPr/>
                    <a:lstStyle/>
                    <a:p>
                      <a:pPr marL="91440">
                        <a:lnSpc>
                          <a:spcPct val="100000"/>
                        </a:lnSpc>
                      </a:pPr>
                      <a:r>
                        <a:rPr lang="en-US" sz="1300" dirty="0">
                          <a:latin typeface="Arial" panose="020B0604020202020204" pitchFamily="34" charset="0"/>
                          <a:cs typeface="Arial" panose="020B0604020202020204" pitchFamily="34" charset="0"/>
                        </a:rPr>
                        <a:t>BMI, mean,</a:t>
                      </a:r>
                      <a:r>
                        <a:rPr lang="en-US" sz="1300" baseline="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a:t>
                      </a:r>
                      <a:r>
                        <a:rPr lang="en-US" sz="1300" baseline="0" dirty="0">
                          <a:latin typeface="Arial" panose="020B0604020202020204" pitchFamily="34" charset="0"/>
                          <a:cs typeface="Arial" panose="020B0604020202020204" pitchFamily="34" charset="0"/>
                        </a:rPr>
                        <a:t> SD kg/m</a:t>
                      </a:r>
                      <a:r>
                        <a:rPr lang="en-US" sz="1300" baseline="30000" dirty="0">
                          <a:latin typeface="Arial" panose="020B0604020202020204" pitchFamily="34" charset="0"/>
                          <a:cs typeface="Arial" panose="020B0604020202020204" pitchFamily="34" charset="0"/>
                        </a:rPr>
                        <a:t>2</a:t>
                      </a:r>
                      <a:endParaRPr lang="en-US" sz="13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25.8 </a:t>
                      </a:r>
                      <a:r>
                        <a:rPr lang="en-US" sz="1200" baseline="0" dirty="0">
                          <a:latin typeface="Arial" panose="020B0604020202020204" pitchFamily="34" charset="0"/>
                          <a:cs typeface="Arial" panose="020B0604020202020204" pitchFamily="34" charset="0"/>
                        </a:rPr>
                        <a:t>± 4.7</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26.4 </a:t>
                      </a:r>
                      <a:r>
                        <a:rPr lang="en-US" sz="1200" baseline="0" dirty="0">
                          <a:latin typeface="Arial" panose="020B0604020202020204" pitchFamily="34" charset="0"/>
                          <a:cs typeface="Arial" panose="020B0604020202020204" pitchFamily="34" charset="0"/>
                        </a:rPr>
                        <a:t>± 4.1</a:t>
                      </a:r>
                      <a:endParaRPr lang="en-US" sz="1200" dirty="0">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322884">
                <a:tc>
                  <a:txBody>
                    <a:bodyPr/>
                    <a:lstStyle/>
                    <a:p>
                      <a:pPr marL="91440">
                        <a:lnSpc>
                          <a:spcPct val="100000"/>
                        </a:lnSpc>
                      </a:pPr>
                      <a:r>
                        <a:rPr lang="en-US" sz="1300" dirty="0">
                          <a:latin typeface="Arial" panose="020B0604020202020204" pitchFamily="34" charset="0"/>
                          <a:cs typeface="Arial" panose="020B0604020202020204" pitchFamily="34" charset="0"/>
                        </a:rPr>
                        <a:t>HCV RNA, median</a:t>
                      </a:r>
                      <a:r>
                        <a:rPr lang="en-US" sz="1300" baseline="0" dirty="0">
                          <a:latin typeface="Arial" panose="020B0604020202020204" pitchFamily="34" charset="0"/>
                          <a:cs typeface="Arial" panose="020B0604020202020204" pitchFamily="34" charset="0"/>
                        </a:rPr>
                        <a:t> (range), </a:t>
                      </a:r>
                      <a:r>
                        <a:rPr lang="en-US" sz="1300" dirty="0">
                          <a:latin typeface="Arial" panose="020B0604020202020204" pitchFamily="34" charset="0"/>
                          <a:cs typeface="Arial" panose="020B0604020202020204" pitchFamily="34" charset="0"/>
                        </a:rPr>
                        <a:t>log</a:t>
                      </a:r>
                      <a:r>
                        <a:rPr lang="en-US" sz="1300" baseline="-25000" dirty="0">
                          <a:latin typeface="Arial" panose="020B0604020202020204" pitchFamily="34" charset="0"/>
                          <a:cs typeface="Arial" panose="020B0604020202020204" pitchFamily="34" charset="0"/>
                        </a:rPr>
                        <a:t>10</a:t>
                      </a:r>
                      <a:r>
                        <a:rPr lang="en-US" sz="1300" dirty="0">
                          <a:latin typeface="Arial" panose="020B0604020202020204" pitchFamily="34" charset="0"/>
                          <a:cs typeface="Arial" panose="020B0604020202020204" pitchFamily="34" charset="0"/>
                        </a:rPr>
                        <a:t> IU/mL</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6.25 (2.5-7.3)</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6.39 (3.4-7.2)</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r h="322884">
                <a:tc>
                  <a:txBody>
                    <a:bodyPr/>
                    <a:lstStyle/>
                    <a:p>
                      <a:pPr marL="91440">
                        <a:lnSpc>
                          <a:spcPct val="100000"/>
                        </a:lnSpc>
                      </a:pPr>
                      <a:r>
                        <a:rPr lang="en-US" sz="1300" dirty="0">
                          <a:latin typeface="Arial" panose="020B0604020202020204" pitchFamily="34" charset="0"/>
                          <a:cs typeface="Arial" panose="020B0604020202020204" pitchFamily="34" charset="0"/>
                        </a:rPr>
                        <a:t>IL28B non-CC,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111 (55)</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50 (50)</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6"/>
                  </a:ext>
                </a:extLst>
              </a:tr>
              <a:tr h="322884">
                <a:tc>
                  <a:txBody>
                    <a:bodyPr/>
                    <a:lstStyle/>
                    <a:p>
                      <a:pPr marL="91440">
                        <a:lnSpc>
                          <a:spcPct val="100000"/>
                        </a:lnSpc>
                      </a:pPr>
                      <a:r>
                        <a:rPr lang="en-US" sz="1300" dirty="0">
                          <a:latin typeface="Arial" panose="020B0604020202020204" pitchFamily="34" charset="0"/>
                          <a:cs typeface="Arial" panose="020B0604020202020204" pitchFamily="34" charset="0"/>
                        </a:rPr>
                        <a:t>Former</a:t>
                      </a:r>
                      <a:r>
                        <a:rPr lang="en-US" sz="1300" baseline="0" dirty="0">
                          <a:latin typeface="Arial" panose="020B0604020202020204" pitchFamily="34" charset="0"/>
                          <a:cs typeface="Arial" panose="020B0604020202020204" pitchFamily="34" charset="0"/>
                        </a:rPr>
                        <a:t> IDU, n (%)</a:t>
                      </a:r>
                      <a:endParaRPr lang="en-US" sz="13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300" dirty="0">
                          <a:latin typeface="Arial" panose="020B0604020202020204" pitchFamily="34" charset="0"/>
                          <a:cs typeface="Arial" panose="020B0604020202020204" pitchFamily="34" charset="0"/>
                        </a:rPr>
                        <a:t>32 (16)</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300" dirty="0">
                          <a:latin typeface="Arial" panose="020B0604020202020204" pitchFamily="34" charset="0"/>
                          <a:cs typeface="Arial" panose="020B0604020202020204" pitchFamily="34" charset="0"/>
                        </a:rPr>
                        <a:t>18 (18)</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7"/>
                  </a:ext>
                </a:extLst>
              </a:tr>
              <a:tr h="287998">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ea typeface="Arial" charset="0"/>
                          <a:cs typeface="Arial" panose="020B0604020202020204" pitchFamily="34" charset="0"/>
                        </a:rPr>
                        <a:t>*One patient in active arm with subtype 2i.</a:t>
                      </a: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F6000">
                        <a:alpha val="10000"/>
                      </a:srgbClr>
                    </a:solidFill>
                  </a:tcPr>
                </a:tc>
                <a:tc hMerge="1">
                  <a:txBody>
                    <a:bodyPr/>
                    <a:lstStyle/>
                    <a:p>
                      <a:pPr algn="ctr">
                        <a:lnSpc>
                          <a:spcPct val="100000"/>
                        </a:lnSpc>
                      </a:pPr>
                      <a:endParaRPr lang="en-US" sz="1400" dirty="0"/>
                    </a:p>
                  </a:txBody>
                  <a:tcPr anchor="ctr">
                    <a:lnB w="12700" cap="flat" cmpd="sng" algn="ctr">
                      <a:solidFill>
                        <a:srgbClr val="BFBFBF"/>
                      </a:solidFill>
                      <a:prstDash val="solid"/>
                      <a:round/>
                      <a:headEnd type="none" w="med" len="med"/>
                      <a:tailEnd type="none" w="med" len="med"/>
                    </a:lnB>
                  </a:tcPr>
                </a:tc>
                <a:tc hMerge="1">
                  <a:txBody>
                    <a:bodyPr/>
                    <a:lstStyle/>
                    <a:p>
                      <a:pPr algn="ctr">
                        <a:lnSpc>
                          <a:spcPct val="100000"/>
                        </a:lnSpc>
                      </a:pPr>
                      <a:endParaRPr lang="en-US" sz="1400" dirty="0"/>
                    </a:p>
                  </a:txBody>
                  <a:tcPr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13235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Non-Cirrhotic GT 2</a:t>
            </a:r>
            <a:br>
              <a:rPr lang="en-US" sz="2000" dirty="0"/>
            </a:br>
            <a:r>
              <a:rPr lang="en-US" sz="2000" dirty="0"/>
              <a:t>ENDURANCE-2: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8" name="Content Placeholder 2"/>
          <p:cNvGraphicFramePr>
            <a:graphicFrameLocks/>
          </p:cNvGraphicFramePr>
          <p:nvPr>
            <p:extLst>
              <p:ext uri="{D42A27DB-BD31-4B8C-83A1-F6EECF244321}">
                <p14:modId xmlns:p14="http://schemas.microsoft.com/office/powerpoint/2010/main" val="629315531"/>
              </p:ext>
            </p:extLst>
          </p:nvPr>
        </p:nvGraphicFramePr>
        <p:xfrm>
          <a:off x="529390" y="1028702"/>
          <a:ext cx="8229600" cy="366705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tblGrid>
              <a:tr h="731846">
                <a:tc>
                  <a:txBody>
                    <a:bodyPr/>
                    <a:lstStyle/>
                    <a:p>
                      <a:pPr marL="91440">
                        <a:lnSpc>
                          <a:spcPts val="1600"/>
                        </a:lnSpc>
                      </a:pPr>
                      <a:r>
                        <a:rPr lang="en-US" sz="1600" dirty="0">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600" b="1" dirty="0">
                          <a:solidFill>
                            <a:srgbClr val="FFFFFF"/>
                          </a:solidFill>
                          <a:latin typeface="Arial" panose="020B0604020202020204" pitchFamily="34" charset="0"/>
                          <a:cs typeface="Arial" panose="020B0604020202020204" pitchFamily="34" charset="0"/>
                        </a:rPr>
                        <a:t>GLE-PIB </a:t>
                      </a:r>
                      <a:br>
                        <a:rPr lang="en-US" sz="1600" b="0" dirty="0">
                          <a:solidFill>
                            <a:srgbClr val="FFFFFF"/>
                          </a:solidFill>
                          <a:latin typeface="Arial" panose="020B0604020202020204" pitchFamily="34" charset="0"/>
                          <a:cs typeface="Arial" panose="020B0604020202020204" pitchFamily="34" charset="0"/>
                        </a:rPr>
                      </a:br>
                      <a:r>
                        <a:rPr lang="en-US" sz="1200" b="0" dirty="0">
                          <a:solidFill>
                            <a:srgbClr val="FFFFFF"/>
                          </a:solidFill>
                          <a:latin typeface="Arial" panose="020B0604020202020204" pitchFamily="34" charset="0"/>
                          <a:cs typeface="Arial" panose="020B0604020202020204" pitchFamily="34" charset="0"/>
                        </a:rPr>
                        <a:t>(n</a:t>
                      </a:r>
                      <a:r>
                        <a:rPr lang="en-US" sz="1200" b="0" baseline="0" dirty="0">
                          <a:solidFill>
                            <a:srgbClr val="FFFFFF"/>
                          </a:solidFill>
                          <a:latin typeface="Arial" panose="020B0604020202020204" pitchFamily="34" charset="0"/>
                          <a:cs typeface="Arial" panose="020B0604020202020204" pitchFamily="34" charset="0"/>
                        </a:rPr>
                        <a:t> </a:t>
                      </a:r>
                      <a:r>
                        <a:rPr lang="en-US" sz="1200" b="0" dirty="0">
                          <a:solidFill>
                            <a:srgbClr val="FFFFFF"/>
                          </a:solidFill>
                          <a:latin typeface="Arial" panose="020B0604020202020204" pitchFamily="34" charset="0"/>
                          <a:cs typeface="Arial" panose="020B0604020202020204" pitchFamily="34" charset="0"/>
                        </a:rPr>
                        <a:t>= 202)</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tc>
                  <a:txBody>
                    <a:bodyPr/>
                    <a:lstStyle/>
                    <a:p>
                      <a:pPr algn="ctr">
                        <a:lnSpc>
                          <a:spcPts val="1200"/>
                        </a:lnSpc>
                      </a:pPr>
                      <a:r>
                        <a:rPr lang="en-US" sz="1600" b="1" dirty="0">
                          <a:solidFill>
                            <a:srgbClr val="FFFFFF"/>
                          </a:solidFill>
                          <a:latin typeface="Arial" panose="020B0604020202020204" pitchFamily="34" charset="0"/>
                          <a:cs typeface="Arial" panose="020B0604020202020204" pitchFamily="34" charset="0"/>
                        </a:rPr>
                        <a:t>Placebo</a:t>
                      </a:r>
                      <a:br>
                        <a:rPr lang="en-US" sz="1400" b="0" dirty="0">
                          <a:solidFill>
                            <a:srgbClr val="FFFFFF"/>
                          </a:solidFill>
                          <a:latin typeface="Arial" panose="020B0604020202020204" pitchFamily="34" charset="0"/>
                          <a:cs typeface="Arial" panose="020B0604020202020204" pitchFamily="34" charset="0"/>
                        </a:rPr>
                      </a:br>
                      <a:r>
                        <a:rPr lang="en-US" sz="1200" b="0" dirty="0">
                          <a:solidFill>
                            <a:srgbClr val="FFFFFF"/>
                          </a:solidFill>
                          <a:latin typeface="Arial" panose="020B0604020202020204" pitchFamily="34" charset="0"/>
                          <a:cs typeface="Arial" panose="020B0604020202020204" pitchFamily="34" charset="0"/>
                        </a:rPr>
                        <a:t>(n</a:t>
                      </a:r>
                      <a:r>
                        <a:rPr lang="en-US" sz="1200" b="0" baseline="0" dirty="0">
                          <a:solidFill>
                            <a:srgbClr val="FFFFFF"/>
                          </a:solidFill>
                          <a:latin typeface="Arial" panose="020B0604020202020204" pitchFamily="34" charset="0"/>
                          <a:cs typeface="Arial" panose="020B0604020202020204" pitchFamily="34" charset="0"/>
                        </a:rPr>
                        <a:t> </a:t>
                      </a:r>
                      <a:r>
                        <a:rPr lang="en-US" sz="1200" b="0" dirty="0">
                          <a:solidFill>
                            <a:srgbClr val="FFFFFF"/>
                          </a:solidFill>
                          <a:latin typeface="Arial" panose="020B0604020202020204" pitchFamily="34" charset="0"/>
                          <a:cs typeface="Arial" panose="020B0604020202020204" pitchFamily="34" charset="0"/>
                        </a:rPr>
                        <a:t>= 100)</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extLst>
                  <a:ext uri="{0D108BD9-81ED-4DB2-BD59-A6C34878D82A}">
                    <a16:rowId xmlns:a16="http://schemas.microsoft.com/office/drawing/2014/main" val="10000"/>
                  </a:ext>
                </a:extLst>
              </a:tr>
              <a:tr h="1145525">
                <a:tc>
                  <a:txBody>
                    <a:bodyPr/>
                    <a:lstStyle/>
                    <a:p>
                      <a:pPr marL="91440">
                        <a:lnSpc>
                          <a:spcPts val="1600"/>
                        </a:lnSpc>
                      </a:pPr>
                      <a:r>
                        <a:rPr lang="en-US" sz="1400" dirty="0">
                          <a:latin typeface="Arial" panose="020B0604020202020204" pitchFamily="34" charset="0"/>
                          <a:cs typeface="Arial" panose="020B0604020202020204" pitchFamily="34" charset="0"/>
                        </a:rPr>
                        <a:t>Fibrosis</a:t>
                      </a:r>
                      <a:r>
                        <a:rPr lang="en-US" sz="1400" baseline="0" dirty="0">
                          <a:latin typeface="Arial" panose="020B0604020202020204" pitchFamily="34" charset="0"/>
                          <a:cs typeface="Arial" panose="020B0604020202020204" pitchFamily="34" charset="0"/>
                        </a:rPr>
                        <a:t> Stage</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n (%)</a:t>
                      </a:r>
                    </a:p>
                    <a:p>
                      <a:pPr marL="91440">
                        <a:lnSpc>
                          <a:spcPts val="1600"/>
                        </a:lnSpc>
                      </a:pPr>
                      <a:r>
                        <a:rPr lang="en-US" sz="1400" baseline="0" dirty="0">
                          <a:latin typeface="Arial" panose="020B0604020202020204" pitchFamily="34" charset="0"/>
                          <a:cs typeface="Arial" panose="020B0604020202020204" pitchFamily="34" charset="0"/>
                        </a:rPr>
                        <a:t>  F0-1</a:t>
                      </a:r>
                    </a:p>
                    <a:p>
                      <a:pPr marL="91440">
                        <a:lnSpc>
                          <a:spcPts val="1600"/>
                        </a:lnSpc>
                      </a:pPr>
                      <a:r>
                        <a:rPr lang="en-US" sz="1400" baseline="0" dirty="0">
                          <a:latin typeface="Arial" panose="020B0604020202020204" pitchFamily="34" charset="0"/>
                          <a:cs typeface="Arial" panose="020B0604020202020204" pitchFamily="34" charset="0"/>
                        </a:rPr>
                        <a:t>  F2</a:t>
                      </a:r>
                    </a:p>
                    <a:p>
                      <a:pPr marL="91440">
                        <a:lnSpc>
                          <a:spcPts val="1600"/>
                        </a:lnSpc>
                      </a:pPr>
                      <a:r>
                        <a:rPr lang="en-US" sz="1400" baseline="0" dirty="0">
                          <a:latin typeface="Arial" panose="020B0604020202020204" pitchFamily="34" charset="0"/>
                          <a:cs typeface="Arial" panose="020B0604020202020204" pitchFamily="34" charset="0"/>
                        </a:rPr>
                        <a:t>  F3</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a:lnSpc>
                          <a:spcPts val="1600"/>
                        </a:lnSpc>
                      </a:pPr>
                      <a:endParaRPr lang="en-US" sz="1400" dirty="0">
                        <a:latin typeface="Arial" panose="020B0604020202020204" pitchFamily="34" charset="0"/>
                        <a:cs typeface="Arial" panose="020B0604020202020204" pitchFamily="34" charset="0"/>
                      </a:endParaRPr>
                    </a:p>
                    <a:p>
                      <a:pPr algn="ctr">
                        <a:lnSpc>
                          <a:spcPts val="1600"/>
                        </a:lnSpc>
                      </a:pPr>
                      <a:r>
                        <a:rPr lang="en-US" sz="1400" dirty="0">
                          <a:latin typeface="Arial" panose="020B0604020202020204" pitchFamily="34" charset="0"/>
                          <a:cs typeface="Arial" panose="020B0604020202020204" pitchFamily="34" charset="0"/>
                        </a:rPr>
                        <a:t>154 (76)</a:t>
                      </a:r>
                    </a:p>
                    <a:p>
                      <a:pPr algn="ctr">
                        <a:lnSpc>
                          <a:spcPts val="1600"/>
                        </a:lnSpc>
                      </a:pPr>
                      <a:r>
                        <a:rPr lang="en-US" sz="1400" dirty="0">
                          <a:latin typeface="Arial" panose="020B0604020202020204" pitchFamily="34" charset="0"/>
                          <a:cs typeface="Arial" panose="020B0604020202020204" pitchFamily="34" charset="0"/>
                        </a:rPr>
                        <a:t>18 (9)</a:t>
                      </a:r>
                    </a:p>
                    <a:p>
                      <a:pPr algn="ctr">
                        <a:lnSpc>
                          <a:spcPts val="1600"/>
                        </a:lnSpc>
                      </a:pPr>
                      <a:r>
                        <a:rPr lang="en-US" sz="1400" dirty="0">
                          <a:latin typeface="Arial" panose="020B0604020202020204" pitchFamily="34" charset="0"/>
                          <a:cs typeface="Arial" panose="020B0604020202020204" pitchFamily="34" charset="0"/>
                        </a:rPr>
                        <a:t>30 (15)</a:t>
                      </a:r>
                    </a:p>
                  </a:txBody>
                  <a:tcPr marL="68580" marR="68580" marT="34290" marB="34290" anchor="ctr">
                    <a:lnL w="28575"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600"/>
                        </a:lnSpc>
                      </a:pPr>
                      <a:endParaRPr lang="en-US" sz="1400" dirty="0">
                        <a:latin typeface="Arial" panose="020B0604020202020204" pitchFamily="34" charset="0"/>
                        <a:cs typeface="Arial" panose="020B0604020202020204" pitchFamily="34" charset="0"/>
                      </a:endParaRPr>
                    </a:p>
                    <a:p>
                      <a:pPr algn="ctr">
                        <a:lnSpc>
                          <a:spcPts val="1600"/>
                        </a:lnSpc>
                      </a:pPr>
                      <a:r>
                        <a:rPr lang="en-US" sz="1400" dirty="0">
                          <a:latin typeface="Arial" panose="020B0604020202020204" pitchFamily="34" charset="0"/>
                          <a:cs typeface="Arial" panose="020B0604020202020204" pitchFamily="34" charset="0"/>
                        </a:rPr>
                        <a:t>85 (85)</a:t>
                      </a:r>
                    </a:p>
                    <a:p>
                      <a:pPr algn="ctr">
                        <a:lnSpc>
                          <a:spcPts val="1600"/>
                        </a:lnSpc>
                      </a:pPr>
                      <a:r>
                        <a:rPr lang="en-US" sz="1400" dirty="0">
                          <a:latin typeface="Arial" panose="020B0604020202020204" pitchFamily="34" charset="0"/>
                          <a:cs typeface="Arial" panose="020B0604020202020204" pitchFamily="34" charset="0"/>
                        </a:rPr>
                        <a:t>9</a:t>
                      </a:r>
                      <a:r>
                        <a:rPr lang="en-US" sz="1400" baseline="0" dirty="0">
                          <a:latin typeface="Arial" panose="020B0604020202020204" pitchFamily="34" charset="0"/>
                          <a:cs typeface="Arial" panose="020B0604020202020204" pitchFamily="34" charset="0"/>
                        </a:rPr>
                        <a:t> (9)</a:t>
                      </a:r>
                    </a:p>
                    <a:p>
                      <a:pPr algn="ctr">
                        <a:lnSpc>
                          <a:spcPts val="1600"/>
                        </a:lnSpc>
                      </a:pPr>
                      <a:r>
                        <a:rPr lang="en-US" sz="1400" baseline="0" dirty="0">
                          <a:latin typeface="Arial" panose="020B0604020202020204" pitchFamily="34" charset="0"/>
                          <a:cs typeface="Arial" panose="020B0604020202020204" pitchFamily="34" charset="0"/>
                        </a:rPr>
                        <a:t>6 (6)</a:t>
                      </a:r>
                      <a:endParaRPr lang="en-US" sz="140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0001"/>
                  </a:ext>
                </a:extLst>
              </a:tr>
              <a:tr h="412051">
                <a:tc>
                  <a:txBody>
                    <a:bodyPr/>
                    <a:lstStyle/>
                    <a:p>
                      <a:pPr marL="91440">
                        <a:lnSpc>
                          <a:spcPts val="1600"/>
                        </a:lnSpc>
                      </a:pPr>
                      <a:r>
                        <a:rPr lang="en-US" sz="1400" dirty="0">
                          <a:latin typeface="Arial" panose="020B0604020202020204" pitchFamily="34" charset="0"/>
                          <a:cs typeface="Arial" panose="020B0604020202020204" pitchFamily="34" charset="0"/>
                        </a:rPr>
                        <a:t>Treatment-naïve,</a:t>
                      </a:r>
                      <a:r>
                        <a:rPr lang="en-US" sz="1400" baseline="0" dirty="0">
                          <a:latin typeface="Arial" panose="020B0604020202020204" pitchFamily="34" charset="0"/>
                          <a:cs typeface="Arial" panose="020B0604020202020204" pitchFamily="34" charset="0"/>
                        </a:rPr>
                        <a:t> n (%)</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E8EAEF"/>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141 (70)</a:t>
                      </a:r>
                    </a:p>
                  </a:txBody>
                  <a:tcPr marL="68580" marR="68580" marT="34290" marB="34290" anchor="ctr">
                    <a:lnL w="28575"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rgbClr val="E8EAEF"/>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71 (71)</a:t>
                      </a:r>
                    </a:p>
                  </a:txBody>
                  <a:tcPr marL="68580" marR="68580" marT="34290" marB="34290" anchor="ctr">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E8EAEF"/>
                    </a:solidFill>
                  </a:tcPr>
                </a:tc>
                <a:extLst>
                  <a:ext uri="{0D108BD9-81ED-4DB2-BD59-A6C34878D82A}">
                    <a16:rowId xmlns:a16="http://schemas.microsoft.com/office/drawing/2014/main" val="10002"/>
                  </a:ext>
                </a:extLst>
              </a:tr>
              <a:tr h="918980">
                <a:tc>
                  <a:txBody>
                    <a:bodyPr/>
                    <a:lstStyle/>
                    <a:p>
                      <a:pPr marL="91440">
                        <a:lnSpc>
                          <a:spcPts val="1600"/>
                        </a:lnSpc>
                      </a:pPr>
                      <a:r>
                        <a:rPr lang="en-US" sz="1400" dirty="0">
                          <a:latin typeface="Arial" panose="020B0604020202020204" pitchFamily="34" charset="0"/>
                          <a:cs typeface="Arial" panose="020B0604020202020204" pitchFamily="34" charset="0"/>
                        </a:rPr>
                        <a:t>Treatment-experienced, n (%)</a:t>
                      </a:r>
                    </a:p>
                    <a:p>
                      <a:pPr marL="91440">
                        <a:lnSpc>
                          <a:spcPts val="1600"/>
                        </a:lnSpc>
                      </a:pPr>
                      <a:r>
                        <a:rPr lang="en-US" sz="1400" dirty="0">
                          <a:latin typeface="Arial" panose="020B0604020202020204" pitchFamily="34" charset="0"/>
                          <a:cs typeface="Arial" panose="020B0604020202020204" pitchFamily="34" charset="0"/>
                        </a:rPr>
                        <a:t>   IFN</a:t>
                      </a:r>
                      <a:r>
                        <a:rPr lang="en-US" sz="1400" baseline="0" dirty="0">
                          <a:latin typeface="Arial" panose="020B0604020202020204" pitchFamily="34" charset="0"/>
                          <a:cs typeface="Arial" panose="020B0604020202020204" pitchFamily="34" charset="0"/>
                        </a:rPr>
                        <a:t> or PEG ± RBV</a:t>
                      </a:r>
                      <a:r>
                        <a:rPr lang="en-US" sz="1400" dirty="0">
                          <a:latin typeface="Arial" panose="020B0604020202020204" pitchFamily="34" charset="0"/>
                          <a:cs typeface="Arial" panose="020B0604020202020204" pitchFamily="34" charset="0"/>
                        </a:rPr>
                        <a:t>, n (%)</a:t>
                      </a:r>
                    </a:p>
                    <a:p>
                      <a:pPr marL="91440">
                        <a:lnSpc>
                          <a:spcPts val="1600"/>
                        </a:lnSpc>
                      </a:pPr>
                      <a:r>
                        <a:rPr lang="en-US" sz="1400" dirty="0">
                          <a:latin typeface="Arial" panose="020B0604020202020204" pitchFamily="34" charset="0"/>
                          <a:cs typeface="Arial" panose="020B0604020202020204" pitchFamily="34" charset="0"/>
                        </a:rPr>
                        <a:t>   SOF</a:t>
                      </a:r>
                      <a:r>
                        <a:rPr lang="en-US" sz="1400" baseline="0" dirty="0">
                          <a:latin typeface="Arial" panose="020B0604020202020204" pitchFamily="34" charset="0"/>
                          <a:cs typeface="Arial" panose="020B0604020202020204" pitchFamily="34" charset="0"/>
                        </a:rPr>
                        <a:t> + RBV ± PEG,</a:t>
                      </a:r>
                      <a:r>
                        <a:rPr lang="en-US" sz="1400" dirty="0">
                          <a:latin typeface="Arial" panose="020B0604020202020204" pitchFamily="34" charset="0"/>
                          <a:cs typeface="Arial" panose="020B0604020202020204" pitchFamily="34" charset="0"/>
                        </a:rPr>
                        <a:t>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CDD3DD"/>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61 (30)</a:t>
                      </a:r>
                    </a:p>
                    <a:p>
                      <a:pPr algn="ctr">
                        <a:lnSpc>
                          <a:spcPts val="1600"/>
                        </a:lnSpc>
                      </a:pPr>
                      <a:r>
                        <a:rPr lang="en-US" sz="1400" dirty="0">
                          <a:latin typeface="Arial" panose="020B0604020202020204" pitchFamily="34" charset="0"/>
                          <a:cs typeface="Arial" panose="020B0604020202020204" pitchFamily="34" charset="0"/>
                        </a:rPr>
                        <a:t>55 (27)</a:t>
                      </a:r>
                    </a:p>
                    <a:p>
                      <a:pPr algn="ctr">
                        <a:lnSpc>
                          <a:spcPts val="1600"/>
                        </a:lnSpc>
                      </a:pPr>
                      <a:r>
                        <a:rPr lang="en-US" sz="1400" dirty="0">
                          <a:latin typeface="Arial" panose="020B0604020202020204" pitchFamily="34" charset="0"/>
                          <a:cs typeface="Arial" panose="020B0604020202020204" pitchFamily="34" charset="0"/>
                        </a:rPr>
                        <a:t>6 (3)</a:t>
                      </a:r>
                    </a:p>
                  </a:txBody>
                  <a:tcPr marL="68580" marR="68580" marT="34290" marB="34290" anchor="ctr">
                    <a:lnL w="28575" cap="flat" cmpd="sng" algn="ctr">
                      <a:solidFill>
                        <a:srgbClr val="FFFFFF"/>
                      </a:solidFill>
                      <a:prstDash val="solid"/>
                      <a:round/>
                      <a:headEnd type="none" w="med" len="med"/>
                      <a:tailEnd type="none" w="med" len="med"/>
                    </a:lnL>
                    <a:solidFill>
                      <a:srgbClr val="CDD3DD"/>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29 (29)</a:t>
                      </a:r>
                    </a:p>
                    <a:p>
                      <a:pPr algn="ctr">
                        <a:lnSpc>
                          <a:spcPts val="1600"/>
                        </a:lnSpc>
                      </a:pPr>
                      <a:r>
                        <a:rPr lang="en-US" sz="1400" dirty="0">
                          <a:latin typeface="Arial" panose="020B0604020202020204" pitchFamily="34" charset="0"/>
                          <a:cs typeface="Arial" panose="020B0604020202020204" pitchFamily="34" charset="0"/>
                        </a:rPr>
                        <a:t>27 (27)</a:t>
                      </a:r>
                    </a:p>
                    <a:p>
                      <a:pPr algn="ctr">
                        <a:lnSpc>
                          <a:spcPts val="1600"/>
                        </a:lnSpc>
                      </a:pPr>
                      <a:r>
                        <a:rPr lang="en-US" sz="1400" dirty="0">
                          <a:latin typeface="Arial" panose="020B0604020202020204" pitchFamily="34" charset="0"/>
                          <a:cs typeface="Arial" panose="020B0604020202020204" pitchFamily="34" charset="0"/>
                        </a:rPr>
                        <a:t>2</a:t>
                      </a:r>
                      <a:r>
                        <a:rPr lang="en-US" sz="1400" baseline="0" dirty="0">
                          <a:latin typeface="Arial" panose="020B0604020202020204" pitchFamily="34" charset="0"/>
                          <a:cs typeface="Arial" panose="020B0604020202020204" pitchFamily="34" charset="0"/>
                        </a:rPr>
                        <a:t> (2)</a:t>
                      </a:r>
                      <a:endParaRPr lang="en-US" sz="140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solidFill>
                      <a:srgbClr val="CDD3DD"/>
                    </a:solidFill>
                  </a:tcPr>
                </a:tc>
                <a:extLst>
                  <a:ext uri="{0D108BD9-81ED-4DB2-BD59-A6C34878D82A}">
                    <a16:rowId xmlns:a16="http://schemas.microsoft.com/office/drawing/2014/main" val="10003"/>
                  </a:ext>
                </a:extLst>
              </a:tr>
              <a:tr h="458649">
                <a:tc>
                  <a:txBody>
                    <a:bodyPr/>
                    <a:lstStyle/>
                    <a:p>
                      <a:pPr marL="91440">
                        <a:lnSpc>
                          <a:spcPts val="1600"/>
                        </a:lnSpc>
                      </a:pPr>
                      <a:r>
                        <a:rPr lang="en-US" sz="1400" dirty="0">
                          <a:latin typeface="Arial" panose="020B0604020202020204" pitchFamily="34" charset="0"/>
                          <a:cs typeface="Arial" panose="020B0604020202020204" pitchFamily="34" charset="0"/>
                        </a:rPr>
                        <a:t>Concomitant</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PPI use,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rgbClr val="BFBFBF"/>
                      </a:solidFill>
                      <a:prstDash val="solid"/>
                      <a:round/>
                      <a:headEnd type="none" w="med" len="med"/>
                      <a:tailEnd type="none" w="med" len="med"/>
                    </a:lnB>
                    <a:solidFill>
                      <a:srgbClr val="E8EAEF"/>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22 (11)</a:t>
                      </a:r>
                    </a:p>
                  </a:txBody>
                  <a:tcPr marL="68580" marR="68580" marT="34290" marB="34290" anchor="ctr">
                    <a:lnL w="28575" cap="flat" cmpd="sng" algn="ctr">
                      <a:solidFill>
                        <a:srgbClr val="FFFFFF"/>
                      </a:solidFill>
                      <a:prstDash val="solid"/>
                      <a:round/>
                      <a:headEnd type="none" w="med" len="med"/>
                      <a:tailEnd type="none" w="med" len="med"/>
                    </a:lnL>
                    <a:lnB w="12700" cap="flat" cmpd="sng" algn="ctr">
                      <a:solidFill>
                        <a:srgbClr val="BFBFBF"/>
                      </a:solidFill>
                      <a:prstDash val="solid"/>
                      <a:round/>
                      <a:headEnd type="none" w="med" len="med"/>
                      <a:tailEnd type="none" w="med" len="med"/>
                    </a:lnB>
                    <a:solidFill>
                      <a:srgbClr val="E8EAEF"/>
                    </a:solidFill>
                  </a:tcPr>
                </a:tc>
                <a:tc>
                  <a:txBody>
                    <a:bodyPr/>
                    <a:lstStyle/>
                    <a:p>
                      <a:pPr algn="ctr">
                        <a:lnSpc>
                          <a:spcPts val="1600"/>
                        </a:lnSpc>
                      </a:pPr>
                      <a:r>
                        <a:rPr lang="en-US" sz="1400" dirty="0">
                          <a:latin typeface="Arial" panose="020B0604020202020204" pitchFamily="34" charset="0"/>
                          <a:cs typeface="Arial" panose="020B0604020202020204" pitchFamily="34" charset="0"/>
                        </a:rPr>
                        <a:t>11 (11)</a:t>
                      </a:r>
                    </a:p>
                  </a:txBody>
                  <a:tcPr marL="68580" marR="68580" marT="34290" marB="3429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solidFill>
                      <a:srgbClr val="E8EA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10303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Non-Cirrhotic GT 2</a:t>
            </a:r>
            <a:br>
              <a:rPr lang="en-US" sz="2000" dirty="0"/>
            </a:br>
            <a:r>
              <a:rPr lang="en-US" sz="2000" dirty="0"/>
              <a:t>ENDURANCE-2: Baseline Polymorphisms</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Gastroenterol </a:t>
            </a:r>
            <a:r>
              <a:rPr lang="en-US" dirty="0" err="1"/>
              <a:t>Hepatol</a:t>
            </a:r>
            <a:r>
              <a:rPr lang="en-US" dirty="0"/>
              <a:t>. 2018;16:417-26.</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ontent Placeholder 2"/>
          <p:cNvGraphicFramePr>
            <a:graphicFrameLocks/>
          </p:cNvGraphicFramePr>
          <p:nvPr>
            <p:extLst>
              <p:ext uri="{D42A27DB-BD31-4B8C-83A1-F6EECF244321}">
                <p14:modId xmlns:p14="http://schemas.microsoft.com/office/powerpoint/2010/main" val="2059826045"/>
              </p:ext>
            </p:extLst>
          </p:nvPr>
        </p:nvGraphicFramePr>
        <p:xfrm>
          <a:off x="457200" y="1096433"/>
          <a:ext cx="8228884" cy="3566159"/>
        </p:xfrm>
        <a:graphic>
          <a:graphicData uri="http://schemas.openxmlformats.org/drawingml/2006/table">
            <a:tbl>
              <a:tblPr firstRow="1" bandRow="1">
                <a:tableStyleId>{5C22544A-7EE6-4342-B048-85BDC9FD1C3A}</a:tableStyleId>
              </a:tblPr>
              <a:tblGrid>
                <a:gridCol w="5485924">
                  <a:extLst>
                    <a:ext uri="{9D8B030D-6E8A-4147-A177-3AD203B41FA5}">
                      <a16:colId xmlns:a16="http://schemas.microsoft.com/office/drawing/2014/main" val="20000"/>
                    </a:ext>
                  </a:extLst>
                </a:gridCol>
                <a:gridCol w="2742960">
                  <a:extLst>
                    <a:ext uri="{9D8B030D-6E8A-4147-A177-3AD203B41FA5}">
                      <a16:colId xmlns:a16="http://schemas.microsoft.com/office/drawing/2014/main" val="20001"/>
                    </a:ext>
                  </a:extLst>
                </a:gridCol>
              </a:tblGrid>
              <a:tr h="762716">
                <a:tc>
                  <a:txBody>
                    <a:bodyPr/>
                    <a:lstStyle/>
                    <a:p>
                      <a:pPr>
                        <a:lnSpc>
                          <a:spcPct val="100000"/>
                        </a:lnSpc>
                      </a:pPr>
                      <a:r>
                        <a:rPr lang="en-US" sz="1600" dirty="0">
                          <a:latin typeface="Arial" panose="020B0604020202020204" pitchFamily="34" charset="0"/>
                          <a:cs typeface="Arial" panose="020B0604020202020204" pitchFamily="34" charset="0"/>
                        </a:rPr>
                        <a:t>Prevalence</a:t>
                      </a:r>
                      <a:r>
                        <a:rPr lang="en-US" sz="1600" baseline="0" dirty="0">
                          <a:latin typeface="Arial" panose="020B0604020202020204" pitchFamily="34" charset="0"/>
                          <a:cs typeface="Arial" panose="020B0604020202020204" pitchFamily="34" charset="0"/>
                        </a:rPr>
                        <a:t> of </a:t>
                      </a:r>
                      <a:r>
                        <a:rPr lang="en-US" sz="1600" dirty="0">
                          <a:latin typeface="Arial" panose="020B0604020202020204" pitchFamily="34" charset="0"/>
                          <a:cs typeface="Arial" panose="020B0604020202020204" pitchFamily="34" charset="0"/>
                        </a:rPr>
                        <a:t>Baseline</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Polymorphism*,</a:t>
                      </a:r>
                      <a:r>
                        <a:rPr lang="en-US" sz="1600" baseline="0" dirty="0">
                          <a:latin typeface="Arial" panose="020B0604020202020204" pitchFamily="34" charset="0"/>
                          <a:cs typeface="Arial" panose="020B0604020202020204" pitchFamily="34" charset="0"/>
                        </a:rPr>
                        <a:t> n (%)</a:t>
                      </a:r>
                      <a:r>
                        <a:rPr lang="en-US" sz="1600" dirty="0">
                          <a:latin typeface="Arial" panose="020B0604020202020204" pitchFamily="34" charset="0"/>
                          <a:cs typeface="Arial" panose="020B0604020202020204" pitchFamily="34" charset="0"/>
                        </a:rPr>
                        <a:t>*</a:t>
                      </a:r>
                    </a:p>
                  </a:txBody>
                  <a:tcPr marL="137160" marR="13716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500"/>
                        </a:lnSpc>
                      </a:pPr>
                      <a:r>
                        <a:rPr lang="en-US" sz="1600" b="1" dirty="0">
                          <a:solidFill>
                            <a:srgbClr val="FFFFFF"/>
                          </a:solidFill>
                          <a:latin typeface="Arial" panose="020B0604020202020204" pitchFamily="34" charset="0"/>
                          <a:cs typeface="Arial" panose="020B0604020202020204" pitchFamily="34" charset="0"/>
                        </a:rPr>
                        <a:t>Genotype</a:t>
                      </a:r>
                      <a:r>
                        <a:rPr lang="en-US" sz="1600" b="1" baseline="0" dirty="0">
                          <a:solidFill>
                            <a:srgbClr val="FFFFFF"/>
                          </a:solidFill>
                          <a:latin typeface="Arial" panose="020B0604020202020204" pitchFamily="34" charset="0"/>
                          <a:cs typeface="Arial" panose="020B0604020202020204" pitchFamily="34" charset="0"/>
                        </a:rPr>
                        <a:t> </a:t>
                      </a:r>
                      <a:r>
                        <a:rPr lang="en-US" sz="1600" b="1" dirty="0">
                          <a:solidFill>
                            <a:srgbClr val="FFFFFF"/>
                          </a:solidFill>
                          <a:latin typeface="Arial" panose="020B0604020202020204" pitchFamily="34" charset="0"/>
                          <a:cs typeface="Arial" panose="020B0604020202020204" pitchFamily="34" charset="0"/>
                        </a:rPr>
                        <a:t>2</a:t>
                      </a:r>
                      <a:endParaRPr lang="en-US" sz="1600" b="0" dirty="0">
                        <a:solidFill>
                          <a:srgbClr val="FFFFFF"/>
                        </a:solidFill>
                        <a:latin typeface="Arial" panose="020B0604020202020204" pitchFamily="34" charset="0"/>
                        <a:cs typeface="Arial" panose="020B0604020202020204" pitchFamily="34" charset="0"/>
                      </a:endParaRPr>
                    </a:p>
                    <a:p>
                      <a:pPr algn="ctr">
                        <a:lnSpc>
                          <a:spcPts val="1500"/>
                        </a:lnSpc>
                      </a:pPr>
                      <a:r>
                        <a:rPr lang="en-US" sz="1200" b="0" dirty="0">
                          <a:solidFill>
                            <a:srgbClr val="FFFFFF"/>
                          </a:solidFill>
                          <a:latin typeface="Arial" panose="020B0604020202020204" pitchFamily="34" charset="0"/>
                          <a:cs typeface="Arial" panose="020B0604020202020204" pitchFamily="34" charset="0"/>
                        </a:rPr>
                        <a:t>(n = 160)</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extLst>
                  <a:ext uri="{0D108BD9-81ED-4DB2-BD59-A6C34878D82A}">
                    <a16:rowId xmlns:a16="http://schemas.microsoft.com/office/drawing/2014/main" val="10000"/>
                  </a:ext>
                </a:extLst>
              </a:tr>
              <a:tr h="572037">
                <a:tc>
                  <a:txBody>
                    <a:bodyPr/>
                    <a:lstStyle/>
                    <a:p>
                      <a:pPr>
                        <a:lnSpc>
                          <a:spcPct val="100000"/>
                        </a:lnSpc>
                      </a:pPr>
                      <a:r>
                        <a:rPr lang="en-US" sz="1400" dirty="0">
                          <a:latin typeface="Arial" panose="020B0604020202020204" pitchFamily="34" charset="0"/>
                          <a:cs typeface="Arial" panose="020B0604020202020204" pitchFamily="34" charset="0"/>
                        </a:rPr>
                        <a:t>None</a:t>
                      </a:r>
                    </a:p>
                  </a:txBody>
                  <a:tcPr marL="137160" marR="137160" marT="34290" marB="34290" anchor="ctr">
                    <a:lnL w="12700"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400" dirty="0">
                          <a:latin typeface="Arial" panose="020B0604020202020204" pitchFamily="34" charset="0"/>
                          <a:cs typeface="Arial" panose="020B0604020202020204" pitchFamily="34" charset="0"/>
                        </a:rPr>
                        <a:t>28 (18)</a:t>
                      </a:r>
                    </a:p>
                  </a:txBody>
                  <a:tcPr marL="68580" marR="68580" marT="34290" marB="34290"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572037">
                <a:tc>
                  <a:txBody>
                    <a:bodyPr/>
                    <a:lstStyle/>
                    <a:p>
                      <a:pPr>
                        <a:lnSpc>
                          <a:spcPct val="100000"/>
                        </a:lnSpc>
                      </a:pPr>
                      <a:r>
                        <a:rPr lang="en-US" sz="1400" dirty="0">
                          <a:latin typeface="Arial" panose="020B0604020202020204" pitchFamily="34" charset="0"/>
                          <a:cs typeface="Arial" panose="020B0604020202020204" pitchFamily="34" charset="0"/>
                        </a:rPr>
                        <a:t>NS3 only</a:t>
                      </a:r>
                    </a:p>
                  </a:txBody>
                  <a:tcPr marL="137160" marR="137160" marT="34290" marB="34290"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ct val="100000"/>
                        </a:lnSpc>
                      </a:pPr>
                      <a:r>
                        <a:rPr lang="en-US" sz="1400" dirty="0">
                          <a:latin typeface="Arial" panose="020B0604020202020204" pitchFamily="34" charset="0"/>
                          <a:cs typeface="Arial" panose="020B0604020202020204" pitchFamily="34" charset="0"/>
                        </a:rPr>
                        <a:t>0</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572037">
                <a:tc>
                  <a:txBody>
                    <a:bodyPr/>
                    <a:lstStyle/>
                    <a:p>
                      <a:pPr>
                        <a:lnSpc>
                          <a:spcPct val="100000"/>
                        </a:lnSpc>
                      </a:pPr>
                      <a:r>
                        <a:rPr lang="en-US" sz="1400" dirty="0">
                          <a:latin typeface="Arial" panose="020B0604020202020204" pitchFamily="34" charset="0"/>
                          <a:cs typeface="Arial" panose="020B0604020202020204" pitchFamily="34" charset="0"/>
                        </a:rPr>
                        <a:t>NS5A only</a:t>
                      </a:r>
                    </a:p>
                  </a:txBody>
                  <a:tcPr marL="137160" marR="137160" marT="34290" marB="3429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400" dirty="0">
                          <a:latin typeface="Arial" panose="020B0604020202020204" pitchFamily="34" charset="0"/>
                          <a:cs typeface="Arial" panose="020B0604020202020204" pitchFamily="34" charset="0"/>
                        </a:rPr>
                        <a:t>132 (83)</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572037">
                <a:tc>
                  <a:txBody>
                    <a:bodyPr/>
                    <a:lstStyle/>
                    <a:p>
                      <a:pPr>
                        <a:lnSpc>
                          <a:spcPct val="100000"/>
                        </a:lnSpc>
                      </a:pPr>
                      <a:r>
                        <a:rPr lang="en-US" sz="1400" baseline="0" dirty="0">
                          <a:latin typeface="Arial" panose="020B0604020202020204" pitchFamily="34" charset="0"/>
                          <a:cs typeface="Arial" panose="020B0604020202020204" pitchFamily="34" charset="0"/>
                        </a:rPr>
                        <a:t>Both NS3 + NS5A</a:t>
                      </a:r>
                    </a:p>
                  </a:txBody>
                  <a:tcPr marL="137160" marR="137160" marT="34290" marB="34290" anchor="ctr">
                    <a:lnL w="12700" cap="flat" cmpd="sng" algn="ctr">
                      <a:solidFill>
                        <a:srgbClr val="BFBFBF"/>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400" dirty="0">
                          <a:latin typeface="Arial" panose="020B0604020202020204" pitchFamily="34" charset="0"/>
                          <a:cs typeface="Arial" panose="020B0604020202020204" pitchFamily="34" charset="0"/>
                        </a:rPr>
                        <a:t>0</a:t>
                      </a:r>
                    </a:p>
                  </a:txBody>
                  <a:tcPr marL="68580" marR="68580" marT="34290" marB="34290" anchor="ctr">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4"/>
                  </a:ext>
                </a:extLst>
              </a:tr>
              <a:tr h="51529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ea typeface="Arial" charset="0"/>
                          <a:cs typeface="Arial" panose="020B0604020202020204" pitchFamily="34" charset="0"/>
                        </a:rPr>
                        <a:t>*</a:t>
                      </a:r>
                      <a:r>
                        <a:rPr lang="en-US" sz="1000" kern="1200" dirty="0">
                          <a:solidFill>
                            <a:schemeClr val="dk1"/>
                          </a:solidFill>
                          <a:effectLst/>
                          <a:latin typeface="Arial" panose="020B0604020202020204" pitchFamily="34" charset="0"/>
                          <a:ea typeface="+mn-ea"/>
                          <a:cs typeface="Arial" panose="020B0604020202020204" pitchFamily="34" charset="0"/>
                        </a:rPr>
                        <a:t>Baseline polymorphisms detected by next generation sequencing at a 15% threshold in samples that had sequences available for both targets (N) at the following amino acid positions: </a:t>
                      </a:r>
                      <a:r>
                        <a:rPr lang="en-US" sz="1000" dirty="0">
                          <a:latin typeface="Arial" panose="020B0604020202020204" pitchFamily="34" charset="0"/>
                          <a:ea typeface="Arial" charset="0"/>
                          <a:cs typeface="Arial" panose="020B0604020202020204" pitchFamily="34" charset="0"/>
                        </a:rPr>
                        <a:t>NS3 at positions 155, 156, and 168; NS5A at positions 24, 28, 30, 31, 58, 92, and 93</a:t>
                      </a:r>
                    </a:p>
                  </a:txBody>
                  <a:tcPr marL="137160" marR="13716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F6000">
                        <a:alpha val="10000"/>
                      </a:srgbClr>
                    </a:solidFill>
                  </a:tcPr>
                </a:tc>
                <a:tc hMerge="1">
                  <a:txBody>
                    <a:bodyPr/>
                    <a:lstStyle/>
                    <a:p>
                      <a:pPr algn="ctr">
                        <a:lnSpc>
                          <a:spcPct val="100000"/>
                        </a:lnSpc>
                      </a:pPr>
                      <a:endParaRPr lang="en-US" sz="1800" dirty="0"/>
                    </a:p>
                  </a:txBody>
                  <a:tcPr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577151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Glecaprevir-Pibrentasvir (</a:t>
            </a:r>
            <a:r>
              <a:rPr lang="en-US" sz="2000" i="1" dirty="0"/>
              <a:t>Mavyret</a:t>
            </a:r>
            <a:r>
              <a:rPr lang="en-US" sz="2000" dirty="0"/>
              <a:t>)</a:t>
            </a:r>
          </a:p>
        </p:txBody>
      </p:sp>
      <p:sp>
        <p:nvSpPr>
          <p:cNvPr id="4" name="Content Placeholder 3"/>
          <p:cNvSpPr>
            <a:spLocks noGrp="1"/>
          </p:cNvSpPr>
          <p:nvPr>
            <p:ph sz="half" idx="2"/>
          </p:nvPr>
        </p:nvSpPr>
        <p:spPr>
          <a:xfrm>
            <a:off x="323850" y="1135603"/>
            <a:ext cx="8515350" cy="3710717"/>
          </a:xfrm>
        </p:spPr>
        <p:txBody>
          <a:bodyPr>
            <a:noAutofit/>
          </a:bodyPr>
          <a:lstStyle/>
          <a:p>
            <a:pPr>
              <a:lnSpc>
                <a:spcPts val="1600"/>
              </a:lnSpc>
              <a:spcBef>
                <a:spcPts val="0"/>
              </a:spcBef>
            </a:pPr>
            <a:r>
              <a:rPr lang="en-US" sz="1400" b="1" dirty="0"/>
              <a:t>Indications and Usage</a:t>
            </a:r>
          </a:p>
          <a:p>
            <a:pPr lvl="1">
              <a:lnSpc>
                <a:spcPts val="1600"/>
              </a:lnSpc>
              <a:spcBef>
                <a:spcPts val="0"/>
              </a:spcBef>
            </a:pPr>
            <a:r>
              <a:rPr lang="en-US" sz="1400" dirty="0"/>
              <a:t>Treatment-naïve adults and pediatric patients ≥12 years of age (or weight ≥45 kg) with chronic HCV genotypes 1, 2, 3, 4, 5, or 6 without cirrhosis and with compensated </a:t>
            </a:r>
            <a:r>
              <a:rPr lang="en-US" sz="1400" dirty="0">
                <a:solidFill>
                  <a:schemeClr val="tx1"/>
                </a:solidFill>
              </a:rPr>
              <a:t>cirrhosis (Child-Pugh class A)</a:t>
            </a:r>
          </a:p>
          <a:p>
            <a:pPr lvl="1">
              <a:lnSpc>
                <a:spcPts val="1600"/>
              </a:lnSpc>
              <a:spcBef>
                <a:spcPts val="0"/>
              </a:spcBef>
            </a:pPr>
            <a:r>
              <a:rPr lang="en-US" sz="1400" dirty="0"/>
              <a:t>HCV genotype 1 previously treated with a  regimen containing an HCV NS5A inhibitor or an NS3/4A protease inhibitor, but not both</a:t>
            </a:r>
          </a:p>
          <a:p>
            <a:pPr>
              <a:lnSpc>
                <a:spcPts val="1600"/>
              </a:lnSpc>
              <a:spcBef>
                <a:spcPts val="1000"/>
              </a:spcBef>
            </a:pPr>
            <a:r>
              <a:rPr lang="en-US" sz="1400" b="1" dirty="0"/>
              <a:t>Class &amp; Mechanism</a:t>
            </a:r>
            <a:endParaRPr lang="en-US" sz="1400" dirty="0"/>
          </a:p>
          <a:p>
            <a:pPr lvl="1">
              <a:lnSpc>
                <a:spcPts val="1600"/>
              </a:lnSpc>
              <a:spcBef>
                <a:spcPts val="0"/>
              </a:spcBef>
            </a:pPr>
            <a:r>
              <a:rPr lang="en-US" sz="1400" dirty="0"/>
              <a:t>Glecaprevir (GLE): HCV NS3/4A protease inhibitor</a:t>
            </a:r>
          </a:p>
          <a:p>
            <a:pPr lvl="1">
              <a:lnSpc>
                <a:spcPts val="1600"/>
              </a:lnSpc>
              <a:spcBef>
                <a:spcPts val="0"/>
              </a:spcBef>
            </a:pPr>
            <a:r>
              <a:rPr lang="en-US" sz="1400" dirty="0"/>
              <a:t>Pibrentasvir (PIB): HCV NS5A inhibitor</a:t>
            </a:r>
          </a:p>
          <a:p>
            <a:pPr>
              <a:lnSpc>
                <a:spcPts val="1600"/>
              </a:lnSpc>
              <a:spcBef>
                <a:spcPts val="1000"/>
              </a:spcBef>
            </a:pPr>
            <a:r>
              <a:rPr lang="en-US" sz="1400" b="1" dirty="0"/>
              <a:t>Medication Form (Tablet)</a:t>
            </a:r>
            <a:endParaRPr lang="en-US" sz="1400" dirty="0"/>
          </a:p>
          <a:p>
            <a:pPr lvl="1">
              <a:lnSpc>
                <a:spcPts val="1600"/>
              </a:lnSpc>
              <a:spcBef>
                <a:spcPts val="0"/>
              </a:spcBef>
            </a:pPr>
            <a:r>
              <a:rPr lang="en-US" sz="1400" dirty="0"/>
              <a:t>100 mg Glecaprevir and 40 mg Pibrentasvir</a:t>
            </a:r>
          </a:p>
          <a:p>
            <a:pPr>
              <a:lnSpc>
                <a:spcPts val="1600"/>
              </a:lnSpc>
              <a:spcBef>
                <a:spcPts val="1000"/>
              </a:spcBef>
            </a:pPr>
            <a:r>
              <a:rPr lang="en-US" sz="1400" b="1" dirty="0"/>
              <a:t>Dosing</a:t>
            </a:r>
          </a:p>
          <a:p>
            <a:pPr lvl="1">
              <a:lnSpc>
                <a:spcPts val="1600"/>
              </a:lnSpc>
              <a:spcBef>
                <a:spcPts val="0"/>
              </a:spcBef>
            </a:pPr>
            <a:r>
              <a:rPr lang="en-US" sz="1400" dirty="0"/>
              <a:t>Three tablets orally once daily, with food (total daily dose of Glecaprevir 300 mg and Pibrentasvir 120 mg) </a:t>
            </a:r>
          </a:p>
          <a:p>
            <a:pPr>
              <a:lnSpc>
                <a:spcPts val="1600"/>
              </a:lnSpc>
              <a:spcBef>
                <a:spcPts val="1000"/>
              </a:spcBef>
            </a:pPr>
            <a:r>
              <a:rPr lang="en-US" sz="1400" b="1" dirty="0"/>
              <a:t>Adverse Effects (AE)</a:t>
            </a:r>
          </a:p>
          <a:p>
            <a:pPr lvl="1">
              <a:lnSpc>
                <a:spcPts val="1600"/>
              </a:lnSpc>
              <a:spcBef>
                <a:spcPts val="0"/>
              </a:spcBef>
            </a:pPr>
            <a:r>
              <a:rPr lang="en-US" sz="1400" dirty="0"/>
              <a:t>Most common headache and fatigue</a:t>
            </a:r>
          </a:p>
        </p:txBody>
      </p:sp>
      <p:sp>
        <p:nvSpPr>
          <p:cNvPr id="5" name="Content Placeholder 4"/>
          <p:cNvSpPr>
            <a:spLocks noGrp="1"/>
          </p:cNvSpPr>
          <p:nvPr>
            <p:ph type="body" sz="quarter" idx="14"/>
          </p:nvPr>
        </p:nvSpPr>
        <p:spPr>
          <a:prstGeom prst="rect">
            <a:avLst/>
          </a:prstGeom>
        </p:spPr>
        <p:txBody>
          <a:bodyPr/>
          <a:lstStyle/>
          <a:p>
            <a:r>
              <a:rPr lang="en-US" dirty="0"/>
              <a:t>Source: </a:t>
            </a:r>
            <a:r>
              <a:rPr lang="en-US" i="1" dirty="0"/>
              <a:t>Mavyret </a:t>
            </a:r>
            <a:r>
              <a:rPr lang="en-US" dirty="0"/>
              <a:t>Prescribing Information. </a:t>
            </a:r>
            <a:r>
              <a:rPr lang="en-US" dirty="0" err="1"/>
              <a:t>AbbVie</a:t>
            </a:r>
            <a:r>
              <a:rPr lang="en-US" dirty="0"/>
              <a:t>., Inc.</a:t>
            </a:r>
          </a:p>
        </p:txBody>
      </p:sp>
    </p:spTree>
    <p:extLst>
      <p:ext uri="{BB962C8B-B14F-4D97-AF65-F5344CB8AC3E}">
        <p14:creationId xmlns:p14="http://schemas.microsoft.com/office/powerpoint/2010/main" val="264144135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Non-Cirrhotic GT 2</a:t>
            </a:r>
            <a:br>
              <a:rPr lang="en-US" sz="2000" dirty="0"/>
            </a:br>
            <a:r>
              <a:rPr lang="en-US" sz="2000" dirty="0"/>
              <a:t>ENDURANCE-2: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ENDURANCE-2: Overall SVR, by Analysis</a:t>
            </a:r>
          </a:p>
        </p:txBody>
      </p:sp>
      <p:sp>
        <p:nvSpPr>
          <p:cNvPr id="2" name="Content Placeholder 1"/>
          <p:cNvSpPr>
            <a:spLocks noGrp="1"/>
          </p:cNvSpPr>
          <p:nvPr>
            <p:ph type="body" sz="quarter" idx="14"/>
          </p:nvPr>
        </p:nvSpPr>
        <p:spPr>
          <a:prstGeom prst="rect">
            <a:avLst/>
          </a:prstGeom>
        </p:spPr>
        <p:txBody>
          <a:bodyPr/>
          <a:lstStyle/>
          <a:p>
            <a:r>
              <a:rPr lang="en-US" dirty="0"/>
              <a:t>Source: </a:t>
            </a:r>
            <a:r>
              <a:rPr lang="en-US" dirty="0" err="1"/>
              <a:t>Asselah</a:t>
            </a:r>
            <a:r>
              <a:rPr lang="en-US" dirty="0"/>
              <a:t> T, et al. </a:t>
            </a:r>
            <a:r>
              <a:rPr lang="en-US" dirty="0" err="1"/>
              <a:t>Clin</a:t>
            </a:r>
            <a:r>
              <a:rPr lang="en-US" dirty="0"/>
              <a:t> Gastroenterol </a:t>
            </a:r>
            <a:r>
              <a:rPr lang="en-US" dirty="0" err="1"/>
              <a:t>Hepatol</a:t>
            </a:r>
            <a:r>
              <a:rPr lang="en-US" dirty="0"/>
              <a:t>. 2018;16:417-26.</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2415608224"/>
              </p:ext>
            </p:extLst>
          </p:nvPr>
        </p:nvGraphicFramePr>
        <p:xfrm>
          <a:off x="457200" y="1350422"/>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50665" y="4339141"/>
            <a:ext cx="6957182" cy="415498"/>
          </a:xfrm>
          <a:prstGeom prst="rect">
            <a:avLst/>
          </a:prstGeom>
          <a:solidFill>
            <a:schemeClr val="bg1">
              <a:lumMod val="95000"/>
            </a:schemeClr>
          </a:solidFill>
        </p:spPr>
        <p:txBody>
          <a:bodyPr wrap="square" lIns="274320" rtlCol="0">
            <a:spAutoFit/>
          </a:bodyPr>
          <a:lstStyle/>
          <a:p>
            <a:r>
              <a:rPr lang="en-US" sz="1050" dirty="0">
                <a:latin typeface="Arial" charset="0"/>
                <a:ea typeface="Arial" charset="0"/>
                <a:cs typeface="Arial" charset="0"/>
              </a:rPr>
              <a:t>ITT (intent-to-treat): excludes 6 sofosbuvir-experienced patients, all of whom achieved SVR12 </a:t>
            </a:r>
          </a:p>
          <a:p>
            <a:r>
              <a:rPr lang="en-US" sz="1050" dirty="0">
                <a:latin typeface="Arial" charset="0"/>
                <a:ea typeface="Arial" charset="0"/>
                <a:cs typeface="Arial" charset="0"/>
              </a:rPr>
              <a:t>mITT (modified intent-to-treat): excludes patients with non-virologic failure and those with ineligible genotype</a:t>
            </a:r>
          </a:p>
        </p:txBody>
      </p:sp>
      <p:sp>
        <p:nvSpPr>
          <p:cNvPr id="9" name="Rectangle 8"/>
          <p:cNvSpPr/>
          <p:nvPr/>
        </p:nvSpPr>
        <p:spPr>
          <a:xfrm>
            <a:off x="2856804" y="3758142"/>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195/196</a:t>
            </a:r>
          </a:p>
        </p:txBody>
      </p:sp>
      <p:sp>
        <p:nvSpPr>
          <p:cNvPr id="10" name="Rectangle 9"/>
          <p:cNvSpPr/>
          <p:nvPr/>
        </p:nvSpPr>
        <p:spPr>
          <a:xfrm>
            <a:off x="6321882" y="3758142"/>
            <a:ext cx="722355"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192/192</a:t>
            </a:r>
          </a:p>
        </p:txBody>
      </p:sp>
    </p:spTree>
    <p:extLst>
      <p:ext uri="{BB962C8B-B14F-4D97-AF65-F5344CB8AC3E}">
        <p14:creationId xmlns:p14="http://schemas.microsoft.com/office/powerpoint/2010/main" val="38827100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2000" dirty="0"/>
              <a:t>Glecaprevir-Pibrentasvir in Non-Cirrhotic GT 2</a:t>
            </a:r>
            <a:br>
              <a:rPr lang="en-US" sz="2000" dirty="0"/>
            </a:br>
            <a:r>
              <a:rPr lang="en-US" sz="2000" dirty="0"/>
              <a:t>ENDURANCE-2: Adverse Events</a:t>
            </a:r>
          </a:p>
        </p:txBody>
      </p:sp>
      <p:sp>
        <p:nvSpPr>
          <p:cNvPr id="7"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Gastroenterol </a:t>
            </a:r>
            <a:r>
              <a:rPr lang="en-US" dirty="0" err="1"/>
              <a:t>Hepatol</a:t>
            </a:r>
            <a:r>
              <a:rPr lang="en-US" dirty="0"/>
              <a:t>. 2018;16:417-26.</a:t>
            </a:r>
            <a:endParaRPr lang="en-US" sz="900" dirty="0"/>
          </a:p>
        </p:txBody>
      </p:sp>
      <p:graphicFrame>
        <p:nvGraphicFramePr>
          <p:cNvPr id="8" name="Content Placeholder 6"/>
          <p:cNvGraphicFramePr>
            <a:graphicFrameLocks/>
          </p:cNvGraphicFramePr>
          <p:nvPr>
            <p:extLst>
              <p:ext uri="{D42A27DB-BD31-4B8C-83A1-F6EECF244321}">
                <p14:modId xmlns:p14="http://schemas.microsoft.com/office/powerpoint/2010/main" val="1681543112"/>
              </p:ext>
            </p:extLst>
          </p:nvPr>
        </p:nvGraphicFramePr>
        <p:xfrm>
          <a:off x="457200" y="993550"/>
          <a:ext cx="8228884" cy="3833282"/>
        </p:xfrm>
        <a:graphic>
          <a:graphicData uri="http://schemas.openxmlformats.org/drawingml/2006/table">
            <a:tbl>
              <a:tblPr firstRow="1" bandRow="1">
                <a:tableStyleId>{5C22544A-7EE6-4342-B048-85BDC9FD1C3A}</a:tableStyleId>
              </a:tblPr>
              <a:tblGrid>
                <a:gridCol w="3681342">
                  <a:extLst>
                    <a:ext uri="{9D8B030D-6E8A-4147-A177-3AD203B41FA5}">
                      <a16:colId xmlns:a16="http://schemas.microsoft.com/office/drawing/2014/main" val="20000"/>
                    </a:ext>
                  </a:extLst>
                </a:gridCol>
                <a:gridCol w="2273771">
                  <a:extLst>
                    <a:ext uri="{9D8B030D-6E8A-4147-A177-3AD203B41FA5}">
                      <a16:colId xmlns:a16="http://schemas.microsoft.com/office/drawing/2014/main" val="20001"/>
                    </a:ext>
                  </a:extLst>
                </a:gridCol>
                <a:gridCol w="2273771">
                  <a:extLst>
                    <a:ext uri="{9D8B030D-6E8A-4147-A177-3AD203B41FA5}">
                      <a16:colId xmlns:a16="http://schemas.microsoft.com/office/drawing/2014/main" val="20002"/>
                    </a:ext>
                  </a:extLst>
                </a:gridCol>
              </a:tblGrid>
              <a:tr h="472785">
                <a:tc>
                  <a:txBody>
                    <a:bodyPr/>
                    <a:lstStyle/>
                    <a:p>
                      <a:pPr marL="91440"/>
                      <a:r>
                        <a:rPr lang="en-US" sz="1200" dirty="0">
                          <a:latin typeface="Arial" panose="020B0604020202020204" pitchFamily="34" charset="0"/>
                          <a:cs typeface="Arial" panose="020B0604020202020204" pitchFamily="34" charset="0"/>
                        </a:rPr>
                        <a:t>Adverse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Event (AE),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lnSpc>
                          <a:spcPts val="1200"/>
                        </a:lnSpc>
                      </a:pPr>
                      <a:r>
                        <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rPr>
                        <a:t>GLE-PIB</a:t>
                      </a:r>
                      <a:r>
                        <a:rPr lang="en-US" sz="1200" b="0" baseline="0" dirty="0">
                          <a:solidFill>
                            <a:schemeClr val="bg1"/>
                          </a:solidFill>
                          <a:latin typeface="Arial" panose="020B0604020202020204" pitchFamily="34" charset="0"/>
                          <a:cs typeface="Arial" panose="020B0604020202020204" pitchFamily="34" charset="0"/>
                          <a:sym typeface="Wingdings" panose="05000000000000000000" pitchFamily="2" charset="2"/>
                        </a:rPr>
                        <a:t> 12 weeks</a:t>
                      </a:r>
                      <a:endParaRPr lang="en-US" sz="1200" b="1" baseline="0"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algn="ctr">
                        <a:lnSpc>
                          <a:spcPts val="1200"/>
                        </a:lnSpc>
                      </a:pPr>
                      <a:r>
                        <a:rPr lang="en-US" sz="1050" b="0" dirty="0">
                          <a:solidFill>
                            <a:schemeClr val="bg1"/>
                          </a:solidFill>
                          <a:latin typeface="Arial" panose="020B0604020202020204" pitchFamily="34" charset="0"/>
                          <a:cs typeface="Arial" panose="020B0604020202020204" pitchFamily="34" charset="0"/>
                        </a:rPr>
                        <a:t>(n = 202)</a:t>
                      </a:r>
                      <a:endParaRPr lang="en-US" sz="1050" dirty="0">
                        <a:solidFill>
                          <a:schemeClr val="bg1"/>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tc>
                  <a:txBody>
                    <a:bodyPr/>
                    <a:lstStyle/>
                    <a:p>
                      <a:pPr algn="ctr">
                        <a:lnSpc>
                          <a:spcPts val="1200"/>
                        </a:lnSpc>
                      </a:pPr>
                      <a:r>
                        <a:rPr lang="en-US" sz="1200" b="1" dirty="0">
                          <a:solidFill>
                            <a:srgbClr val="FFFFFF"/>
                          </a:solidFill>
                          <a:latin typeface="Arial" panose="020B0604020202020204" pitchFamily="34" charset="0"/>
                          <a:cs typeface="Arial" panose="020B0604020202020204" pitchFamily="34" charset="0"/>
                        </a:rPr>
                        <a:t>Placebo</a:t>
                      </a:r>
                    </a:p>
                    <a:p>
                      <a:pPr algn="ctr">
                        <a:lnSpc>
                          <a:spcPts val="1200"/>
                        </a:lnSpc>
                      </a:pPr>
                      <a:r>
                        <a:rPr lang="en-US" sz="1050" b="0" dirty="0">
                          <a:solidFill>
                            <a:srgbClr val="FFFFFF"/>
                          </a:solidFill>
                          <a:latin typeface="Arial" panose="020B0604020202020204" pitchFamily="34" charset="0"/>
                          <a:cs typeface="Arial" panose="020B0604020202020204" pitchFamily="34" charset="0"/>
                        </a:rPr>
                        <a:t>(n = 100)</a:t>
                      </a:r>
                      <a:endParaRPr lang="en-US" sz="1050" dirty="0">
                        <a:solidFill>
                          <a:srgbClr val="FFFFFF"/>
                        </a:solidFill>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6BA6"/>
                    </a:solidFill>
                  </a:tcPr>
                </a:tc>
                <a:extLst>
                  <a:ext uri="{0D108BD9-81ED-4DB2-BD59-A6C34878D82A}">
                    <a16:rowId xmlns:a16="http://schemas.microsoft.com/office/drawing/2014/main" val="10000"/>
                  </a:ext>
                </a:extLst>
              </a:tr>
              <a:tr h="261671">
                <a:tc>
                  <a:txBody>
                    <a:bodyPr/>
                    <a:lstStyle/>
                    <a:p>
                      <a:pPr marL="91440"/>
                      <a:r>
                        <a:rPr lang="en-US" sz="1200" dirty="0">
                          <a:latin typeface="Arial" panose="020B0604020202020204" pitchFamily="34" charset="0"/>
                          <a:cs typeface="Arial" panose="020B0604020202020204" pitchFamily="34" charset="0"/>
                        </a:rPr>
                        <a:t>Discontinuation</a:t>
                      </a:r>
                      <a:r>
                        <a:rPr lang="en-US" sz="1200" baseline="0" dirty="0">
                          <a:latin typeface="Arial" panose="020B0604020202020204" pitchFamily="34" charset="0"/>
                          <a:cs typeface="Arial" panose="020B0604020202020204" pitchFamily="34" charset="0"/>
                        </a:rPr>
                        <a:t> due to AE</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r>
                        <a:rPr lang="en-US" sz="1200" baseline="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r>
                        <a:rPr lang="en-US" sz="1200" dirty="0">
                          <a:latin typeface="Arial" panose="020B0604020202020204" pitchFamily="34" charset="0"/>
                          <a:cs typeface="Arial" panose="020B0604020202020204" pitchFamily="34" charset="0"/>
                        </a:rPr>
                        <a:t>0</a:t>
                      </a: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extLst>
                  <a:ext uri="{0D108BD9-81ED-4DB2-BD59-A6C34878D82A}">
                    <a16:rowId xmlns:a16="http://schemas.microsoft.com/office/drawing/2014/main" val="10001"/>
                  </a:ext>
                </a:extLst>
              </a:tr>
              <a:tr h="261671">
                <a:tc>
                  <a:txBody>
                    <a:bodyPr/>
                    <a:lstStyle/>
                    <a:p>
                      <a:pPr marL="91440"/>
                      <a:r>
                        <a:rPr lang="en-US" sz="1200" dirty="0">
                          <a:latin typeface="Arial" panose="020B0604020202020204" pitchFamily="34" charset="0"/>
                          <a:cs typeface="Arial" panose="020B0604020202020204" pitchFamily="34" charset="0"/>
                        </a:rPr>
                        <a:t>Serious Adverse Events (SAEs)</a:t>
                      </a:r>
                      <a:r>
                        <a:rPr lang="en-US" sz="1200" baseline="300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r>
                        <a:rPr lang="en-US" sz="1200" dirty="0">
                          <a:latin typeface="Arial" panose="020B0604020202020204" pitchFamily="34" charset="0"/>
                          <a:cs typeface="Arial" panose="020B0604020202020204" pitchFamily="34" charset="0"/>
                        </a:rPr>
                        <a:t>3 (1)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tc>
                  <a:txBody>
                    <a:bodyPr/>
                    <a:lstStyle/>
                    <a:p>
                      <a:pPr algn="ctr"/>
                      <a:r>
                        <a:rPr lang="en-US" sz="1200" baseline="0" dirty="0">
                          <a:latin typeface="Arial" panose="020B0604020202020204" pitchFamily="34" charset="0"/>
                          <a:cs typeface="Arial" panose="020B0604020202020204" pitchFamily="34" charset="0"/>
                        </a:rPr>
                        <a:t>1 (1)</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solidFill>
                      <a:srgbClr val="E8EAEF"/>
                    </a:solidFill>
                  </a:tcPr>
                </a:tc>
                <a:extLst>
                  <a:ext uri="{0D108BD9-81ED-4DB2-BD59-A6C34878D82A}">
                    <a16:rowId xmlns:a16="http://schemas.microsoft.com/office/drawing/2014/main" val="10002"/>
                  </a:ext>
                </a:extLst>
              </a:tr>
              <a:tr h="261671">
                <a:tc>
                  <a:txBody>
                    <a:bodyPr/>
                    <a:lstStyle/>
                    <a:p>
                      <a:pPr marL="91440"/>
                      <a:r>
                        <a:rPr lang="en-US" sz="1200" dirty="0">
                          <a:latin typeface="Arial" panose="020B0604020202020204" pitchFamily="34" charset="0"/>
                          <a:cs typeface="Arial" panose="020B0604020202020204" pitchFamily="34" charset="0"/>
                        </a:rPr>
                        <a:t>Deaths</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CDD3DD"/>
                    </a:solidFill>
                  </a:tcPr>
                </a:tc>
                <a:tc>
                  <a:txBody>
                    <a:bodyPr/>
                    <a:lstStyle/>
                    <a:p>
                      <a:pPr algn="ctr"/>
                      <a:r>
                        <a:rPr lang="en-US" sz="1200" baseline="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tc>
                  <a:txBody>
                    <a:bodyPr/>
                    <a:lstStyle/>
                    <a:p>
                      <a:pPr algn="ctr"/>
                      <a:r>
                        <a:rPr lang="en-US" sz="1200" dirty="0">
                          <a:latin typeface="Arial" panose="020B0604020202020204" pitchFamily="34" charset="0"/>
                          <a:cs typeface="Arial" panose="020B0604020202020204" pitchFamily="34" charset="0"/>
                        </a:rPr>
                        <a:t>0</a:t>
                      </a:r>
                      <a:endParaRPr lang="en-US" sz="1200" baseline="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642285">
                <a:tc>
                  <a:txBody>
                    <a:bodyPr/>
                    <a:lstStyle/>
                    <a:p>
                      <a:pPr marL="91440">
                        <a:lnSpc>
                          <a:spcPct val="100000"/>
                        </a:lnSpc>
                      </a:pPr>
                      <a:r>
                        <a:rPr lang="en-US" sz="1200" dirty="0">
                          <a:latin typeface="Arial" panose="020B0604020202020204" pitchFamily="34" charset="0"/>
                          <a:cs typeface="Arial" panose="020B0604020202020204" pitchFamily="34" charset="0"/>
                        </a:rPr>
                        <a:t>Any </a:t>
                      </a:r>
                      <a:r>
                        <a:rPr lang="en-US" sz="1200" baseline="0" dirty="0">
                          <a:latin typeface="Arial" panose="020B0604020202020204" pitchFamily="34" charset="0"/>
                          <a:cs typeface="Arial" panose="020B0604020202020204" pitchFamily="34" charset="0"/>
                        </a:rPr>
                        <a:t>AE in &gt;10% of patients</a:t>
                      </a:r>
                    </a:p>
                    <a:p>
                      <a:pPr marL="182880" indent="0">
                        <a:lnSpc>
                          <a:spcPct val="100000"/>
                        </a:lnSpc>
                        <a:tabLst>
                          <a:tab pos="230188" algn="l"/>
                        </a:tabLst>
                      </a:pPr>
                      <a:r>
                        <a:rPr lang="en-US" sz="1200" dirty="0">
                          <a:latin typeface="Arial" panose="020B0604020202020204" pitchFamily="34" charset="0"/>
                          <a:cs typeface="Arial" panose="020B0604020202020204" pitchFamily="34" charset="0"/>
                        </a:rPr>
                        <a:t>Headache</a:t>
                      </a:r>
                    </a:p>
                    <a:p>
                      <a:pPr marL="182880" indent="0">
                        <a:lnSpc>
                          <a:spcPct val="100000"/>
                        </a:lnSpc>
                        <a:tabLst>
                          <a:tab pos="230188" algn="l"/>
                        </a:tabLst>
                      </a:pPr>
                      <a:r>
                        <a:rPr lang="en-US" sz="1200" dirty="0">
                          <a:latin typeface="Arial" panose="020B0604020202020204" pitchFamily="34" charset="0"/>
                          <a:cs typeface="Arial" panose="020B0604020202020204" pitchFamily="34" charset="0"/>
                        </a:rPr>
                        <a:t>Fatigue</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24 (12)</a:t>
                      </a:r>
                    </a:p>
                    <a:p>
                      <a:pPr algn="ctr">
                        <a:lnSpc>
                          <a:spcPct val="100000"/>
                        </a:lnSpc>
                      </a:pPr>
                      <a:r>
                        <a:rPr lang="en-US" sz="1200" dirty="0">
                          <a:latin typeface="Arial" panose="020B0604020202020204" pitchFamily="34" charset="0"/>
                          <a:cs typeface="Arial" panose="020B0604020202020204" pitchFamily="34" charset="0"/>
                        </a:rPr>
                        <a:t>23 (11)</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tc>
                  <a:txBody>
                    <a:bodyPr/>
                    <a:lstStyle/>
                    <a:p>
                      <a:pPr algn="ctr">
                        <a:lnSpc>
                          <a:spcPct val="100000"/>
                        </a:lnSpc>
                      </a:pPr>
                      <a:endParaRPr lang="en-US" sz="1200" baseline="0" dirty="0">
                        <a:latin typeface="Arial" panose="020B0604020202020204" pitchFamily="34" charset="0"/>
                        <a:cs typeface="Arial" panose="020B0604020202020204" pitchFamily="34" charset="0"/>
                      </a:endParaRPr>
                    </a:p>
                    <a:p>
                      <a:pPr algn="ctr">
                        <a:lnSpc>
                          <a:spcPct val="100000"/>
                        </a:lnSpc>
                      </a:pPr>
                      <a:r>
                        <a:rPr lang="en-US" sz="1200" baseline="0" dirty="0">
                          <a:latin typeface="Arial" panose="020B0604020202020204" pitchFamily="34" charset="0"/>
                          <a:cs typeface="Arial" panose="020B0604020202020204" pitchFamily="34" charset="0"/>
                        </a:rPr>
                        <a:t>12 (12)</a:t>
                      </a:r>
                    </a:p>
                    <a:p>
                      <a:pPr algn="ctr">
                        <a:lnSpc>
                          <a:spcPct val="100000"/>
                        </a:lnSpc>
                      </a:pPr>
                      <a:r>
                        <a:rPr lang="en-US" sz="1200" baseline="0" dirty="0">
                          <a:latin typeface="Arial" panose="020B0604020202020204" pitchFamily="34" charset="0"/>
                          <a:cs typeface="Arial" panose="020B0604020202020204" pitchFamily="34" charset="0"/>
                        </a:rPr>
                        <a:t>10 (10)</a:t>
                      </a: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4"/>
                  </a:ext>
                </a:extLst>
              </a:tr>
              <a:tr h="1148184">
                <a:tc>
                  <a:txBody>
                    <a:bodyPr/>
                    <a:lstStyle/>
                    <a:p>
                      <a:pPr marL="91440" indent="0">
                        <a:lnSpc>
                          <a:spcPts val="2120"/>
                        </a:lnSpc>
                        <a:tabLst/>
                      </a:pPr>
                      <a:r>
                        <a:rPr lang="en-US" sz="1200" dirty="0">
                          <a:latin typeface="Arial" panose="020B0604020202020204" pitchFamily="34" charset="0"/>
                          <a:cs typeface="Arial" panose="020B0604020202020204" pitchFamily="34" charset="0"/>
                        </a:rPr>
                        <a:t>Laboratory AEs</a:t>
                      </a:r>
                      <a:endParaRPr lang="en-US" sz="1200" baseline="0" dirty="0">
                        <a:latin typeface="Arial" panose="020B0604020202020204" pitchFamily="34" charset="0"/>
                        <a:cs typeface="Arial" panose="020B0604020202020204" pitchFamily="34" charset="0"/>
                      </a:endParaRPr>
                    </a:p>
                    <a:p>
                      <a:pPr marL="182880" indent="0">
                        <a:lnSpc>
                          <a:spcPct val="100000"/>
                        </a:lnSpc>
                        <a:tabLst/>
                      </a:pPr>
                      <a:r>
                        <a:rPr lang="en-US" sz="1200" baseline="0" dirty="0">
                          <a:latin typeface="Arial" panose="020B0604020202020204" pitchFamily="34" charset="0"/>
                          <a:cs typeface="Arial" panose="020B0604020202020204" pitchFamily="34" charset="0"/>
                        </a:rPr>
                        <a:t>AST elevation, grade 3-4 (&gt;5x ULN)</a:t>
                      </a:r>
                    </a:p>
                    <a:p>
                      <a:pPr marL="182880" indent="0">
                        <a:lnSpc>
                          <a:spcPts val="1900"/>
                        </a:lnSpc>
                        <a:tabLst/>
                      </a:pPr>
                      <a:r>
                        <a:rPr lang="en-US" sz="1200" baseline="0" dirty="0">
                          <a:latin typeface="Arial" panose="020B0604020202020204" pitchFamily="34" charset="0"/>
                          <a:cs typeface="Arial" panose="020B0604020202020204" pitchFamily="34" charset="0"/>
                        </a:rPr>
                        <a:t>ALT elevation, grade 3-4 (&gt;5x ULN)*</a:t>
                      </a:r>
                    </a:p>
                    <a:p>
                      <a:pPr marL="182880" indent="0">
                        <a:lnSpc>
                          <a:spcPts val="1900"/>
                        </a:lnSpc>
                        <a:tabLst/>
                      </a:pPr>
                      <a:r>
                        <a:rPr lang="en-US" sz="1200" baseline="0" dirty="0">
                          <a:latin typeface="Arial" panose="020B0604020202020204" pitchFamily="34" charset="0"/>
                          <a:cs typeface="Arial" panose="020B0604020202020204" pitchFamily="34" charset="0"/>
                        </a:rPr>
                        <a:t>Total bilirubin, grade 3 (3-10x ULN)</a:t>
                      </a:r>
                      <a:r>
                        <a:rPr lang="en-US" sz="1200" baseline="30000" dirty="0">
                          <a:latin typeface="Arial" panose="020B0604020202020204" pitchFamily="34" charset="0"/>
                          <a:cs typeface="Arial" panose="020B0604020202020204" pitchFamily="34" charset="0"/>
                        </a:rPr>
                        <a:t>⋕</a:t>
                      </a:r>
                      <a:endParaRPr lang="en-US" sz="1200" baseline="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ts val="2120"/>
                        </a:lnSpc>
                      </a:pPr>
                      <a:endParaRPr lang="en-US" sz="1200" dirty="0">
                        <a:latin typeface="Arial" panose="020B0604020202020204" pitchFamily="34" charset="0"/>
                        <a:cs typeface="Arial" panose="020B0604020202020204" pitchFamily="34" charset="0"/>
                      </a:endParaRPr>
                    </a:p>
                    <a:p>
                      <a:pPr algn="ctr">
                        <a:lnSpc>
                          <a:spcPts val="2120"/>
                        </a:lnSpc>
                      </a:pPr>
                      <a:r>
                        <a:rPr lang="en-US" sz="1200" dirty="0">
                          <a:latin typeface="Arial" panose="020B0604020202020204" pitchFamily="34" charset="0"/>
                          <a:cs typeface="Arial" panose="020B0604020202020204" pitchFamily="34" charset="0"/>
                        </a:rPr>
                        <a:t>2 (1)</a:t>
                      </a:r>
                    </a:p>
                    <a:p>
                      <a:pPr algn="ctr">
                        <a:lnSpc>
                          <a:spcPts val="2120"/>
                        </a:lnSpc>
                      </a:pPr>
                      <a:r>
                        <a:rPr lang="en-US" sz="1200" dirty="0">
                          <a:latin typeface="Arial" panose="020B0604020202020204" pitchFamily="34" charset="0"/>
                          <a:cs typeface="Arial" panose="020B0604020202020204" pitchFamily="34" charset="0"/>
                        </a:rPr>
                        <a:t>1</a:t>
                      </a:r>
                      <a:r>
                        <a:rPr lang="en-US" sz="1200" baseline="0" dirty="0">
                          <a:latin typeface="Arial" panose="020B0604020202020204" pitchFamily="34" charset="0"/>
                          <a:cs typeface="Arial" panose="020B0604020202020204" pitchFamily="34" charset="0"/>
                        </a:rPr>
                        <a:t> (0.5)</a:t>
                      </a:r>
                    </a:p>
                    <a:p>
                      <a:pPr algn="ctr">
                        <a:lnSpc>
                          <a:spcPts val="2120"/>
                        </a:lnSpc>
                      </a:pPr>
                      <a:r>
                        <a:rPr lang="en-US" sz="1200" baseline="0" dirty="0">
                          <a:latin typeface="Arial" panose="020B0604020202020204" pitchFamily="34" charset="0"/>
                          <a:cs typeface="Arial" panose="020B0604020202020204" pitchFamily="34" charset="0"/>
                        </a:rPr>
                        <a:t>1 (0.5)</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ts val="2120"/>
                        </a:lnSpc>
                      </a:pPr>
                      <a:endParaRPr lang="en-US" sz="1200" dirty="0">
                        <a:latin typeface="Arial" panose="020B0604020202020204" pitchFamily="34" charset="0"/>
                        <a:cs typeface="Arial" panose="020B0604020202020204" pitchFamily="34" charset="0"/>
                      </a:endParaRPr>
                    </a:p>
                    <a:p>
                      <a:pPr algn="ctr">
                        <a:lnSpc>
                          <a:spcPts val="2120"/>
                        </a:lnSpc>
                      </a:pPr>
                      <a:r>
                        <a:rPr lang="en-US" sz="1200" dirty="0">
                          <a:latin typeface="Arial" panose="020B0604020202020204" pitchFamily="34" charset="0"/>
                          <a:cs typeface="Arial" panose="020B0604020202020204" pitchFamily="34" charset="0"/>
                        </a:rPr>
                        <a:t>1 (1)</a:t>
                      </a:r>
                    </a:p>
                    <a:p>
                      <a:pPr algn="ctr">
                        <a:lnSpc>
                          <a:spcPts val="2120"/>
                        </a:lnSpc>
                      </a:pPr>
                      <a:r>
                        <a:rPr lang="en-US" sz="1200" dirty="0">
                          <a:latin typeface="Arial" panose="020B0604020202020204" pitchFamily="34" charset="0"/>
                          <a:cs typeface="Arial" panose="020B0604020202020204" pitchFamily="34" charset="0"/>
                        </a:rPr>
                        <a:t>2 (2)</a:t>
                      </a:r>
                    </a:p>
                    <a:p>
                      <a:pPr algn="ctr">
                        <a:lnSpc>
                          <a:spcPts val="2120"/>
                        </a:lnSpc>
                      </a:pPr>
                      <a:r>
                        <a:rPr lang="en-US" sz="1200" dirty="0">
                          <a:latin typeface="Arial" panose="020B0604020202020204" pitchFamily="34" charset="0"/>
                          <a:cs typeface="Arial" panose="020B0604020202020204" pitchFamily="34" charset="0"/>
                        </a:rPr>
                        <a:t>0</a:t>
                      </a:r>
                    </a:p>
                  </a:txBody>
                  <a:tcPr marL="68580" marR="68580" marT="34290" marB="34290" anchor="ctr">
                    <a:lnL w="9525" cap="flat" cmpd="sng" algn="ctr">
                      <a:solidFill>
                        <a:prstClr val="white">
                          <a:lumMod val="75000"/>
                        </a:prstClr>
                      </a:solidFill>
                      <a:prstDash val="solid"/>
                      <a:round/>
                      <a:headEnd type="none" w="med" len="med"/>
                      <a:tailEnd type="none" w="med" len="med"/>
                    </a:lnL>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5"/>
                  </a:ext>
                </a:extLst>
              </a:tr>
              <a:tr h="785015">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000" baseline="3000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No serious AEs were deemed to be DAA-related; no SAEs led to drug discontinuation.</a:t>
                      </a:r>
                    </a:p>
                    <a:p>
                      <a:pPr marL="9144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Event occurred with grade 3 AST and grade 3 alkaline phosphatase elevation in context of cholelithiasis.</a:t>
                      </a:r>
                    </a:p>
                    <a:p>
                      <a:pPr marL="91440" marR="0" indent="0" algn="l" defTabSz="914400" rtl="0" eaLnBrk="1" fontAlgn="auto" latinLnBrk="0" hangingPunct="1">
                        <a:lnSpc>
                          <a:spcPct val="100000"/>
                        </a:lnSpc>
                        <a:spcBef>
                          <a:spcPts val="0"/>
                        </a:spcBef>
                        <a:spcAft>
                          <a:spcPts val="0"/>
                        </a:spcAft>
                        <a:buClrTx/>
                        <a:buSzTx/>
                        <a:buFontTx/>
                        <a:buNone/>
                        <a:tabLst/>
                        <a:defRPr/>
                      </a:pPr>
                      <a:r>
                        <a:rPr lang="en-US" sz="1000" baseline="30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I</a:t>
                      </a:r>
                      <a:r>
                        <a:rPr lang="en-US" sz="1000" baseline="0" dirty="0">
                          <a:latin typeface="Arial" panose="020B0604020202020204" pitchFamily="34" charset="0"/>
                          <a:cs typeface="Arial" panose="020B0604020202020204" pitchFamily="34" charset="0"/>
                        </a:rPr>
                        <a:t>ndirect hyperbilirubinemia; no associated ALT elevation. Declined with treatment.</a:t>
                      </a:r>
                    </a:p>
                    <a:p>
                      <a:pPr marL="91440" marR="0" lvl="0" indent="0" algn="l" defTabSz="914400" rtl="0" eaLnBrk="1" fontAlgn="auto" latinLnBrk="0" hangingPunct="1">
                        <a:lnSpc>
                          <a:spcPct val="100000"/>
                        </a:lnSpc>
                        <a:spcBef>
                          <a:spcPts val="600"/>
                        </a:spcBef>
                        <a:spcAft>
                          <a:spcPts val="0"/>
                        </a:spcAft>
                        <a:buClrTx/>
                        <a:buSzTx/>
                        <a:buFontTx/>
                        <a:buNone/>
                        <a:tabLst/>
                        <a:defRPr/>
                      </a:pPr>
                      <a:r>
                        <a:rPr lang="en-US" sz="1000" b="1" baseline="0" dirty="0">
                          <a:latin typeface="Arial" panose="020B0604020202020204" pitchFamily="34" charset="0"/>
                          <a:cs typeface="Arial" panose="020B0604020202020204" pitchFamily="34" charset="0"/>
                        </a:rPr>
                        <a:t>Abbreviations: </a:t>
                      </a:r>
                      <a:r>
                        <a:rPr lang="en-US" sz="1000" baseline="0" dirty="0">
                          <a:latin typeface="Arial" panose="020B0604020202020204" pitchFamily="34" charset="0"/>
                          <a:cs typeface="Arial" panose="020B0604020202020204" pitchFamily="34" charset="0"/>
                        </a:rPr>
                        <a:t>AST = aspartate aminotransferase; ALT = alanine aminotransferase; ULN = upper limit normal</a:t>
                      </a: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F6000">
                        <a:alpha val="10000"/>
                      </a:srgbClr>
                    </a:solidFill>
                  </a:tcPr>
                </a:tc>
                <a:tc hMerge="1">
                  <a:txBody>
                    <a:bodyPr/>
                    <a:lstStyle/>
                    <a:p>
                      <a:pPr algn="ctr"/>
                      <a:endParaRPr lang="en-US" sz="1600" dirty="0"/>
                    </a:p>
                  </a:txBody>
                  <a:tcPr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600" dirty="0"/>
                    </a:p>
                  </a:txBody>
                  <a:tcPr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03122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Glecaprevir-Pibrentasvir in Non-Cirrhotic GT 2</a:t>
            </a:r>
            <a:br>
              <a:rPr lang="en-US" sz="2000" dirty="0"/>
            </a:br>
            <a:r>
              <a:rPr lang="en-US" sz="2000" dirty="0"/>
              <a:t>*ENDURANCE-2: Conclusions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sp>
        <p:nvSpPr>
          <p:cNvPr id="3" name="Content Placeholder 2">
            <a:extLst>
              <a:ext uri="{FF2B5EF4-FFF2-40B4-BE49-F238E27FC236}">
                <a16:creationId xmlns:a16="http://schemas.microsoft.com/office/drawing/2014/main" id="{29A37FB3-DA4D-3244-B3E8-7776D5A205B5}"/>
              </a:ext>
            </a:extLst>
          </p:cNvPr>
          <p:cNvSpPr>
            <a:spLocks noGrp="1"/>
          </p:cNvSpPr>
          <p:nvPr>
            <p:ph sz="half" idx="2"/>
          </p:nvPr>
        </p:nvSpPr>
        <p:spPr>
          <a:xfrm>
            <a:off x="-18168" y="2098224"/>
            <a:ext cx="9180576" cy="978165"/>
          </a:xfrm>
        </p:spPr>
        <p:txBody>
          <a:bodyPr>
            <a:normAutofit/>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“The SVR12 rate in all genotype 2-infected patients treated for 12 weeks (including those with sofosbuvir experience) was 99.5%, with no virologic failures</a:t>
            </a:r>
            <a:r>
              <a:rPr lang="en-US" dirty="0">
                <a:solidFill>
                  <a:schemeClr val="tx1"/>
                </a:solidFill>
                <a:latin typeface="Arial"/>
                <a:cs typeface="Arial"/>
              </a:rPr>
              <a:t>.” </a:t>
            </a:r>
          </a:p>
        </p:txBody>
      </p:sp>
      <p:sp>
        <p:nvSpPr>
          <p:cNvPr id="5" name="Rectangle 4"/>
          <p:cNvSpPr/>
          <p:nvPr/>
        </p:nvSpPr>
        <p:spPr>
          <a:xfrm>
            <a:off x="9525" y="3487554"/>
            <a:ext cx="9144000" cy="253916"/>
          </a:xfrm>
          <a:prstGeom prst="rect">
            <a:avLst/>
          </a:prstGeom>
          <a:solidFill>
            <a:schemeClr val="bg1">
              <a:lumMod val="95000"/>
            </a:schemeClr>
          </a:solidFill>
          <a:ln>
            <a:noFill/>
          </a:ln>
        </p:spPr>
        <p:txBody>
          <a:bodyPr wrap="square" lIns="342900" anchor="ctr">
            <a:spAutoFit/>
          </a:bodyPr>
          <a:lstStyle/>
          <a:p>
            <a:r>
              <a:rPr lang="en-US" sz="1050" b="1" dirty="0">
                <a:latin typeface="Arial"/>
                <a:cs typeface="Arial"/>
              </a:rPr>
              <a:t>*Note</a:t>
            </a:r>
            <a:r>
              <a:rPr lang="en-US" sz="1050" dirty="0">
                <a:latin typeface="Arial"/>
                <a:cs typeface="Arial"/>
              </a:rPr>
              <a:t>: ENDURANCE-2 was published in conjunction with ENDURANCE-4 and SURVEYOR-II (Part 4)</a:t>
            </a:r>
          </a:p>
        </p:txBody>
      </p:sp>
    </p:spTree>
    <p:extLst>
      <p:ext uri="{BB962C8B-B14F-4D97-AF65-F5344CB8AC3E}">
        <p14:creationId xmlns:p14="http://schemas.microsoft.com/office/powerpoint/2010/main" val="3068899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a:solidFill>
                  <a:srgbClr val="001D48"/>
                </a:solidFill>
              </a:rPr>
              <a:t>Glecaprevir-Pibrentasvir in Treatment-Naïve, GT 3 without Cirrhosis</a:t>
            </a:r>
            <a:br>
              <a:rPr lang="en-US" sz="1650" dirty="0">
                <a:solidFill>
                  <a:srgbClr val="001D48"/>
                </a:solidFill>
              </a:rPr>
            </a:br>
            <a:r>
              <a:rPr lang="en-US" sz="2400" b="1" dirty="0">
                <a:solidFill>
                  <a:srgbClr val="001D48"/>
                </a:solidFill>
              </a:rPr>
              <a:t>ENDURANCE-3</a:t>
            </a:r>
          </a:p>
        </p:txBody>
      </p:sp>
      <p:sp>
        <p:nvSpPr>
          <p:cNvPr id="4" name="Text Placeholder 3">
            <a:extLst>
              <a:ext uri="{FF2B5EF4-FFF2-40B4-BE49-F238E27FC236}">
                <a16:creationId xmlns:a16="http://schemas.microsoft.com/office/drawing/2014/main" id="{1B087473-06EF-F14C-8E1F-A9FE86FBFC1C}"/>
              </a:ext>
            </a:extLst>
          </p:cNvPr>
          <p:cNvSpPr>
            <a:spLocks noGrp="1"/>
          </p:cNvSpPr>
          <p:nvPr>
            <p:ph type="body" sz="quarter" idx="15"/>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Text Placeholder 2"/>
          <p:cNvSpPr>
            <a:spLocks noGrp="1"/>
          </p:cNvSpPr>
          <p:nvPr>
            <p:ph type="body" idx="1"/>
          </p:nvPr>
        </p:nvSpPr>
        <p:spPr/>
        <p:txBody>
          <a:bodyPr>
            <a:normAutofit/>
          </a:bodyPr>
          <a:lstStyle/>
          <a:p>
            <a:r>
              <a:rPr lang="en-US" dirty="0">
                <a:latin typeface="Arial"/>
                <a:cs typeface="Arial"/>
              </a:rPr>
              <a:t>Treatment Naïve</a:t>
            </a:r>
            <a:r>
              <a:rPr lang="en-US" dirty="0"/>
              <a:t>, Phase 3</a:t>
            </a:r>
          </a:p>
        </p:txBody>
      </p:sp>
    </p:spTree>
    <p:extLst>
      <p:ext uri="{BB962C8B-B14F-4D97-AF65-F5344CB8AC3E}">
        <p14:creationId xmlns:p14="http://schemas.microsoft.com/office/powerpoint/2010/main" val="429235373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Study Features</a:t>
            </a:r>
          </a:p>
        </p:txBody>
      </p:sp>
      <p:sp>
        <p:nvSpPr>
          <p:cNvPr id="6" name="Content Placeholder 5"/>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Content Placeholder 2">
            <a:extLst>
              <a:ext uri="{FF2B5EF4-FFF2-40B4-BE49-F238E27FC236}">
                <a16:creationId xmlns:a16="http://schemas.microsoft.com/office/drawing/2014/main" id="{DF85A4A7-CFE4-414E-AB8C-F413242C13BE}"/>
              </a:ext>
            </a:extLst>
          </p:cNvPr>
          <p:cNvSpPr>
            <a:spLocks noGrp="1"/>
          </p:cNvSpPr>
          <p:nvPr>
            <p:ph sz="half" idx="2"/>
          </p:nvPr>
        </p:nvSpPr>
        <p:spPr>
          <a:xfrm>
            <a:off x="323850" y="1184224"/>
            <a:ext cx="8515350" cy="3206544"/>
          </a:xfrm>
        </p:spPr>
        <p:txBody>
          <a:bodyPr>
            <a:noAutofit/>
          </a:bodyPr>
          <a:lstStyle/>
          <a:p>
            <a:pPr marL="210312" indent="-173736" defTabSz="457200" fontAlgn="base">
              <a:lnSpc>
                <a:spcPts val="1700"/>
              </a:lnSpc>
              <a:spcAft>
                <a:spcPct val="0"/>
              </a:spcAft>
              <a:buClr>
                <a:srgbClr val="126B8F"/>
              </a:buClr>
              <a:buSzPct val="90000"/>
              <a:defRPr/>
            </a:pPr>
            <a:r>
              <a:rPr lang="en-US" sz="1500" b="1" dirty="0"/>
              <a:t>Design</a:t>
            </a:r>
            <a:r>
              <a:rPr lang="en-US" sz="1500" dirty="0"/>
              <a:t>: </a:t>
            </a:r>
            <a:r>
              <a:rPr lang="en-US" sz="1500" dirty="0">
                <a:latin typeface="Arial" pitchFamily="22" charset="0"/>
              </a:rPr>
              <a:t>Randomized, phase 3 trial to evaluate the safety and efficacy of the fixed-dose combination of </a:t>
            </a:r>
            <a:r>
              <a:rPr lang="en-US" sz="1500" dirty="0" err="1">
                <a:latin typeface="Arial" pitchFamily="22" charset="0"/>
              </a:rPr>
              <a:t>glecaprevir-pibrentasvir</a:t>
            </a:r>
            <a:r>
              <a:rPr lang="en-US" sz="1500" dirty="0">
                <a:latin typeface="Arial" pitchFamily="22" charset="0"/>
              </a:rPr>
              <a:t> for 8 or 12 weeks compared with 12 weeks of sofosbuvir and daclatasvir in treatment-naïve adults with GT 3 chronic HCV infection without cirrhosis</a:t>
            </a:r>
          </a:p>
          <a:p>
            <a:pPr marL="210312" indent="-173736"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p>
          <a:p>
            <a:pPr marL="374904"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Chronic HCV GT 3</a:t>
            </a:r>
          </a:p>
          <a:p>
            <a:pPr marL="374904"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Age ≥18 years</a:t>
            </a:r>
          </a:p>
          <a:p>
            <a:pPr marL="374904"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p>
          <a:p>
            <a:pPr marL="374904"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T</a:t>
            </a:r>
            <a:r>
              <a:rPr lang="en-US" sz="1500" dirty="0">
                <a:solidFill>
                  <a:schemeClr val="tx1"/>
                </a:solidFill>
                <a:latin typeface="Arial" pitchFamily="22" charset="0"/>
              </a:rPr>
              <a:t>reatment-naïve</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No cirrhosis (METAVIR score ≤3 or equivalent)</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HIV or chronic HBV coinfection excluded</a:t>
            </a:r>
          </a:p>
          <a:p>
            <a:pPr marL="210312" indent="-173736" defTabSz="457200" fontAlgn="base">
              <a:lnSpc>
                <a:spcPts val="17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endParaRPr lang="en-US" sz="1500" dirty="0"/>
          </a:p>
        </p:txBody>
      </p:sp>
    </p:spTree>
    <p:extLst>
      <p:ext uri="{BB962C8B-B14F-4D97-AF65-F5344CB8AC3E}">
        <p14:creationId xmlns:p14="http://schemas.microsoft.com/office/powerpoint/2010/main" val="393287745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cxnSpLocks/>
            <a:stCxn id="26" idx="3"/>
            <a:endCxn id="27" idx="1"/>
          </p:cNvCxnSpPr>
          <p:nvPr/>
        </p:nvCxnSpPr>
        <p:spPr>
          <a:xfrm>
            <a:off x="5074920" y="1820452"/>
            <a:ext cx="178308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Study Design</a:t>
            </a:r>
          </a:p>
        </p:txBody>
      </p:sp>
      <p:sp>
        <p:nvSpPr>
          <p:cNvPr id="7"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652074"/>
            <a:ext cx="2056257" cy="336755"/>
          </a:xfrm>
          <a:prstGeom prst="rect">
            <a:avLst/>
          </a:prstGeom>
          <a:solidFill>
            <a:srgbClr val="7030A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27" name="Rectangle 26"/>
          <p:cNvSpPr/>
          <p:nvPr/>
        </p:nvSpPr>
        <p:spPr>
          <a:xfrm>
            <a:off x="6858000" y="1682460"/>
            <a:ext cx="65362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37" name="Rectangle 36"/>
          <p:cNvSpPr/>
          <p:nvPr/>
        </p:nvSpPr>
        <p:spPr>
          <a:xfrm>
            <a:off x="568524" y="1652076"/>
            <a:ext cx="1506956" cy="14483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GT-3</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Naïve</a:t>
            </a:r>
          </a:p>
          <a:p>
            <a:pPr algn="ctr"/>
            <a:r>
              <a:rPr lang="en-US" sz="1200" b="1" dirty="0">
                <a:solidFill>
                  <a:srgbClr val="FFFFFF"/>
                </a:solidFill>
                <a:latin typeface="Arial" panose="020B0604020202020204" pitchFamily="34" charset="0"/>
                <a:cs typeface="Arial" panose="020B0604020202020204" pitchFamily="34" charset="0"/>
              </a:rPr>
              <a:t>Without cirrhosis</a:t>
            </a:r>
            <a:endParaRPr lang="en-US" sz="120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228850" y="1667465"/>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n = 233</a:t>
            </a:r>
          </a:p>
        </p:txBody>
      </p:sp>
      <p:cxnSp>
        <p:nvCxnSpPr>
          <p:cNvPr id="66" name="Straight Connector 65"/>
          <p:cNvCxnSpPr/>
          <p:nvPr/>
        </p:nvCxnSpPr>
        <p:spPr>
          <a:xfrm>
            <a:off x="4400550" y="293212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18663" y="2752169"/>
            <a:ext cx="1383598" cy="336755"/>
          </a:xfrm>
          <a:prstGeom prst="rect">
            <a:avLst/>
          </a:prstGeom>
          <a:solidFill>
            <a:srgbClr val="E2E3CD"/>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69" name="Rectangle 68"/>
          <p:cNvSpPr/>
          <p:nvPr/>
        </p:nvSpPr>
        <p:spPr>
          <a:xfrm>
            <a:off x="6145669" y="2780170"/>
            <a:ext cx="654401"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cxnSp>
        <p:nvCxnSpPr>
          <p:cNvPr id="44" name="Straight Connector 43"/>
          <p:cNvCxnSpPr>
            <a:cxnSpLocks/>
            <a:stCxn id="46" idx="3"/>
            <a:endCxn id="48" idx="1"/>
          </p:cNvCxnSpPr>
          <p:nvPr/>
        </p:nvCxnSpPr>
        <p:spPr>
          <a:xfrm>
            <a:off x="5074920" y="2268767"/>
            <a:ext cx="1795077" cy="313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5"/>
          <p:cNvSpPr>
            <a:spLocks noChangeArrowheads="1"/>
          </p:cNvSpPr>
          <p:nvPr/>
        </p:nvSpPr>
        <p:spPr bwMode="auto">
          <a:xfrm>
            <a:off x="3018663" y="2100389"/>
            <a:ext cx="2056257" cy="336755"/>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SOF + DCV</a:t>
            </a:r>
          </a:p>
        </p:txBody>
      </p:sp>
      <p:sp>
        <p:nvSpPr>
          <p:cNvPr id="48" name="Rectangle 47"/>
          <p:cNvSpPr/>
          <p:nvPr/>
        </p:nvSpPr>
        <p:spPr>
          <a:xfrm>
            <a:off x="6869997" y="2119885"/>
            <a:ext cx="653627"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42" name="Rectangle 41"/>
          <p:cNvSpPr/>
          <p:nvPr/>
        </p:nvSpPr>
        <p:spPr>
          <a:xfrm>
            <a:off x="2228850" y="2117875"/>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n = 115</a:t>
            </a:r>
          </a:p>
        </p:txBody>
      </p:sp>
      <p:sp>
        <p:nvSpPr>
          <p:cNvPr id="43" name="Rectangle 42"/>
          <p:cNvSpPr/>
          <p:nvPr/>
        </p:nvSpPr>
        <p:spPr>
          <a:xfrm>
            <a:off x="2228850" y="2774140"/>
            <a:ext cx="7847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n = 157</a:t>
            </a:r>
          </a:p>
        </p:txBody>
      </p:sp>
      <p:sp>
        <p:nvSpPr>
          <p:cNvPr id="62" name="Rectangle 25"/>
          <p:cNvSpPr>
            <a:spLocks noChangeArrowheads="1"/>
          </p:cNvSpPr>
          <p:nvPr/>
        </p:nvSpPr>
        <p:spPr bwMode="auto">
          <a:xfrm>
            <a:off x="1137788" y="3914396"/>
            <a:ext cx="6871716" cy="822960"/>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 glecaprevir-pibrentasvir; SOF = sofosbuvir; DCV = daclatasvir</a:t>
            </a: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300/120 mg once daily </a:t>
            </a:r>
            <a:r>
              <a:rPr lang="en-US" sz="1050" i="1" dirty="0">
                <a:solidFill>
                  <a:srgbClr val="000000"/>
                </a:solidFill>
                <a:latin typeface="Arial" panose="020B0604020202020204" pitchFamily="34" charset="0"/>
                <a:cs typeface="Arial" panose="020B0604020202020204" pitchFamily="34" charset="0"/>
              </a:rPr>
              <a:t>or </a:t>
            </a:r>
            <a:r>
              <a:rPr lang="en-US" sz="1050" dirty="0">
                <a:solidFill>
                  <a:srgbClr val="000000"/>
                </a:solidFill>
                <a:latin typeface="Arial" panose="020B0604020202020204" pitchFamily="34" charset="0"/>
                <a:cs typeface="Arial" panose="020B0604020202020204" pitchFamily="34" charset="0"/>
              </a:rPr>
              <a:t>Sofosbuvir 400 mg once daily plus Daclatasvir 60 mg once daily</a:t>
            </a:r>
          </a:p>
        </p:txBody>
      </p:sp>
      <p:sp>
        <p:nvSpPr>
          <p:cNvPr id="33" name="Rectangle 25"/>
          <p:cNvSpPr>
            <a:spLocks noChangeArrowheads="1"/>
          </p:cNvSpPr>
          <p:nvPr/>
        </p:nvSpPr>
        <p:spPr bwMode="auto">
          <a:xfrm>
            <a:off x="1143000" y="3311132"/>
            <a:ext cx="6871716" cy="41148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dirty="0">
                <a:solidFill>
                  <a:srgbClr val="000000"/>
                </a:solidFill>
                <a:latin typeface="Arial" panose="020B0604020202020204" pitchFamily="34" charset="0"/>
                <a:cs typeface="Arial" panose="020B0604020202020204" pitchFamily="34" charset="0"/>
              </a:rPr>
              <a:t>348 patients were randomized in 2:1 ratio to 12 weeks of GLE-PIB vs SOF + DCV.</a:t>
            </a:r>
          </a:p>
          <a:p>
            <a:pPr defTabSz="701279">
              <a:spcBef>
                <a:spcPts val="150"/>
              </a:spcBef>
            </a:pPr>
            <a:r>
              <a:rPr lang="en-US" sz="1050" dirty="0">
                <a:solidFill>
                  <a:srgbClr val="000000"/>
                </a:solidFill>
                <a:latin typeface="Arial" panose="020B0604020202020204" pitchFamily="34" charset="0"/>
                <a:cs typeface="Arial" panose="020B0604020202020204" pitchFamily="34" charset="0"/>
              </a:rPr>
              <a:t>157 were not randomized but assigned to 8 weeks of GLE-PIB.</a:t>
            </a:r>
          </a:p>
        </p:txBody>
      </p:sp>
      <p:cxnSp>
        <p:nvCxnSpPr>
          <p:cNvPr id="34" name="Straight Connector 33"/>
          <p:cNvCxnSpPr/>
          <p:nvPr/>
        </p:nvCxnSpPr>
        <p:spPr>
          <a:xfrm>
            <a:off x="2228854" y="2578230"/>
            <a:ext cx="5781287" cy="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DCCC1740-A7CE-F046-BF76-7122BDB72865}"/>
              </a:ext>
            </a:extLst>
          </p:cNvPr>
          <p:cNvGrpSpPr/>
          <p:nvPr/>
        </p:nvGrpSpPr>
        <p:grpSpPr>
          <a:xfrm>
            <a:off x="1138416" y="1021866"/>
            <a:ext cx="6871718" cy="386328"/>
            <a:chOff x="1138416" y="1021866"/>
            <a:chExt cx="6871718" cy="386328"/>
          </a:xfrm>
        </p:grpSpPr>
        <p:sp>
          <p:nvSpPr>
            <p:cNvPr id="38" name="Rectangle 37"/>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51" name="Straight Connector 50"/>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2F0701-303E-DC41-A23E-A66535381A0C}"/>
                </a:ext>
              </a:extLst>
            </p:cNvPr>
            <p:cNvGrpSpPr/>
            <p:nvPr/>
          </p:nvGrpSpPr>
          <p:grpSpPr>
            <a:xfrm>
              <a:off x="1857714" y="1021866"/>
              <a:ext cx="5481256" cy="386328"/>
              <a:chOff x="1857714" y="1021866"/>
              <a:chExt cx="5481256" cy="386328"/>
            </a:xfrm>
          </p:grpSpPr>
          <p:sp>
            <p:nvSpPr>
              <p:cNvPr id="40" name="Rectangle 39"/>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12" name="Group 11">
                <a:extLst>
                  <a:ext uri="{FF2B5EF4-FFF2-40B4-BE49-F238E27FC236}">
                    <a16:creationId xmlns:a16="http://schemas.microsoft.com/office/drawing/2014/main" id="{DEE1D8DF-86D0-BE45-A152-9A0EC2974CE1}"/>
                  </a:ext>
                </a:extLst>
              </p:cNvPr>
              <p:cNvGrpSpPr/>
              <p:nvPr/>
            </p:nvGrpSpPr>
            <p:grpSpPr>
              <a:xfrm>
                <a:off x="2825227" y="1021866"/>
                <a:ext cx="4513743" cy="386328"/>
                <a:chOff x="2825227" y="1021866"/>
                <a:chExt cx="4513743" cy="386328"/>
              </a:xfrm>
            </p:grpSpPr>
            <p:sp>
              <p:nvSpPr>
                <p:cNvPr id="45" name="Rectangle 44"/>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7" name="Rectangle 46"/>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49" name="Rectangle 48"/>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56" name="Rectangle 55"/>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8" name="Rectangle 57"/>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41" name="Rectangle 40">
                  <a:extLst>
                    <a:ext uri="{FF2B5EF4-FFF2-40B4-BE49-F238E27FC236}">
                      <a16:creationId xmlns:a16="http://schemas.microsoft.com/office/drawing/2014/main" id="{FD8ED96A-25DB-7C41-95A8-F64B8AA7AD3B}"/>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50" name="Rectangle 49">
                  <a:extLst>
                    <a:ext uri="{FF2B5EF4-FFF2-40B4-BE49-F238E27FC236}">
                      <a16:creationId xmlns:a16="http://schemas.microsoft.com/office/drawing/2014/main" id="{D48EC9DC-E49B-D149-9195-77C9B83B455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13" name="Group 12">
              <a:extLst>
                <a:ext uri="{FF2B5EF4-FFF2-40B4-BE49-F238E27FC236}">
                  <a16:creationId xmlns:a16="http://schemas.microsoft.com/office/drawing/2014/main" id="{C44404C1-CBE6-9C49-B384-6D34A782926C}"/>
                </a:ext>
              </a:extLst>
            </p:cNvPr>
            <p:cNvGrpSpPr/>
            <p:nvPr/>
          </p:nvGrpSpPr>
          <p:grpSpPr>
            <a:xfrm>
              <a:off x="3028672" y="1328205"/>
              <a:ext cx="4105701" cy="65723"/>
              <a:chOff x="3028672" y="1328205"/>
              <a:chExt cx="4105701" cy="65723"/>
            </a:xfrm>
          </p:grpSpPr>
          <p:cxnSp>
            <p:nvCxnSpPr>
              <p:cNvPr id="52" name="Straight Connector 51"/>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AABAE9-4F8F-F642-A4B7-71DC2173C271}"/>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0714838-8ED9-BA46-8E39-58DCD9984581}"/>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7590128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Baseline Characteristics</a:t>
            </a:r>
          </a:p>
        </p:txBody>
      </p:sp>
      <p:sp>
        <p:nvSpPr>
          <p:cNvPr id="7"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Zeuzem</a:t>
            </a:r>
            <a:r>
              <a:rPr lang="en-US" dirty="0">
                <a:latin typeface="Arial" panose="020B0604020202020204" pitchFamily="34" charset="0"/>
                <a:cs typeface="Arial" panose="020B0604020202020204" pitchFamily="34" charset="0"/>
              </a:rPr>
              <a:t> S, et al. 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2018;378:354-69.</a:t>
            </a:r>
          </a:p>
        </p:txBody>
      </p:sp>
      <p:graphicFrame>
        <p:nvGraphicFramePr>
          <p:cNvPr id="4" name="Group 66"/>
          <p:cNvGraphicFramePr>
            <a:graphicFrameLocks noGrp="1"/>
          </p:cNvGraphicFramePr>
          <p:nvPr>
            <p:extLst>
              <p:ext uri="{D42A27DB-BD31-4B8C-83A1-F6EECF244321}">
                <p14:modId xmlns:p14="http://schemas.microsoft.com/office/powerpoint/2010/main" val="1092705541"/>
              </p:ext>
            </p:extLst>
          </p:nvPr>
        </p:nvGraphicFramePr>
        <p:xfrm>
          <a:off x="457200" y="1023089"/>
          <a:ext cx="8229600" cy="3704832"/>
        </p:xfrm>
        <a:graphic>
          <a:graphicData uri="http://schemas.openxmlformats.org/drawingml/2006/table">
            <a:tbl>
              <a:tblPr>
                <a:effectLst/>
              </a:tblPr>
              <a:tblGrid>
                <a:gridCol w="3279873">
                  <a:extLst>
                    <a:ext uri="{9D8B030D-6E8A-4147-A177-3AD203B41FA5}">
                      <a16:colId xmlns:a16="http://schemas.microsoft.com/office/drawing/2014/main" val="20000"/>
                    </a:ext>
                  </a:extLst>
                </a:gridCol>
                <a:gridCol w="1649909">
                  <a:extLst>
                    <a:ext uri="{9D8B030D-6E8A-4147-A177-3AD203B41FA5}">
                      <a16:colId xmlns:a16="http://schemas.microsoft.com/office/drawing/2014/main" val="20001"/>
                    </a:ext>
                  </a:extLst>
                </a:gridCol>
                <a:gridCol w="1649909">
                  <a:extLst>
                    <a:ext uri="{9D8B030D-6E8A-4147-A177-3AD203B41FA5}">
                      <a16:colId xmlns:a16="http://schemas.microsoft.com/office/drawing/2014/main" val="20002"/>
                    </a:ext>
                  </a:extLst>
                </a:gridCol>
                <a:gridCol w="1649909">
                  <a:extLst>
                    <a:ext uri="{9D8B030D-6E8A-4147-A177-3AD203B41FA5}">
                      <a16:colId xmlns:a16="http://schemas.microsoft.com/office/drawing/2014/main" val="20003"/>
                    </a:ext>
                  </a:extLst>
                </a:gridCol>
              </a:tblGrid>
              <a:tr h="300790">
                <a:tc rowSpan="2">
                  <a:txBody>
                    <a:bodyPr/>
                    <a:lstStyle/>
                    <a:p>
                      <a:pPr marL="91440" marR="0" lvl="0" indent="0" algn="l" defTabSz="914400" rtl="0" eaLnBrk="1" fontAlgn="base" latinLnBrk="0" hangingPunct="1">
                        <a:lnSpc>
                          <a:spcPts val="14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marR="0" lvl="0" indent="0" algn="ctr" defTabSz="914400" rtl="0" eaLnBrk="1" fontAlgn="base" latinLnBrk="0" hangingPunct="1">
                        <a:lnSpc>
                          <a:spcPts val="14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2:1 randomization</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ts val="14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Non-randomized</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433137">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200" b="1"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eGLE</a:t>
                      </a: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-PIB 12 </a:t>
                      </a:r>
                      <a:r>
                        <a:rPr lang="en-US" sz="1200" b="1" dirty="0" err="1">
                          <a:solidFill>
                            <a:schemeClr val="bg1"/>
                          </a:solidFill>
                          <a:latin typeface="Arial" panose="020B0604020202020204" pitchFamily="34" charset="0"/>
                          <a:ea typeface="ヒラギノ角ゴ Pro W3"/>
                          <a:cs typeface="Arial" panose="020B0604020202020204" pitchFamily="34" charset="0"/>
                          <a:sym typeface="Symbol" pitchFamily="18" charset="2"/>
                        </a:rPr>
                        <a:t>wk</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05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233)</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SOF + DCV 12 </a:t>
                      </a:r>
                      <a:r>
                        <a:rPr lang="en-US" sz="1200" b="1" dirty="0" err="1">
                          <a:solidFill>
                            <a:schemeClr val="bg1"/>
                          </a:solidFill>
                          <a:latin typeface="Arial" panose="020B0604020202020204" pitchFamily="34" charset="0"/>
                          <a:cs typeface="Arial" panose="020B0604020202020204" pitchFamily="34" charset="0"/>
                        </a:rPr>
                        <a:t>wk</a:t>
                      </a:r>
                      <a:endParaRPr lang="en-US" sz="1200" b="1" dirty="0">
                        <a:solidFill>
                          <a:schemeClr val="bg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ts val="1200"/>
                        </a:lnSpc>
                        <a:spcBef>
                          <a:spcPts val="0"/>
                        </a:spcBef>
                        <a:spcAft>
                          <a:spcPts val="0"/>
                        </a:spcAft>
                        <a:buClrTx/>
                        <a:buSzTx/>
                        <a:buFontTx/>
                        <a:buNone/>
                        <a:tabLst/>
                        <a:defRPr/>
                      </a:pPr>
                      <a:r>
                        <a:rPr lang="en-US" sz="1050" b="0" dirty="0">
                          <a:solidFill>
                            <a:schemeClr val="bg1"/>
                          </a:solidFill>
                          <a:latin typeface="Arial" panose="020B0604020202020204" pitchFamily="34" charset="0"/>
                          <a:cs typeface="Arial" panose="020B0604020202020204" pitchFamily="34" charset="0"/>
                        </a:rPr>
                        <a:t>(n = 115)</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GLE-PIB 8 </a:t>
                      </a:r>
                      <a:r>
                        <a:rPr lang="en-US" sz="1200" b="1" dirty="0" err="1">
                          <a:solidFill>
                            <a:srgbClr val="FFFFFF"/>
                          </a:solidFill>
                          <a:latin typeface="Arial" panose="020B0604020202020204" pitchFamily="34" charset="0"/>
                          <a:cs typeface="Arial" panose="020B0604020202020204" pitchFamily="34" charset="0"/>
                        </a:rPr>
                        <a:t>wk</a:t>
                      </a:r>
                      <a:endParaRPr lang="en-US" sz="1200" b="1"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050" b="0" dirty="0">
                          <a:solidFill>
                            <a:srgbClr val="FFFFFF"/>
                          </a:solidFill>
                          <a:latin typeface="Arial" panose="020B0604020202020204" pitchFamily="34" charset="0"/>
                          <a:cs typeface="Arial" panose="020B0604020202020204" pitchFamily="34" charset="0"/>
                        </a:rPr>
                        <a:t>(n = 157)</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64695">
                <a:tc>
                  <a:txBody>
                    <a:bodyPr/>
                    <a:lstStyle/>
                    <a:p>
                      <a:pPr marL="91440">
                        <a:lnSpc>
                          <a:spcPts val="1400"/>
                        </a:lnSpc>
                      </a:pPr>
                      <a:r>
                        <a:rPr lang="en-US" sz="1200" dirty="0">
                          <a:latin typeface="Arial" panose="020B0604020202020204" pitchFamily="34" charset="0"/>
                          <a:cs typeface="Arial" panose="020B0604020202020204" pitchFamily="34" charset="0"/>
                        </a:rPr>
                        <a:t>Median age, (range)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years</a:t>
                      </a: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48 (22-71)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49 (20-70)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47 (20-76)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64695">
                <a:tc>
                  <a:txBody>
                    <a:bodyPr/>
                    <a:lstStyle/>
                    <a:p>
                      <a:pPr marL="91440">
                        <a:lnSpc>
                          <a:spcPts val="1400"/>
                        </a:lnSpc>
                      </a:pPr>
                      <a:r>
                        <a:rPr lang="en-US" sz="1200" dirty="0">
                          <a:latin typeface="Arial" panose="020B0604020202020204" pitchFamily="34" charset="0"/>
                          <a:cs typeface="Arial" panose="020B0604020202020204" pitchFamily="34" charset="0"/>
                        </a:rPr>
                        <a:t>Male sex, n (%)</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121 (52)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52 (45)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92 (59)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64695">
                <a:tc>
                  <a:txBody>
                    <a:bodyPr/>
                    <a:lstStyle/>
                    <a:p>
                      <a:pPr marL="91440">
                        <a:lnSpc>
                          <a:spcPts val="1400"/>
                        </a:lnSpc>
                      </a:pPr>
                      <a:r>
                        <a:rPr lang="en-US" sz="1200" dirty="0">
                          <a:latin typeface="Arial" panose="020B0604020202020204" pitchFamily="34" charset="0"/>
                          <a:cs typeface="Arial" panose="020B0604020202020204" pitchFamily="34" charset="0"/>
                        </a:rPr>
                        <a:t>Black race, n (%) </a:t>
                      </a: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4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4 (3)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3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64695">
                <a:tc>
                  <a:txBody>
                    <a:bodyPr/>
                    <a:lstStyle/>
                    <a:p>
                      <a:pPr marL="91440" marR="0" indent="0"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History of injection drug use, n (%)</a:t>
                      </a: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149 (64)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73 (63)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104 (66)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64695">
                <a:tc>
                  <a:txBody>
                    <a:bodyPr/>
                    <a:lstStyle/>
                    <a:p>
                      <a:pPr marL="91440" marR="0" indent="-182563"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BMI, median kg/m</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(range)</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25 (17-49)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200" kern="1200" dirty="0">
                          <a:solidFill>
                            <a:sysClr val="windowText" lastClr="000000"/>
                          </a:solidFill>
                          <a:latin typeface="Arial" panose="020B0604020202020204" pitchFamily="34" charset="0"/>
                          <a:ea typeface="+mn-ea"/>
                          <a:cs typeface="Arial" panose="020B0604020202020204" pitchFamily="34" charset="0"/>
                        </a:rPr>
                        <a:t>25 (18-42)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26 (18-44)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6"/>
                  </a:ext>
                </a:extLst>
              </a:tr>
              <a:tr h="264695">
                <a:tc>
                  <a:txBody>
                    <a:bodyPr/>
                    <a:lstStyle/>
                    <a:p>
                      <a:pPr marL="91440">
                        <a:lnSpc>
                          <a:spcPts val="1400"/>
                        </a:lnSpc>
                      </a:pPr>
                      <a:r>
                        <a:rPr lang="en-US" sz="1200" baseline="0" dirty="0">
                          <a:latin typeface="Arial" panose="020B0604020202020204" pitchFamily="34" charset="0"/>
                          <a:cs typeface="Arial" panose="020B0604020202020204" pitchFamily="34" charset="0"/>
                        </a:rPr>
                        <a:t>Median HCV RNA (range), </a:t>
                      </a:r>
                      <a:r>
                        <a:rPr lang="en-US" sz="1100" baseline="0" dirty="0">
                          <a:latin typeface="Arial" panose="020B0604020202020204" pitchFamily="34" charset="0"/>
                          <a:cs typeface="Arial" panose="020B0604020202020204" pitchFamily="34" charset="0"/>
                        </a:rPr>
                        <a:t>log</a:t>
                      </a:r>
                      <a:r>
                        <a:rPr lang="en-US" sz="1100" baseline="-25000" dirty="0">
                          <a:latin typeface="Arial" panose="020B0604020202020204" pitchFamily="34" charset="0"/>
                          <a:cs typeface="Arial" panose="020B0604020202020204" pitchFamily="34" charset="0"/>
                        </a:rPr>
                        <a:t>10</a:t>
                      </a:r>
                      <a:r>
                        <a:rPr lang="en-US" sz="1100" baseline="0" dirty="0">
                          <a:latin typeface="Arial" panose="020B0604020202020204" pitchFamily="34" charset="0"/>
                          <a:cs typeface="Arial" panose="020B0604020202020204" pitchFamily="34" charset="0"/>
                        </a:rPr>
                        <a:t> IU/ml</a:t>
                      </a:r>
                      <a:endParaRPr lang="en-US" sz="11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6.1 (3.5-7.5)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6.0 (3.8-7.4)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6.1 (1.2-7.6)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853345">
                <a:tc>
                  <a:txBody>
                    <a:bodyPr/>
                    <a:lstStyle/>
                    <a:p>
                      <a:pPr marL="91440">
                        <a:lnSpc>
                          <a:spcPts val="1400"/>
                        </a:lnSpc>
                      </a:pPr>
                      <a:r>
                        <a:rPr lang="en-US" sz="1200" dirty="0">
                          <a:latin typeface="Arial" panose="020B0604020202020204" pitchFamily="34" charset="0"/>
                          <a:cs typeface="Arial" panose="020B0604020202020204" pitchFamily="34" charset="0"/>
                        </a:rPr>
                        <a:t>Fibrosis</a:t>
                      </a:r>
                      <a:r>
                        <a:rPr lang="en-US" sz="1200" baseline="0" dirty="0">
                          <a:latin typeface="Arial" panose="020B0604020202020204" pitchFamily="34" charset="0"/>
                          <a:cs typeface="Arial" panose="020B0604020202020204" pitchFamily="34" charset="0"/>
                        </a:rPr>
                        <a:t> stage, n (%)</a:t>
                      </a:r>
                    </a:p>
                    <a:p>
                      <a:pPr marL="91440">
                        <a:lnSpc>
                          <a:spcPts val="1400"/>
                        </a:lnSpc>
                      </a:pPr>
                      <a:r>
                        <a:rPr lang="en-US" sz="1200" baseline="0" dirty="0">
                          <a:latin typeface="Arial" panose="020B0604020202020204" pitchFamily="34" charset="0"/>
                          <a:cs typeface="Arial" panose="020B0604020202020204" pitchFamily="34" charset="0"/>
                        </a:rPr>
                        <a:t>   F0 or F1</a:t>
                      </a:r>
                    </a:p>
                    <a:p>
                      <a:pPr marL="91440">
                        <a:lnSpc>
                          <a:spcPts val="1400"/>
                        </a:lnSpc>
                      </a:pPr>
                      <a:r>
                        <a:rPr lang="en-US" sz="1200" baseline="0" dirty="0">
                          <a:latin typeface="Arial" panose="020B0604020202020204" pitchFamily="34" charset="0"/>
                          <a:cs typeface="Arial" panose="020B0604020202020204" pitchFamily="34" charset="0"/>
                        </a:rPr>
                        <a:t>   F2</a:t>
                      </a:r>
                    </a:p>
                    <a:p>
                      <a:pPr marL="91440">
                        <a:lnSpc>
                          <a:spcPts val="1400"/>
                        </a:lnSpc>
                      </a:pPr>
                      <a:r>
                        <a:rPr lang="en-US" sz="1200" baseline="0" dirty="0">
                          <a:latin typeface="Arial" panose="020B0604020202020204" pitchFamily="34" charset="0"/>
                          <a:cs typeface="Arial" panose="020B0604020202020204" pitchFamily="34" charset="0"/>
                        </a:rPr>
                        <a:t>   F3</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201/233 (86)</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12/233 (5)</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20/233 (9)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97/115 (84)</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8/115 (7)</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10/115 (9)</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122/157 (78)</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8/157 (5)</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27/157 (17)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8"/>
                  </a:ext>
                </a:extLst>
              </a:tr>
              <a:tr h="264695">
                <a:tc>
                  <a:txBody>
                    <a:bodyPr/>
                    <a:lstStyle/>
                    <a:p>
                      <a:pPr marL="91440">
                        <a:lnSpc>
                          <a:spcPts val="1400"/>
                        </a:lnSpc>
                      </a:pPr>
                      <a:r>
                        <a:rPr lang="en-US" sz="1200" dirty="0">
                          <a:latin typeface="Arial" panose="020B0604020202020204" pitchFamily="34" charset="0"/>
                          <a:cs typeface="Arial" panose="020B0604020202020204" pitchFamily="34" charset="0"/>
                        </a:rPr>
                        <a:t>HCV</a:t>
                      </a:r>
                      <a:r>
                        <a:rPr lang="en-US" sz="1200" baseline="0" dirty="0">
                          <a:latin typeface="Arial" panose="020B0604020202020204" pitchFamily="34" charset="0"/>
                          <a:cs typeface="Arial" panose="020B0604020202020204" pitchFamily="34" charset="0"/>
                        </a:rPr>
                        <a:t> subtype 3a, n (%)</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217</a:t>
                      </a:r>
                      <a:r>
                        <a:rPr lang="en-US" sz="1200" kern="1200" baseline="0" dirty="0">
                          <a:solidFill>
                            <a:schemeClr val="dk1"/>
                          </a:solidFill>
                          <a:latin typeface="Arial" panose="020B0604020202020204" pitchFamily="34" charset="0"/>
                          <a:ea typeface="+mn-ea"/>
                          <a:cs typeface="Arial" panose="020B0604020202020204" pitchFamily="34" charset="0"/>
                        </a:rPr>
                        <a:t> </a:t>
                      </a:r>
                      <a:r>
                        <a:rPr lang="en-US" sz="1200" kern="1200" dirty="0">
                          <a:solidFill>
                            <a:schemeClr val="dk1"/>
                          </a:solidFill>
                          <a:latin typeface="Arial" panose="020B0604020202020204" pitchFamily="34" charset="0"/>
                          <a:ea typeface="+mn-ea"/>
                          <a:cs typeface="Arial" panose="020B0604020202020204" pitchFamily="34" charset="0"/>
                        </a:rPr>
                        <a:t>(93)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110</a:t>
                      </a:r>
                      <a:r>
                        <a:rPr lang="en-US" sz="1200" kern="1200" baseline="0" dirty="0">
                          <a:solidFill>
                            <a:schemeClr val="dk1"/>
                          </a:solidFill>
                          <a:latin typeface="Arial" panose="020B0604020202020204" pitchFamily="34" charset="0"/>
                          <a:ea typeface="+mn-ea"/>
                          <a:cs typeface="Arial" panose="020B0604020202020204" pitchFamily="34" charset="0"/>
                        </a:rPr>
                        <a:t> (96)</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151</a:t>
                      </a:r>
                      <a:r>
                        <a:rPr lang="en-US" sz="1200" kern="1200" baseline="0" dirty="0">
                          <a:solidFill>
                            <a:schemeClr val="dk1"/>
                          </a:solidFill>
                          <a:latin typeface="Arial" panose="020B0604020202020204" pitchFamily="34" charset="0"/>
                          <a:ea typeface="+mn-ea"/>
                          <a:cs typeface="Arial" panose="020B0604020202020204" pitchFamily="34" charset="0"/>
                        </a:rPr>
                        <a:t> (96)</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64695">
                <a:tc gridSpan="4">
                  <a:txBody>
                    <a:bodyPr/>
                    <a:lstStyle/>
                    <a:p>
                      <a:pPr marL="91440" marR="0" lvl="0" indent="0" algn="l" defTabSz="685800" rtl="0" eaLnBrk="1" fontAlgn="auto" latinLnBrk="0" hangingPunct="1">
                        <a:lnSpc>
                          <a:spcPts val="1400"/>
                        </a:lnSpc>
                        <a:spcBef>
                          <a:spcPts val="0"/>
                        </a:spcBef>
                        <a:spcAft>
                          <a:spcPts val="0"/>
                        </a:spcAft>
                        <a:buClrTx/>
                        <a:buSzTx/>
                        <a:buFontTx/>
                        <a:buNone/>
                        <a:tabLst/>
                        <a:defRPr/>
                      </a:pPr>
                      <a:r>
                        <a:rPr lang="en-US" sz="1000" b="1" dirty="0">
                          <a:solidFill>
                            <a:srgbClr val="000000"/>
                          </a:solidFill>
                          <a:latin typeface="Arial" panose="020B0604020202020204" pitchFamily="34" charset="0"/>
                          <a:cs typeface="Arial" panose="020B0604020202020204" pitchFamily="34" charset="0"/>
                        </a:rPr>
                        <a:t>Abbreviations: </a:t>
                      </a:r>
                      <a:r>
                        <a:rPr lang="en-US" sz="1000" dirty="0">
                          <a:solidFill>
                            <a:srgbClr val="000000"/>
                          </a:solidFill>
                          <a:latin typeface="Arial" panose="020B0604020202020204" pitchFamily="34" charset="0"/>
                          <a:cs typeface="Arial" panose="020B0604020202020204" pitchFamily="34" charset="0"/>
                        </a:rPr>
                        <a:t>GLE-PIB = glecaprevir-pibrentasvir; SOF = sofosbuvir; DCV = daclatasvir; BMI = body mass index</a:t>
                      </a:r>
                      <a:endParaRPr lang="en-US" sz="10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hMerge="1">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hMerge="1">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656038662"/>
                  </a:ext>
                </a:extLst>
              </a:tr>
            </a:tbl>
          </a:graphicData>
        </a:graphic>
      </p:graphicFrame>
    </p:spTree>
    <p:extLst>
      <p:ext uri="{BB962C8B-B14F-4D97-AF65-F5344CB8AC3E}">
        <p14:creationId xmlns:p14="http://schemas.microsoft.com/office/powerpoint/2010/main" val="180148866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Study: Results</a:t>
            </a:r>
          </a:p>
        </p:txBody>
      </p:sp>
      <p:sp>
        <p:nvSpPr>
          <p:cNvPr id="6" name="Text Placeholder 5"/>
          <p:cNvSpPr>
            <a:spLocks noGrp="1"/>
          </p:cNvSpPr>
          <p:nvPr>
            <p:ph type="body" idx="10"/>
          </p:nvPr>
        </p:nvSpPr>
        <p:spPr>
          <a:prstGeom prst="rect">
            <a:avLst/>
          </a:prstGeom>
        </p:spPr>
        <p:txBody>
          <a:bodyPr/>
          <a:lstStyle/>
          <a:p>
            <a:r>
              <a:rPr lang="en-US" sz="1350" dirty="0">
                <a:solidFill>
                  <a:schemeClr val="bg1"/>
                </a:solidFill>
                <a:latin typeface="Arial" pitchFamily="-110" charset="0"/>
                <a:ea typeface="ＭＳ Ｐゴシック" pitchFamily="-110" charset="-128"/>
                <a:cs typeface="ＭＳ Ｐゴシック" pitchFamily="-110" charset="-128"/>
              </a:rPr>
              <a:t>ENDURANCE-3: SVR 12 by Treatment Duration and Regimen (ITT Analysis)</a:t>
            </a:r>
          </a:p>
        </p:txBody>
      </p:sp>
      <p:sp>
        <p:nvSpPr>
          <p:cNvPr id="7" name="Content Placeholder 6"/>
          <p:cNvSpPr>
            <a:spLocks noGrp="1"/>
          </p:cNvSpPr>
          <p:nvPr>
            <p:ph type="body" sz="quarter" idx="14"/>
          </p:nvPr>
        </p:nvSpPr>
        <p:spPr>
          <a:prstGeom prst="rect">
            <a:avLst/>
          </a:prstGeom>
        </p:spPr>
        <p:txBody>
          <a:bodyPr/>
          <a:lstStyle/>
          <a:p>
            <a:r>
              <a:rPr lang="en-US" dirty="0"/>
              <a:t>Source: </a:t>
            </a:r>
            <a:r>
              <a:rPr lang="en-US" dirty="0" err="1"/>
              <a:t>Zeuzem</a:t>
            </a:r>
            <a:r>
              <a:rPr lang="en-US" dirty="0"/>
              <a:t> S, et al. N </a:t>
            </a:r>
            <a:r>
              <a:rPr lang="en-US" dirty="0" err="1"/>
              <a:t>Engl</a:t>
            </a:r>
            <a:r>
              <a:rPr lang="en-US" dirty="0"/>
              <a:t> J Med. 2018;378:354-69.</a:t>
            </a:r>
          </a:p>
        </p:txBody>
      </p:sp>
      <p:graphicFrame>
        <p:nvGraphicFramePr>
          <p:cNvPr id="30" name="Chart 29"/>
          <p:cNvGraphicFramePr>
            <a:graphicFrameLocks/>
          </p:cNvGraphicFramePr>
          <p:nvPr>
            <p:extLst>
              <p:ext uri="{D42A27DB-BD31-4B8C-83A1-F6EECF244321}">
                <p14:modId xmlns:p14="http://schemas.microsoft.com/office/powerpoint/2010/main" val="894399034"/>
              </p:ext>
            </p:extLst>
          </p:nvPr>
        </p:nvGraphicFramePr>
        <p:xfrm>
          <a:off x="461010" y="1449935"/>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9" name="Rectangle 8"/>
          <p:cNvSpPr/>
          <p:nvPr/>
        </p:nvSpPr>
        <p:spPr>
          <a:xfrm>
            <a:off x="2362769" y="3376274"/>
            <a:ext cx="6858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222/233</a:t>
            </a:r>
          </a:p>
        </p:txBody>
      </p:sp>
      <p:sp>
        <p:nvSpPr>
          <p:cNvPr id="13" name="Rectangle 25"/>
          <p:cNvSpPr>
            <a:spLocks noChangeArrowheads="1"/>
          </p:cNvSpPr>
          <p:nvPr/>
        </p:nvSpPr>
        <p:spPr bwMode="auto">
          <a:xfrm>
            <a:off x="1533167" y="4108027"/>
            <a:ext cx="4739046"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12-Week Regimens</a:t>
            </a:r>
          </a:p>
        </p:txBody>
      </p:sp>
      <p:sp>
        <p:nvSpPr>
          <p:cNvPr id="19" name="Rectangle 18"/>
          <p:cNvSpPr/>
          <p:nvPr/>
        </p:nvSpPr>
        <p:spPr>
          <a:xfrm>
            <a:off x="4684528" y="3384413"/>
            <a:ext cx="7223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111/115</a:t>
            </a:r>
          </a:p>
        </p:txBody>
      </p:sp>
      <p:sp>
        <p:nvSpPr>
          <p:cNvPr id="23" name="Rectangle 22"/>
          <p:cNvSpPr/>
          <p:nvPr/>
        </p:nvSpPr>
        <p:spPr>
          <a:xfrm>
            <a:off x="7043286" y="3381648"/>
            <a:ext cx="706374"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149/157</a:t>
            </a:r>
          </a:p>
        </p:txBody>
      </p:sp>
      <p:cxnSp>
        <p:nvCxnSpPr>
          <p:cNvPr id="25" name="Straight Connector 24"/>
          <p:cNvCxnSpPr/>
          <p:nvPr/>
        </p:nvCxnSpPr>
        <p:spPr>
          <a:xfrm>
            <a:off x="6272213" y="3985766"/>
            <a:ext cx="2266770" cy="0"/>
          </a:xfrm>
          <a:prstGeom prst="line">
            <a:avLst/>
          </a:prstGeom>
          <a:ln w="635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33167" y="3985766"/>
            <a:ext cx="4365744" cy="14503"/>
          </a:xfrm>
          <a:prstGeom prst="line">
            <a:avLst/>
          </a:prstGeom>
          <a:ln w="635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Rectangle 25"/>
          <p:cNvSpPr>
            <a:spLocks noChangeArrowheads="1"/>
          </p:cNvSpPr>
          <p:nvPr/>
        </p:nvSpPr>
        <p:spPr bwMode="auto">
          <a:xfrm>
            <a:off x="6272213" y="4048356"/>
            <a:ext cx="2266770" cy="285750"/>
          </a:xfrm>
          <a:prstGeom prst="rect">
            <a:avLst/>
          </a:prstGeom>
          <a:noFill/>
          <a:ln w="12700">
            <a:noFill/>
            <a:miter lim="800000"/>
            <a:headEnd/>
            <a:tailEnd/>
          </a:ln>
        </p:spPr>
        <p:txBody>
          <a:bodyPr lIns="0" tIns="34073" rIns="0" bIns="34073" anchor="ctr">
            <a:prstTxWarp prst="textNoShape">
              <a:avLst/>
            </a:prstTxWarp>
          </a:bodyPr>
          <a:lstStyle/>
          <a:p>
            <a:pPr algn="ctr" defTabSz="701279">
              <a:spcBef>
                <a:spcPct val="50000"/>
              </a:spcBef>
            </a:pPr>
            <a:r>
              <a:rPr lang="en-US" sz="1400" b="1" dirty="0">
                <a:solidFill>
                  <a:srgbClr val="000000"/>
                </a:solidFill>
                <a:latin typeface="Arial" pitchFamily="22" charset="0"/>
              </a:rPr>
              <a:t>8-Week Regimen</a:t>
            </a:r>
          </a:p>
        </p:txBody>
      </p:sp>
      <p:sp>
        <p:nvSpPr>
          <p:cNvPr id="16" name="Rectangle 25"/>
          <p:cNvSpPr>
            <a:spLocks noChangeArrowheads="1"/>
          </p:cNvSpPr>
          <p:nvPr/>
        </p:nvSpPr>
        <p:spPr bwMode="auto">
          <a:xfrm>
            <a:off x="1371600" y="4453447"/>
            <a:ext cx="7218947" cy="228600"/>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ts val="1200"/>
              </a:spcBef>
            </a:pPr>
            <a:r>
              <a:rPr lang="en-US" sz="1050" dirty="0">
                <a:solidFill>
                  <a:srgbClr val="000000"/>
                </a:solidFill>
                <a:latin typeface="Arial"/>
                <a:cs typeface="Arial"/>
              </a:rPr>
              <a:t>GLE-PIB = glecaprevir-pibrentasvir; SOF = sofosbuvir; DCV = daclatasvir; ITT = Intent-to-treat</a:t>
            </a:r>
          </a:p>
        </p:txBody>
      </p:sp>
      <p:sp>
        <p:nvSpPr>
          <p:cNvPr id="15" name="Rectangle 14">
            <a:extLst>
              <a:ext uri="{FF2B5EF4-FFF2-40B4-BE49-F238E27FC236}">
                <a16:creationId xmlns:a16="http://schemas.microsoft.com/office/drawing/2014/main" id="{156A5B85-D322-9E8F-F44E-AD7F9B759D4B}"/>
              </a:ext>
            </a:extLst>
          </p:cNvPr>
          <p:cNvSpPr/>
          <p:nvPr/>
        </p:nvSpPr>
        <p:spPr>
          <a:xfrm>
            <a:off x="2088930" y="1872820"/>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93-98)</a:t>
            </a:r>
          </a:p>
        </p:txBody>
      </p:sp>
      <p:sp>
        <p:nvSpPr>
          <p:cNvPr id="17" name="Rectangle 16">
            <a:extLst>
              <a:ext uri="{FF2B5EF4-FFF2-40B4-BE49-F238E27FC236}">
                <a16:creationId xmlns:a16="http://schemas.microsoft.com/office/drawing/2014/main" id="{D77351A8-1689-C8B7-B677-50EB2B32D56F}"/>
              </a:ext>
            </a:extLst>
          </p:cNvPr>
          <p:cNvSpPr/>
          <p:nvPr/>
        </p:nvSpPr>
        <p:spPr>
          <a:xfrm>
            <a:off x="4422223" y="1872820"/>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93-99.9)</a:t>
            </a:r>
          </a:p>
        </p:txBody>
      </p:sp>
      <p:sp>
        <p:nvSpPr>
          <p:cNvPr id="18" name="Rectangle 17">
            <a:extLst>
              <a:ext uri="{FF2B5EF4-FFF2-40B4-BE49-F238E27FC236}">
                <a16:creationId xmlns:a16="http://schemas.microsoft.com/office/drawing/2014/main" id="{344C06D8-11AC-E0C7-10DB-9E86B0F6E4A7}"/>
              </a:ext>
            </a:extLst>
          </p:cNvPr>
          <p:cNvSpPr/>
          <p:nvPr/>
        </p:nvSpPr>
        <p:spPr>
          <a:xfrm>
            <a:off x="6763400" y="1872820"/>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91-98)</a:t>
            </a:r>
          </a:p>
        </p:txBody>
      </p:sp>
    </p:spTree>
    <p:extLst>
      <p:ext uri="{BB962C8B-B14F-4D97-AF65-F5344CB8AC3E}">
        <p14:creationId xmlns:p14="http://schemas.microsoft.com/office/powerpoint/2010/main" val="339256323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Treatment Outcomes</a:t>
            </a:r>
          </a:p>
        </p:txBody>
      </p:sp>
      <p:sp>
        <p:nvSpPr>
          <p:cNvPr id="7"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graphicFrame>
        <p:nvGraphicFramePr>
          <p:cNvPr id="4" name="Group 66"/>
          <p:cNvGraphicFramePr>
            <a:graphicFrameLocks noGrp="1"/>
          </p:cNvGraphicFramePr>
          <p:nvPr>
            <p:extLst>
              <p:ext uri="{D42A27DB-BD31-4B8C-83A1-F6EECF244321}">
                <p14:modId xmlns:p14="http://schemas.microsoft.com/office/powerpoint/2010/main" val="3107102564"/>
              </p:ext>
            </p:extLst>
          </p:nvPr>
        </p:nvGraphicFramePr>
        <p:xfrm>
          <a:off x="459054" y="1089287"/>
          <a:ext cx="8229598" cy="3562376"/>
        </p:xfrm>
        <a:graphic>
          <a:graphicData uri="http://schemas.openxmlformats.org/drawingml/2006/table">
            <a:tbl>
              <a:tblPr>
                <a:effectLst/>
              </a:tblPr>
              <a:tblGrid>
                <a:gridCol w="2735560">
                  <a:extLst>
                    <a:ext uri="{9D8B030D-6E8A-4147-A177-3AD203B41FA5}">
                      <a16:colId xmlns:a16="http://schemas.microsoft.com/office/drawing/2014/main" val="20000"/>
                    </a:ext>
                  </a:extLst>
                </a:gridCol>
                <a:gridCol w="1831346">
                  <a:extLst>
                    <a:ext uri="{9D8B030D-6E8A-4147-A177-3AD203B41FA5}">
                      <a16:colId xmlns:a16="http://schemas.microsoft.com/office/drawing/2014/main" val="20001"/>
                    </a:ext>
                  </a:extLst>
                </a:gridCol>
                <a:gridCol w="1831346">
                  <a:extLst>
                    <a:ext uri="{9D8B030D-6E8A-4147-A177-3AD203B41FA5}">
                      <a16:colId xmlns:a16="http://schemas.microsoft.com/office/drawing/2014/main" val="20002"/>
                    </a:ext>
                  </a:extLst>
                </a:gridCol>
                <a:gridCol w="1831346">
                  <a:extLst>
                    <a:ext uri="{9D8B030D-6E8A-4147-A177-3AD203B41FA5}">
                      <a16:colId xmlns:a16="http://schemas.microsoft.com/office/drawing/2014/main" val="20003"/>
                    </a:ext>
                  </a:extLst>
                </a:gridCol>
              </a:tblGrid>
              <a:tr h="291033">
                <a:tc rowSpan="2">
                  <a:txBody>
                    <a:bodyPr/>
                    <a:lstStyle/>
                    <a:p>
                      <a:pPr marL="91440" marR="0" lvl="0" indent="0" algn="l" defTabSz="914400" rtl="0" eaLnBrk="1" fontAlgn="base" latinLnBrk="0" hangingPunct="1">
                        <a:lnSpc>
                          <a:spcPts val="2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Outcomes, n (%)</a:t>
                      </a:r>
                    </a:p>
                  </a:txBody>
                  <a:tcPr marL="54864" marR="34290" marT="34290" marB="34290" anchor="ctr" horzOverflow="overflow">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2:1 randomization</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ts val="2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Non-randomized</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60853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GLE-PIB x 12 weeks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05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233)</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6858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SOF + DCV x 12 weeks</a:t>
                      </a:r>
                    </a:p>
                    <a:p>
                      <a:pPr marL="0" marR="0" indent="0" algn="ctr" defTabSz="914400" rtl="0" eaLnBrk="1" fontAlgn="auto" latinLnBrk="0" hangingPunct="1">
                        <a:lnSpc>
                          <a:spcPts val="1200"/>
                        </a:lnSpc>
                        <a:spcBef>
                          <a:spcPts val="0"/>
                        </a:spcBef>
                        <a:spcAft>
                          <a:spcPts val="0"/>
                        </a:spcAft>
                        <a:buClrTx/>
                        <a:buSzTx/>
                        <a:buFontTx/>
                        <a:buNone/>
                        <a:tabLst/>
                        <a:defRPr/>
                      </a:pPr>
                      <a:r>
                        <a:rPr lang="en-US" sz="1050" b="0" dirty="0">
                          <a:solidFill>
                            <a:schemeClr val="bg1"/>
                          </a:solidFill>
                          <a:latin typeface="Arial" panose="020B0604020202020204" pitchFamily="34" charset="0"/>
                          <a:cs typeface="Arial" panose="020B0604020202020204" pitchFamily="34" charset="0"/>
                        </a:rPr>
                        <a:t>(n = 115)</a:t>
                      </a:r>
                    </a:p>
                  </a:txBody>
                  <a:tcPr marL="20574" marR="20574" marT="34290" marB="6858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GLE-PIB x 8 weeks</a:t>
                      </a:r>
                    </a:p>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050" b="0" dirty="0">
                          <a:solidFill>
                            <a:srgbClr val="FFFFFF"/>
                          </a:solidFill>
                          <a:latin typeface="Arial" panose="020B0604020202020204" pitchFamily="34" charset="0"/>
                          <a:cs typeface="Arial" panose="020B0604020202020204" pitchFamily="34" charset="0"/>
                        </a:rPr>
                        <a:t>(n = 157)</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68580" anchor="ctr" horzOverflow="overflow">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81034">
                <a:tc>
                  <a:txBody>
                    <a:bodyPr/>
                    <a:lstStyle/>
                    <a:p>
                      <a:pPr marL="91440" indent="0">
                        <a:lnSpc>
                          <a:spcPts val="1400"/>
                        </a:lnSpc>
                        <a:tabLst/>
                      </a:pPr>
                      <a:r>
                        <a:rPr lang="en-US" sz="1200" baseline="0" dirty="0">
                          <a:latin typeface="Arial" panose="020B0604020202020204" pitchFamily="34" charset="0"/>
                          <a:cs typeface="Arial" panose="020B0604020202020204" pitchFamily="34" charset="0"/>
                        </a:rPr>
                        <a:t>SVR12</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222 (95)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111 (97)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149 (95)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760402">
                <a:tc>
                  <a:txBody>
                    <a:bodyPr/>
                    <a:lstStyle/>
                    <a:p>
                      <a:pPr marL="91440">
                        <a:lnSpc>
                          <a:spcPts val="1400"/>
                        </a:lnSpc>
                      </a:pPr>
                      <a:r>
                        <a:rPr lang="en-US" sz="1200" dirty="0">
                          <a:solidFill>
                            <a:schemeClr val="tx1"/>
                          </a:solidFill>
                          <a:latin typeface="Arial" panose="020B0604020202020204" pitchFamily="34" charset="0"/>
                          <a:cs typeface="Arial" panose="020B0604020202020204" pitchFamily="34" charset="0"/>
                        </a:rPr>
                        <a:t>Virologic</a:t>
                      </a:r>
                      <a:r>
                        <a:rPr lang="en-US" sz="1200" baseline="0" dirty="0">
                          <a:solidFill>
                            <a:schemeClr val="tx1"/>
                          </a:solidFill>
                          <a:latin typeface="Arial" panose="020B0604020202020204" pitchFamily="34" charset="0"/>
                          <a:cs typeface="Arial" panose="020B0604020202020204" pitchFamily="34" charset="0"/>
                        </a:rPr>
                        <a:t> Failure</a:t>
                      </a:r>
                    </a:p>
                    <a:p>
                      <a:pPr marL="91440">
                        <a:lnSpc>
                          <a:spcPts val="1600"/>
                        </a:lnSpc>
                      </a:pPr>
                      <a:r>
                        <a:rPr lang="en-US" sz="1200" baseline="0" dirty="0">
                          <a:solidFill>
                            <a:schemeClr val="tx1"/>
                          </a:solidFill>
                          <a:latin typeface="Arial" panose="020B0604020202020204" pitchFamily="34" charset="0"/>
                          <a:cs typeface="Arial" panose="020B0604020202020204" pitchFamily="34" charset="0"/>
                        </a:rPr>
                        <a:t>  Breakthrough</a:t>
                      </a:r>
                    </a:p>
                    <a:p>
                      <a:pPr marL="91440">
                        <a:lnSpc>
                          <a:spcPts val="1600"/>
                        </a:lnSpc>
                      </a:pPr>
                      <a:r>
                        <a:rPr lang="en-US" sz="1200" baseline="0" dirty="0">
                          <a:solidFill>
                            <a:schemeClr val="tx1"/>
                          </a:solidFill>
                          <a:latin typeface="Arial" panose="020B0604020202020204" pitchFamily="34" charset="0"/>
                          <a:cs typeface="Arial" panose="020B0604020202020204" pitchFamily="34" charset="0"/>
                        </a:rPr>
                        <a:t>  Relapse</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 (&lt;1)</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3 (1)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 (1)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1 (1)</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5 (3)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1252833">
                <a:tc>
                  <a:txBody>
                    <a:bodyPr/>
                    <a:lstStyle/>
                    <a:p>
                      <a:pPr marL="91440">
                        <a:lnSpc>
                          <a:spcPts val="1400"/>
                        </a:lnSpc>
                      </a:pPr>
                      <a:r>
                        <a:rPr lang="en-US" sz="1200" dirty="0">
                          <a:latin typeface="Arial" panose="020B0604020202020204" pitchFamily="34" charset="0"/>
                          <a:cs typeface="Arial" panose="020B0604020202020204" pitchFamily="34" charset="0"/>
                        </a:rPr>
                        <a:t>Failure</a:t>
                      </a:r>
                      <a:r>
                        <a:rPr lang="en-US" sz="1200" baseline="0" dirty="0">
                          <a:latin typeface="Arial" panose="020B0604020202020204" pitchFamily="34" charset="0"/>
                          <a:cs typeface="Arial" panose="020B0604020202020204" pitchFamily="34" charset="0"/>
                        </a:rPr>
                        <a:t> due to other reasons</a:t>
                      </a:r>
                    </a:p>
                    <a:p>
                      <a:pPr marL="91440">
                        <a:lnSpc>
                          <a:spcPts val="1600"/>
                        </a:lnSpc>
                      </a:pPr>
                      <a:r>
                        <a:rPr lang="en-US" sz="1200" baseline="0" dirty="0">
                          <a:latin typeface="Arial" panose="020B0604020202020204" pitchFamily="34" charset="0"/>
                          <a:cs typeface="Arial" panose="020B0604020202020204" pitchFamily="34" charset="0"/>
                        </a:rPr>
                        <a:t>  Discontinuation due to AE</a:t>
                      </a:r>
                    </a:p>
                    <a:p>
                      <a:pPr marL="91440">
                        <a:lnSpc>
                          <a:spcPts val="1600"/>
                        </a:lnSpc>
                      </a:pPr>
                      <a:r>
                        <a:rPr lang="en-US" sz="1200" baseline="0" dirty="0">
                          <a:latin typeface="Arial" panose="020B0604020202020204" pitchFamily="34" charset="0"/>
                          <a:cs typeface="Arial" panose="020B0604020202020204" pitchFamily="34" charset="0"/>
                        </a:rPr>
                        <a:t>  Withdrawal of consent</a:t>
                      </a:r>
                    </a:p>
                    <a:p>
                      <a:pPr marL="91440">
                        <a:lnSpc>
                          <a:spcPts val="1600"/>
                        </a:lnSpc>
                      </a:pPr>
                      <a:r>
                        <a:rPr lang="en-US" sz="1200" baseline="0" dirty="0">
                          <a:latin typeface="Arial" panose="020B0604020202020204" pitchFamily="34" charset="0"/>
                          <a:cs typeface="Arial" panose="020B0604020202020204" pitchFamily="34" charset="0"/>
                        </a:rPr>
                        <a:t>  Non-compliance</a:t>
                      </a:r>
                    </a:p>
                    <a:p>
                      <a:pPr marL="91440">
                        <a:lnSpc>
                          <a:spcPts val="1600"/>
                        </a:lnSpc>
                      </a:pPr>
                      <a:r>
                        <a:rPr lang="en-US" sz="1200" baseline="0" dirty="0">
                          <a:latin typeface="Arial" panose="020B0604020202020204" pitchFamily="34" charset="0"/>
                          <a:cs typeface="Arial" panose="020B0604020202020204" pitchFamily="34" charset="0"/>
                        </a:rPr>
                        <a:t>  Lost to follow-up / missing SVR12</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marL="0" marR="0" algn="ctr">
                        <a:lnSpc>
                          <a:spcPts val="1400"/>
                        </a:lnSpc>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(&lt;1)</a:t>
                      </a:r>
                    </a:p>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(&lt;1)</a:t>
                      </a:r>
                    </a:p>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 (&lt;1)</a:t>
                      </a:r>
                    </a:p>
                    <a:p>
                      <a:pPr marL="0" marR="0" algn="ctr">
                        <a:lnSpc>
                          <a:spcPts val="14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1 (1)</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ysClr val="windowText" lastClr="000000"/>
                          </a:solidFill>
                          <a:latin typeface="Arial" panose="020B0604020202020204" pitchFamily="34" charset="0"/>
                          <a:ea typeface="+mn-ea"/>
                          <a:cs typeface="Arial" panose="020B0604020202020204" pitchFamily="34" charset="0"/>
                        </a:rPr>
                        <a:t>2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tc>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0</a:t>
                      </a:r>
                    </a:p>
                    <a:p>
                      <a:pPr algn="ctr">
                        <a:lnSpc>
                          <a:spcPts val="1400"/>
                        </a:lnSpc>
                      </a:pPr>
                      <a:r>
                        <a:rPr lang="en-US" sz="1200" kern="1200" dirty="0">
                          <a:solidFill>
                            <a:schemeClr val="dk1"/>
                          </a:solidFill>
                          <a:latin typeface="Arial" panose="020B0604020202020204" pitchFamily="34" charset="0"/>
                          <a:ea typeface="+mn-ea"/>
                          <a:cs typeface="Arial" panose="020B0604020202020204" pitchFamily="34" charset="0"/>
                        </a:rPr>
                        <a:t>2 (1)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365760">
                <a:tc gridSpan="4">
                  <a:txBody>
                    <a:bodyPr/>
                    <a:lstStyle/>
                    <a:p>
                      <a:pPr marL="91440">
                        <a:lnSpc>
                          <a:spcPts val="1600"/>
                        </a:lnSpc>
                      </a:pPr>
                      <a:r>
                        <a:rPr lang="en-US" sz="1000" b="1" dirty="0">
                          <a:latin typeface="Arial" panose="020B0604020202020204" pitchFamily="34" charset="0"/>
                          <a:cs typeface="Arial" panose="020B0604020202020204" pitchFamily="34" charset="0"/>
                        </a:rPr>
                        <a:t>Abbreviations: </a:t>
                      </a:r>
                      <a:r>
                        <a:rPr lang="en-US" sz="1000" dirty="0">
                          <a:latin typeface="Arial" panose="020B0604020202020204" pitchFamily="34" charset="0"/>
                          <a:cs typeface="Arial" panose="020B0604020202020204" pitchFamily="34" charset="0"/>
                        </a:rPr>
                        <a:t>SVR = Sustained virologic response; GLE-PIB = glecaprevir-pibrentasvir; SOF = sofosbuvir; DCV = daclatasvir</a:t>
                      </a:r>
                    </a:p>
                  </a:txBody>
                  <a:tcPr marL="68580" marR="3429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algn="ctr">
                        <a:lnSpc>
                          <a:spcPts val="1400"/>
                        </a:lnSpc>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lnSpc>
                          <a:spcPts val="14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lnSpc>
                          <a:spcPts val="1400"/>
                        </a:lnSpc>
                      </a:pP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4203370427"/>
                  </a:ext>
                </a:extLst>
              </a:tr>
            </a:tbl>
          </a:graphicData>
        </a:graphic>
      </p:graphicFrame>
    </p:spTree>
    <p:extLst>
      <p:ext uri="{BB962C8B-B14F-4D97-AF65-F5344CB8AC3E}">
        <p14:creationId xmlns:p14="http://schemas.microsoft.com/office/powerpoint/2010/main" val="374050686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err="1"/>
              <a:t>Glecaprevir-Pibrentasvir</a:t>
            </a:r>
            <a:r>
              <a:rPr lang="en-US" sz="1800" dirty="0"/>
              <a:t> in Treatment-Naïve Non-Cirrhotic GT 3</a:t>
            </a:r>
            <a:br>
              <a:rPr lang="en-US" sz="1800" dirty="0"/>
            </a:br>
            <a:r>
              <a:rPr lang="en-US" sz="2025" dirty="0"/>
              <a:t>ENDURANCE-3: Resistance Analysis</a:t>
            </a:r>
          </a:p>
        </p:txBody>
      </p:sp>
      <p:sp>
        <p:nvSpPr>
          <p:cNvPr id="7"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graphicFrame>
        <p:nvGraphicFramePr>
          <p:cNvPr id="4" name="Group 66"/>
          <p:cNvGraphicFramePr>
            <a:graphicFrameLocks noGrp="1"/>
          </p:cNvGraphicFramePr>
          <p:nvPr>
            <p:extLst>
              <p:ext uri="{D42A27DB-BD31-4B8C-83A1-F6EECF244321}">
                <p14:modId xmlns:p14="http://schemas.microsoft.com/office/powerpoint/2010/main" val="1631089029"/>
              </p:ext>
            </p:extLst>
          </p:nvPr>
        </p:nvGraphicFramePr>
        <p:xfrm>
          <a:off x="457200" y="1083207"/>
          <a:ext cx="8229599" cy="3653797"/>
        </p:xfrm>
        <a:graphic>
          <a:graphicData uri="http://schemas.openxmlformats.org/drawingml/2006/table">
            <a:tbl>
              <a:tblPr>
                <a:effectLst/>
              </a:tblPr>
              <a:tblGrid>
                <a:gridCol w="3279875">
                  <a:extLst>
                    <a:ext uri="{9D8B030D-6E8A-4147-A177-3AD203B41FA5}">
                      <a16:colId xmlns:a16="http://schemas.microsoft.com/office/drawing/2014/main" val="20000"/>
                    </a:ext>
                  </a:extLst>
                </a:gridCol>
                <a:gridCol w="1649908">
                  <a:extLst>
                    <a:ext uri="{9D8B030D-6E8A-4147-A177-3AD203B41FA5}">
                      <a16:colId xmlns:a16="http://schemas.microsoft.com/office/drawing/2014/main" val="20001"/>
                    </a:ext>
                  </a:extLst>
                </a:gridCol>
                <a:gridCol w="1649908">
                  <a:extLst>
                    <a:ext uri="{9D8B030D-6E8A-4147-A177-3AD203B41FA5}">
                      <a16:colId xmlns:a16="http://schemas.microsoft.com/office/drawing/2014/main" val="20002"/>
                    </a:ext>
                  </a:extLst>
                </a:gridCol>
                <a:gridCol w="1649908">
                  <a:extLst>
                    <a:ext uri="{9D8B030D-6E8A-4147-A177-3AD203B41FA5}">
                      <a16:colId xmlns:a16="http://schemas.microsoft.com/office/drawing/2014/main" val="20003"/>
                    </a:ext>
                  </a:extLst>
                </a:gridCol>
              </a:tblGrid>
              <a:tr h="524991">
                <a:tc rowSpan="2">
                  <a:txBody>
                    <a:bodyPr/>
                    <a:lstStyle/>
                    <a:p>
                      <a:pPr marL="9144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SVR12 by Baseline Polymorphism, n (%)</a:t>
                      </a:r>
                    </a:p>
                  </a:txBody>
                  <a:tcPr marL="54864" marR="34290" marT="34290" marB="34290" anchor="ctr" horzOverflow="overflow">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2:1 randomization</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Non-randomized</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736825">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GLE-PIB </a:t>
                      </a:r>
                      <a:b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x 12 </a:t>
                      </a:r>
                      <a:r>
                        <a:rPr lang="en-US" sz="1100" b="1" dirty="0">
                          <a:solidFill>
                            <a:schemeClr val="bg1"/>
                          </a:solidFill>
                          <a:latin typeface="Arial" panose="020B0604020202020204" pitchFamily="34" charset="0"/>
                          <a:cs typeface="Arial" panose="020B0604020202020204" pitchFamily="34" charset="0"/>
                        </a:rPr>
                        <a:t>weeks</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SOF + DCV </a:t>
                      </a:r>
                      <a:br>
                        <a:rPr lang="en-US" sz="1100" b="1" dirty="0">
                          <a:solidFill>
                            <a:schemeClr val="bg1"/>
                          </a:solidFill>
                          <a:latin typeface="Arial" panose="020B0604020202020204" pitchFamily="34" charset="0"/>
                          <a:cs typeface="Arial" panose="020B0604020202020204" pitchFamily="34" charset="0"/>
                        </a:rPr>
                      </a:br>
                      <a:r>
                        <a:rPr lang="en-US" sz="1100" b="1" dirty="0">
                          <a:solidFill>
                            <a:schemeClr val="bg1"/>
                          </a:solidFill>
                          <a:latin typeface="Arial" panose="020B0604020202020204" pitchFamily="34" charset="0"/>
                          <a:cs typeface="Arial" panose="020B0604020202020204" pitchFamily="34" charset="0"/>
                        </a:rPr>
                        <a:t>x 12 weeks</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GLE-PIB </a:t>
                      </a:r>
                      <a:br>
                        <a:rPr lang="en-US" sz="1100" b="1" dirty="0">
                          <a:solidFill>
                            <a:srgbClr val="FFFFFF"/>
                          </a:solidFill>
                          <a:latin typeface="Arial" panose="020B0604020202020204" pitchFamily="34" charset="0"/>
                          <a:cs typeface="Arial" panose="020B0604020202020204" pitchFamily="34" charset="0"/>
                        </a:rPr>
                      </a:br>
                      <a:r>
                        <a:rPr lang="en-US" sz="1100" b="1" dirty="0">
                          <a:solidFill>
                            <a:srgbClr val="FFFFFF"/>
                          </a:solidFill>
                          <a:latin typeface="Arial" panose="020B0604020202020204" pitchFamily="34" charset="0"/>
                          <a:cs typeface="Arial" panose="020B0604020202020204" pitchFamily="34" charset="0"/>
                        </a:rPr>
                        <a:t>x 8 weeks</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426588">
                <a:tc>
                  <a:txBody>
                    <a:bodyPr/>
                    <a:lstStyle/>
                    <a:p>
                      <a:pPr marL="91440" indent="0">
                        <a:tabLst/>
                      </a:pPr>
                      <a:r>
                        <a:rPr lang="en-US" sz="1100" dirty="0">
                          <a:latin typeface="Arial" panose="020B0604020202020204" pitchFamily="34" charset="0"/>
                          <a:cs typeface="Arial" panose="020B0604020202020204" pitchFamily="34" charset="0"/>
                        </a:rPr>
                        <a:t>NS3 only</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26/26 (100)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14/15 (93)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426588">
                <a:tc>
                  <a:txBody>
                    <a:bodyPr/>
                    <a:lstStyle/>
                    <a:p>
                      <a:pPr marL="91440"/>
                      <a:r>
                        <a:rPr lang="en-US" sz="1100" dirty="0">
                          <a:solidFill>
                            <a:schemeClr val="tx1"/>
                          </a:solidFill>
                          <a:latin typeface="Arial" panose="020B0604020202020204" pitchFamily="34" charset="0"/>
                          <a:cs typeface="Arial" panose="020B0604020202020204" pitchFamily="34" charset="0"/>
                        </a:rPr>
                        <a:t>NS5A only</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35/36 (97)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20/21 (95)</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34/36 (94)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426588">
                <a:tc>
                  <a:txBody>
                    <a:bodyPr/>
                    <a:lstStyle/>
                    <a:p>
                      <a:pPr marL="91440"/>
                      <a:r>
                        <a:rPr lang="en-US" sz="1100" dirty="0">
                          <a:latin typeface="Arial" panose="020B0604020202020204" pitchFamily="34" charset="0"/>
                          <a:cs typeface="Arial" panose="020B0604020202020204" pitchFamily="34" charset="0"/>
                        </a:rPr>
                        <a:t>NS3 + NS5A</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100" kern="1200" dirty="0">
                          <a:solidFill>
                            <a:sysClr val="windowText" lastClr="000000"/>
                          </a:solidFill>
                          <a:latin typeface="Arial" panose="020B0604020202020204" pitchFamily="34" charset="0"/>
                          <a:ea typeface="+mn-ea"/>
                          <a:cs typeface="Arial" panose="020B0604020202020204" pitchFamily="34" charset="0"/>
                        </a:rPr>
                        <a:t>6/7 (86)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5/7 (71)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426588">
                <a:tc>
                  <a:txBody>
                    <a:bodyPr/>
                    <a:lstStyle/>
                    <a:p>
                      <a:pPr marL="91440"/>
                      <a:r>
                        <a:rPr lang="en-US" sz="1100" dirty="0">
                          <a:latin typeface="Arial" panose="020B0604020202020204" pitchFamily="34" charset="0"/>
                          <a:cs typeface="Arial" panose="020B0604020202020204" pitchFamily="34" charset="0"/>
                        </a:rPr>
                        <a:t>None</a:t>
                      </a:r>
                    </a:p>
                  </a:txBody>
                  <a:tcPr marL="137160" marR="34290" marT="34290" marB="34290" anchor="ctr">
                    <a:lnL w="12700" cap="flat" cmpd="sng" algn="ctr">
                      <a:solidFill>
                        <a:srgbClr val="BFBFB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100" kern="1200" dirty="0">
                          <a:solidFill>
                            <a:sysClr val="windowText" lastClr="000000"/>
                          </a:solidFill>
                          <a:latin typeface="Arial" panose="020B0604020202020204" pitchFamily="34" charset="0"/>
                          <a:ea typeface="+mn-ea"/>
                          <a:cs typeface="Arial" panose="020B0604020202020204" pitchFamily="34" charset="0"/>
                        </a:rPr>
                        <a:t>151/153 (99)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ysClr val="windowText" lastClr="000000"/>
                          </a:solidFill>
                          <a:latin typeface="Arial" panose="020B0604020202020204" pitchFamily="34" charset="0"/>
                          <a:ea typeface="+mn-ea"/>
                          <a:cs typeface="Arial" panose="020B0604020202020204" pitchFamily="34" charset="0"/>
                        </a:rPr>
                        <a:t>89/89 (100)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100" kern="1200" dirty="0">
                          <a:solidFill>
                            <a:schemeClr val="dk1"/>
                          </a:solidFill>
                          <a:latin typeface="Arial" panose="020B0604020202020204" pitchFamily="34" charset="0"/>
                          <a:ea typeface="+mn-ea"/>
                          <a:cs typeface="Arial" panose="020B0604020202020204" pitchFamily="34" charset="0"/>
                        </a:rPr>
                        <a:t>94/95 (99)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685629">
                <a:tc gridSpan="4">
                  <a:txBody>
                    <a:bodyPr/>
                    <a:lstStyle/>
                    <a:p>
                      <a:pPr marL="91440">
                        <a:spcBef>
                          <a:spcPts val="600"/>
                        </a:spcBef>
                      </a:pPr>
                      <a:r>
                        <a:rPr lang="en-US" sz="1000" dirty="0">
                          <a:latin typeface="Arial" panose="020B0604020202020204" pitchFamily="34" charset="0"/>
                          <a:cs typeface="Arial" panose="020B0604020202020204" pitchFamily="34" charset="0"/>
                        </a:rPr>
                        <a:t>*Detected at 15% threshold by next-generation sequencing in samples that had sequences available at a key subset of amino acid positions: NS3 at positions 36, 55, 56, 80, 155, 156, 166, 168; NS5A at positions 24, 28, 29, 30, 31, 32, 58, 92, 93</a:t>
                      </a:r>
                    </a:p>
                    <a:p>
                      <a:pPr marL="91440">
                        <a:spcBef>
                          <a:spcPts val="600"/>
                        </a:spcBef>
                      </a:pPr>
                      <a:r>
                        <a:rPr lang="en-US" sz="1000" b="1" dirty="0">
                          <a:latin typeface="Arial" panose="020B0604020202020204" pitchFamily="34" charset="0"/>
                          <a:cs typeface="Arial" panose="020B0604020202020204" pitchFamily="34" charset="0"/>
                        </a:rPr>
                        <a:t>Abbreviations: </a:t>
                      </a:r>
                      <a:r>
                        <a:rPr lang="en-US" sz="1000" b="0" dirty="0">
                          <a:latin typeface="Arial" panose="020B0604020202020204" pitchFamily="34" charset="0"/>
                          <a:cs typeface="Arial" panose="020B0604020202020204" pitchFamily="34" charset="0"/>
                        </a:rPr>
                        <a:t>GLE-PIB = glecaprevir-pibrentasvir; SOF = sofosbuvir; DCV = daclatasvir</a:t>
                      </a:r>
                      <a:endParaRPr lang="en-US" sz="1000" b="1" dirty="0">
                        <a:latin typeface="Arial" panose="020B0604020202020204" pitchFamily="34" charset="0"/>
                        <a:cs typeface="Arial" panose="020B0604020202020204" pitchFamily="34" charset="0"/>
                      </a:endParaRPr>
                    </a:p>
                  </a:txBody>
                  <a:tcPr marL="137160" marR="3429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algn="ctr">
                        <a:spcBef>
                          <a:spcPts val="0"/>
                        </a:spcBef>
                        <a:spcAft>
                          <a:spcPts val="0"/>
                        </a:spcAft>
                      </a:pPr>
                      <a:endParaRPr lang="en-US" sz="11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tc hMerge="1">
                  <a:txBody>
                    <a:bodyPr/>
                    <a:lstStyle/>
                    <a:p>
                      <a:pPr algn="ctr"/>
                      <a:endParaRPr lang="en-US" sz="11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tc hMerge="1">
                  <a:txBody>
                    <a:bodyPr/>
                    <a:lstStyle/>
                    <a:p>
                      <a:pPr algn="ct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2978494182"/>
                  </a:ext>
                </a:extLst>
              </a:tr>
            </a:tbl>
          </a:graphicData>
        </a:graphic>
      </p:graphicFrame>
    </p:spTree>
    <p:extLst>
      <p:ext uri="{BB962C8B-B14F-4D97-AF65-F5344CB8AC3E}">
        <p14:creationId xmlns:p14="http://schemas.microsoft.com/office/powerpoint/2010/main" val="36204299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Glecaprevir-Pibrentasvir (</a:t>
            </a:r>
            <a:r>
              <a:rPr lang="en-US" sz="2000" i="1" dirty="0"/>
              <a:t>Mavyret</a:t>
            </a:r>
            <a:r>
              <a:rPr lang="en-US" sz="2000" dirty="0"/>
              <a:t>)</a:t>
            </a:r>
            <a:br>
              <a:rPr lang="en-US" sz="2000" dirty="0"/>
            </a:br>
            <a:r>
              <a:rPr lang="en-US" sz="2000" dirty="0"/>
              <a:t>Recommended Duration for Treatment-Naïve Patients</a:t>
            </a:r>
          </a:p>
        </p:txBody>
      </p:sp>
      <p:sp>
        <p:nvSpPr>
          <p:cNvPr id="5" name="Content Placeholder 4"/>
          <p:cNvSpPr>
            <a:spLocks noGrp="1"/>
          </p:cNvSpPr>
          <p:nvPr>
            <p:ph type="body" sz="quarter" idx="14"/>
          </p:nvPr>
        </p:nvSpPr>
        <p:spPr>
          <a:prstGeom prst="rect">
            <a:avLst/>
          </a:prstGeom>
        </p:spPr>
        <p:txBody>
          <a:bodyPr/>
          <a:lstStyle/>
          <a:p>
            <a:r>
              <a:rPr lang="en-US" dirty="0"/>
              <a:t>Source: </a:t>
            </a:r>
            <a:r>
              <a:rPr lang="en-US" i="1" dirty="0"/>
              <a:t>Mavyret </a:t>
            </a:r>
            <a:r>
              <a:rPr lang="en-US" dirty="0"/>
              <a:t>Prescribing Information. </a:t>
            </a:r>
            <a:r>
              <a:rPr lang="en-US" dirty="0" err="1"/>
              <a:t>AbbVie</a:t>
            </a:r>
            <a:r>
              <a:rPr lang="en-US" dirty="0"/>
              <a:t>.</a:t>
            </a:r>
          </a:p>
        </p:txBody>
      </p:sp>
      <p:graphicFrame>
        <p:nvGraphicFramePr>
          <p:cNvPr id="7" name="Group 66"/>
          <p:cNvGraphicFramePr>
            <a:graphicFrameLocks noGrp="1"/>
          </p:cNvGraphicFramePr>
          <p:nvPr>
            <p:extLst>
              <p:ext uri="{D42A27DB-BD31-4B8C-83A1-F6EECF244321}">
                <p14:modId xmlns:p14="http://schemas.microsoft.com/office/powerpoint/2010/main" val="490490613"/>
              </p:ext>
            </p:extLst>
          </p:nvPr>
        </p:nvGraphicFramePr>
        <p:xfrm>
          <a:off x="457200" y="1023581"/>
          <a:ext cx="8229600" cy="3655069"/>
        </p:xfrm>
        <a:graphic>
          <a:graphicData uri="http://schemas.openxmlformats.org/drawingml/2006/table">
            <a:tbl>
              <a:tblPr>
                <a:effectLst/>
              </a:tblPr>
              <a:tblGrid>
                <a:gridCol w="2454772">
                  <a:extLst>
                    <a:ext uri="{9D8B030D-6E8A-4147-A177-3AD203B41FA5}">
                      <a16:colId xmlns:a16="http://schemas.microsoft.com/office/drawing/2014/main" val="20000"/>
                    </a:ext>
                  </a:extLst>
                </a:gridCol>
                <a:gridCol w="3001714">
                  <a:extLst>
                    <a:ext uri="{9D8B030D-6E8A-4147-A177-3AD203B41FA5}">
                      <a16:colId xmlns:a16="http://schemas.microsoft.com/office/drawing/2014/main" val="20001"/>
                    </a:ext>
                  </a:extLst>
                </a:gridCol>
                <a:gridCol w="2773114">
                  <a:extLst>
                    <a:ext uri="{9D8B030D-6E8A-4147-A177-3AD203B41FA5}">
                      <a16:colId xmlns:a16="http://schemas.microsoft.com/office/drawing/2014/main" val="20002"/>
                    </a:ext>
                  </a:extLst>
                </a:gridCol>
              </a:tblGrid>
              <a:tr h="406764">
                <a:tc gridSpan="3">
                  <a:txBody>
                    <a:bodyPr/>
                    <a:lstStyle/>
                    <a:p>
                      <a:pPr marL="0" marR="0" lvl="0" indent="0" algn="l"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4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Glecaprevir-Pibrentasvir</a:t>
                      </a: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in HCV Treatment-Naïve Patients</a:t>
                      </a:r>
                    </a:p>
                  </a:txBody>
                  <a:tcPr marL="137160" marR="34290" marT="68580" marB="68580" anchor="ctr" horzOverflow="overflow">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2459">
                <a:tc rowSpan="2">
                  <a:txBody>
                    <a:bodyPr/>
                    <a:lstStyle/>
                    <a:p>
                      <a:pPr>
                        <a:lnSpc>
                          <a:spcPts val="1800"/>
                        </a:lnSpc>
                        <a:spcBef>
                          <a:spcPts val="600"/>
                        </a:spcBef>
                        <a:spcAft>
                          <a:spcPts val="0"/>
                        </a:spcAft>
                      </a:pPr>
                      <a:r>
                        <a:rPr lang="en-US" sz="1400" b="1" dirty="0">
                          <a:solidFill>
                            <a:schemeClr val="bg1"/>
                          </a:solidFill>
                          <a:latin typeface="Arial" panose="020B0604020202020204" pitchFamily="34" charset="0"/>
                          <a:cs typeface="Arial" panose="020B0604020202020204" pitchFamily="34" charset="0"/>
                        </a:rPr>
                        <a:t>HCV Genotype</a:t>
                      </a:r>
                    </a:p>
                  </a:txBody>
                  <a:tcPr marL="137160" marR="34290" marT="34290" marB="34290" anchor="ctr" horzOverflow="overflow">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Recommended Treatment Duration</a:t>
                      </a:r>
                    </a:p>
                  </a:txBody>
                  <a:tcPr marL="68580" marR="34290" marT="34290" marB="3429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2A5480"/>
                    </a:solidFill>
                  </a:tcPr>
                </a:tc>
                <a:tc hMerge="1">
                  <a:txBody>
                    <a:bodyPr/>
                    <a:lstStyle/>
                    <a:p>
                      <a:pPr marL="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endParaRPr kumimoji="0" lang="en-US" sz="1600" b="1" i="0" u="none" strike="noStrike" cap="none" normalizeH="0" baseline="0" dirty="0">
                        <a:ln>
                          <a:noFill/>
                        </a:ln>
                        <a:solidFill>
                          <a:schemeClr val="bg1"/>
                        </a:solidFill>
                        <a:effectLst/>
                        <a:latin typeface="+mn-lt"/>
                      </a:endParaRPr>
                    </a:p>
                  </a:txBody>
                  <a:tcPr marL="0" marR="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extLst>
                  <a:ext uri="{0D108BD9-81ED-4DB2-BD59-A6C34878D82A}">
                    <a16:rowId xmlns:a16="http://schemas.microsoft.com/office/drawing/2014/main" val="10001"/>
                  </a:ext>
                </a:extLst>
              </a:tr>
              <a:tr h="589712">
                <a:tc vMerge="1">
                  <a:txBody>
                    <a:bodyPr/>
                    <a:lstStyle/>
                    <a:p>
                      <a:pPr>
                        <a:lnSpc>
                          <a:spcPts val="1800"/>
                        </a:lnSpc>
                        <a:spcBef>
                          <a:spcPts val="600"/>
                        </a:spcBef>
                        <a:spcAft>
                          <a:spcPts val="0"/>
                        </a:spcAft>
                      </a:pPr>
                      <a:endParaRPr lang="en-US" sz="1600" b="1" dirty="0">
                        <a:solidFill>
                          <a:schemeClr val="bg1"/>
                        </a:solidFill>
                      </a:endParaRPr>
                    </a:p>
                  </a:txBody>
                  <a:tcPr marR="45720" anchor="ctr" horzOverflow="overflow">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tc>
                  <a:txBody>
                    <a:bodyPr/>
                    <a:lstStyle/>
                    <a:p>
                      <a:pPr marL="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No Cirrhosis</a:t>
                      </a:r>
                    </a:p>
                  </a:txBody>
                  <a:tcPr marL="68580" marR="34290" marT="34290" marB="342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826D3D"/>
                    </a:solidFill>
                  </a:tcPr>
                </a:tc>
                <a:tc>
                  <a:txBody>
                    <a:bodyPr/>
                    <a:lstStyle/>
                    <a:p>
                      <a:pPr marL="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Compensated Cirrhosis</a:t>
                      </a:r>
                      <a:b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(Child-Pugh Class A)</a:t>
                      </a:r>
                    </a:p>
                  </a:txBody>
                  <a:tcPr marL="0" marR="0" marT="34290" marB="3429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44B00"/>
                    </a:solidFill>
                  </a:tcPr>
                </a:tc>
                <a:extLst>
                  <a:ext uri="{0D108BD9-81ED-4DB2-BD59-A6C34878D82A}">
                    <a16:rowId xmlns:a16="http://schemas.microsoft.com/office/drawing/2014/main" val="10002"/>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1</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spcBef>
                          <a:spcPts val="600"/>
                        </a:spcBef>
                        <a:spcAft>
                          <a:spcPts val="0"/>
                        </a:spcAft>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800"/>
                        </a:lnSpc>
                        <a:spcBef>
                          <a:spcPts val="600"/>
                        </a:spcBef>
                        <a:spcAft>
                          <a:spcPts val="0"/>
                        </a:spcAft>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3"/>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2</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3</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5"/>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4</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5</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362689">
                <a:tc>
                  <a:txBody>
                    <a:bodyPr/>
                    <a:lstStyle/>
                    <a:p>
                      <a:pPr>
                        <a:lnSpc>
                          <a:spcPts val="1800"/>
                        </a:lnSpc>
                        <a:spcBef>
                          <a:spcPts val="600"/>
                        </a:spcBef>
                        <a:spcAft>
                          <a:spcPts val="0"/>
                        </a:spcAft>
                      </a:pPr>
                      <a:r>
                        <a:rPr lang="en-US" sz="1500" dirty="0">
                          <a:solidFill>
                            <a:srgbClr val="000000"/>
                          </a:solidFill>
                          <a:latin typeface="Arial" panose="020B0604020202020204" pitchFamily="34" charset="0"/>
                          <a:cs typeface="Arial" panose="020B0604020202020204" pitchFamily="34" charset="0"/>
                        </a:rPr>
                        <a:t>Genotype 6</a:t>
                      </a:r>
                    </a:p>
                  </a:txBody>
                  <a:tcPr marL="137160" marR="34290" marT="0" marB="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800"/>
                        </a:lnSpc>
                        <a:spcBef>
                          <a:spcPts val="600"/>
                        </a:spcBef>
                        <a:spcAft>
                          <a:spcPts val="0"/>
                        </a:spcAft>
                        <a:buClrTx/>
                        <a:buSzTx/>
                        <a:buFontTx/>
                        <a:buNone/>
                        <a:tabLst/>
                        <a:defRPr/>
                      </a:pPr>
                      <a:r>
                        <a:rPr kumimoji="0" lang="en-US" sz="1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500" b="0" dirty="0">
                        <a:solidFill>
                          <a:schemeClr val="tx1"/>
                        </a:solidFill>
                        <a:latin typeface="Arial" panose="020B0604020202020204" pitchFamily="34" charset="0"/>
                        <a:cs typeface="Arial" panose="020B0604020202020204" pitchFamily="34" charset="0"/>
                      </a:endParaRPr>
                    </a:p>
                  </a:txBody>
                  <a:tcPr marL="68580" marR="34290" marT="0" marB="0" anchor="ctr">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8123777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Treatment-Naïve Non-Cirrhotic GT 3</a:t>
            </a:r>
            <a:br>
              <a:rPr lang="en-US" sz="2000" dirty="0"/>
            </a:br>
            <a:r>
              <a:rPr lang="en-US" sz="2000" dirty="0"/>
              <a:t>ENDURANCE-3: Adverse Events</a:t>
            </a:r>
          </a:p>
        </p:txBody>
      </p:sp>
      <p:sp>
        <p:nvSpPr>
          <p:cNvPr id="7" name="Content Placeholder 6"/>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graphicFrame>
        <p:nvGraphicFramePr>
          <p:cNvPr id="4" name="Group 66"/>
          <p:cNvGraphicFramePr>
            <a:graphicFrameLocks noGrp="1"/>
          </p:cNvGraphicFramePr>
          <p:nvPr>
            <p:extLst>
              <p:ext uri="{D42A27DB-BD31-4B8C-83A1-F6EECF244321}">
                <p14:modId xmlns:p14="http://schemas.microsoft.com/office/powerpoint/2010/main" val="1617024661"/>
              </p:ext>
            </p:extLst>
          </p:nvPr>
        </p:nvGraphicFramePr>
        <p:xfrm>
          <a:off x="457200" y="1077315"/>
          <a:ext cx="8229600" cy="3652758"/>
        </p:xfrm>
        <a:graphic>
          <a:graphicData uri="http://schemas.openxmlformats.org/drawingml/2006/table">
            <a:tbl>
              <a:tblPr>
                <a:effectLst/>
              </a:tblPr>
              <a:tblGrid>
                <a:gridCol w="3468582">
                  <a:extLst>
                    <a:ext uri="{9D8B030D-6E8A-4147-A177-3AD203B41FA5}">
                      <a16:colId xmlns:a16="http://schemas.microsoft.com/office/drawing/2014/main" val="20000"/>
                    </a:ext>
                  </a:extLst>
                </a:gridCol>
                <a:gridCol w="1587006">
                  <a:extLst>
                    <a:ext uri="{9D8B030D-6E8A-4147-A177-3AD203B41FA5}">
                      <a16:colId xmlns:a16="http://schemas.microsoft.com/office/drawing/2014/main" val="20001"/>
                    </a:ext>
                  </a:extLst>
                </a:gridCol>
                <a:gridCol w="1587006">
                  <a:extLst>
                    <a:ext uri="{9D8B030D-6E8A-4147-A177-3AD203B41FA5}">
                      <a16:colId xmlns:a16="http://schemas.microsoft.com/office/drawing/2014/main" val="20002"/>
                    </a:ext>
                  </a:extLst>
                </a:gridCol>
                <a:gridCol w="1587006">
                  <a:extLst>
                    <a:ext uri="{9D8B030D-6E8A-4147-A177-3AD203B41FA5}">
                      <a16:colId xmlns:a16="http://schemas.microsoft.com/office/drawing/2014/main" val="20003"/>
                    </a:ext>
                  </a:extLst>
                </a:gridCol>
              </a:tblGrid>
              <a:tr h="267566">
                <a:tc rowSpan="2">
                  <a:txBody>
                    <a:bodyPr/>
                    <a:lstStyle/>
                    <a:p>
                      <a:pPr marL="91440" marR="0" lvl="0" indent="0" algn="l" defTabSz="914400" rtl="0" eaLnBrk="1" fontAlgn="base" latinLnBrk="0" hangingPunct="1">
                        <a:lnSpc>
                          <a:spcPts val="16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Adverse Event (AE), n (%)</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marR="0" lvl="0" indent="0" algn="ctr" defTabSz="914400" rtl="0" eaLnBrk="1" fontAlgn="base" latinLnBrk="0" hangingPunct="1">
                        <a:lnSpc>
                          <a:spcPts val="1600"/>
                        </a:lnSpc>
                        <a:spcBef>
                          <a:spcPct val="0"/>
                        </a:spcBef>
                        <a:spcAft>
                          <a:spcPct val="0"/>
                        </a:spcAft>
                        <a:buClr>
                          <a:srgbClr val="990000"/>
                        </a:buClr>
                        <a:buSzTx/>
                        <a:buFont typeface="Symbol" pitchFamily="18" charset="2"/>
                        <a:buNone/>
                        <a:tabLst/>
                        <a:defRPr/>
                      </a:pPr>
                      <a:r>
                        <a:rPr lang="en-US" sz="1200" b="1" baseline="0" dirty="0">
                          <a:solidFill>
                            <a:schemeClr val="bg1"/>
                          </a:solidFill>
                          <a:cs typeface="Arial" pitchFamily="34" charset="0"/>
                        </a:rPr>
                        <a:t>Randomized</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ts val="1600"/>
                        </a:lnSpc>
                        <a:spcBef>
                          <a:spcPct val="0"/>
                        </a:spcBef>
                        <a:spcAft>
                          <a:spcPct val="0"/>
                        </a:spcAft>
                        <a:buClr>
                          <a:srgbClr val="990000"/>
                        </a:buClr>
                        <a:buSzTx/>
                        <a:buFont typeface="Symbol" pitchFamily="18" charset="2"/>
                        <a:buNone/>
                        <a:tabLst/>
                        <a:defRPr/>
                      </a:pPr>
                      <a:r>
                        <a:rPr lang="en-US" sz="1200" b="1" baseline="0" dirty="0">
                          <a:solidFill>
                            <a:schemeClr val="bg1"/>
                          </a:solidFill>
                          <a:cs typeface="Arial" pitchFamily="34" charset="0"/>
                        </a:rPr>
                        <a:t>Non-randomized</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0"/>
                  </a:ext>
                </a:extLst>
              </a:tr>
              <a:tr h="57950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GLE-PIB </a:t>
                      </a:r>
                      <a:b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1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x 12 </a:t>
                      </a:r>
                      <a:r>
                        <a:rPr lang="en-US" sz="1100" b="1" dirty="0">
                          <a:solidFill>
                            <a:schemeClr val="bg1"/>
                          </a:solidFill>
                          <a:latin typeface="Arial" panose="020B0604020202020204" pitchFamily="34" charset="0"/>
                          <a:cs typeface="Arial" panose="020B0604020202020204" pitchFamily="34" charset="0"/>
                        </a:rPr>
                        <a:t>weeks</a:t>
                      </a:r>
                      <a:b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05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233)</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SOF + DCV</a:t>
                      </a:r>
                      <a:br>
                        <a:rPr lang="en-US" sz="1100" b="1" dirty="0">
                          <a:solidFill>
                            <a:schemeClr val="bg1"/>
                          </a:solidFill>
                          <a:latin typeface="Arial" panose="020B0604020202020204" pitchFamily="34" charset="0"/>
                          <a:cs typeface="Arial" panose="020B0604020202020204" pitchFamily="34" charset="0"/>
                        </a:rPr>
                      </a:br>
                      <a:r>
                        <a:rPr lang="en-US" sz="1100" b="1" dirty="0">
                          <a:solidFill>
                            <a:schemeClr val="bg1"/>
                          </a:solidFill>
                          <a:latin typeface="Arial" panose="020B0604020202020204" pitchFamily="34" charset="0"/>
                          <a:cs typeface="Arial" panose="020B0604020202020204" pitchFamily="34" charset="0"/>
                        </a:rPr>
                        <a:t>x 12 weeks</a:t>
                      </a:r>
                    </a:p>
                    <a:p>
                      <a:pPr marL="0" marR="0" indent="0" algn="ctr" defTabSz="914400" rtl="0" eaLnBrk="1" fontAlgn="auto" latinLnBrk="0" hangingPunct="1">
                        <a:lnSpc>
                          <a:spcPts val="1200"/>
                        </a:lnSpc>
                        <a:spcBef>
                          <a:spcPts val="0"/>
                        </a:spcBef>
                        <a:spcAft>
                          <a:spcPts val="0"/>
                        </a:spcAft>
                        <a:buClrTx/>
                        <a:buSzTx/>
                        <a:buFontTx/>
                        <a:buNone/>
                        <a:tabLst/>
                        <a:defRPr/>
                      </a:pPr>
                      <a:r>
                        <a:rPr lang="en-US" sz="1050" b="0" dirty="0">
                          <a:solidFill>
                            <a:schemeClr val="bg1"/>
                          </a:solidFill>
                          <a:latin typeface="Arial" panose="020B0604020202020204" pitchFamily="34" charset="0"/>
                          <a:cs typeface="Arial" panose="020B0604020202020204" pitchFamily="34" charset="0"/>
                        </a:rPr>
                        <a:t>(n = 115)</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100" b="1" dirty="0">
                          <a:solidFill>
                            <a:srgbClr val="FFFFFF"/>
                          </a:solidFill>
                          <a:latin typeface="Arial" panose="020B0604020202020204" pitchFamily="34" charset="0"/>
                          <a:cs typeface="Arial" panose="020B0604020202020204" pitchFamily="34" charset="0"/>
                        </a:rPr>
                        <a:t>GLE-PIB </a:t>
                      </a:r>
                      <a:br>
                        <a:rPr lang="en-US" sz="1100" b="1" dirty="0">
                          <a:solidFill>
                            <a:srgbClr val="FFFFFF"/>
                          </a:solidFill>
                          <a:latin typeface="Arial" panose="020B0604020202020204" pitchFamily="34" charset="0"/>
                          <a:cs typeface="Arial" panose="020B0604020202020204" pitchFamily="34" charset="0"/>
                        </a:rPr>
                      </a:br>
                      <a:r>
                        <a:rPr lang="en-US" sz="1100" b="1" dirty="0">
                          <a:solidFill>
                            <a:srgbClr val="FFFFFF"/>
                          </a:solidFill>
                          <a:latin typeface="Arial" panose="020B0604020202020204" pitchFamily="34" charset="0"/>
                          <a:cs typeface="Arial" panose="020B0604020202020204" pitchFamily="34" charset="0"/>
                        </a:rPr>
                        <a:t>x 8 </a:t>
                      </a:r>
                      <a:r>
                        <a:rPr lang="en-US" sz="1100" b="1" dirty="0">
                          <a:solidFill>
                            <a:schemeClr val="bg1"/>
                          </a:solidFill>
                          <a:latin typeface="Arial" panose="020B0604020202020204" pitchFamily="34" charset="0"/>
                          <a:cs typeface="Arial" panose="020B0604020202020204" pitchFamily="34" charset="0"/>
                        </a:rPr>
                        <a:t>weeks</a:t>
                      </a:r>
                      <a:endParaRPr lang="en-US" sz="1100" b="1"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ts val="1200"/>
                        </a:lnSpc>
                        <a:spcBef>
                          <a:spcPct val="0"/>
                        </a:spcBef>
                        <a:spcAft>
                          <a:spcPct val="0"/>
                        </a:spcAft>
                        <a:buClr>
                          <a:srgbClr val="990000"/>
                        </a:buClr>
                        <a:buSzTx/>
                        <a:buFont typeface="Symbol" pitchFamily="18" charset="2"/>
                        <a:buNone/>
                        <a:tabLst/>
                        <a:defRPr/>
                      </a:pPr>
                      <a:r>
                        <a:rPr lang="en-US" sz="1050" b="0" dirty="0">
                          <a:solidFill>
                            <a:srgbClr val="FFFFFF"/>
                          </a:solidFill>
                          <a:latin typeface="Arial" panose="020B0604020202020204" pitchFamily="34" charset="0"/>
                          <a:cs typeface="Arial" panose="020B0604020202020204" pitchFamily="34" charset="0"/>
                        </a:rPr>
                        <a:t>(n = 157)</a:t>
                      </a:r>
                      <a:endParaRPr lang="en-US" sz="105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67566">
                <a:tc>
                  <a:txBody>
                    <a:bodyPr/>
                    <a:lstStyle/>
                    <a:p>
                      <a:pPr marL="91440" indent="0">
                        <a:lnSpc>
                          <a:spcPct val="100000"/>
                        </a:lnSpc>
                        <a:tabLst/>
                      </a:pPr>
                      <a:r>
                        <a:rPr lang="en-US" sz="1200" dirty="0">
                          <a:latin typeface="Arial" panose="020B0604020202020204" pitchFamily="34" charset="0"/>
                          <a:cs typeface="Arial" panose="020B0604020202020204" pitchFamily="34" charset="0"/>
                        </a:rPr>
                        <a:t>Any adverse</a:t>
                      </a:r>
                      <a:r>
                        <a:rPr lang="en-US" sz="1200" baseline="0" dirty="0">
                          <a:latin typeface="Arial" panose="020B0604020202020204" pitchFamily="34" charset="0"/>
                          <a:cs typeface="Arial" panose="020B0604020202020204" pitchFamily="34" charset="0"/>
                        </a:rPr>
                        <a:t> event</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177</a:t>
                      </a:r>
                      <a:r>
                        <a:rPr lang="en-US" sz="1200" kern="1200" baseline="0" dirty="0">
                          <a:solidFill>
                            <a:sysClr val="windowText" lastClr="000000"/>
                          </a:solidFill>
                          <a:latin typeface="Arial" panose="020B0604020202020204" pitchFamily="34" charset="0"/>
                          <a:ea typeface="+mn-ea"/>
                          <a:cs typeface="Arial" panose="020B0604020202020204" pitchFamily="34" charset="0"/>
                        </a:rPr>
                        <a:t> (76)</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80 (70)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98 (62)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67566">
                <a:tc>
                  <a:txBody>
                    <a:bodyPr/>
                    <a:lstStyle/>
                    <a:p>
                      <a:pPr marL="91440">
                        <a:lnSpc>
                          <a:spcPct val="100000"/>
                        </a:lnSpc>
                      </a:pPr>
                      <a:r>
                        <a:rPr lang="en-US" sz="1200" dirty="0">
                          <a:solidFill>
                            <a:schemeClr val="tx1"/>
                          </a:solidFill>
                          <a:latin typeface="Arial" panose="020B0604020202020204" pitchFamily="34" charset="0"/>
                          <a:cs typeface="Arial" panose="020B0604020202020204" pitchFamily="34" charset="0"/>
                        </a:rPr>
                        <a:t>AE</a:t>
                      </a:r>
                      <a:r>
                        <a:rPr lang="en-US" sz="1200" baseline="0" dirty="0">
                          <a:solidFill>
                            <a:schemeClr val="tx1"/>
                          </a:solidFill>
                          <a:latin typeface="Arial" panose="020B0604020202020204" pitchFamily="34" charset="0"/>
                          <a:cs typeface="Arial" panose="020B0604020202020204" pitchFamily="34" charset="0"/>
                        </a:rPr>
                        <a:t> possibly drug-related</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112</a:t>
                      </a:r>
                      <a:r>
                        <a:rPr lang="en-US" sz="1200" kern="1200" baseline="0" dirty="0">
                          <a:solidFill>
                            <a:sysClr val="windowText" lastClr="000000"/>
                          </a:solidFill>
                          <a:latin typeface="Arial" panose="020B0604020202020204" pitchFamily="34" charset="0"/>
                          <a:ea typeface="+mn-ea"/>
                          <a:cs typeface="Arial" panose="020B0604020202020204" pitchFamily="34" charset="0"/>
                        </a:rPr>
                        <a:t> (48)</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50 (43)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63 (40)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67566">
                <a:tc>
                  <a:txBody>
                    <a:bodyPr/>
                    <a:lstStyle/>
                    <a:p>
                      <a:pPr marL="91440">
                        <a:lnSpc>
                          <a:spcPct val="100000"/>
                        </a:lnSpc>
                      </a:pPr>
                      <a:r>
                        <a:rPr lang="en-US" sz="1200" dirty="0">
                          <a:latin typeface="Arial" panose="020B0604020202020204" pitchFamily="34" charset="0"/>
                          <a:cs typeface="Arial" panose="020B0604020202020204" pitchFamily="34" charset="0"/>
                        </a:rPr>
                        <a:t>Serious </a:t>
                      </a:r>
                      <a:r>
                        <a:rPr lang="en-US" sz="1200">
                          <a:latin typeface="Arial" panose="020B0604020202020204" pitchFamily="34" charset="0"/>
                          <a:cs typeface="Arial" panose="020B0604020202020204" pitchFamily="34" charset="0"/>
                        </a:rPr>
                        <a:t>adverse</a:t>
                      </a:r>
                      <a:r>
                        <a:rPr lang="en-US" sz="1200" baseline="0">
                          <a:latin typeface="Arial" panose="020B0604020202020204" pitchFamily="34" charset="0"/>
                          <a:cs typeface="Arial" panose="020B0604020202020204" pitchFamily="34" charset="0"/>
                        </a:rPr>
                        <a:t> event</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5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2 (2)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3 (2)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67566">
                <a:tc>
                  <a:txBody>
                    <a:bodyPr/>
                    <a:lstStyle/>
                    <a:p>
                      <a:pPr marL="91440">
                        <a:lnSpc>
                          <a:spcPct val="100000"/>
                        </a:lnSpc>
                      </a:pPr>
                      <a:r>
                        <a:rPr lang="en-US" sz="1200" dirty="0">
                          <a:latin typeface="Arial" panose="020B0604020202020204" pitchFamily="34" charset="0"/>
                          <a:cs typeface="Arial" panose="020B0604020202020204" pitchFamily="34" charset="0"/>
                        </a:rPr>
                        <a:t>AE leading to drug discontinuation</a:t>
                      </a: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 (1)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 (1)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867713">
                <a:tc>
                  <a:txBody>
                    <a:bodyPr/>
                    <a:lstStyle/>
                    <a:p>
                      <a:pPr marL="91440">
                        <a:lnSpc>
                          <a:spcPct val="100000"/>
                        </a:lnSpc>
                      </a:pPr>
                      <a:r>
                        <a:rPr lang="en-US" sz="1200" dirty="0">
                          <a:latin typeface="Arial" panose="020B0604020202020204" pitchFamily="34" charset="0"/>
                          <a:cs typeface="Arial" panose="020B0604020202020204" pitchFamily="34" charset="0"/>
                        </a:rPr>
                        <a:t>AE occurring in ≥10% patients</a:t>
                      </a:r>
                    </a:p>
                    <a:p>
                      <a:pPr marL="91440">
                        <a:lnSpc>
                          <a:spcPct val="100000"/>
                        </a:lnSpc>
                      </a:pPr>
                      <a:r>
                        <a:rPr lang="en-US" sz="1200" dirty="0">
                          <a:latin typeface="Arial" panose="020B0604020202020204" pitchFamily="34" charset="0"/>
                          <a:cs typeface="Arial" panose="020B0604020202020204" pitchFamily="34" charset="0"/>
                        </a:rPr>
                        <a:t>  Headache</a:t>
                      </a:r>
                    </a:p>
                    <a:p>
                      <a:pPr marL="91440">
                        <a:lnSpc>
                          <a:spcPct val="100000"/>
                        </a:lnSpc>
                      </a:pPr>
                      <a:r>
                        <a:rPr lang="en-US" sz="1200" dirty="0">
                          <a:latin typeface="Arial" panose="020B0604020202020204" pitchFamily="34" charset="0"/>
                          <a:cs typeface="Arial" panose="020B0604020202020204" pitchFamily="34" charset="0"/>
                        </a:rPr>
                        <a:t>  Fatigue</a:t>
                      </a:r>
                    </a:p>
                    <a:p>
                      <a:pPr marL="91440">
                        <a:lnSpc>
                          <a:spcPct val="100000"/>
                        </a:lnSpc>
                      </a:pPr>
                      <a:r>
                        <a:rPr lang="en-US" sz="1200" dirty="0">
                          <a:latin typeface="Arial" panose="020B0604020202020204" pitchFamily="34" charset="0"/>
                          <a:cs typeface="Arial" panose="020B0604020202020204" pitchFamily="34" charset="0"/>
                        </a:rPr>
                        <a:t>  Nausea</a:t>
                      </a: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lnSpc>
                          <a:spcPts val="1600"/>
                        </a:lnSpc>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60 (26)</a:t>
                      </a: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44 (19)</a:t>
                      </a: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32 (14)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23 (20)</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16 (14)</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15 (13)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16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31 (20)</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20 (13)</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19 (12)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6"/>
                  </a:ext>
                </a:extLst>
              </a:tr>
              <a:tr h="867713">
                <a:tc>
                  <a:txBody>
                    <a:bodyPr/>
                    <a:lstStyle/>
                    <a:p>
                      <a:pPr marL="91440">
                        <a:lnSpc>
                          <a:spcPct val="100000"/>
                        </a:lnSpc>
                      </a:pPr>
                      <a:r>
                        <a:rPr lang="en-US" sz="1200" dirty="0">
                          <a:latin typeface="Arial" panose="020B0604020202020204" pitchFamily="34" charset="0"/>
                          <a:cs typeface="Arial" panose="020B0604020202020204" pitchFamily="34" charset="0"/>
                        </a:rPr>
                        <a:t>Laboratory</a:t>
                      </a:r>
                      <a:r>
                        <a:rPr lang="en-US" sz="1200" baseline="0" dirty="0">
                          <a:latin typeface="Arial" panose="020B0604020202020204" pitchFamily="34" charset="0"/>
                          <a:cs typeface="Arial" panose="020B0604020202020204" pitchFamily="34" charset="0"/>
                        </a:rPr>
                        <a:t> abnormalities</a:t>
                      </a:r>
                    </a:p>
                    <a:p>
                      <a:pPr marL="91440">
                        <a:lnSpc>
                          <a:spcPct val="100000"/>
                        </a:lnSpc>
                      </a:pPr>
                      <a:r>
                        <a:rPr lang="en-US" sz="1200" baseline="0" dirty="0">
                          <a:latin typeface="Arial" panose="020B0604020202020204" pitchFamily="34" charset="0"/>
                          <a:cs typeface="Arial" panose="020B0604020202020204" pitchFamily="34" charset="0"/>
                        </a:rPr>
                        <a: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ALT (&gt;5x ULN)</a:t>
                      </a:r>
                    </a:p>
                    <a:p>
                      <a:pPr marL="91440">
                        <a:lnSpc>
                          <a:spcPct val="100000"/>
                        </a:lnSpc>
                      </a:pPr>
                      <a:r>
                        <a:rPr lang="en-US" sz="1200" baseline="0" dirty="0">
                          <a:latin typeface="Arial" panose="020B0604020202020204" pitchFamily="34" charset="0"/>
                          <a:cs typeface="Arial" panose="020B0604020202020204" pitchFamily="34" charset="0"/>
                        </a:rPr>
                        <a: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total bilirubin (&gt;3x ULN)</a:t>
                      </a:r>
                    </a:p>
                    <a:p>
                      <a:pPr marL="91440">
                        <a:lnSpc>
                          <a:spcPct val="100000"/>
                        </a:lnSpc>
                      </a:pPr>
                      <a:r>
                        <a:rPr lang="en-US" sz="1200" baseline="0" dirty="0">
                          <a:latin typeface="Arial" panose="020B0604020202020204" pitchFamily="34" charset="0"/>
                          <a:cs typeface="Arial" panose="020B0604020202020204" pitchFamily="34" charset="0"/>
                        </a:rPr>
                        <a: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neutrophil count (&lt; 1 x 10</a:t>
                      </a:r>
                      <a:r>
                        <a:rPr lang="en-US" sz="1200" baseline="30000" dirty="0">
                          <a:latin typeface="Arial" panose="020B0604020202020204" pitchFamily="34" charset="0"/>
                          <a:cs typeface="Arial" panose="020B0604020202020204" pitchFamily="34" charset="0"/>
                        </a:rPr>
                        <a:t>9</a:t>
                      </a:r>
                      <a:r>
                        <a:rPr lang="en-US" sz="1200" baseline="0" dirty="0">
                          <a:latin typeface="Arial" panose="020B0604020202020204" pitchFamily="34" charset="0"/>
                          <a:cs typeface="Arial" panose="020B0604020202020204" pitchFamily="34" charset="0"/>
                        </a:rPr>
                        <a:t>/L)</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600"/>
                        </a:lnSpc>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marL="0" marR="0" algn="ctr">
                        <a:lnSpc>
                          <a:spcPts val="1600"/>
                        </a:lnSpc>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1</a:t>
                      </a:r>
                      <a:r>
                        <a:rPr lang="en-US" sz="1200" kern="1200" baseline="0" dirty="0">
                          <a:solidFill>
                            <a:sysClr val="windowText" lastClr="000000"/>
                          </a:solidFill>
                          <a:latin typeface="Arial" panose="020B0604020202020204" pitchFamily="34" charset="0"/>
                          <a:ea typeface="+mn-ea"/>
                          <a:cs typeface="Arial" panose="020B0604020202020204" pitchFamily="34" charset="0"/>
                        </a:rPr>
                        <a:t> (&lt;1)</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1 (1)</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16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0</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1 (1)</a:t>
                      </a:r>
                    </a:p>
                    <a:p>
                      <a:pPr algn="ctr">
                        <a:lnSpc>
                          <a:spcPts val="1600"/>
                        </a:lnSpc>
                      </a:pP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659404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for 8 or 12 weeks in Non-Cirrhotic GT 1</a:t>
            </a:r>
            <a:br>
              <a:rPr lang="en-US" sz="2000" dirty="0"/>
            </a:br>
            <a:r>
              <a:rPr lang="en-US" sz="2000" dirty="0"/>
              <a:t>*ENDURANCE-3: Conclusions</a:t>
            </a:r>
          </a:p>
        </p:txBody>
      </p:sp>
      <p:sp>
        <p:nvSpPr>
          <p:cNvPr id="2" name="Content Placeholder 1"/>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Content Placeholder 2">
            <a:extLst>
              <a:ext uri="{FF2B5EF4-FFF2-40B4-BE49-F238E27FC236}">
                <a16:creationId xmlns:a16="http://schemas.microsoft.com/office/drawing/2014/main" id="{98814107-2F0E-134E-A993-F6335DE91006}"/>
              </a:ext>
            </a:extLst>
          </p:cNvPr>
          <p:cNvSpPr>
            <a:spLocks noGrp="1"/>
          </p:cNvSpPr>
          <p:nvPr>
            <p:ph sz="half" idx="2"/>
          </p:nvPr>
        </p:nvSpPr>
        <p:spPr/>
        <p:txBody>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“Once-daily treatment with glecaprevir–pibrentasvir for either 8 weeks or 12 weeks achieved high rates of sustained virologic response among patients with HCV genotype 1 or 3 infection who did not have cirrhosis</a:t>
            </a:r>
            <a:r>
              <a:rPr lang="en-US" dirty="0">
                <a:solidFill>
                  <a:schemeClr val="tx1"/>
                </a:solidFill>
                <a:latin typeface="Arial"/>
                <a:cs typeface="Arial"/>
              </a:rPr>
              <a:t>.”</a:t>
            </a:r>
          </a:p>
        </p:txBody>
      </p:sp>
      <p:sp>
        <p:nvSpPr>
          <p:cNvPr id="5" name="Rectangle 4"/>
          <p:cNvSpPr/>
          <p:nvPr/>
        </p:nvSpPr>
        <p:spPr>
          <a:xfrm>
            <a:off x="0" y="3817563"/>
            <a:ext cx="9144000" cy="253916"/>
          </a:xfrm>
          <a:prstGeom prst="rect">
            <a:avLst/>
          </a:prstGeom>
          <a:solidFill>
            <a:schemeClr val="bg1">
              <a:lumMod val="95000"/>
            </a:schemeClr>
          </a:solidFill>
          <a:ln>
            <a:noFill/>
          </a:ln>
        </p:spPr>
        <p:txBody>
          <a:bodyPr wrap="square" lIns="342900" anchor="ctr">
            <a:spAutoFit/>
          </a:bodyPr>
          <a:lstStyle/>
          <a:p>
            <a:r>
              <a:rPr lang="en-US" sz="1050" b="1" dirty="0">
                <a:latin typeface="Arial"/>
                <a:cs typeface="Arial"/>
              </a:rPr>
              <a:t>  *Note</a:t>
            </a:r>
            <a:r>
              <a:rPr lang="en-US" sz="1050" dirty="0">
                <a:latin typeface="Arial"/>
                <a:cs typeface="Arial"/>
              </a:rPr>
              <a:t>: ENDURANCE-3 was published in conjunction with ENDURANCE-1</a:t>
            </a:r>
          </a:p>
        </p:txBody>
      </p:sp>
    </p:spTree>
    <p:extLst>
      <p:ext uri="{BB962C8B-B14F-4D97-AF65-F5344CB8AC3E}">
        <p14:creationId xmlns:p14="http://schemas.microsoft.com/office/powerpoint/2010/main" val="2497352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err="1">
                <a:solidFill>
                  <a:srgbClr val="001D48"/>
                </a:solidFill>
              </a:rPr>
              <a:t>Glecaprevir-Pibrentasvir</a:t>
            </a:r>
            <a:r>
              <a:rPr lang="en-US" sz="1800" dirty="0">
                <a:solidFill>
                  <a:srgbClr val="001D48"/>
                </a:solidFill>
              </a:rPr>
              <a:t> in Non-Cirrhotic Genotype 4, 5, or 6</a:t>
            </a:r>
            <a:br>
              <a:rPr lang="en-US" dirty="0">
                <a:solidFill>
                  <a:srgbClr val="001D48"/>
                </a:solidFill>
              </a:rPr>
            </a:br>
            <a:r>
              <a:rPr lang="en-US" sz="2400" b="1" dirty="0">
                <a:solidFill>
                  <a:srgbClr val="001D48"/>
                </a:solidFill>
              </a:rPr>
              <a:t>ENDURANCE-4</a:t>
            </a:r>
          </a:p>
        </p:txBody>
      </p:sp>
      <p:sp>
        <p:nvSpPr>
          <p:cNvPr id="2" name="Text Placeholder 1">
            <a:extLst>
              <a:ext uri="{FF2B5EF4-FFF2-40B4-BE49-F238E27FC236}">
                <a16:creationId xmlns:a16="http://schemas.microsoft.com/office/drawing/2014/main" id="{7E295E59-C8D8-8548-84C8-7B5F2AECB57A}"/>
              </a:ext>
            </a:extLst>
          </p:cNvPr>
          <p:cNvSpPr>
            <a:spLocks noGrp="1"/>
          </p:cNvSpPr>
          <p:nvPr>
            <p:ph type="body" sz="quarter" idx="15"/>
          </p:nvPr>
        </p:nvSpPr>
        <p:spPr/>
        <p:txBody>
          <a:bodyPr/>
          <a:lstStyle/>
          <a:p>
            <a:r>
              <a:rPr lang="en-US" dirty="0"/>
              <a:t>Source: </a:t>
            </a:r>
            <a:r>
              <a:rPr lang="en-US" dirty="0" err="1"/>
              <a:t>Asselah</a:t>
            </a:r>
            <a:r>
              <a:rPr lang="en-US" dirty="0"/>
              <a:t> T, et al.  Clin Gastroenterol Hepatol. 2018;16:417-26.</a:t>
            </a:r>
            <a:endParaRPr lang="en-US" sz="900" dirty="0"/>
          </a:p>
        </p:txBody>
      </p:sp>
      <p:sp>
        <p:nvSpPr>
          <p:cNvPr id="3" name="Text Placeholder 2"/>
          <p:cNvSpPr>
            <a:spLocks noGrp="1"/>
          </p:cNvSpPr>
          <p:nvPr>
            <p:ph type="body" idx="1"/>
          </p:nvPr>
        </p:nvSpPr>
        <p:spPr/>
        <p:txBody>
          <a:bodyPr>
            <a:noAutofit/>
          </a:bodyPr>
          <a:lstStyle/>
          <a:p>
            <a:r>
              <a:rPr lang="en-US" dirty="0">
                <a:latin typeface="Arial"/>
                <a:cs typeface="Arial"/>
              </a:rPr>
              <a:t>Treatment Naïve or Treatment Experienced, </a:t>
            </a:r>
            <a:r>
              <a:rPr lang="en-US" dirty="0"/>
              <a:t>Phase 3 </a:t>
            </a:r>
          </a:p>
        </p:txBody>
      </p:sp>
    </p:spTree>
    <p:extLst>
      <p:ext uri="{BB962C8B-B14F-4D97-AF65-F5344CB8AC3E}">
        <p14:creationId xmlns:p14="http://schemas.microsoft.com/office/powerpoint/2010/main" val="153286116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Non-Cirrhotic Genotype 4, 5, or 6</a:t>
            </a:r>
            <a:br>
              <a:rPr lang="en-US" sz="2000" dirty="0"/>
            </a:br>
            <a:r>
              <a:rPr lang="en-US" sz="2000" dirty="0"/>
              <a:t>*ENDURANCE-4: Study Features</a:t>
            </a:r>
          </a:p>
        </p:txBody>
      </p:sp>
      <p:sp>
        <p:nvSpPr>
          <p:cNvPr id="6" name="Content Placeholder 5"/>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sp>
        <p:nvSpPr>
          <p:cNvPr id="3" name="Content Placeholder 2">
            <a:extLst>
              <a:ext uri="{FF2B5EF4-FFF2-40B4-BE49-F238E27FC236}">
                <a16:creationId xmlns:a16="http://schemas.microsoft.com/office/drawing/2014/main" id="{6F7D74D4-0421-A142-8BF4-B957FE99346A}"/>
              </a:ext>
            </a:extLst>
          </p:cNvPr>
          <p:cNvSpPr>
            <a:spLocks noGrp="1"/>
          </p:cNvSpPr>
          <p:nvPr>
            <p:ph sz="half" idx="2"/>
          </p:nvPr>
        </p:nvSpPr>
        <p:spPr>
          <a:xfrm>
            <a:off x="323850" y="1184225"/>
            <a:ext cx="8515350" cy="3140640"/>
          </a:xfrm>
        </p:spPr>
        <p:txBody>
          <a:bodyPr>
            <a:noAutofit/>
          </a:bodyPr>
          <a:lstStyle/>
          <a:p>
            <a:pPr marL="210312" indent="-173736" defTabSz="457200" fontAlgn="base">
              <a:lnSpc>
                <a:spcPts val="17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single-arm phase 3 trial to evaluate the safety and efficacy of the fixed-dose combination of glecaprevir-pibrentasvir for 12 weeks in treatment-naïve and treatment-experienced adults with GT 4, 5, or 6 chronic HCV infection without cirrhosis</a:t>
            </a:r>
          </a:p>
          <a:p>
            <a:pPr marL="210312" indent="-173736"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Canada, Europe, and South Africa</a:t>
            </a:r>
          </a:p>
          <a:p>
            <a:pPr marL="210312" indent="-173736"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4904" lvl="1" indent="-173736" defTabSz="457200" fontAlgn="base">
              <a:lnSpc>
                <a:spcPts val="1700"/>
              </a:lnSpc>
              <a:spcBef>
                <a:spcPts val="300"/>
              </a:spcBef>
              <a:spcAft>
                <a:spcPct val="0"/>
              </a:spcAft>
              <a:buClr>
                <a:srgbClr val="126B8F"/>
              </a:buClr>
              <a:buSzPct val="90000"/>
              <a:tabLst>
                <a:tab pos="279400" algn="l"/>
              </a:tabLst>
              <a:defRPr/>
            </a:pPr>
            <a:r>
              <a:rPr lang="en-US" sz="1500" dirty="0">
                <a:latin typeface="Arial" pitchFamily="22" charset="0"/>
              </a:rPr>
              <a:t>Chronic HCV GT 4, 5, or 6</a:t>
            </a:r>
          </a:p>
          <a:p>
            <a:pPr marL="374904"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Naïve or treated with (1) PEG (or IFN) +/- RBV or (2) SOF + RBV +/- PEG</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No cirrhosis</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HIV or chronic HBV coinfection excluded</a:t>
            </a:r>
          </a:p>
          <a:p>
            <a:pPr marL="209169" indent="-173736" defTabSz="457200" fontAlgn="base">
              <a:lnSpc>
                <a:spcPts val="1700"/>
              </a:lnSpc>
              <a:spcAft>
                <a:spcPct val="0"/>
              </a:spcAft>
              <a:buClr>
                <a:srgbClr val="126B8F"/>
              </a:buClr>
              <a:buSzPct val="90000"/>
              <a:tabLst>
                <a:tab pos="279400" algn="l"/>
              </a:tabLst>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a:p>
            <a:pPr lvl="1">
              <a:lnSpc>
                <a:spcPts val="1700"/>
              </a:lnSpc>
            </a:pPr>
            <a:endParaRPr lang="en-US" sz="1500" dirty="0"/>
          </a:p>
        </p:txBody>
      </p:sp>
      <p:sp>
        <p:nvSpPr>
          <p:cNvPr id="7" name="Rectangle 6"/>
          <p:cNvSpPr/>
          <p:nvPr/>
        </p:nvSpPr>
        <p:spPr>
          <a:xfrm>
            <a:off x="323849" y="4451842"/>
            <a:ext cx="8515350" cy="253916"/>
          </a:xfrm>
          <a:prstGeom prst="rect">
            <a:avLst/>
          </a:prstGeom>
          <a:solidFill>
            <a:schemeClr val="bg1">
              <a:lumMod val="95000"/>
            </a:schemeClr>
          </a:solidFill>
          <a:ln w="12700" cmpd="sng">
            <a:noFill/>
          </a:ln>
        </p:spPr>
        <p:txBody>
          <a:bodyPr wrap="square" lIns="137160" anchor="ctr">
            <a:spAutoFit/>
          </a:bodyPr>
          <a:lstStyle/>
          <a:p>
            <a:r>
              <a:rPr lang="en-US" sz="1050" b="1" dirty="0">
                <a:latin typeface="Arial"/>
                <a:cs typeface="Arial"/>
              </a:rPr>
              <a:t>*Note</a:t>
            </a:r>
            <a:r>
              <a:rPr lang="en-US" sz="1050" dirty="0">
                <a:latin typeface="Arial"/>
                <a:cs typeface="Arial"/>
              </a:rPr>
              <a:t>: ENDURANCE-4 was published in conjunction with ENDURANCE-2 and SURVEYOR-II (Part 4)</a:t>
            </a:r>
          </a:p>
        </p:txBody>
      </p:sp>
    </p:spTree>
    <p:extLst>
      <p:ext uri="{BB962C8B-B14F-4D97-AF65-F5344CB8AC3E}">
        <p14:creationId xmlns:p14="http://schemas.microsoft.com/office/powerpoint/2010/main" val="372163036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Non-Cirrhotic Genotype 4, 5, or 6</a:t>
            </a:r>
            <a:br>
              <a:rPr lang="en-US" sz="2000" dirty="0"/>
            </a:br>
            <a:r>
              <a:rPr lang="en-US" sz="2000" dirty="0"/>
              <a:t>ENDURANCE-4: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graphicFrame>
        <p:nvGraphicFramePr>
          <p:cNvPr id="5" name="Content Placeholder 2"/>
          <p:cNvGraphicFramePr>
            <a:graphicFrameLocks/>
          </p:cNvGraphicFramePr>
          <p:nvPr>
            <p:extLst>
              <p:ext uri="{D42A27DB-BD31-4B8C-83A1-F6EECF244321}">
                <p14:modId xmlns:p14="http://schemas.microsoft.com/office/powerpoint/2010/main" val="1155282516"/>
              </p:ext>
            </p:extLst>
          </p:nvPr>
        </p:nvGraphicFramePr>
        <p:xfrm>
          <a:off x="457200" y="1049744"/>
          <a:ext cx="8229600" cy="3703619"/>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06061">
                <a:tc>
                  <a:txBody>
                    <a:bodyPr/>
                    <a:lstStyle/>
                    <a:p>
                      <a:pPr marL="91440">
                        <a:lnSpc>
                          <a:spcPts val="1600"/>
                        </a:lnSpc>
                      </a:pPr>
                      <a:r>
                        <a:rPr lang="en-US" sz="1400" dirty="0">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400" baseline="0" dirty="0" err="1">
                          <a:latin typeface="Arial" panose="020B0604020202020204" pitchFamily="34" charset="0"/>
                          <a:cs typeface="Arial" panose="020B0604020202020204" pitchFamily="34" charset="0"/>
                        </a:rPr>
                        <a:t>Glecaprevir-Pibrentasvir</a:t>
                      </a:r>
                      <a:r>
                        <a:rPr lang="en-US" sz="1400" baseline="0" dirty="0">
                          <a:latin typeface="Arial" panose="020B0604020202020204" pitchFamily="34" charset="0"/>
                          <a:cs typeface="Arial" panose="020B0604020202020204" pitchFamily="34" charset="0"/>
                        </a:rPr>
                        <a:t> </a:t>
                      </a:r>
                      <a:br>
                        <a:rPr lang="en-US" sz="140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 = 121)</a:t>
                      </a:r>
                      <a:endParaRPr lang="en-US" sz="1050" b="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extLst>
                  <a:ext uri="{0D108BD9-81ED-4DB2-BD59-A6C34878D82A}">
                    <a16:rowId xmlns:a16="http://schemas.microsoft.com/office/drawing/2014/main" val="10000"/>
                  </a:ext>
                </a:extLst>
              </a:tr>
              <a:tr h="1332249">
                <a:tc>
                  <a:txBody>
                    <a:bodyPr/>
                    <a:lstStyle/>
                    <a:p>
                      <a:pPr marL="91440">
                        <a:lnSpc>
                          <a:spcPts val="2000"/>
                        </a:lnSpc>
                      </a:pPr>
                      <a:r>
                        <a:rPr lang="en-US" sz="1400" dirty="0">
                          <a:latin typeface="Arial" panose="020B0604020202020204" pitchFamily="34" charset="0"/>
                          <a:cs typeface="Arial" panose="020B0604020202020204" pitchFamily="34" charset="0"/>
                        </a:rPr>
                        <a:t>Fibrosis</a:t>
                      </a:r>
                      <a:r>
                        <a:rPr lang="en-US" sz="1400" baseline="0" dirty="0">
                          <a:latin typeface="Arial" panose="020B0604020202020204" pitchFamily="34" charset="0"/>
                          <a:cs typeface="Arial" panose="020B0604020202020204" pitchFamily="34" charset="0"/>
                        </a:rPr>
                        <a:t> Stage</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n (%)</a:t>
                      </a:r>
                    </a:p>
                    <a:p>
                      <a:pPr marL="182880">
                        <a:lnSpc>
                          <a:spcPts val="2000"/>
                        </a:lnSpc>
                      </a:pPr>
                      <a:r>
                        <a:rPr lang="en-US" sz="1400" baseline="0" dirty="0">
                          <a:latin typeface="Arial" panose="020B0604020202020204" pitchFamily="34" charset="0"/>
                          <a:cs typeface="Arial" panose="020B0604020202020204" pitchFamily="34" charset="0"/>
                        </a:rPr>
                        <a:t>F0-1</a:t>
                      </a:r>
                    </a:p>
                    <a:p>
                      <a:pPr marL="182880">
                        <a:lnSpc>
                          <a:spcPts val="2000"/>
                        </a:lnSpc>
                      </a:pPr>
                      <a:r>
                        <a:rPr lang="en-US" sz="1400" baseline="0" dirty="0">
                          <a:latin typeface="Arial" panose="020B0604020202020204" pitchFamily="34" charset="0"/>
                          <a:cs typeface="Arial" panose="020B0604020202020204" pitchFamily="34" charset="0"/>
                        </a:rPr>
                        <a:t>F2</a:t>
                      </a:r>
                    </a:p>
                    <a:p>
                      <a:pPr marL="182880">
                        <a:lnSpc>
                          <a:spcPts val="2000"/>
                        </a:lnSpc>
                      </a:pPr>
                      <a:r>
                        <a:rPr lang="en-US" sz="1400" baseline="0" dirty="0">
                          <a:latin typeface="Arial" panose="020B0604020202020204" pitchFamily="34" charset="0"/>
                          <a:cs typeface="Arial" panose="020B0604020202020204" pitchFamily="34" charset="0"/>
                        </a:rPr>
                        <a:t>F3</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a:lnSpc>
                          <a:spcPts val="2000"/>
                        </a:lnSpc>
                      </a:pPr>
                      <a:endParaRPr lang="en-US" sz="1400" dirty="0">
                        <a:latin typeface="Arial" panose="020B0604020202020204" pitchFamily="34" charset="0"/>
                        <a:cs typeface="Arial" panose="020B0604020202020204" pitchFamily="34" charset="0"/>
                      </a:endParaRPr>
                    </a:p>
                    <a:p>
                      <a:pPr algn="ctr">
                        <a:lnSpc>
                          <a:spcPts val="2000"/>
                        </a:lnSpc>
                      </a:pPr>
                      <a:r>
                        <a:rPr lang="en-US" sz="1400" dirty="0">
                          <a:latin typeface="Arial" panose="020B0604020202020204" pitchFamily="34" charset="0"/>
                          <a:cs typeface="Arial" panose="020B0604020202020204" pitchFamily="34" charset="0"/>
                        </a:rPr>
                        <a:t>104 (86)</a:t>
                      </a:r>
                    </a:p>
                    <a:p>
                      <a:pPr algn="ctr">
                        <a:lnSpc>
                          <a:spcPts val="2000"/>
                        </a:lnSpc>
                      </a:pPr>
                      <a:r>
                        <a:rPr lang="en-US" sz="1400" dirty="0">
                          <a:latin typeface="Arial" panose="020B0604020202020204" pitchFamily="34" charset="0"/>
                          <a:cs typeface="Arial" panose="020B0604020202020204" pitchFamily="34" charset="0"/>
                        </a:rPr>
                        <a:t>8</a:t>
                      </a:r>
                      <a:r>
                        <a:rPr lang="en-US" sz="1400" baseline="0" dirty="0">
                          <a:latin typeface="Arial" panose="020B0604020202020204" pitchFamily="34" charset="0"/>
                          <a:cs typeface="Arial" panose="020B0604020202020204" pitchFamily="34" charset="0"/>
                        </a:rPr>
                        <a:t> (7)</a:t>
                      </a:r>
                    </a:p>
                    <a:p>
                      <a:pPr algn="ctr">
                        <a:lnSpc>
                          <a:spcPts val="2000"/>
                        </a:lnSpc>
                      </a:pPr>
                      <a:r>
                        <a:rPr lang="en-US" sz="1400" baseline="0" dirty="0">
                          <a:latin typeface="Arial" panose="020B0604020202020204" pitchFamily="34" charset="0"/>
                          <a:cs typeface="Arial" panose="020B0604020202020204" pitchFamily="34" charset="0"/>
                        </a:rPr>
                        <a:t>9 (7)</a:t>
                      </a:r>
                      <a:endParaRPr lang="en-US" sz="14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10001"/>
                  </a:ext>
                </a:extLst>
              </a:tr>
              <a:tr h="375919">
                <a:tc>
                  <a:txBody>
                    <a:bodyPr/>
                    <a:lstStyle/>
                    <a:p>
                      <a:pPr marL="91440">
                        <a:lnSpc>
                          <a:spcPts val="2000"/>
                        </a:lnSpc>
                      </a:pPr>
                      <a:r>
                        <a:rPr lang="en-US" sz="1400" dirty="0">
                          <a:latin typeface="Arial" panose="020B0604020202020204" pitchFamily="34" charset="0"/>
                          <a:cs typeface="Arial" panose="020B0604020202020204" pitchFamily="34" charset="0"/>
                        </a:rPr>
                        <a:t>HCV Treatment-Naïve,</a:t>
                      </a:r>
                      <a:r>
                        <a:rPr lang="en-US" sz="1400" baseline="0" dirty="0">
                          <a:latin typeface="Arial" panose="020B0604020202020204" pitchFamily="34" charset="0"/>
                          <a:cs typeface="Arial" panose="020B0604020202020204" pitchFamily="34" charset="0"/>
                        </a:rPr>
                        <a:t> n (%)</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E8EAEF"/>
                    </a:solidFill>
                  </a:tcPr>
                </a:tc>
                <a:tc>
                  <a:txBody>
                    <a:bodyPr/>
                    <a:lstStyle/>
                    <a:p>
                      <a:pPr algn="ctr">
                        <a:lnSpc>
                          <a:spcPts val="2000"/>
                        </a:lnSpc>
                      </a:pPr>
                      <a:r>
                        <a:rPr lang="en-US" sz="1400" dirty="0">
                          <a:latin typeface="Arial" panose="020B0604020202020204" pitchFamily="34" charset="0"/>
                          <a:cs typeface="Arial" panose="020B0604020202020204" pitchFamily="34" charset="0"/>
                        </a:rPr>
                        <a:t>82 (68)</a:t>
                      </a:r>
                    </a:p>
                  </a:txBody>
                  <a:tcPr marL="68580" marR="68580" marT="34290" marB="34290" anchor="ctr">
                    <a:lnL w="28575"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E8EAEF"/>
                    </a:solidFill>
                  </a:tcPr>
                </a:tc>
                <a:extLst>
                  <a:ext uri="{0D108BD9-81ED-4DB2-BD59-A6C34878D82A}">
                    <a16:rowId xmlns:a16="http://schemas.microsoft.com/office/drawing/2014/main" val="10002"/>
                  </a:ext>
                </a:extLst>
              </a:tr>
              <a:tr h="1013471">
                <a:tc>
                  <a:txBody>
                    <a:bodyPr/>
                    <a:lstStyle/>
                    <a:p>
                      <a:pPr marL="91440">
                        <a:lnSpc>
                          <a:spcPts val="2000"/>
                        </a:lnSpc>
                      </a:pPr>
                      <a:r>
                        <a:rPr lang="en-US" sz="1400" dirty="0">
                          <a:latin typeface="Arial" panose="020B0604020202020204" pitchFamily="34" charset="0"/>
                          <a:cs typeface="Arial" panose="020B0604020202020204" pitchFamily="34" charset="0"/>
                        </a:rPr>
                        <a:t>Treatment-Experienced, n (%)</a:t>
                      </a:r>
                    </a:p>
                    <a:p>
                      <a:pPr marL="182880">
                        <a:lnSpc>
                          <a:spcPts val="2000"/>
                        </a:lnSpc>
                      </a:pPr>
                      <a:r>
                        <a:rPr lang="en-US" sz="1400" dirty="0">
                          <a:latin typeface="Arial" panose="020B0604020202020204" pitchFamily="34" charset="0"/>
                          <a:cs typeface="Arial" panose="020B0604020202020204" pitchFamily="34" charset="0"/>
                        </a:rPr>
                        <a:t> IFN</a:t>
                      </a:r>
                      <a:r>
                        <a:rPr lang="en-US" sz="1400" baseline="0" dirty="0">
                          <a:latin typeface="Arial" panose="020B0604020202020204" pitchFamily="34" charset="0"/>
                          <a:cs typeface="Arial" panose="020B0604020202020204" pitchFamily="34" charset="0"/>
                        </a:rPr>
                        <a:t> or PEG ± RBV</a:t>
                      </a:r>
                      <a:r>
                        <a:rPr lang="en-US" sz="1400" dirty="0">
                          <a:latin typeface="Arial" panose="020B0604020202020204" pitchFamily="34" charset="0"/>
                          <a:cs typeface="Arial" panose="020B0604020202020204" pitchFamily="34" charset="0"/>
                        </a:rPr>
                        <a:t>, n (%)</a:t>
                      </a:r>
                    </a:p>
                    <a:p>
                      <a:pPr marL="182880">
                        <a:lnSpc>
                          <a:spcPts val="2000"/>
                        </a:lnSpc>
                      </a:pPr>
                      <a:r>
                        <a:rPr lang="en-US" sz="1400" dirty="0">
                          <a:latin typeface="Arial" panose="020B0604020202020204" pitchFamily="34" charset="0"/>
                          <a:cs typeface="Arial" panose="020B0604020202020204" pitchFamily="34" charset="0"/>
                        </a:rPr>
                        <a:t> SOF</a:t>
                      </a:r>
                      <a:r>
                        <a:rPr lang="en-US" sz="1400" baseline="0" dirty="0">
                          <a:latin typeface="Arial" panose="020B0604020202020204" pitchFamily="34" charset="0"/>
                          <a:cs typeface="Arial" panose="020B0604020202020204" pitchFamily="34" charset="0"/>
                        </a:rPr>
                        <a:t> + RBV ± PEG,</a:t>
                      </a:r>
                      <a:r>
                        <a:rPr lang="en-US" sz="1400" dirty="0">
                          <a:latin typeface="Arial" panose="020B0604020202020204" pitchFamily="34" charset="0"/>
                          <a:cs typeface="Arial" panose="020B0604020202020204" pitchFamily="34" charset="0"/>
                        </a:rPr>
                        <a:t>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CDD3DD"/>
                    </a:solidFill>
                  </a:tcPr>
                </a:tc>
                <a:tc>
                  <a:txBody>
                    <a:bodyPr/>
                    <a:lstStyle/>
                    <a:p>
                      <a:pPr algn="ctr">
                        <a:lnSpc>
                          <a:spcPts val="2000"/>
                        </a:lnSpc>
                      </a:pPr>
                      <a:r>
                        <a:rPr lang="en-US" sz="1400" dirty="0">
                          <a:latin typeface="Arial" panose="020B0604020202020204" pitchFamily="34" charset="0"/>
                          <a:cs typeface="Arial" panose="020B0604020202020204" pitchFamily="34" charset="0"/>
                        </a:rPr>
                        <a:t>39 (32)</a:t>
                      </a:r>
                    </a:p>
                    <a:p>
                      <a:pPr algn="ctr">
                        <a:lnSpc>
                          <a:spcPts val="2000"/>
                        </a:lnSpc>
                      </a:pPr>
                      <a:r>
                        <a:rPr lang="en-US" sz="1400" dirty="0">
                          <a:latin typeface="Arial" panose="020B0604020202020204" pitchFamily="34" charset="0"/>
                          <a:cs typeface="Arial" panose="020B0604020202020204" pitchFamily="34" charset="0"/>
                        </a:rPr>
                        <a:t>39 (32)</a:t>
                      </a:r>
                    </a:p>
                    <a:p>
                      <a:pPr algn="ctr">
                        <a:lnSpc>
                          <a:spcPts val="2000"/>
                        </a:lnSpc>
                      </a:pPr>
                      <a:r>
                        <a:rPr lang="en-US" sz="1400" dirty="0">
                          <a:latin typeface="Arial" panose="020B0604020202020204" pitchFamily="34" charset="0"/>
                          <a:cs typeface="Arial" panose="020B0604020202020204" pitchFamily="34" charset="0"/>
                        </a:rPr>
                        <a:t>0</a:t>
                      </a:r>
                      <a:r>
                        <a:rPr lang="en-US" sz="1400" baseline="0" dirty="0">
                          <a:latin typeface="Arial" panose="020B0604020202020204" pitchFamily="34" charset="0"/>
                          <a:cs typeface="Arial" panose="020B0604020202020204" pitchFamily="34" charset="0"/>
                        </a:rPr>
                        <a:t> (0)</a:t>
                      </a:r>
                      <a:endParaRPr lang="en-US" sz="14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solidFill>
                      <a:srgbClr val="CDD3DD"/>
                    </a:solidFill>
                  </a:tcPr>
                </a:tc>
                <a:extLst>
                  <a:ext uri="{0D108BD9-81ED-4DB2-BD59-A6C34878D82A}">
                    <a16:rowId xmlns:a16="http://schemas.microsoft.com/office/drawing/2014/main" val="10003"/>
                  </a:ext>
                </a:extLst>
              </a:tr>
              <a:tr h="375919">
                <a:tc>
                  <a:txBody>
                    <a:bodyPr/>
                    <a:lstStyle/>
                    <a:p>
                      <a:pPr marL="91440">
                        <a:lnSpc>
                          <a:spcPts val="2000"/>
                        </a:lnSpc>
                      </a:pPr>
                      <a:r>
                        <a:rPr lang="en-US" sz="1400" dirty="0">
                          <a:latin typeface="Arial" panose="020B0604020202020204" pitchFamily="34" charset="0"/>
                          <a:cs typeface="Arial" panose="020B0604020202020204" pitchFamily="34" charset="0"/>
                        </a:rPr>
                        <a:t>Concomitant</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PPI use,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12700" cap="flat" cmpd="sng" algn="ctr">
                      <a:solidFill>
                        <a:srgbClr val="BFBFBF"/>
                      </a:solidFill>
                      <a:prstDash val="solid"/>
                      <a:round/>
                      <a:headEnd type="none" w="med" len="med"/>
                      <a:tailEnd type="none" w="med" len="med"/>
                    </a:lnB>
                    <a:solidFill>
                      <a:srgbClr val="E8EAEF"/>
                    </a:solidFill>
                  </a:tcPr>
                </a:tc>
                <a:tc>
                  <a:txBody>
                    <a:bodyPr/>
                    <a:lstStyle/>
                    <a:p>
                      <a:pPr algn="ctr">
                        <a:lnSpc>
                          <a:spcPts val="2000"/>
                        </a:lnSpc>
                      </a:pPr>
                      <a:r>
                        <a:rPr lang="en-US" sz="1400" dirty="0">
                          <a:latin typeface="Arial" panose="020B0604020202020204" pitchFamily="34" charset="0"/>
                          <a:cs typeface="Arial" panose="020B0604020202020204" pitchFamily="34" charset="0"/>
                        </a:rPr>
                        <a:t>11 (9)</a:t>
                      </a:r>
                    </a:p>
                  </a:txBody>
                  <a:tcPr marL="68580" marR="68580" marT="34290" marB="34290" anchor="ctr">
                    <a:lnL w="28575"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solidFill>
                      <a:srgbClr val="E8EAE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997723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Non-Cirrhotic Genotype 4, 5, or 6</a:t>
            </a:r>
            <a:br>
              <a:rPr lang="en-US" sz="2000" dirty="0"/>
            </a:br>
            <a:r>
              <a:rPr lang="en-US" sz="2000" dirty="0"/>
              <a:t>ENDURANCE-4: Study Design</a:t>
            </a:r>
          </a:p>
        </p:txBody>
      </p:sp>
      <p:sp>
        <p:nvSpPr>
          <p:cNvPr id="7" name="Content Placeholder 6"/>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18" name="Rectangle 25"/>
          <p:cNvSpPr>
            <a:spLocks noChangeArrowheads="1"/>
          </p:cNvSpPr>
          <p:nvPr/>
        </p:nvSpPr>
        <p:spPr bwMode="auto">
          <a:xfrm>
            <a:off x="1133753" y="3883346"/>
            <a:ext cx="6923459" cy="432609"/>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82880" tIns="34073" rIns="69365" bIns="34073" anchor="ctr">
            <a:prstTxWarp prst="textNoShape">
              <a:avLst/>
            </a:prstTxWarp>
          </a:bodyPr>
          <a:lstStyle/>
          <a:p>
            <a:pPr defTabSz="701279">
              <a:lnSpc>
                <a:spcPts val="1350"/>
              </a:lnSpc>
              <a:spcBef>
                <a:spcPts val="600"/>
              </a:spcBef>
            </a:pPr>
            <a:r>
              <a:rPr lang="en-US" sz="1200" b="1" dirty="0">
                <a:solidFill>
                  <a:srgbClr val="000000"/>
                </a:solidFill>
                <a:latin typeface="Arial" pitchFamily="22" charset="0"/>
              </a:rPr>
              <a:t>Drug Dosing: </a:t>
            </a:r>
            <a:r>
              <a:rPr lang="en-US" sz="1200" dirty="0">
                <a:solidFill>
                  <a:srgbClr val="000000"/>
                </a:solidFill>
                <a:latin typeface="Arial" pitchFamily="22" charset="0"/>
              </a:rPr>
              <a:t>Glecaprevir-pibrentasvir (100/40 mg) fixed-dose combination; three pills once daily</a:t>
            </a:r>
          </a:p>
        </p:txBody>
      </p:sp>
      <p:cxnSp>
        <p:nvCxnSpPr>
          <p:cNvPr id="50" name="Straight Connector 49"/>
          <p:cNvCxnSpPr/>
          <p:nvPr/>
        </p:nvCxnSpPr>
        <p:spPr>
          <a:xfrm>
            <a:off x="5082316" y="2699934"/>
            <a:ext cx="17716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Rectangle 5"/>
          <p:cNvSpPr>
            <a:spLocks noChangeArrowheads="1"/>
          </p:cNvSpPr>
          <p:nvPr/>
        </p:nvSpPr>
        <p:spPr bwMode="auto">
          <a:xfrm>
            <a:off x="2983361" y="2379236"/>
            <a:ext cx="2097306" cy="647325"/>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200" b="1" dirty="0">
                <a:solidFill>
                  <a:srgbClr val="000000"/>
                </a:solidFill>
                <a:latin typeface="Arial"/>
                <a:cs typeface="Arial"/>
              </a:rPr>
              <a:t>Glecaprevir-Pibrentasvir </a:t>
            </a:r>
            <a:br>
              <a:rPr lang="en-US" sz="1200" b="1" dirty="0">
                <a:solidFill>
                  <a:srgbClr val="000000"/>
                </a:solidFill>
                <a:latin typeface="Arial"/>
                <a:cs typeface="Arial"/>
              </a:rPr>
            </a:br>
            <a:r>
              <a:rPr lang="en-US" sz="1050" dirty="0">
                <a:solidFill>
                  <a:srgbClr val="000000"/>
                </a:solidFill>
                <a:latin typeface="Arial"/>
                <a:cs typeface="Arial"/>
              </a:rPr>
              <a:t>(n = 121)</a:t>
            </a:r>
          </a:p>
        </p:txBody>
      </p:sp>
      <p:sp>
        <p:nvSpPr>
          <p:cNvPr id="63" name="Rectangle 62"/>
          <p:cNvSpPr/>
          <p:nvPr/>
        </p:nvSpPr>
        <p:spPr>
          <a:xfrm>
            <a:off x="6734077" y="2550000"/>
            <a:ext cx="818954"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SVR12</a:t>
            </a:r>
          </a:p>
        </p:txBody>
      </p:sp>
      <p:grpSp>
        <p:nvGrpSpPr>
          <p:cNvPr id="20" name="Group 19">
            <a:extLst>
              <a:ext uri="{FF2B5EF4-FFF2-40B4-BE49-F238E27FC236}">
                <a16:creationId xmlns:a16="http://schemas.microsoft.com/office/drawing/2014/main" id="{FABD5786-4E61-A149-AFD6-72F1E88D9852}"/>
              </a:ext>
            </a:extLst>
          </p:cNvPr>
          <p:cNvGrpSpPr/>
          <p:nvPr/>
        </p:nvGrpSpPr>
        <p:grpSpPr>
          <a:xfrm>
            <a:off x="1138416" y="1021866"/>
            <a:ext cx="6871718" cy="386328"/>
            <a:chOff x="1138416" y="1021866"/>
            <a:chExt cx="6871718" cy="386328"/>
          </a:xfrm>
        </p:grpSpPr>
        <p:sp>
          <p:nvSpPr>
            <p:cNvPr id="21" name="Rectangle 20">
              <a:extLst>
                <a:ext uri="{FF2B5EF4-FFF2-40B4-BE49-F238E27FC236}">
                  <a16:creationId xmlns:a16="http://schemas.microsoft.com/office/drawing/2014/main" id="{E88AA5C0-A3D5-E047-94FA-A9FF11B5B108}"/>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22" name="Straight Connector 21">
              <a:extLst>
                <a:ext uri="{FF2B5EF4-FFF2-40B4-BE49-F238E27FC236}">
                  <a16:creationId xmlns:a16="http://schemas.microsoft.com/office/drawing/2014/main" id="{3E9CB40B-A2B5-3143-9AEC-76E19B6AE600}"/>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B65121-4A9E-A741-89EC-56A99A9E6899}"/>
                </a:ext>
              </a:extLst>
            </p:cNvPr>
            <p:cNvGrpSpPr/>
            <p:nvPr/>
          </p:nvGrpSpPr>
          <p:grpSpPr>
            <a:xfrm>
              <a:off x="1857714" y="1021866"/>
              <a:ext cx="5481256" cy="386328"/>
              <a:chOff x="1857714" y="1021866"/>
              <a:chExt cx="5481256" cy="386328"/>
            </a:xfrm>
          </p:grpSpPr>
          <p:sp>
            <p:nvSpPr>
              <p:cNvPr id="32" name="Rectangle 31">
                <a:extLst>
                  <a:ext uri="{FF2B5EF4-FFF2-40B4-BE49-F238E27FC236}">
                    <a16:creationId xmlns:a16="http://schemas.microsoft.com/office/drawing/2014/main" id="{7B647C45-F14B-B845-8A5B-80650E6465E5}"/>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33" name="Group 32">
                <a:extLst>
                  <a:ext uri="{FF2B5EF4-FFF2-40B4-BE49-F238E27FC236}">
                    <a16:creationId xmlns:a16="http://schemas.microsoft.com/office/drawing/2014/main" id="{4196A721-434D-254B-B7C9-94677D064892}"/>
                  </a:ext>
                </a:extLst>
              </p:cNvPr>
              <p:cNvGrpSpPr/>
              <p:nvPr/>
            </p:nvGrpSpPr>
            <p:grpSpPr>
              <a:xfrm>
                <a:off x="2825227" y="1021866"/>
                <a:ext cx="4513743" cy="386328"/>
                <a:chOff x="2825227" y="1021866"/>
                <a:chExt cx="4513743" cy="386328"/>
              </a:xfrm>
            </p:grpSpPr>
            <p:sp>
              <p:nvSpPr>
                <p:cNvPr id="34" name="Rectangle 33">
                  <a:extLst>
                    <a:ext uri="{FF2B5EF4-FFF2-40B4-BE49-F238E27FC236}">
                      <a16:creationId xmlns:a16="http://schemas.microsoft.com/office/drawing/2014/main" id="{C949C6CF-E2B5-7A4C-923C-0ACE46F0E1F6}"/>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35" name="Rectangle 34">
                  <a:extLst>
                    <a:ext uri="{FF2B5EF4-FFF2-40B4-BE49-F238E27FC236}">
                      <a16:creationId xmlns:a16="http://schemas.microsoft.com/office/drawing/2014/main" id="{CF7CB26F-20DC-5248-A404-DA8CCEE69783}"/>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36" name="Rectangle 35">
                  <a:extLst>
                    <a:ext uri="{FF2B5EF4-FFF2-40B4-BE49-F238E27FC236}">
                      <a16:creationId xmlns:a16="http://schemas.microsoft.com/office/drawing/2014/main" id="{42634D59-9598-464D-8950-8E3E157B0666}"/>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37" name="Rectangle 36">
                  <a:extLst>
                    <a:ext uri="{FF2B5EF4-FFF2-40B4-BE49-F238E27FC236}">
                      <a16:creationId xmlns:a16="http://schemas.microsoft.com/office/drawing/2014/main" id="{2EDC909A-BC39-E64C-8134-C35756A84BF7}"/>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38" name="Rectangle 37">
                  <a:extLst>
                    <a:ext uri="{FF2B5EF4-FFF2-40B4-BE49-F238E27FC236}">
                      <a16:creationId xmlns:a16="http://schemas.microsoft.com/office/drawing/2014/main" id="{9E4F9739-10D7-A945-8FCC-E60C1BA277FA}"/>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39" name="Rectangle 38">
                  <a:extLst>
                    <a:ext uri="{FF2B5EF4-FFF2-40B4-BE49-F238E27FC236}">
                      <a16:creationId xmlns:a16="http://schemas.microsoft.com/office/drawing/2014/main" id="{FACC6359-5DA2-8541-BD53-FC74AB964DC0}"/>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40" name="Rectangle 39">
                  <a:extLst>
                    <a:ext uri="{FF2B5EF4-FFF2-40B4-BE49-F238E27FC236}">
                      <a16:creationId xmlns:a16="http://schemas.microsoft.com/office/drawing/2014/main" id="{61E86296-98AD-5E4D-81D9-7FF605724ED3}"/>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24" name="Group 23">
              <a:extLst>
                <a:ext uri="{FF2B5EF4-FFF2-40B4-BE49-F238E27FC236}">
                  <a16:creationId xmlns:a16="http://schemas.microsoft.com/office/drawing/2014/main" id="{454FDF86-DE99-6843-8DB0-B5AAECDB33AD}"/>
                </a:ext>
              </a:extLst>
            </p:cNvPr>
            <p:cNvGrpSpPr/>
            <p:nvPr/>
          </p:nvGrpSpPr>
          <p:grpSpPr>
            <a:xfrm>
              <a:off x="3028672" y="1328205"/>
              <a:ext cx="4105701" cy="65723"/>
              <a:chOff x="3028672" y="1328205"/>
              <a:chExt cx="4105701" cy="65723"/>
            </a:xfrm>
          </p:grpSpPr>
          <p:cxnSp>
            <p:nvCxnSpPr>
              <p:cNvPr id="25" name="Straight Connector 24">
                <a:extLst>
                  <a:ext uri="{FF2B5EF4-FFF2-40B4-BE49-F238E27FC236}">
                    <a16:creationId xmlns:a16="http://schemas.microsoft.com/office/drawing/2014/main" id="{0F605492-A49B-7643-B8DD-2F1992CC8505}"/>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A46970-5F2F-1544-B78C-25FDE056B8B2}"/>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5083C7-ABD1-6849-B332-AF451E11A0C0}"/>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3CD796-3424-5F42-ACCF-F5163C1FDEBE}"/>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D39DB0-0D98-5C49-9E88-BCFA1D00FB80}"/>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69D396-22BB-894F-A907-072D29610300}"/>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3DF783-8E8F-6C40-B2FE-7693D42D96BB}"/>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Rectangle 40">
            <a:extLst>
              <a:ext uri="{FF2B5EF4-FFF2-40B4-BE49-F238E27FC236}">
                <a16:creationId xmlns:a16="http://schemas.microsoft.com/office/drawing/2014/main" id="{2F7AD733-85A7-7545-BB53-FB4DBB838DB8}"/>
              </a:ext>
            </a:extLst>
          </p:cNvPr>
          <p:cNvSpPr/>
          <p:nvPr/>
        </p:nvSpPr>
        <p:spPr>
          <a:xfrm>
            <a:off x="608181" y="2193770"/>
            <a:ext cx="1878183" cy="948293"/>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panose="020B0604020202020204" pitchFamily="34" charset="0"/>
                <a:cs typeface="Arial" panose="020B0604020202020204" pitchFamily="34" charset="0"/>
              </a:rPr>
              <a:t>GT 4, 5, 6</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Naïve</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Experienced</a:t>
            </a:r>
          </a:p>
          <a:p>
            <a:pPr algn="ctr"/>
            <a:r>
              <a:rPr lang="en-US" sz="1200" b="1" dirty="0">
                <a:solidFill>
                  <a:srgbClr val="FFFFFF"/>
                </a:solidFill>
                <a:latin typeface="Arial" panose="020B0604020202020204" pitchFamily="34" charset="0"/>
                <a:cs typeface="Arial" panose="020B0604020202020204" pitchFamily="34" charset="0"/>
              </a:rPr>
              <a:t>Without cirrhosis</a:t>
            </a: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9259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Non-Cirrhotic Genotype 4, 5, or 6</a:t>
            </a:r>
            <a:br>
              <a:rPr lang="en-US" sz="2000" dirty="0"/>
            </a:br>
            <a:r>
              <a:rPr lang="en-US" sz="2000" dirty="0"/>
              <a:t>ENDURANCE-4: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graphicFrame>
        <p:nvGraphicFramePr>
          <p:cNvPr id="6" name="Content Placeholder 5"/>
          <p:cNvGraphicFramePr>
            <a:graphicFrameLocks/>
          </p:cNvGraphicFramePr>
          <p:nvPr>
            <p:extLst>
              <p:ext uri="{D42A27DB-BD31-4B8C-83A1-F6EECF244321}">
                <p14:modId xmlns:p14="http://schemas.microsoft.com/office/powerpoint/2010/main" val="3070563764"/>
              </p:ext>
            </p:extLst>
          </p:nvPr>
        </p:nvGraphicFramePr>
        <p:xfrm>
          <a:off x="457200" y="1059265"/>
          <a:ext cx="8229601" cy="3653648"/>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3886201">
                  <a:extLst>
                    <a:ext uri="{9D8B030D-6E8A-4147-A177-3AD203B41FA5}">
                      <a16:colId xmlns:a16="http://schemas.microsoft.com/office/drawing/2014/main" val="20001"/>
                    </a:ext>
                  </a:extLst>
                </a:gridCol>
              </a:tblGrid>
              <a:tr h="389240">
                <a:tc>
                  <a:txBody>
                    <a:bodyPr/>
                    <a:lstStyle/>
                    <a:p>
                      <a:pPr marL="91440">
                        <a:lnSpc>
                          <a:spcPts val="1600"/>
                        </a:lnSpc>
                      </a:pPr>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Characteristic</a:t>
                      </a:r>
                    </a:p>
                  </a:txBody>
                  <a:tcPr marL="68580" marR="68580" marT="34290" marB="34290" anchor="ctr">
                    <a:lnL w="12700" cap="flat" cmpd="sng" algn="ctr">
                      <a:solidFill>
                        <a:prstClr val="white">
                          <a:lumMod val="75000"/>
                        </a:prstClr>
                      </a:solidFill>
                      <a:prstDash val="solid"/>
                      <a:round/>
                      <a:headEnd type="none" w="med" len="med"/>
                      <a:tailEnd type="none" w="med" len="med"/>
                    </a:lnL>
                    <a:lnT w="12700" cap="flat" cmpd="sng" algn="ctr">
                      <a:solidFill>
                        <a:prstClr val="white">
                          <a:lumMod val="75000"/>
                        </a:prstClr>
                      </a:solidFill>
                      <a:prstDash val="solid"/>
                      <a:round/>
                      <a:headEnd type="none" w="med" len="med"/>
                      <a:tailEnd type="none" w="med" len="med"/>
                    </a:lnT>
                    <a:solidFill>
                      <a:srgbClr val="303030"/>
                    </a:solidFill>
                  </a:tcPr>
                </a:tc>
                <a:tc>
                  <a:txBody>
                    <a:bodyPr/>
                    <a:lstStyle/>
                    <a:p>
                      <a:pPr algn="ctr">
                        <a:lnSpc>
                          <a:spcPts val="12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121)</a:t>
                      </a:r>
                      <a:endParaRPr lang="en-US" sz="1100" b="0" dirty="0">
                        <a:latin typeface="Arial" panose="020B0604020202020204" pitchFamily="34" charset="0"/>
                        <a:cs typeface="Arial" panose="020B0604020202020204" pitchFamily="34" charset="0"/>
                      </a:endParaRPr>
                    </a:p>
                  </a:txBody>
                  <a:tcPr marL="68580" marR="68580" marT="34290" marB="34290" anchor="ctr">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Age, mean</a:t>
                      </a:r>
                      <a:r>
                        <a:rPr lang="en-US" sz="1200" baseline="0" dirty="0">
                          <a:latin typeface="Arial" panose="020B0604020202020204" pitchFamily="34" charset="0"/>
                          <a:cs typeface="Arial" panose="020B0604020202020204" pitchFamily="34" charset="0"/>
                        </a:rPr>
                        <a:t> ± SD</a:t>
                      </a:r>
                      <a:r>
                        <a:rPr lang="en-US" sz="1200" dirty="0">
                          <a:latin typeface="Arial" panose="020B0604020202020204" pitchFamily="34" charset="0"/>
                          <a:cs typeface="Arial" panose="020B0604020202020204" pitchFamily="34" charset="0"/>
                        </a:rPr>
                        <a:t>, years</a:t>
                      </a:r>
                    </a:p>
                  </a:txBody>
                  <a:tcPr marL="68580" marR="68580" marT="34290" marB="34290" anchor="ctr">
                    <a:lnL w="12700"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53 </a:t>
                      </a:r>
                      <a:r>
                        <a:rPr lang="en-US" sz="1200" baseline="0" dirty="0">
                          <a:latin typeface="Arial" panose="020B0604020202020204" pitchFamily="34" charset="0"/>
                          <a:cs typeface="Arial" panose="020B0604020202020204" pitchFamily="34" charset="0"/>
                        </a:rPr>
                        <a:t>± 11.0</a:t>
                      </a:r>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1"/>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Male,</a:t>
                      </a:r>
                      <a:r>
                        <a:rPr lang="en-US" sz="1200" baseline="0" dirty="0">
                          <a:latin typeface="Arial" panose="020B0604020202020204" pitchFamily="34" charset="0"/>
                          <a:cs typeface="Arial" panose="020B0604020202020204" pitchFamily="34" charset="0"/>
                        </a:rPr>
                        <a:t> n (%)</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77 (64)</a:t>
                      </a:r>
                    </a:p>
                  </a:txBody>
                  <a:tcPr marL="68580" marR="68580" marT="34290" marB="34290"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843116">
                <a:tc>
                  <a:txBody>
                    <a:bodyPr/>
                    <a:lstStyle/>
                    <a:p>
                      <a:pPr marL="91440">
                        <a:lnSpc>
                          <a:spcPts val="1600"/>
                        </a:lnSpc>
                      </a:pPr>
                      <a:r>
                        <a:rPr lang="en-US" sz="1200" dirty="0">
                          <a:latin typeface="Arial" panose="020B0604020202020204" pitchFamily="34" charset="0"/>
                          <a:cs typeface="Arial" panose="020B0604020202020204" pitchFamily="34" charset="0"/>
                        </a:rPr>
                        <a:t>Race, n (%)</a:t>
                      </a:r>
                    </a:p>
                    <a:p>
                      <a:pPr marL="91440">
                        <a:lnSpc>
                          <a:spcPts val="1600"/>
                        </a:lnSpc>
                      </a:pPr>
                      <a:r>
                        <a:rPr lang="en-US" sz="1200" dirty="0">
                          <a:latin typeface="Arial" panose="020B0604020202020204" pitchFamily="34" charset="0"/>
                          <a:cs typeface="Arial" panose="020B0604020202020204" pitchFamily="34" charset="0"/>
                        </a:rPr>
                        <a:t>  White</a:t>
                      </a:r>
                    </a:p>
                    <a:p>
                      <a:pPr marL="91440">
                        <a:lnSpc>
                          <a:spcPts val="1600"/>
                        </a:lnSpc>
                      </a:pPr>
                      <a:r>
                        <a:rPr lang="en-US" sz="1200" dirty="0">
                          <a:latin typeface="Arial" panose="020B0604020202020204" pitchFamily="34" charset="0"/>
                          <a:cs typeface="Arial" panose="020B0604020202020204" pitchFamily="34" charset="0"/>
                        </a:rPr>
                        <a:t>  Black</a:t>
                      </a:r>
                    </a:p>
                    <a:p>
                      <a:pPr marL="91440">
                        <a:lnSpc>
                          <a:spcPts val="1600"/>
                        </a:lnSpc>
                      </a:pPr>
                      <a:r>
                        <a:rPr lang="en-US" sz="1200" baseline="0" dirty="0">
                          <a:latin typeface="Arial" panose="020B0604020202020204" pitchFamily="34" charset="0"/>
                          <a:cs typeface="Arial" panose="020B0604020202020204" pitchFamily="34" charset="0"/>
                        </a:rPr>
                        <a:t>  Asian</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prstClr val="white">
                          <a:lumMod val="75000"/>
                        </a:prstClr>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84 (71)</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10 (8)</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24 (20)</a:t>
                      </a:r>
                    </a:p>
                  </a:txBody>
                  <a:tcPr marL="68580" marR="68580" marT="34290" marB="34290"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BMI, mean,</a:t>
                      </a:r>
                      <a:r>
                        <a:rPr lang="en-US" sz="1200" baseline="0" dirty="0">
                          <a:latin typeface="Arial" panose="020B0604020202020204" pitchFamily="34" charset="0"/>
                          <a:cs typeface="Arial" panose="020B0604020202020204" pitchFamily="34" charset="0"/>
                        </a:rPr>
                        <a:t> ± SD kg/m</a:t>
                      </a:r>
                      <a:r>
                        <a:rPr lang="en-US" sz="1200" baseline="300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prstClr val="white">
                          <a:lumMod val="75000"/>
                        </a:prstClr>
                      </a:solidFill>
                      <a:prstDash val="solid"/>
                      <a:round/>
                      <a:headEnd type="none" w="med" len="med"/>
                      <a:tailEnd type="none" w="med" len="med"/>
                    </a:lnL>
                  </a:tcPr>
                </a:tc>
                <a:tc>
                  <a:txBody>
                    <a:bodyPr/>
                    <a:lstStyle/>
                    <a:p>
                      <a:pPr algn="ctr">
                        <a:lnSpc>
                          <a:spcPts val="1600"/>
                        </a:lnSpc>
                      </a:pPr>
                      <a:r>
                        <a:rPr lang="en-US" sz="1200" dirty="0">
                          <a:latin typeface="Arial" panose="020B0604020202020204" pitchFamily="34" charset="0"/>
                          <a:cs typeface="Arial" panose="020B0604020202020204" pitchFamily="34" charset="0"/>
                        </a:rPr>
                        <a:t>25.7 </a:t>
                      </a:r>
                      <a:r>
                        <a:rPr lang="en-US" sz="1200" baseline="0" dirty="0">
                          <a:latin typeface="Arial" panose="020B0604020202020204" pitchFamily="34" charset="0"/>
                          <a:cs typeface="Arial" panose="020B0604020202020204" pitchFamily="34" charset="0"/>
                        </a:rPr>
                        <a:t>± 4.8</a:t>
                      </a:r>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IL28B genotype non-CC, n (%)</a:t>
                      </a:r>
                    </a:p>
                  </a:txBody>
                  <a:tcPr marL="68580" marR="68580" marT="34290" marB="34290" anchor="ctr">
                    <a:lnL w="12700" cap="flat" cmpd="sng" algn="ctr">
                      <a:solidFill>
                        <a:prstClr val="white">
                          <a:lumMod val="75000"/>
                        </a:prstClr>
                      </a:solidFill>
                      <a:prstDash val="solid"/>
                      <a:round/>
                      <a:headEnd type="none" w="med" len="med"/>
                      <a:tailEnd type="none" w="med" len="med"/>
                    </a:lnL>
                    <a:solidFill>
                      <a:srgbClr val="CDD3DD"/>
                    </a:solidFill>
                  </a:tcPr>
                </a:tc>
                <a:tc>
                  <a:txBody>
                    <a:bodyPr/>
                    <a:lstStyle/>
                    <a:p>
                      <a:pPr algn="ctr">
                        <a:lnSpc>
                          <a:spcPts val="1600"/>
                        </a:lnSpc>
                      </a:pPr>
                      <a:r>
                        <a:rPr lang="en-US" sz="1200" dirty="0">
                          <a:latin typeface="Arial" panose="020B0604020202020204" pitchFamily="34" charset="0"/>
                          <a:cs typeface="Arial" panose="020B0604020202020204" pitchFamily="34" charset="0"/>
                        </a:rPr>
                        <a:t>91 (75)</a:t>
                      </a:r>
                    </a:p>
                  </a:txBody>
                  <a:tcPr marL="68580" marR="68580" marT="34290" marB="34290" anchor="ctr">
                    <a:lnR w="12700"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843116">
                <a:tc>
                  <a:txBody>
                    <a:bodyPr/>
                    <a:lstStyle/>
                    <a:p>
                      <a:pPr marL="91440">
                        <a:lnSpc>
                          <a:spcPts val="1600"/>
                        </a:lnSpc>
                      </a:pPr>
                      <a:r>
                        <a:rPr lang="en-US" sz="1200" dirty="0">
                          <a:latin typeface="Arial" panose="020B0604020202020204" pitchFamily="34" charset="0"/>
                          <a:cs typeface="Arial" panose="020B0604020202020204" pitchFamily="34" charset="0"/>
                        </a:rPr>
                        <a:t>HCV Genotype,</a:t>
                      </a:r>
                      <a:r>
                        <a:rPr lang="en-US" sz="1200" baseline="0" dirty="0">
                          <a:latin typeface="Arial" panose="020B0604020202020204" pitchFamily="34" charset="0"/>
                          <a:cs typeface="Arial" panose="020B0604020202020204" pitchFamily="34" charset="0"/>
                        </a:rPr>
                        <a:t> n (%)</a:t>
                      </a:r>
                    </a:p>
                    <a:p>
                      <a:pPr marL="91440">
                        <a:lnSpc>
                          <a:spcPts val="1600"/>
                        </a:lnSpc>
                      </a:pPr>
                      <a:r>
                        <a:rPr lang="en-US" sz="1200" baseline="0" dirty="0">
                          <a:latin typeface="Arial" panose="020B0604020202020204" pitchFamily="34" charset="0"/>
                          <a:cs typeface="Arial" panose="020B0604020202020204" pitchFamily="34" charset="0"/>
                        </a:rPr>
                        <a:t>  4</a:t>
                      </a:r>
                    </a:p>
                    <a:p>
                      <a:pPr marL="91440">
                        <a:lnSpc>
                          <a:spcPts val="1600"/>
                        </a:lnSpc>
                      </a:pPr>
                      <a:r>
                        <a:rPr lang="en-US" sz="1200" baseline="0" dirty="0">
                          <a:latin typeface="Arial" panose="020B0604020202020204" pitchFamily="34" charset="0"/>
                          <a:cs typeface="Arial" panose="020B0604020202020204" pitchFamily="34" charset="0"/>
                        </a:rPr>
                        <a:t>  5</a:t>
                      </a:r>
                    </a:p>
                    <a:p>
                      <a:pPr marL="91440">
                        <a:lnSpc>
                          <a:spcPts val="1600"/>
                        </a:lnSpc>
                      </a:pPr>
                      <a:r>
                        <a:rPr lang="en-US" sz="1200" baseline="0" dirty="0">
                          <a:latin typeface="Arial" panose="020B0604020202020204" pitchFamily="34" charset="0"/>
                          <a:cs typeface="Arial" panose="020B0604020202020204" pitchFamily="34" charset="0"/>
                        </a:rPr>
                        <a:t>  6</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prstClr val="white">
                          <a:lumMod val="75000"/>
                        </a:prstClr>
                      </a:solidFill>
                      <a:prstDash val="solid"/>
                      <a:round/>
                      <a:headEnd type="none" w="med" len="med"/>
                      <a:tailEnd type="none" w="med" len="med"/>
                    </a:ln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76 (63)</a:t>
                      </a:r>
                    </a:p>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26 (21)</a:t>
                      </a:r>
                    </a:p>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19 (16)</a:t>
                      </a:r>
                    </a:p>
                  </a:txBody>
                  <a:tcPr marL="68580" marR="68580" marT="34290" marB="34290" anchor="ctr">
                    <a:lnR w="12700" cap="flat" cmpd="sng" algn="ctr">
                      <a:solidFill>
                        <a:prstClr val="white">
                          <a:lumMod val="7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6"/>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HCV RNA, median</a:t>
                      </a:r>
                      <a:r>
                        <a:rPr lang="en-US" sz="1200" baseline="0" dirty="0">
                          <a:latin typeface="Arial" panose="020B0604020202020204" pitchFamily="34" charset="0"/>
                          <a:cs typeface="Arial" panose="020B0604020202020204" pitchFamily="34" charset="0"/>
                        </a:rPr>
                        <a:t> (range), </a:t>
                      </a:r>
                      <a:r>
                        <a:rPr lang="en-US" sz="1200" dirty="0">
                          <a:latin typeface="Arial" panose="020B0604020202020204" pitchFamily="34" charset="0"/>
                          <a:cs typeface="Arial" panose="020B0604020202020204" pitchFamily="34" charset="0"/>
                        </a:rPr>
                        <a:t>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a:t>
                      </a:r>
                    </a:p>
                  </a:txBody>
                  <a:tcPr marL="68580" marR="68580" marT="34290" marB="34290" anchor="ctr">
                    <a:lnL w="12700" cap="flat" cmpd="sng" algn="ctr">
                      <a:solidFill>
                        <a:prstClr val="white">
                          <a:lumMod val="75000"/>
                        </a:prstClr>
                      </a:solidFill>
                      <a:prstDash val="solid"/>
                      <a:round/>
                      <a:headEnd type="none" w="med" len="med"/>
                      <a:tailEnd type="none" w="med" len="med"/>
                    </a:lnL>
                    <a:solidFill>
                      <a:srgbClr val="CDD3DD"/>
                    </a:solidFill>
                  </a:tcPr>
                </a:tc>
                <a:tc>
                  <a:txBody>
                    <a:bodyPr/>
                    <a:lstStyle/>
                    <a:p>
                      <a:pPr algn="ctr">
                        <a:lnSpc>
                          <a:spcPts val="1600"/>
                        </a:lnSpc>
                      </a:pPr>
                      <a:r>
                        <a:rPr lang="en-US" sz="1200" dirty="0">
                          <a:latin typeface="Arial" panose="020B0604020202020204" pitchFamily="34" charset="0"/>
                          <a:cs typeface="Arial" panose="020B0604020202020204" pitchFamily="34" charset="0"/>
                        </a:rPr>
                        <a:t>6.3</a:t>
                      </a:r>
                      <a:r>
                        <a:rPr lang="en-US" sz="1200" baseline="0" dirty="0">
                          <a:latin typeface="Arial" panose="020B0604020202020204" pitchFamily="34" charset="0"/>
                          <a:cs typeface="Arial" panose="020B0604020202020204" pitchFamily="34" charset="0"/>
                        </a:rPr>
                        <a:t> (3.6-7.3)</a:t>
                      </a:r>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prstClr val="white">
                          <a:lumMod val="75000"/>
                        </a:prstClr>
                      </a:solidFill>
                      <a:prstDash val="solid"/>
                      <a:round/>
                      <a:headEnd type="none" w="med" len="med"/>
                      <a:tailEnd type="none" w="med" len="med"/>
                    </a:lnR>
                    <a:solidFill>
                      <a:srgbClr val="CDD3DD"/>
                    </a:solidFill>
                  </a:tcPr>
                </a:tc>
                <a:extLst>
                  <a:ext uri="{0D108BD9-81ED-4DB2-BD59-A6C34878D82A}">
                    <a16:rowId xmlns:a16="http://schemas.microsoft.com/office/drawing/2014/main" val="10007"/>
                  </a:ext>
                </a:extLst>
              </a:tr>
              <a:tr h="249155">
                <a:tc>
                  <a:txBody>
                    <a:bodyPr/>
                    <a:lstStyle/>
                    <a:p>
                      <a:pPr marL="91440">
                        <a:lnSpc>
                          <a:spcPts val="1600"/>
                        </a:lnSpc>
                      </a:pPr>
                      <a:r>
                        <a:rPr lang="en-US" sz="1200" dirty="0">
                          <a:latin typeface="Arial" panose="020B0604020202020204" pitchFamily="34" charset="0"/>
                          <a:cs typeface="Arial" panose="020B0604020202020204" pitchFamily="34" charset="0"/>
                        </a:rPr>
                        <a:t>Former IDU, n (%)</a:t>
                      </a:r>
                    </a:p>
                  </a:txBody>
                  <a:tcPr marL="68580" marR="68580" marT="34290" marB="34290" anchor="ctr">
                    <a:lnL w="12700" cap="flat" cmpd="sng" algn="ctr">
                      <a:solidFill>
                        <a:prstClr val="white">
                          <a:lumMod val="75000"/>
                        </a:prstClr>
                      </a:solidFill>
                      <a:prstDash val="solid"/>
                      <a:round/>
                      <a:headEnd type="none" w="med" len="med"/>
                      <a:tailEnd type="none" w="med" len="med"/>
                    </a:lnL>
                    <a:lnB w="12700" cap="flat" cmpd="sng" algn="ctr">
                      <a:solidFill>
                        <a:prstClr val="white">
                          <a:lumMod val="75000"/>
                        </a:prstClr>
                      </a:solidFill>
                      <a:prstDash val="solid"/>
                      <a:round/>
                      <a:headEnd type="none" w="med" len="med"/>
                      <a:tailEnd type="none" w="med" len="med"/>
                    </a:lnB>
                    <a:solidFill>
                      <a:srgbClr val="E8EAEF"/>
                    </a:solidFill>
                  </a:tcPr>
                </a:tc>
                <a:tc>
                  <a:txBody>
                    <a:bodyPr/>
                    <a:lstStyle/>
                    <a:p>
                      <a:pPr algn="ctr">
                        <a:lnSpc>
                          <a:spcPts val="1600"/>
                        </a:lnSpc>
                      </a:pPr>
                      <a:r>
                        <a:rPr lang="en-US" sz="1200" dirty="0">
                          <a:latin typeface="Arial" panose="020B0604020202020204" pitchFamily="34" charset="0"/>
                          <a:cs typeface="Arial" panose="020B0604020202020204" pitchFamily="34" charset="0"/>
                        </a:rPr>
                        <a:t>32 (26)</a:t>
                      </a:r>
                    </a:p>
                  </a:txBody>
                  <a:tcPr marL="68580" marR="68580" marT="34290" marB="34290" anchor="ctr">
                    <a:lnR w="12700" cap="flat" cmpd="sng" algn="ctr">
                      <a:solidFill>
                        <a:prstClr val="white">
                          <a:lumMod val="75000"/>
                        </a:prstClr>
                      </a:solidFill>
                      <a:prstDash val="solid"/>
                      <a:round/>
                      <a:headEnd type="none" w="med" len="med"/>
                      <a:tailEnd type="none" w="med" len="med"/>
                    </a:lnR>
                    <a:lnB w="12700" cap="flat" cmpd="sng" algn="ctr">
                      <a:solidFill>
                        <a:prstClr val="white">
                          <a:lumMod val="75000"/>
                        </a:prstClr>
                      </a:solidFill>
                      <a:prstDash val="solid"/>
                      <a:round/>
                      <a:headEnd type="none" w="med" len="med"/>
                      <a:tailEnd type="none" w="med" len="med"/>
                    </a:lnB>
                    <a:solidFill>
                      <a:srgbClr val="E8EAE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8574472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Non-Cirrhotic Genotype 4, 5, or 6</a:t>
            </a:r>
            <a:br>
              <a:rPr lang="en-US" sz="2000" dirty="0"/>
            </a:br>
            <a:r>
              <a:rPr lang="en-US" sz="2000" dirty="0"/>
              <a:t>ENDURANCE-4: Results</a:t>
            </a:r>
          </a:p>
        </p:txBody>
      </p:sp>
      <p:sp>
        <p:nvSpPr>
          <p:cNvPr id="5" name="Text Placeholder 4"/>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SVR12 (ITT analysis), Overall and by Genotype</a:t>
            </a:r>
          </a:p>
        </p:txBody>
      </p:sp>
      <p:sp>
        <p:nvSpPr>
          <p:cNvPr id="2" name="Content Placeholder 1"/>
          <p:cNvSpPr>
            <a:spLocks noGrp="1"/>
          </p:cNvSpPr>
          <p:nvPr>
            <p:ph type="body" sz="quarter" idx="14"/>
          </p:nvPr>
        </p:nvSpPr>
        <p:spPr>
          <a:prstGeom prst="rect">
            <a:avLst/>
          </a:prstGeom>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graphicFrame>
        <p:nvGraphicFramePr>
          <p:cNvPr id="11" name="Chart 10"/>
          <p:cNvGraphicFramePr>
            <a:graphicFrameLocks/>
          </p:cNvGraphicFramePr>
          <p:nvPr>
            <p:extLst>
              <p:ext uri="{D42A27DB-BD31-4B8C-83A1-F6EECF244321}">
                <p14:modId xmlns:p14="http://schemas.microsoft.com/office/powerpoint/2010/main" val="1364968426"/>
              </p:ext>
            </p:extLst>
          </p:nvPr>
        </p:nvGraphicFramePr>
        <p:xfrm>
          <a:off x="406581" y="1530931"/>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1932945" y="3662147"/>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120/121</a:t>
            </a:r>
          </a:p>
        </p:txBody>
      </p:sp>
      <p:sp>
        <p:nvSpPr>
          <p:cNvPr id="13" name="Rectangle 12"/>
          <p:cNvSpPr/>
          <p:nvPr/>
        </p:nvSpPr>
        <p:spPr>
          <a:xfrm>
            <a:off x="3724827" y="3662145"/>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75/76</a:t>
            </a:r>
            <a:r>
              <a:rPr lang="en-US" sz="1050" dirty="0">
                <a:solidFill>
                  <a:srgbClr val="FFFFFF"/>
                </a:solidFill>
              </a:rPr>
              <a:t>*</a:t>
            </a:r>
          </a:p>
        </p:txBody>
      </p:sp>
      <p:sp>
        <p:nvSpPr>
          <p:cNvPr id="14" name="Rectangle 13"/>
          <p:cNvSpPr/>
          <p:nvPr/>
        </p:nvSpPr>
        <p:spPr>
          <a:xfrm>
            <a:off x="5516709" y="3662145"/>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26/26</a:t>
            </a:r>
          </a:p>
        </p:txBody>
      </p:sp>
      <p:sp>
        <p:nvSpPr>
          <p:cNvPr id="15" name="Rectangle 14"/>
          <p:cNvSpPr/>
          <p:nvPr/>
        </p:nvSpPr>
        <p:spPr>
          <a:xfrm>
            <a:off x="7243954" y="3673565"/>
            <a:ext cx="685800"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rgbClr val="FFFFFF"/>
                </a:solidFill>
                <a:latin typeface="Arial" panose="020B0604020202020204" pitchFamily="34" charset="0"/>
                <a:cs typeface="Arial" panose="020B0604020202020204" pitchFamily="34" charset="0"/>
              </a:rPr>
              <a:t>19/19</a:t>
            </a:r>
          </a:p>
        </p:txBody>
      </p:sp>
      <p:sp>
        <p:nvSpPr>
          <p:cNvPr id="16" name="Rectangle 15"/>
          <p:cNvSpPr/>
          <p:nvPr/>
        </p:nvSpPr>
        <p:spPr>
          <a:xfrm>
            <a:off x="1182533" y="4512933"/>
            <a:ext cx="7370201" cy="253916"/>
          </a:xfrm>
          <a:prstGeom prst="rect">
            <a:avLst/>
          </a:prstGeom>
          <a:solidFill>
            <a:schemeClr val="bg1">
              <a:lumMod val="95000"/>
            </a:schemeClr>
          </a:solidFill>
          <a:ln>
            <a:noFill/>
          </a:ln>
        </p:spPr>
        <p:txBody>
          <a:bodyPr wrap="square" lIns="342900" anchor="ctr">
            <a:spAutoFit/>
          </a:bodyPr>
          <a:lstStyle/>
          <a:p>
            <a:r>
              <a:rPr lang="en-US" sz="1050" b="1" dirty="0">
                <a:latin typeface="Arial"/>
                <a:cs typeface="Arial"/>
              </a:rPr>
              <a:t>*</a:t>
            </a:r>
            <a:r>
              <a:rPr lang="en-US" sz="1050" dirty="0">
                <a:latin typeface="Arial"/>
                <a:cs typeface="Arial"/>
              </a:rPr>
              <a:t>1 patient stopped drug on day 12</a:t>
            </a:r>
          </a:p>
        </p:txBody>
      </p:sp>
    </p:spTree>
    <p:extLst>
      <p:ext uri="{BB962C8B-B14F-4D97-AF65-F5344CB8AC3E}">
        <p14:creationId xmlns:p14="http://schemas.microsoft.com/office/powerpoint/2010/main" val="119013010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Non-Cirrhotic Genotype 4, 5, or 6</a:t>
            </a:r>
            <a:br>
              <a:rPr lang="en-US" sz="2000" dirty="0"/>
            </a:br>
            <a:r>
              <a:rPr lang="en-US" sz="2000" dirty="0"/>
              <a:t>ENDURANCE-4: Adverse Events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graphicFrame>
        <p:nvGraphicFramePr>
          <p:cNvPr id="6" name="Content Placeholder 5"/>
          <p:cNvGraphicFramePr>
            <a:graphicFrameLocks/>
          </p:cNvGraphicFramePr>
          <p:nvPr>
            <p:extLst>
              <p:ext uri="{D42A27DB-BD31-4B8C-83A1-F6EECF244321}">
                <p14:modId xmlns:p14="http://schemas.microsoft.com/office/powerpoint/2010/main" val="2376744305"/>
              </p:ext>
            </p:extLst>
          </p:nvPr>
        </p:nvGraphicFramePr>
        <p:xfrm>
          <a:off x="460637" y="1010124"/>
          <a:ext cx="8229601" cy="3658129"/>
        </p:xfrm>
        <a:graphic>
          <a:graphicData uri="http://schemas.openxmlformats.org/drawingml/2006/table">
            <a:tbl>
              <a:tblPr firstRow="1" bandRow="1">
                <a:tableStyleId>{5C22544A-7EE6-4342-B048-85BDC9FD1C3A}</a:tableStyleId>
              </a:tblPr>
              <a:tblGrid>
                <a:gridCol w="4495796">
                  <a:extLst>
                    <a:ext uri="{9D8B030D-6E8A-4147-A177-3AD203B41FA5}">
                      <a16:colId xmlns:a16="http://schemas.microsoft.com/office/drawing/2014/main" val="20000"/>
                    </a:ext>
                  </a:extLst>
                </a:gridCol>
                <a:gridCol w="3733805">
                  <a:extLst>
                    <a:ext uri="{9D8B030D-6E8A-4147-A177-3AD203B41FA5}">
                      <a16:colId xmlns:a16="http://schemas.microsoft.com/office/drawing/2014/main" val="20001"/>
                    </a:ext>
                  </a:extLst>
                </a:gridCol>
              </a:tblGrid>
              <a:tr h="569527">
                <a:tc>
                  <a:txBody>
                    <a:bodyPr/>
                    <a:lstStyle/>
                    <a:p>
                      <a:pPr marL="91440"/>
                      <a:r>
                        <a:rPr lang="en-US" sz="1400" dirty="0">
                          <a:latin typeface="Arial" panose="020B0604020202020204" pitchFamily="34" charset="0"/>
                          <a:cs typeface="Arial" panose="020B0604020202020204" pitchFamily="34" charset="0"/>
                        </a:rPr>
                        <a:t>Adverse Events (AEs), n (%)</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r>
                        <a:rPr lang="en-US" sz="1400" baseline="0" dirty="0" err="1">
                          <a:latin typeface="Arial" panose="020B0604020202020204" pitchFamily="34" charset="0"/>
                          <a:cs typeface="Arial" panose="020B0604020202020204" pitchFamily="34" charset="0"/>
                        </a:rPr>
                        <a:t>Glecaprevir-Pibrentasvir</a:t>
                      </a:r>
                      <a:r>
                        <a:rPr lang="en-US" sz="1400" baseline="0" dirty="0">
                          <a:latin typeface="Arial" panose="020B0604020202020204" pitchFamily="34" charset="0"/>
                          <a:cs typeface="Arial" panose="020B0604020202020204" pitchFamily="34" charset="0"/>
                        </a:rPr>
                        <a:t> </a:t>
                      </a:r>
                      <a:br>
                        <a:rPr lang="en-US" sz="140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 = 121)</a:t>
                      </a:r>
                      <a:endParaRPr lang="en-US" sz="105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382283">
                <a:tc>
                  <a:txBody>
                    <a:bodyPr/>
                    <a:lstStyle/>
                    <a:p>
                      <a:pPr marL="91440">
                        <a:lnSpc>
                          <a:spcPts val="2400"/>
                        </a:lnSpc>
                      </a:pPr>
                      <a:r>
                        <a:rPr lang="en-US" sz="1200" dirty="0">
                          <a:latin typeface="Arial" panose="020B0604020202020204" pitchFamily="34" charset="0"/>
                          <a:cs typeface="Arial" panose="020B0604020202020204" pitchFamily="34" charset="0"/>
                        </a:rPr>
                        <a:t>AEs</a:t>
                      </a:r>
                      <a:r>
                        <a:rPr lang="en-US" sz="1200" baseline="0" dirty="0">
                          <a:latin typeface="Arial" panose="020B0604020202020204" pitchFamily="34" charset="0"/>
                          <a:cs typeface="Arial" panose="020B0604020202020204" pitchFamily="34" charset="0"/>
                        </a:rPr>
                        <a:t> leading to drug discontinuation</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200" dirty="0">
                          <a:latin typeface="Arial" panose="020B0604020202020204" pitchFamily="34" charset="0"/>
                          <a:cs typeface="Arial" panose="020B0604020202020204" pitchFamily="34" charset="0"/>
                        </a:rPr>
                        <a:t>3 (2.5)*</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382283">
                <a:tc>
                  <a:txBody>
                    <a:bodyPr/>
                    <a:lstStyle/>
                    <a:p>
                      <a:pPr marL="91440">
                        <a:lnSpc>
                          <a:spcPts val="2400"/>
                        </a:lnSpc>
                      </a:pPr>
                      <a:r>
                        <a:rPr lang="en-US" sz="1200" dirty="0">
                          <a:latin typeface="Arial" panose="020B0604020202020204" pitchFamily="34" charset="0"/>
                          <a:cs typeface="Arial" panose="020B0604020202020204" pitchFamily="34" charset="0"/>
                        </a:rPr>
                        <a:t>Serious AEs</a:t>
                      </a: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200" dirty="0">
                          <a:latin typeface="Arial" panose="020B0604020202020204" pitchFamily="34" charset="0"/>
                          <a:cs typeface="Arial" panose="020B0604020202020204" pitchFamily="34" charset="0"/>
                        </a:rPr>
                        <a:t>1 (0.8)</a:t>
                      </a:r>
                      <a:r>
                        <a:rPr lang="en-US" sz="1200" baseline="300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792563">
                <a:tc>
                  <a:txBody>
                    <a:bodyPr/>
                    <a:lstStyle/>
                    <a:p>
                      <a:pPr marL="91440">
                        <a:lnSpc>
                          <a:spcPts val="1600"/>
                        </a:lnSpc>
                      </a:pPr>
                      <a:r>
                        <a:rPr lang="en-US" sz="1200" dirty="0">
                          <a:latin typeface="Arial" panose="020B0604020202020204" pitchFamily="34" charset="0"/>
                          <a:cs typeface="Arial" panose="020B0604020202020204" pitchFamily="34" charset="0"/>
                        </a:rPr>
                        <a:t>AEs occurring</a:t>
                      </a:r>
                      <a:r>
                        <a:rPr lang="en-US" sz="1200" baseline="0" dirty="0">
                          <a:latin typeface="Arial" panose="020B0604020202020204" pitchFamily="34" charset="0"/>
                          <a:cs typeface="Arial" panose="020B0604020202020204" pitchFamily="34" charset="0"/>
                        </a:rPr>
                        <a:t> in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10% of patients</a:t>
                      </a:r>
                    </a:p>
                    <a:p>
                      <a:pPr marL="182880">
                        <a:lnSpc>
                          <a:spcPts val="1600"/>
                        </a:lnSpc>
                      </a:pPr>
                      <a:r>
                        <a:rPr lang="en-US" sz="1200" baseline="0" dirty="0">
                          <a:latin typeface="Arial" panose="020B0604020202020204" pitchFamily="34" charset="0"/>
                          <a:cs typeface="Arial" panose="020B0604020202020204" pitchFamily="34" charset="0"/>
                        </a:rPr>
                        <a:t>Fatigue</a:t>
                      </a:r>
                    </a:p>
                    <a:p>
                      <a:pPr marL="182880">
                        <a:lnSpc>
                          <a:spcPts val="1600"/>
                        </a:lnSpc>
                      </a:pPr>
                      <a:r>
                        <a:rPr lang="en-US" sz="1200" baseline="0" dirty="0">
                          <a:latin typeface="Arial" panose="020B0604020202020204" pitchFamily="34" charset="0"/>
                          <a:cs typeface="Arial" panose="020B0604020202020204" pitchFamily="34" charset="0"/>
                        </a:rPr>
                        <a:t>Headache</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21 (17)</a:t>
                      </a:r>
                    </a:p>
                    <a:p>
                      <a:pPr algn="ctr">
                        <a:lnSpc>
                          <a:spcPts val="1600"/>
                        </a:lnSpc>
                      </a:pPr>
                      <a:r>
                        <a:rPr lang="en-US" sz="1200" dirty="0">
                          <a:latin typeface="Arial" panose="020B0604020202020204" pitchFamily="34" charset="0"/>
                          <a:cs typeface="Arial" panose="020B0604020202020204" pitchFamily="34" charset="0"/>
                        </a:rPr>
                        <a:t>25 (21)</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1084945">
                <a:tc>
                  <a:txBody>
                    <a:bodyPr/>
                    <a:lstStyle/>
                    <a:p>
                      <a:pPr marL="91440">
                        <a:lnSpc>
                          <a:spcPts val="2400"/>
                        </a:lnSpc>
                      </a:pPr>
                      <a:r>
                        <a:rPr lang="en-US" sz="1200" dirty="0">
                          <a:latin typeface="Arial" panose="020B0604020202020204" pitchFamily="34" charset="0"/>
                          <a:cs typeface="Arial" panose="020B0604020202020204" pitchFamily="34" charset="0"/>
                        </a:rPr>
                        <a:t>Laboratory AEs</a:t>
                      </a:r>
                    </a:p>
                    <a:p>
                      <a:pPr marL="182880">
                        <a:lnSpc>
                          <a:spcPts val="1600"/>
                        </a:lnSpc>
                      </a:pPr>
                      <a:r>
                        <a:rPr lang="en-US" sz="1200" baseline="0" dirty="0">
                          <a:latin typeface="Arial" panose="020B0604020202020204" pitchFamily="34" charset="0"/>
                          <a:cs typeface="Arial" panose="020B0604020202020204" pitchFamily="34" charset="0"/>
                        </a:rPr>
                        <a:t>AST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2 (&gt;3x ULN)</a:t>
                      </a:r>
                    </a:p>
                    <a:p>
                      <a:pPr marL="182880">
                        <a:lnSpc>
                          <a:spcPts val="1600"/>
                        </a:lnSpc>
                      </a:pPr>
                      <a:r>
                        <a:rPr lang="en-US" sz="1200" baseline="0" dirty="0">
                          <a:latin typeface="Arial" panose="020B0604020202020204" pitchFamily="34" charset="0"/>
                          <a:cs typeface="Arial" panose="020B0604020202020204" pitchFamily="34" charset="0"/>
                        </a:rPr>
                        <a:t>ALT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2 (&gt;3x ULN)</a:t>
                      </a:r>
                    </a:p>
                    <a:p>
                      <a:pPr marL="182880">
                        <a:lnSpc>
                          <a:spcPts val="1600"/>
                        </a:lnSpc>
                      </a:pPr>
                      <a:r>
                        <a:rPr lang="en-US" sz="1200" baseline="0" dirty="0">
                          <a:latin typeface="Arial" panose="020B0604020202020204" pitchFamily="34" charset="0"/>
                          <a:cs typeface="Arial" panose="020B0604020202020204" pitchFamily="34" charset="0"/>
                        </a:rPr>
                        <a:t>Total bilirubin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(&gt;3x ULN)</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ts val="24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0</a:t>
                      </a:r>
                    </a:p>
                    <a:p>
                      <a:pPr algn="ctr">
                        <a:lnSpc>
                          <a:spcPts val="1600"/>
                        </a:lnSpc>
                      </a:pPr>
                      <a:r>
                        <a:rPr lang="en-US" sz="1200" dirty="0">
                          <a:latin typeface="Arial" panose="020B0604020202020204" pitchFamily="34" charset="0"/>
                          <a:cs typeface="Arial" panose="020B0604020202020204" pitchFamily="34" charset="0"/>
                        </a:rPr>
                        <a:t>0</a:t>
                      </a:r>
                    </a:p>
                    <a:p>
                      <a:pPr algn="ctr">
                        <a:lnSpc>
                          <a:spcPts val="1600"/>
                        </a:lnSpc>
                      </a:pPr>
                      <a:r>
                        <a:rPr lang="en-US" sz="1200" dirty="0">
                          <a:latin typeface="Arial" panose="020B0604020202020204" pitchFamily="34" charset="0"/>
                          <a:cs typeface="Arial" panose="020B0604020202020204" pitchFamily="34" charset="0"/>
                        </a:rPr>
                        <a:t>0</a:t>
                      </a:r>
                    </a:p>
                  </a:txBody>
                  <a:tcPr marL="68580" marR="68580" marT="34290" marB="34290">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4"/>
                  </a:ext>
                </a:extLst>
              </a:tr>
              <a:tr h="446528">
                <a:tc gridSpan="2">
                  <a:txBody>
                    <a:bodyPr/>
                    <a:lstStyle/>
                    <a:p>
                      <a:pPr marL="91440">
                        <a:lnSpc>
                          <a:spcPts val="1400"/>
                        </a:lnSpc>
                      </a:pPr>
                      <a:r>
                        <a:rPr lang="en-US" sz="1050" dirty="0">
                          <a:latin typeface="Arial" panose="020B0604020202020204" pitchFamily="34" charset="0"/>
                          <a:cs typeface="Arial" panose="020B0604020202020204" pitchFamily="34" charset="0"/>
                        </a:rPr>
                        <a:t>*One patient with anxiety, another with heartburn, third with transient ischemic attack</a:t>
                      </a:r>
                      <a:r>
                        <a:rPr lang="en-US" sz="1050" baseline="0" dirty="0">
                          <a:latin typeface="Arial" panose="020B0604020202020204" pitchFamily="34" charset="0"/>
                          <a:cs typeface="Arial" panose="020B0604020202020204" pitchFamily="34" charset="0"/>
                        </a:rPr>
                        <a:t> (TIA)</a:t>
                      </a:r>
                      <a:r>
                        <a:rPr lang="en-US" sz="1050" dirty="0">
                          <a:latin typeface="Arial" panose="020B0604020202020204" pitchFamily="34" charset="0"/>
                          <a:cs typeface="Arial" panose="020B0604020202020204" pitchFamily="34" charset="0"/>
                        </a:rPr>
                        <a:t>.</a:t>
                      </a:r>
                    </a:p>
                    <a:p>
                      <a:pPr marL="91440">
                        <a:lnSpc>
                          <a:spcPts val="1400"/>
                        </a:lnSpc>
                      </a:pP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Patient</a:t>
                      </a:r>
                      <a:r>
                        <a:rPr lang="en-US" sz="1050" baseline="0" dirty="0">
                          <a:latin typeface="Arial" panose="020B0604020202020204" pitchFamily="34" charset="0"/>
                          <a:cs typeface="Arial" panose="020B0604020202020204" pitchFamily="34" charset="0"/>
                        </a:rPr>
                        <a:t> with baseline risk factors discontinued drug on day 12 due to TIA.</a:t>
                      </a:r>
                      <a:endParaRPr lang="en-US" sz="105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lnSpc>
                          <a:spcPts val="1900"/>
                        </a:lnSpc>
                      </a:pPr>
                      <a:endParaRPr lang="en-US" sz="1600" dirty="0"/>
                    </a:p>
                  </a:txBody>
                  <a:tcPr>
                    <a:lnR w="12700" cap="flat" cmpd="sng" algn="ctr">
                      <a:solidFill>
                        <a:srgbClr val="7F7F7F"/>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718137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Glecaprevir-Pibrentasvir in Non-Cirrhotic Genotype 4, 5, or 6</a:t>
            </a:r>
            <a:br>
              <a:rPr lang="en-US" sz="2000" dirty="0"/>
            </a:br>
            <a:r>
              <a:rPr lang="en-US" sz="2000" dirty="0"/>
              <a:t>*ENDURANCE-4: Conclusions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a:t>
            </a:r>
            <a:r>
              <a:rPr lang="en-US" dirty="0" err="1"/>
              <a:t>Clin</a:t>
            </a:r>
            <a:r>
              <a:rPr lang="en-US" dirty="0"/>
              <a:t> </a:t>
            </a:r>
            <a:r>
              <a:rPr lang="en-US" dirty="0" err="1"/>
              <a:t>Gastroenterol</a:t>
            </a:r>
            <a:r>
              <a:rPr lang="en-US" dirty="0"/>
              <a:t> </a:t>
            </a:r>
            <a:r>
              <a:rPr lang="en-US" dirty="0" err="1"/>
              <a:t>Hepatol</a:t>
            </a:r>
            <a:r>
              <a:rPr lang="en-US" dirty="0"/>
              <a:t>. 2018;16:417-26.</a:t>
            </a:r>
            <a:endParaRPr lang="en-US" sz="900" dirty="0"/>
          </a:p>
        </p:txBody>
      </p:sp>
      <p:sp>
        <p:nvSpPr>
          <p:cNvPr id="3" name="Content Placeholder 2">
            <a:extLst>
              <a:ext uri="{FF2B5EF4-FFF2-40B4-BE49-F238E27FC236}">
                <a16:creationId xmlns:a16="http://schemas.microsoft.com/office/drawing/2014/main" id="{64C71A46-066C-514C-B65F-216797302B87}"/>
              </a:ext>
            </a:extLst>
          </p:cNvPr>
          <p:cNvSpPr>
            <a:spLocks noGrp="1"/>
          </p:cNvSpPr>
          <p:nvPr>
            <p:ph sz="half" idx="2"/>
          </p:nvPr>
        </p:nvSpPr>
        <p:spPr/>
        <p:txBody>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“In 3 Phase 3 studies, 8 weeks' treatment with glecaprevir/pibrentasvir produced an SVR12 in at least 93% of patients with chronic HCV genotype 2, 4, 5, or 6 infection without cirrhosis, with virologic failure in less than 1%. The drug combination had a safety profile comparable to 12 week's treatment with glecaprevir/pibrentasvir</a:t>
            </a:r>
            <a:r>
              <a:rPr lang="en-US" dirty="0">
                <a:solidFill>
                  <a:schemeClr val="tx1"/>
                </a:solidFill>
                <a:latin typeface="Arial"/>
                <a:cs typeface="Arial"/>
              </a:rPr>
              <a:t>.” </a:t>
            </a:r>
            <a:endParaRPr lang="en-US" dirty="0"/>
          </a:p>
        </p:txBody>
      </p:sp>
      <p:sp>
        <p:nvSpPr>
          <p:cNvPr id="5" name="Rectangle 4"/>
          <p:cNvSpPr/>
          <p:nvPr/>
        </p:nvSpPr>
        <p:spPr>
          <a:xfrm>
            <a:off x="0" y="3817563"/>
            <a:ext cx="9144000" cy="253916"/>
          </a:xfrm>
          <a:prstGeom prst="rect">
            <a:avLst/>
          </a:prstGeom>
          <a:solidFill>
            <a:schemeClr val="bg1">
              <a:lumMod val="95000"/>
            </a:schemeClr>
          </a:solidFill>
          <a:ln>
            <a:noFill/>
          </a:ln>
        </p:spPr>
        <p:txBody>
          <a:bodyPr wrap="square" lIns="342900" anchor="ctr">
            <a:spAutoFit/>
          </a:bodyPr>
          <a:lstStyle/>
          <a:p>
            <a:pPr algn="ctr"/>
            <a:r>
              <a:rPr lang="en-US" sz="1050" b="1" dirty="0">
                <a:latin typeface="Arial"/>
                <a:cs typeface="Arial"/>
              </a:rPr>
              <a:t>*Note</a:t>
            </a:r>
            <a:r>
              <a:rPr lang="en-US" sz="1050" dirty="0">
                <a:latin typeface="Arial"/>
                <a:cs typeface="Arial"/>
              </a:rPr>
              <a:t>: ENDURANCE-4 was published in conjunction with ENDURANCE-2 and SURVEYOR-II (Part 4)</a:t>
            </a:r>
          </a:p>
        </p:txBody>
      </p:sp>
    </p:spTree>
    <p:extLst>
      <p:ext uri="{BB962C8B-B14F-4D97-AF65-F5344CB8AC3E}">
        <p14:creationId xmlns:p14="http://schemas.microsoft.com/office/powerpoint/2010/main" val="2158497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Glecaprevir-Pibrentasvir (</a:t>
            </a:r>
            <a:r>
              <a:rPr lang="en-US" sz="2000" i="1" dirty="0"/>
              <a:t>Mavyret</a:t>
            </a:r>
            <a:r>
              <a:rPr lang="en-US" sz="2000" dirty="0"/>
              <a:t>)</a:t>
            </a:r>
            <a:br>
              <a:rPr lang="en-US" sz="2000" dirty="0"/>
            </a:br>
            <a:r>
              <a:rPr lang="en-US" sz="2000" dirty="0"/>
              <a:t>Indications: Treatment Experienced-Patients</a:t>
            </a:r>
          </a:p>
        </p:txBody>
      </p:sp>
      <p:sp>
        <p:nvSpPr>
          <p:cNvPr id="5" name="Content Placeholder 4"/>
          <p:cNvSpPr>
            <a:spLocks noGrp="1"/>
          </p:cNvSpPr>
          <p:nvPr>
            <p:ph type="body" sz="quarter" idx="14"/>
          </p:nvPr>
        </p:nvSpPr>
        <p:spPr>
          <a:prstGeom prst="rect">
            <a:avLst/>
          </a:prstGeom>
        </p:spPr>
        <p:txBody>
          <a:bodyPr/>
          <a:lstStyle/>
          <a:p>
            <a:r>
              <a:rPr lang="en-US" dirty="0"/>
              <a:t>Source: </a:t>
            </a:r>
            <a:r>
              <a:rPr lang="en-US" i="1" dirty="0"/>
              <a:t>Mavyret </a:t>
            </a:r>
            <a:r>
              <a:rPr lang="en-US" dirty="0"/>
              <a:t>Prescribing Information. </a:t>
            </a:r>
            <a:r>
              <a:rPr lang="en-US" dirty="0" err="1"/>
              <a:t>AbbVie</a:t>
            </a:r>
            <a:r>
              <a:rPr lang="en-US" dirty="0"/>
              <a:t>.</a:t>
            </a:r>
          </a:p>
        </p:txBody>
      </p:sp>
      <p:graphicFrame>
        <p:nvGraphicFramePr>
          <p:cNvPr id="7" name="Group 66"/>
          <p:cNvGraphicFramePr>
            <a:graphicFrameLocks noGrp="1"/>
          </p:cNvGraphicFramePr>
          <p:nvPr>
            <p:extLst>
              <p:ext uri="{D42A27DB-BD31-4B8C-83A1-F6EECF244321}">
                <p14:modId xmlns:p14="http://schemas.microsoft.com/office/powerpoint/2010/main" val="3194521183"/>
              </p:ext>
            </p:extLst>
          </p:nvPr>
        </p:nvGraphicFramePr>
        <p:xfrm>
          <a:off x="457200" y="1001553"/>
          <a:ext cx="8229598" cy="3759633"/>
        </p:xfrm>
        <a:graphic>
          <a:graphicData uri="http://schemas.openxmlformats.org/drawingml/2006/table">
            <a:tbl>
              <a:tblPr>
                <a:effectLst/>
              </a:tblPr>
              <a:tblGrid>
                <a:gridCol w="1393604">
                  <a:extLst>
                    <a:ext uri="{9D8B030D-6E8A-4147-A177-3AD203B41FA5}">
                      <a16:colId xmlns:a16="http://schemas.microsoft.com/office/drawing/2014/main" val="20000"/>
                    </a:ext>
                  </a:extLst>
                </a:gridCol>
                <a:gridCol w="3007250">
                  <a:extLst>
                    <a:ext uri="{9D8B030D-6E8A-4147-A177-3AD203B41FA5}">
                      <a16:colId xmlns:a16="http://schemas.microsoft.com/office/drawing/2014/main" val="20001"/>
                    </a:ext>
                  </a:extLst>
                </a:gridCol>
                <a:gridCol w="1613647">
                  <a:extLst>
                    <a:ext uri="{9D8B030D-6E8A-4147-A177-3AD203B41FA5}">
                      <a16:colId xmlns:a16="http://schemas.microsoft.com/office/drawing/2014/main" val="20002"/>
                    </a:ext>
                  </a:extLst>
                </a:gridCol>
                <a:gridCol w="2215097">
                  <a:extLst>
                    <a:ext uri="{9D8B030D-6E8A-4147-A177-3AD203B41FA5}">
                      <a16:colId xmlns:a16="http://schemas.microsoft.com/office/drawing/2014/main" val="20003"/>
                    </a:ext>
                  </a:extLst>
                </a:gridCol>
              </a:tblGrid>
              <a:tr h="314960">
                <a:tc gridSpan="4">
                  <a:txBody>
                    <a:bodyPr/>
                    <a:lstStyle/>
                    <a:p>
                      <a:pPr marL="0" marR="0" lvl="0" indent="0" algn="l" defTabSz="914400" rtl="0" eaLnBrk="1" fontAlgn="base" latinLnBrk="0" hangingPunct="1">
                        <a:lnSpc>
                          <a:spcPts val="1400"/>
                        </a:lnSpc>
                        <a:spcBef>
                          <a:spcPts val="0"/>
                        </a:spcBef>
                        <a:spcAft>
                          <a:spcPts val="0"/>
                        </a:spcAft>
                        <a:buClr>
                          <a:srgbClr val="990000"/>
                        </a:buClr>
                        <a:buSzTx/>
                        <a:buFont typeface="Symbol" pitchFamily="18" charset="2"/>
                        <a:buNone/>
                        <a:tabLst/>
                        <a:defRPr/>
                      </a:pPr>
                      <a:r>
                        <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Glecaprevir-Pibrentasvir in HCV Treatment-Experienced Patients</a:t>
                      </a:r>
                    </a:p>
                  </a:txBody>
                  <a:tcPr marL="68580" marR="34290" marT="68580" marB="68580" anchor="ctr" horzOverflow="overflow">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9864">
                <a:tc rowSpan="2">
                  <a:txBody>
                    <a:bodyPr/>
                    <a:lstStyle/>
                    <a:p>
                      <a:pPr>
                        <a:lnSpc>
                          <a:spcPts val="1600"/>
                        </a:lnSpc>
                        <a:spcBef>
                          <a:spcPts val="600"/>
                        </a:spcBef>
                        <a:spcAft>
                          <a:spcPts val="0"/>
                        </a:spcAft>
                      </a:pPr>
                      <a:r>
                        <a:rPr lang="en-US" sz="1100" b="1" dirty="0">
                          <a:solidFill>
                            <a:schemeClr val="bg1"/>
                          </a:solidFill>
                          <a:latin typeface="Arial" panose="020B0604020202020204" pitchFamily="34" charset="0"/>
                          <a:cs typeface="Arial" panose="020B0604020202020204" pitchFamily="34" charset="0"/>
                        </a:rPr>
                        <a:t>HCV Genotype</a:t>
                      </a:r>
                    </a:p>
                  </a:txBody>
                  <a:tcPr marL="68580" marR="34290" marT="34290" marB="34290" anchor="ctr" horzOverflow="overflow">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rowSpan="2">
                  <a:txBody>
                    <a:bodyPr/>
                    <a:lstStyle/>
                    <a:p>
                      <a:pPr>
                        <a:lnSpc>
                          <a:spcPts val="1600"/>
                        </a:lnSpc>
                        <a:spcBef>
                          <a:spcPts val="600"/>
                        </a:spcBef>
                        <a:spcAft>
                          <a:spcPts val="0"/>
                        </a:spcAft>
                      </a:pPr>
                      <a:r>
                        <a:rPr lang="en-US" sz="1100" b="1" dirty="0">
                          <a:solidFill>
                            <a:schemeClr val="bg1"/>
                          </a:solidFill>
                          <a:latin typeface="Arial" panose="020B0604020202020204" pitchFamily="34" charset="0"/>
                          <a:cs typeface="Arial" panose="020B0604020202020204" pitchFamily="34" charset="0"/>
                        </a:rPr>
                        <a:t>Patients Previously Treated With a Regimen</a:t>
                      </a:r>
                      <a:r>
                        <a:rPr lang="en-US" sz="1100" b="1" baseline="0" dirty="0">
                          <a:solidFill>
                            <a:schemeClr val="bg1"/>
                          </a:solidFill>
                          <a:latin typeface="Arial" panose="020B0604020202020204" pitchFamily="34" charset="0"/>
                          <a:cs typeface="Arial" panose="020B0604020202020204" pitchFamily="34" charset="0"/>
                        </a:rPr>
                        <a:t> </a:t>
                      </a:r>
                      <a:r>
                        <a:rPr lang="en-US" sz="1100" b="1" dirty="0">
                          <a:solidFill>
                            <a:schemeClr val="bg1"/>
                          </a:solidFill>
                          <a:latin typeface="Arial" panose="020B0604020202020204" pitchFamily="34" charset="0"/>
                          <a:cs typeface="Arial" panose="020B0604020202020204" pitchFamily="34" charset="0"/>
                        </a:rPr>
                        <a:t>Containing:</a:t>
                      </a:r>
                    </a:p>
                  </a:txBody>
                  <a:tcPr marL="68580" marR="34290" marT="34290" marB="342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2A5480"/>
                    </a:solidFill>
                  </a:tcPr>
                </a:tc>
                <a:tc gridSpan="2">
                  <a:txBody>
                    <a:bodyPr/>
                    <a:lstStyle/>
                    <a:p>
                      <a:pPr marL="0" marR="0" lvl="0" indent="0" algn="ctr" defTabSz="914400" rtl="0" eaLnBrk="1" fontAlgn="base" latinLnBrk="0" hangingPunct="1">
                        <a:lnSpc>
                          <a:spcPts val="1400"/>
                        </a:lnSpc>
                        <a:spcBef>
                          <a:spcPts val="0"/>
                        </a:spcBef>
                        <a:spcAft>
                          <a:spcPts val="0"/>
                        </a:spcAft>
                        <a:buClr>
                          <a:srgbClr val="990000"/>
                        </a:buClr>
                        <a:buSzTx/>
                        <a:buFont typeface="Symbol" pitchFamily="18" charset="2"/>
                        <a:buNone/>
                        <a:tabLst/>
                        <a:defRPr/>
                      </a:pPr>
                      <a: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Treatment Duration</a:t>
                      </a:r>
                    </a:p>
                  </a:txBody>
                  <a:tcPr marL="68580" marR="34290" marT="34290" marB="3429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2A5480"/>
                    </a:solidFill>
                  </a:tcPr>
                </a:tc>
                <a:tc hMerge="1">
                  <a:txBody>
                    <a:bodyPr/>
                    <a:lstStyle/>
                    <a:p>
                      <a:pPr marL="0" marR="0" lvl="0" indent="0" algn="ctr" defTabSz="914400" rtl="0" eaLnBrk="1" fontAlgn="base" latinLnBrk="0" hangingPunct="1">
                        <a:lnSpc>
                          <a:spcPts val="1800"/>
                        </a:lnSpc>
                        <a:spcBef>
                          <a:spcPts val="0"/>
                        </a:spcBef>
                        <a:spcAft>
                          <a:spcPts val="0"/>
                        </a:spcAft>
                        <a:buClr>
                          <a:srgbClr val="990000"/>
                        </a:buClr>
                        <a:buSzTx/>
                        <a:buFont typeface="Symbol" pitchFamily="18" charset="2"/>
                        <a:buNone/>
                        <a:tabLst/>
                        <a:defRPr/>
                      </a:pPr>
                      <a:endParaRPr kumimoji="0" lang="en-US" sz="1600" b="1" i="0" u="none" strike="noStrike" cap="none" normalizeH="0" baseline="0" dirty="0">
                        <a:ln>
                          <a:noFill/>
                        </a:ln>
                        <a:solidFill>
                          <a:schemeClr val="bg1"/>
                        </a:solidFill>
                        <a:effectLst/>
                        <a:latin typeface="+mn-lt"/>
                      </a:endParaRPr>
                    </a:p>
                  </a:txBody>
                  <a:tcPr marL="0" marR="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extLst>
                  <a:ext uri="{0D108BD9-81ED-4DB2-BD59-A6C34878D82A}">
                    <a16:rowId xmlns:a16="http://schemas.microsoft.com/office/drawing/2014/main" val="10001"/>
                  </a:ext>
                </a:extLst>
              </a:tr>
              <a:tr h="577871">
                <a:tc vMerge="1">
                  <a:txBody>
                    <a:bodyPr/>
                    <a:lstStyle/>
                    <a:p>
                      <a:pPr>
                        <a:lnSpc>
                          <a:spcPts val="1800"/>
                        </a:lnSpc>
                        <a:spcBef>
                          <a:spcPts val="600"/>
                        </a:spcBef>
                        <a:spcAft>
                          <a:spcPts val="0"/>
                        </a:spcAft>
                      </a:pPr>
                      <a:endParaRPr lang="en-US" sz="1600" b="1" dirty="0">
                        <a:solidFill>
                          <a:schemeClr val="bg1"/>
                        </a:solidFill>
                      </a:endParaRPr>
                    </a:p>
                  </a:txBody>
                  <a:tcPr marR="45720" anchor="ctr" horzOverflow="overflow">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2A5480"/>
                    </a:solidFill>
                  </a:tcPr>
                </a:tc>
                <a:tc vMerge="1">
                  <a:txBody>
                    <a:bodyPr/>
                    <a:lstStyle/>
                    <a:p>
                      <a:endParaRPr lang="en-US"/>
                    </a:p>
                  </a:txBody>
                  <a:tcPr/>
                </a:tc>
                <a:tc>
                  <a:txBody>
                    <a:bodyPr/>
                    <a:lstStyle/>
                    <a:p>
                      <a:pPr marL="0" marR="0" lvl="0" indent="0" algn="ctr" defTabSz="914400" rtl="0" eaLnBrk="1" fontAlgn="base" latinLnBrk="0" hangingPunct="1">
                        <a:lnSpc>
                          <a:spcPts val="1600"/>
                        </a:lnSpc>
                        <a:spcBef>
                          <a:spcPts val="0"/>
                        </a:spcBef>
                        <a:spcAft>
                          <a:spcPts val="0"/>
                        </a:spcAft>
                        <a:buClr>
                          <a:srgbClr val="990000"/>
                        </a:buClr>
                        <a:buSzTx/>
                        <a:buFont typeface="Symbol" pitchFamily="18" charset="2"/>
                        <a:buNone/>
                        <a:tabLst/>
                        <a:defRPr/>
                      </a:pPr>
                      <a: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No </a:t>
                      </a:r>
                      <a:b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Cirrhosis</a:t>
                      </a:r>
                    </a:p>
                  </a:txBody>
                  <a:tcPr marL="68580" marR="34290" marT="34290" marB="342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826D3D"/>
                    </a:solidFill>
                  </a:tcPr>
                </a:tc>
                <a:tc>
                  <a:txBody>
                    <a:bodyPr/>
                    <a:lstStyle/>
                    <a:p>
                      <a:pPr marL="0" marR="0" lvl="0" indent="0" algn="ctr" defTabSz="914400" rtl="0" eaLnBrk="1" fontAlgn="base" latinLnBrk="0" hangingPunct="1">
                        <a:lnSpc>
                          <a:spcPts val="1600"/>
                        </a:lnSpc>
                        <a:spcBef>
                          <a:spcPts val="0"/>
                        </a:spcBef>
                        <a:spcAft>
                          <a:spcPts val="0"/>
                        </a:spcAft>
                        <a:buClr>
                          <a:srgbClr val="990000"/>
                        </a:buClr>
                        <a:buSzTx/>
                        <a:buFont typeface="Symbol" pitchFamily="18" charset="2"/>
                        <a:buNone/>
                        <a:tabLst/>
                        <a:defRPr/>
                      </a:pPr>
                      <a: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Compensated Cirrhosis</a:t>
                      </a:r>
                      <a:b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(Child-Pugh Class A)</a:t>
                      </a:r>
                    </a:p>
                  </a:txBody>
                  <a:tcPr marL="0" marR="0" marT="34290" marB="3429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D5200"/>
                    </a:solidFill>
                  </a:tcPr>
                </a:tc>
                <a:extLst>
                  <a:ext uri="{0D108BD9-81ED-4DB2-BD59-A6C34878D82A}">
                    <a16:rowId xmlns:a16="http://schemas.microsoft.com/office/drawing/2014/main" val="10002"/>
                  </a:ext>
                </a:extLst>
              </a:tr>
              <a:tr h="553914">
                <a:tc rowSpan="2">
                  <a:txBody>
                    <a:bodyPr/>
                    <a:lstStyle/>
                    <a:p>
                      <a:pPr>
                        <a:lnSpc>
                          <a:spcPts val="1700"/>
                        </a:lnSpc>
                        <a:spcBef>
                          <a:spcPts val="600"/>
                        </a:spcBef>
                        <a:spcAft>
                          <a:spcPts val="0"/>
                        </a:spcAft>
                      </a:pPr>
                      <a:r>
                        <a:rPr lang="en-US" sz="1100" dirty="0">
                          <a:solidFill>
                            <a:srgbClr val="000000"/>
                          </a:solidFill>
                          <a:latin typeface="Arial" panose="020B0604020202020204" pitchFamily="34" charset="0"/>
                          <a:cs typeface="Arial" panose="020B0604020202020204" pitchFamily="34" charset="0"/>
                        </a:rPr>
                        <a:t>1</a:t>
                      </a:r>
                    </a:p>
                  </a:txBody>
                  <a:tcPr marL="68580" marR="34290" marT="68580" marB="6858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l" defTabSz="914400" rtl="0" eaLnBrk="1" fontAlgn="auto" latinLnBrk="0" hangingPunct="1">
                        <a:lnSpc>
                          <a:spcPts val="1700"/>
                        </a:lnSpc>
                        <a:spcBef>
                          <a:spcPts val="600"/>
                        </a:spcBef>
                        <a:spcAft>
                          <a:spcPts val="0"/>
                        </a:spcAft>
                        <a:buClrTx/>
                        <a:buSzTx/>
                        <a:buFontTx/>
                        <a:buNone/>
                        <a:tabLst/>
                        <a:defRPr/>
                      </a:pPr>
                      <a:r>
                        <a:rPr lang="en-US" sz="1100" kern="1200" dirty="0">
                          <a:solidFill>
                            <a:schemeClr val="tx1"/>
                          </a:solidFill>
                          <a:effectLst/>
                          <a:latin typeface="Arial" panose="020B0604020202020204" pitchFamily="34" charset="0"/>
                          <a:ea typeface="+mn-ea"/>
                          <a:cs typeface="Arial" panose="020B0604020202020204" pitchFamily="34" charset="0"/>
                        </a:rPr>
                        <a:t>An NS5A inhibitor</a:t>
                      </a:r>
                      <a:r>
                        <a:rPr lang="en-US" sz="1100" kern="1200" baseline="30000" dirty="0">
                          <a:solidFill>
                            <a:schemeClr val="tx1"/>
                          </a:solidFill>
                          <a:effectLst/>
                          <a:latin typeface="Arial" panose="020B0604020202020204" pitchFamily="34" charset="0"/>
                          <a:ea typeface="+mn-ea"/>
                          <a:cs typeface="Arial" panose="020B0604020202020204" pitchFamily="34" charset="0"/>
                        </a:rPr>
                        <a:t>1</a:t>
                      </a:r>
                      <a:r>
                        <a:rPr lang="en-US" sz="1100" kern="1200" dirty="0">
                          <a:solidFill>
                            <a:schemeClr val="tx1"/>
                          </a:solidFill>
                          <a:effectLst/>
                          <a:latin typeface="Arial" panose="020B0604020202020204" pitchFamily="34" charset="0"/>
                          <a:ea typeface="+mn-ea"/>
                          <a:cs typeface="Arial" panose="020B0604020202020204" pitchFamily="34" charset="0"/>
                        </a:rPr>
                        <a:t> without prior treatment with an NS3/4A protease inhibitor </a:t>
                      </a:r>
                      <a:endParaRPr lang="en-US" sz="1100" dirty="0">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1D6E4"/>
                    </a:solidFill>
                  </a:tcPr>
                </a:tc>
                <a:tc>
                  <a:txBody>
                    <a:bodyPr/>
                    <a:lstStyle/>
                    <a:p>
                      <a:pPr algn="ctr">
                        <a:lnSpc>
                          <a:spcPts val="1700"/>
                        </a:lnSpc>
                        <a:spcBef>
                          <a:spcPts val="600"/>
                        </a:spcBef>
                        <a:spcAft>
                          <a:spcPts val="0"/>
                        </a:spcAf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weeks</a:t>
                      </a:r>
                      <a:endParaRPr lang="en-US" sz="1100" b="0" dirty="0">
                        <a:solidFill>
                          <a:schemeClr val="tx1"/>
                        </a:solidFill>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1D6E4"/>
                    </a:solidFill>
                  </a:tcPr>
                </a:tc>
                <a:tc>
                  <a:txBody>
                    <a:bodyPr/>
                    <a:lstStyle/>
                    <a:p>
                      <a:pPr marL="0" marR="0" lvl="0" indent="0" algn="ctr" defTabSz="914400" rtl="0" eaLnBrk="1" fontAlgn="base" latinLnBrk="0" hangingPunct="1">
                        <a:lnSpc>
                          <a:spcPts val="1700"/>
                        </a:lnSpc>
                        <a:spcBef>
                          <a:spcPts val="600"/>
                        </a:spcBef>
                        <a:spcAft>
                          <a:spcPts val="0"/>
                        </a:spcAft>
                        <a:buClr>
                          <a:srgbClr val="990000"/>
                        </a:buClr>
                        <a:buSzTx/>
                        <a:buFont typeface="Symbol" pitchFamily="18" charset="2"/>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weeks</a:t>
                      </a:r>
                    </a:p>
                  </a:txBody>
                  <a:tcPr marL="0" marR="0" marT="68580" marB="6858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1D6E4"/>
                    </a:solidFill>
                  </a:tcPr>
                </a:tc>
                <a:extLst>
                  <a:ext uri="{0D108BD9-81ED-4DB2-BD59-A6C34878D82A}">
                    <a16:rowId xmlns:a16="http://schemas.microsoft.com/office/drawing/2014/main" val="10003"/>
                  </a:ext>
                </a:extLst>
              </a:tr>
              <a:tr h="553914">
                <a:tc vMerge="1">
                  <a:txBody>
                    <a:bodyPr/>
                    <a:lstStyle/>
                    <a:p>
                      <a:pPr>
                        <a:lnSpc>
                          <a:spcPts val="1800"/>
                        </a:lnSpc>
                        <a:spcBef>
                          <a:spcPts val="600"/>
                        </a:spcBef>
                        <a:spcAft>
                          <a:spcPts val="0"/>
                        </a:spcAft>
                      </a:pPr>
                      <a:endParaRPr lang="en-US" sz="2000" dirty="0">
                        <a:solidFill>
                          <a:srgbClr val="000000"/>
                        </a:solidFill>
                      </a:endParaRPr>
                    </a:p>
                  </a:txBody>
                  <a:tcPr marL="182880" marR="45720" marT="0" marB="0" anchor="ctr">
                    <a:lnL w="12700" cap="flat" cmpd="sng" algn="ctr">
                      <a:solidFill>
                        <a:prstClr val="white">
                          <a:lumMod val="75000"/>
                        </a:prst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DD3DD"/>
                    </a:solidFill>
                  </a:tcPr>
                </a:tc>
                <a:tc>
                  <a:txBody>
                    <a:bodyPr/>
                    <a:lstStyle/>
                    <a:p>
                      <a:pPr>
                        <a:lnSpc>
                          <a:spcPts val="1700"/>
                        </a:lnSpc>
                        <a:spcBef>
                          <a:spcPts val="600"/>
                        </a:spcBef>
                        <a:spcAft>
                          <a:spcPts val="0"/>
                        </a:spcAft>
                      </a:pPr>
                      <a:r>
                        <a:rPr lang="en-US" sz="1100" dirty="0">
                          <a:solidFill>
                            <a:srgbClr val="000000"/>
                          </a:solidFill>
                          <a:latin typeface="Arial" panose="020B0604020202020204" pitchFamily="34" charset="0"/>
                          <a:cs typeface="Arial" panose="020B0604020202020204" pitchFamily="34" charset="0"/>
                        </a:rPr>
                        <a:t>An NS3/4A PI</a:t>
                      </a:r>
                      <a:r>
                        <a:rPr lang="en-US" sz="1100" baseline="30000" dirty="0">
                          <a:solidFill>
                            <a:srgbClr val="000000"/>
                          </a:solidFill>
                          <a:latin typeface="Arial" panose="020B0604020202020204" pitchFamily="34" charset="0"/>
                          <a:cs typeface="Arial" panose="020B0604020202020204" pitchFamily="34" charset="0"/>
                        </a:rPr>
                        <a:t>2</a:t>
                      </a:r>
                      <a:r>
                        <a:rPr lang="en-US" sz="1100" dirty="0">
                          <a:solidFill>
                            <a:srgbClr val="000000"/>
                          </a:solidFill>
                          <a:latin typeface="Arial" panose="020B0604020202020204" pitchFamily="34" charset="0"/>
                          <a:cs typeface="Arial" panose="020B0604020202020204" pitchFamily="34" charset="0"/>
                        </a:rPr>
                        <a:t> without prior treatment with an NS5A inhibitor</a:t>
                      </a: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700"/>
                        </a:lnSpc>
                        <a:spcBef>
                          <a:spcPts val="600"/>
                        </a:spcBef>
                        <a:spcAft>
                          <a:spcPts val="0"/>
                        </a:spcAft>
                        <a:buClrTx/>
                        <a:buSzTx/>
                        <a:buFontTx/>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endParaRPr lang="en-US" sz="1100" b="0" dirty="0">
                        <a:solidFill>
                          <a:schemeClr val="tx1"/>
                        </a:solidFill>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lvl="0" indent="0" algn="ctr" defTabSz="914400" rtl="0" eaLnBrk="1" fontAlgn="base" latinLnBrk="0" hangingPunct="1">
                        <a:lnSpc>
                          <a:spcPts val="1700"/>
                        </a:lnSpc>
                        <a:spcBef>
                          <a:spcPts val="600"/>
                        </a:spcBef>
                        <a:spcAft>
                          <a:spcPts val="0"/>
                        </a:spcAft>
                        <a:buClr>
                          <a:srgbClr val="990000"/>
                        </a:buClr>
                        <a:buSzTx/>
                        <a:buFont typeface="Symbol" pitchFamily="18" charset="2"/>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0" marR="0" marT="68580" marB="6858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343724">
                <a:tc>
                  <a:txBody>
                    <a:bodyPr/>
                    <a:lstStyle/>
                    <a:p>
                      <a:pPr>
                        <a:lnSpc>
                          <a:spcPts val="1700"/>
                        </a:lnSpc>
                        <a:spcBef>
                          <a:spcPts val="600"/>
                        </a:spcBef>
                        <a:spcAft>
                          <a:spcPts val="0"/>
                        </a:spcAft>
                      </a:pPr>
                      <a:r>
                        <a:rPr lang="en-US" sz="1100" dirty="0">
                          <a:solidFill>
                            <a:srgbClr val="000000"/>
                          </a:solidFill>
                          <a:latin typeface="Arial" panose="020B0604020202020204" pitchFamily="34" charset="0"/>
                          <a:cs typeface="Arial" panose="020B0604020202020204" pitchFamily="34" charset="0"/>
                        </a:rPr>
                        <a:t>1, 2, 4, 5,</a:t>
                      </a:r>
                      <a:r>
                        <a:rPr lang="en-US" sz="1100" baseline="0" dirty="0">
                          <a:solidFill>
                            <a:srgbClr val="000000"/>
                          </a:solidFill>
                          <a:latin typeface="Arial" panose="020B0604020202020204" pitchFamily="34" charset="0"/>
                          <a:cs typeface="Arial" panose="020B0604020202020204" pitchFamily="34" charset="0"/>
                        </a:rPr>
                        <a:t> or 6</a:t>
                      </a:r>
                      <a:endParaRPr lang="en-US" sz="1100" dirty="0">
                        <a:solidFill>
                          <a:srgbClr val="000000"/>
                        </a:solidFill>
                        <a:latin typeface="Arial" panose="020B0604020202020204" pitchFamily="34" charset="0"/>
                        <a:cs typeface="Arial" panose="020B0604020202020204" pitchFamily="34" charset="0"/>
                      </a:endParaRPr>
                    </a:p>
                  </a:txBody>
                  <a:tcPr marL="68580" marR="34290" marT="68580" marB="6858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nSpc>
                          <a:spcPts val="1700"/>
                        </a:lnSpc>
                        <a:spcBef>
                          <a:spcPts val="600"/>
                        </a:spcBef>
                        <a:spcAft>
                          <a:spcPts val="0"/>
                        </a:spcAft>
                      </a:pPr>
                      <a:r>
                        <a:rPr lang="en-US" sz="1100" baseline="0" dirty="0">
                          <a:solidFill>
                            <a:srgbClr val="000000"/>
                          </a:solidFill>
                          <a:latin typeface="Arial" panose="020B0604020202020204" pitchFamily="34" charset="0"/>
                          <a:cs typeface="Arial" panose="020B0604020202020204" pitchFamily="34" charset="0"/>
                        </a:rPr>
                        <a:t>PEG + RIB  +/- sofosbuvir (NS5B inhibitor)</a:t>
                      </a:r>
                      <a:r>
                        <a:rPr lang="en-US" sz="1100" baseline="30000" dirty="0">
                          <a:solidFill>
                            <a:srgbClr val="000000"/>
                          </a:solidFill>
                          <a:latin typeface="Arial" panose="020B0604020202020204" pitchFamily="34" charset="0"/>
                          <a:cs typeface="Arial" panose="020B0604020202020204" pitchFamily="34" charset="0"/>
                        </a:rPr>
                        <a:t>3</a:t>
                      </a: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ts val="1700"/>
                        </a:lnSpc>
                        <a:spcBef>
                          <a:spcPts val="600"/>
                        </a:spcBef>
                        <a:spcAft>
                          <a:spcPts val="0"/>
                        </a:spcAft>
                        <a:buClrTx/>
                        <a:buSzTx/>
                        <a:buFontTx/>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 weeks</a:t>
                      </a:r>
                      <a:endParaRPr lang="en-US" sz="1100" b="0" dirty="0">
                        <a:solidFill>
                          <a:schemeClr val="tx1"/>
                        </a:solidFill>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ts val="1700"/>
                        </a:lnSpc>
                        <a:spcBef>
                          <a:spcPts val="600"/>
                        </a:spcBef>
                        <a:spcAft>
                          <a:spcPts val="0"/>
                        </a:spcAft>
                        <a:buClr>
                          <a:srgbClr val="990000"/>
                        </a:buClr>
                        <a:buSzTx/>
                        <a:buFont typeface="Symbol" pitchFamily="18" charset="2"/>
                        <a:buNone/>
                        <a:tabLst/>
                        <a:defRPr/>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 weeks</a:t>
                      </a:r>
                    </a:p>
                  </a:txBody>
                  <a:tcPr marL="0" marR="0" marT="68580" marB="6858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5"/>
                  </a:ext>
                </a:extLst>
              </a:tr>
              <a:tr h="343724">
                <a:tc>
                  <a:txBody>
                    <a:bodyPr/>
                    <a:lstStyle/>
                    <a:p>
                      <a:pPr>
                        <a:lnSpc>
                          <a:spcPts val="1700"/>
                        </a:lnSpc>
                        <a:spcBef>
                          <a:spcPts val="600"/>
                        </a:spcBef>
                        <a:spcAft>
                          <a:spcPts val="0"/>
                        </a:spcAft>
                      </a:pPr>
                      <a:r>
                        <a:rPr lang="en-US" sz="1100" dirty="0">
                          <a:solidFill>
                            <a:srgbClr val="000000"/>
                          </a:solidFill>
                          <a:latin typeface="Arial" panose="020B0604020202020204" pitchFamily="34" charset="0"/>
                          <a:cs typeface="Arial" panose="020B0604020202020204" pitchFamily="34" charset="0"/>
                        </a:rPr>
                        <a:t>3</a:t>
                      </a:r>
                    </a:p>
                  </a:txBody>
                  <a:tcPr marL="68580" marR="34290" marT="68580" marB="68580" anchor="ctr">
                    <a:lnL w="12700" cap="flat" cmpd="sng" algn="ctr">
                      <a:solidFill>
                        <a:prstClr val="white">
                          <a:lumMod val="75000"/>
                        </a:prst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l" defTabSz="914400" rtl="0" eaLnBrk="1" fontAlgn="auto" latinLnBrk="0" hangingPunct="1">
                        <a:lnSpc>
                          <a:spcPts val="1700"/>
                        </a:lnSpc>
                        <a:spcBef>
                          <a:spcPts val="600"/>
                        </a:spcBef>
                        <a:spcAft>
                          <a:spcPts val="0"/>
                        </a:spcAft>
                        <a:buClrTx/>
                        <a:buSzTx/>
                        <a:buFontTx/>
                        <a:buNone/>
                        <a:tabLst/>
                        <a:defRPr/>
                      </a:pPr>
                      <a:r>
                        <a:rPr lang="en-US" sz="1100" baseline="0" dirty="0">
                          <a:solidFill>
                            <a:srgbClr val="000000"/>
                          </a:solidFill>
                          <a:latin typeface="Arial" panose="020B0604020202020204" pitchFamily="34" charset="0"/>
                          <a:cs typeface="Arial" panose="020B0604020202020204" pitchFamily="34" charset="0"/>
                        </a:rPr>
                        <a:t>PEG + RIB +/- sofosbuvir (NS5B inhibitor)</a:t>
                      </a:r>
                      <a:r>
                        <a:rPr lang="en-US" sz="1100" baseline="30000" dirty="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700"/>
                        </a:lnSpc>
                        <a:spcBef>
                          <a:spcPts val="600"/>
                        </a:spcBef>
                        <a:spcAft>
                          <a:spcPts val="0"/>
                        </a:spcAf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weeks</a:t>
                      </a:r>
                      <a:endParaRPr lang="en-US" sz="1100" b="0" dirty="0">
                        <a:solidFill>
                          <a:schemeClr val="tx1"/>
                        </a:solidFill>
                        <a:latin typeface="Arial" panose="020B0604020202020204" pitchFamily="34" charset="0"/>
                        <a:cs typeface="Arial" panose="020B0604020202020204" pitchFamily="34" charset="0"/>
                      </a:endParaRPr>
                    </a:p>
                  </a:txBody>
                  <a:tcPr marL="68580" marR="34290"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700"/>
                        </a:lnSpc>
                        <a:spcBef>
                          <a:spcPts val="600"/>
                        </a:spcBef>
                        <a:spcAft>
                          <a:spcPts val="0"/>
                        </a:spcAf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weeks</a:t>
                      </a:r>
                      <a:endParaRPr lang="en-US" sz="1100" b="0" dirty="0">
                        <a:solidFill>
                          <a:schemeClr val="tx1"/>
                        </a:solidFill>
                        <a:latin typeface="Arial" panose="020B0604020202020204" pitchFamily="34" charset="0"/>
                        <a:cs typeface="Arial" panose="020B0604020202020204" pitchFamily="34" charset="0"/>
                      </a:endParaRPr>
                    </a:p>
                  </a:txBody>
                  <a:tcPr marL="0" marR="0" marT="68580" marB="68580" anchor="ctr" horzOverflow="overflow">
                    <a:lnL w="9525"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831662">
                <a:tc gridSpan="4">
                  <a:txBody>
                    <a:bodyPr/>
                    <a:lstStyle/>
                    <a:p>
                      <a:pPr>
                        <a:lnSpc>
                          <a:spcPts val="1400"/>
                        </a:lnSpc>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1</a:t>
                      </a:r>
                      <a:r>
                        <a:rPr lang="en-US" sz="900" dirty="0">
                          <a:solidFill>
                            <a:srgbClr val="000000"/>
                          </a:solidFill>
                          <a:latin typeface="Arial" panose="020B0604020202020204" pitchFamily="34" charset="0"/>
                          <a:cs typeface="Arial" panose="020B0604020202020204" pitchFamily="34" charset="0"/>
                        </a:rPr>
                        <a:t>In clinical trials, subjects were treated with prior regimens containing ledipasvir and sofosbuvir or daclatasvir with pegylated interferon and ribavirin.</a:t>
                      </a:r>
                    </a:p>
                    <a:p>
                      <a:pPr>
                        <a:lnSpc>
                          <a:spcPct val="100000"/>
                        </a:lnSpc>
                        <a:spcBef>
                          <a:spcPts val="0"/>
                        </a:spcBef>
                        <a:spcAft>
                          <a:spcPts val="0"/>
                        </a:spcAft>
                      </a:pPr>
                      <a:r>
                        <a:rPr lang="en-US" sz="900" baseline="30000" dirty="0">
                          <a:solidFill>
                            <a:srgbClr val="000000"/>
                          </a:solidFill>
                          <a:latin typeface="Arial" panose="020B0604020202020204" pitchFamily="34" charset="0"/>
                          <a:cs typeface="Arial" panose="020B0604020202020204" pitchFamily="34" charset="0"/>
                        </a:rPr>
                        <a:t>2</a:t>
                      </a:r>
                      <a:r>
                        <a:rPr lang="en-US" sz="900" dirty="0">
                          <a:solidFill>
                            <a:srgbClr val="000000"/>
                          </a:solidFill>
                          <a:latin typeface="Arial" panose="020B0604020202020204" pitchFamily="34" charset="0"/>
                          <a:cs typeface="Arial" panose="020B0604020202020204" pitchFamily="34" charset="0"/>
                        </a:rPr>
                        <a:t>In clinical trials, subjects were treated with prior regimens containing </a:t>
                      </a:r>
                      <a:r>
                        <a:rPr lang="en-US" sz="900" dirty="0" err="1">
                          <a:solidFill>
                            <a:srgbClr val="000000"/>
                          </a:solidFill>
                          <a:latin typeface="Arial" panose="020B0604020202020204" pitchFamily="34" charset="0"/>
                          <a:cs typeface="Arial" panose="020B0604020202020204" pitchFamily="34" charset="0"/>
                        </a:rPr>
                        <a:t>simeprevir</a:t>
                      </a:r>
                      <a:r>
                        <a:rPr lang="en-US" sz="900" dirty="0">
                          <a:solidFill>
                            <a:srgbClr val="000000"/>
                          </a:solidFill>
                          <a:latin typeface="Arial" panose="020B0604020202020204" pitchFamily="34" charset="0"/>
                          <a:cs typeface="Arial" panose="020B0604020202020204" pitchFamily="34" charset="0"/>
                        </a:rPr>
                        <a:t> and sofosbuvir, or </a:t>
                      </a:r>
                      <a:r>
                        <a:rPr lang="en-US" sz="900" dirty="0" err="1">
                          <a:solidFill>
                            <a:srgbClr val="000000"/>
                          </a:solidFill>
                          <a:latin typeface="Arial" panose="020B0604020202020204" pitchFamily="34" charset="0"/>
                          <a:cs typeface="Arial" panose="020B0604020202020204" pitchFamily="34" charset="0"/>
                        </a:rPr>
                        <a:t>simeprevir</a:t>
                      </a:r>
                      <a:r>
                        <a:rPr lang="en-US" sz="900" dirty="0">
                          <a:solidFill>
                            <a:srgbClr val="000000"/>
                          </a:solidFill>
                          <a:latin typeface="Arial" panose="020B0604020202020204" pitchFamily="34" charset="0"/>
                          <a:cs typeface="Arial" panose="020B0604020202020204" pitchFamily="34" charset="0"/>
                        </a:rPr>
                        <a:t>, boceprevir, or telaprevir with pegylated interferon and ribavirin</a:t>
                      </a:r>
                    </a:p>
                    <a:p>
                      <a:pPr>
                        <a:lnSpc>
                          <a:spcPct val="100000"/>
                        </a:lnSpc>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3</a:t>
                      </a:r>
                      <a:r>
                        <a:rPr lang="en-US" sz="800" dirty="0">
                          <a:solidFill>
                            <a:srgbClr val="000000"/>
                          </a:solidFill>
                          <a:latin typeface="Arial" panose="020B0604020202020204" pitchFamily="34" charset="0"/>
                          <a:cs typeface="Arial" panose="020B0604020202020204" pitchFamily="34" charset="0"/>
                        </a:rPr>
                        <a:t>P</a:t>
                      </a:r>
                      <a:r>
                        <a:rPr lang="en-US" sz="900" dirty="0">
                          <a:solidFill>
                            <a:srgbClr val="000000"/>
                          </a:solidFill>
                          <a:latin typeface="Arial" panose="020B0604020202020204" pitchFamily="34" charset="0"/>
                          <a:cs typeface="Arial" panose="020B0604020202020204" pitchFamily="34" charset="0"/>
                        </a:rPr>
                        <a:t>rior treatment experience with regimens containing interferon, pegylated interferon, ribavirin, and/or sofosbuvir, but no prior treatment experience with an HCV NS3/4A PI or NS5A inhibitor.</a:t>
                      </a:r>
                    </a:p>
                  </a:txBody>
                  <a:tcPr marR="34290" marT="0" marB="0"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7F6000">
                        <a:alpha val="15000"/>
                      </a:srgbClr>
                    </a:solidFill>
                  </a:tcPr>
                </a:tc>
                <a:tc hMerge="1">
                  <a:txBody>
                    <a:bodyPr/>
                    <a:lstStyle/>
                    <a:p>
                      <a:pPr>
                        <a:lnSpc>
                          <a:spcPts val="1800"/>
                        </a:lnSpc>
                        <a:spcBef>
                          <a:spcPts val="600"/>
                        </a:spcBef>
                        <a:spcAft>
                          <a:spcPts val="0"/>
                        </a:spcAft>
                      </a:pPr>
                      <a:endParaRPr lang="en-US" sz="1600" dirty="0">
                        <a:solidFill>
                          <a:srgbClr val="000000"/>
                        </a:solidFill>
                      </a:endParaRPr>
                    </a:p>
                  </a:txBody>
                  <a:tcPr marL="182880" marR="4572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hMerge="1">
                  <a:txBody>
                    <a:bodyPr/>
                    <a:lstStyle/>
                    <a:p>
                      <a:pPr marL="0" marR="0" indent="0" algn="ctr" defTabSz="914400" rtl="0" eaLnBrk="1" fontAlgn="auto" latinLnBrk="0" hangingPunct="1">
                        <a:lnSpc>
                          <a:spcPts val="1800"/>
                        </a:lnSpc>
                        <a:spcBef>
                          <a:spcPts val="600"/>
                        </a:spcBef>
                        <a:spcAft>
                          <a:spcPts val="0"/>
                        </a:spcAft>
                        <a:buClrTx/>
                        <a:buSzTx/>
                        <a:buFontTx/>
                        <a:buNone/>
                        <a:tabLst/>
                        <a:defRPr/>
                      </a:pPr>
                      <a:endParaRPr lang="en-US" sz="1600" b="0" dirty="0">
                        <a:solidFill>
                          <a:schemeClr val="tx1"/>
                        </a:solidFill>
                      </a:endParaRPr>
                    </a:p>
                  </a:txBody>
                  <a:tcPr marR="4572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hMerge="1">
                  <a:txBody>
                    <a:bodyPr/>
                    <a:lstStyle/>
                    <a:p>
                      <a:pPr marL="0" marR="0" lvl="0" indent="0" algn="ctr" defTabSz="914400" rtl="0" eaLnBrk="1" fontAlgn="base" latinLnBrk="0" hangingPunct="1">
                        <a:lnSpc>
                          <a:spcPts val="1800"/>
                        </a:lnSpc>
                        <a:spcBef>
                          <a:spcPts val="600"/>
                        </a:spcBef>
                        <a:spcAft>
                          <a:spcPts val="0"/>
                        </a:spcAft>
                        <a:buClr>
                          <a:srgbClr val="990000"/>
                        </a:buClr>
                        <a:buSzTx/>
                        <a:buFont typeface="Symbol" pitchFamily="18" charset="2"/>
                        <a:buNone/>
                        <a:tabLst/>
                        <a:defRPr/>
                      </a:pPr>
                      <a:endParaRPr kumimoji="0" lang="en-US" sz="1600" b="0" i="0" u="none" strike="noStrike" cap="none" normalizeH="0" baseline="0" dirty="0">
                        <a:ln>
                          <a:noFill/>
                        </a:ln>
                        <a:solidFill>
                          <a:schemeClr val="tx1"/>
                        </a:solidFill>
                        <a:effectLst/>
                        <a:latin typeface="+mn-lt"/>
                      </a:endParaRPr>
                    </a:p>
                  </a:txBody>
                  <a:tcPr marL="0" marR="0" marT="0" marB="0" anchor="ctr" horzOverflow="overflow">
                    <a:lnL w="19050" cap="flat" cmpd="sng" algn="ctr">
                      <a:solidFill>
                        <a:schemeClr val="bg1"/>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3676005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a:solidFill>
                  <a:srgbClr val="001D48"/>
                </a:solidFill>
              </a:rPr>
              <a:t>Glecaprevir-Pibrentasvir in Genotype 5 or 6</a:t>
            </a:r>
            <a:br>
              <a:rPr lang="en-US" sz="1800" dirty="0">
                <a:solidFill>
                  <a:srgbClr val="001D48"/>
                </a:solidFill>
              </a:rPr>
            </a:br>
            <a:r>
              <a:rPr lang="en-US" sz="2400" b="1" dirty="0">
                <a:solidFill>
                  <a:srgbClr val="001D48"/>
                </a:solidFill>
              </a:rPr>
              <a:t>ENDURANCE-5,6</a:t>
            </a:r>
          </a:p>
        </p:txBody>
      </p:sp>
      <p:sp>
        <p:nvSpPr>
          <p:cNvPr id="2" name="Text Placeholder 1">
            <a:extLst>
              <a:ext uri="{FF2B5EF4-FFF2-40B4-BE49-F238E27FC236}">
                <a16:creationId xmlns:a16="http://schemas.microsoft.com/office/drawing/2014/main" id="{D1E771DA-9588-A746-92FD-701DD70C76E0}"/>
              </a:ext>
            </a:extLst>
          </p:cNvPr>
          <p:cNvSpPr>
            <a:spLocks noGrp="1"/>
          </p:cNvSpPr>
          <p:nvPr>
            <p:ph type="body" sz="quarter" idx="15"/>
          </p:nvPr>
        </p:nvSpPr>
        <p:spPr/>
        <p:txBody>
          <a:bodyPr/>
          <a:lstStyle/>
          <a:p>
            <a:r>
              <a:rPr lang="en-US" dirty="0"/>
              <a:t>Source: </a:t>
            </a:r>
            <a:r>
              <a:rPr lang="en-US" dirty="0" err="1"/>
              <a:t>Asselah</a:t>
            </a:r>
            <a:r>
              <a:rPr lang="en-US" dirty="0"/>
              <a:t> T, et al. Lancet Gastroenterol Hepatol. 2019;4:45-51.</a:t>
            </a:r>
            <a:endParaRPr lang="en-US" sz="900" dirty="0"/>
          </a:p>
        </p:txBody>
      </p:sp>
      <p:sp>
        <p:nvSpPr>
          <p:cNvPr id="3" name="Text Placeholder 2"/>
          <p:cNvSpPr>
            <a:spLocks noGrp="1"/>
          </p:cNvSpPr>
          <p:nvPr>
            <p:ph type="body" idx="1"/>
          </p:nvPr>
        </p:nvSpPr>
        <p:spPr/>
        <p:txBody>
          <a:bodyPr>
            <a:noAutofit/>
          </a:bodyPr>
          <a:lstStyle/>
          <a:p>
            <a:r>
              <a:rPr lang="en-US" dirty="0">
                <a:latin typeface="Arial"/>
                <a:cs typeface="Arial"/>
              </a:rPr>
              <a:t>Treatment Naïve or Treatment Experienced, </a:t>
            </a:r>
            <a:r>
              <a:rPr lang="en-US" dirty="0"/>
              <a:t>Phase 3b </a:t>
            </a:r>
          </a:p>
        </p:txBody>
      </p:sp>
    </p:spTree>
    <p:extLst>
      <p:ext uri="{BB962C8B-B14F-4D97-AF65-F5344CB8AC3E}">
        <p14:creationId xmlns:p14="http://schemas.microsoft.com/office/powerpoint/2010/main" val="418521375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err="1"/>
              <a:t>Glecaprevir-Pibrentasvir</a:t>
            </a:r>
            <a:r>
              <a:rPr lang="en-US" sz="1800" dirty="0"/>
              <a:t> in Genotype 5 or 6</a:t>
            </a:r>
            <a:br>
              <a:rPr lang="en-US" sz="1800" dirty="0"/>
            </a:br>
            <a:r>
              <a:rPr lang="en-US" sz="1800" dirty="0"/>
              <a:t>ENDURANCE-5,6: Study Features</a:t>
            </a:r>
          </a:p>
        </p:txBody>
      </p:sp>
      <p:sp>
        <p:nvSpPr>
          <p:cNvPr id="6" name="Content Placeholder 5"/>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sp>
        <p:nvSpPr>
          <p:cNvPr id="3" name="Content Placeholder 2">
            <a:extLst>
              <a:ext uri="{FF2B5EF4-FFF2-40B4-BE49-F238E27FC236}">
                <a16:creationId xmlns:a16="http://schemas.microsoft.com/office/drawing/2014/main" id="{CA11F514-35AC-3B46-AACB-B2BF47CEF6F5}"/>
              </a:ext>
            </a:extLst>
          </p:cNvPr>
          <p:cNvSpPr>
            <a:spLocks noGrp="1"/>
          </p:cNvSpPr>
          <p:nvPr>
            <p:ph sz="half" idx="2"/>
          </p:nvPr>
        </p:nvSpPr>
        <p:spPr>
          <a:xfrm>
            <a:off x="323850" y="1184225"/>
            <a:ext cx="8515350" cy="3091214"/>
          </a:xfrm>
        </p:spPr>
        <p:txBody>
          <a:bodyPr>
            <a:noAutofit/>
          </a:bodyPr>
          <a:lstStyle/>
          <a:p>
            <a:pPr marL="210312" indent="-173736" defTabSz="457200" fontAlgn="base">
              <a:lnSpc>
                <a:spcPts val="1700"/>
              </a:lnSpc>
              <a:spcAft>
                <a:spcPct val="0"/>
              </a:spcAft>
              <a:buClr>
                <a:srgbClr val="126B8F"/>
              </a:buClr>
              <a:buSzPct val="90000"/>
              <a:defRPr/>
            </a:pPr>
            <a:r>
              <a:rPr lang="en-US" sz="1500" b="1" dirty="0"/>
              <a:t>Design</a:t>
            </a:r>
            <a:r>
              <a:rPr lang="en-US" sz="1500" dirty="0"/>
              <a:t>: Open-label, single-arm, phase 3b trial to evaluate the safety and efficacy of the fixed-dose combination of glecaprevir-pibrentasvir for 8 or 12 weeks in treatment-naïve and treatment-experienced adults with GT 5 or 6 chronic HCV infection with and without cirrhosis</a:t>
            </a:r>
          </a:p>
          <a:p>
            <a:pPr marL="210312" indent="-173736" defTabSz="457200" fontAlgn="base">
              <a:lnSpc>
                <a:spcPts val="1700"/>
              </a:lnSpc>
              <a:spcAft>
                <a:spcPct val="0"/>
              </a:spcAft>
              <a:buClr>
                <a:srgbClr val="126B8F"/>
              </a:buClr>
              <a:buSzPct val="90000"/>
              <a:defRPr/>
            </a:pPr>
            <a:r>
              <a:rPr lang="en-US" sz="1500" b="1" dirty="0"/>
              <a:t>Setting:</a:t>
            </a:r>
            <a:r>
              <a:rPr lang="en-US" sz="1500" dirty="0"/>
              <a:t> 24 clinics in Europe, N. America, Oceania, South Africa, SE Asia</a:t>
            </a:r>
          </a:p>
          <a:p>
            <a:pPr marL="210312" indent="-173736" defTabSz="457200" fontAlgn="base">
              <a:lnSpc>
                <a:spcPts val="1700"/>
              </a:lnSpc>
              <a:spcAft>
                <a:spcPct val="0"/>
              </a:spcAft>
              <a:buClr>
                <a:srgbClr val="126B8F"/>
              </a:buClr>
              <a:buSzPct val="90000"/>
              <a:tabLst>
                <a:tab pos="279400" algn="l"/>
              </a:tabLst>
              <a:defRPr/>
            </a:pPr>
            <a:r>
              <a:rPr lang="en-US" sz="1500" b="1" dirty="0"/>
              <a:t>Key Eligibility Criteria</a:t>
            </a:r>
            <a:endParaRPr lang="en-US" sz="1500" dirty="0"/>
          </a:p>
          <a:p>
            <a:pPr marL="374904" lvl="1" indent="-173736" defTabSz="457200" fontAlgn="base">
              <a:lnSpc>
                <a:spcPts val="1700"/>
              </a:lnSpc>
              <a:spcAft>
                <a:spcPct val="0"/>
              </a:spcAft>
              <a:buClr>
                <a:srgbClr val="126B8F"/>
              </a:buClr>
              <a:buSzPct val="90000"/>
              <a:tabLst>
                <a:tab pos="279400" algn="l"/>
              </a:tabLst>
              <a:defRPr/>
            </a:pPr>
            <a:r>
              <a:rPr lang="en-US" sz="1500" dirty="0"/>
              <a:t>Chronic HCV GT 5 or 6</a:t>
            </a:r>
          </a:p>
          <a:p>
            <a:pPr marL="374904" lvl="1" indent="-173736" defTabSz="457200" fontAlgn="base">
              <a:lnSpc>
                <a:spcPts val="1700"/>
              </a:lnSpc>
              <a:spcAft>
                <a:spcPct val="0"/>
              </a:spcAft>
              <a:buClr>
                <a:srgbClr val="126B8F"/>
              </a:buClr>
              <a:buSzPct val="90000"/>
              <a:tabLst>
                <a:tab pos="279400" algn="l"/>
              </a:tabLst>
              <a:defRPr/>
            </a:pPr>
            <a:r>
              <a:rPr lang="en-US" sz="1500" dirty="0"/>
              <a:t>HCV RNA </a:t>
            </a:r>
            <a:r>
              <a:rPr lang="en-US" sz="1500" dirty="0">
                <a:solidFill>
                  <a:schemeClr val="tx1"/>
                </a:solidFill>
              </a:rPr>
              <a:t>≥</a:t>
            </a:r>
            <a:r>
              <a:rPr lang="en-US" sz="1500" dirty="0"/>
              <a:t>1,000 IU/mL at screening</a:t>
            </a:r>
            <a:endParaRPr lang="en-US" sz="1500" dirty="0">
              <a:solidFill>
                <a:schemeClr val="tx1"/>
              </a:solidFill>
            </a:endParaRP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rPr>
              <a:t>Naïve or treated with (1) PEG (or IFN) +/- RBV or (2) SOF + RBV +/- PEG</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rPr>
              <a:t>Compensated cirrhosis permitted (Child-Pugh score &gt;6 excluded)</a:t>
            </a:r>
          </a:p>
          <a:p>
            <a:pPr marL="374904" lvl="1" indent="-173736" defTabSz="457200" fontAlgn="base">
              <a:lnSpc>
                <a:spcPts val="1700"/>
              </a:lnSpc>
              <a:spcAft>
                <a:spcPct val="0"/>
              </a:spcAft>
              <a:buClr>
                <a:srgbClr val="126B8F"/>
              </a:buClr>
              <a:buSzPct val="90000"/>
              <a:tabLst>
                <a:tab pos="279400" algn="l"/>
              </a:tabLst>
              <a:defRPr/>
            </a:pPr>
            <a:r>
              <a:rPr lang="en-US" sz="1500" dirty="0">
                <a:solidFill>
                  <a:schemeClr val="tx1"/>
                </a:solidFill>
              </a:rPr>
              <a:t>HIV or chronic HBV coinfection excluded</a:t>
            </a:r>
          </a:p>
          <a:p>
            <a:pPr marL="210312" indent="-173736" defTabSz="457200" fontAlgn="base">
              <a:lnSpc>
                <a:spcPts val="1700"/>
              </a:lnSpc>
              <a:spcAft>
                <a:spcPct val="0"/>
              </a:spcAft>
              <a:buClr>
                <a:srgbClr val="126B8F"/>
              </a:buClr>
              <a:buSzPct val="90000"/>
              <a:defRPr/>
            </a:pPr>
            <a:r>
              <a:rPr lang="en-US" sz="1500" b="1" dirty="0">
                <a:solidFill>
                  <a:schemeClr val="tx1"/>
                </a:solidFill>
              </a:rPr>
              <a:t>Primary End Point</a:t>
            </a:r>
            <a:r>
              <a:rPr lang="en-US" sz="1500" dirty="0">
                <a:solidFill>
                  <a:schemeClr val="tx1"/>
                </a:solidFill>
              </a:rPr>
              <a:t>: SVR12</a:t>
            </a:r>
            <a:endParaRPr lang="en-US" sz="1500" dirty="0"/>
          </a:p>
        </p:txBody>
      </p:sp>
    </p:spTree>
    <p:extLst>
      <p:ext uri="{BB962C8B-B14F-4D97-AF65-F5344CB8AC3E}">
        <p14:creationId xmlns:p14="http://schemas.microsoft.com/office/powerpoint/2010/main" val="182031245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Study Design</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4409479" y="2136944"/>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37803" y="1862298"/>
            <a:ext cx="1371600" cy="548640"/>
          </a:xfrm>
          <a:prstGeom prst="rect">
            <a:avLst/>
          </a:prstGeom>
          <a:solidFill>
            <a:srgbClr val="7F6000">
              <a:alpha val="15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br>
              <a:rPr lang="en-US" sz="135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 = 75</a:t>
            </a:r>
          </a:p>
        </p:txBody>
      </p:sp>
      <p:sp>
        <p:nvSpPr>
          <p:cNvPr id="50" name="Rectangle 49"/>
          <p:cNvSpPr/>
          <p:nvPr/>
        </p:nvSpPr>
        <p:spPr>
          <a:xfrm>
            <a:off x="6079602" y="1984988"/>
            <a:ext cx="786854"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54" name="Rectangle 53"/>
          <p:cNvSpPr/>
          <p:nvPr/>
        </p:nvSpPr>
        <p:spPr>
          <a:xfrm>
            <a:off x="2082582" y="1864257"/>
            <a:ext cx="838536" cy="548640"/>
          </a:xfrm>
          <a:prstGeom prst="rect">
            <a:avLst/>
          </a:prstGeom>
          <a:solidFill>
            <a:srgbClr val="7F60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Without cirrhosis</a:t>
            </a:r>
          </a:p>
        </p:txBody>
      </p:sp>
      <p:cxnSp>
        <p:nvCxnSpPr>
          <p:cNvPr id="60" name="Straight Connector 59"/>
          <p:cNvCxnSpPr/>
          <p:nvPr/>
        </p:nvCxnSpPr>
        <p:spPr>
          <a:xfrm>
            <a:off x="5100112" y="3257882"/>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37802" y="2981476"/>
            <a:ext cx="2056258" cy="548640"/>
          </a:xfrm>
          <a:prstGeom prst="rect">
            <a:avLst/>
          </a:prstGeom>
          <a:solidFill>
            <a:srgbClr val="7F6000">
              <a:alpha val="35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br>
              <a:rPr lang="en-US" sz="135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 = 9</a:t>
            </a:r>
          </a:p>
        </p:txBody>
      </p:sp>
      <p:sp>
        <p:nvSpPr>
          <p:cNvPr id="62" name="Rectangle 61"/>
          <p:cNvSpPr/>
          <p:nvPr/>
        </p:nvSpPr>
        <p:spPr>
          <a:xfrm>
            <a:off x="6789749" y="3105927"/>
            <a:ext cx="786854"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37788" y="3953782"/>
            <a:ext cx="6871716" cy="548640"/>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20574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Glecaprevir-pibrentasvir</a:t>
            </a: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sp>
        <p:nvSpPr>
          <p:cNvPr id="28" name="Rectangle 27">
            <a:extLst>
              <a:ext uri="{FF2B5EF4-FFF2-40B4-BE49-F238E27FC236}">
                <a16:creationId xmlns:a16="http://schemas.microsoft.com/office/drawing/2014/main" id="{25480BBB-4961-E244-93B8-C891C9C7900E}"/>
              </a:ext>
            </a:extLst>
          </p:cNvPr>
          <p:cNvSpPr/>
          <p:nvPr/>
        </p:nvSpPr>
        <p:spPr>
          <a:xfrm>
            <a:off x="125128" y="1862298"/>
            <a:ext cx="1861359" cy="1666792"/>
          </a:xfrm>
          <a:prstGeom prst="rect">
            <a:avLst/>
          </a:prstGeom>
          <a:solidFill>
            <a:schemeClr val="tx1">
              <a:lumMod val="65000"/>
              <a:lumOff val="35000"/>
            </a:schemeClr>
          </a:solidFill>
          <a:ln w="6350">
            <a:solidFill>
              <a:srgbClr val="684E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GT 5 </a:t>
            </a:r>
            <a:r>
              <a:rPr lang="en-US" sz="1400" dirty="0">
                <a:solidFill>
                  <a:schemeClr val="bg1"/>
                </a:solidFill>
                <a:latin typeface="Arial" panose="020B0604020202020204" pitchFamily="34" charset="0"/>
                <a:cs typeface="Arial" panose="020B0604020202020204" pitchFamily="34" charset="0"/>
              </a:rPr>
              <a:t>(n = 23)</a:t>
            </a:r>
          </a:p>
          <a:p>
            <a:pPr algn="ctr"/>
            <a:r>
              <a:rPr lang="en-US" sz="1400" b="1" dirty="0">
                <a:solidFill>
                  <a:schemeClr val="bg1"/>
                </a:solidFill>
                <a:latin typeface="Arial" panose="020B0604020202020204" pitchFamily="34" charset="0"/>
                <a:cs typeface="Arial" panose="020B0604020202020204" pitchFamily="34" charset="0"/>
              </a:rPr>
              <a:t>GT 6 </a:t>
            </a:r>
            <a:r>
              <a:rPr lang="en-US" sz="1400" dirty="0">
                <a:solidFill>
                  <a:schemeClr val="bg1"/>
                </a:solidFill>
                <a:latin typeface="Arial" panose="020B0604020202020204" pitchFamily="34" charset="0"/>
                <a:cs typeface="Arial" panose="020B0604020202020204" pitchFamily="34" charset="0"/>
              </a:rPr>
              <a:t>(n = 61)</a:t>
            </a:r>
            <a:br>
              <a:rPr lang="en-US" sz="1100" b="1" dirty="0">
                <a:solidFill>
                  <a:srgbClr val="FFFFFF"/>
                </a:solidFill>
                <a:latin typeface="Arial" panose="020B0604020202020204" pitchFamily="34" charset="0"/>
                <a:cs typeface="Arial" panose="020B0604020202020204" pitchFamily="34" charset="0"/>
              </a:rPr>
            </a:br>
            <a:r>
              <a:rPr lang="en-US" sz="1100" b="1" dirty="0">
                <a:solidFill>
                  <a:srgbClr val="FFFFFF"/>
                </a:solidFill>
                <a:latin typeface="Arial" panose="020B0604020202020204" pitchFamily="34" charset="0"/>
                <a:cs typeface="Arial" panose="020B0604020202020204" pitchFamily="34" charset="0"/>
              </a:rPr>
              <a:t>Treatment Naïve</a:t>
            </a:r>
            <a:br>
              <a:rPr lang="en-US" sz="1100" b="1" dirty="0">
                <a:solidFill>
                  <a:srgbClr val="FFFFFF"/>
                </a:solidFill>
                <a:latin typeface="Arial" panose="020B0604020202020204" pitchFamily="34" charset="0"/>
                <a:cs typeface="Arial" panose="020B0604020202020204" pitchFamily="34" charset="0"/>
              </a:rPr>
            </a:br>
            <a:r>
              <a:rPr lang="en-US" sz="1100" b="1" dirty="0">
                <a:solidFill>
                  <a:srgbClr val="FFFFFF"/>
                </a:solidFill>
                <a:latin typeface="Arial" panose="020B0604020202020204" pitchFamily="34" charset="0"/>
                <a:cs typeface="Arial" panose="020B0604020202020204" pitchFamily="34" charset="0"/>
              </a:rPr>
              <a:t>Treatment Experienced</a:t>
            </a:r>
          </a:p>
        </p:txBody>
      </p:sp>
      <p:sp>
        <p:nvSpPr>
          <p:cNvPr id="29" name="Rectangle 28">
            <a:extLst>
              <a:ext uri="{FF2B5EF4-FFF2-40B4-BE49-F238E27FC236}">
                <a16:creationId xmlns:a16="http://schemas.microsoft.com/office/drawing/2014/main" id="{1C88502C-B567-7942-962F-54710EDDBF8F}"/>
              </a:ext>
            </a:extLst>
          </p:cNvPr>
          <p:cNvSpPr/>
          <p:nvPr/>
        </p:nvSpPr>
        <p:spPr>
          <a:xfrm>
            <a:off x="2082582" y="2981475"/>
            <a:ext cx="838536" cy="548640"/>
          </a:xfrm>
          <a:prstGeom prst="rect">
            <a:avLst/>
          </a:prstGeom>
          <a:solidFill>
            <a:srgbClr val="7F6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With cirrhosis</a:t>
            </a:r>
          </a:p>
        </p:txBody>
      </p:sp>
      <p:grpSp>
        <p:nvGrpSpPr>
          <p:cNvPr id="31" name="Group 30">
            <a:extLst>
              <a:ext uri="{FF2B5EF4-FFF2-40B4-BE49-F238E27FC236}">
                <a16:creationId xmlns:a16="http://schemas.microsoft.com/office/drawing/2014/main" id="{DF9E818B-9D51-214F-8A39-48A6537B9803}"/>
              </a:ext>
            </a:extLst>
          </p:cNvPr>
          <p:cNvGrpSpPr/>
          <p:nvPr/>
        </p:nvGrpSpPr>
        <p:grpSpPr>
          <a:xfrm>
            <a:off x="1138416" y="1021866"/>
            <a:ext cx="6871718" cy="386328"/>
            <a:chOff x="1138416" y="1021866"/>
            <a:chExt cx="6871718" cy="386328"/>
          </a:xfrm>
        </p:grpSpPr>
        <p:sp>
          <p:nvSpPr>
            <p:cNvPr id="32" name="Rectangle 31">
              <a:extLst>
                <a:ext uri="{FF2B5EF4-FFF2-40B4-BE49-F238E27FC236}">
                  <a16:creationId xmlns:a16="http://schemas.microsoft.com/office/drawing/2014/main" id="{F76E0B3C-6D67-E947-B96B-74C35172B8B9}"/>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204C8838-D772-364B-8133-10A53DA9EEBB}"/>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B0D8741-44FA-6245-88E9-716F1C896846}"/>
                </a:ext>
              </a:extLst>
            </p:cNvPr>
            <p:cNvGrpSpPr/>
            <p:nvPr/>
          </p:nvGrpSpPr>
          <p:grpSpPr>
            <a:xfrm>
              <a:off x="1857714" y="1021866"/>
              <a:ext cx="5481256" cy="386328"/>
              <a:chOff x="1857714" y="1021866"/>
              <a:chExt cx="5481256" cy="386328"/>
            </a:xfrm>
          </p:grpSpPr>
          <p:sp>
            <p:nvSpPr>
              <p:cNvPr id="65" name="Rectangle 64">
                <a:extLst>
                  <a:ext uri="{FF2B5EF4-FFF2-40B4-BE49-F238E27FC236}">
                    <a16:creationId xmlns:a16="http://schemas.microsoft.com/office/drawing/2014/main" id="{FA1F9FB4-543A-A841-8EF0-F15B67080685}"/>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66" name="Group 65">
                <a:extLst>
                  <a:ext uri="{FF2B5EF4-FFF2-40B4-BE49-F238E27FC236}">
                    <a16:creationId xmlns:a16="http://schemas.microsoft.com/office/drawing/2014/main" id="{4FE7C507-A670-2F4F-BD8A-CD73295E8C70}"/>
                  </a:ext>
                </a:extLst>
              </p:cNvPr>
              <p:cNvGrpSpPr/>
              <p:nvPr/>
            </p:nvGrpSpPr>
            <p:grpSpPr>
              <a:xfrm>
                <a:off x="2825227" y="1021866"/>
                <a:ext cx="4513743" cy="386328"/>
                <a:chOff x="2825227" y="1021866"/>
                <a:chExt cx="4513743" cy="386328"/>
              </a:xfrm>
            </p:grpSpPr>
            <p:sp>
              <p:nvSpPr>
                <p:cNvPr id="67" name="Rectangle 66">
                  <a:extLst>
                    <a:ext uri="{FF2B5EF4-FFF2-40B4-BE49-F238E27FC236}">
                      <a16:creationId xmlns:a16="http://schemas.microsoft.com/office/drawing/2014/main" id="{A8A7A00F-D173-D14B-BB9A-8E3A523F4EA6}"/>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8" name="Rectangle 67">
                  <a:extLst>
                    <a:ext uri="{FF2B5EF4-FFF2-40B4-BE49-F238E27FC236}">
                      <a16:creationId xmlns:a16="http://schemas.microsoft.com/office/drawing/2014/main" id="{9F0A8966-5F08-124A-9524-0D1FA8878817}"/>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9" name="Rectangle 68">
                  <a:extLst>
                    <a:ext uri="{FF2B5EF4-FFF2-40B4-BE49-F238E27FC236}">
                      <a16:creationId xmlns:a16="http://schemas.microsoft.com/office/drawing/2014/main" id="{56CFA99F-BE6B-C141-919C-E23F583C0B12}"/>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70" name="Rectangle 69">
                  <a:extLst>
                    <a:ext uri="{FF2B5EF4-FFF2-40B4-BE49-F238E27FC236}">
                      <a16:creationId xmlns:a16="http://schemas.microsoft.com/office/drawing/2014/main" id="{384F77E9-F1D4-A648-BBF1-4D6DD3AF3069}"/>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71" name="Rectangle 70">
                  <a:extLst>
                    <a:ext uri="{FF2B5EF4-FFF2-40B4-BE49-F238E27FC236}">
                      <a16:creationId xmlns:a16="http://schemas.microsoft.com/office/drawing/2014/main" id="{3E9600CB-23C4-E04E-8D6F-25B4D5BF55F9}"/>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72" name="Rectangle 71">
                  <a:extLst>
                    <a:ext uri="{FF2B5EF4-FFF2-40B4-BE49-F238E27FC236}">
                      <a16:creationId xmlns:a16="http://schemas.microsoft.com/office/drawing/2014/main" id="{F01DB276-D9AE-B04B-8CE3-1FEF658D6C78}"/>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3" name="Rectangle 72">
                  <a:extLst>
                    <a:ext uri="{FF2B5EF4-FFF2-40B4-BE49-F238E27FC236}">
                      <a16:creationId xmlns:a16="http://schemas.microsoft.com/office/drawing/2014/main" id="{9BAE7963-69E6-7B4D-A31D-8440698A3C9D}"/>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7" name="Group 36">
              <a:extLst>
                <a:ext uri="{FF2B5EF4-FFF2-40B4-BE49-F238E27FC236}">
                  <a16:creationId xmlns:a16="http://schemas.microsoft.com/office/drawing/2014/main" id="{4FF70B24-EFBE-C540-A605-059D139B7213}"/>
                </a:ext>
              </a:extLst>
            </p:cNvPr>
            <p:cNvGrpSpPr/>
            <p:nvPr/>
          </p:nvGrpSpPr>
          <p:grpSpPr>
            <a:xfrm>
              <a:off x="3028672" y="1328205"/>
              <a:ext cx="4105701" cy="65723"/>
              <a:chOff x="3028672" y="1328205"/>
              <a:chExt cx="4105701" cy="65723"/>
            </a:xfrm>
          </p:grpSpPr>
          <p:cxnSp>
            <p:nvCxnSpPr>
              <p:cNvPr id="39" name="Straight Connector 38">
                <a:extLst>
                  <a:ext uri="{FF2B5EF4-FFF2-40B4-BE49-F238E27FC236}">
                    <a16:creationId xmlns:a16="http://schemas.microsoft.com/office/drawing/2014/main" id="{23007036-1A99-6B47-8CC1-7C3805457B8C}"/>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76DDA3-C26A-F341-B834-FF548A4B39B7}"/>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766F3B-0F1F-E748-B100-AA536F3574E0}"/>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B98CEB-7718-4A45-98A5-CC8D419C53B1}"/>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D0D7D1-7F88-C44E-A06F-10E9833B612A}"/>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3E7187-9012-8E4C-8129-32A1C119288E}"/>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73332A-3D9A-4246-BB24-72692224B75E}"/>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757572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3171016395"/>
              </p:ext>
            </p:extLst>
          </p:nvPr>
        </p:nvGraphicFramePr>
        <p:xfrm>
          <a:off x="460638" y="1048301"/>
          <a:ext cx="8229599" cy="3658415"/>
        </p:xfrm>
        <a:graphic>
          <a:graphicData uri="http://schemas.openxmlformats.org/drawingml/2006/table">
            <a:tbl>
              <a:tblPr firstRow="1" bandRow="1">
                <a:tableStyleId>{5C22544A-7EE6-4342-B048-85BDC9FD1C3A}</a:tableStyleId>
              </a:tblPr>
              <a:tblGrid>
                <a:gridCol w="4005131">
                  <a:extLst>
                    <a:ext uri="{9D8B030D-6E8A-4147-A177-3AD203B41FA5}">
                      <a16:colId xmlns:a16="http://schemas.microsoft.com/office/drawing/2014/main" val="20000"/>
                    </a:ext>
                  </a:extLst>
                </a:gridCol>
                <a:gridCol w="2150076">
                  <a:extLst>
                    <a:ext uri="{9D8B030D-6E8A-4147-A177-3AD203B41FA5}">
                      <a16:colId xmlns:a16="http://schemas.microsoft.com/office/drawing/2014/main" val="20001"/>
                    </a:ext>
                  </a:extLst>
                </a:gridCol>
                <a:gridCol w="2074392">
                  <a:extLst>
                    <a:ext uri="{9D8B030D-6E8A-4147-A177-3AD203B41FA5}">
                      <a16:colId xmlns:a16="http://schemas.microsoft.com/office/drawing/2014/main" val="20002"/>
                    </a:ext>
                  </a:extLst>
                </a:gridCol>
              </a:tblGrid>
              <a:tr h="498615">
                <a:tc>
                  <a:txBody>
                    <a:bodyPr/>
                    <a:lstStyle/>
                    <a:p>
                      <a:pPr marL="91440">
                        <a:lnSpc>
                          <a:spcPct val="100000"/>
                        </a:lnSpc>
                      </a:pPr>
                      <a:r>
                        <a:rPr lang="en-US" sz="1400" dirty="0">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400" b="1" dirty="0">
                          <a:solidFill>
                            <a:srgbClr val="FFFFFF"/>
                          </a:solidFill>
                          <a:latin typeface="Arial" panose="020B0604020202020204" pitchFamily="34" charset="0"/>
                          <a:cs typeface="Arial" panose="020B0604020202020204" pitchFamily="34" charset="0"/>
                        </a:rPr>
                        <a:t>GT 5</a:t>
                      </a:r>
                      <a:endParaRPr lang="en-US" sz="1400" b="0" dirty="0">
                        <a:solidFill>
                          <a:srgbClr val="FFFFFF"/>
                        </a:solidFill>
                        <a:latin typeface="Arial" panose="020B0604020202020204" pitchFamily="34" charset="0"/>
                        <a:cs typeface="Arial" panose="020B0604020202020204" pitchFamily="34" charset="0"/>
                      </a:endParaRPr>
                    </a:p>
                    <a:p>
                      <a:pPr algn="ctr">
                        <a:lnSpc>
                          <a:spcPts val="1200"/>
                        </a:lnSpc>
                      </a:pPr>
                      <a:r>
                        <a:rPr lang="en-US" sz="1050" b="0" dirty="0">
                          <a:solidFill>
                            <a:srgbClr val="FFFFFF"/>
                          </a:solidFill>
                          <a:latin typeface="Arial" panose="020B0604020202020204" pitchFamily="34" charset="0"/>
                          <a:cs typeface="Arial" panose="020B0604020202020204" pitchFamily="34" charset="0"/>
                        </a:rPr>
                        <a:t>(n = 23)</a:t>
                      </a:r>
                      <a:endParaRPr lang="en-US" sz="1050" b="1"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tc>
                  <a:txBody>
                    <a:bodyPr/>
                    <a:lstStyle/>
                    <a:p>
                      <a:pPr algn="ctr">
                        <a:lnSpc>
                          <a:spcPts val="1200"/>
                        </a:lnSpc>
                      </a:pPr>
                      <a:r>
                        <a:rPr lang="en-US" sz="1400" b="1" dirty="0">
                          <a:solidFill>
                            <a:srgbClr val="FFFFFF"/>
                          </a:solidFill>
                          <a:latin typeface="Arial" panose="020B0604020202020204" pitchFamily="34" charset="0"/>
                          <a:cs typeface="Arial" panose="020B0604020202020204" pitchFamily="34" charset="0"/>
                        </a:rPr>
                        <a:t>GT 6</a:t>
                      </a:r>
                    </a:p>
                    <a:p>
                      <a:pPr algn="ctr">
                        <a:lnSpc>
                          <a:spcPts val="1200"/>
                        </a:lnSpc>
                      </a:pPr>
                      <a:r>
                        <a:rPr lang="en-US" sz="1050" b="0" dirty="0">
                          <a:solidFill>
                            <a:srgbClr val="FFFFFF"/>
                          </a:solidFill>
                          <a:latin typeface="Arial" panose="020B0604020202020204" pitchFamily="34" charset="0"/>
                          <a:cs typeface="Arial" panose="020B0604020202020204" pitchFamily="34" charset="0"/>
                        </a:rPr>
                        <a:t>(n =</a:t>
                      </a:r>
                      <a:r>
                        <a:rPr lang="en-US" sz="1050" b="0" baseline="0" dirty="0">
                          <a:solidFill>
                            <a:srgbClr val="FFFFFF"/>
                          </a:solidFill>
                          <a:latin typeface="Arial" panose="020B0604020202020204" pitchFamily="34" charset="0"/>
                          <a:cs typeface="Arial" panose="020B0604020202020204" pitchFamily="34" charset="0"/>
                        </a:rPr>
                        <a:t> </a:t>
                      </a:r>
                      <a:r>
                        <a:rPr lang="en-US" sz="1050" b="0" dirty="0">
                          <a:solidFill>
                            <a:srgbClr val="FFFFFF"/>
                          </a:solidFill>
                          <a:latin typeface="Arial" panose="020B0604020202020204" pitchFamily="34" charset="0"/>
                          <a:cs typeface="Arial" panose="020B0604020202020204" pitchFamily="34" charset="0"/>
                        </a:rPr>
                        <a:t>61)</a:t>
                      </a:r>
                      <a:endParaRPr lang="en-US" sz="1050" b="1" dirty="0">
                        <a:solidFill>
                          <a:srgbClr val="FFFFFF"/>
                        </a:solidFill>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04D7D"/>
                    </a:solidFill>
                  </a:tcPr>
                </a:tc>
                <a:extLst>
                  <a:ext uri="{0D108BD9-81ED-4DB2-BD59-A6C34878D82A}">
                    <a16:rowId xmlns:a16="http://schemas.microsoft.com/office/drawing/2014/main" val="10000"/>
                  </a:ext>
                </a:extLst>
              </a:tr>
              <a:tr h="297421">
                <a:tc>
                  <a:txBody>
                    <a:bodyPr/>
                    <a:lstStyle/>
                    <a:p>
                      <a:pPr marL="91440">
                        <a:lnSpc>
                          <a:spcPct val="100000"/>
                        </a:lnSpc>
                      </a:pPr>
                      <a:r>
                        <a:rPr lang="en-US" sz="1300" dirty="0">
                          <a:latin typeface="Arial" panose="020B0604020202020204" pitchFamily="34" charset="0"/>
                          <a:cs typeface="Arial" panose="020B0604020202020204" pitchFamily="34" charset="0"/>
                        </a:rPr>
                        <a:t>Age, median (range)</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300" dirty="0">
                          <a:latin typeface="Arial" panose="020B0604020202020204" pitchFamily="34" charset="0"/>
                          <a:cs typeface="Arial" panose="020B0604020202020204" pitchFamily="34" charset="0"/>
                        </a:rPr>
                        <a:t>68 (24-76)</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300" dirty="0">
                          <a:latin typeface="Arial" panose="020B0604020202020204" pitchFamily="34" charset="0"/>
                          <a:cs typeface="Arial" panose="020B0604020202020204" pitchFamily="34" charset="0"/>
                        </a:rPr>
                        <a:t>54 (30-79)</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97421">
                <a:tc>
                  <a:txBody>
                    <a:bodyPr/>
                    <a:lstStyle/>
                    <a:p>
                      <a:pPr marL="91440">
                        <a:lnSpc>
                          <a:spcPct val="100000"/>
                        </a:lnSpc>
                      </a:pPr>
                      <a:r>
                        <a:rPr lang="en-US" sz="1300" dirty="0">
                          <a:latin typeface="Arial" panose="020B0604020202020204" pitchFamily="34" charset="0"/>
                          <a:cs typeface="Arial" panose="020B0604020202020204" pitchFamily="34" charset="0"/>
                        </a:rPr>
                        <a:t>Male,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10 (43)</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29 (48)</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1657246">
                <a:tc>
                  <a:txBody>
                    <a:bodyPr/>
                    <a:lstStyle/>
                    <a:p>
                      <a:pPr marL="91440">
                        <a:lnSpc>
                          <a:spcPct val="100000"/>
                        </a:lnSpc>
                      </a:pPr>
                      <a:r>
                        <a:rPr lang="en-US" sz="1300" dirty="0">
                          <a:latin typeface="Arial" panose="020B0604020202020204" pitchFamily="34" charset="0"/>
                          <a:cs typeface="Arial" panose="020B0604020202020204" pitchFamily="34" charset="0"/>
                        </a:rPr>
                        <a:t>Race, n (%)</a:t>
                      </a:r>
                    </a:p>
                    <a:p>
                      <a:pPr marL="91440">
                        <a:lnSpc>
                          <a:spcPct val="100000"/>
                        </a:lnSpc>
                      </a:pPr>
                      <a:r>
                        <a:rPr lang="en-US" sz="1300" dirty="0">
                          <a:latin typeface="Arial" panose="020B0604020202020204" pitchFamily="34" charset="0"/>
                          <a:cs typeface="Arial" panose="020B0604020202020204" pitchFamily="34" charset="0"/>
                        </a:rPr>
                        <a:t>  White</a:t>
                      </a:r>
                    </a:p>
                    <a:p>
                      <a:pPr marL="91440">
                        <a:lnSpc>
                          <a:spcPct val="100000"/>
                        </a:lnSpc>
                      </a:pPr>
                      <a:r>
                        <a:rPr lang="en-US" sz="1300" dirty="0">
                          <a:latin typeface="Arial" panose="020B0604020202020204" pitchFamily="34" charset="0"/>
                          <a:cs typeface="Arial" panose="020B0604020202020204" pitchFamily="34" charset="0"/>
                        </a:rPr>
                        <a:t>  Black</a:t>
                      </a:r>
                    </a:p>
                    <a:p>
                      <a:pPr marL="91440">
                        <a:lnSpc>
                          <a:spcPct val="100000"/>
                        </a:lnSpc>
                      </a:pPr>
                      <a:r>
                        <a:rPr lang="en-US" sz="1300" baseline="0" dirty="0">
                          <a:latin typeface="Arial" panose="020B0604020202020204" pitchFamily="34" charset="0"/>
                          <a:cs typeface="Arial" panose="020B0604020202020204" pitchFamily="34" charset="0"/>
                        </a:rPr>
                        <a:t>  Asian</a:t>
                      </a:r>
                    </a:p>
                    <a:p>
                      <a:pPr marL="91440">
                        <a:lnSpc>
                          <a:spcPct val="100000"/>
                        </a:lnSpc>
                      </a:pPr>
                      <a:r>
                        <a:rPr lang="en-US" sz="1300" dirty="0">
                          <a:latin typeface="Arial" panose="020B0604020202020204" pitchFamily="34" charset="0"/>
                          <a:cs typeface="Arial" panose="020B0604020202020204" pitchFamily="34" charset="0"/>
                        </a:rPr>
                        <a:t>    from Vietnam</a:t>
                      </a:r>
                    </a:p>
                    <a:p>
                      <a:pPr marL="91440">
                        <a:lnSpc>
                          <a:spcPct val="100000"/>
                        </a:lnSpc>
                      </a:pPr>
                      <a:r>
                        <a:rPr lang="en-US" sz="1300" dirty="0">
                          <a:latin typeface="Arial" panose="020B0604020202020204" pitchFamily="34" charset="0"/>
                          <a:cs typeface="Arial" panose="020B0604020202020204" pitchFamily="34" charset="0"/>
                        </a:rPr>
                        <a:t>    from China</a:t>
                      </a:r>
                    </a:p>
                    <a:p>
                      <a:pPr marL="91440">
                        <a:lnSpc>
                          <a:spcPct val="100000"/>
                        </a:lnSpc>
                      </a:pPr>
                      <a:r>
                        <a:rPr lang="en-US" sz="1300" dirty="0">
                          <a:latin typeface="Arial" panose="020B0604020202020204" pitchFamily="34" charset="0"/>
                          <a:cs typeface="Arial" panose="020B0604020202020204" pitchFamily="34" charset="0"/>
                        </a:rPr>
                        <a:t>    from Cambodia</a:t>
                      </a:r>
                    </a:p>
                    <a:p>
                      <a:pPr marL="91440">
                        <a:lnSpc>
                          <a:spcPct val="100000"/>
                        </a:lnSpc>
                      </a:pPr>
                      <a:r>
                        <a:rPr lang="en-US" sz="1300" dirty="0">
                          <a:latin typeface="Arial" panose="020B0604020202020204" pitchFamily="34" charset="0"/>
                          <a:cs typeface="Arial" panose="020B0604020202020204" pitchFamily="34" charset="0"/>
                        </a:rPr>
                        <a:t>  Multirace</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endParaRPr lang="en-US" sz="1300" dirty="0">
                        <a:latin typeface="Arial" panose="020B0604020202020204" pitchFamily="34" charset="0"/>
                        <a:cs typeface="Arial" panose="020B0604020202020204" pitchFamily="34" charset="0"/>
                      </a:endParaRPr>
                    </a:p>
                    <a:p>
                      <a:pPr algn="ctr">
                        <a:lnSpc>
                          <a:spcPct val="100000"/>
                        </a:lnSpc>
                      </a:pPr>
                      <a:r>
                        <a:rPr lang="en-US" sz="1300" dirty="0">
                          <a:latin typeface="Arial" panose="020B0604020202020204" pitchFamily="34" charset="0"/>
                          <a:cs typeface="Arial" panose="020B0604020202020204" pitchFamily="34" charset="0"/>
                        </a:rPr>
                        <a:t>21 (91)</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1 (4)</a:t>
                      </a:r>
                    </a:p>
                    <a:p>
                      <a:pPr algn="ctr">
                        <a:lnSpc>
                          <a:spcPct val="100000"/>
                        </a:lnSpc>
                      </a:pPr>
                      <a:r>
                        <a:rPr lang="en-US" sz="1300" dirty="0">
                          <a:latin typeface="Arial" panose="020B0604020202020204" pitchFamily="34" charset="0"/>
                          <a:cs typeface="Arial" panose="020B0604020202020204" pitchFamily="34" charset="0"/>
                        </a:rPr>
                        <a:t>1 (4)</a:t>
                      </a:r>
                    </a:p>
                    <a:p>
                      <a:pPr algn="ctr">
                        <a:lnSpc>
                          <a:spcPct val="100000"/>
                        </a:lnSpc>
                      </a:pPr>
                      <a:r>
                        <a:rPr lang="en-US" sz="1300" dirty="0">
                          <a:latin typeface="Arial" panose="020B0604020202020204" pitchFamily="34" charset="0"/>
                          <a:cs typeface="Arial" panose="020B0604020202020204" pitchFamily="34" charset="0"/>
                        </a:rPr>
                        <a:t>0</a:t>
                      </a:r>
                    </a:p>
                    <a:p>
                      <a:pPr algn="ctr">
                        <a:lnSpc>
                          <a:spcPct val="100000"/>
                        </a:lnSpc>
                      </a:pPr>
                      <a:r>
                        <a:rPr lang="en-US" sz="1300" dirty="0">
                          <a:latin typeface="Arial" panose="020B0604020202020204" pitchFamily="34" charset="0"/>
                          <a:cs typeface="Arial" panose="020B0604020202020204" pitchFamily="34" charset="0"/>
                        </a:rPr>
                        <a:t>0</a:t>
                      </a:r>
                    </a:p>
                    <a:p>
                      <a:pPr algn="ctr">
                        <a:lnSpc>
                          <a:spcPct val="100000"/>
                        </a:lnSpc>
                      </a:pPr>
                      <a:r>
                        <a:rPr lang="en-US" sz="1300" dirty="0">
                          <a:latin typeface="Arial" panose="020B0604020202020204" pitchFamily="34" charset="0"/>
                          <a:cs typeface="Arial" panose="020B0604020202020204" pitchFamily="34" charset="0"/>
                        </a:rPr>
                        <a:t>0</a:t>
                      </a:r>
                    </a:p>
                    <a:p>
                      <a:pPr algn="ctr">
                        <a:lnSpc>
                          <a:spcPct val="100000"/>
                        </a:lnSpc>
                      </a:pPr>
                      <a:r>
                        <a:rPr lang="en-US" sz="13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endParaRPr lang="en-US" sz="1300" dirty="0">
                        <a:latin typeface="Arial" panose="020B0604020202020204" pitchFamily="34" charset="0"/>
                        <a:cs typeface="Arial" panose="020B0604020202020204" pitchFamily="34" charset="0"/>
                      </a:endParaRPr>
                    </a:p>
                    <a:p>
                      <a:pPr algn="ctr">
                        <a:lnSpc>
                          <a:spcPct val="100000"/>
                        </a:lnSpc>
                      </a:pPr>
                      <a:r>
                        <a:rPr lang="en-US" sz="1300" dirty="0">
                          <a:latin typeface="Arial" panose="020B0604020202020204" pitchFamily="34" charset="0"/>
                          <a:cs typeface="Arial" panose="020B0604020202020204" pitchFamily="34" charset="0"/>
                        </a:rPr>
                        <a:t>4 (7)</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0</a:t>
                      </a:r>
                    </a:p>
                    <a:p>
                      <a:pPr algn="ctr">
                        <a:lnSpc>
                          <a:spcPct val="100000"/>
                        </a:lnSpc>
                      </a:pPr>
                      <a:r>
                        <a:rPr lang="en-US" sz="1300" dirty="0">
                          <a:latin typeface="Arial" panose="020B0604020202020204" pitchFamily="34" charset="0"/>
                          <a:cs typeface="Arial" panose="020B0604020202020204" pitchFamily="34" charset="0"/>
                        </a:rPr>
                        <a:t>56 (92)</a:t>
                      </a:r>
                    </a:p>
                    <a:p>
                      <a:pPr algn="ctr">
                        <a:lnSpc>
                          <a:spcPct val="100000"/>
                        </a:lnSpc>
                      </a:pPr>
                      <a:r>
                        <a:rPr lang="en-US" sz="1300" dirty="0">
                          <a:latin typeface="Arial" panose="020B0604020202020204" pitchFamily="34" charset="0"/>
                          <a:cs typeface="Arial" panose="020B0604020202020204" pitchFamily="34" charset="0"/>
                        </a:rPr>
                        <a:t>9 (15)</a:t>
                      </a:r>
                    </a:p>
                    <a:p>
                      <a:pPr algn="ctr">
                        <a:lnSpc>
                          <a:spcPct val="100000"/>
                        </a:lnSpc>
                      </a:pPr>
                      <a:r>
                        <a:rPr lang="en-US" sz="1300" dirty="0">
                          <a:latin typeface="Arial" panose="020B0604020202020204" pitchFamily="34" charset="0"/>
                          <a:cs typeface="Arial" panose="020B0604020202020204" pitchFamily="34" charset="0"/>
                        </a:rPr>
                        <a:t>7 (11)</a:t>
                      </a:r>
                    </a:p>
                    <a:p>
                      <a:pPr algn="ctr">
                        <a:lnSpc>
                          <a:spcPct val="100000"/>
                        </a:lnSpc>
                      </a:pPr>
                      <a:r>
                        <a:rPr lang="en-US" sz="1300" dirty="0">
                          <a:latin typeface="Arial" panose="020B0604020202020204" pitchFamily="34" charset="0"/>
                          <a:cs typeface="Arial" panose="020B0604020202020204" pitchFamily="34" charset="0"/>
                        </a:rPr>
                        <a:t>0</a:t>
                      </a:r>
                    </a:p>
                    <a:p>
                      <a:pPr algn="ctr">
                        <a:lnSpc>
                          <a:spcPct val="100000"/>
                        </a:lnSpc>
                      </a:pPr>
                      <a:r>
                        <a:rPr lang="en-US" sz="1300" dirty="0">
                          <a:latin typeface="Arial" panose="020B0604020202020204" pitchFamily="34" charset="0"/>
                          <a:cs typeface="Arial" panose="020B0604020202020204" pitchFamily="34" charset="0"/>
                        </a:rPr>
                        <a:t>1 (2)</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313875">
                <a:tc>
                  <a:txBody>
                    <a:bodyPr/>
                    <a:lstStyle/>
                    <a:p>
                      <a:pPr marL="91440">
                        <a:lnSpc>
                          <a:spcPct val="100000"/>
                        </a:lnSpc>
                      </a:pPr>
                      <a:r>
                        <a:rPr lang="en-US" sz="1300" dirty="0">
                          <a:latin typeface="Arial" panose="020B0604020202020204" pitchFamily="34" charset="0"/>
                          <a:cs typeface="Arial" panose="020B0604020202020204" pitchFamily="34" charset="0"/>
                        </a:rPr>
                        <a:t>BMI, median (range),</a:t>
                      </a:r>
                      <a:r>
                        <a:rPr lang="en-US" sz="1300" baseline="0" dirty="0">
                          <a:latin typeface="Arial" panose="020B0604020202020204" pitchFamily="34" charset="0"/>
                          <a:cs typeface="Arial" panose="020B0604020202020204" pitchFamily="34" charset="0"/>
                        </a:rPr>
                        <a:t> kg/m</a:t>
                      </a:r>
                      <a:r>
                        <a:rPr lang="en-US" sz="1300" baseline="30000" dirty="0">
                          <a:latin typeface="Arial" panose="020B0604020202020204" pitchFamily="34" charset="0"/>
                          <a:cs typeface="Arial" panose="020B0604020202020204" pitchFamily="34" charset="0"/>
                        </a:rPr>
                        <a:t>2</a:t>
                      </a:r>
                      <a:endParaRPr lang="en-US" sz="13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27 (20-33)</a:t>
                      </a:r>
                      <a:endParaRPr lang="en-US" sz="12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ct val="100000"/>
                        </a:lnSpc>
                      </a:pPr>
                      <a:r>
                        <a:rPr lang="en-US" sz="1300" dirty="0">
                          <a:latin typeface="Arial" panose="020B0604020202020204" pitchFamily="34" charset="0"/>
                          <a:cs typeface="Arial" panose="020B0604020202020204" pitchFamily="34" charset="0"/>
                        </a:rPr>
                        <a:t>24 (17-40)</a:t>
                      </a:r>
                      <a:endParaRPr lang="en-US" sz="1200" dirty="0">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313875">
                <a:tc>
                  <a:txBody>
                    <a:bodyPr/>
                    <a:lstStyle/>
                    <a:p>
                      <a:pPr marL="91440">
                        <a:lnSpc>
                          <a:spcPct val="100000"/>
                        </a:lnSpc>
                      </a:pPr>
                      <a:r>
                        <a:rPr lang="en-US" sz="1300" dirty="0">
                          <a:latin typeface="Arial" panose="020B0604020202020204" pitchFamily="34" charset="0"/>
                          <a:cs typeface="Arial" panose="020B0604020202020204" pitchFamily="34" charset="0"/>
                        </a:rPr>
                        <a:t>Past</a:t>
                      </a:r>
                      <a:r>
                        <a:rPr lang="en-US" sz="1300" baseline="0" dirty="0">
                          <a:latin typeface="Arial" panose="020B0604020202020204" pitchFamily="34" charset="0"/>
                          <a:cs typeface="Arial" panose="020B0604020202020204" pitchFamily="34" charset="0"/>
                        </a:rPr>
                        <a:t> Injection Drug Use, n (%)</a:t>
                      </a:r>
                      <a:endParaRPr lang="en-US" sz="13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3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300" dirty="0">
                          <a:latin typeface="Arial" panose="020B0604020202020204" pitchFamily="34" charset="0"/>
                          <a:cs typeface="Arial" panose="020B0604020202020204" pitchFamily="34" charset="0"/>
                        </a:rPr>
                        <a:t>5 (8)</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7"/>
                  </a:ext>
                </a:extLst>
              </a:tr>
              <a:tr h="279962">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ea typeface="Arial" charset="0"/>
                          <a:cs typeface="Arial" panose="020B0604020202020204" pitchFamily="34" charset="0"/>
                        </a:rPr>
                        <a:t>*Last use &gt;12 months ago</a:t>
                      </a: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lnSpc>
                          <a:spcPct val="100000"/>
                        </a:lnSpc>
                      </a:pPr>
                      <a:endParaRPr lang="en-US" sz="1400" dirty="0"/>
                    </a:p>
                  </a:txBody>
                  <a:tcPr anchor="ctr">
                    <a:lnB w="12700" cap="flat" cmpd="sng" algn="ctr">
                      <a:solidFill>
                        <a:srgbClr val="BFBFBF"/>
                      </a:solidFill>
                      <a:prstDash val="solid"/>
                      <a:round/>
                      <a:headEnd type="none" w="med" len="med"/>
                      <a:tailEnd type="none" w="med" len="med"/>
                    </a:lnB>
                  </a:tcPr>
                </a:tc>
                <a:tc hMerge="1">
                  <a:txBody>
                    <a:bodyPr/>
                    <a:lstStyle/>
                    <a:p>
                      <a:pPr algn="ctr">
                        <a:lnSpc>
                          <a:spcPct val="100000"/>
                        </a:lnSpc>
                      </a:pPr>
                      <a:endParaRPr lang="en-US" sz="1400" dirty="0"/>
                    </a:p>
                  </a:txBody>
                  <a:tcPr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9798225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2099835302"/>
              </p:ext>
            </p:extLst>
          </p:nvPr>
        </p:nvGraphicFramePr>
        <p:xfrm>
          <a:off x="457200" y="1051028"/>
          <a:ext cx="8229599" cy="3656194"/>
        </p:xfrm>
        <a:graphic>
          <a:graphicData uri="http://schemas.openxmlformats.org/drawingml/2006/table">
            <a:tbl>
              <a:tblPr firstRow="1" bandRow="1">
                <a:tableStyleId>{5C22544A-7EE6-4342-B048-85BDC9FD1C3A}</a:tableStyleId>
              </a:tblPr>
              <a:tblGrid>
                <a:gridCol w="4005127">
                  <a:extLst>
                    <a:ext uri="{9D8B030D-6E8A-4147-A177-3AD203B41FA5}">
                      <a16:colId xmlns:a16="http://schemas.microsoft.com/office/drawing/2014/main" val="20000"/>
                    </a:ext>
                  </a:extLst>
                </a:gridCol>
                <a:gridCol w="2150078">
                  <a:extLst>
                    <a:ext uri="{9D8B030D-6E8A-4147-A177-3AD203B41FA5}">
                      <a16:colId xmlns:a16="http://schemas.microsoft.com/office/drawing/2014/main" val="20001"/>
                    </a:ext>
                  </a:extLst>
                </a:gridCol>
                <a:gridCol w="2074394">
                  <a:extLst>
                    <a:ext uri="{9D8B030D-6E8A-4147-A177-3AD203B41FA5}">
                      <a16:colId xmlns:a16="http://schemas.microsoft.com/office/drawing/2014/main" val="20002"/>
                    </a:ext>
                  </a:extLst>
                </a:gridCol>
              </a:tblGrid>
              <a:tr h="458207">
                <a:tc>
                  <a:txBody>
                    <a:bodyPr/>
                    <a:lstStyle/>
                    <a:p>
                      <a:pPr marL="91440">
                        <a:lnSpc>
                          <a:spcPts val="1800"/>
                        </a:lnSpc>
                      </a:pPr>
                      <a:r>
                        <a:rPr lang="en-US" sz="1400" dirty="0">
                          <a:latin typeface="Arial" panose="020B0604020202020204" pitchFamily="34" charset="0"/>
                          <a:cs typeface="Arial" panose="020B0604020202020204" pitchFamily="34" charset="0"/>
                        </a:rPr>
                        <a:t>Baseline Characteristic</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GT 5</a:t>
                      </a:r>
                      <a:endParaRPr lang="en-US" sz="1400" b="0" dirty="0">
                        <a:solidFill>
                          <a:srgbClr val="FFFFFF"/>
                        </a:solidFill>
                        <a:latin typeface="Arial" panose="020B0604020202020204" pitchFamily="34" charset="0"/>
                        <a:cs typeface="Arial" panose="020B0604020202020204" pitchFamily="34" charset="0"/>
                      </a:endParaRPr>
                    </a:p>
                    <a:p>
                      <a:pPr algn="ctr">
                        <a:lnSpc>
                          <a:spcPts val="1400"/>
                        </a:lnSpc>
                      </a:pPr>
                      <a:r>
                        <a:rPr lang="en-US" sz="1050" b="0" dirty="0">
                          <a:solidFill>
                            <a:srgbClr val="FFFFFF"/>
                          </a:solidFill>
                          <a:latin typeface="Arial" panose="020B0604020202020204" pitchFamily="34" charset="0"/>
                          <a:cs typeface="Arial" panose="020B0604020202020204" pitchFamily="34" charset="0"/>
                        </a:rPr>
                        <a:t>(n = 23)</a:t>
                      </a:r>
                      <a:endParaRPr lang="en-US" sz="1050" b="1" dirty="0">
                        <a:solidFill>
                          <a:srgbClr val="FFFFFF"/>
                        </a:solidFill>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D5782"/>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GT 6</a:t>
                      </a:r>
                    </a:p>
                    <a:p>
                      <a:pPr algn="ctr">
                        <a:lnSpc>
                          <a:spcPts val="1400"/>
                        </a:lnSpc>
                      </a:pPr>
                      <a:r>
                        <a:rPr lang="en-US" sz="1050" b="0" dirty="0">
                          <a:solidFill>
                            <a:srgbClr val="FFFFFF"/>
                          </a:solidFill>
                          <a:latin typeface="Arial" panose="020B0604020202020204" pitchFamily="34" charset="0"/>
                          <a:cs typeface="Arial" panose="020B0604020202020204" pitchFamily="34" charset="0"/>
                        </a:rPr>
                        <a:t>(n =</a:t>
                      </a:r>
                      <a:r>
                        <a:rPr lang="en-US" sz="1050" b="0" baseline="0" dirty="0">
                          <a:solidFill>
                            <a:srgbClr val="FFFFFF"/>
                          </a:solidFill>
                          <a:latin typeface="Arial" panose="020B0604020202020204" pitchFamily="34" charset="0"/>
                          <a:cs typeface="Arial" panose="020B0604020202020204" pitchFamily="34" charset="0"/>
                        </a:rPr>
                        <a:t> </a:t>
                      </a:r>
                      <a:r>
                        <a:rPr lang="en-US" sz="1050" b="0" dirty="0">
                          <a:solidFill>
                            <a:srgbClr val="FFFFFF"/>
                          </a:solidFill>
                          <a:latin typeface="Arial" panose="020B0604020202020204" pitchFamily="34" charset="0"/>
                          <a:cs typeface="Arial" panose="020B0604020202020204" pitchFamily="34" charset="0"/>
                        </a:rPr>
                        <a:t>61)</a:t>
                      </a:r>
                      <a:endParaRPr lang="en-US" sz="1050" b="1" dirty="0">
                        <a:solidFill>
                          <a:srgbClr val="FFFFFF"/>
                        </a:solidFill>
                        <a:latin typeface="Arial" panose="020B0604020202020204" pitchFamily="34" charset="0"/>
                        <a:cs typeface="Arial" panose="020B0604020202020204" pitchFamily="34" charset="0"/>
                      </a:endParaRP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04D7D"/>
                    </a:solidFill>
                  </a:tcPr>
                </a:tc>
                <a:extLst>
                  <a:ext uri="{0D108BD9-81ED-4DB2-BD59-A6C34878D82A}">
                    <a16:rowId xmlns:a16="http://schemas.microsoft.com/office/drawing/2014/main" val="10000"/>
                  </a:ext>
                </a:extLst>
              </a:tr>
              <a:tr h="269027">
                <a:tc>
                  <a:txBody>
                    <a:bodyPr/>
                    <a:lstStyle/>
                    <a:p>
                      <a:pPr marL="91440">
                        <a:lnSpc>
                          <a:spcPts val="1800"/>
                        </a:lnSpc>
                      </a:pPr>
                      <a:r>
                        <a:rPr lang="en-US" sz="1200" dirty="0">
                          <a:latin typeface="Arial" panose="020B0604020202020204" pitchFamily="34" charset="0"/>
                          <a:cs typeface="Arial" panose="020B0604020202020204" pitchFamily="34" charset="0"/>
                        </a:rPr>
                        <a:t>HCV RNA ≥1,000 IU/mL,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800"/>
                        </a:lnSpc>
                      </a:pPr>
                      <a:r>
                        <a:rPr lang="en-US" sz="1200" dirty="0">
                          <a:latin typeface="Arial" panose="020B0604020202020204" pitchFamily="34" charset="0"/>
                          <a:cs typeface="Arial" panose="020B0604020202020204" pitchFamily="34" charset="0"/>
                        </a:rPr>
                        <a:t>20 (87)</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tc>
                  <a:txBody>
                    <a:bodyPr/>
                    <a:lstStyle/>
                    <a:p>
                      <a:pPr algn="ctr">
                        <a:lnSpc>
                          <a:spcPts val="1800"/>
                        </a:lnSpc>
                      </a:pPr>
                      <a:r>
                        <a:rPr lang="en-US" sz="1200" dirty="0">
                          <a:latin typeface="Arial" panose="020B0604020202020204" pitchFamily="34" charset="0"/>
                          <a:cs typeface="Arial" panose="020B0604020202020204" pitchFamily="34" charset="0"/>
                        </a:rPr>
                        <a:t>53 (87)</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69027">
                <a:tc>
                  <a:txBody>
                    <a:bodyPr/>
                    <a:lstStyle/>
                    <a:p>
                      <a:pPr marL="91440">
                        <a:lnSpc>
                          <a:spcPts val="1800"/>
                        </a:lnSpc>
                      </a:pPr>
                      <a:r>
                        <a:rPr lang="en-US" sz="1200" dirty="0">
                          <a:latin typeface="Arial" panose="020B0604020202020204" pitchFamily="34" charset="0"/>
                          <a:cs typeface="Arial" panose="020B0604020202020204" pitchFamily="34" charset="0"/>
                        </a:rPr>
                        <a:t>HCV treatment experienced*, n (%)</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 (43)</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29 (48)</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1164332">
                <a:tc>
                  <a:txBody>
                    <a:bodyPr/>
                    <a:lstStyle/>
                    <a:p>
                      <a:pPr marL="91440">
                        <a:lnSpc>
                          <a:spcPts val="1800"/>
                        </a:lnSpc>
                      </a:pPr>
                      <a:r>
                        <a:rPr lang="en-US" sz="1200" dirty="0">
                          <a:latin typeface="Arial" panose="020B0604020202020204" pitchFamily="34" charset="0"/>
                          <a:cs typeface="Arial" panose="020B0604020202020204" pitchFamily="34" charset="0"/>
                        </a:rPr>
                        <a:t>Race, n (%)</a:t>
                      </a:r>
                    </a:p>
                    <a:p>
                      <a:pPr marL="91440">
                        <a:lnSpc>
                          <a:spcPts val="1800"/>
                        </a:lnSpc>
                      </a:pPr>
                      <a:r>
                        <a:rPr lang="en-US" sz="1200" dirty="0">
                          <a:latin typeface="Arial" panose="020B0604020202020204" pitchFamily="34" charset="0"/>
                          <a:cs typeface="Arial" panose="020B0604020202020204" pitchFamily="34" charset="0"/>
                        </a:rPr>
                        <a:t>  F0-F1</a:t>
                      </a:r>
                    </a:p>
                    <a:p>
                      <a:pPr marL="91440">
                        <a:lnSpc>
                          <a:spcPts val="1800"/>
                        </a:lnSpc>
                      </a:pPr>
                      <a:r>
                        <a:rPr lang="en-US" sz="1200" dirty="0">
                          <a:latin typeface="Arial" panose="020B0604020202020204" pitchFamily="34" charset="0"/>
                          <a:cs typeface="Arial" panose="020B0604020202020204" pitchFamily="34" charset="0"/>
                        </a:rPr>
                        <a:t>  F2</a:t>
                      </a:r>
                    </a:p>
                    <a:p>
                      <a:pPr marL="91440">
                        <a:lnSpc>
                          <a:spcPts val="1800"/>
                        </a:lnSpc>
                      </a:pPr>
                      <a:r>
                        <a:rPr lang="en-US" sz="1200" dirty="0">
                          <a:latin typeface="Arial" panose="020B0604020202020204" pitchFamily="34" charset="0"/>
                          <a:cs typeface="Arial" panose="020B0604020202020204" pitchFamily="34" charset="0"/>
                        </a:rPr>
                        <a:t>  F3</a:t>
                      </a:r>
                    </a:p>
                    <a:p>
                      <a:pPr marL="91440">
                        <a:lnSpc>
                          <a:spcPts val="1800"/>
                        </a:lnSpc>
                      </a:pPr>
                      <a:r>
                        <a:rPr lang="en-US" sz="1200" dirty="0">
                          <a:latin typeface="Arial" panose="020B0604020202020204" pitchFamily="34" charset="0"/>
                          <a:cs typeface="Arial" panose="020B0604020202020204" pitchFamily="34" charset="0"/>
                        </a:rPr>
                        <a:t>  F4/with cirrhosis</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17 (74)</a:t>
                      </a:r>
                    </a:p>
                    <a:p>
                      <a:pPr algn="ctr">
                        <a:lnSpc>
                          <a:spcPts val="1800"/>
                        </a:lnSpc>
                      </a:pPr>
                      <a:r>
                        <a:rPr lang="en-US" sz="1200" dirty="0">
                          <a:latin typeface="Arial" panose="020B0604020202020204" pitchFamily="34" charset="0"/>
                          <a:cs typeface="Arial" panose="020B0604020202020204" pitchFamily="34" charset="0"/>
                        </a:rPr>
                        <a:t>3 (13)</a:t>
                      </a:r>
                    </a:p>
                    <a:p>
                      <a:pPr algn="ctr">
                        <a:lnSpc>
                          <a:spcPts val="1800"/>
                        </a:lnSpc>
                      </a:pPr>
                      <a:r>
                        <a:rPr lang="en-US" sz="1200" dirty="0">
                          <a:latin typeface="Arial" panose="020B0604020202020204" pitchFamily="34" charset="0"/>
                          <a:cs typeface="Arial" panose="020B0604020202020204" pitchFamily="34" charset="0"/>
                        </a:rPr>
                        <a:t>0</a:t>
                      </a:r>
                    </a:p>
                    <a:p>
                      <a:pPr algn="ctr">
                        <a:lnSpc>
                          <a:spcPts val="1800"/>
                        </a:lnSpc>
                      </a:pPr>
                      <a:r>
                        <a:rPr lang="en-US" sz="1200" dirty="0">
                          <a:latin typeface="Arial" panose="020B0604020202020204" pitchFamily="34" charset="0"/>
                          <a:cs typeface="Arial" panose="020B0604020202020204" pitchFamily="34" charset="0"/>
                        </a:rPr>
                        <a:t>3 (13)</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45 (74)</a:t>
                      </a:r>
                    </a:p>
                    <a:p>
                      <a:pPr algn="ctr">
                        <a:lnSpc>
                          <a:spcPts val="1800"/>
                        </a:lnSpc>
                      </a:pPr>
                      <a:r>
                        <a:rPr lang="en-US" sz="1200" dirty="0">
                          <a:latin typeface="Arial" panose="020B0604020202020204" pitchFamily="34" charset="0"/>
                          <a:cs typeface="Arial" panose="020B0604020202020204" pitchFamily="34" charset="0"/>
                        </a:rPr>
                        <a:t>1 (2)</a:t>
                      </a:r>
                    </a:p>
                    <a:p>
                      <a:pPr algn="ctr">
                        <a:lnSpc>
                          <a:spcPts val="1800"/>
                        </a:lnSpc>
                      </a:pPr>
                      <a:r>
                        <a:rPr lang="en-US" sz="1200" dirty="0">
                          <a:latin typeface="Arial" panose="020B0604020202020204" pitchFamily="34" charset="0"/>
                          <a:cs typeface="Arial" panose="020B0604020202020204" pitchFamily="34" charset="0"/>
                        </a:rPr>
                        <a:t>9 (15)</a:t>
                      </a:r>
                    </a:p>
                    <a:p>
                      <a:pPr algn="ctr">
                        <a:lnSpc>
                          <a:spcPts val="1800"/>
                        </a:lnSpc>
                      </a:pPr>
                      <a:r>
                        <a:rPr lang="en-US" sz="1200" dirty="0">
                          <a:latin typeface="Arial" panose="020B0604020202020204" pitchFamily="34" charset="0"/>
                          <a:cs typeface="Arial" panose="020B0604020202020204" pitchFamily="34" charset="0"/>
                        </a:rPr>
                        <a:t>6 (10)</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164332">
                <a:tc>
                  <a:txBody>
                    <a:bodyPr/>
                    <a:lstStyle/>
                    <a:p>
                      <a:pPr marL="91440">
                        <a:lnSpc>
                          <a:spcPts val="1800"/>
                        </a:lnSpc>
                      </a:pPr>
                      <a:r>
                        <a:rPr lang="en-US" sz="1200" dirty="0">
                          <a:latin typeface="Arial" panose="020B0604020202020204" pitchFamily="34" charset="0"/>
                          <a:cs typeface="Arial" panose="020B0604020202020204" pitchFamily="34" charset="0"/>
                        </a:rPr>
                        <a:t>Baseline polymorphisms</a:t>
                      </a:r>
                    </a:p>
                    <a:p>
                      <a:pPr marL="91440">
                        <a:lnSpc>
                          <a:spcPts val="1800"/>
                        </a:lnSpc>
                      </a:pPr>
                      <a:r>
                        <a:rPr lang="en-US" sz="1200" dirty="0">
                          <a:latin typeface="Arial" panose="020B0604020202020204" pitchFamily="34" charset="0"/>
                          <a:cs typeface="Arial" panose="020B0604020202020204" pitchFamily="34" charset="0"/>
                        </a:rPr>
                        <a:t>  NS3 only</a:t>
                      </a:r>
                    </a:p>
                    <a:p>
                      <a:pPr marL="91440">
                        <a:lnSpc>
                          <a:spcPts val="1800"/>
                        </a:lnSpc>
                      </a:pPr>
                      <a:r>
                        <a:rPr lang="en-US" sz="1200" dirty="0">
                          <a:latin typeface="Arial" panose="020B0604020202020204" pitchFamily="34" charset="0"/>
                          <a:cs typeface="Arial" panose="020B0604020202020204" pitchFamily="34" charset="0"/>
                        </a:rPr>
                        <a:t>  NS5A only</a:t>
                      </a:r>
                    </a:p>
                    <a:p>
                      <a:pPr marL="91440">
                        <a:lnSpc>
                          <a:spcPts val="1800"/>
                        </a:lnSpc>
                      </a:pPr>
                      <a:r>
                        <a:rPr lang="en-US" sz="1200" dirty="0">
                          <a:latin typeface="Arial" panose="020B0604020202020204" pitchFamily="34" charset="0"/>
                          <a:cs typeface="Arial" panose="020B0604020202020204" pitchFamily="34" charset="0"/>
                        </a:rPr>
                        <a:t>  NS3 and NS5A</a:t>
                      </a:r>
                    </a:p>
                    <a:p>
                      <a:pPr marL="91440">
                        <a:lnSpc>
                          <a:spcPts val="1800"/>
                        </a:lnSpc>
                      </a:pPr>
                      <a:r>
                        <a:rPr lang="en-US" sz="1200" dirty="0">
                          <a:latin typeface="Arial" panose="020B0604020202020204" pitchFamily="34" charset="0"/>
                          <a:cs typeface="Arial" panose="020B0604020202020204" pitchFamily="34" charset="0"/>
                        </a:rPr>
                        <a:t>  None</a:t>
                      </a:r>
                    </a:p>
                  </a:txBody>
                  <a:tcPr marL="68580" marR="68580" marT="34290" marB="34290" anchor="ctr">
                    <a:lnL w="12700" cap="flat" cmpd="sng" algn="ctr">
                      <a:solidFill>
                        <a:srgbClr val="BFBFBF"/>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11/23 (48)</a:t>
                      </a:r>
                    </a:p>
                    <a:p>
                      <a:pPr algn="ctr">
                        <a:lnSpc>
                          <a:spcPts val="1800"/>
                        </a:lnSpc>
                      </a:pPr>
                      <a:r>
                        <a:rPr lang="en-US" sz="1200" dirty="0">
                          <a:latin typeface="Arial" panose="020B0604020202020204" pitchFamily="34" charset="0"/>
                          <a:cs typeface="Arial" panose="020B0604020202020204" pitchFamily="34" charset="0"/>
                        </a:rPr>
                        <a:t>1/23 (4)</a:t>
                      </a:r>
                    </a:p>
                    <a:p>
                      <a:pPr algn="ctr">
                        <a:lnSpc>
                          <a:spcPts val="1800"/>
                        </a:lnSpc>
                      </a:pPr>
                      <a:r>
                        <a:rPr lang="en-US" sz="1200" dirty="0">
                          <a:latin typeface="Arial" panose="020B0604020202020204" pitchFamily="34" charset="0"/>
                          <a:cs typeface="Arial" panose="020B0604020202020204" pitchFamily="34" charset="0"/>
                        </a:rPr>
                        <a:t>2/23 (9)</a:t>
                      </a:r>
                    </a:p>
                    <a:p>
                      <a:pPr algn="ctr">
                        <a:lnSpc>
                          <a:spcPts val="1800"/>
                        </a:lnSpc>
                      </a:pPr>
                      <a:r>
                        <a:rPr lang="en-US" sz="1200" dirty="0">
                          <a:latin typeface="Arial" panose="020B0604020202020204" pitchFamily="34" charset="0"/>
                          <a:cs typeface="Arial" panose="020B0604020202020204" pitchFamily="34" charset="0"/>
                        </a:rPr>
                        <a:t>9/23 (39)</a:t>
                      </a:r>
                    </a:p>
                  </a:txBody>
                  <a:tcPr marL="68580" marR="68580" marT="34290" marB="3429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0</a:t>
                      </a:r>
                    </a:p>
                    <a:p>
                      <a:pPr algn="ctr">
                        <a:lnSpc>
                          <a:spcPts val="1800"/>
                        </a:lnSpc>
                      </a:pPr>
                      <a:r>
                        <a:rPr lang="en-US" sz="1200" dirty="0">
                          <a:latin typeface="Arial" panose="020B0604020202020204" pitchFamily="34" charset="0"/>
                          <a:cs typeface="Arial" panose="020B0604020202020204" pitchFamily="34" charset="0"/>
                        </a:rPr>
                        <a:t>32/55 (58)</a:t>
                      </a:r>
                    </a:p>
                    <a:p>
                      <a:pPr algn="ctr">
                        <a:lnSpc>
                          <a:spcPts val="1800"/>
                        </a:lnSpc>
                      </a:pPr>
                      <a:r>
                        <a:rPr lang="en-US" sz="1200" dirty="0">
                          <a:latin typeface="Arial" panose="020B0604020202020204" pitchFamily="34" charset="0"/>
                          <a:cs typeface="Arial" panose="020B0604020202020204" pitchFamily="34" charset="0"/>
                        </a:rPr>
                        <a:t>2/55 (4)</a:t>
                      </a:r>
                    </a:p>
                    <a:p>
                      <a:pPr algn="ctr">
                        <a:lnSpc>
                          <a:spcPts val="1800"/>
                        </a:lnSpc>
                      </a:pPr>
                      <a:r>
                        <a:rPr lang="en-US" sz="1200" dirty="0">
                          <a:latin typeface="Arial" panose="020B0604020202020204" pitchFamily="34" charset="0"/>
                          <a:cs typeface="Arial" panose="020B0604020202020204" pitchFamily="34" charset="0"/>
                        </a:rPr>
                        <a:t>21/55 (38)</a:t>
                      </a:r>
                    </a:p>
                  </a:txBody>
                  <a:tcPr marL="68580" marR="68580" marT="34290" marB="34290" anchor="ctr">
                    <a:lnL w="1905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4"/>
                  </a:ext>
                </a:extLst>
              </a:tr>
              <a:tr h="264737">
                <a:tc gridSpan="3">
                  <a:txBody>
                    <a:bodyPr/>
                    <a:lstStyle/>
                    <a:p>
                      <a:pPr marL="91440" marR="0" indent="0" algn="l" defTabSz="914400" rtl="0" eaLnBrk="1" fontAlgn="auto" latinLnBrk="0" hangingPunct="1">
                        <a:lnSpc>
                          <a:spcPts val="1800"/>
                        </a:lnSpc>
                        <a:spcBef>
                          <a:spcPts val="0"/>
                        </a:spcBef>
                        <a:spcAft>
                          <a:spcPts val="0"/>
                        </a:spcAft>
                        <a:buClrTx/>
                        <a:buSzTx/>
                        <a:buFontTx/>
                        <a:buNone/>
                        <a:tabLst/>
                        <a:defRPr/>
                      </a:pPr>
                      <a:r>
                        <a:rPr lang="en-US" sz="1050" dirty="0">
                          <a:latin typeface="Arial" panose="020B0604020202020204" pitchFamily="34" charset="0"/>
                          <a:ea typeface="Arial" charset="0"/>
                          <a:cs typeface="Arial" panose="020B0604020202020204" pitchFamily="34" charset="0"/>
                        </a:rPr>
                        <a:t>*No patient previously treated with sofosbuvir.</a:t>
                      </a: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lnSpc>
                          <a:spcPct val="100000"/>
                        </a:lnSpc>
                      </a:pPr>
                      <a:endParaRPr lang="en-US" sz="1400" dirty="0"/>
                    </a:p>
                  </a:txBody>
                  <a:tcPr anchor="ctr">
                    <a:lnB w="12700" cap="flat" cmpd="sng" algn="ctr">
                      <a:solidFill>
                        <a:srgbClr val="BFBFBF"/>
                      </a:solidFill>
                      <a:prstDash val="solid"/>
                      <a:round/>
                      <a:headEnd type="none" w="med" len="med"/>
                      <a:tailEnd type="none" w="med" len="med"/>
                    </a:lnB>
                  </a:tcPr>
                </a:tc>
                <a:tc hMerge="1">
                  <a:txBody>
                    <a:bodyPr/>
                    <a:lstStyle/>
                    <a:p>
                      <a:pPr algn="ctr">
                        <a:lnSpc>
                          <a:spcPct val="100000"/>
                        </a:lnSpc>
                      </a:pPr>
                      <a:endParaRPr lang="en-US" sz="1400" dirty="0"/>
                    </a:p>
                  </a:txBody>
                  <a:tcPr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6072817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ENDURANCE-5, 6: Overall SVR, by Genotype</a:t>
            </a:r>
          </a:p>
        </p:txBody>
      </p:sp>
      <p:sp>
        <p:nvSpPr>
          <p:cNvPr id="2" name="Content Placeholder 1"/>
          <p:cNvSpPr>
            <a:spLocks noGrp="1"/>
          </p:cNvSpPr>
          <p:nvPr>
            <p:ph type="body" sz="quarter" idx="14"/>
          </p:nvPr>
        </p:nvSpPr>
        <p:spPr>
          <a:prstGeom prst="rect">
            <a:avLst/>
          </a:prstGeom>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3037881165"/>
              </p:ext>
            </p:extLst>
          </p:nvPr>
        </p:nvGraphicFramePr>
        <p:xfrm>
          <a:off x="457200" y="1357176"/>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43000" y="4343400"/>
            <a:ext cx="7285980" cy="415498"/>
          </a:xfrm>
          <a:prstGeom prst="rect">
            <a:avLst/>
          </a:prstGeom>
          <a:solidFill>
            <a:schemeClr val="bg1">
              <a:lumMod val="95000"/>
            </a:schemeClr>
          </a:solidFill>
        </p:spPr>
        <p:txBody>
          <a:bodyPr wrap="square" lIns="274320" rtlCol="0">
            <a:spAutoFit/>
          </a:bodyPr>
          <a:lstStyle/>
          <a:p>
            <a:r>
              <a:rPr lang="en-US" sz="1050" dirty="0">
                <a:latin typeface="Arial" charset="0"/>
                <a:ea typeface="Arial" charset="0"/>
                <a:cs typeface="Arial" charset="0"/>
              </a:rPr>
              <a:t>Both patients with treatment failure had compensated cirrhosis and were adherent. GT 5 patient had subtype 5a and viral relapse. GT 6 patient had subtype 6f had on-treatment virologic failure by week 12.</a:t>
            </a:r>
          </a:p>
        </p:txBody>
      </p:sp>
      <p:sp>
        <p:nvSpPr>
          <p:cNvPr id="9" name="Rectangle 8"/>
          <p:cNvSpPr/>
          <p:nvPr/>
        </p:nvSpPr>
        <p:spPr>
          <a:xfrm>
            <a:off x="2858970" y="3702001"/>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22/23</a:t>
            </a:r>
          </a:p>
        </p:txBody>
      </p:sp>
      <p:sp>
        <p:nvSpPr>
          <p:cNvPr id="10" name="Rectangle 9"/>
          <p:cNvSpPr/>
          <p:nvPr/>
        </p:nvSpPr>
        <p:spPr>
          <a:xfrm>
            <a:off x="6345479" y="3702001"/>
            <a:ext cx="722355"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60/61</a:t>
            </a:r>
          </a:p>
        </p:txBody>
      </p:sp>
      <p:sp>
        <p:nvSpPr>
          <p:cNvPr id="11" name="Rectangle 10">
            <a:extLst>
              <a:ext uri="{FF2B5EF4-FFF2-40B4-BE49-F238E27FC236}">
                <a16:creationId xmlns:a16="http://schemas.microsoft.com/office/drawing/2014/main" id="{33747212-CB43-BE57-D51A-3D65373E061B}"/>
              </a:ext>
            </a:extLst>
          </p:cNvPr>
          <p:cNvSpPr/>
          <p:nvPr/>
        </p:nvSpPr>
        <p:spPr>
          <a:xfrm>
            <a:off x="2577665" y="1896469"/>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87-100)</a:t>
            </a:r>
          </a:p>
        </p:txBody>
      </p:sp>
      <p:sp>
        <p:nvSpPr>
          <p:cNvPr id="12" name="Rectangle 11">
            <a:extLst>
              <a:ext uri="{FF2B5EF4-FFF2-40B4-BE49-F238E27FC236}">
                <a16:creationId xmlns:a16="http://schemas.microsoft.com/office/drawing/2014/main" id="{E2C73F3B-D5EE-CA8C-63D0-672E1F0C0117}"/>
              </a:ext>
            </a:extLst>
          </p:cNvPr>
          <p:cNvSpPr/>
          <p:nvPr/>
        </p:nvSpPr>
        <p:spPr>
          <a:xfrm>
            <a:off x="6053962" y="1833405"/>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Tree>
    <p:extLst>
      <p:ext uri="{BB962C8B-B14F-4D97-AF65-F5344CB8AC3E}">
        <p14:creationId xmlns:p14="http://schemas.microsoft.com/office/powerpoint/2010/main" val="82324799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Adverse Events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endParaRPr lang="en-US" sz="900" dirty="0"/>
          </a:p>
        </p:txBody>
      </p:sp>
      <p:graphicFrame>
        <p:nvGraphicFramePr>
          <p:cNvPr id="6" name="Content Placeholder 5"/>
          <p:cNvGraphicFramePr>
            <a:graphicFrameLocks/>
          </p:cNvGraphicFramePr>
          <p:nvPr>
            <p:extLst>
              <p:ext uri="{D42A27DB-BD31-4B8C-83A1-F6EECF244321}">
                <p14:modId xmlns:p14="http://schemas.microsoft.com/office/powerpoint/2010/main" val="2954718664"/>
              </p:ext>
            </p:extLst>
          </p:nvPr>
        </p:nvGraphicFramePr>
        <p:xfrm>
          <a:off x="460638" y="1046188"/>
          <a:ext cx="8229600" cy="3655016"/>
        </p:xfrm>
        <a:graphic>
          <a:graphicData uri="http://schemas.openxmlformats.org/drawingml/2006/table">
            <a:tbl>
              <a:tblPr firstRow="1" bandRow="1">
                <a:tableStyleId>{5C22544A-7EE6-4342-B048-85BDC9FD1C3A}</a:tableStyleId>
              </a:tblPr>
              <a:tblGrid>
                <a:gridCol w="4499643">
                  <a:extLst>
                    <a:ext uri="{9D8B030D-6E8A-4147-A177-3AD203B41FA5}">
                      <a16:colId xmlns:a16="http://schemas.microsoft.com/office/drawing/2014/main" val="20000"/>
                    </a:ext>
                  </a:extLst>
                </a:gridCol>
                <a:gridCol w="3729957">
                  <a:extLst>
                    <a:ext uri="{9D8B030D-6E8A-4147-A177-3AD203B41FA5}">
                      <a16:colId xmlns:a16="http://schemas.microsoft.com/office/drawing/2014/main" val="20001"/>
                    </a:ext>
                  </a:extLst>
                </a:gridCol>
              </a:tblGrid>
              <a:tr h="579098">
                <a:tc>
                  <a:txBody>
                    <a:bodyPr/>
                    <a:lstStyle/>
                    <a:p>
                      <a:pPr marL="91440">
                        <a:lnSpc>
                          <a:spcPts val="1800"/>
                        </a:lnSpc>
                      </a:pPr>
                      <a:r>
                        <a:rPr lang="en-US" sz="1400" dirty="0">
                          <a:latin typeface="Arial" panose="020B0604020202020204" pitchFamily="34" charset="0"/>
                          <a:cs typeface="Arial" panose="020B0604020202020204" pitchFamily="34" charset="0"/>
                        </a:rPr>
                        <a:t>Adverse Events (AEs), n (%)</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lnSpc>
                          <a:spcPts val="1200"/>
                        </a:lnSpc>
                      </a:pPr>
                      <a:r>
                        <a:rPr lang="en-US" sz="1400" baseline="0" dirty="0" err="1">
                          <a:latin typeface="Arial" panose="020B0604020202020204" pitchFamily="34" charset="0"/>
                          <a:cs typeface="Arial" panose="020B0604020202020204" pitchFamily="34" charset="0"/>
                        </a:rPr>
                        <a:t>Glecaprevir-Pibrentasvir</a:t>
                      </a:r>
                      <a:r>
                        <a:rPr lang="en-US" sz="1400" baseline="0" dirty="0">
                          <a:latin typeface="Arial" panose="020B0604020202020204" pitchFamily="34" charset="0"/>
                          <a:cs typeface="Arial" panose="020B0604020202020204" pitchFamily="34" charset="0"/>
                        </a:rPr>
                        <a:t> </a:t>
                      </a:r>
                      <a:br>
                        <a:rPr lang="en-US" sz="14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84)</a:t>
                      </a:r>
                      <a:endParaRPr lang="en-US" sz="110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513146">
                <a:tc>
                  <a:txBody>
                    <a:bodyPr/>
                    <a:lstStyle/>
                    <a:p>
                      <a:pPr marL="91440">
                        <a:lnSpc>
                          <a:spcPts val="1800"/>
                        </a:lnSpc>
                      </a:pPr>
                      <a:r>
                        <a:rPr lang="en-US" sz="1200" dirty="0">
                          <a:latin typeface="Arial" panose="020B0604020202020204" pitchFamily="34" charset="0"/>
                          <a:cs typeface="Arial" panose="020B0604020202020204" pitchFamily="34" charset="0"/>
                        </a:rPr>
                        <a:t>Any adverse event</a:t>
                      </a:r>
                    </a:p>
                    <a:p>
                      <a:pPr marL="182880">
                        <a:lnSpc>
                          <a:spcPts val="1800"/>
                        </a:lnSpc>
                      </a:pPr>
                      <a:r>
                        <a:rPr lang="en-US" sz="1200" dirty="0">
                          <a:latin typeface="Arial" panose="020B0604020202020204" pitchFamily="34" charset="0"/>
                          <a:cs typeface="Arial" panose="020B0604020202020204" pitchFamily="34" charset="0"/>
                        </a:rPr>
                        <a:t>Grade 1 adverse event</a:t>
                      </a: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46 (55)</a:t>
                      </a:r>
                    </a:p>
                    <a:p>
                      <a:pPr algn="ctr">
                        <a:lnSpc>
                          <a:spcPts val="1800"/>
                        </a:lnSpc>
                      </a:pPr>
                      <a:r>
                        <a:rPr lang="en-US" sz="1200" dirty="0">
                          <a:latin typeface="Arial" panose="020B0604020202020204" pitchFamily="34" charset="0"/>
                          <a:cs typeface="Arial" panose="020B0604020202020204" pitchFamily="34" charset="0"/>
                        </a:rPr>
                        <a:t>24 (52)</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787542131"/>
                  </a:ext>
                </a:extLst>
              </a:tr>
              <a:tr h="280104">
                <a:tc>
                  <a:txBody>
                    <a:bodyPr/>
                    <a:lstStyle/>
                    <a:p>
                      <a:pPr marL="91440">
                        <a:lnSpc>
                          <a:spcPts val="1800"/>
                        </a:lnSpc>
                      </a:pPr>
                      <a:r>
                        <a:rPr lang="en-US" sz="1200" dirty="0">
                          <a:latin typeface="Arial" panose="020B0604020202020204" pitchFamily="34" charset="0"/>
                          <a:cs typeface="Arial" panose="020B0604020202020204" pitchFamily="34" charset="0"/>
                        </a:rPr>
                        <a:t>AEs</a:t>
                      </a:r>
                      <a:r>
                        <a:rPr lang="en-US" sz="1200" baseline="0" dirty="0">
                          <a:latin typeface="Arial" panose="020B0604020202020204" pitchFamily="34" charset="0"/>
                          <a:cs typeface="Arial" panose="020B0604020202020204" pitchFamily="34" charset="0"/>
                        </a:rPr>
                        <a:t> leading to drug discontinuation</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0</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280104">
                <a:tc>
                  <a:txBody>
                    <a:bodyPr/>
                    <a:lstStyle/>
                    <a:p>
                      <a:pPr marL="91440">
                        <a:lnSpc>
                          <a:spcPts val="1800"/>
                        </a:lnSpc>
                      </a:pPr>
                      <a:r>
                        <a:rPr lang="en-US" sz="1200" dirty="0">
                          <a:latin typeface="Arial" panose="020B0604020202020204" pitchFamily="34" charset="0"/>
                          <a:cs typeface="Arial" panose="020B0604020202020204" pitchFamily="34" charset="0"/>
                        </a:rPr>
                        <a:t>Serious AEs</a:t>
                      </a: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800"/>
                        </a:lnSpc>
                      </a:pPr>
                      <a:r>
                        <a:rPr lang="en-US" sz="1200" dirty="0">
                          <a:latin typeface="Arial" panose="020B0604020202020204" pitchFamily="34" charset="0"/>
                          <a:cs typeface="Arial" panose="020B0604020202020204" pitchFamily="34" charset="0"/>
                        </a:rPr>
                        <a:t>5 (6)</a:t>
                      </a:r>
                      <a:r>
                        <a:rPr lang="en-US" sz="1200" baseline="300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746190">
                <a:tc>
                  <a:txBody>
                    <a:bodyPr/>
                    <a:lstStyle/>
                    <a:p>
                      <a:pPr marL="91440">
                        <a:lnSpc>
                          <a:spcPts val="1800"/>
                        </a:lnSpc>
                      </a:pPr>
                      <a:r>
                        <a:rPr lang="en-US" sz="1200" dirty="0">
                          <a:latin typeface="Arial" panose="020B0604020202020204" pitchFamily="34" charset="0"/>
                          <a:cs typeface="Arial" panose="020B0604020202020204" pitchFamily="34" charset="0"/>
                        </a:rPr>
                        <a:t>AEs occurring</a:t>
                      </a:r>
                      <a:r>
                        <a:rPr lang="en-US" sz="1200" baseline="0" dirty="0">
                          <a:latin typeface="Arial" panose="020B0604020202020204" pitchFamily="34" charset="0"/>
                          <a:cs typeface="Arial" panose="020B0604020202020204" pitchFamily="34" charset="0"/>
                        </a:rPr>
                        <a:t> in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10% of patients</a:t>
                      </a:r>
                    </a:p>
                    <a:p>
                      <a:pPr marL="182880">
                        <a:lnSpc>
                          <a:spcPts val="1800"/>
                        </a:lnSpc>
                      </a:pPr>
                      <a:r>
                        <a:rPr lang="en-US" sz="1200" baseline="0" dirty="0">
                          <a:latin typeface="Arial" panose="020B0604020202020204" pitchFamily="34" charset="0"/>
                          <a:cs typeface="Arial" panose="020B0604020202020204" pitchFamily="34" charset="0"/>
                        </a:rPr>
                        <a:t>Fatigue</a:t>
                      </a:r>
                    </a:p>
                    <a:p>
                      <a:pPr marL="182880">
                        <a:lnSpc>
                          <a:spcPts val="1800"/>
                        </a:lnSpc>
                      </a:pPr>
                      <a:r>
                        <a:rPr lang="en-US" sz="1200" baseline="0" dirty="0">
                          <a:latin typeface="Arial" panose="020B0604020202020204" pitchFamily="34" charset="0"/>
                          <a:cs typeface="Arial" panose="020B0604020202020204" pitchFamily="34" charset="0"/>
                        </a:rPr>
                        <a:t>Headache</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11 (13)</a:t>
                      </a:r>
                    </a:p>
                    <a:p>
                      <a:pPr algn="ctr">
                        <a:lnSpc>
                          <a:spcPts val="1800"/>
                        </a:lnSpc>
                      </a:pPr>
                      <a:r>
                        <a:rPr lang="en-US" sz="1200" dirty="0">
                          <a:latin typeface="Arial" panose="020B0604020202020204" pitchFamily="34" charset="0"/>
                          <a:cs typeface="Arial" panose="020B0604020202020204" pitchFamily="34" charset="0"/>
                        </a:rPr>
                        <a:t>11 (13)</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979232">
                <a:tc>
                  <a:txBody>
                    <a:bodyPr/>
                    <a:lstStyle/>
                    <a:p>
                      <a:pPr marL="91440">
                        <a:lnSpc>
                          <a:spcPts val="1800"/>
                        </a:lnSpc>
                      </a:pPr>
                      <a:r>
                        <a:rPr lang="en-US" sz="1200" dirty="0">
                          <a:latin typeface="Arial" panose="020B0604020202020204" pitchFamily="34" charset="0"/>
                          <a:cs typeface="Arial" panose="020B0604020202020204" pitchFamily="34" charset="0"/>
                        </a:rPr>
                        <a:t>Laboratory AEs</a:t>
                      </a:r>
                    </a:p>
                    <a:p>
                      <a:pPr marL="182880">
                        <a:lnSpc>
                          <a:spcPts val="1800"/>
                        </a:lnSpc>
                      </a:pPr>
                      <a:r>
                        <a:rPr lang="en-US" sz="1200" baseline="0" dirty="0">
                          <a:latin typeface="Arial" panose="020B0604020202020204" pitchFamily="34" charset="0"/>
                          <a:cs typeface="Arial" panose="020B0604020202020204" pitchFamily="34" charset="0"/>
                        </a:rPr>
                        <a:t>AST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(&gt;5 x ULN)</a:t>
                      </a:r>
                    </a:p>
                    <a:p>
                      <a:pPr marL="182880">
                        <a:lnSpc>
                          <a:spcPts val="1800"/>
                        </a:lnSpc>
                      </a:pPr>
                      <a:r>
                        <a:rPr lang="en-US" sz="1200" baseline="0" dirty="0">
                          <a:latin typeface="Arial" panose="020B0604020202020204" pitchFamily="34" charset="0"/>
                          <a:cs typeface="Arial" panose="020B0604020202020204" pitchFamily="34" charset="0"/>
                        </a:rPr>
                        <a:t>ALT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(&gt;5 x ULN)</a:t>
                      </a:r>
                    </a:p>
                    <a:p>
                      <a:pPr marL="182880">
                        <a:lnSpc>
                          <a:spcPts val="1800"/>
                        </a:lnSpc>
                      </a:pPr>
                      <a:r>
                        <a:rPr lang="en-US" sz="1200" baseline="0" dirty="0">
                          <a:latin typeface="Arial" panose="020B0604020202020204" pitchFamily="34" charset="0"/>
                          <a:cs typeface="Arial" panose="020B0604020202020204" pitchFamily="34" charset="0"/>
                        </a:rPr>
                        <a:t>Total bilirubin grade </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3 (&gt;3 x ULN)</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ts val="1800"/>
                        </a:lnSpc>
                      </a:pPr>
                      <a:endParaRPr lang="en-US" sz="1200" dirty="0">
                        <a:latin typeface="Arial" panose="020B0604020202020204" pitchFamily="34" charset="0"/>
                        <a:cs typeface="Arial" panose="020B0604020202020204" pitchFamily="34" charset="0"/>
                      </a:endParaRPr>
                    </a:p>
                    <a:p>
                      <a:pPr algn="ctr">
                        <a:lnSpc>
                          <a:spcPts val="1800"/>
                        </a:lnSpc>
                      </a:pPr>
                      <a:r>
                        <a:rPr lang="en-US" sz="1200" dirty="0">
                          <a:latin typeface="Arial" panose="020B0604020202020204" pitchFamily="34" charset="0"/>
                          <a:cs typeface="Arial" panose="020B0604020202020204" pitchFamily="34" charset="0"/>
                        </a:rPr>
                        <a:t>0</a:t>
                      </a:r>
                    </a:p>
                    <a:p>
                      <a:pPr algn="ctr">
                        <a:lnSpc>
                          <a:spcPts val="1800"/>
                        </a:lnSpc>
                      </a:pPr>
                      <a:r>
                        <a:rPr lang="en-US" sz="1200" dirty="0">
                          <a:latin typeface="Arial" panose="020B0604020202020204" pitchFamily="34" charset="0"/>
                          <a:cs typeface="Arial" panose="020B0604020202020204" pitchFamily="34" charset="0"/>
                        </a:rPr>
                        <a:t>0</a:t>
                      </a:r>
                    </a:p>
                    <a:p>
                      <a:pPr algn="ctr">
                        <a:lnSpc>
                          <a:spcPts val="1800"/>
                        </a:lnSpc>
                      </a:pPr>
                      <a:r>
                        <a:rPr lang="en-US" sz="1200" dirty="0">
                          <a:latin typeface="Arial" panose="020B0604020202020204" pitchFamily="34" charset="0"/>
                          <a:cs typeface="Arial" panose="020B0604020202020204" pitchFamily="34" charset="0"/>
                        </a:rPr>
                        <a:t>0</a:t>
                      </a:r>
                    </a:p>
                  </a:txBody>
                  <a:tcPr marL="68580" marR="68580" marT="34290" marB="34290">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4"/>
                  </a:ext>
                </a:extLst>
              </a:tr>
              <a:tr h="277142">
                <a:tc gridSpan="2">
                  <a:txBody>
                    <a:bodyPr/>
                    <a:lstStyle/>
                    <a:p>
                      <a:pPr marL="91440">
                        <a:lnSpc>
                          <a:spcPts val="1800"/>
                        </a:lnSpc>
                      </a:pP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No serious AE considered related to study drug.</a:t>
                      </a:r>
                    </a:p>
                  </a:txBody>
                  <a:tcPr marL="68580" marR="68580" marT="34290" marB="342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solidFill>
                      <a:schemeClr val="accent5">
                        <a:lumMod val="20000"/>
                        <a:lumOff val="80000"/>
                      </a:schemeClr>
                    </a:solidFill>
                  </a:tcPr>
                </a:tc>
                <a:tc hMerge="1">
                  <a:txBody>
                    <a:bodyPr/>
                    <a:lstStyle/>
                    <a:p>
                      <a:pPr algn="ctr">
                        <a:lnSpc>
                          <a:spcPts val="2400"/>
                        </a:lnSpc>
                      </a:pPr>
                      <a:endParaRPr lang="en-US" sz="1600" dirty="0"/>
                    </a:p>
                  </a:txBody>
                  <a:tcP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4127586535"/>
                  </a:ext>
                </a:extLst>
              </a:tr>
            </a:tbl>
          </a:graphicData>
        </a:graphic>
      </p:graphicFrame>
    </p:spTree>
    <p:extLst>
      <p:ext uri="{BB962C8B-B14F-4D97-AF65-F5344CB8AC3E}">
        <p14:creationId xmlns:p14="http://schemas.microsoft.com/office/powerpoint/2010/main" val="425758615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in Genotype 5 or 6</a:t>
            </a:r>
            <a:br>
              <a:rPr lang="en-US" sz="2000" dirty="0"/>
            </a:br>
            <a:r>
              <a:rPr lang="en-US" sz="2000" dirty="0"/>
              <a:t>ENDURANCE-5,6: Conclusions</a:t>
            </a:r>
          </a:p>
        </p:txBody>
      </p:sp>
      <p:sp>
        <p:nvSpPr>
          <p:cNvPr id="2" name="Content Placeholder 1"/>
          <p:cNvSpPr>
            <a:spLocks noGrp="1"/>
          </p:cNvSpPr>
          <p:nvPr>
            <p:ph type="body" sz="quarter" idx="14"/>
          </p:nvPr>
        </p:nvSpPr>
        <p:spPr/>
        <p:txBody>
          <a:bodyPr/>
          <a:lstStyle/>
          <a:p>
            <a:r>
              <a:rPr lang="en-US" dirty="0"/>
              <a:t>Source: </a:t>
            </a:r>
            <a:r>
              <a:rPr lang="en-US" dirty="0" err="1"/>
              <a:t>Asselah</a:t>
            </a:r>
            <a:r>
              <a:rPr lang="en-US" dirty="0"/>
              <a:t> T, et al. Lancet Gastroenterol </a:t>
            </a:r>
            <a:r>
              <a:rPr lang="en-US" dirty="0" err="1"/>
              <a:t>Hepatol</a:t>
            </a:r>
            <a:r>
              <a:rPr lang="en-US" dirty="0"/>
              <a:t>. 2019;4:45-51.</a:t>
            </a:r>
          </a:p>
        </p:txBody>
      </p:sp>
      <p:sp>
        <p:nvSpPr>
          <p:cNvPr id="3" name="Content Placeholder 2">
            <a:extLst>
              <a:ext uri="{FF2B5EF4-FFF2-40B4-BE49-F238E27FC236}">
                <a16:creationId xmlns:a16="http://schemas.microsoft.com/office/drawing/2014/main" id="{8F9B5AC2-5B66-844F-89C0-A327890459E6}"/>
              </a:ext>
            </a:extLst>
          </p:cNvPr>
          <p:cNvSpPr>
            <a:spLocks noGrp="1"/>
          </p:cNvSpPr>
          <p:nvPr>
            <p:ph sz="half" idx="2"/>
          </p:nvPr>
        </p:nvSpPr>
        <p:spPr>
          <a:xfrm>
            <a:off x="-18168" y="1927651"/>
            <a:ext cx="9180576" cy="1326123"/>
          </a:xfrm>
        </p:spPr>
        <p:txBody>
          <a:bodyPr/>
          <a:lstStyle/>
          <a:p>
            <a:r>
              <a:rPr lang="en-US" b="1" dirty="0">
                <a:solidFill>
                  <a:srgbClr val="C00000"/>
                </a:solidFill>
                <a:latin typeface="Arial"/>
                <a:cs typeface="Arial"/>
              </a:rPr>
              <a:t>Interpretation</a:t>
            </a:r>
            <a:r>
              <a:rPr lang="en-US" dirty="0">
                <a:solidFill>
                  <a:schemeClr val="tx1"/>
                </a:solidFill>
                <a:latin typeface="Arial"/>
                <a:cs typeface="Arial"/>
              </a:rPr>
              <a:t>: “</a:t>
            </a:r>
            <a:r>
              <a:rPr lang="en-US" dirty="0">
                <a:solidFill>
                  <a:schemeClr val="tx1"/>
                </a:solidFill>
                <a:cs typeface="Arial"/>
              </a:rPr>
              <a:t>Glecaprevir/pibrentasvir achieved high SVR12 rates, comparable with data reported in registrational studies, and was well tolerated in patients with HCV genotype 5 or 6 infection with compensated liver disease.” </a:t>
            </a:r>
            <a:endParaRPr lang="en-US" dirty="0"/>
          </a:p>
        </p:txBody>
      </p:sp>
    </p:spTree>
    <p:extLst>
      <p:ext uri="{BB962C8B-B14F-4D97-AF65-F5344CB8AC3E}">
        <p14:creationId xmlns:p14="http://schemas.microsoft.com/office/powerpoint/2010/main" val="3646152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a:solidFill>
                  <a:srgbClr val="001D48"/>
                </a:solidFill>
              </a:rPr>
              <a:t>Glecaprevir-Pibrentasvir in Cirrhotic Genotype 1, 2, 4, 5, and 6</a:t>
            </a:r>
            <a:br>
              <a:rPr lang="en-US" sz="1800" dirty="0">
                <a:solidFill>
                  <a:srgbClr val="001D48"/>
                </a:solidFill>
              </a:rPr>
            </a:br>
            <a:r>
              <a:rPr lang="en-US" sz="2400" b="1" dirty="0">
                <a:solidFill>
                  <a:srgbClr val="001D48"/>
                </a:solidFill>
              </a:rPr>
              <a:t>EXPEDITION-1</a:t>
            </a:r>
          </a:p>
        </p:txBody>
      </p:sp>
      <p:sp>
        <p:nvSpPr>
          <p:cNvPr id="2" name="Text Placeholder 1">
            <a:extLst>
              <a:ext uri="{FF2B5EF4-FFF2-40B4-BE49-F238E27FC236}">
                <a16:creationId xmlns:a16="http://schemas.microsoft.com/office/drawing/2014/main" id="{7FE37C8C-ADF8-D547-B63F-537504DB5F25}"/>
              </a:ext>
            </a:extLst>
          </p:cNvPr>
          <p:cNvSpPr>
            <a:spLocks noGrp="1"/>
          </p:cNvSpPr>
          <p:nvPr>
            <p:ph type="body" sz="quarter" idx="15"/>
          </p:nvPr>
        </p:nvSpPr>
        <p:spPr/>
        <p:txBody>
          <a:bodyPr/>
          <a:lstStyle/>
          <a:p>
            <a:r>
              <a:rPr lang="en-US" dirty="0"/>
              <a:t>Source: </a:t>
            </a:r>
            <a:r>
              <a:rPr lang="en-US" dirty="0" err="1"/>
              <a:t>Forns</a:t>
            </a:r>
            <a:r>
              <a:rPr lang="en-US" dirty="0"/>
              <a:t> X, et al. Lancet Infect Dis. 2017;17:1062-8.</a:t>
            </a:r>
          </a:p>
        </p:txBody>
      </p:sp>
      <p:sp>
        <p:nvSpPr>
          <p:cNvPr id="3" name="Text Placeholder 2"/>
          <p:cNvSpPr>
            <a:spLocks noGrp="1"/>
          </p:cNvSpPr>
          <p:nvPr>
            <p:ph type="body" idx="1"/>
          </p:nvPr>
        </p:nvSpPr>
        <p:spPr/>
        <p:txBody>
          <a:bodyPr/>
          <a:lstStyle/>
          <a:p>
            <a:r>
              <a:rPr lang="en-US" dirty="0">
                <a:latin typeface="Arial"/>
                <a:cs typeface="Arial"/>
              </a:rPr>
              <a:t>Treatment Naïve or Treatment Experienced, </a:t>
            </a:r>
            <a:r>
              <a:rPr lang="en-US" dirty="0"/>
              <a:t>Phase 3</a:t>
            </a:r>
          </a:p>
        </p:txBody>
      </p:sp>
    </p:spTree>
    <p:extLst>
      <p:ext uri="{BB962C8B-B14F-4D97-AF65-F5344CB8AC3E}">
        <p14:creationId xmlns:p14="http://schemas.microsoft.com/office/powerpoint/2010/main" val="255283061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Cirrhotic Genotype 1, 2, 4, 5, and 6</a:t>
            </a:r>
            <a:br>
              <a:rPr lang="en-US" sz="2000" dirty="0"/>
            </a:br>
            <a:r>
              <a:rPr lang="en-US" sz="2000" dirty="0"/>
              <a:t>EXPEDITION-1: Study Features</a:t>
            </a:r>
          </a:p>
        </p:txBody>
      </p:sp>
      <p:sp>
        <p:nvSpPr>
          <p:cNvPr id="6" name="Content Placeholder 5"/>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sp>
        <p:nvSpPr>
          <p:cNvPr id="3" name="Content Placeholder 2">
            <a:extLst>
              <a:ext uri="{FF2B5EF4-FFF2-40B4-BE49-F238E27FC236}">
                <a16:creationId xmlns:a16="http://schemas.microsoft.com/office/drawing/2014/main" id="{9DCC7ACC-9920-0949-922F-D0D43F4530AA}"/>
              </a:ext>
            </a:extLst>
          </p:cNvPr>
          <p:cNvSpPr>
            <a:spLocks noGrp="1"/>
          </p:cNvSpPr>
          <p:nvPr>
            <p:ph sz="half" idx="2"/>
          </p:nvPr>
        </p:nvSpPr>
        <p:spPr>
          <a:xfrm>
            <a:off x="323850" y="1184224"/>
            <a:ext cx="8515350" cy="3420727"/>
          </a:xfrm>
        </p:spPr>
        <p:txBody>
          <a:bodyPr>
            <a:noAutofit/>
          </a:bodyPr>
          <a:lstStyle/>
          <a:p>
            <a:pPr marL="210312" indent="-173736" defTabSz="457200" fontAlgn="base">
              <a:lnSpc>
                <a:spcPts val="17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single-arm, phase 3 trial to evaluate the safety and efficacy of the fixed-dose combination of glecaprevir-pibrentasvir for 12 weeks in treatment-naïve and treatment-experienced adults with GT 1, 2, 4, 5, or 6 chronic HCV infection and compensated cirrhosis</a:t>
            </a:r>
          </a:p>
          <a:p>
            <a:pPr marL="210312" indent="-173736"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US, Belgium, Canada, Germany, South Africa, and Spain</a:t>
            </a:r>
          </a:p>
          <a:p>
            <a:pPr marL="210312" indent="-173736"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indent="-173736" defTabSz="457200" fontAlgn="base">
              <a:lnSpc>
                <a:spcPts val="1700"/>
              </a:lnSpc>
              <a:spcBef>
                <a:spcPts val="300"/>
              </a:spcBef>
              <a:spcAft>
                <a:spcPct val="0"/>
              </a:spcAft>
              <a:buClr>
                <a:srgbClr val="126B8F"/>
              </a:buClr>
              <a:buSzPct val="90000"/>
              <a:tabLst>
                <a:tab pos="279400" algn="l"/>
              </a:tabLst>
              <a:defRPr/>
            </a:pPr>
            <a:r>
              <a:rPr lang="en-US" sz="1500" dirty="0">
                <a:latin typeface="Arial" pitchFamily="22" charset="0"/>
              </a:rPr>
              <a:t>Chronic HCV GT 1, 2, 4, 5, or 6</a:t>
            </a:r>
          </a:p>
          <a:p>
            <a:pPr marL="376047"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Age ≥18 years</a:t>
            </a:r>
          </a:p>
          <a:p>
            <a:pPr marL="376047"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Naïve or treated with peginterferon +/- ribavirin (PR) or PR +/- sofosbuvir</a:t>
            </a: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Compensated cirrhosis</a:t>
            </a: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HIV or chronic HBV coinfection excluded</a:t>
            </a:r>
          </a:p>
          <a:p>
            <a:pPr marL="210312" indent="-173736" defTabSz="457200" fontAlgn="base">
              <a:lnSpc>
                <a:spcPts val="17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p:txBody>
      </p:sp>
    </p:spTree>
    <p:extLst>
      <p:ext uri="{BB962C8B-B14F-4D97-AF65-F5344CB8AC3E}">
        <p14:creationId xmlns:p14="http://schemas.microsoft.com/office/powerpoint/2010/main" val="34209140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66EE9-9601-0848-913C-9500F8DED744}"/>
              </a:ext>
            </a:extLst>
          </p:cNvPr>
          <p:cNvSpPr>
            <a:spLocks noGrp="1"/>
          </p:cNvSpPr>
          <p:nvPr>
            <p:ph type="body" sz="quarter" idx="14"/>
          </p:nvPr>
        </p:nvSpPr>
        <p:spPr/>
        <p:txBody>
          <a:bodyPr/>
          <a:lstStyle/>
          <a:p>
            <a:endParaRPr lang="en-US"/>
          </a:p>
        </p:txBody>
      </p:sp>
      <p:sp>
        <p:nvSpPr>
          <p:cNvPr id="8" name="Title 1">
            <a:extLst>
              <a:ext uri="{FF2B5EF4-FFF2-40B4-BE49-F238E27FC236}">
                <a16:creationId xmlns:a16="http://schemas.microsoft.com/office/drawing/2014/main" id="{9C8CEA27-C453-954C-8BC5-1C77DF6EE193}"/>
              </a:ext>
            </a:extLst>
          </p:cNvPr>
          <p:cNvSpPr txBox="1">
            <a:spLocks/>
          </p:cNvSpPr>
          <p:nvPr/>
        </p:nvSpPr>
        <p:spPr>
          <a:xfrm>
            <a:off x="366644" y="252160"/>
            <a:ext cx="8415406" cy="393792"/>
          </a:xfrm>
          <a:prstGeom prst="rect">
            <a:avLst/>
          </a:prstGeom>
          <a:solidFill>
            <a:srgbClr val="0070C0">
              <a:alpha val="74902"/>
            </a:srgb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latin typeface="Arial" panose="020B0604020202020204" pitchFamily="34" charset="0"/>
                <a:cs typeface="Arial" panose="020B0604020202020204" pitchFamily="34" charset="0"/>
              </a:rPr>
              <a:t>Glecaprevir-Pibrentasvir</a:t>
            </a:r>
            <a:r>
              <a:rPr lang="en-US" sz="2000" dirty="0">
                <a:solidFill>
                  <a:srgbClr val="FFFFFF"/>
                </a:solidFill>
                <a:latin typeface="Arial" panose="020B0604020202020204" pitchFamily="34" charset="0"/>
                <a:cs typeface="Arial" panose="020B0604020202020204" pitchFamily="34" charset="0"/>
              </a:rPr>
              <a:t> (GLE-PIB): </a:t>
            </a:r>
            <a:r>
              <a:rPr lang="en-US" sz="2000" dirty="0">
                <a:latin typeface="Arial" panose="020B0604020202020204" pitchFamily="34" charset="0"/>
                <a:cs typeface="Arial" panose="020B0604020202020204" pitchFamily="34" charset="0"/>
              </a:rPr>
              <a:t>Participants without Cirrhosis</a:t>
            </a:r>
          </a:p>
        </p:txBody>
      </p:sp>
      <p:sp>
        <p:nvSpPr>
          <p:cNvPr id="9" name="Content Placeholder 3">
            <a:extLst>
              <a:ext uri="{FF2B5EF4-FFF2-40B4-BE49-F238E27FC236}">
                <a16:creationId xmlns:a16="http://schemas.microsoft.com/office/drawing/2014/main" id="{7BFA6D86-5BCE-524A-886D-04F17D9BAC1D}"/>
              </a:ext>
            </a:extLst>
          </p:cNvPr>
          <p:cNvSpPr txBox="1">
            <a:spLocks/>
          </p:cNvSpPr>
          <p:nvPr/>
        </p:nvSpPr>
        <p:spPr>
          <a:xfrm>
            <a:off x="366644" y="1079541"/>
            <a:ext cx="8415406" cy="2313603"/>
          </a:xfrm>
          <a:prstGeom prst="rect">
            <a:avLst/>
          </a:prstGeom>
          <a:solidFill>
            <a:schemeClr val="tx1">
              <a:alpha val="18000"/>
            </a:schemeClr>
          </a:solidFill>
          <a:ln>
            <a:solidFill>
              <a:schemeClr val="bg1"/>
            </a:solidFill>
          </a:ln>
          <a:effectLst/>
        </p:spPr>
        <p:txBody>
          <a:bodyPr tIns="27432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ENDURANCE 1</a:t>
            </a:r>
            <a:r>
              <a:rPr lang="en-US" sz="1500" dirty="0">
                <a:solidFill>
                  <a:schemeClr val="bg1"/>
                </a:solidFill>
                <a:latin typeface="Arial" panose="020B0604020202020204" pitchFamily="34" charset="0"/>
                <a:cs typeface="Arial" panose="020B0604020202020204" pitchFamily="34" charset="0"/>
              </a:rPr>
              <a:t>: GLE-PIB x 8 or 12 weeks in GT1 without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ENDURANCE 2</a:t>
            </a:r>
            <a:r>
              <a:rPr lang="en-US" sz="1500" dirty="0">
                <a:solidFill>
                  <a:schemeClr val="bg1"/>
                </a:solidFill>
                <a:latin typeface="Arial" panose="020B0604020202020204" pitchFamily="34" charset="0"/>
                <a:cs typeface="Arial" panose="020B0604020202020204" pitchFamily="34" charset="0"/>
              </a:rPr>
              <a:t>: GLE-PIB x 12 weeks in GT2 without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ENDURANCE 3</a:t>
            </a:r>
            <a:r>
              <a:rPr lang="en-US" sz="1500" dirty="0">
                <a:solidFill>
                  <a:schemeClr val="bg1"/>
                </a:solidFill>
                <a:latin typeface="Arial" panose="020B0604020202020204" pitchFamily="34" charset="0"/>
                <a:cs typeface="Arial" panose="020B0604020202020204" pitchFamily="34" charset="0"/>
              </a:rPr>
              <a:t>: GLE-PIB x 8 or 12 weeks vs SOF + DCV in GT3 without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ENDURANCE 4</a:t>
            </a:r>
            <a:r>
              <a:rPr lang="en-US" sz="1500" dirty="0">
                <a:solidFill>
                  <a:schemeClr val="bg1"/>
                </a:solidFill>
                <a:latin typeface="Arial" panose="020B0604020202020204" pitchFamily="34" charset="0"/>
                <a:cs typeface="Arial" panose="020B0604020202020204" pitchFamily="34" charset="0"/>
              </a:rPr>
              <a:t>: GLE-PIB x 12 weeks in GT 4, 5, 6 without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ENDURANCE 5, 6</a:t>
            </a:r>
            <a:r>
              <a:rPr lang="en-US" sz="1500" dirty="0">
                <a:solidFill>
                  <a:schemeClr val="bg1"/>
                </a:solidFill>
                <a:latin typeface="Arial" panose="020B0604020202020204" pitchFamily="34" charset="0"/>
                <a:cs typeface="Arial" panose="020B0604020202020204" pitchFamily="34" charset="0"/>
              </a:rPr>
              <a:t>: GLE-PIB x 8 or 12 weeks in GT 5 or 6 without cirrhosis</a:t>
            </a:r>
          </a:p>
        </p:txBody>
      </p:sp>
      <p:sp>
        <p:nvSpPr>
          <p:cNvPr id="4" name="Content Placeholder 3">
            <a:extLst>
              <a:ext uri="{FF2B5EF4-FFF2-40B4-BE49-F238E27FC236}">
                <a16:creationId xmlns:a16="http://schemas.microsoft.com/office/drawing/2014/main" id="{BB9B21D8-1143-BD12-22D8-E5D5DDA4CB4F}"/>
              </a:ext>
            </a:extLst>
          </p:cNvPr>
          <p:cNvSpPr txBox="1">
            <a:spLocks/>
          </p:cNvSpPr>
          <p:nvPr/>
        </p:nvSpPr>
        <p:spPr>
          <a:xfrm>
            <a:off x="366644" y="3811925"/>
            <a:ext cx="8415406" cy="650011"/>
          </a:xfrm>
          <a:prstGeom prst="rect">
            <a:avLst/>
          </a:prstGeom>
          <a:solidFill>
            <a:schemeClr val="tx1">
              <a:alpha val="18000"/>
            </a:schemeClr>
          </a:solidFill>
          <a:ln>
            <a:solidFill>
              <a:schemeClr val="bg1"/>
            </a:solidFill>
          </a:ln>
          <a:effectLst/>
        </p:spPr>
        <p:txBody>
          <a:bodyPr tIns="27432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MEGALLAN-1 (Part 1)</a:t>
            </a:r>
            <a:r>
              <a:rPr lang="en-US" sz="1500" dirty="0">
                <a:solidFill>
                  <a:schemeClr val="bg1"/>
                </a:solidFill>
                <a:latin typeface="Arial" panose="020B0604020202020204" pitchFamily="34" charset="0"/>
                <a:cs typeface="Arial" panose="020B0604020202020204" pitchFamily="34" charset="0"/>
              </a:rPr>
              <a:t>: GLE-PIB +/- RBV x 12 weeks, GT1, prior DAA without cirrhosis</a:t>
            </a:r>
          </a:p>
        </p:txBody>
      </p:sp>
      <p:sp>
        <p:nvSpPr>
          <p:cNvPr id="6" name="Title 1">
            <a:extLst>
              <a:ext uri="{FF2B5EF4-FFF2-40B4-BE49-F238E27FC236}">
                <a16:creationId xmlns:a16="http://schemas.microsoft.com/office/drawing/2014/main" id="{0642CC63-CAD7-EAE2-ABD8-D0DB603827D9}"/>
              </a:ext>
            </a:extLst>
          </p:cNvPr>
          <p:cNvSpPr txBox="1">
            <a:spLocks/>
          </p:cNvSpPr>
          <p:nvPr/>
        </p:nvSpPr>
        <p:spPr>
          <a:xfrm>
            <a:off x="366644" y="768819"/>
            <a:ext cx="8415406" cy="330841"/>
          </a:xfrm>
          <a:prstGeom prst="rect">
            <a:avLst/>
          </a:prstGeom>
          <a:solidFill>
            <a:srgbClr val="0070C0">
              <a:alpha val="74902"/>
            </a:srgb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1800" dirty="0">
                <a:latin typeface="Arial" panose="020B0604020202020204" pitchFamily="34" charset="0"/>
                <a:cs typeface="Arial" panose="020B0604020202020204" pitchFamily="34" charset="0"/>
              </a:rPr>
              <a:t>Summary of Key Phase 3 Trials</a:t>
            </a:r>
          </a:p>
        </p:txBody>
      </p:sp>
      <p:sp>
        <p:nvSpPr>
          <p:cNvPr id="10" name="Title 1">
            <a:extLst>
              <a:ext uri="{FF2B5EF4-FFF2-40B4-BE49-F238E27FC236}">
                <a16:creationId xmlns:a16="http://schemas.microsoft.com/office/drawing/2014/main" id="{C13989EF-DC96-885D-2640-9817575BE505}"/>
              </a:ext>
            </a:extLst>
          </p:cNvPr>
          <p:cNvSpPr txBox="1">
            <a:spLocks/>
          </p:cNvSpPr>
          <p:nvPr/>
        </p:nvSpPr>
        <p:spPr>
          <a:xfrm>
            <a:off x="366644" y="3476366"/>
            <a:ext cx="8415406" cy="330841"/>
          </a:xfrm>
          <a:prstGeom prst="rect">
            <a:avLst/>
          </a:prstGeom>
          <a:solidFill>
            <a:srgbClr val="0070C0">
              <a:alpha val="74902"/>
            </a:srgb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1800" dirty="0">
                <a:latin typeface="Arial" panose="020B0604020202020204" pitchFamily="34" charset="0"/>
                <a:cs typeface="Arial" panose="020B0604020202020204" pitchFamily="34" charset="0"/>
              </a:rPr>
              <a:t>Summary of Key Phase 2 Trials</a:t>
            </a:r>
          </a:p>
        </p:txBody>
      </p:sp>
    </p:spTree>
    <p:extLst>
      <p:ext uri="{BB962C8B-B14F-4D97-AF65-F5344CB8AC3E}">
        <p14:creationId xmlns:p14="http://schemas.microsoft.com/office/powerpoint/2010/main" val="239417983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Cirrhotic Genotype 1, 2, 4, 5, and 6</a:t>
            </a:r>
            <a:br>
              <a:rPr lang="en-US" sz="2000" dirty="0"/>
            </a:br>
            <a:r>
              <a:rPr lang="en-US" sz="2000" dirty="0"/>
              <a:t>EXPEDITION-1: Study Design</a:t>
            </a:r>
          </a:p>
        </p:txBody>
      </p:sp>
      <p:sp>
        <p:nvSpPr>
          <p:cNvPr id="7" name="Content Placeholder 6"/>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18" name="Rectangle 25"/>
          <p:cNvSpPr>
            <a:spLocks noChangeArrowheads="1"/>
          </p:cNvSpPr>
          <p:nvPr/>
        </p:nvSpPr>
        <p:spPr bwMode="auto">
          <a:xfrm>
            <a:off x="1133753" y="3657600"/>
            <a:ext cx="6885433" cy="658355"/>
          </a:xfrm>
          <a:prstGeom prst="rect">
            <a:avLst/>
          </a:prstGeom>
          <a:solidFill>
            <a:schemeClr val="bg1">
              <a:lumMod val="95000"/>
            </a:schemeClr>
          </a:solidFill>
          <a:ln w="9525" cap="flat" cmpd="sng" algn="ctr">
            <a:solidFill>
              <a:srgbClr val="A6A6A6"/>
            </a:solidFill>
            <a:prstDash val="solid"/>
            <a:miter lim="800000"/>
            <a:headEnd type="none" w="med" len="med"/>
            <a:tailEnd type="none" w="med" len="med"/>
          </a:ln>
          <a:effectLst/>
        </p:spPr>
        <p:txBody>
          <a:bodyPr lIns="342900" tIns="34073" rIns="69365" bIns="34073" anchor="ctr">
            <a:prstTxWarp prst="textNoShape">
              <a:avLst/>
            </a:prstTxWarp>
          </a:bodyPr>
          <a:lstStyle/>
          <a:p>
            <a:pPr defTabSz="701279">
              <a:lnSpc>
                <a:spcPts val="1350"/>
              </a:lnSpc>
              <a:spcBef>
                <a:spcPct val="50000"/>
              </a:spcBef>
            </a:pPr>
            <a:r>
              <a:rPr lang="en-US" sz="1050" b="1" dirty="0">
                <a:solidFill>
                  <a:srgbClr val="000000"/>
                </a:solidFill>
                <a:latin typeface="Arial" pitchFamily="22" charset="0"/>
              </a:rPr>
              <a:t>Drug Dosing: </a:t>
            </a:r>
            <a:r>
              <a:rPr lang="en-US" sz="1050" dirty="0">
                <a:solidFill>
                  <a:srgbClr val="000000"/>
                </a:solidFill>
                <a:latin typeface="Arial" pitchFamily="22" charset="0"/>
              </a:rPr>
              <a:t>Glecaprevir-pibrentasvir (100/40 mg) fixed dose combination, three pills once daily</a:t>
            </a:r>
          </a:p>
        </p:txBody>
      </p:sp>
      <p:cxnSp>
        <p:nvCxnSpPr>
          <p:cNvPr id="50" name="Straight Connector 49"/>
          <p:cNvCxnSpPr/>
          <p:nvPr/>
        </p:nvCxnSpPr>
        <p:spPr>
          <a:xfrm>
            <a:off x="5076936" y="2594880"/>
            <a:ext cx="1895094"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Rectangle 5"/>
          <p:cNvSpPr>
            <a:spLocks noChangeArrowheads="1"/>
          </p:cNvSpPr>
          <p:nvPr/>
        </p:nvSpPr>
        <p:spPr bwMode="auto">
          <a:xfrm>
            <a:off x="3000920" y="2163195"/>
            <a:ext cx="2079747" cy="864108"/>
          </a:xfrm>
          <a:prstGeom prst="rect">
            <a:avLst/>
          </a:prstGeom>
          <a:solidFill>
            <a:srgbClr val="B7C4C5">
              <a:alpha val="70000"/>
            </a:srgbClr>
          </a:solidFill>
          <a:ln w="6350" cmpd="sng">
            <a:solidFill>
              <a:srgbClr val="000000"/>
            </a:solidFill>
            <a:miter lim="800000"/>
            <a:headEnd/>
            <a:tailEnd/>
          </a:ln>
          <a:effectLst/>
        </p:spPr>
        <p:txBody>
          <a:bodyPr wrap="none" anchor="ctr"/>
          <a:lstStyle/>
          <a:p>
            <a:pPr algn="ctr"/>
            <a:r>
              <a:rPr lang="en-US" sz="1200" b="1" dirty="0" err="1">
                <a:solidFill>
                  <a:srgbClr val="000000"/>
                </a:solidFill>
                <a:latin typeface="Arial"/>
                <a:cs typeface="Arial"/>
              </a:rPr>
              <a:t>Glecaprevir-Pibrentasvi</a:t>
            </a:r>
            <a:r>
              <a:rPr lang="en-US" sz="1350" b="1" dirty="0" err="1">
                <a:solidFill>
                  <a:srgbClr val="000000"/>
                </a:solidFill>
                <a:latin typeface="Arial"/>
                <a:cs typeface="Arial"/>
              </a:rPr>
              <a:t>r</a:t>
            </a:r>
            <a:r>
              <a:rPr lang="en-US" sz="1350" b="1" dirty="0">
                <a:solidFill>
                  <a:srgbClr val="000000"/>
                </a:solidFill>
                <a:latin typeface="Arial"/>
                <a:cs typeface="Arial"/>
              </a:rPr>
              <a:t> </a:t>
            </a:r>
            <a:br>
              <a:rPr lang="en-US" sz="1350" b="1" dirty="0">
                <a:solidFill>
                  <a:srgbClr val="000000"/>
                </a:solidFill>
                <a:latin typeface="Arial"/>
                <a:cs typeface="Arial"/>
              </a:rPr>
            </a:br>
            <a:r>
              <a:rPr lang="en-US" sz="1050" dirty="0">
                <a:solidFill>
                  <a:srgbClr val="000000"/>
                </a:solidFill>
                <a:latin typeface="Arial"/>
                <a:cs typeface="Arial"/>
              </a:rPr>
              <a:t>(n = 146)</a:t>
            </a:r>
          </a:p>
        </p:txBody>
      </p:sp>
      <p:sp>
        <p:nvSpPr>
          <p:cNvPr id="52" name="Rectangle 51"/>
          <p:cNvSpPr/>
          <p:nvPr/>
        </p:nvSpPr>
        <p:spPr>
          <a:xfrm>
            <a:off x="577515" y="2034868"/>
            <a:ext cx="2284120" cy="1051833"/>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a:r>
              <a:rPr lang="en-US" sz="1400" b="1" dirty="0">
                <a:latin typeface="Arial"/>
                <a:cs typeface="Arial"/>
              </a:rPr>
              <a:t>GT1, 2, 4, 5, 6</a:t>
            </a:r>
          </a:p>
          <a:p>
            <a:pPr algn="ctr"/>
            <a:r>
              <a:rPr lang="en-US" sz="1200" b="1" dirty="0">
                <a:solidFill>
                  <a:srgbClr val="FFFFFF"/>
                </a:solidFill>
                <a:latin typeface="Arial" panose="020B0604020202020204" pitchFamily="34" charset="0"/>
                <a:cs typeface="Arial" panose="020B0604020202020204" pitchFamily="34" charset="0"/>
              </a:rPr>
              <a:t>Treatment Naïve</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Experienced</a:t>
            </a:r>
          </a:p>
          <a:p>
            <a:pPr algn="ctr"/>
            <a:r>
              <a:rPr lang="en-US" sz="1200" b="1" dirty="0">
                <a:solidFill>
                  <a:srgbClr val="FFFFFF"/>
                </a:solidFill>
                <a:latin typeface="Arial" panose="020B0604020202020204" pitchFamily="34" charset="0"/>
                <a:cs typeface="Arial" panose="020B0604020202020204" pitchFamily="34" charset="0"/>
              </a:rPr>
              <a:t>Compensated cirrhosis</a:t>
            </a:r>
            <a:endParaRPr lang="en-US" sz="1200" b="1" dirty="0">
              <a:latin typeface="Arial"/>
              <a:cs typeface="Arial"/>
            </a:endParaRPr>
          </a:p>
        </p:txBody>
      </p:sp>
      <p:sp>
        <p:nvSpPr>
          <p:cNvPr id="63" name="Rectangle 62"/>
          <p:cNvSpPr/>
          <p:nvPr/>
        </p:nvSpPr>
        <p:spPr>
          <a:xfrm>
            <a:off x="6696150" y="2448945"/>
            <a:ext cx="840260"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SVR12</a:t>
            </a:r>
          </a:p>
        </p:txBody>
      </p:sp>
      <p:grpSp>
        <p:nvGrpSpPr>
          <p:cNvPr id="41" name="Group 40">
            <a:extLst>
              <a:ext uri="{FF2B5EF4-FFF2-40B4-BE49-F238E27FC236}">
                <a16:creationId xmlns:a16="http://schemas.microsoft.com/office/drawing/2014/main" id="{63C696B0-88A5-D74B-9F5D-590D7105CF4D}"/>
              </a:ext>
            </a:extLst>
          </p:cNvPr>
          <p:cNvGrpSpPr/>
          <p:nvPr/>
        </p:nvGrpSpPr>
        <p:grpSpPr>
          <a:xfrm>
            <a:off x="1138416" y="1021866"/>
            <a:ext cx="6871718" cy="386328"/>
            <a:chOff x="1138416" y="1021866"/>
            <a:chExt cx="6871718" cy="386328"/>
          </a:xfrm>
        </p:grpSpPr>
        <p:sp>
          <p:nvSpPr>
            <p:cNvPr id="42" name="Rectangle 41">
              <a:extLst>
                <a:ext uri="{FF2B5EF4-FFF2-40B4-BE49-F238E27FC236}">
                  <a16:creationId xmlns:a16="http://schemas.microsoft.com/office/drawing/2014/main" id="{78C26AE3-39D7-A04D-830B-E1CE6D740C29}"/>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43" name="Straight Connector 42">
              <a:extLst>
                <a:ext uri="{FF2B5EF4-FFF2-40B4-BE49-F238E27FC236}">
                  <a16:creationId xmlns:a16="http://schemas.microsoft.com/office/drawing/2014/main" id="{6108BB96-1171-8647-B181-BED8FD334B1B}"/>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53AB8CEC-9845-024D-BB9A-F51EFD34E320}"/>
                </a:ext>
              </a:extLst>
            </p:cNvPr>
            <p:cNvGrpSpPr/>
            <p:nvPr/>
          </p:nvGrpSpPr>
          <p:grpSpPr>
            <a:xfrm>
              <a:off x="1857714" y="1021866"/>
              <a:ext cx="5481256" cy="386328"/>
              <a:chOff x="1857714" y="1021866"/>
              <a:chExt cx="5481256" cy="386328"/>
            </a:xfrm>
          </p:grpSpPr>
          <p:sp>
            <p:nvSpPr>
              <p:cNvPr id="67" name="Rectangle 66">
                <a:extLst>
                  <a:ext uri="{FF2B5EF4-FFF2-40B4-BE49-F238E27FC236}">
                    <a16:creationId xmlns:a16="http://schemas.microsoft.com/office/drawing/2014/main" id="{C225DD96-BD88-BD44-83B1-15B476B8BB39}"/>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68" name="Group 67">
                <a:extLst>
                  <a:ext uri="{FF2B5EF4-FFF2-40B4-BE49-F238E27FC236}">
                    <a16:creationId xmlns:a16="http://schemas.microsoft.com/office/drawing/2014/main" id="{EA546189-9E6E-BA4C-9F2B-F923EBC3402C}"/>
                  </a:ext>
                </a:extLst>
              </p:cNvPr>
              <p:cNvGrpSpPr/>
              <p:nvPr/>
            </p:nvGrpSpPr>
            <p:grpSpPr>
              <a:xfrm>
                <a:off x="2825227" y="1021866"/>
                <a:ext cx="4513743" cy="386328"/>
                <a:chOff x="2825227" y="1021866"/>
                <a:chExt cx="4513743" cy="386328"/>
              </a:xfrm>
            </p:grpSpPr>
            <p:sp>
              <p:nvSpPr>
                <p:cNvPr id="69" name="Rectangle 68">
                  <a:extLst>
                    <a:ext uri="{FF2B5EF4-FFF2-40B4-BE49-F238E27FC236}">
                      <a16:creationId xmlns:a16="http://schemas.microsoft.com/office/drawing/2014/main" id="{A33F0005-0CB8-B845-B7E3-40154137C4FC}"/>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70" name="Rectangle 69">
                  <a:extLst>
                    <a:ext uri="{FF2B5EF4-FFF2-40B4-BE49-F238E27FC236}">
                      <a16:creationId xmlns:a16="http://schemas.microsoft.com/office/drawing/2014/main" id="{54B76E97-2B67-D140-ADF1-67B684567101}"/>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71" name="Rectangle 70">
                  <a:extLst>
                    <a:ext uri="{FF2B5EF4-FFF2-40B4-BE49-F238E27FC236}">
                      <a16:creationId xmlns:a16="http://schemas.microsoft.com/office/drawing/2014/main" id="{59716491-67FF-124A-97A3-88D7CD58EE44}"/>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72" name="Rectangle 71">
                  <a:extLst>
                    <a:ext uri="{FF2B5EF4-FFF2-40B4-BE49-F238E27FC236}">
                      <a16:creationId xmlns:a16="http://schemas.microsoft.com/office/drawing/2014/main" id="{9746004F-58B3-3242-90AE-A09A53218100}"/>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73" name="Rectangle 72">
                  <a:extLst>
                    <a:ext uri="{FF2B5EF4-FFF2-40B4-BE49-F238E27FC236}">
                      <a16:creationId xmlns:a16="http://schemas.microsoft.com/office/drawing/2014/main" id="{4DE9FAC7-5F56-1346-92E8-33E9F0933B73}"/>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74" name="Rectangle 73">
                  <a:extLst>
                    <a:ext uri="{FF2B5EF4-FFF2-40B4-BE49-F238E27FC236}">
                      <a16:creationId xmlns:a16="http://schemas.microsoft.com/office/drawing/2014/main" id="{F2038AC8-A2B3-EC40-93FE-CF03A82EEE1C}"/>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5" name="Rectangle 74">
                  <a:extLst>
                    <a:ext uri="{FF2B5EF4-FFF2-40B4-BE49-F238E27FC236}">
                      <a16:creationId xmlns:a16="http://schemas.microsoft.com/office/drawing/2014/main" id="{BA7A5B59-F01E-6248-8847-7814A4993F71}"/>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45" name="Group 44">
              <a:extLst>
                <a:ext uri="{FF2B5EF4-FFF2-40B4-BE49-F238E27FC236}">
                  <a16:creationId xmlns:a16="http://schemas.microsoft.com/office/drawing/2014/main" id="{320BB35C-8258-524A-8B41-70AB5EE1D3DA}"/>
                </a:ext>
              </a:extLst>
            </p:cNvPr>
            <p:cNvGrpSpPr/>
            <p:nvPr/>
          </p:nvGrpSpPr>
          <p:grpSpPr>
            <a:xfrm>
              <a:off x="3028672" y="1328205"/>
              <a:ext cx="4105701" cy="65723"/>
              <a:chOff x="3028672" y="1328205"/>
              <a:chExt cx="4105701" cy="65723"/>
            </a:xfrm>
          </p:grpSpPr>
          <p:cxnSp>
            <p:nvCxnSpPr>
              <p:cNvPr id="46" name="Straight Connector 45">
                <a:extLst>
                  <a:ext uri="{FF2B5EF4-FFF2-40B4-BE49-F238E27FC236}">
                    <a16:creationId xmlns:a16="http://schemas.microsoft.com/office/drawing/2014/main" id="{3F6C2A75-5819-BA46-9947-C7B9E6E2CD96}"/>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691D531-EEFC-F946-B1F0-03D1CCCC4A03}"/>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FCDF48-470A-C649-A0A2-F79D74A1D460}"/>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EF86426-189C-374A-9510-E601A134D089}"/>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92258B6-346A-9743-8FB1-FC1E871565E3}"/>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CF2C2C6-1DC3-1540-B8F7-CB68F6BE5195}"/>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40A3D3-7C1C-F449-A9DB-91755C90F2FB}"/>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138281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Cirrhotic Genotype 1, 2, 4, 5, and 6</a:t>
            </a:r>
            <a:br>
              <a:rPr lang="en-US" sz="2000" dirty="0"/>
            </a:br>
            <a:r>
              <a:rPr lang="en-US" sz="2000" dirty="0"/>
              <a:t>EXPEDITION-1: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graphicFrame>
        <p:nvGraphicFramePr>
          <p:cNvPr id="4" name="Table 3"/>
          <p:cNvGraphicFramePr>
            <a:graphicFrameLocks noGrp="1"/>
          </p:cNvGraphicFramePr>
          <p:nvPr>
            <p:extLst>
              <p:ext uri="{D42A27DB-BD31-4B8C-83A1-F6EECF244321}">
                <p14:modId xmlns:p14="http://schemas.microsoft.com/office/powerpoint/2010/main" val="1525720005"/>
              </p:ext>
            </p:extLst>
          </p:nvPr>
        </p:nvGraphicFramePr>
        <p:xfrm>
          <a:off x="457200" y="1031277"/>
          <a:ext cx="8229599" cy="3661360"/>
        </p:xfrm>
        <a:graphic>
          <a:graphicData uri="http://schemas.openxmlformats.org/drawingml/2006/table">
            <a:tbl>
              <a:tblPr firstRow="1" bandRow="1"/>
              <a:tblGrid>
                <a:gridCol w="4365938">
                  <a:extLst>
                    <a:ext uri="{9D8B030D-6E8A-4147-A177-3AD203B41FA5}">
                      <a16:colId xmlns:a16="http://schemas.microsoft.com/office/drawing/2014/main" val="2170139684"/>
                    </a:ext>
                  </a:extLst>
                </a:gridCol>
                <a:gridCol w="3863661">
                  <a:extLst>
                    <a:ext uri="{9D8B030D-6E8A-4147-A177-3AD203B41FA5}">
                      <a16:colId xmlns:a16="http://schemas.microsoft.com/office/drawing/2014/main" val="2103064376"/>
                    </a:ext>
                  </a:extLst>
                </a:gridCol>
              </a:tblGrid>
              <a:tr h="632518">
                <a:tc>
                  <a:txBody>
                    <a:bodyPr/>
                    <a:lstStyle/>
                    <a:p>
                      <a:pPr marL="91440" algn="l" rtl="0" fontAlgn="ctr"/>
                      <a:r>
                        <a:rPr lang="en-US" sz="1200" b="1" i="0" u="none" strike="noStrike" dirty="0">
                          <a:solidFill>
                            <a:srgbClr val="FFFFFF"/>
                          </a:solidFill>
                          <a:effectLst/>
                          <a:latin typeface="Arial" panose="020B0604020202020204" pitchFamily="34" charset="0"/>
                        </a:rPr>
                        <a:t>Baseline Characteristic</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3030"/>
                    </a:solidFill>
                  </a:tcPr>
                </a:tc>
                <a:tc>
                  <a:txBody>
                    <a:bodyPr/>
                    <a:lstStyle/>
                    <a:p>
                      <a:pPr algn="ctr" rtl="0" fontAlgn="ctr"/>
                      <a:r>
                        <a:rPr lang="en-US" sz="1200" b="1" i="0" u="none" strike="noStrike" dirty="0">
                          <a:solidFill>
                            <a:srgbClr val="FFFFFF"/>
                          </a:solidFill>
                          <a:effectLst/>
                          <a:latin typeface="Arial" panose="020B0604020202020204" pitchFamily="34" charset="0"/>
                        </a:rPr>
                        <a:t>Glecaprevir-Pibrentasvir</a:t>
                      </a:r>
                    </a:p>
                    <a:p>
                      <a:pPr algn="ctr" rtl="0" fontAlgn="ctr"/>
                      <a:r>
                        <a:rPr lang="en-US" sz="1000" b="0" i="0" u="none" strike="noStrike" dirty="0">
                          <a:solidFill>
                            <a:srgbClr val="FFFFFF"/>
                          </a:solidFill>
                          <a:effectLst/>
                          <a:latin typeface="Arial" panose="020B0604020202020204" pitchFamily="34" charset="0"/>
                        </a:rPr>
                        <a:t>(n = 146)</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971A6"/>
                    </a:solidFill>
                  </a:tcPr>
                </a:tc>
                <a:extLst>
                  <a:ext uri="{0D108BD9-81ED-4DB2-BD59-A6C34878D82A}">
                    <a16:rowId xmlns:a16="http://schemas.microsoft.com/office/drawing/2014/main" val="3412263989"/>
                  </a:ext>
                </a:extLst>
              </a:tr>
              <a:tr h="221966">
                <a:tc>
                  <a:txBody>
                    <a:bodyPr/>
                    <a:lstStyle/>
                    <a:p>
                      <a:pPr marL="91440" algn="l" rtl="0" fontAlgn="ctr"/>
                      <a:r>
                        <a:rPr lang="en-US" sz="1200" b="0" i="0" u="none" strike="noStrike" dirty="0">
                          <a:solidFill>
                            <a:srgbClr val="000000"/>
                          </a:solidFill>
                          <a:effectLst/>
                          <a:latin typeface="Arial" panose="020B0604020202020204" pitchFamily="34" charset="0"/>
                        </a:rPr>
                        <a:t>Age, median (range)</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60 (26-88)</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3379643615"/>
                  </a:ext>
                </a:extLst>
              </a:tr>
              <a:tr h="211877">
                <a:tc>
                  <a:txBody>
                    <a:bodyPr/>
                    <a:lstStyle/>
                    <a:p>
                      <a:pPr marL="91440" algn="l" rtl="0" fontAlgn="ctr"/>
                      <a:r>
                        <a:rPr lang="en-US" sz="1200" b="0" i="0" u="none" strike="noStrike" dirty="0">
                          <a:solidFill>
                            <a:srgbClr val="000000"/>
                          </a:solidFill>
                          <a:effectLst/>
                          <a:latin typeface="Arial" panose="020B0604020202020204" pitchFamily="34" charset="0"/>
                        </a:rPr>
                        <a:t>Male,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a:solidFill>
                            <a:srgbClr val="000000"/>
                          </a:solidFill>
                          <a:effectLst/>
                          <a:latin typeface="Arial" panose="020B0604020202020204" pitchFamily="34" charset="0"/>
                        </a:rPr>
                        <a:t>90 (62)</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1303734806"/>
                  </a:ext>
                </a:extLst>
              </a:tr>
              <a:tr h="211877">
                <a:tc>
                  <a:txBody>
                    <a:bodyPr/>
                    <a:lstStyle/>
                    <a:p>
                      <a:pPr marL="91440" algn="l" rtl="0" fontAlgn="ctr"/>
                      <a:r>
                        <a:rPr lang="en-US" sz="1200" b="0" i="0" u="none" strike="noStrike" dirty="0">
                          <a:solidFill>
                            <a:srgbClr val="000000"/>
                          </a:solidFill>
                          <a:effectLst/>
                          <a:latin typeface="Arial" panose="020B0604020202020204" pitchFamily="34" charset="0"/>
                        </a:rPr>
                        <a:t>White race,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120 (82)</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529128554"/>
                  </a:ext>
                </a:extLst>
              </a:tr>
              <a:tr h="252234">
                <a:tc>
                  <a:txBody>
                    <a:bodyPr/>
                    <a:lstStyle/>
                    <a:p>
                      <a:pPr marL="91440" algn="l" rtl="0" fontAlgn="ctr"/>
                      <a:r>
                        <a:rPr lang="en-US" sz="1200" b="0" i="0" u="none" strike="noStrike" dirty="0">
                          <a:solidFill>
                            <a:srgbClr val="000000"/>
                          </a:solidFill>
                          <a:effectLst/>
                          <a:latin typeface="Arial" panose="020B0604020202020204" pitchFamily="34" charset="0"/>
                        </a:rPr>
                        <a:t>Body Mass Index (BMI) ≥30 kg/m</a:t>
                      </a:r>
                      <a:r>
                        <a:rPr lang="en-US" sz="1200" b="0" i="0" u="none" strike="noStrike" baseline="30000" dirty="0">
                          <a:solidFill>
                            <a:srgbClr val="000000"/>
                          </a:solidFill>
                          <a:effectLst/>
                          <a:latin typeface="Arial" panose="020B0604020202020204" pitchFamily="34" charset="0"/>
                        </a:rPr>
                        <a:t>2</a:t>
                      </a:r>
                      <a:r>
                        <a:rPr lang="en-US" sz="1200" b="0" i="0" u="none" strike="noStrike" dirty="0">
                          <a:solidFill>
                            <a:srgbClr val="000000"/>
                          </a:solidFill>
                          <a:effectLst/>
                          <a:latin typeface="Arial" panose="020B0604020202020204" pitchFamily="34" charset="0"/>
                        </a:rPr>
                        <a:t>,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29 (18-55)</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545306019"/>
                  </a:ext>
                </a:extLst>
              </a:tr>
              <a:tr h="211877">
                <a:tc>
                  <a:txBody>
                    <a:bodyPr/>
                    <a:lstStyle/>
                    <a:p>
                      <a:pPr marL="91440" algn="l" rtl="0" fontAlgn="ctr"/>
                      <a:r>
                        <a:rPr lang="en-US" sz="1200" b="0" i="0" u="none" strike="noStrike" dirty="0">
                          <a:solidFill>
                            <a:srgbClr val="000000"/>
                          </a:solidFill>
                          <a:effectLst/>
                          <a:latin typeface="Arial" panose="020B0604020202020204" pitchFamily="34" charset="0"/>
                        </a:rPr>
                        <a:t>HCV Genotypes</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CDD3DD"/>
                    </a:solidFill>
                  </a:tcPr>
                </a:tc>
                <a:extLst>
                  <a:ext uri="{0D108BD9-81ED-4DB2-BD59-A6C34878D82A}">
                    <a16:rowId xmlns:a16="http://schemas.microsoft.com/office/drawing/2014/main" val="2199087254"/>
                  </a:ext>
                </a:extLst>
              </a:tr>
              <a:tr h="203807">
                <a:tc>
                  <a:txBody>
                    <a:bodyPr/>
                    <a:lstStyle/>
                    <a:p>
                      <a:pPr marL="91440" algn="l" rtl="0" fontAlgn="ctr"/>
                      <a:r>
                        <a:rPr lang="en-US" sz="1200" b="0" i="0" u="none" strike="noStrike">
                          <a:solidFill>
                            <a:srgbClr val="000000"/>
                          </a:solidFill>
                          <a:effectLst/>
                          <a:latin typeface="Arial" panose="020B0604020202020204" pitchFamily="34" charset="0"/>
                        </a:rPr>
                        <a:t>  1a,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48 (33)</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a:noFill/>
                    </a:lnB>
                    <a:solidFill>
                      <a:srgbClr val="CDD3DD"/>
                    </a:solidFill>
                  </a:tcPr>
                </a:tc>
                <a:extLst>
                  <a:ext uri="{0D108BD9-81ED-4DB2-BD59-A6C34878D82A}">
                    <a16:rowId xmlns:a16="http://schemas.microsoft.com/office/drawing/2014/main" val="2984674075"/>
                  </a:ext>
                </a:extLst>
              </a:tr>
              <a:tr h="203807">
                <a:tc>
                  <a:txBody>
                    <a:bodyPr/>
                    <a:lstStyle/>
                    <a:p>
                      <a:pPr marL="91440" algn="l" rtl="0" fontAlgn="ctr"/>
                      <a:r>
                        <a:rPr lang="en-US" sz="1200" b="0" i="0" u="none" strike="noStrike" dirty="0">
                          <a:solidFill>
                            <a:srgbClr val="000000"/>
                          </a:solidFill>
                          <a:effectLst/>
                          <a:latin typeface="Arial" panose="020B0604020202020204" pitchFamily="34" charset="0"/>
                        </a:rPr>
                        <a:t>  1b,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39 (27)</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990852689"/>
                  </a:ext>
                </a:extLst>
              </a:tr>
              <a:tr h="203807">
                <a:tc>
                  <a:txBody>
                    <a:bodyPr/>
                    <a:lstStyle/>
                    <a:p>
                      <a:pPr marL="91440" algn="l" rtl="0" fontAlgn="ctr"/>
                      <a:r>
                        <a:rPr lang="en-US" sz="1200" b="0" i="0" u="none" strike="noStrike">
                          <a:solidFill>
                            <a:srgbClr val="000000"/>
                          </a:solidFill>
                          <a:effectLst/>
                          <a:latin typeface="Arial" panose="020B0604020202020204" pitchFamily="34" charset="0"/>
                        </a:rPr>
                        <a:t>  2,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34 (23)</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2171063996"/>
                  </a:ext>
                </a:extLst>
              </a:tr>
              <a:tr h="211877">
                <a:tc>
                  <a:txBody>
                    <a:bodyPr/>
                    <a:lstStyle/>
                    <a:p>
                      <a:pPr marL="91440" algn="l" rtl="0" fontAlgn="ctr"/>
                      <a:r>
                        <a:rPr lang="en-US" sz="1200" b="0" i="0" u="none" strike="noStrike" dirty="0">
                          <a:solidFill>
                            <a:srgbClr val="000000"/>
                          </a:solidFill>
                          <a:effectLst/>
                          <a:latin typeface="Arial" panose="020B0604020202020204" pitchFamily="34" charset="0"/>
                        </a:rPr>
                        <a:t>  4 / 5 / 6,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200" b="0" i="0" u="none" strike="noStrike" dirty="0">
                          <a:solidFill>
                            <a:srgbClr val="000000"/>
                          </a:solidFill>
                          <a:effectLst/>
                          <a:latin typeface="Arial" panose="020B0604020202020204" pitchFamily="34" charset="0"/>
                        </a:rPr>
                        <a:t>16 (11) / 2 (1) / 7 (5)</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4109633540"/>
                  </a:ext>
                </a:extLst>
              </a:tr>
              <a:tr h="203807">
                <a:tc>
                  <a:txBody>
                    <a:bodyPr/>
                    <a:lstStyle/>
                    <a:p>
                      <a:pPr marL="91440" algn="l" rtl="0" fontAlgn="ctr"/>
                      <a:r>
                        <a:rPr lang="en-US" sz="1200" b="0" i="0" u="none" strike="noStrike" dirty="0">
                          <a:solidFill>
                            <a:srgbClr val="000000"/>
                          </a:solidFill>
                          <a:effectLst/>
                          <a:latin typeface="Arial" panose="020B0604020202020204" pitchFamily="34" charset="0"/>
                        </a:rPr>
                        <a:t>Treatment experienced, 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36 (25)</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8EAEF"/>
                    </a:solidFill>
                  </a:tcPr>
                </a:tc>
                <a:extLst>
                  <a:ext uri="{0D108BD9-81ED-4DB2-BD59-A6C34878D82A}">
                    <a16:rowId xmlns:a16="http://schemas.microsoft.com/office/drawing/2014/main" val="3913528232"/>
                  </a:ext>
                </a:extLst>
              </a:tr>
              <a:tr h="203807">
                <a:tc>
                  <a:txBody>
                    <a:bodyPr/>
                    <a:lstStyle/>
                    <a:p>
                      <a:pPr marL="91440" algn="l" rtl="0" fontAlgn="ctr"/>
                      <a:r>
                        <a:rPr lang="en-US" sz="1200" b="0" i="0" u="none" strike="noStrike">
                          <a:solidFill>
                            <a:srgbClr val="000000"/>
                          </a:solidFill>
                          <a:effectLst/>
                          <a:latin typeface="Arial" panose="020B0604020202020204" pitchFamily="34" charset="0"/>
                        </a:rPr>
                        <a:t>  Interferon-based, n/N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25/36 (69)</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E8EAEF"/>
                    </a:solidFill>
                  </a:tcPr>
                </a:tc>
                <a:extLst>
                  <a:ext uri="{0D108BD9-81ED-4DB2-BD59-A6C34878D82A}">
                    <a16:rowId xmlns:a16="http://schemas.microsoft.com/office/drawing/2014/main" val="99548370"/>
                  </a:ext>
                </a:extLst>
              </a:tr>
              <a:tr h="211877">
                <a:tc>
                  <a:txBody>
                    <a:bodyPr/>
                    <a:lstStyle/>
                    <a:p>
                      <a:pPr marL="91440" algn="l" rtl="0" fontAlgn="ctr"/>
                      <a:r>
                        <a:rPr lang="en-US" sz="1200" b="0" i="0" u="none" strike="noStrike">
                          <a:solidFill>
                            <a:srgbClr val="000000"/>
                          </a:solidFill>
                          <a:effectLst/>
                          <a:latin typeface="Arial" panose="020B0604020202020204" pitchFamily="34" charset="0"/>
                        </a:rPr>
                        <a:t>  Sofosbuvir-based, n/N (%)</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EAEF"/>
                    </a:solidFill>
                  </a:tcPr>
                </a:tc>
                <a:tc>
                  <a:txBody>
                    <a:bodyPr/>
                    <a:lstStyle/>
                    <a:p>
                      <a:pPr algn="ctr" rtl="0" fontAlgn="ctr"/>
                      <a:r>
                        <a:rPr lang="en-US" sz="1200" b="0" i="0" u="none" strike="noStrike" dirty="0">
                          <a:solidFill>
                            <a:srgbClr val="000000"/>
                          </a:solidFill>
                          <a:effectLst/>
                          <a:latin typeface="Arial" panose="020B0604020202020204" pitchFamily="34" charset="0"/>
                        </a:rPr>
                        <a:t>11/36 (31)</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8EAEF"/>
                    </a:solidFill>
                  </a:tcPr>
                </a:tc>
                <a:extLst>
                  <a:ext uri="{0D108BD9-81ED-4DB2-BD59-A6C34878D82A}">
                    <a16:rowId xmlns:a16="http://schemas.microsoft.com/office/drawing/2014/main" val="1665606903"/>
                  </a:ext>
                </a:extLst>
              </a:tr>
              <a:tr h="203807">
                <a:tc>
                  <a:txBody>
                    <a:bodyPr/>
                    <a:lstStyle/>
                    <a:p>
                      <a:pPr marL="91440" algn="l" rtl="0" fontAlgn="ctr"/>
                      <a:r>
                        <a:rPr lang="en-US" sz="1200" b="0" i="0" u="none" strike="noStrike" dirty="0">
                          <a:solidFill>
                            <a:srgbClr val="000000"/>
                          </a:solidFill>
                          <a:effectLst/>
                          <a:latin typeface="Arial" panose="020B0604020202020204" pitchFamily="34" charset="0"/>
                        </a:rPr>
                        <a:t>Baseline HCV RNA</a:t>
                      </a:r>
                    </a:p>
                  </a:txBody>
                  <a:tcPr marL="80839" marR="8982" marT="8982" marB="0" anchor="b">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D3DD"/>
                    </a:solidFill>
                  </a:tcPr>
                </a:tc>
                <a:tc rowSpan="2">
                  <a:txBody>
                    <a:bodyPr/>
                    <a:lstStyle/>
                    <a:p>
                      <a:pPr algn="ctr" rtl="0" fontAlgn="b"/>
                      <a:endParaRPr lang="en-US" sz="1200" b="0" i="0" u="none" strike="noStrike" dirty="0">
                        <a:solidFill>
                          <a:srgbClr val="000000"/>
                        </a:solidFill>
                        <a:effectLst/>
                        <a:latin typeface="Arial" panose="020B0604020202020204" pitchFamily="34" charset="0"/>
                      </a:endParaRPr>
                    </a:p>
                    <a:p>
                      <a:pPr algn="ctr" rtl="0" fontAlgn="b"/>
                      <a:r>
                        <a:rPr lang="en-US" sz="1200" b="0" i="0" u="none" strike="noStrike" dirty="0">
                          <a:solidFill>
                            <a:srgbClr val="000000"/>
                          </a:solidFill>
                          <a:effectLst/>
                          <a:latin typeface="Arial" panose="020B0604020202020204" pitchFamily="34" charset="0"/>
                        </a:rPr>
                        <a:t>6.1 (3.1-7.4)</a:t>
                      </a:r>
                    </a:p>
                  </a:txBody>
                  <a:tcPr marL="8982" marR="8982" marT="8982" marB="0" anchor="ctr">
                    <a:lnL w="12700" cap="flat" cmpd="sng" algn="ctr">
                      <a:solidFill>
                        <a:srgbClr val="FFFFF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D3DD"/>
                    </a:solidFill>
                  </a:tcPr>
                </a:tc>
                <a:extLst>
                  <a:ext uri="{0D108BD9-81ED-4DB2-BD59-A6C34878D82A}">
                    <a16:rowId xmlns:a16="http://schemas.microsoft.com/office/drawing/2014/main" val="308138626"/>
                  </a:ext>
                </a:extLst>
              </a:tr>
              <a:tr h="272415">
                <a:tc>
                  <a:txBody>
                    <a:bodyPr/>
                    <a:lstStyle/>
                    <a:p>
                      <a:pPr marL="91440" algn="l" rtl="0" fontAlgn="ctr"/>
                      <a:r>
                        <a:rPr lang="en-US" sz="1200" b="0" i="0" u="none" strike="noStrike" dirty="0">
                          <a:solidFill>
                            <a:srgbClr val="000000"/>
                          </a:solidFill>
                          <a:effectLst/>
                          <a:latin typeface="Arial" panose="020B0604020202020204" pitchFamily="34" charset="0"/>
                        </a:rPr>
                        <a:t>  Median log</a:t>
                      </a:r>
                      <a:r>
                        <a:rPr lang="en-US" sz="1200" b="0" i="0" u="none" strike="noStrike" baseline="-25000" dirty="0">
                          <a:solidFill>
                            <a:srgbClr val="000000"/>
                          </a:solidFill>
                          <a:effectLst/>
                          <a:latin typeface="Arial" panose="020B0604020202020204" pitchFamily="34" charset="0"/>
                        </a:rPr>
                        <a:t>10</a:t>
                      </a:r>
                      <a:r>
                        <a:rPr lang="en-US" sz="1200" b="0" i="0" u="none" strike="noStrike" dirty="0">
                          <a:solidFill>
                            <a:srgbClr val="000000"/>
                          </a:solidFill>
                          <a:effectLst/>
                          <a:latin typeface="Arial" panose="020B0604020202020204" pitchFamily="34" charset="0"/>
                        </a:rPr>
                        <a:t> IU/ml (range)</a:t>
                      </a:r>
                    </a:p>
                  </a:txBody>
                  <a:tcPr marL="80839" marR="8982" marT="8982" marB="0" anchor="ctr">
                    <a:lnL w="12700" cap="flat" cmpd="sng" algn="ctr">
                      <a:solidFill>
                        <a:srgbClr val="BFBFB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CDD3DD"/>
                    </a:solidFill>
                  </a:tcPr>
                </a:tc>
                <a:tc vMerge="1">
                  <a:txBody>
                    <a:bodyPr/>
                    <a:lstStyle/>
                    <a:p>
                      <a:endParaRPr lang="en-US"/>
                    </a:p>
                  </a:txBody>
                  <a:tcPr/>
                </a:tc>
                <a:extLst>
                  <a:ext uri="{0D108BD9-81ED-4DB2-BD59-A6C34878D82A}">
                    <a16:rowId xmlns:a16="http://schemas.microsoft.com/office/drawing/2014/main" val="3832327327"/>
                  </a:ext>
                </a:extLst>
              </a:tr>
            </a:tbl>
          </a:graphicData>
        </a:graphic>
      </p:graphicFrame>
    </p:spTree>
    <p:extLst>
      <p:ext uri="{BB962C8B-B14F-4D97-AF65-F5344CB8AC3E}">
        <p14:creationId xmlns:p14="http://schemas.microsoft.com/office/powerpoint/2010/main" val="401916495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Cirrhotic Genotype 1, 2, 4, 5, and 6</a:t>
            </a:r>
            <a:br>
              <a:rPr lang="en-US" sz="2000" dirty="0"/>
            </a:br>
            <a:r>
              <a:rPr lang="en-US" sz="2000" dirty="0"/>
              <a:t>EXPEDITION-1: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graphicFrame>
        <p:nvGraphicFramePr>
          <p:cNvPr id="6" name="Content Placeholder 5"/>
          <p:cNvGraphicFramePr>
            <a:graphicFrameLocks/>
          </p:cNvGraphicFramePr>
          <p:nvPr>
            <p:extLst>
              <p:ext uri="{D42A27DB-BD31-4B8C-83A1-F6EECF244321}">
                <p14:modId xmlns:p14="http://schemas.microsoft.com/office/powerpoint/2010/main" val="1745272326"/>
              </p:ext>
            </p:extLst>
          </p:nvPr>
        </p:nvGraphicFramePr>
        <p:xfrm>
          <a:off x="457200" y="1015479"/>
          <a:ext cx="8229600" cy="3750925"/>
        </p:xfrm>
        <a:graphic>
          <a:graphicData uri="http://schemas.openxmlformats.org/drawingml/2006/table">
            <a:tbl>
              <a:tblPr firstRow="1" bandRow="1">
                <a:tableStyleId>{5C22544A-7EE6-4342-B048-85BDC9FD1C3A}</a:tableStyleId>
              </a:tblPr>
              <a:tblGrid>
                <a:gridCol w="4343399">
                  <a:extLst>
                    <a:ext uri="{9D8B030D-6E8A-4147-A177-3AD203B41FA5}">
                      <a16:colId xmlns:a16="http://schemas.microsoft.com/office/drawing/2014/main" val="20000"/>
                    </a:ext>
                  </a:extLst>
                </a:gridCol>
                <a:gridCol w="3886201">
                  <a:extLst>
                    <a:ext uri="{9D8B030D-6E8A-4147-A177-3AD203B41FA5}">
                      <a16:colId xmlns:a16="http://schemas.microsoft.com/office/drawing/2014/main" val="20001"/>
                    </a:ext>
                  </a:extLst>
                </a:gridCol>
              </a:tblGrid>
              <a:tr h="477326">
                <a:tc>
                  <a:txBody>
                    <a:bodyPr/>
                    <a:lstStyle/>
                    <a:p>
                      <a:pPr marL="91440">
                        <a:lnSpc>
                          <a:spcPts val="1500"/>
                        </a:lnSpc>
                      </a:pPr>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Characteristic</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lnSpc>
                          <a:spcPts val="12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 = 146)</a:t>
                      </a:r>
                      <a:endParaRPr lang="en-US" sz="105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665669">
                <a:tc>
                  <a:txBody>
                    <a:bodyPr/>
                    <a:lstStyle/>
                    <a:p>
                      <a:pPr marL="91440">
                        <a:lnSpc>
                          <a:spcPts val="1500"/>
                        </a:lnSpc>
                      </a:pPr>
                      <a:r>
                        <a:rPr lang="en-US" sz="1200" dirty="0">
                          <a:solidFill>
                            <a:schemeClr val="tx1"/>
                          </a:solidFill>
                          <a:latin typeface="Arial" panose="020B0604020202020204" pitchFamily="34" charset="0"/>
                          <a:cs typeface="Arial" panose="020B0604020202020204" pitchFamily="34" charset="0"/>
                        </a:rPr>
                        <a:t>Child-Pugh</a:t>
                      </a:r>
                      <a:r>
                        <a:rPr lang="en-US" sz="1200" baseline="0" dirty="0">
                          <a:solidFill>
                            <a:schemeClr val="tx1"/>
                          </a:solidFill>
                          <a:latin typeface="Arial" panose="020B0604020202020204" pitchFamily="34" charset="0"/>
                          <a:cs typeface="Arial" panose="020B0604020202020204" pitchFamily="34" charset="0"/>
                        </a:rPr>
                        <a:t> score </a:t>
                      </a:r>
                      <a:r>
                        <a:rPr lang="en-US" sz="1200" baseline="0" dirty="0">
                          <a:latin typeface="Arial" panose="020B0604020202020204" pitchFamily="34" charset="0"/>
                          <a:cs typeface="Arial" panose="020B0604020202020204" pitchFamily="34" charset="0"/>
                        </a:rPr>
                        <a:t>at screening, n (%)</a:t>
                      </a:r>
                    </a:p>
                    <a:p>
                      <a:pPr marL="91440">
                        <a:lnSpc>
                          <a:spcPts val="1500"/>
                        </a:lnSpc>
                        <a:spcBef>
                          <a:spcPts val="300"/>
                        </a:spcBef>
                      </a:pPr>
                      <a:r>
                        <a:rPr lang="en-US" sz="1200" baseline="0" dirty="0">
                          <a:latin typeface="Arial" panose="020B0604020202020204" pitchFamily="34" charset="0"/>
                          <a:cs typeface="Arial" panose="020B0604020202020204" pitchFamily="34" charset="0"/>
                        </a:rPr>
                        <a:t>  5</a:t>
                      </a:r>
                    </a:p>
                    <a:p>
                      <a:pPr marL="91440">
                        <a:lnSpc>
                          <a:spcPts val="1500"/>
                        </a:lnSpc>
                      </a:pPr>
                      <a:r>
                        <a:rPr lang="en-US" sz="1200" baseline="0" dirty="0">
                          <a:latin typeface="Arial" panose="020B0604020202020204" pitchFamily="34" charset="0"/>
                          <a:cs typeface="Arial" panose="020B0604020202020204" pitchFamily="34" charset="0"/>
                        </a:rPr>
                        <a:t>  6</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500"/>
                        </a:lnSpc>
                      </a:pPr>
                      <a:endParaRPr lang="en-US" sz="1200" dirty="0">
                        <a:latin typeface="Arial" panose="020B0604020202020204" pitchFamily="34" charset="0"/>
                        <a:cs typeface="Arial" panose="020B0604020202020204" pitchFamily="34" charset="0"/>
                      </a:endParaRPr>
                    </a:p>
                    <a:p>
                      <a:pPr algn="ctr">
                        <a:lnSpc>
                          <a:spcPts val="1500"/>
                        </a:lnSpc>
                        <a:spcBef>
                          <a:spcPts val="300"/>
                        </a:spcBef>
                      </a:pPr>
                      <a:r>
                        <a:rPr lang="en-US" sz="1200" dirty="0">
                          <a:latin typeface="Arial" panose="020B0604020202020204" pitchFamily="34" charset="0"/>
                          <a:cs typeface="Arial" panose="020B0604020202020204" pitchFamily="34" charset="0"/>
                        </a:rPr>
                        <a:t>133 (91)</a:t>
                      </a:r>
                    </a:p>
                    <a:p>
                      <a:pPr algn="ctr">
                        <a:lnSpc>
                          <a:spcPts val="1500"/>
                        </a:lnSpc>
                      </a:pPr>
                      <a:r>
                        <a:rPr lang="en-US" sz="1200" dirty="0">
                          <a:latin typeface="Arial" panose="020B0604020202020204" pitchFamily="34" charset="0"/>
                          <a:cs typeface="Arial" panose="020B0604020202020204" pitchFamily="34" charset="0"/>
                        </a:rPr>
                        <a:t>13 (9)</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1039640">
                <a:tc>
                  <a:txBody>
                    <a:bodyPr/>
                    <a:lstStyle/>
                    <a:p>
                      <a:pPr marL="91440">
                        <a:lnSpc>
                          <a:spcPts val="1500"/>
                        </a:lnSpc>
                      </a:pPr>
                      <a:r>
                        <a:rPr lang="en-US" sz="1200" dirty="0">
                          <a:latin typeface="Arial" panose="020B0604020202020204" pitchFamily="34" charset="0"/>
                          <a:cs typeface="Arial" panose="020B0604020202020204" pitchFamily="34" charset="0"/>
                        </a:rPr>
                        <a:t>Laboratory values, n (%)</a:t>
                      </a:r>
                    </a:p>
                    <a:p>
                      <a:pPr marL="91440">
                        <a:lnSpc>
                          <a:spcPts val="1500"/>
                        </a:lnSpc>
                        <a:spcBef>
                          <a:spcPts val="300"/>
                        </a:spcBef>
                      </a:pPr>
                      <a:r>
                        <a:rPr lang="en-US" sz="1200" dirty="0">
                          <a:latin typeface="Arial" panose="020B0604020202020204" pitchFamily="34" charset="0"/>
                          <a:cs typeface="Arial" panose="020B0604020202020204" pitchFamily="34" charset="0"/>
                        </a:rPr>
                        <a:t>  Platelet count &lt;100,000 x 10</a:t>
                      </a:r>
                      <a:r>
                        <a:rPr lang="en-US" sz="1200" baseline="30000" dirty="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/L</a:t>
                      </a:r>
                    </a:p>
                    <a:p>
                      <a:pPr marL="91440">
                        <a:lnSpc>
                          <a:spcPts val="1500"/>
                        </a:lnSpc>
                      </a:pPr>
                      <a:r>
                        <a:rPr lang="en-US" sz="1200" dirty="0">
                          <a:latin typeface="Arial" panose="020B0604020202020204" pitchFamily="34" charset="0"/>
                          <a:cs typeface="Arial" panose="020B0604020202020204" pitchFamily="34" charset="0"/>
                        </a:rPr>
                        <a:t>  INR &lt;1.7</a:t>
                      </a:r>
                    </a:p>
                    <a:p>
                      <a:pPr marL="91440">
                        <a:lnSpc>
                          <a:spcPts val="1500"/>
                        </a:lnSpc>
                      </a:pPr>
                      <a:r>
                        <a:rPr lang="en-US" sz="1200" dirty="0">
                          <a:latin typeface="Arial" panose="020B0604020202020204" pitchFamily="34" charset="0"/>
                          <a:cs typeface="Arial" panose="020B0604020202020204" pitchFamily="34" charset="0"/>
                        </a:rPr>
                        <a:t>  Total bilirubin ≥2 mg/dL</a:t>
                      </a:r>
                    </a:p>
                    <a:p>
                      <a:pPr marL="91440">
                        <a:lnSpc>
                          <a:spcPts val="1500"/>
                        </a:lnSpc>
                      </a:pPr>
                      <a:r>
                        <a:rPr lang="en-US" sz="1200" dirty="0">
                          <a:latin typeface="Arial" panose="020B0604020202020204" pitchFamily="34" charset="0"/>
                          <a:cs typeface="Arial" panose="020B0604020202020204" pitchFamily="34" charset="0"/>
                        </a:rPr>
                        <a:t>  Albumin ≥ lower limit of normal</a:t>
                      </a:r>
                    </a:p>
                  </a:txBody>
                  <a:tcPr marL="68580" marR="68580" marT="34290" marB="34290">
                    <a:lnL w="12700" cap="flat" cmpd="sng" algn="ctr">
                      <a:solidFill>
                        <a:srgbClr val="BFBFBF"/>
                      </a:solidFill>
                      <a:prstDash val="solid"/>
                      <a:round/>
                      <a:headEnd type="none" w="med" len="med"/>
                      <a:tailEnd type="none" w="med" len="med"/>
                    </a:lnL>
                  </a:tcPr>
                </a:tc>
                <a:tc>
                  <a:txBody>
                    <a:bodyPr/>
                    <a:lstStyle/>
                    <a:p>
                      <a:pPr algn="ctr">
                        <a:lnSpc>
                          <a:spcPts val="1500"/>
                        </a:lnSpc>
                      </a:pPr>
                      <a:endParaRPr lang="en-US" sz="1200" dirty="0">
                        <a:latin typeface="Arial" panose="020B0604020202020204" pitchFamily="34" charset="0"/>
                        <a:cs typeface="Arial" panose="020B0604020202020204" pitchFamily="34" charset="0"/>
                      </a:endParaRPr>
                    </a:p>
                    <a:p>
                      <a:pPr algn="ctr">
                        <a:lnSpc>
                          <a:spcPts val="1500"/>
                        </a:lnSpc>
                        <a:spcBef>
                          <a:spcPts val="300"/>
                        </a:spcBef>
                      </a:pPr>
                      <a:r>
                        <a:rPr lang="en-US" sz="1200" dirty="0">
                          <a:latin typeface="Arial" panose="020B0604020202020204" pitchFamily="34" charset="0"/>
                          <a:cs typeface="Arial" panose="020B0604020202020204" pitchFamily="34" charset="0"/>
                        </a:rPr>
                        <a:t>29 (20)</a:t>
                      </a:r>
                    </a:p>
                    <a:p>
                      <a:pPr algn="ctr">
                        <a:lnSpc>
                          <a:spcPts val="1500"/>
                        </a:lnSpc>
                      </a:pPr>
                      <a:r>
                        <a:rPr lang="en-US" sz="1200" dirty="0">
                          <a:latin typeface="Arial" panose="020B0604020202020204" pitchFamily="34" charset="0"/>
                          <a:cs typeface="Arial" panose="020B0604020202020204" pitchFamily="34" charset="0"/>
                        </a:rPr>
                        <a:t>144 (99)</a:t>
                      </a:r>
                    </a:p>
                    <a:p>
                      <a:pPr algn="ctr">
                        <a:lnSpc>
                          <a:spcPts val="1500"/>
                        </a:lnSpc>
                      </a:pPr>
                      <a:r>
                        <a:rPr lang="en-US" sz="1200" dirty="0">
                          <a:latin typeface="Arial" panose="020B0604020202020204" pitchFamily="34" charset="0"/>
                          <a:cs typeface="Arial" panose="020B0604020202020204" pitchFamily="34" charset="0"/>
                        </a:rPr>
                        <a:t>5 (3)</a:t>
                      </a:r>
                    </a:p>
                    <a:p>
                      <a:pPr algn="ctr">
                        <a:lnSpc>
                          <a:spcPts val="1500"/>
                        </a:lnSpc>
                      </a:pPr>
                      <a:r>
                        <a:rPr lang="en-US" sz="1200" dirty="0">
                          <a:latin typeface="Arial" panose="020B0604020202020204" pitchFamily="34" charset="0"/>
                          <a:cs typeface="Arial" panose="020B0604020202020204" pitchFamily="34" charset="0"/>
                        </a:rPr>
                        <a:t>145 (99)</a:t>
                      </a:r>
                    </a:p>
                  </a:txBody>
                  <a:tcPr marL="68580" marR="68580" marT="34290" marB="34290">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1039640">
                <a:tc>
                  <a:txBody>
                    <a:bodyPr/>
                    <a:lstStyle/>
                    <a:p>
                      <a:pPr marL="91440">
                        <a:lnSpc>
                          <a:spcPts val="1500"/>
                        </a:lnSpc>
                      </a:pPr>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Polymorphisms*, n (%)</a:t>
                      </a:r>
                    </a:p>
                    <a:p>
                      <a:pPr marL="91440">
                        <a:lnSpc>
                          <a:spcPts val="1500"/>
                        </a:lnSpc>
                        <a:spcBef>
                          <a:spcPts val="300"/>
                        </a:spcBef>
                      </a:pPr>
                      <a:r>
                        <a:rPr lang="en-US" sz="1200" baseline="0" dirty="0">
                          <a:latin typeface="Arial" panose="020B0604020202020204" pitchFamily="34" charset="0"/>
                          <a:cs typeface="Arial" panose="020B0604020202020204" pitchFamily="34" charset="0"/>
                        </a:rPr>
                        <a:t>  None</a:t>
                      </a:r>
                    </a:p>
                    <a:p>
                      <a:pPr marL="91440">
                        <a:lnSpc>
                          <a:spcPts val="1500"/>
                        </a:lnSpc>
                      </a:pPr>
                      <a:r>
                        <a:rPr lang="en-US" sz="1200" baseline="0" dirty="0">
                          <a:latin typeface="Arial" panose="020B0604020202020204" pitchFamily="34" charset="0"/>
                          <a:cs typeface="Arial" panose="020B0604020202020204" pitchFamily="34" charset="0"/>
                        </a:rPr>
                        <a:t>  NS3 only</a:t>
                      </a:r>
                    </a:p>
                    <a:p>
                      <a:pPr marL="91440">
                        <a:lnSpc>
                          <a:spcPts val="1500"/>
                        </a:lnSpc>
                      </a:pPr>
                      <a:r>
                        <a:rPr lang="en-US" sz="1200" baseline="0" dirty="0">
                          <a:latin typeface="Arial" panose="020B0604020202020204" pitchFamily="34" charset="0"/>
                          <a:cs typeface="Arial" panose="020B0604020202020204" pitchFamily="34" charset="0"/>
                        </a:rPr>
                        <a:t>  NS5A only</a:t>
                      </a:r>
                    </a:p>
                    <a:p>
                      <a:pPr marL="91440">
                        <a:lnSpc>
                          <a:spcPts val="1500"/>
                        </a:lnSpc>
                      </a:pPr>
                      <a:r>
                        <a:rPr lang="en-US" sz="1200" baseline="0" dirty="0">
                          <a:latin typeface="Arial" panose="020B0604020202020204" pitchFamily="34" charset="0"/>
                          <a:cs typeface="Arial" panose="020B0604020202020204" pitchFamily="34" charset="0"/>
                        </a:rPr>
                        <a:t>  NS3 + NS5A</a:t>
                      </a:r>
                      <a:endParaRPr lang="en-US" sz="1200" dirty="0">
                        <a:latin typeface="Arial" panose="020B0604020202020204" pitchFamily="34" charset="0"/>
                        <a:cs typeface="Arial" panose="020B0604020202020204" pitchFamily="34" charset="0"/>
                      </a:endParaRPr>
                    </a:p>
                  </a:txBody>
                  <a:tcPr marL="68580" marR="68580" marT="34290" marB="34290">
                    <a:lnL w="12700" cap="flat" cmpd="sng" algn="ctr">
                      <a:solidFill>
                        <a:srgbClr val="BFBFBF"/>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ts val="1500"/>
                        </a:lnSpc>
                      </a:pPr>
                      <a:r>
                        <a:rPr lang="en-US" sz="1200" dirty="0">
                          <a:latin typeface="Arial" panose="020B0604020202020204" pitchFamily="34" charset="0"/>
                          <a:cs typeface="Arial" panose="020B0604020202020204" pitchFamily="34" charset="0"/>
                        </a:rPr>
                        <a:t>(n = 133)</a:t>
                      </a:r>
                    </a:p>
                    <a:p>
                      <a:pPr algn="ctr">
                        <a:lnSpc>
                          <a:spcPts val="1500"/>
                        </a:lnSpc>
                        <a:spcBef>
                          <a:spcPts val="300"/>
                        </a:spcBef>
                      </a:pPr>
                      <a:r>
                        <a:rPr lang="en-US" sz="1200" dirty="0">
                          <a:latin typeface="Arial" panose="020B0604020202020204" pitchFamily="34" charset="0"/>
                          <a:cs typeface="Arial" panose="020B0604020202020204" pitchFamily="34" charset="0"/>
                        </a:rPr>
                        <a:t>76</a:t>
                      </a:r>
                      <a:r>
                        <a:rPr lang="en-US" sz="1200" baseline="0" dirty="0">
                          <a:latin typeface="Arial" panose="020B0604020202020204" pitchFamily="34" charset="0"/>
                          <a:cs typeface="Arial" panose="020B0604020202020204" pitchFamily="34" charset="0"/>
                        </a:rPr>
                        <a:t> (57)</a:t>
                      </a:r>
                    </a:p>
                    <a:p>
                      <a:pPr algn="ctr">
                        <a:lnSpc>
                          <a:spcPts val="1500"/>
                        </a:lnSpc>
                      </a:pPr>
                      <a:r>
                        <a:rPr lang="en-US" sz="1200" baseline="0" dirty="0">
                          <a:latin typeface="Arial" panose="020B0604020202020204" pitchFamily="34" charset="0"/>
                          <a:cs typeface="Arial" panose="020B0604020202020204" pitchFamily="34" charset="0"/>
                        </a:rPr>
                        <a:t>2 (2)</a:t>
                      </a:r>
                    </a:p>
                    <a:p>
                      <a:pPr algn="ctr">
                        <a:lnSpc>
                          <a:spcPts val="1500"/>
                        </a:lnSpc>
                      </a:pPr>
                      <a:r>
                        <a:rPr lang="en-US" sz="1200" baseline="0" dirty="0">
                          <a:latin typeface="Arial" panose="020B0604020202020204" pitchFamily="34" charset="0"/>
                          <a:cs typeface="Arial" panose="020B0604020202020204" pitchFamily="34" charset="0"/>
                        </a:rPr>
                        <a:t>53 (40)</a:t>
                      </a:r>
                    </a:p>
                    <a:p>
                      <a:pPr algn="ctr">
                        <a:lnSpc>
                          <a:spcPts val="1500"/>
                        </a:lnSpc>
                      </a:pPr>
                      <a:r>
                        <a:rPr lang="en-US" sz="1200" baseline="0" dirty="0">
                          <a:latin typeface="Arial" panose="020B0604020202020204" pitchFamily="34" charset="0"/>
                          <a:cs typeface="Arial" panose="020B0604020202020204" pitchFamily="34" charset="0"/>
                        </a:rPr>
                        <a:t>2 (2)</a:t>
                      </a:r>
                      <a:endParaRPr lang="en-US" sz="1200" dirty="0">
                        <a:latin typeface="Arial" panose="020B0604020202020204" pitchFamily="34" charset="0"/>
                        <a:cs typeface="Arial" panose="020B0604020202020204" pitchFamily="34" charset="0"/>
                      </a:endParaRPr>
                    </a:p>
                  </a:txBody>
                  <a:tcPr marL="68580" marR="68580" marT="34290" marB="34290">
                    <a:lnR w="12700" cap="flat" cmpd="sng" algn="ctr">
                      <a:solidFill>
                        <a:srgbClr val="BFBFBF"/>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3"/>
                  </a:ext>
                </a:extLst>
              </a:tr>
              <a:tr h="515478">
                <a:tc gridSpan="2">
                  <a:txBody>
                    <a:bodyPr/>
                    <a:lstStyle/>
                    <a:p>
                      <a:pPr marL="91440">
                        <a:lnSpc>
                          <a:spcPct val="100000"/>
                        </a:lnSpc>
                        <a:spcBef>
                          <a:spcPts val="1200"/>
                        </a:spcBef>
                        <a:spcAft>
                          <a:spcPts val="1200"/>
                        </a:spcAft>
                      </a:pPr>
                      <a:r>
                        <a:rPr lang="en-US" sz="1000" dirty="0">
                          <a:latin typeface="Arial" panose="020B0604020202020204" pitchFamily="34" charset="0"/>
                          <a:cs typeface="Arial" panose="020B0604020202020204" pitchFamily="34" charset="0"/>
                        </a:rPr>
                        <a:t>*Detected at baseline by next-generation sequencing with 15% detection cutoff in samples with sequences available at the following amino acid positions for both targets: NS3 at positions 155, 156, 168; NS5 at positions 24, 28, 30, 31, 58, 92, 93</a:t>
                      </a:r>
                    </a:p>
                  </a:txBody>
                  <a:tcPr marL="68580" marR="68580" marT="34290" marB="342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6D52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hMerge="1">
                  <a:txBody>
                    <a:bodyPr/>
                    <a:lstStyle/>
                    <a:p>
                      <a:pPr algn="ctr">
                        <a:lnSpc>
                          <a:spcPts val="1900"/>
                        </a:lnSpc>
                      </a:pPr>
                      <a:endParaRPr lang="en-US" sz="1600" dirty="0"/>
                    </a:p>
                  </a:txBody>
                  <a:tcPr>
                    <a:lnR w="12700" cap="flat" cmpd="sng" algn="ctr">
                      <a:solidFill>
                        <a:srgbClr val="7F7F7F"/>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724639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49904907"/>
              </p:ext>
            </p:extLst>
          </p:nvPr>
        </p:nvGraphicFramePr>
        <p:xfrm>
          <a:off x="402199" y="1054068"/>
          <a:ext cx="8229600" cy="31239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483046" y="3642872"/>
            <a:ext cx="81769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145/146</a:t>
            </a:r>
          </a:p>
        </p:txBody>
      </p:sp>
      <p:sp>
        <p:nvSpPr>
          <p:cNvPr id="10" name="Rectangle 9"/>
          <p:cNvSpPr/>
          <p:nvPr/>
        </p:nvSpPr>
        <p:spPr>
          <a:xfrm>
            <a:off x="2726221" y="3642872"/>
            <a:ext cx="77689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89/90</a:t>
            </a:r>
          </a:p>
        </p:txBody>
      </p:sp>
      <p:sp>
        <p:nvSpPr>
          <p:cNvPr id="11" name="Rectangle 10"/>
          <p:cNvSpPr/>
          <p:nvPr/>
        </p:nvSpPr>
        <p:spPr>
          <a:xfrm>
            <a:off x="3952888" y="3642872"/>
            <a:ext cx="73264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31/31</a:t>
            </a:r>
          </a:p>
        </p:txBody>
      </p:sp>
      <p:sp>
        <p:nvSpPr>
          <p:cNvPr id="12" name="Rectangle 11"/>
          <p:cNvSpPr/>
          <p:nvPr/>
        </p:nvSpPr>
        <p:spPr>
          <a:xfrm>
            <a:off x="5111007" y="3642872"/>
            <a:ext cx="77129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16/16</a:t>
            </a:r>
          </a:p>
        </p:txBody>
      </p:sp>
      <p:sp>
        <p:nvSpPr>
          <p:cNvPr id="13" name="Rectangle 12"/>
          <p:cNvSpPr/>
          <p:nvPr/>
        </p:nvSpPr>
        <p:spPr>
          <a:xfrm>
            <a:off x="6367839" y="3642872"/>
            <a:ext cx="7405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2/2</a:t>
            </a:r>
          </a:p>
        </p:txBody>
      </p:sp>
      <p:sp>
        <p:nvSpPr>
          <p:cNvPr id="14" name="Rectangle 13"/>
          <p:cNvSpPr/>
          <p:nvPr/>
        </p:nvSpPr>
        <p:spPr>
          <a:xfrm>
            <a:off x="7555856" y="3642872"/>
            <a:ext cx="72703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7/7</a:t>
            </a:r>
          </a:p>
        </p:txBody>
      </p:sp>
      <p:sp>
        <p:nvSpPr>
          <p:cNvPr id="3" name="Title 2"/>
          <p:cNvSpPr>
            <a:spLocks noGrp="1"/>
          </p:cNvSpPr>
          <p:nvPr>
            <p:ph type="title"/>
          </p:nvPr>
        </p:nvSpPr>
        <p:spPr/>
        <p:txBody>
          <a:bodyPr>
            <a:normAutofit/>
          </a:bodyPr>
          <a:lstStyle/>
          <a:p>
            <a:r>
              <a:rPr lang="en-US" sz="2000" dirty="0"/>
              <a:t>Glecaprevir-Pibrentasvir in Cirrhotic Genotype 1, 2, 4, 5, and 6</a:t>
            </a:r>
            <a:br>
              <a:rPr lang="en-US" sz="2000" dirty="0"/>
            </a:br>
            <a:r>
              <a:rPr lang="en-US" sz="2000" dirty="0"/>
              <a:t>EXPEDITION-1: Results</a:t>
            </a:r>
          </a:p>
        </p:txBody>
      </p:sp>
      <p:sp>
        <p:nvSpPr>
          <p:cNvPr id="2" name="Content Placeholder 1"/>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sp>
        <p:nvSpPr>
          <p:cNvPr id="7" name="Rectangle 25"/>
          <p:cNvSpPr>
            <a:spLocks noChangeArrowheads="1"/>
          </p:cNvSpPr>
          <p:nvPr/>
        </p:nvSpPr>
        <p:spPr bwMode="auto">
          <a:xfrm>
            <a:off x="1192371" y="4331430"/>
            <a:ext cx="7380988" cy="409184"/>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ct val="50000"/>
              </a:spcBef>
            </a:pPr>
            <a:r>
              <a:rPr lang="en-US" sz="1050" dirty="0">
                <a:solidFill>
                  <a:srgbClr val="000000"/>
                </a:solidFill>
                <a:latin typeface="Arial" pitchFamily="22" charset="0"/>
              </a:rPr>
              <a:t>SVR12 by intent-to-treat analysis. One patient with GT1a experienced viral relapse at week 8 post-treatment and the patient had Y93N detected at baseline and at time of viral relapse.</a:t>
            </a:r>
          </a:p>
        </p:txBody>
      </p:sp>
      <p:sp>
        <p:nvSpPr>
          <p:cNvPr id="15" name="Rectangle 14">
            <a:extLst>
              <a:ext uri="{FF2B5EF4-FFF2-40B4-BE49-F238E27FC236}">
                <a16:creationId xmlns:a16="http://schemas.microsoft.com/office/drawing/2014/main" id="{D05871AB-9E51-BB1D-72F8-FEE71AA640C4}"/>
              </a:ext>
            </a:extLst>
          </p:cNvPr>
          <p:cNvSpPr/>
          <p:nvPr/>
        </p:nvSpPr>
        <p:spPr>
          <a:xfrm>
            <a:off x="1328018" y="1391158"/>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98-100)</a:t>
            </a:r>
          </a:p>
        </p:txBody>
      </p:sp>
    </p:spTree>
    <p:extLst>
      <p:ext uri="{BB962C8B-B14F-4D97-AF65-F5344CB8AC3E}">
        <p14:creationId xmlns:p14="http://schemas.microsoft.com/office/powerpoint/2010/main" val="175806632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Cirrhotic Genotype 1, 2, 4, 5, and 6</a:t>
            </a:r>
            <a:br>
              <a:rPr lang="en-US" sz="2000" dirty="0"/>
            </a:br>
            <a:r>
              <a:rPr lang="en-US" sz="2000" dirty="0"/>
              <a:t>EXPEDITION-1: Adverse Events</a:t>
            </a:r>
          </a:p>
        </p:txBody>
      </p:sp>
      <p:sp>
        <p:nvSpPr>
          <p:cNvPr id="2" name="Content Placeholder 1"/>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graphicFrame>
        <p:nvGraphicFramePr>
          <p:cNvPr id="6" name="Content Placeholder 5"/>
          <p:cNvGraphicFramePr>
            <a:graphicFrameLocks/>
          </p:cNvGraphicFramePr>
          <p:nvPr>
            <p:extLst>
              <p:ext uri="{D42A27DB-BD31-4B8C-83A1-F6EECF244321}">
                <p14:modId xmlns:p14="http://schemas.microsoft.com/office/powerpoint/2010/main" val="4024304753"/>
              </p:ext>
            </p:extLst>
          </p:nvPr>
        </p:nvGraphicFramePr>
        <p:xfrm>
          <a:off x="460638" y="1013382"/>
          <a:ext cx="8229600" cy="3758438"/>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26685">
                <a:tc>
                  <a:txBody>
                    <a:bodyPr/>
                    <a:lstStyle/>
                    <a:p>
                      <a:pPr marL="91440">
                        <a:lnSpc>
                          <a:spcPts val="1500"/>
                        </a:lnSpc>
                      </a:pPr>
                      <a:r>
                        <a:rPr lang="en-US" sz="1200" dirty="0">
                          <a:latin typeface="Arial" panose="020B0604020202020204" pitchFamily="34" charset="0"/>
                          <a:cs typeface="Arial" panose="020B0604020202020204" pitchFamily="34" charset="0"/>
                        </a:rPr>
                        <a:t>Adverse Event</a:t>
                      </a:r>
                      <a:r>
                        <a:rPr lang="en-US" sz="1200" baseline="0" dirty="0">
                          <a:latin typeface="Arial" panose="020B0604020202020204" pitchFamily="34" charset="0"/>
                          <a:cs typeface="Arial" panose="020B0604020202020204" pitchFamily="34" charset="0"/>
                        </a:rPr>
                        <a:t> (AE),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solidFill>
                      <a:srgbClr val="303030"/>
                    </a:solidFill>
                  </a:tcPr>
                </a:tc>
                <a:tc>
                  <a:txBody>
                    <a:bodyPr/>
                    <a:lstStyle/>
                    <a:p>
                      <a:pPr algn="ctr">
                        <a:lnSpc>
                          <a:spcPts val="1500"/>
                        </a:lnSpc>
                      </a:pPr>
                      <a:r>
                        <a:rPr lang="en-US" sz="1200" baseline="0" dirty="0">
                          <a:latin typeface="Arial" panose="020B0604020202020204" pitchFamily="34" charset="0"/>
                          <a:cs typeface="Arial" panose="020B0604020202020204" pitchFamily="34" charset="0"/>
                        </a:rPr>
                        <a:t>Glecaprevir-Pibrentasvir </a:t>
                      </a:r>
                      <a:br>
                        <a:rPr lang="en-US" sz="120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 = 146)</a:t>
                      </a:r>
                      <a:endParaRPr lang="en-US" sz="1050" b="0" dirty="0">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242988">
                <a:tc>
                  <a:txBody>
                    <a:bodyPr/>
                    <a:lstStyle/>
                    <a:p>
                      <a:pPr marL="91440">
                        <a:lnSpc>
                          <a:spcPts val="1500"/>
                        </a:lnSpc>
                      </a:pPr>
                      <a:r>
                        <a:rPr lang="en-US" sz="1200" dirty="0">
                          <a:latin typeface="Arial" panose="020B0604020202020204" pitchFamily="34" charset="0"/>
                          <a:cs typeface="Arial" panose="020B0604020202020204" pitchFamily="34" charset="0"/>
                        </a:rPr>
                        <a:t>Any</a:t>
                      </a:r>
                      <a:r>
                        <a:rPr lang="en-US" sz="1200" baseline="0" dirty="0">
                          <a:latin typeface="Arial" panose="020B0604020202020204" pitchFamily="34" charset="0"/>
                          <a:cs typeface="Arial" panose="020B0604020202020204" pitchFamily="34" charset="0"/>
                        </a:rPr>
                        <a:t> s</a:t>
                      </a:r>
                      <a:r>
                        <a:rPr lang="en-US" sz="1200" dirty="0">
                          <a:latin typeface="Arial" panose="020B0604020202020204" pitchFamily="34" charset="0"/>
                          <a:cs typeface="Arial" panose="020B0604020202020204" pitchFamily="34" charset="0"/>
                        </a:rPr>
                        <a:t>erious AE</a:t>
                      </a:r>
                    </a:p>
                  </a:txBody>
                  <a:tcPr marL="68580" marR="68580" marT="34290" marB="34290">
                    <a:lnL w="9525" cap="flat" cmpd="sng" algn="ctr">
                      <a:solidFill>
                        <a:prstClr val="white">
                          <a:lumMod val="75000"/>
                        </a:prstClr>
                      </a:solidFill>
                      <a:prstDash val="solid"/>
                      <a:round/>
                      <a:headEnd type="none" w="med" len="med"/>
                      <a:tailEnd type="none" w="med" len="med"/>
                    </a:lnL>
                  </a:tcPr>
                </a:tc>
                <a:tc>
                  <a:txBody>
                    <a:bodyPr/>
                    <a:lstStyle/>
                    <a:p>
                      <a:pPr algn="ctr">
                        <a:lnSpc>
                          <a:spcPts val="1500"/>
                        </a:lnSpc>
                      </a:pPr>
                      <a:r>
                        <a:rPr lang="en-US" sz="1200" dirty="0">
                          <a:latin typeface="Arial" panose="020B0604020202020204" pitchFamily="34" charset="0"/>
                          <a:cs typeface="Arial" panose="020B0604020202020204" pitchFamily="34" charset="0"/>
                        </a:rPr>
                        <a:t>11</a:t>
                      </a:r>
                      <a:r>
                        <a:rPr lang="en-US" sz="1200" baseline="0" dirty="0">
                          <a:latin typeface="Arial" panose="020B0604020202020204" pitchFamily="34" charset="0"/>
                          <a:cs typeface="Arial" panose="020B0604020202020204" pitchFamily="34" charset="0"/>
                        </a:rPr>
                        <a:t> (8)</a:t>
                      </a:r>
                      <a:endParaRPr lang="en-US" sz="1200" dirty="0">
                        <a:latin typeface="Arial" panose="020B0604020202020204" pitchFamily="34" charset="0"/>
                        <a:cs typeface="Arial" panose="020B0604020202020204" pitchFamily="34" charset="0"/>
                      </a:endParaRP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1"/>
                  </a:ext>
                </a:extLst>
              </a:tr>
              <a:tr h="242988">
                <a:tc>
                  <a:txBody>
                    <a:bodyPr/>
                    <a:lstStyle/>
                    <a:p>
                      <a:pPr marL="91440">
                        <a:lnSpc>
                          <a:spcPts val="1500"/>
                        </a:lnSpc>
                      </a:pPr>
                      <a:r>
                        <a:rPr lang="en-US" sz="1200" dirty="0">
                          <a:latin typeface="Arial" panose="020B0604020202020204" pitchFamily="34" charset="0"/>
                          <a:cs typeface="Arial" panose="020B0604020202020204" pitchFamily="34" charset="0"/>
                        </a:rPr>
                        <a:t>AE leading to treatment discontinuation</a:t>
                      </a:r>
                    </a:p>
                  </a:txBody>
                  <a:tcPr marL="68580" marR="68580" marT="34290" marB="34290">
                    <a:lnL w="9525" cap="flat" cmpd="sng" algn="ctr">
                      <a:solidFill>
                        <a:prstClr val="white">
                          <a:lumMod val="75000"/>
                        </a:prstClr>
                      </a:solidFill>
                      <a:prstDash val="solid"/>
                      <a:round/>
                      <a:headEnd type="none" w="med" len="med"/>
                      <a:tailEnd type="none" w="med" len="med"/>
                    </a:lnL>
                  </a:tcPr>
                </a:tc>
                <a:tc>
                  <a:txBody>
                    <a:bodyPr/>
                    <a:lstStyle/>
                    <a:p>
                      <a:pPr algn="ctr">
                        <a:lnSpc>
                          <a:spcPts val="1500"/>
                        </a:lnSpc>
                      </a:pPr>
                      <a:r>
                        <a:rPr lang="en-US" sz="1200" dirty="0">
                          <a:latin typeface="Arial" panose="020B0604020202020204" pitchFamily="34" charset="0"/>
                          <a:cs typeface="Arial" panose="020B0604020202020204" pitchFamily="34" charset="0"/>
                        </a:rPr>
                        <a:t>0</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242988">
                <a:tc>
                  <a:txBody>
                    <a:bodyPr/>
                    <a:lstStyle/>
                    <a:p>
                      <a:pPr marL="91440">
                        <a:lnSpc>
                          <a:spcPts val="1500"/>
                        </a:lnSpc>
                      </a:pPr>
                      <a:r>
                        <a:rPr lang="en-US" sz="1200" dirty="0">
                          <a:latin typeface="Arial" panose="020B0604020202020204" pitchFamily="34" charset="0"/>
                          <a:cs typeface="Arial" panose="020B0604020202020204" pitchFamily="34" charset="0"/>
                        </a:rPr>
                        <a:t>Death</a:t>
                      </a:r>
                    </a:p>
                  </a:txBody>
                  <a:tcPr marL="68580" marR="68580" marT="34290" marB="34290">
                    <a:lnL w="9525" cap="flat" cmpd="sng" algn="ctr">
                      <a:solidFill>
                        <a:prstClr val="white">
                          <a:lumMod val="75000"/>
                        </a:prstClr>
                      </a:solidFill>
                      <a:prstDash val="solid"/>
                      <a:round/>
                      <a:headEnd type="none" w="med" len="med"/>
                      <a:tailEnd type="none" w="med" len="med"/>
                    </a:lnL>
                  </a:tcPr>
                </a:tc>
                <a:tc>
                  <a:txBody>
                    <a:bodyPr/>
                    <a:lstStyle/>
                    <a:p>
                      <a:pPr algn="ctr">
                        <a:lnSpc>
                          <a:spcPts val="1500"/>
                        </a:lnSpc>
                      </a:pPr>
                      <a:r>
                        <a:rPr lang="en-US" sz="1200" dirty="0">
                          <a:latin typeface="Arial" panose="020B0604020202020204" pitchFamily="34" charset="0"/>
                          <a:cs typeface="Arial" panose="020B0604020202020204" pitchFamily="34" charset="0"/>
                        </a:rPr>
                        <a:t>1 (0.7)*</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371122">
                <a:tc>
                  <a:txBody>
                    <a:bodyPr/>
                    <a:lstStyle/>
                    <a:p>
                      <a:pPr marL="91440">
                        <a:lnSpc>
                          <a:spcPts val="1500"/>
                        </a:lnSpc>
                      </a:pPr>
                      <a:r>
                        <a:rPr lang="en-US" sz="1200" dirty="0">
                          <a:latin typeface="Arial" panose="020B0604020202020204" pitchFamily="34" charset="0"/>
                          <a:cs typeface="Arial" panose="020B0604020202020204" pitchFamily="34" charset="0"/>
                        </a:rPr>
                        <a:t>Common AEs</a:t>
                      </a:r>
                    </a:p>
                    <a:p>
                      <a:pPr marL="91440">
                        <a:lnSpc>
                          <a:spcPts val="1500"/>
                        </a:lnSpc>
                      </a:pPr>
                      <a:r>
                        <a:rPr lang="en-US" sz="1200" dirty="0">
                          <a:latin typeface="Arial" panose="020B0604020202020204" pitchFamily="34" charset="0"/>
                          <a:cs typeface="Arial" panose="020B0604020202020204" pitchFamily="34" charset="0"/>
                        </a:rPr>
                        <a:t>  Fatigue</a:t>
                      </a:r>
                    </a:p>
                    <a:p>
                      <a:pPr marL="91440">
                        <a:lnSpc>
                          <a:spcPts val="1500"/>
                        </a:lnSpc>
                      </a:pPr>
                      <a:r>
                        <a:rPr lang="en-US" sz="1200" baseline="0" dirty="0">
                          <a:latin typeface="Arial" panose="020B0604020202020204" pitchFamily="34" charset="0"/>
                          <a:cs typeface="Arial" panose="020B0604020202020204" pitchFamily="34" charset="0"/>
                        </a:rPr>
                        <a:t>  Headache</a:t>
                      </a:r>
                    </a:p>
                    <a:p>
                      <a:pPr marL="91440">
                        <a:lnSpc>
                          <a:spcPts val="1500"/>
                        </a:lnSpc>
                      </a:pPr>
                      <a:r>
                        <a:rPr lang="en-US" sz="1200" baseline="0" dirty="0">
                          <a:latin typeface="Arial" panose="020B0604020202020204" pitchFamily="34" charset="0"/>
                          <a:cs typeface="Arial" panose="020B0604020202020204" pitchFamily="34" charset="0"/>
                        </a:rPr>
                        <a:t>  Pruritus</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Nausea</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Diarrhea</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Urinary tract infection</a:t>
                      </a:r>
                      <a:endParaRPr lang="en-US" sz="1200" dirty="0">
                        <a:latin typeface="Arial" panose="020B0604020202020204" pitchFamily="34" charset="0"/>
                        <a:cs typeface="Arial" panose="020B0604020202020204" pitchFamily="34" charset="0"/>
                      </a:endParaRPr>
                    </a:p>
                  </a:txBody>
                  <a:tcPr marL="68580" marR="68580" marT="34290" marB="34290">
                    <a:lnL w="9525" cap="flat" cmpd="sng" algn="ctr">
                      <a:solidFill>
                        <a:prstClr val="white">
                          <a:lumMod val="75000"/>
                        </a:prstClr>
                      </a:solidFill>
                      <a:prstDash val="solid"/>
                      <a:round/>
                      <a:headEnd type="none" w="med" len="med"/>
                      <a:tailEnd type="none" w="med" len="med"/>
                    </a:lnL>
                  </a:tcPr>
                </a:tc>
                <a:tc>
                  <a:txBody>
                    <a:bodyPr/>
                    <a:lstStyle/>
                    <a:p>
                      <a:pPr algn="ctr">
                        <a:lnSpc>
                          <a:spcPts val="1500"/>
                        </a:lnSpc>
                      </a:pPr>
                      <a:endParaRPr lang="en-US" sz="1200" dirty="0">
                        <a:latin typeface="Arial" panose="020B0604020202020204" pitchFamily="34" charset="0"/>
                        <a:cs typeface="Arial" panose="020B0604020202020204" pitchFamily="34" charset="0"/>
                      </a:endParaRPr>
                    </a:p>
                    <a:p>
                      <a:pPr algn="ctr">
                        <a:lnSpc>
                          <a:spcPts val="1500"/>
                        </a:lnSpc>
                      </a:pPr>
                      <a:r>
                        <a:rPr lang="en-US" sz="1200" dirty="0">
                          <a:latin typeface="Arial" panose="020B0604020202020204" pitchFamily="34" charset="0"/>
                          <a:cs typeface="Arial" panose="020B0604020202020204" pitchFamily="34" charset="0"/>
                        </a:rPr>
                        <a:t>28 (19)</a:t>
                      </a:r>
                    </a:p>
                    <a:p>
                      <a:pPr algn="ctr">
                        <a:lnSpc>
                          <a:spcPts val="1500"/>
                        </a:lnSpc>
                      </a:pPr>
                      <a:r>
                        <a:rPr lang="en-US" sz="1200" dirty="0">
                          <a:latin typeface="Arial" panose="020B0604020202020204" pitchFamily="34" charset="0"/>
                          <a:cs typeface="Arial" panose="020B0604020202020204" pitchFamily="34" charset="0"/>
                        </a:rPr>
                        <a:t>20 (14)</a:t>
                      </a:r>
                    </a:p>
                    <a:p>
                      <a:pPr marL="0" marR="0" indent="0" algn="ctr" defTabSz="914400" rtl="0" eaLnBrk="1" fontAlgn="auto" latinLnBrk="0" hangingPunct="1">
                        <a:lnSpc>
                          <a:spcPts val="15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14 (10)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13 (9)</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12 (8)</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9 (6)</a:t>
                      </a:r>
                    </a:p>
                  </a:txBody>
                  <a:tcPr marL="68580" marR="68580" marT="34290" marB="34290">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1183100">
                <a:tc>
                  <a:txBody>
                    <a:bodyPr/>
                    <a:lstStyle/>
                    <a:p>
                      <a:pPr marL="91440">
                        <a:lnSpc>
                          <a:spcPts val="1500"/>
                        </a:lnSpc>
                      </a:pPr>
                      <a:r>
                        <a:rPr lang="en-US" sz="1200" dirty="0">
                          <a:latin typeface="Arial" panose="020B0604020202020204" pitchFamily="34" charset="0"/>
                          <a:cs typeface="Arial" panose="020B0604020202020204" pitchFamily="34" charset="0"/>
                        </a:rPr>
                        <a:t>Laboratory AEs</a:t>
                      </a:r>
                    </a:p>
                    <a:p>
                      <a:pPr marL="91440">
                        <a:lnSpc>
                          <a:spcPts val="1500"/>
                        </a:lnSpc>
                      </a:pPr>
                      <a:r>
                        <a:rPr lang="en-US" sz="1200" dirty="0">
                          <a:latin typeface="Arial" panose="020B0604020202020204" pitchFamily="34" charset="0"/>
                          <a:cs typeface="Arial" panose="020B0604020202020204" pitchFamily="34" charset="0"/>
                        </a:rPr>
                        <a:t>  Grade 3 hemoglobin (&lt; 8 mg/dL)</a:t>
                      </a:r>
                    </a:p>
                    <a:p>
                      <a:pPr marL="91440">
                        <a:lnSpc>
                          <a:spcPts val="1500"/>
                        </a:lnSpc>
                      </a:pPr>
                      <a:r>
                        <a:rPr lang="en-US" sz="1200" dirty="0">
                          <a:latin typeface="Arial" panose="020B0604020202020204" pitchFamily="34" charset="0"/>
                          <a:cs typeface="Arial" panose="020B0604020202020204" pitchFamily="34" charset="0"/>
                        </a:rPr>
                        <a:t>  Grade ≥ 3 ALT or AST (&gt; 5</a:t>
                      </a:r>
                      <a:r>
                        <a:rPr lang="en-US" sz="1200" baseline="0" dirty="0">
                          <a:latin typeface="Arial" panose="020B0604020202020204" pitchFamily="34" charset="0"/>
                          <a:cs typeface="Arial" panose="020B0604020202020204" pitchFamily="34" charset="0"/>
                        </a:rPr>
                        <a:t> x ULN)</a:t>
                      </a:r>
                    </a:p>
                    <a:p>
                      <a:pPr marL="91440">
                        <a:lnSpc>
                          <a:spcPts val="1500"/>
                        </a:lnSpc>
                      </a:pPr>
                      <a:r>
                        <a:rPr lang="en-US" sz="1200" baseline="0" dirty="0">
                          <a:latin typeface="Arial" panose="020B0604020202020204" pitchFamily="34" charset="0"/>
                          <a:cs typeface="Arial" panose="020B0604020202020204" pitchFamily="34" charset="0"/>
                        </a:rPr>
                        <a:t>  Grade 3 platelet count (&lt;50-25 x 10</a:t>
                      </a:r>
                      <a:r>
                        <a:rPr lang="en-US" sz="1200" baseline="30000" dirty="0">
                          <a:latin typeface="Arial" panose="020B0604020202020204" pitchFamily="34" charset="0"/>
                          <a:cs typeface="Arial" panose="020B0604020202020204" pitchFamily="34" charset="0"/>
                        </a:rPr>
                        <a:t>9</a:t>
                      </a:r>
                      <a:r>
                        <a:rPr lang="en-US" sz="1200" baseline="0" dirty="0">
                          <a:latin typeface="Arial" panose="020B0604020202020204" pitchFamily="34" charset="0"/>
                          <a:cs typeface="Arial" panose="020B0604020202020204" pitchFamily="34" charset="0"/>
                        </a:rPr>
                        <a:t>/L)</a:t>
                      </a:r>
                    </a:p>
                    <a:p>
                      <a:pPr marL="91440">
                        <a:lnSpc>
                          <a:spcPts val="1500"/>
                        </a:lnSpc>
                      </a:pPr>
                      <a:r>
                        <a:rPr lang="en-US" sz="1200" baseline="0" dirty="0">
                          <a:latin typeface="Arial" panose="020B0604020202020204" pitchFamily="34" charset="0"/>
                          <a:cs typeface="Arial" panose="020B0604020202020204" pitchFamily="34" charset="0"/>
                        </a:rPr>
                        <a:t>  Grade </a:t>
                      </a:r>
                      <a:r>
                        <a:rPr lang="en-US" sz="1200" dirty="0">
                          <a:latin typeface="Arial" panose="020B0604020202020204" pitchFamily="34" charset="0"/>
                          <a:cs typeface="Arial" panose="020B0604020202020204" pitchFamily="34" charset="0"/>
                        </a:rPr>
                        <a:t>≥ 3 total bilirubin (&gt;3 x ULN)</a:t>
                      </a:r>
                    </a:p>
                    <a:p>
                      <a:pPr marL="91440">
                        <a:lnSpc>
                          <a:spcPts val="1500"/>
                        </a:lnSpc>
                      </a:pPr>
                      <a:r>
                        <a:rPr lang="en-US" sz="1200" dirty="0">
                          <a:latin typeface="Arial" panose="020B0604020202020204" pitchFamily="34" charset="0"/>
                          <a:cs typeface="Arial" panose="020B0604020202020204" pitchFamily="34" charset="0"/>
                        </a:rPr>
                        <a:t>  Grade 3 neutrophil</a:t>
                      </a:r>
                      <a:r>
                        <a:rPr lang="en-US" sz="1200" baseline="0" dirty="0">
                          <a:latin typeface="Arial" panose="020B0604020202020204" pitchFamily="34" charset="0"/>
                          <a:cs typeface="Arial" panose="020B0604020202020204" pitchFamily="34" charset="0"/>
                        </a:rPr>
                        <a:t> count (&lt; 1.0-0.5 x 10</a:t>
                      </a:r>
                      <a:r>
                        <a:rPr lang="en-US" sz="1200" baseline="30000" dirty="0">
                          <a:latin typeface="Arial" panose="020B0604020202020204" pitchFamily="34" charset="0"/>
                          <a:cs typeface="Arial" panose="020B0604020202020204" pitchFamily="34" charset="0"/>
                        </a:rPr>
                        <a:t>9</a:t>
                      </a:r>
                      <a:r>
                        <a:rPr lang="en-US" sz="1200" baseline="0" dirty="0">
                          <a:latin typeface="Arial" panose="020B0604020202020204" pitchFamily="34" charset="0"/>
                          <a:cs typeface="Arial" panose="020B0604020202020204" pitchFamily="34" charset="0"/>
                        </a:rPr>
                        <a:t>/L)</a:t>
                      </a:r>
                      <a:endParaRPr lang="en-US" sz="1200" dirty="0">
                        <a:latin typeface="Arial" panose="020B0604020202020204" pitchFamily="34" charset="0"/>
                        <a:cs typeface="Arial" panose="020B0604020202020204" pitchFamily="34" charset="0"/>
                      </a:endParaRPr>
                    </a:p>
                  </a:txBody>
                  <a:tcPr marL="68580" marR="68580" marT="34290" marB="34290">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ts val="1500"/>
                        </a:lnSpc>
                      </a:pPr>
                      <a:endParaRPr lang="en-US" sz="1200" dirty="0">
                        <a:latin typeface="Arial" panose="020B0604020202020204" pitchFamily="34" charset="0"/>
                        <a:cs typeface="Arial" panose="020B0604020202020204" pitchFamily="34" charset="0"/>
                      </a:endParaRPr>
                    </a:p>
                    <a:p>
                      <a:pPr algn="ctr">
                        <a:lnSpc>
                          <a:spcPts val="1500"/>
                        </a:lnSpc>
                      </a:pPr>
                      <a:r>
                        <a:rPr lang="en-US" sz="1200" dirty="0">
                          <a:latin typeface="Arial" panose="020B0604020202020204" pitchFamily="34" charset="0"/>
                          <a:cs typeface="Arial" panose="020B0604020202020204" pitchFamily="34" charset="0"/>
                        </a:rPr>
                        <a:t>1 (0.7)</a:t>
                      </a:r>
                    </a:p>
                    <a:p>
                      <a:pPr algn="ctr">
                        <a:lnSpc>
                          <a:spcPts val="1500"/>
                        </a:lnSpc>
                      </a:pPr>
                      <a:r>
                        <a:rPr lang="en-US" sz="1200" dirty="0">
                          <a:latin typeface="Arial" panose="020B0604020202020204" pitchFamily="34" charset="0"/>
                          <a:cs typeface="Arial" panose="020B0604020202020204" pitchFamily="34" charset="0"/>
                        </a:rPr>
                        <a:t>0</a:t>
                      </a:r>
                    </a:p>
                    <a:p>
                      <a:pPr algn="ctr">
                        <a:lnSpc>
                          <a:spcPts val="1500"/>
                        </a:lnSpc>
                      </a:pPr>
                      <a:r>
                        <a:rPr lang="en-US" sz="1200" dirty="0">
                          <a:latin typeface="Arial" panose="020B0604020202020204" pitchFamily="34" charset="0"/>
                          <a:cs typeface="Arial" panose="020B0604020202020204" pitchFamily="34" charset="0"/>
                        </a:rPr>
                        <a:t>2 (1)</a:t>
                      </a:r>
                    </a:p>
                    <a:p>
                      <a:pPr algn="ctr">
                        <a:lnSpc>
                          <a:spcPts val="1500"/>
                        </a:lnSpc>
                      </a:pPr>
                      <a:r>
                        <a:rPr lang="en-US" sz="1200" dirty="0">
                          <a:latin typeface="Arial" panose="020B0604020202020204" pitchFamily="34" charset="0"/>
                          <a:cs typeface="Arial" panose="020B0604020202020204" pitchFamily="34" charset="0"/>
                        </a:rPr>
                        <a:t>0</a:t>
                      </a:r>
                    </a:p>
                    <a:p>
                      <a:pPr algn="ctr">
                        <a:lnSpc>
                          <a:spcPts val="1500"/>
                        </a:lnSpc>
                      </a:pPr>
                      <a:r>
                        <a:rPr lang="en-US" sz="1200" dirty="0">
                          <a:latin typeface="Arial" panose="020B0604020202020204" pitchFamily="34" charset="0"/>
                          <a:cs typeface="Arial" panose="020B0604020202020204" pitchFamily="34" charset="0"/>
                        </a:rPr>
                        <a:t>0</a:t>
                      </a:r>
                    </a:p>
                  </a:txBody>
                  <a:tcPr marL="68580" marR="68580" marT="34290" marB="34290">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388726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Glecaprevir-Pibrentasvir in Cirrhotic Genotype 1, 2, 4, 5, and 6</a:t>
            </a:r>
            <a:br>
              <a:rPr lang="en-US" sz="2000" dirty="0"/>
            </a:br>
            <a:r>
              <a:rPr lang="en-US" sz="2000" dirty="0"/>
              <a:t>EXPEDITION-1: Conclusions</a:t>
            </a:r>
          </a:p>
        </p:txBody>
      </p:sp>
      <p:sp>
        <p:nvSpPr>
          <p:cNvPr id="2" name="Content Placeholder 1"/>
          <p:cNvSpPr>
            <a:spLocks noGrp="1"/>
          </p:cNvSpPr>
          <p:nvPr>
            <p:ph type="body" sz="quarter" idx="14"/>
          </p:nvPr>
        </p:nvSpPr>
        <p:spPr/>
        <p:txBody>
          <a:bodyPr/>
          <a:lstStyle/>
          <a:p>
            <a:r>
              <a:rPr lang="en-US" dirty="0"/>
              <a:t>Source: </a:t>
            </a:r>
            <a:r>
              <a:rPr lang="en-US" dirty="0" err="1"/>
              <a:t>Forns</a:t>
            </a:r>
            <a:r>
              <a:rPr lang="en-US" dirty="0"/>
              <a:t> X, et al. Lancet Infect Dis. 2017;17:1062-8.</a:t>
            </a:r>
          </a:p>
        </p:txBody>
      </p:sp>
      <p:sp>
        <p:nvSpPr>
          <p:cNvPr id="3" name="Content Placeholder 2">
            <a:extLst>
              <a:ext uri="{FF2B5EF4-FFF2-40B4-BE49-F238E27FC236}">
                <a16:creationId xmlns:a16="http://schemas.microsoft.com/office/drawing/2014/main" id="{E281CD78-7CA6-4F4C-B863-D9C21F97FEF9}"/>
              </a:ext>
            </a:extLst>
          </p:cNvPr>
          <p:cNvSpPr>
            <a:spLocks noGrp="1"/>
          </p:cNvSpPr>
          <p:nvPr>
            <p:ph sz="half" idx="2"/>
          </p:nvPr>
        </p:nvSpPr>
        <p:spPr>
          <a:xfrm>
            <a:off x="-18168" y="1774899"/>
            <a:ext cx="9180576" cy="1972351"/>
          </a:xfrm>
        </p:spPr>
        <p:txBody>
          <a:bodyPr>
            <a:noAutofit/>
          </a:bodyPr>
          <a:lstStyle/>
          <a:p>
            <a:pPr>
              <a:lnSpc>
                <a:spcPts val="2400"/>
              </a:lnSpc>
            </a:pPr>
            <a:r>
              <a:rPr lang="en-US" b="1" dirty="0">
                <a:solidFill>
                  <a:srgbClr val="C00000"/>
                </a:solidFill>
                <a:latin typeface="Arial"/>
                <a:cs typeface="Arial"/>
              </a:rPr>
              <a:t>Conclusion</a:t>
            </a:r>
            <a:r>
              <a:rPr lang="en-US" dirty="0">
                <a:solidFill>
                  <a:schemeClr val="tx1"/>
                </a:solidFill>
                <a:latin typeface="Arial"/>
                <a:cs typeface="Arial"/>
              </a:rPr>
              <a:t>: “Our results show that 99% of patients treated with once-daily glecaprevir plus pibrentasvir achieved a sustained virological response at 12 weeks. Furthermore, this drug regimen had a favourable safety profile in previously treated or untreated patients with chronic HCV genotype 1, 2, 4, 5, or 6 infection and compensated cirrhosis. These findings could help simplify treatment algorithms and reduce treatment burden.” </a:t>
            </a:r>
            <a:endParaRPr lang="en-US" dirty="0"/>
          </a:p>
        </p:txBody>
      </p:sp>
    </p:spTree>
    <p:extLst>
      <p:ext uri="{BB962C8B-B14F-4D97-AF65-F5344CB8AC3E}">
        <p14:creationId xmlns:p14="http://schemas.microsoft.com/office/powerpoint/2010/main" val="882458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err="1">
                <a:solidFill>
                  <a:srgbClr val="001D48"/>
                </a:solidFill>
              </a:rPr>
              <a:t>Glecaprevir-Pibrentasvir</a:t>
            </a:r>
            <a:r>
              <a:rPr lang="en-US" sz="1800" dirty="0">
                <a:solidFill>
                  <a:srgbClr val="001D48"/>
                </a:solidFill>
              </a:rPr>
              <a:t> in Patients with HCV-HIV Coinfection</a:t>
            </a:r>
            <a:br>
              <a:rPr lang="en-US" sz="1800" dirty="0">
                <a:solidFill>
                  <a:srgbClr val="001D48"/>
                </a:solidFill>
              </a:rPr>
            </a:br>
            <a:r>
              <a:rPr lang="en-US" sz="2400" b="1" dirty="0">
                <a:solidFill>
                  <a:srgbClr val="001D48"/>
                </a:solidFill>
              </a:rPr>
              <a:t>EXPEDITION-2</a:t>
            </a:r>
          </a:p>
        </p:txBody>
      </p:sp>
      <p:sp>
        <p:nvSpPr>
          <p:cNvPr id="2" name="Text Placeholder 1">
            <a:extLst>
              <a:ext uri="{FF2B5EF4-FFF2-40B4-BE49-F238E27FC236}">
                <a16:creationId xmlns:a16="http://schemas.microsoft.com/office/drawing/2014/main" id="{9271D2FA-DF6E-1A4E-96B4-A59E069A85AF}"/>
              </a:ext>
            </a:extLst>
          </p:cNvPr>
          <p:cNvSpPr>
            <a:spLocks noGrp="1"/>
          </p:cNvSpPr>
          <p:nvPr>
            <p:ph type="body" sz="quarter" idx="15"/>
          </p:nvPr>
        </p:nvSpPr>
        <p:spPr/>
        <p:txBody>
          <a:bodyPr/>
          <a:lstStyle/>
          <a:p>
            <a:r>
              <a:rPr lang="en-US" dirty="0"/>
              <a:t>Source: </a:t>
            </a:r>
            <a:r>
              <a:rPr lang="en-US" dirty="0" err="1"/>
              <a:t>Rockstroh</a:t>
            </a:r>
            <a:r>
              <a:rPr lang="en-US" dirty="0"/>
              <a:t> JK, et al. Clin Infect Dis. 2018;67:1010-7</a:t>
            </a:r>
          </a:p>
        </p:txBody>
      </p:sp>
      <p:sp>
        <p:nvSpPr>
          <p:cNvPr id="3" name="Text Placeholder 2"/>
          <p:cNvSpPr>
            <a:spLocks noGrp="1"/>
          </p:cNvSpPr>
          <p:nvPr>
            <p:ph type="body" idx="1"/>
          </p:nvPr>
        </p:nvSpPr>
        <p:spPr/>
        <p:txBody>
          <a:bodyPr/>
          <a:lstStyle/>
          <a:p>
            <a:r>
              <a:rPr lang="en-US" dirty="0">
                <a:latin typeface="Arial"/>
                <a:cs typeface="Arial"/>
              </a:rPr>
              <a:t>Treatment Naïve and Treatment Experienced, </a:t>
            </a:r>
            <a:r>
              <a:rPr lang="en-US" dirty="0"/>
              <a:t>Phase 3</a:t>
            </a:r>
          </a:p>
        </p:txBody>
      </p:sp>
    </p:spTree>
    <p:extLst>
      <p:ext uri="{BB962C8B-B14F-4D97-AF65-F5344CB8AC3E}">
        <p14:creationId xmlns:p14="http://schemas.microsoft.com/office/powerpoint/2010/main" val="119785020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Glecaprevir-Pibrentasvir in HIV-HCV </a:t>
            </a:r>
            <a:r>
              <a:rPr lang="en-US" sz="2000" dirty="0" err="1"/>
              <a:t>Coinfected</a:t>
            </a:r>
            <a:r>
              <a:rPr lang="en-US" sz="2000" dirty="0"/>
              <a:t> Patients</a:t>
            </a:r>
            <a:br>
              <a:rPr lang="en-US" sz="2000" dirty="0"/>
            </a:br>
            <a:r>
              <a:rPr lang="en-US" sz="2000" dirty="0"/>
              <a:t>EXPEDITION-2: Study Features</a:t>
            </a:r>
          </a:p>
        </p:txBody>
      </p:sp>
      <p:sp>
        <p:nvSpPr>
          <p:cNvPr id="6" name="Content Placeholder 5"/>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3" name="Content Placeholder 2">
            <a:extLst>
              <a:ext uri="{FF2B5EF4-FFF2-40B4-BE49-F238E27FC236}">
                <a16:creationId xmlns:a16="http://schemas.microsoft.com/office/drawing/2014/main" id="{C600BACF-B22B-E447-AC46-40AF72A2450C}"/>
              </a:ext>
            </a:extLst>
          </p:cNvPr>
          <p:cNvSpPr>
            <a:spLocks noGrp="1"/>
          </p:cNvSpPr>
          <p:nvPr>
            <p:ph sz="half" idx="2"/>
          </p:nvPr>
        </p:nvSpPr>
        <p:spPr>
          <a:xfrm>
            <a:off x="323850" y="1184225"/>
            <a:ext cx="8515350" cy="3198305"/>
          </a:xfrm>
        </p:spPr>
        <p:txBody>
          <a:bodyPr>
            <a:noAutofit/>
          </a:bodyPr>
          <a:lstStyle/>
          <a:p>
            <a:pPr marL="210312" indent="-173736" defTabSz="457200" fontAlgn="base">
              <a:lnSpc>
                <a:spcPts val="1700"/>
              </a:lnSpc>
              <a:spcBef>
                <a:spcPts val="0"/>
              </a:spcBef>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phase 3 trial to evaluate the safety and efficacy of the fixed-dose combination of glecaprevir-pibrentasvir for 8 or 12 weeks in persons with HIV-HCV coinfection, without or with compensated cirrhosis</a:t>
            </a:r>
          </a:p>
          <a:p>
            <a:pPr marL="210312" indent="-173736"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Australia, Europe, Russian Federation, UK, US</a:t>
            </a:r>
          </a:p>
          <a:p>
            <a:pPr marL="210312" indent="-173736"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p>
          <a:p>
            <a:pPr marL="376047"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Adults with chronic HCV GT 1, 2, 3, 4, 5, or 6</a:t>
            </a:r>
          </a:p>
          <a:p>
            <a:pPr marL="376047" lvl="1" indent="-173736"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Naïve or treated with peginterferon +/- ribavirin (PR) or PR +/- sofosbuvir</a:t>
            </a: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Compensated cirrhosis allowed</a:t>
            </a:r>
          </a:p>
          <a:p>
            <a:pPr marL="376047" lvl="1" indent="-173736"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On ART or ART-naïve with CD4 </a:t>
            </a:r>
            <a:r>
              <a:rPr lang="en-US" sz="1500" dirty="0"/>
              <a:t>≥500 cells/mm</a:t>
            </a:r>
            <a:r>
              <a:rPr lang="en-US" sz="1500" baseline="30000" dirty="0"/>
              <a:t>3</a:t>
            </a:r>
            <a:r>
              <a:rPr lang="en-US" sz="1500" dirty="0"/>
              <a:t> or CD4 percentage ≥29% </a:t>
            </a:r>
            <a:endParaRPr lang="en-US" sz="1500" dirty="0">
              <a:solidFill>
                <a:schemeClr val="tx1"/>
              </a:solidFill>
              <a:latin typeface="Arial" pitchFamily="22" charset="0"/>
            </a:endParaRPr>
          </a:p>
          <a:p>
            <a:pPr marL="210312" indent="-173736" defTabSz="457200" fontAlgn="base">
              <a:lnSpc>
                <a:spcPts val="1700"/>
              </a:lnSpc>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a:p>
            <a:pPr>
              <a:lnSpc>
                <a:spcPts val="1700"/>
              </a:lnSpc>
            </a:pPr>
            <a:endParaRPr lang="en-US" sz="1500" dirty="0"/>
          </a:p>
        </p:txBody>
      </p:sp>
    </p:spTree>
    <p:extLst>
      <p:ext uri="{BB962C8B-B14F-4D97-AF65-F5344CB8AC3E}">
        <p14:creationId xmlns:p14="http://schemas.microsoft.com/office/powerpoint/2010/main" val="93247302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Study Design</a:t>
            </a:r>
          </a:p>
        </p:txBody>
      </p:sp>
      <p:sp>
        <p:nvSpPr>
          <p:cNvPr id="36" name="Content Placeholder 6"/>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4390263" y="210477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28278"/>
            <a:ext cx="1371600" cy="544859"/>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50" name="Rectangle 49"/>
          <p:cNvSpPr/>
          <p:nvPr/>
        </p:nvSpPr>
        <p:spPr>
          <a:xfrm>
            <a:off x="6087357" y="1943388"/>
            <a:ext cx="76822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cxnSp>
        <p:nvCxnSpPr>
          <p:cNvPr id="60" name="Straight Connector 59"/>
          <p:cNvCxnSpPr/>
          <p:nvPr/>
        </p:nvCxnSpPr>
        <p:spPr>
          <a:xfrm>
            <a:off x="508635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03159"/>
            <a:ext cx="2056258" cy="548685"/>
          </a:xfrm>
          <a:prstGeom prst="rect">
            <a:avLst/>
          </a:prstGeom>
          <a:solidFill>
            <a:srgbClr val="7F6000">
              <a:alpha val="20000"/>
            </a:srgbClr>
          </a:solidFill>
          <a:ln w="6350" cmpd="sng">
            <a:solidFill>
              <a:srgbClr val="000000"/>
            </a:solidFill>
            <a:miter lim="800000"/>
            <a:headEnd/>
            <a:tailEnd/>
          </a:ln>
          <a:effectLst/>
        </p:spPr>
        <p:txBody>
          <a:bodyPr wrap="none" anchor="ctr"/>
          <a:lstStyle/>
          <a:p>
            <a:pPr algn="ctr"/>
            <a:r>
              <a:rPr lang="en-US" sz="1350" b="1" dirty="0">
                <a:latin typeface="Arial" panose="020B0604020202020204" pitchFamily="34" charset="0"/>
                <a:cs typeface="Arial" panose="020B0604020202020204" pitchFamily="34" charset="0"/>
              </a:rPr>
              <a:t>GLE-PIB</a:t>
            </a:r>
          </a:p>
        </p:txBody>
      </p:sp>
      <p:sp>
        <p:nvSpPr>
          <p:cNvPr id="62" name="Rectangle 61"/>
          <p:cNvSpPr/>
          <p:nvPr/>
        </p:nvSpPr>
        <p:spPr>
          <a:xfrm>
            <a:off x="6820354" y="2919495"/>
            <a:ext cx="768223"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37788" y="377190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 Glecaprevir-pibrentasvir</a:t>
            </a: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sp>
        <p:nvSpPr>
          <p:cNvPr id="28" name="Rectangle 27"/>
          <p:cNvSpPr/>
          <p:nvPr/>
        </p:nvSpPr>
        <p:spPr>
          <a:xfrm>
            <a:off x="1955570" y="1828800"/>
            <a:ext cx="1057994" cy="546587"/>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GT 1-6</a:t>
            </a:r>
          </a:p>
          <a:p>
            <a:pPr algn="ctr"/>
            <a:r>
              <a:rPr lang="en-US" sz="1050" b="1" dirty="0">
                <a:solidFill>
                  <a:schemeClr val="bg1"/>
                </a:solidFill>
                <a:latin typeface="Arial" panose="020B0604020202020204" pitchFamily="34" charset="0"/>
                <a:cs typeface="Arial" panose="020B0604020202020204" pitchFamily="34" charset="0"/>
              </a:rPr>
              <a:t>Non-Cirrhotic</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137</a:t>
            </a:r>
          </a:p>
        </p:txBody>
      </p:sp>
      <p:sp>
        <p:nvSpPr>
          <p:cNvPr id="29" name="Rectangle 28"/>
          <p:cNvSpPr/>
          <p:nvPr/>
        </p:nvSpPr>
        <p:spPr>
          <a:xfrm>
            <a:off x="1952356" y="2803159"/>
            <a:ext cx="1057994" cy="546587"/>
          </a:xfrm>
          <a:prstGeom prst="rect">
            <a:avLst/>
          </a:prstGeom>
          <a:solidFill>
            <a:schemeClr val="tx1">
              <a:lumMod val="65000"/>
              <a:lumOff val="35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GT 1-6</a:t>
            </a:r>
          </a:p>
          <a:p>
            <a:pPr algn="ctr"/>
            <a:r>
              <a:rPr lang="en-US" sz="1050" b="1" dirty="0">
                <a:solidFill>
                  <a:schemeClr val="bg1"/>
                </a:solidFill>
                <a:latin typeface="Arial" panose="020B0604020202020204" pitchFamily="34" charset="0"/>
                <a:cs typeface="Arial" panose="020B0604020202020204" pitchFamily="34" charset="0"/>
              </a:rPr>
              <a:t>Cirrhotic</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n = 16</a:t>
            </a:r>
          </a:p>
        </p:txBody>
      </p:sp>
      <p:grpSp>
        <p:nvGrpSpPr>
          <p:cNvPr id="31" name="Group 30">
            <a:extLst>
              <a:ext uri="{FF2B5EF4-FFF2-40B4-BE49-F238E27FC236}">
                <a16:creationId xmlns:a16="http://schemas.microsoft.com/office/drawing/2014/main" id="{E5D6D9E5-1FCE-9C4E-80D6-AF4F8F5B2CC5}"/>
              </a:ext>
            </a:extLst>
          </p:cNvPr>
          <p:cNvGrpSpPr/>
          <p:nvPr/>
        </p:nvGrpSpPr>
        <p:grpSpPr>
          <a:xfrm>
            <a:off x="1138416" y="1021866"/>
            <a:ext cx="6871718" cy="386328"/>
            <a:chOff x="1138416" y="1021866"/>
            <a:chExt cx="6871718" cy="386328"/>
          </a:xfrm>
        </p:grpSpPr>
        <p:sp>
          <p:nvSpPr>
            <p:cNvPr id="32" name="Rectangle 31">
              <a:extLst>
                <a:ext uri="{FF2B5EF4-FFF2-40B4-BE49-F238E27FC236}">
                  <a16:creationId xmlns:a16="http://schemas.microsoft.com/office/drawing/2014/main" id="{C0034587-9C32-1445-A0CF-A046DDC86D6B}"/>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3" name="Straight Connector 32">
              <a:extLst>
                <a:ext uri="{FF2B5EF4-FFF2-40B4-BE49-F238E27FC236}">
                  <a16:creationId xmlns:a16="http://schemas.microsoft.com/office/drawing/2014/main" id="{6D797B81-4220-DA48-A4C1-690F85948EFF}"/>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6DDD86C-ADEC-F047-AE8F-FD648828FF72}"/>
                </a:ext>
              </a:extLst>
            </p:cNvPr>
            <p:cNvGrpSpPr/>
            <p:nvPr/>
          </p:nvGrpSpPr>
          <p:grpSpPr>
            <a:xfrm>
              <a:off x="1857714" y="1021866"/>
              <a:ext cx="5481256" cy="386328"/>
              <a:chOff x="1857714" y="1021866"/>
              <a:chExt cx="5481256" cy="386328"/>
            </a:xfrm>
          </p:grpSpPr>
          <p:sp>
            <p:nvSpPr>
              <p:cNvPr id="63" name="Rectangle 62">
                <a:extLst>
                  <a:ext uri="{FF2B5EF4-FFF2-40B4-BE49-F238E27FC236}">
                    <a16:creationId xmlns:a16="http://schemas.microsoft.com/office/drawing/2014/main" id="{A451A093-A569-394E-8DCA-D04768E5F2C0}"/>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65" name="Group 64">
                <a:extLst>
                  <a:ext uri="{FF2B5EF4-FFF2-40B4-BE49-F238E27FC236}">
                    <a16:creationId xmlns:a16="http://schemas.microsoft.com/office/drawing/2014/main" id="{F481ED5F-0AAD-AB47-9348-8334FC8532CA}"/>
                  </a:ext>
                </a:extLst>
              </p:cNvPr>
              <p:cNvGrpSpPr/>
              <p:nvPr/>
            </p:nvGrpSpPr>
            <p:grpSpPr>
              <a:xfrm>
                <a:off x="2825227" y="1021866"/>
                <a:ext cx="4513743" cy="386328"/>
                <a:chOff x="2825227" y="1021866"/>
                <a:chExt cx="4513743" cy="386328"/>
              </a:xfrm>
            </p:grpSpPr>
            <p:sp>
              <p:nvSpPr>
                <p:cNvPr id="66" name="Rectangle 65">
                  <a:extLst>
                    <a:ext uri="{FF2B5EF4-FFF2-40B4-BE49-F238E27FC236}">
                      <a16:creationId xmlns:a16="http://schemas.microsoft.com/office/drawing/2014/main" id="{3C1A1D6C-00BC-E64F-B18B-88CF689AF137}"/>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7" name="Rectangle 66">
                  <a:extLst>
                    <a:ext uri="{FF2B5EF4-FFF2-40B4-BE49-F238E27FC236}">
                      <a16:creationId xmlns:a16="http://schemas.microsoft.com/office/drawing/2014/main" id="{36E348B5-73B2-1047-854D-D8DBFE823EC5}"/>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8" name="Rectangle 67">
                  <a:extLst>
                    <a:ext uri="{FF2B5EF4-FFF2-40B4-BE49-F238E27FC236}">
                      <a16:creationId xmlns:a16="http://schemas.microsoft.com/office/drawing/2014/main" id="{9CF15202-021D-BB48-9728-89BFF22D047A}"/>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9" name="Rectangle 68">
                  <a:extLst>
                    <a:ext uri="{FF2B5EF4-FFF2-40B4-BE49-F238E27FC236}">
                      <a16:creationId xmlns:a16="http://schemas.microsoft.com/office/drawing/2014/main" id="{5EB545B9-7BFB-0A48-9BA4-3E7F4C0C7F11}"/>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70" name="Rectangle 69">
                  <a:extLst>
                    <a:ext uri="{FF2B5EF4-FFF2-40B4-BE49-F238E27FC236}">
                      <a16:creationId xmlns:a16="http://schemas.microsoft.com/office/drawing/2014/main" id="{AA47CE13-0663-5240-B4CB-2DCAE4207F1C}"/>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71" name="Rectangle 70">
                  <a:extLst>
                    <a:ext uri="{FF2B5EF4-FFF2-40B4-BE49-F238E27FC236}">
                      <a16:creationId xmlns:a16="http://schemas.microsoft.com/office/drawing/2014/main" id="{A4F78D71-4363-6947-A115-AD7FDA1C6B37}"/>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2" name="Rectangle 71">
                  <a:extLst>
                    <a:ext uri="{FF2B5EF4-FFF2-40B4-BE49-F238E27FC236}">
                      <a16:creationId xmlns:a16="http://schemas.microsoft.com/office/drawing/2014/main" id="{26906FFF-40B7-F244-9D01-C7E4D39A5184}"/>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7" name="Group 36">
              <a:extLst>
                <a:ext uri="{FF2B5EF4-FFF2-40B4-BE49-F238E27FC236}">
                  <a16:creationId xmlns:a16="http://schemas.microsoft.com/office/drawing/2014/main" id="{D4286657-2761-4544-AD1E-B9ABBAB02721}"/>
                </a:ext>
              </a:extLst>
            </p:cNvPr>
            <p:cNvGrpSpPr/>
            <p:nvPr/>
          </p:nvGrpSpPr>
          <p:grpSpPr>
            <a:xfrm>
              <a:off x="3028672" y="1328205"/>
              <a:ext cx="4105701" cy="65723"/>
              <a:chOff x="3028672" y="1328205"/>
              <a:chExt cx="4105701" cy="65723"/>
            </a:xfrm>
          </p:grpSpPr>
          <p:cxnSp>
            <p:nvCxnSpPr>
              <p:cNvPr id="39" name="Straight Connector 38">
                <a:extLst>
                  <a:ext uri="{FF2B5EF4-FFF2-40B4-BE49-F238E27FC236}">
                    <a16:creationId xmlns:a16="http://schemas.microsoft.com/office/drawing/2014/main" id="{C93AC6B6-051D-E24D-A8BE-23053B27C222}"/>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8BE69C-FC08-4344-861A-696DCF118A94}"/>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A0432E2-22C6-9D47-8FDE-76EE346BE25D}"/>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546D12-50DE-864C-93EC-B5AECE6973BB}"/>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F4978B-01FA-FE4E-BC02-496FF43BBCCC}"/>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723C16C-3429-4A49-AD8D-1CDAC95A7982}"/>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1D03F6-3845-AE45-89F3-72EAD2C896F7}"/>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3705352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894708821"/>
              </p:ext>
            </p:extLst>
          </p:nvPr>
        </p:nvGraphicFramePr>
        <p:xfrm>
          <a:off x="453763" y="1001596"/>
          <a:ext cx="8229599" cy="3825240"/>
        </p:xfrm>
        <a:graphic>
          <a:graphicData uri="http://schemas.openxmlformats.org/drawingml/2006/table">
            <a:tbl>
              <a:tblPr firstRow="1" bandRow="1">
                <a:tableStyleId>{5C22544A-7EE6-4342-B048-85BDC9FD1C3A}</a:tableStyleId>
              </a:tblPr>
              <a:tblGrid>
                <a:gridCol w="3711393">
                  <a:extLst>
                    <a:ext uri="{9D8B030D-6E8A-4147-A177-3AD203B41FA5}">
                      <a16:colId xmlns:a16="http://schemas.microsoft.com/office/drawing/2014/main" val="20000"/>
                    </a:ext>
                  </a:extLst>
                </a:gridCol>
                <a:gridCol w="2259103">
                  <a:extLst>
                    <a:ext uri="{9D8B030D-6E8A-4147-A177-3AD203B41FA5}">
                      <a16:colId xmlns:a16="http://schemas.microsoft.com/office/drawing/2014/main" val="20001"/>
                    </a:ext>
                  </a:extLst>
                </a:gridCol>
                <a:gridCol w="2259103">
                  <a:extLst>
                    <a:ext uri="{9D8B030D-6E8A-4147-A177-3AD203B41FA5}">
                      <a16:colId xmlns:a16="http://schemas.microsoft.com/office/drawing/2014/main" val="20002"/>
                    </a:ext>
                  </a:extLst>
                </a:gridCol>
              </a:tblGrid>
              <a:tr h="337097">
                <a:tc>
                  <a:txBody>
                    <a:bodyPr/>
                    <a:lstStyle/>
                    <a:p>
                      <a:pPr marL="91440">
                        <a:lnSpc>
                          <a:spcPts val="13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8 weeks</a:t>
                      </a:r>
                    </a:p>
                    <a:p>
                      <a:pPr algn="ctr">
                        <a:lnSpc>
                          <a:spcPts val="1200"/>
                        </a:lnSpc>
                      </a:pPr>
                      <a:r>
                        <a:rPr lang="en-US" sz="1000" b="0" dirty="0">
                          <a:solidFill>
                            <a:srgbClr val="FFFFFF"/>
                          </a:solidFill>
                          <a:latin typeface="Arial" panose="020B0604020202020204" pitchFamily="34" charset="0"/>
                          <a:cs typeface="Arial" panose="020B0604020202020204" pitchFamily="34" charset="0"/>
                        </a:rPr>
                        <a:t>(n = 137)</a:t>
                      </a:r>
                      <a:endParaRPr lang="en-US" sz="10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tc>
                  <a:txBody>
                    <a:bodyPr/>
                    <a:lstStyle/>
                    <a:p>
                      <a:pPr algn="ctr">
                        <a:lnSpc>
                          <a:spcPts val="12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12 weeks</a:t>
                      </a:r>
                      <a:endParaRPr lang="en-US" sz="1200" b="1" dirty="0">
                        <a:solidFill>
                          <a:srgbClr val="FFFFFF"/>
                        </a:solidFill>
                        <a:latin typeface="Arial" panose="020B0604020202020204" pitchFamily="34" charset="0"/>
                        <a:cs typeface="Arial" panose="020B0604020202020204" pitchFamily="34" charset="0"/>
                      </a:endParaRPr>
                    </a:p>
                    <a:p>
                      <a:pPr algn="ctr">
                        <a:lnSpc>
                          <a:spcPts val="1200"/>
                        </a:lnSpc>
                      </a:pPr>
                      <a:r>
                        <a:rPr lang="en-US" sz="1000" b="0" dirty="0">
                          <a:solidFill>
                            <a:srgbClr val="FFFFFF"/>
                          </a:solidFill>
                          <a:latin typeface="Arial" panose="020B0604020202020204" pitchFamily="34" charset="0"/>
                          <a:cs typeface="Arial" panose="020B0604020202020204" pitchFamily="34" charset="0"/>
                        </a:rPr>
                        <a:t>(n = 16)</a:t>
                      </a:r>
                      <a:endParaRPr lang="en-US" sz="10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F6000"/>
                    </a:solidFill>
                  </a:tcPr>
                </a:tc>
                <a:extLst>
                  <a:ext uri="{0D108BD9-81ED-4DB2-BD59-A6C34878D82A}">
                    <a16:rowId xmlns:a16="http://schemas.microsoft.com/office/drawing/2014/main" val="10000"/>
                  </a:ext>
                </a:extLst>
              </a:tr>
              <a:tr h="210972">
                <a:tc>
                  <a:txBody>
                    <a:bodyPr/>
                    <a:lstStyle/>
                    <a:p>
                      <a:pPr marL="91440">
                        <a:lnSpc>
                          <a:spcPts val="1300"/>
                        </a:lnSpc>
                      </a:pPr>
                      <a:r>
                        <a:rPr lang="en-US" sz="1100" dirty="0">
                          <a:latin typeface="Arial" panose="020B0604020202020204" pitchFamily="34" charset="0"/>
                          <a:cs typeface="Arial" panose="020B0604020202020204" pitchFamily="34" charset="0"/>
                        </a:rPr>
                        <a:t>Age, mean (range), years</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300"/>
                        </a:lnSpc>
                      </a:pPr>
                      <a:r>
                        <a:rPr lang="en-US" sz="1100" dirty="0">
                          <a:latin typeface="Arial" panose="020B0604020202020204" pitchFamily="34" charset="0"/>
                          <a:cs typeface="Arial" panose="020B0604020202020204" pitchFamily="34" charset="0"/>
                        </a:rPr>
                        <a:t>45 (23-74)</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1300"/>
                        </a:lnSpc>
                      </a:pPr>
                      <a:r>
                        <a:rPr lang="en-US" sz="1100" dirty="0">
                          <a:latin typeface="Arial" panose="020B0604020202020204" pitchFamily="34" charset="0"/>
                          <a:cs typeface="Arial" panose="020B0604020202020204" pitchFamily="34" charset="0"/>
                        </a:rPr>
                        <a:t>50 (35-62)</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10972">
                <a:tc>
                  <a:txBody>
                    <a:bodyPr/>
                    <a:lstStyle/>
                    <a:p>
                      <a:pPr marL="91440">
                        <a:lnSpc>
                          <a:spcPts val="1300"/>
                        </a:lnSpc>
                      </a:pPr>
                      <a:r>
                        <a:rPr lang="en-US" sz="1100" dirty="0">
                          <a:latin typeface="Arial" panose="020B0604020202020204" pitchFamily="34" charset="0"/>
                          <a:cs typeface="Arial" panose="020B0604020202020204" pitchFamily="34" charset="0"/>
                        </a:rPr>
                        <a:t>Male,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ts val="1300"/>
                        </a:lnSpc>
                      </a:pPr>
                      <a:r>
                        <a:rPr lang="en-US" sz="1100" dirty="0">
                          <a:latin typeface="Arial" panose="020B0604020202020204" pitchFamily="34" charset="0"/>
                          <a:cs typeface="Arial" panose="020B0604020202020204" pitchFamily="34" charset="0"/>
                        </a:rPr>
                        <a:t>113 (82)</a:t>
                      </a:r>
                    </a:p>
                  </a:txBody>
                  <a:tcPr marL="68580" marR="68580" marT="34290" marB="34290" anchor="ctr"/>
                </a:tc>
                <a:tc>
                  <a:txBody>
                    <a:bodyPr/>
                    <a:lstStyle/>
                    <a:p>
                      <a:pPr algn="ctr">
                        <a:lnSpc>
                          <a:spcPts val="1300"/>
                        </a:lnSpc>
                      </a:pPr>
                      <a:r>
                        <a:rPr lang="en-US" sz="1100" dirty="0">
                          <a:latin typeface="Arial" panose="020B0604020202020204" pitchFamily="34" charset="0"/>
                          <a:cs typeface="Arial" panose="020B0604020202020204" pitchFamily="34" charset="0"/>
                        </a:rPr>
                        <a:t>15 (94)</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360029">
                <a:tc>
                  <a:txBody>
                    <a:bodyPr/>
                    <a:lstStyle/>
                    <a:p>
                      <a:pPr marL="91440">
                        <a:lnSpc>
                          <a:spcPts val="1300"/>
                        </a:lnSpc>
                      </a:pPr>
                      <a:r>
                        <a:rPr lang="en-US" sz="1100" dirty="0">
                          <a:latin typeface="Arial" panose="020B0604020202020204" pitchFamily="34" charset="0"/>
                          <a:cs typeface="Arial" panose="020B0604020202020204" pitchFamily="34" charset="0"/>
                        </a:rPr>
                        <a:t>White, n (%)</a:t>
                      </a:r>
                    </a:p>
                    <a:p>
                      <a:pPr marL="91440">
                        <a:lnSpc>
                          <a:spcPts val="1300"/>
                        </a:lnSpc>
                      </a:pPr>
                      <a:r>
                        <a:rPr lang="en-US" sz="1100" dirty="0">
                          <a:latin typeface="Arial" panose="020B0604020202020204" pitchFamily="34" charset="0"/>
                          <a:cs typeface="Arial" panose="020B0604020202020204" pitchFamily="34" charset="0"/>
                        </a:rPr>
                        <a:t>Black,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300"/>
                        </a:lnSpc>
                      </a:pPr>
                      <a:r>
                        <a:rPr lang="en-US" sz="1100" dirty="0">
                          <a:latin typeface="Arial" panose="020B0604020202020204" pitchFamily="34" charset="0"/>
                          <a:cs typeface="Arial" panose="020B0604020202020204" pitchFamily="34" charset="0"/>
                        </a:rPr>
                        <a:t>106 (77)</a:t>
                      </a:r>
                    </a:p>
                    <a:p>
                      <a:pPr algn="ctr">
                        <a:lnSpc>
                          <a:spcPts val="1300"/>
                        </a:lnSpc>
                      </a:pPr>
                      <a:r>
                        <a:rPr lang="en-US" sz="1100" dirty="0">
                          <a:latin typeface="Arial" panose="020B0604020202020204" pitchFamily="34" charset="0"/>
                          <a:cs typeface="Arial" panose="020B0604020202020204" pitchFamily="34" charset="0"/>
                        </a:rPr>
                        <a:t>24 (18)</a:t>
                      </a:r>
                    </a:p>
                  </a:txBody>
                  <a:tcPr marL="68580" marR="68580" marT="34290" marB="34290" anchor="ctr"/>
                </a:tc>
                <a:tc>
                  <a:txBody>
                    <a:bodyPr/>
                    <a:lstStyle/>
                    <a:p>
                      <a:pPr algn="ctr">
                        <a:lnSpc>
                          <a:spcPts val="1300"/>
                        </a:lnSpc>
                      </a:pPr>
                      <a:r>
                        <a:rPr lang="en-US" sz="1100" dirty="0">
                          <a:latin typeface="Arial" panose="020B0604020202020204" pitchFamily="34" charset="0"/>
                          <a:cs typeface="Arial" panose="020B0604020202020204" pitchFamily="34" charset="0"/>
                        </a:rPr>
                        <a:t>15 (94)</a:t>
                      </a:r>
                    </a:p>
                    <a:p>
                      <a:pPr algn="ctr">
                        <a:lnSpc>
                          <a:spcPts val="1300"/>
                        </a:lnSpc>
                      </a:pPr>
                      <a:r>
                        <a:rPr lang="en-US" sz="1100" dirty="0">
                          <a:latin typeface="Arial" panose="020B0604020202020204" pitchFamily="34" charset="0"/>
                          <a:cs typeface="Arial" panose="020B0604020202020204" pitchFamily="34" charset="0"/>
                        </a:rPr>
                        <a:t>1 (6)</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1105312">
                <a:tc>
                  <a:txBody>
                    <a:bodyPr/>
                    <a:lstStyle/>
                    <a:p>
                      <a:pPr marL="91440">
                        <a:lnSpc>
                          <a:spcPts val="1300"/>
                        </a:lnSpc>
                      </a:pPr>
                      <a:r>
                        <a:rPr lang="en-US" sz="1100" dirty="0">
                          <a:latin typeface="Arial" panose="020B0604020202020204" pitchFamily="34" charset="0"/>
                          <a:cs typeface="Arial" panose="020B0604020202020204" pitchFamily="34" charset="0"/>
                        </a:rPr>
                        <a:t>Genotype, n (%)</a:t>
                      </a:r>
                    </a:p>
                    <a:p>
                      <a:pPr marL="91440">
                        <a:lnSpc>
                          <a:spcPts val="1300"/>
                        </a:lnSpc>
                      </a:pPr>
                      <a:r>
                        <a:rPr lang="en-US" sz="1100" dirty="0">
                          <a:latin typeface="Arial" panose="020B0604020202020204" pitchFamily="34" charset="0"/>
                          <a:cs typeface="Arial" panose="020B0604020202020204" pitchFamily="34" charset="0"/>
                        </a:rPr>
                        <a:t>  1a </a:t>
                      </a:r>
                    </a:p>
                    <a:p>
                      <a:pPr marL="91440">
                        <a:lnSpc>
                          <a:spcPts val="1300"/>
                        </a:lnSpc>
                      </a:pP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1b</a:t>
                      </a:r>
                    </a:p>
                    <a:p>
                      <a:pPr marL="91440">
                        <a:lnSpc>
                          <a:spcPts val="1300"/>
                        </a:lnSpc>
                      </a:pPr>
                      <a:r>
                        <a:rPr lang="en-US" sz="1100" dirty="0">
                          <a:latin typeface="Arial" panose="020B0604020202020204" pitchFamily="34" charset="0"/>
                          <a:cs typeface="Arial" panose="020B0604020202020204" pitchFamily="34" charset="0"/>
                        </a:rPr>
                        <a:t>  2 </a:t>
                      </a:r>
                    </a:p>
                    <a:p>
                      <a:pPr marL="91440">
                        <a:lnSpc>
                          <a:spcPts val="1300"/>
                        </a:lnSpc>
                      </a:pP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3</a:t>
                      </a:r>
                    </a:p>
                    <a:p>
                      <a:pPr marL="91440">
                        <a:lnSpc>
                          <a:spcPts val="1300"/>
                        </a:lnSpc>
                      </a:pPr>
                      <a:r>
                        <a:rPr lang="en-US" sz="1100" dirty="0">
                          <a:latin typeface="Arial" panose="020B0604020202020204" pitchFamily="34" charset="0"/>
                          <a:cs typeface="Arial" panose="020B0604020202020204" pitchFamily="34" charset="0"/>
                        </a:rPr>
                        <a:t>  4</a:t>
                      </a:r>
                    </a:p>
                    <a:p>
                      <a:pPr marL="91440">
                        <a:lnSpc>
                          <a:spcPts val="1300"/>
                        </a:lnSpc>
                      </a:pP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6</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300"/>
                        </a:lnSpc>
                      </a:pPr>
                      <a:endParaRPr lang="en-US" sz="1100" dirty="0">
                        <a:latin typeface="Arial" panose="020B0604020202020204" pitchFamily="34" charset="0"/>
                        <a:cs typeface="Arial" panose="020B0604020202020204" pitchFamily="34" charset="0"/>
                      </a:endParaRPr>
                    </a:p>
                    <a:p>
                      <a:pPr algn="ctr">
                        <a:lnSpc>
                          <a:spcPts val="1300"/>
                        </a:lnSpc>
                      </a:pPr>
                      <a:r>
                        <a:rPr lang="en-US" sz="1100" dirty="0">
                          <a:latin typeface="Arial" panose="020B0604020202020204" pitchFamily="34" charset="0"/>
                          <a:cs typeface="Arial" panose="020B0604020202020204" pitchFamily="34" charset="0"/>
                        </a:rPr>
                        <a:t>66 (48) </a:t>
                      </a:r>
                    </a:p>
                    <a:p>
                      <a:pPr algn="ctr">
                        <a:lnSpc>
                          <a:spcPts val="1300"/>
                        </a:lnSpc>
                      </a:pPr>
                      <a:r>
                        <a:rPr lang="en-US" sz="1100" dirty="0">
                          <a:latin typeface="Arial" panose="020B0604020202020204" pitchFamily="34" charset="0"/>
                          <a:cs typeface="Arial" panose="020B0604020202020204" pitchFamily="34" charset="0"/>
                        </a:rPr>
                        <a:t>21 (15)</a:t>
                      </a:r>
                    </a:p>
                    <a:p>
                      <a:pPr algn="ctr">
                        <a:lnSpc>
                          <a:spcPts val="1300"/>
                        </a:lnSpc>
                      </a:pPr>
                      <a:r>
                        <a:rPr lang="en-US" sz="1100" dirty="0">
                          <a:latin typeface="Arial" panose="020B0604020202020204" pitchFamily="34" charset="0"/>
                          <a:cs typeface="Arial" panose="020B0604020202020204" pitchFamily="34" charset="0"/>
                        </a:rPr>
                        <a:t>9 (7)</a:t>
                      </a:r>
                      <a:r>
                        <a:rPr lang="en-US" sz="1100" baseline="0" dirty="0">
                          <a:latin typeface="Arial" panose="020B0604020202020204" pitchFamily="34" charset="0"/>
                          <a:cs typeface="Arial" panose="020B0604020202020204" pitchFamily="34" charset="0"/>
                        </a:rPr>
                        <a:t> </a:t>
                      </a:r>
                    </a:p>
                    <a:p>
                      <a:pPr algn="ctr">
                        <a:lnSpc>
                          <a:spcPts val="1300"/>
                        </a:lnSpc>
                      </a:pPr>
                      <a:r>
                        <a:rPr lang="en-US" sz="1100" baseline="0" dirty="0">
                          <a:latin typeface="Arial" panose="020B0604020202020204" pitchFamily="34" charset="0"/>
                          <a:cs typeface="Arial" panose="020B0604020202020204" pitchFamily="34" charset="0"/>
                        </a:rPr>
                        <a:t>22 (16)</a:t>
                      </a:r>
                    </a:p>
                    <a:p>
                      <a:pPr algn="ctr">
                        <a:lnSpc>
                          <a:spcPts val="1300"/>
                        </a:lnSpc>
                      </a:pPr>
                      <a:r>
                        <a:rPr lang="en-US" sz="1100" baseline="0" dirty="0">
                          <a:latin typeface="Arial" panose="020B0604020202020204" pitchFamily="34" charset="0"/>
                          <a:cs typeface="Arial" panose="020B0604020202020204" pitchFamily="34" charset="0"/>
                        </a:rPr>
                        <a:t>16 (12) </a:t>
                      </a:r>
                    </a:p>
                    <a:p>
                      <a:pPr algn="ctr">
                        <a:lnSpc>
                          <a:spcPts val="1300"/>
                        </a:lnSpc>
                      </a:pPr>
                      <a:r>
                        <a:rPr lang="en-US" sz="1100" baseline="0" dirty="0">
                          <a:latin typeface="Arial" panose="020B0604020202020204" pitchFamily="34" charset="0"/>
                          <a:cs typeface="Arial" panose="020B0604020202020204" pitchFamily="34" charset="0"/>
                        </a:rPr>
                        <a:t>3 (2)</a:t>
                      </a:r>
                      <a:endParaRPr lang="en-US" sz="1100" dirty="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ts val="1300"/>
                        </a:lnSpc>
                      </a:pPr>
                      <a:endParaRPr lang="en-US" sz="1100" dirty="0">
                        <a:latin typeface="Arial" panose="020B0604020202020204" pitchFamily="34" charset="0"/>
                        <a:cs typeface="Arial" panose="020B0604020202020204" pitchFamily="34" charset="0"/>
                      </a:endParaRPr>
                    </a:p>
                    <a:p>
                      <a:pPr algn="ctr">
                        <a:lnSpc>
                          <a:spcPts val="1300"/>
                        </a:lnSpc>
                      </a:pPr>
                      <a:r>
                        <a:rPr lang="en-US" sz="1100" dirty="0">
                          <a:latin typeface="Arial" panose="020B0604020202020204" pitchFamily="34" charset="0"/>
                          <a:cs typeface="Arial" panose="020B0604020202020204" pitchFamily="34" charset="0"/>
                        </a:rPr>
                        <a:t>5 (31) </a:t>
                      </a:r>
                    </a:p>
                    <a:p>
                      <a:pPr algn="ctr">
                        <a:lnSpc>
                          <a:spcPts val="1300"/>
                        </a:lnSpc>
                      </a:pPr>
                      <a:r>
                        <a:rPr lang="en-US" sz="1100" dirty="0">
                          <a:latin typeface="Arial" panose="020B0604020202020204" pitchFamily="34" charset="0"/>
                          <a:cs typeface="Arial" panose="020B0604020202020204" pitchFamily="34" charset="0"/>
                        </a:rPr>
                        <a:t>5 (31)</a:t>
                      </a:r>
                    </a:p>
                    <a:p>
                      <a:pPr algn="ctr">
                        <a:lnSpc>
                          <a:spcPts val="1300"/>
                        </a:lnSpc>
                      </a:pPr>
                      <a:r>
                        <a:rPr lang="en-US" sz="1100" dirty="0">
                          <a:latin typeface="Arial" panose="020B0604020202020204" pitchFamily="34" charset="0"/>
                          <a:cs typeface="Arial" panose="020B0604020202020204" pitchFamily="34" charset="0"/>
                        </a:rPr>
                        <a:t>1 (6) </a:t>
                      </a:r>
                    </a:p>
                    <a:p>
                      <a:pPr algn="ctr">
                        <a:lnSpc>
                          <a:spcPts val="1300"/>
                        </a:lnSpc>
                      </a:pPr>
                      <a:r>
                        <a:rPr lang="en-US" sz="1100" dirty="0">
                          <a:latin typeface="Arial" panose="020B0604020202020204" pitchFamily="34" charset="0"/>
                          <a:cs typeface="Arial" panose="020B0604020202020204" pitchFamily="34" charset="0"/>
                        </a:rPr>
                        <a:t>4 (25)</a:t>
                      </a:r>
                    </a:p>
                    <a:p>
                      <a:pPr algn="ctr">
                        <a:lnSpc>
                          <a:spcPts val="1300"/>
                        </a:lnSpc>
                      </a:pPr>
                      <a:r>
                        <a:rPr lang="en-US" sz="1100" dirty="0">
                          <a:latin typeface="Arial" panose="020B0604020202020204" pitchFamily="34" charset="0"/>
                          <a:cs typeface="Arial" panose="020B0604020202020204" pitchFamily="34" charset="0"/>
                        </a:rPr>
                        <a:t>1 (6) </a:t>
                      </a:r>
                    </a:p>
                    <a:p>
                      <a:pPr algn="ctr">
                        <a:lnSpc>
                          <a:spcPts val="1300"/>
                        </a:lnSpc>
                      </a:pPr>
                      <a:r>
                        <a:rPr lang="en-US" sz="1100" dirty="0">
                          <a:latin typeface="Arial" panose="020B0604020202020204" pitchFamily="34" charset="0"/>
                          <a:cs typeface="Arial" panose="020B0604020202020204" pitchFamily="34" charset="0"/>
                        </a:rPr>
                        <a:t> 0</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4"/>
                  </a:ext>
                </a:extLst>
              </a:tr>
              <a:tr h="210972">
                <a:tc>
                  <a:txBody>
                    <a:bodyPr/>
                    <a:lstStyle/>
                    <a:p>
                      <a:pPr marL="91440">
                        <a:lnSpc>
                          <a:spcPts val="1300"/>
                        </a:lnSpc>
                      </a:pPr>
                      <a:r>
                        <a:rPr lang="en-US" sz="1100" dirty="0">
                          <a:latin typeface="Arial" panose="020B0604020202020204" pitchFamily="34" charset="0"/>
                          <a:cs typeface="Arial" panose="020B0604020202020204" pitchFamily="34" charset="0"/>
                        </a:rPr>
                        <a:t>Body mass index,</a:t>
                      </a:r>
                      <a:r>
                        <a:rPr lang="en-US" sz="1100" baseline="0" dirty="0">
                          <a:latin typeface="Arial" panose="020B0604020202020204" pitchFamily="34" charset="0"/>
                          <a:cs typeface="Arial" panose="020B0604020202020204" pitchFamily="34" charset="0"/>
                        </a:rPr>
                        <a:t> median kg/m</a:t>
                      </a:r>
                      <a:r>
                        <a:rPr lang="en-US" sz="1100" baseline="30000" dirty="0">
                          <a:latin typeface="Arial" panose="020B0604020202020204" pitchFamily="34" charset="0"/>
                          <a:cs typeface="Arial" panose="020B0604020202020204" pitchFamily="34" charset="0"/>
                        </a:rPr>
                        <a:t>2</a:t>
                      </a:r>
                      <a:r>
                        <a:rPr lang="en-US" sz="1100" baseline="0" dirty="0">
                          <a:latin typeface="Arial" panose="020B0604020202020204" pitchFamily="34" charset="0"/>
                          <a:cs typeface="Arial" panose="020B0604020202020204" pitchFamily="34" charset="0"/>
                        </a:rPr>
                        <a:t> (range)</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300"/>
                        </a:lnSpc>
                      </a:pPr>
                      <a:r>
                        <a:rPr lang="en-US" sz="1100" dirty="0">
                          <a:latin typeface="Arial" panose="020B0604020202020204" pitchFamily="34" charset="0"/>
                          <a:cs typeface="Arial" panose="020B0604020202020204" pitchFamily="34" charset="0"/>
                        </a:rPr>
                        <a:t>25 (18-41)</a:t>
                      </a:r>
                    </a:p>
                  </a:txBody>
                  <a:tcPr marL="68580" marR="68580" marT="34290" marB="34290" anchor="ctr"/>
                </a:tc>
                <a:tc>
                  <a:txBody>
                    <a:bodyPr/>
                    <a:lstStyle/>
                    <a:p>
                      <a:pPr algn="ctr">
                        <a:lnSpc>
                          <a:spcPts val="1300"/>
                        </a:lnSpc>
                      </a:pPr>
                      <a:r>
                        <a:rPr lang="en-US" sz="1100" dirty="0">
                          <a:latin typeface="Arial" panose="020B0604020202020204" pitchFamily="34" charset="0"/>
                          <a:cs typeface="Arial" panose="020B0604020202020204" pitchFamily="34" charset="0"/>
                        </a:rPr>
                        <a:t>28 (22-38)</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r h="210972">
                <a:tc>
                  <a:txBody>
                    <a:bodyPr/>
                    <a:lstStyle/>
                    <a:p>
                      <a:pPr marL="91440">
                        <a:lnSpc>
                          <a:spcPts val="1300"/>
                        </a:lnSpc>
                      </a:pPr>
                      <a:r>
                        <a:rPr lang="en-US" sz="1100" dirty="0">
                          <a:latin typeface="Arial" panose="020B0604020202020204" pitchFamily="34" charset="0"/>
                          <a:cs typeface="Arial" panose="020B0604020202020204" pitchFamily="34" charset="0"/>
                        </a:rPr>
                        <a:t>Median HCV RNA, log</a:t>
                      </a:r>
                      <a:r>
                        <a:rPr lang="en-US" sz="1100" baseline="-25000" dirty="0">
                          <a:latin typeface="Arial" panose="020B0604020202020204" pitchFamily="34" charset="0"/>
                          <a:cs typeface="Arial" panose="020B0604020202020204" pitchFamily="34" charset="0"/>
                        </a:rPr>
                        <a:t>10</a:t>
                      </a:r>
                      <a:r>
                        <a:rPr lang="en-US" sz="1100" dirty="0">
                          <a:latin typeface="Arial" panose="020B0604020202020204" pitchFamily="34" charset="0"/>
                          <a:cs typeface="Arial" panose="020B0604020202020204" pitchFamily="34" charset="0"/>
                        </a:rPr>
                        <a:t> IU/mL (range)</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ts val="1300"/>
                        </a:lnSpc>
                      </a:pPr>
                      <a:r>
                        <a:rPr lang="en-US" sz="1100" dirty="0">
                          <a:latin typeface="Arial" panose="020B0604020202020204" pitchFamily="34" charset="0"/>
                          <a:cs typeface="Arial" panose="020B0604020202020204" pitchFamily="34" charset="0"/>
                        </a:rPr>
                        <a:t>6.2 (4.0-7.4)</a:t>
                      </a:r>
                    </a:p>
                  </a:txBody>
                  <a:tcPr marL="68580" marR="68580" marT="34290" marB="34290" anchor="ctr"/>
                </a:tc>
                <a:tc>
                  <a:txBody>
                    <a:bodyPr/>
                    <a:lstStyle/>
                    <a:p>
                      <a:pPr algn="ctr">
                        <a:lnSpc>
                          <a:spcPts val="1300"/>
                        </a:lnSpc>
                      </a:pPr>
                      <a:r>
                        <a:rPr lang="en-US" sz="1100" dirty="0">
                          <a:latin typeface="Arial" panose="020B0604020202020204" pitchFamily="34" charset="0"/>
                          <a:cs typeface="Arial" panose="020B0604020202020204" pitchFamily="34" charset="0"/>
                        </a:rPr>
                        <a:t>6.1 (4.4-7.0)</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6"/>
                  </a:ext>
                </a:extLst>
              </a:tr>
              <a:tr h="807199">
                <a:tc>
                  <a:txBody>
                    <a:bodyPr/>
                    <a:lstStyle/>
                    <a:p>
                      <a:pPr marL="91440">
                        <a:lnSpc>
                          <a:spcPts val="1300"/>
                        </a:lnSpc>
                      </a:pPr>
                      <a:r>
                        <a:rPr lang="en-US" sz="1100" dirty="0">
                          <a:latin typeface="Arial" panose="020B0604020202020204" pitchFamily="34" charset="0"/>
                          <a:cs typeface="Arial" panose="020B0604020202020204" pitchFamily="34" charset="0"/>
                        </a:rPr>
                        <a:t>Fibrosis</a:t>
                      </a:r>
                      <a:r>
                        <a:rPr lang="en-US" sz="1100" baseline="0" dirty="0">
                          <a:latin typeface="Arial" panose="020B0604020202020204" pitchFamily="34" charset="0"/>
                          <a:cs typeface="Arial" panose="020B0604020202020204" pitchFamily="34" charset="0"/>
                        </a:rPr>
                        <a:t> Stage</a:t>
                      </a:r>
                      <a:r>
                        <a:rPr lang="en-US" sz="1100" dirty="0">
                          <a:latin typeface="Arial" panose="020B0604020202020204" pitchFamily="34" charset="0"/>
                          <a:cs typeface="Arial" panose="020B0604020202020204" pitchFamily="34" charset="0"/>
                        </a:rPr>
                        <a:t>,</a:t>
                      </a:r>
                      <a:r>
                        <a:rPr lang="en-US" sz="1100" baseline="0" dirty="0">
                          <a:latin typeface="Arial" panose="020B0604020202020204" pitchFamily="34" charset="0"/>
                          <a:cs typeface="Arial" panose="020B0604020202020204" pitchFamily="34" charset="0"/>
                        </a:rPr>
                        <a:t> n (%)</a:t>
                      </a:r>
                    </a:p>
                    <a:p>
                      <a:pPr marL="91440">
                        <a:lnSpc>
                          <a:spcPts val="1300"/>
                        </a:lnSpc>
                      </a:pPr>
                      <a:r>
                        <a:rPr lang="en-US" sz="1100" baseline="0" dirty="0">
                          <a:latin typeface="Arial" panose="020B0604020202020204" pitchFamily="34" charset="0"/>
                          <a:cs typeface="Arial" panose="020B0604020202020204" pitchFamily="34" charset="0"/>
                        </a:rPr>
                        <a:t>  F0-F1</a:t>
                      </a:r>
                    </a:p>
                    <a:p>
                      <a:pPr marL="91440">
                        <a:lnSpc>
                          <a:spcPts val="1300"/>
                        </a:lnSpc>
                      </a:pPr>
                      <a:r>
                        <a:rPr lang="en-US" sz="1100" baseline="0" dirty="0">
                          <a:latin typeface="Arial" panose="020B0604020202020204" pitchFamily="34" charset="0"/>
                          <a:cs typeface="Arial" panose="020B0604020202020204" pitchFamily="34" charset="0"/>
                        </a:rPr>
                        <a:t>  F2</a:t>
                      </a:r>
                    </a:p>
                    <a:p>
                      <a:pPr marL="91440">
                        <a:lnSpc>
                          <a:spcPts val="1300"/>
                        </a:lnSpc>
                      </a:pPr>
                      <a:r>
                        <a:rPr lang="en-US" sz="1100" baseline="0" dirty="0">
                          <a:latin typeface="Arial" panose="020B0604020202020204" pitchFamily="34" charset="0"/>
                          <a:cs typeface="Arial" panose="020B0604020202020204" pitchFamily="34" charset="0"/>
                        </a:rPr>
                        <a:t>  F3</a:t>
                      </a:r>
                    </a:p>
                    <a:p>
                      <a:pPr marL="91440">
                        <a:lnSpc>
                          <a:spcPts val="1300"/>
                        </a:lnSpc>
                      </a:pPr>
                      <a:r>
                        <a:rPr lang="en-US" sz="1100" baseline="0" dirty="0">
                          <a:latin typeface="Arial" panose="020B0604020202020204" pitchFamily="34" charset="0"/>
                          <a:cs typeface="Arial" panose="020B0604020202020204" pitchFamily="34" charset="0"/>
                        </a:rPr>
                        <a:t>  F4</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B w="9525" cap="flat" cmpd="sng" algn="ctr">
                      <a:solidFill>
                        <a:prstClr val="white">
                          <a:lumMod val="75000"/>
                        </a:prstClr>
                      </a:solidFill>
                      <a:prstDash val="solid"/>
                      <a:round/>
                      <a:headEnd type="none" w="med" len="med"/>
                      <a:tailEnd type="none" w="med" len="med"/>
                    </a:lnB>
                  </a:tcPr>
                </a:tc>
                <a:tc>
                  <a:txBody>
                    <a:bodyPr/>
                    <a:lstStyle/>
                    <a:p>
                      <a:pPr algn="ctr">
                        <a:lnSpc>
                          <a:spcPts val="1300"/>
                        </a:lnSpc>
                      </a:pPr>
                      <a:endParaRPr lang="en-US" sz="1100" dirty="0">
                        <a:latin typeface="Arial" panose="020B0604020202020204" pitchFamily="34" charset="0"/>
                        <a:cs typeface="Arial" panose="020B0604020202020204" pitchFamily="34" charset="0"/>
                      </a:endParaRPr>
                    </a:p>
                    <a:p>
                      <a:pPr algn="ctr">
                        <a:lnSpc>
                          <a:spcPts val="1300"/>
                        </a:lnSpc>
                      </a:pPr>
                      <a:r>
                        <a:rPr lang="en-US" sz="1100" dirty="0">
                          <a:latin typeface="Arial" panose="020B0604020202020204" pitchFamily="34" charset="0"/>
                          <a:cs typeface="Arial" panose="020B0604020202020204" pitchFamily="34" charset="0"/>
                        </a:rPr>
                        <a:t>122 (88)</a:t>
                      </a:r>
                    </a:p>
                    <a:p>
                      <a:pPr algn="ctr">
                        <a:lnSpc>
                          <a:spcPts val="1300"/>
                        </a:lnSpc>
                      </a:pPr>
                      <a:r>
                        <a:rPr lang="en-US" sz="1100" dirty="0">
                          <a:latin typeface="Arial" panose="020B0604020202020204" pitchFamily="34" charset="0"/>
                          <a:cs typeface="Arial" panose="020B0604020202020204" pitchFamily="34" charset="0"/>
                        </a:rPr>
                        <a:t>2 (1)</a:t>
                      </a:r>
                    </a:p>
                    <a:p>
                      <a:pPr algn="ctr">
                        <a:lnSpc>
                          <a:spcPts val="1300"/>
                        </a:lnSpc>
                      </a:pPr>
                      <a:r>
                        <a:rPr lang="en-US" sz="1100" dirty="0">
                          <a:latin typeface="Arial" panose="020B0604020202020204" pitchFamily="34" charset="0"/>
                          <a:cs typeface="Arial" panose="020B0604020202020204" pitchFamily="34" charset="0"/>
                        </a:rPr>
                        <a:t>15 (11)</a:t>
                      </a:r>
                    </a:p>
                    <a:p>
                      <a:pPr algn="ctr">
                        <a:lnSpc>
                          <a:spcPts val="1300"/>
                        </a:lnSpc>
                      </a:pPr>
                      <a:r>
                        <a:rPr lang="en-US" sz="1100" dirty="0">
                          <a:latin typeface="Arial" panose="020B0604020202020204" pitchFamily="34" charset="0"/>
                          <a:cs typeface="Arial" panose="020B0604020202020204" pitchFamily="34" charset="0"/>
                        </a:rPr>
                        <a:t>0</a:t>
                      </a:r>
                    </a:p>
                  </a:txBody>
                  <a:tcPr marL="68580" marR="68580" marT="34290" marB="34290" anchor="ctr">
                    <a:lnB w="9525" cap="flat" cmpd="sng" algn="ctr">
                      <a:solidFill>
                        <a:prstClr val="white">
                          <a:lumMod val="75000"/>
                        </a:prstClr>
                      </a:solidFill>
                      <a:prstDash val="solid"/>
                      <a:round/>
                      <a:headEnd type="none" w="med" len="med"/>
                      <a:tailEnd type="none" w="med" len="med"/>
                    </a:lnB>
                  </a:tcPr>
                </a:tc>
                <a:tc>
                  <a:txBody>
                    <a:bodyPr/>
                    <a:lstStyle/>
                    <a:p>
                      <a:pPr algn="ctr">
                        <a:lnSpc>
                          <a:spcPts val="1300"/>
                        </a:lnSpc>
                      </a:pPr>
                      <a:endParaRPr lang="en-US" sz="1100" dirty="0">
                        <a:latin typeface="Arial" panose="020B0604020202020204" pitchFamily="34" charset="0"/>
                        <a:cs typeface="Arial" panose="020B0604020202020204" pitchFamily="34" charset="0"/>
                      </a:endParaRPr>
                    </a:p>
                    <a:p>
                      <a:pPr algn="ctr">
                        <a:lnSpc>
                          <a:spcPts val="1300"/>
                        </a:lnSpc>
                      </a:pPr>
                      <a:r>
                        <a:rPr lang="en-US" sz="1100" dirty="0">
                          <a:latin typeface="Arial" panose="020B0604020202020204" pitchFamily="34" charset="0"/>
                          <a:cs typeface="Arial" panose="020B0604020202020204" pitchFamily="34" charset="0"/>
                        </a:rPr>
                        <a:t>0</a:t>
                      </a:r>
                    </a:p>
                    <a:p>
                      <a:pPr algn="ctr">
                        <a:lnSpc>
                          <a:spcPts val="1300"/>
                        </a:lnSpc>
                      </a:pPr>
                      <a:r>
                        <a:rPr lang="en-US" sz="1100" dirty="0">
                          <a:latin typeface="Arial" panose="020B0604020202020204" pitchFamily="34" charset="0"/>
                          <a:cs typeface="Arial" panose="020B0604020202020204" pitchFamily="34" charset="0"/>
                        </a:rPr>
                        <a:t>0</a:t>
                      </a:r>
                    </a:p>
                    <a:p>
                      <a:pPr algn="ctr">
                        <a:lnSpc>
                          <a:spcPts val="1300"/>
                        </a:lnSpc>
                      </a:pPr>
                      <a:r>
                        <a:rPr lang="en-US" sz="1100" dirty="0">
                          <a:latin typeface="Arial" panose="020B0604020202020204" pitchFamily="34" charset="0"/>
                          <a:cs typeface="Arial" panose="020B0604020202020204" pitchFamily="34" charset="0"/>
                        </a:rPr>
                        <a:t>0</a:t>
                      </a:r>
                    </a:p>
                    <a:p>
                      <a:pPr algn="ctr">
                        <a:lnSpc>
                          <a:spcPts val="1300"/>
                        </a:lnSpc>
                      </a:pPr>
                      <a:r>
                        <a:rPr lang="en-US" sz="1100" dirty="0">
                          <a:latin typeface="Arial" panose="020B0604020202020204" pitchFamily="34" charset="0"/>
                          <a:cs typeface="Arial" panose="020B0604020202020204" pitchFamily="34" charset="0"/>
                        </a:rPr>
                        <a:t>16 (100)</a:t>
                      </a:r>
                    </a:p>
                  </a:txBody>
                  <a:tcPr marL="68580" marR="68580" marT="34290" marB="34290" anchor="ctr">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248210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66EE9-9601-0848-913C-9500F8DED744}"/>
              </a:ext>
            </a:extLst>
          </p:cNvPr>
          <p:cNvSpPr>
            <a:spLocks noGrp="1"/>
          </p:cNvSpPr>
          <p:nvPr>
            <p:ph type="body" sz="quarter" idx="14"/>
          </p:nvPr>
        </p:nvSpPr>
        <p:spPr/>
        <p:txBody>
          <a:bodyPr/>
          <a:lstStyle/>
          <a:p>
            <a:endParaRPr lang="en-US"/>
          </a:p>
        </p:txBody>
      </p:sp>
      <p:sp>
        <p:nvSpPr>
          <p:cNvPr id="8" name="Title 1">
            <a:extLst>
              <a:ext uri="{FF2B5EF4-FFF2-40B4-BE49-F238E27FC236}">
                <a16:creationId xmlns:a16="http://schemas.microsoft.com/office/drawing/2014/main" id="{9C8CEA27-C453-954C-8BC5-1C77DF6EE193}"/>
              </a:ext>
            </a:extLst>
          </p:cNvPr>
          <p:cNvSpPr txBox="1">
            <a:spLocks/>
          </p:cNvSpPr>
          <p:nvPr/>
        </p:nvSpPr>
        <p:spPr>
          <a:xfrm>
            <a:off x="330783" y="252161"/>
            <a:ext cx="8535309" cy="733957"/>
          </a:xfrm>
          <a:prstGeom prst="rect">
            <a:avLst/>
          </a:prstGeom>
          <a:solidFill>
            <a:srgbClr val="0070C0">
              <a:alpha val="74902"/>
            </a:srgb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latin typeface="Arial" panose="020B0604020202020204" pitchFamily="34" charset="0"/>
                <a:cs typeface="Arial" panose="020B0604020202020204" pitchFamily="34" charset="0"/>
              </a:rPr>
              <a:t>Glecaprevir-Pibrentasvir</a:t>
            </a:r>
            <a:r>
              <a:rPr lang="en-US" sz="2000" dirty="0">
                <a:solidFill>
                  <a:srgbClr val="FFFFFF"/>
                </a:solidFill>
                <a:latin typeface="Arial" panose="020B0604020202020204" pitchFamily="34" charset="0"/>
                <a:cs typeface="Arial" panose="020B0604020202020204" pitchFamily="34" charset="0"/>
              </a:rPr>
              <a:t> (GLE-PIB): </a:t>
            </a:r>
            <a:r>
              <a:rPr lang="en-US" sz="2000" dirty="0">
                <a:latin typeface="Arial" panose="020B0604020202020204" pitchFamily="34" charset="0"/>
                <a:cs typeface="Arial" panose="020B0604020202020204" pitchFamily="34" charset="0"/>
              </a:rPr>
              <a:t>Summary of Key Phase 3 Trials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Participants with Compensated Cirrhosis Allowed</a:t>
            </a:r>
          </a:p>
        </p:txBody>
      </p:sp>
      <p:sp>
        <p:nvSpPr>
          <p:cNvPr id="9" name="Content Placeholder 3">
            <a:extLst>
              <a:ext uri="{FF2B5EF4-FFF2-40B4-BE49-F238E27FC236}">
                <a16:creationId xmlns:a16="http://schemas.microsoft.com/office/drawing/2014/main" id="{7BFA6D86-5BCE-524A-886D-04F17D9BAC1D}"/>
              </a:ext>
            </a:extLst>
          </p:cNvPr>
          <p:cNvSpPr txBox="1">
            <a:spLocks/>
          </p:cNvSpPr>
          <p:nvPr/>
        </p:nvSpPr>
        <p:spPr>
          <a:xfrm>
            <a:off x="330783" y="1004047"/>
            <a:ext cx="8535309" cy="3720353"/>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1000"/>
              </a:spcBef>
              <a:buClr>
                <a:srgbClr val="00B0F0"/>
              </a:buClr>
            </a:pPr>
            <a:r>
              <a:rPr lang="en-US" sz="1500" b="1" dirty="0">
                <a:solidFill>
                  <a:srgbClr val="FFFFFF"/>
                </a:solidFill>
                <a:latin typeface="Arial" panose="020B0604020202020204" pitchFamily="34" charset="0"/>
                <a:cs typeface="Arial" panose="020B0604020202020204" pitchFamily="34" charset="0"/>
              </a:rPr>
              <a:t>EXPEDITION-1</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GLE-PIB x 12 weeks in GT 1, 2, 4, 5, or 6 with compensated cirrhosis </a:t>
            </a:r>
          </a:p>
          <a:p>
            <a:pPr marL="283464" indent="-192024">
              <a:lnSpc>
                <a:spcPts val="1800"/>
              </a:lnSpc>
              <a:spcBef>
                <a:spcPts val="1000"/>
              </a:spcBef>
              <a:buClr>
                <a:srgbClr val="00B0F0"/>
              </a:buClr>
            </a:pPr>
            <a:r>
              <a:rPr lang="en-US" sz="1500" b="1" dirty="0">
                <a:solidFill>
                  <a:srgbClr val="FFFFFF"/>
                </a:solidFill>
                <a:latin typeface="Arial" panose="020B0604020202020204" pitchFamily="34" charset="0"/>
                <a:cs typeface="Arial" panose="020B0604020202020204" pitchFamily="34" charset="0"/>
              </a:rPr>
              <a:t>EXPEDITION-2</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GLE-PIB x 8 or 12 weeks in GT 1-6 with HIV coinfection +/- cirrhosis</a:t>
            </a:r>
          </a:p>
          <a:p>
            <a:pPr marL="283464" indent="-192024">
              <a:lnSpc>
                <a:spcPts val="1800"/>
              </a:lnSpc>
              <a:spcBef>
                <a:spcPts val="1000"/>
              </a:spcBef>
              <a:buClr>
                <a:srgbClr val="00B0F0"/>
              </a:buClr>
            </a:pPr>
            <a:r>
              <a:rPr lang="en-US" sz="1500" b="1" dirty="0">
                <a:solidFill>
                  <a:srgbClr val="FFFFFF"/>
                </a:solidFill>
                <a:latin typeface="Arial" panose="020B0604020202020204" pitchFamily="34" charset="0"/>
                <a:cs typeface="Arial" panose="020B0604020202020204" pitchFamily="34" charset="0"/>
              </a:rPr>
              <a:t>EXPEDITION-4</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GLE-PIB x 12 weeks in GT 1-6 with renal disease +/- cirrhosis </a:t>
            </a:r>
          </a:p>
          <a:p>
            <a:pPr marL="283464" indent="-192024">
              <a:lnSpc>
                <a:spcPts val="1800"/>
              </a:lnSpc>
              <a:spcBef>
                <a:spcPts val="1000"/>
              </a:spcBef>
              <a:buClr>
                <a:srgbClr val="00B0F0"/>
              </a:buClr>
            </a:pPr>
            <a:r>
              <a:rPr lang="en-US" sz="1500" b="1" dirty="0">
                <a:solidFill>
                  <a:srgbClr val="FFFFFF"/>
                </a:solidFill>
                <a:latin typeface="Arial" panose="020B0604020202020204" pitchFamily="34" charset="0"/>
                <a:cs typeface="Arial" panose="020B0604020202020204" pitchFamily="34" charset="0"/>
              </a:rPr>
              <a:t>EXPEDITION-5</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GLE-PIB x 8, 12, or 16 weeks in GT 1-6 with renal disease +/- cirrhosis </a:t>
            </a:r>
          </a:p>
          <a:p>
            <a:pPr marL="283464" indent="-192024">
              <a:lnSpc>
                <a:spcPts val="1800"/>
              </a:lnSpc>
              <a:spcBef>
                <a:spcPts val="1000"/>
              </a:spcBef>
              <a:buClr>
                <a:srgbClr val="00B0F0"/>
              </a:buClr>
            </a:pPr>
            <a:r>
              <a:rPr lang="en-US" sz="1500" b="1" dirty="0">
                <a:solidFill>
                  <a:srgbClr val="FFFFFF"/>
                </a:solidFill>
                <a:latin typeface="Arial" panose="020B0604020202020204" pitchFamily="34" charset="0"/>
                <a:cs typeface="Arial" panose="020B0604020202020204" pitchFamily="34" charset="0"/>
              </a:rPr>
              <a:t>EXPEDITION-8</a:t>
            </a:r>
            <a:r>
              <a:rPr lang="en-US" sz="1500" dirty="0">
                <a:solidFill>
                  <a:srgbClr val="FFFFFF"/>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GLE-PIB x 8 weeks in GT 1-6 with compensated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POOLED ANALYSIS</a:t>
            </a:r>
            <a:r>
              <a:rPr lang="en-US" sz="1500" dirty="0">
                <a:solidFill>
                  <a:schemeClr val="bg1"/>
                </a:solidFill>
                <a:latin typeface="Arial" panose="020B0604020202020204" pitchFamily="34" charset="0"/>
                <a:cs typeface="Arial" panose="020B0604020202020204" pitchFamily="34" charset="0"/>
              </a:rPr>
              <a:t>: GLE-PIB x 8-16  weeks in GT 1-6 with compensated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MEGALLAN-1 (Part 2)</a:t>
            </a:r>
            <a:r>
              <a:rPr lang="en-US" sz="1500" dirty="0">
                <a:solidFill>
                  <a:schemeClr val="bg1"/>
                </a:solidFill>
                <a:latin typeface="Arial" panose="020B0604020202020204" pitchFamily="34" charset="0"/>
                <a:cs typeface="Arial" panose="020B0604020202020204" pitchFamily="34" charset="0"/>
              </a:rPr>
              <a:t>: GLE-PIB x 12 or 16 weeks, GT 1 or 4, prior DAA, +/-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MEGALLAN-3</a:t>
            </a:r>
            <a:r>
              <a:rPr lang="en-US" sz="1500" dirty="0">
                <a:solidFill>
                  <a:schemeClr val="bg1"/>
                </a:solidFill>
                <a:latin typeface="Arial" panose="020B0604020202020204" pitchFamily="34" charset="0"/>
                <a:cs typeface="Arial" panose="020B0604020202020204" pitchFamily="34" charset="0"/>
              </a:rPr>
              <a:t>: GLE-PIB + SOF +  RBV x 12 or 16 weeks, GT 1-3, prior GLE-PIB, +/-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SURVEYOR-II (Part 3)</a:t>
            </a:r>
            <a:r>
              <a:rPr lang="en-US" sz="1500" dirty="0">
                <a:solidFill>
                  <a:schemeClr val="bg1"/>
                </a:solidFill>
                <a:latin typeface="Arial" panose="020B0604020202020204" pitchFamily="34" charset="0"/>
                <a:cs typeface="Arial" panose="020B0604020202020204" pitchFamily="34" charset="0"/>
              </a:rPr>
              <a:t>: GLE-PIB x 12 or 16 weeks, GT 3, +/- prior treatment, +/- cirrhosis</a:t>
            </a:r>
          </a:p>
          <a:p>
            <a:pPr marL="283464" indent="-192024">
              <a:lnSpc>
                <a:spcPts val="1800"/>
              </a:lnSpc>
              <a:spcBef>
                <a:spcPts val="1000"/>
              </a:spcBef>
              <a:buClr>
                <a:srgbClr val="00B0F0"/>
              </a:buClr>
            </a:pPr>
            <a:r>
              <a:rPr lang="en-US" sz="1500" b="1" dirty="0">
                <a:solidFill>
                  <a:schemeClr val="bg1"/>
                </a:solidFill>
                <a:latin typeface="Arial" panose="020B0604020202020204" pitchFamily="34" charset="0"/>
                <a:cs typeface="Arial" panose="020B0604020202020204" pitchFamily="34" charset="0"/>
              </a:rPr>
              <a:t>HCV TARGET</a:t>
            </a:r>
            <a:r>
              <a:rPr lang="en-US" sz="1500" dirty="0">
                <a:solidFill>
                  <a:schemeClr val="bg1"/>
                </a:solidFill>
                <a:latin typeface="Arial" panose="020B0604020202020204" pitchFamily="34" charset="0"/>
                <a:cs typeface="Arial" panose="020B0604020202020204" pitchFamily="34" charset="0"/>
              </a:rPr>
              <a:t>: GLE-PIB +/- RBV x 12 or 16 weeks, GT 1, prior NS5A/NS5B Rx +/- cirrhosis </a:t>
            </a:r>
          </a:p>
          <a:p>
            <a:pPr marL="283464" indent="-192024">
              <a:lnSpc>
                <a:spcPts val="1800"/>
              </a:lnSpc>
              <a:spcBef>
                <a:spcPts val="1000"/>
              </a:spcBef>
              <a:buClr>
                <a:srgbClr val="00B0F0"/>
              </a:buClr>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79793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Baseline Characteristics</a:t>
            </a:r>
          </a:p>
        </p:txBody>
      </p:sp>
      <p:sp>
        <p:nvSpPr>
          <p:cNvPr id="36" name="Content Placeholder 6"/>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8" name="Content Placeholder 2"/>
          <p:cNvGraphicFramePr>
            <a:graphicFrameLocks/>
          </p:cNvGraphicFramePr>
          <p:nvPr>
            <p:extLst>
              <p:ext uri="{D42A27DB-BD31-4B8C-83A1-F6EECF244321}">
                <p14:modId xmlns:p14="http://schemas.microsoft.com/office/powerpoint/2010/main" val="2004717741"/>
              </p:ext>
            </p:extLst>
          </p:nvPr>
        </p:nvGraphicFramePr>
        <p:xfrm>
          <a:off x="460638" y="999570"/>
          <a:ext cx="8229600" cy="3725866"/>
        </p:xfrm>
        <a:graphic>
          <a:graphicData uri="http://schemas.openxmlformats.org/drawingml/2006/table">
            <a:tbl>
              <a:tblPr firstRow="1" bandRow="1">
                <a:tableStyleId>{5C22544A-7EE6-4342-B048-85BDC9FD1C3A}</a:tableStyleId>
              </a:tblPr>
              <a:tblGrid>
                <a:gridCol w="4003586">
                  <a:extLst>
                    <a:ext uri="{9D8B030D-6E8A-4147-A177-3AD203B41FA5}">
                      <a16:colId xmlns:a16="http://schemas.microsoft.com/office/drawing/2014/main" val="20000"/>
                    </a:ext>
                  </a:extLst>
                </a:gridCol>
                <a:gridCol w="2113007">
                  <a:extLst>
                    <a:ext uri="{9D8B030D-6E8A-4147-A177-3AD203B41FA5}">
                      <a16:colId xmlns:a16="http://schemas.microsoft.com/office/drawing/2014/main" val="20001"/>
                    </a:ext>
                  </a:extLst>
                </a:gridCol>
                <a:gridCol w="2113007">
                  <a:extLst>
                    <a:ext uri="{9D8B030D-6E8A-4147-A177-3AD203B41FA5}">
                      <a16:colId xmlns:a16="http://schemas.microsoft.com/office/drawing/2014/main" val="20002"/>
                    </a:ext>
                  </a:extLst>
                </a:gridCol>
              </a:tblGrid>
              <a:tr h="355708">
                <a:tc>
                  <a:txBody>
                    <a:bodyPr/>
                    <a:lstStyle/>
                    <a:p>
                      <a:pPr marL="91440">
                        <a:lnSpc>
                          <a:spcPts val="1200"/>
                        </a:lnSpc>
                      </a:pPr>
                      <a:r>
                        <a:rPr lang="en-US" sz="1200" dirty="0">
                          <a:latin typeface="Arial" panose="020B0604020202020204" pitchFamily="34" charset="0"/>
                          <a:cs typeface="Arial" panose="020B0604020202020204" pitchFamily="34" charset="0"/>
                        </a:rPr>
                        <a:t>Baseline Characteristic</a:t>
                      </a:r>
                    </a:p>
                  </a:txBody>
                  <a:tcPr marL="68580" marR="68580" marT="34290" marB="34290" anchor="ctr">
                    <a:lnL w="9525" cap="flat" cmpd="sng" algn="ctr">
                      <a:noFill/>
                      <a:prstDash val="solid"/>
                      <a:round/>
                      <a:headEnd type="none" w="med" len="med"/>
                      <a:tailEnd type="none" w="med" len="med"/>
                    </a:lnL>
                    <a:lnT w="9525" cap="flat" cmpd="sng" algn="ctr">
                      <a:no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2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8 weeks</a:t>
                      </a:r>
                    </a:p>
                    <a:p>
                      <a:pPr algn="ctr">
                        <a:lnSpc>
                          <a:spcPts val="1200"/>
                        </a:lnSpc>
                      </a:pPr>
                      <a:r>
                        <a:rPr lang="en-US" sz="900" b="0" dirty="0">
                          <a:solidFill>
                            <a:srgbClr val="FFFFFF"/>
                          </a:solidFill>
                          <a:latin typeface="Arial" panose="020B0604020202020204" pitchFamily="34" charset="0"/>
                          <a:cs typeface="Arial" panose="020B0604020202020204" pitchFamily="34" charset="0"/>
                        </a:rPr>
                        <a:t>(n</a:t>
                      </a:r>
                      <a:r>
                        <a:rPr lang="en-US" sz="900" b="0" baseline="0" dirty="0">
                          <a:solidFill>
                            <a:srgbClr val="FFFFFF"/>
                          </a:solidFill>
                          <a:latin typeface="Arial" panose="020B0604020202020204" pitchFamily="34" charset="0"/>
                          <a:cs typeface="Arial" panose="020B0604020202020204" pitchFamily="34" charset="0"/>
                        </a:rPr>
                        <a:t> </a:t>
                      </a:r>
                      <a:r>
                        <a:rPr lang="en-US" sz="900" b="0" dirty="0">
                          <a:solidFill>
                            <a:srgbClr val="FFFFFF"/>
                          </a:solidFill>
                          <a:latin typeface="Arial" panose="020B0604020202020204" pitchFamily="34" charset="0"/>
                          <a:cs typeface="Arial" panose="020B0604020202020204" pitchFamily="34" charset="0"/>
                        </a:rPr>
                        <a:t>= 137)</a:t>
                      </a:r>
                      <a:endParaRPr lang="en-US" sz="9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no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tc>
                  <a:txBody>
                    <a:bodyPr/>
                    <a:lstStyle/>
                    <a:p>
                      <a:pPr algn="ctr">
                        <a:lnSpc>
                          <a:spcPts val="12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12 weeks</a:t>
                      </a:r>
                      <a:endParaRPr lang="en-US" sz="1200" b="1" dirty="0">
                        <a:solidFill>
                          <a:srgbClr val="FFFFFF"/>
                        </a:solidFill>
                        <a:latin typeface="Arial" panose="020B0604020202020204" pitchFamily="34" charset="0"/>
                        <a:cs typeface="Arial" panose="020B0604020202020204" pitchFamily="34" charset="0"/>
                      </a:endParaRPr>
                    </a:p>
                    <a:p>
                      <a:pPr algn="ctr">
                        <a:lnSpc>
                          <a:spcPts val="1200"/>
                        </a:lnSpc>
                      </a:pPr>
                      <a:r>
                        <a:rPr lang="en-US" sz="900" b="0" dirty="0">
                          <a:solidFill>
                            <a:srgbClr val="FFFFFF"/>
                          </a:solidFill>
                          <a:latin typeface="Arial" panose="020B0604020202020204" pitchFamily="34" charset="0"/>
                          <a:cs typeface="Arial" panose="020B0604020202020204" pitchFamily="34" charset="0"/>
                        </a:rPr>
                        <a:t>(n = 16)</a:t>
                      </a:r>
                      <a:endParaRPr lang="en-US" sz="9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F6000"/>
                    </a:solidFill>
                  </a:tcPr>
                </a:tc>
                <a:extLst>
                  <a:ext uri="{0D108BD9-81ED-4DB2-BD59-A6C34878D82A}">
                    <a16:rowId xmlns:a16="http://schemas.microsoft.com/office/drawing/2014/main" val="10000"/>
                  </a:ext>
                </a:extLst>
              </a:tr>
              <a:tr h="614688">
                <a:tc>
                  <a:txBody>
                    <a:bodyPr/>
                    <a:lstStyle/>
                    <a:p>
                      <a:pPr marL="91440">
                        <a:lnSpc>
                          <a:spcPts val="1500"/>
                        </a:lnSpc>
                      </a:pPr>
                      <a:r>
                        <a:rPr lang="en-US" sz="1100" dirty="0">
                          <a:latin typeface="Arial" panose="020B0604020202020204" pitchFamily="34" charset="0"/>
                          <a:cs typeface="Arial" panose="020B0604020202020204" pitchFamily="34" charset="0"/>
                        </a:rPr>
                        <a:t>Treatment-experienced, n (%)</a:t>
                      </a:r>
                    </a:p>
                    <a:p>
                      <a:pPr marL="91440">
                        <a:lnSpc>
                          <a:spcPts val="1500"/>
                        </a:lnSpc>
                      </a:pPr>
                      <a:r>
                        <a:rPr lang="en-US" sz="1100" dirty="0">
                          <a:latin typeface="Arial" panose="020B0604020202020204" pitchFamily="34" charset="0"/>
                          <a:cs typeface="Arial" panose="020B0604020202020204" pitchFamily="34" charset="0"/>
                        </a:rPr>
                        <a:t>   IFN-based, n/N (%)</a:t>
                      </a:r>
                    </a:p>
                    <a:p>
                      <a:pPr marL="91440">
                        <a:lnSpc>
                          <a:spcPts val="1500"/>
                        </a:lnSpc>
                      </a:pPr>
                      <a:r>
                        <a:rPr lang="en-US" sz="1100" dirty="0">
                          <a:latin typeface="Arial" panose="020B0604020202020204" pitchFamily="34" charset="0"/>
                          <a:cs typeface="Arial" panose="020B0604020202020204" pitchFamily="34" charset="0"/>
                        </a:rPr>
                        <a:t>   SOF-based, n/N (%)</a:t>
                      </a:r>
                    </a:p>
                  </a:txBody>
                  <a:tcPr marL="68580" marR="68580" marT="34290" marB="34290" anchor="ctr">
                    <a:lnL w="9525" cap="flat" cmpd="sng" algn="ctr">
                      <a:no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500"/>
                        </a:lnSpc>
                      </a:pPr>
                      <a:r>
                        <a:rPr lang="en-US" sz="1100" dirty="0">
                          <a:latin typeface="Arial" panose="020B0604020202020204" pitchFamily="34" charset="0"/>
                          <a:cs typeface="Arial" panose="020B0604020202020204" pitchFamily="34" charset="0"/>
                        </a:rPr>
                        <a:t>26 (19)</a:t>
                      </a:r>
                    </a:p>
                    <a:p>
                      <a:pPr algn="ctr">
                        <a:lnSpc>
                          <a:spcPts val="1500"/>
                        </a:lnSpc>
                      </a:pPr>
                      <a:r>
                        <a:rPr lang="en-US" sz="1100" dirty="0">
                          <a:latin typeface="Arial" panose="020B0604020202020204" pitchFamily="34" charset="0"/>
                          <a:cs typeface="Arial" panose="020B0604020202020204" pitchFamily="34" charset="0"/>
                        </a:rPr>
                        <a:t>23 (17)</a:t>
                      </a:r>
                    </a:p>
                    <a:p>
                      <a:pPr algn="ctr">
                        <a:lnSpc>
                          <a:spcPts val="1500"/>
                        </a:lnSpc>
                      </a:pPr>
                      <a:r>
                        <a:rPr lang="en-US" sz="1100" dirty="0">
                          <a:latin typeface="Arial" panose="020B0604020202020204" pitchFamily="34" charset="0"/>
                          <a:cs typeface="Arial" panose="020B0604020202020204" pitchFamily="34" charset="0"/>
                        </a:rPr>
                        <a:t>3 (2)</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1500"/>
                        </a:lnSpc>
                      </a:pPr>
                      <a:r>
                        <a:rPr lang="en-US" sz="1100" dirty="0">
                          <a:latin typeface="Arial" panose="020B0604020202020204" pitchFamily="34" charset="0"/>
                          <a:cs typeface="Arial" panose="020B0604020202020204" pitchFamily="34" charset="0"/>
                        </a:rPr>
                        <a:t>2 (13)</a:t>
                      </a:r>
                    </a:p>
                    <a:p>
                      <a:pPr algn="ctr">
                        <a:lnSpc>
                          <a:spcPts val="1500"/>
                        </a:lnSpc>
                      </a:pPr>
                      <a:r>
                        <a:rPr lang="en-US" sz="1100" dirty="0">
                          <a:latin typeface="Arial" panose="020B0604020202020204" pitchFamily="34" charset="0"/>
                          <a:cs typeface="Arial" panose="020B0604020202020204" pitchFamily="34" charset="0"/>
                        </a:rPr>
                        <a:t>2 (13)</a:t>
                      </a:r>
                    </a:p>
                    <a:p>
                      <a:pPr algn="ctr">
                        <a:lnSpc>
                          <a:spcPts val="1500"/>
                        </a:lnSpc>
                      </a:pPr>
                      <a:r>
                        <a:rPr lang="en-US" sz="1100" dirty="0">
                          <a:latin typeface="Arial" panose="020B0604020202020204" pitchFamily="34" charset="0"/>
                          <a:cs typeface="Arial" panose="020B0604020202020204" pitchFamily="34" charset="0"/>
                        </a:rPr>
                        <a:t>0</a:t>
                      </a:r>
                    </a:p>
                  </a:txBody>
                  <a:tcPr marL="68580" marR="68580" marT="34290" marB="34290" anchor="ctr">
                    <a:lnR w="9525" cap="flat" cmpd="sng" algn="ctr">
                      <a:no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427112">
                <a:tc>
                  <a:txBody>
                    <a:bodyPr/>
                    <a:lstStyle/>
                    <a:p>
                      <a:pPr marL="91440">
                        <a:lnSpc>
                          <a:spcPts val="1500"/>
                        </a:lnSpc>
                      </a:pPr>
                      <a:r>
                        <a:rPr lang="en-US" sz="1100" dirty="0">
                          <a:latin typeface="Arial" panose="020B0604020202020204" pitchFamily="34" charset="0"/>
                          <a:cs typeface="Arial" panose="020B0604020202020204" pitchFamily="34" charset="0"/>
                        </a:rPr>
                        <a:t>IDU within</a:t>
                      </a:r>
                      <a:r>
                        <a:rPr lang="en-US" sz="1100" baseline="0" dirty="0">
                          <a:latin typeface="Arial" panose="020B0604020202020204" pitchFamily="34" charset="0"/>
                          <a:cs typeface="Arial" panose="020B0604020202020204" pitchFamily="34" charset="0"/>
                        </a:rPr>
                        <a:t> 12 months, n (%)</a:t>
                      </a:r>
                    </a:p>
                    <a:p>
                      <a:pPr marL="91440">
                        <a:lnSpc>
                          <a:spcPts val="1500"/>
                        </a:lnSpc>
                      </a:pPr>
                      <a:r>
                        <a:rPr lang="en-US" sz="1100" baseline="0" dirty="0">
                          <a:latin typeface="Arial" panose="020B0604020202020204" pitchFamily="34" charset="0"/>
                          <a:cs typeface="Arial" panose="020B0604020202020204" pitchFamily="34" charset="0"/>
                        </a:rPr>
                        <a:t>On opiate substitution therapy, n (%)</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noFill/>
                      <a:prstDash val="solid"/>
                      <a:round/>
                      <a:headEnd type="none" w="med" len="med"/>
                      <a:tailEnd type="none" w="med" len="med"/>
                    </a:lnL>
                    <a:solidFill>
                      <a:srgbClr val="E8EAEF"/>
                    </a:solidFill>
                  </a:tcPr>
                </a:tc>
                <a:tc>
                  <a:txBody>
                    <a:bodyPr/>
                    <a:lstStyle/>
                    <a:p>
                      <a:pPr algn="ctr">
                        <a:lnSpc>
                          <a:spcPts val="1500"/>
                        </a:lnSpc>
                      </a:pPr>
                      <a:r>
                        <a:rPr lang="en-US" sz="1100" dirty="0">
                          <a:latin typeface="Arial" panose="020B0604020202020204" pitchFamily="34" charset="0"/>
                          <a:cs typeface="Arial" panose="020B0604020202020204" pitchFamily="34" charset="0"/>
                        </a:rPr>
                        <a:t>12 (9)</a:t>
                      </a:r>
                    </a:p>
                    <a:p>
                      <a:pPr algn="ctr">
                        <a:lnSpc>
                          <a:spcPts val="1500"/>
                        </a:lnSpc>
                      </a:pPr>
                      <a:r>
                        <a:rPr lang="en-US" sz="1100" dirty="0">
                          <a:latin typeface="Arial" panose="020B0604020202020204" pitchFamily="34" charset="0"/>
                          <a:cs typeface="Arial" panose="020B0604020202020204" pitchFamily="34" charset="0"/>
                        </a:rPr>
                        <a:t>11 (8)</a:t>
                      </a:r>
                    </a:p>
                  </a:txBody>
                  <a:tcPr marL="68580" marR="68580" marT="34290" marB="34290" anchor="ctr"/>
                </a:tc>
                <a:tc>
                  <a:txBody>
                    <a:bodyPr/>
                    <a:lstStyle/>
                    <a:p>
                      <a:pPr algn="ctr">
                        <a:lnSpc>
                          <a:spcPts val="1500"/>
                        </a:lnSpc>
                      </a:pPr>
                      <a:r>
                        <a:rPr lang="en-US" sz="1100" dirty="0">
                          <a:latin typeface="Arial" panose="020B0604020202020204" pitchFamily="34" charset="0"/>
                          <a:cs typeface="Arial" panose="020B0604020202020204" pitchFamily="34" charset="0"/>
                        </a:rPr>
                        <a:t>1 (6)</a:t>
                      </a:r>
                    </a:p>
                    <a:p>
                      <a:pPr algn="ctr">
                        <a:lnSpc>
                          <a:spcPts val="1500"/>
                        </a:lnSpc>
                      </a:pPr>
                      <a:r>
                        <a:rPr lang="en-US" sz="1100" dirty="0">
                          <a:latin typeface="Arial" panose="020B0604020202020204" pitchFamily="34" charset="0"/>
                          <a:cs typeface="Arial" panose="020B0604020202020204" pitchFamily="34" charset="0"/>
                        </a:rPr>
                        <a:t>2 (13)</a:t>
                      </a:r>
                    </a:p>
                  </a:txBody>
                  <a:tcPr marL="68580" marR="68580" marT="34290" marB="34290" anchor="ctr">
                    <a:lnR w="9525" cap="flat" cmpd="sng" algn="ctr">
                      <a:noFill/>
                      <a:prstDash val="solid"/>
                      <a:round/>
                      <a:headEnd type="none" w="med" len="med"/>
                      <a:tailEnd type="none" w="med" len="med"/>
                    </a:lnR>
                  </a:tcPr>
                </a:tc>
                <a:extLst>
                  <a:ext uri="{0D108BD9-81ED-4DB2-BD59-A6C34878D82A}">
                    <a16:rowId xmlns:a16="http://schemas.microsoft.com/office/drawing/2014/main" val="10002"/>
                  </a:ext>
                </a:extLst>
              </a:tr>
              <a:tr h="802264">
                <a:tc>
                  <a:txBody>
                    <a:bodyPr/>
                    <a:lstStyle/>
                    <a:p>
                      <a:pPr marL="91440">
                        <a:lnSpc>
                          <a:spcPts val="1500"/>
                        </a:lnSpc>
                      </a:pPr>
                      <a:r>
                        <a:rPr lang="en-US" sz="1100" dirty="0">
                          <a:latin typeface="Arial" panose="020B0604020202020204" pitchFamily="34" charset="0"/>
                          <a:cs typeface="Arial" panose="020B0604020202020204" pitchFamily="34" charset="0"/>
                        </a:rPr>
                        <a:t>N(t)RTI backbone, n (%)</a:t>
                      </a:r>
                    </a:p>
                    <a:p>
                      <a:pPr marL="91440">
                        <a:lnSpc>
                          <a:spcPts val="1500"/>
                        </a:lnSpc>
                      </a:pPr>
                      <a:r>
                        <a:rPr lang="en-US" sz="1100" dirty="0">
                          <a:latin typeface="Arial" panose="020B0604020202020204" pitchFamily="34" charset="0"/>
                          <a:cs typeface="Arial" panose="020B0604020202020204" pitchFamily="34" charset="0"/>
                        </a:rPr>
                        <a:t>   Tenofovir disoproxil fumarate</a:t>
                      </a:r>
                    </a:p>
                    <a:p>
                      <a:pPr marL="91440">
                        <a:lnSpc>
                          <a:spcPts val="1500"/>
                        </a:lnSpc>
                      </a:pPr>
                      <a:r>
                        <a:rPr lang="en-US" sz="1100" dirty="0">
                          <a:latin typeface="Arial" panose="020B0604020202020204" pitchFamily="34" charset="0"/>
                          <a:cs typeface="Arial" panose="020B0604020202020204" pitchFamily="34" charset="0"/>
                        </a:rPr>
                        <a:t>   Tenofovir alafenamide</a:t>
                      </a:r>
                    </a:p>
                    <a:p>
                      <a:pPr marL="91440">
                        <a:lnSpc>
                          <a:spcPts val="1500"/>
                        </a:lnSpc>
                      </a:pPr>
                      <a:r>
                        <a:rPr lang="en-US" sz="1100" dirty="0">
                          <a:latin typeface="Arial" panose="020B0604020202020204" pitchFamily="34" charset="0"/>
                          <a:cs typeface="Arial" panose="020B0604020202020204" pitchFamily="34" charset="0"/>
                        </a:rPr>
                        <a:t>   Abacavir</a:t>
                      </a:r>
                    </a:p>
                  </a:txBody>
                  <a:tcPr marL="68580" marR="68580" marT="34290" marB="34290" anchor="ctr">
                    <a:lnL w="9525" cap="flat" cmpd="sng" algn="ctr">
                      <a:noFill/>
                      <a:prstDash val="solid"/>
                      <a:round/>
                      <a:headEnd type="none" w="med" len="med"/>
                      <a:tailEnd type="none" w="med" len="med"/>
                    </a:lnL>
                  </a:tcPr>
                </a:tc>
                <a:tc>
                  <a:txBody>
                    <a:bodyPr/>
                    <a:lstStyle/>
                    <a:p>
                      <a:pPr algn="ctr">
                        <a:lnSpc>
                          <a:spcPts val="1500"/>
                        </a:lnSpc>
                      </a:pPr>
                      <a:endParaRPr lang="en-US" sz="1100" dirty="0">
                        <a:latin typeface="Arial" panose="020B0604020202020204" pitchFamily="34" charset="0"/>
                        <a:cs typeface="Arial" panose="020B0604020202020204" pitchFamily="34" charset="0"/>
                      </a:endParaRPr>
                    </a:p>
                    <a:p>
                      <a:pPr algn="ctr">
                        <a:lnSpc>
                          <a:spcPts val="1500"/>
                        </a:lnSpc>
                      </a:pPr>
                      <a:r>
                        <a:rPr lang="en-US" sz="1100" dirty="0">
                          <a:latin typeface="Arial" panose="020B0604020202020204" pitchFamily="34" charset="0"/>
                          <a:cs typeface="Arial" panose="020B0604020202020204" pitchFamily="34" charset="0"/>
                        </a:rPr>
                        <a:t>74 (54)</a:t>
                      </a:r>
                    </a:p>
                    <a:p>
                      <a:pPr algn="ctr">
                        <a:lnSpc>
                          <a:spcPts val="1500"/>
                        </a:lnSpc>
                      </a:pPr>
                      <a:r>
                        <a:rPr lang="en-US" sz="1100" dirty="0">
                          <a:latin typeface="Arial" panose="020B0604020202020204" pitchFamily="34" charset="0"/>
                          <a:cs typeface="Arial" panose="020B0604020202020204" pitchFamily="34" charset="0"/>
                        </a:rPr>
                        <a:t>6 (4)</a:t>
                      </a:r>
                    </a:p>
                    <a:p>
                      <a:pPr algn="ctr">
                        <a:lnSpc>
                          <a:spcPts val="1500"/>
                        </a:lnSpc>
                      </a:pPr>
                      <a:r>
                        <a:rPr lang="en-US" sz="1100" dirty="0">
                          <a:latin typeface="Arial" panose="020B0604020202020204" pitchFamily="34" charset="0"/>
                          <a:cs typeface="Arial" panose="020B0604020202020204" pitchFamily="34" charset="0"/>
                        </a:rPr>
                        <a:t>49 (36)</a:t>
                      </a:r>
                    </a:p>
                  </a:txBody>
                  <a:tcPr marL="68580" marR="68580" marT="34290" marB="34290" anchor="ctr"/>
                </a:tc>
                <a:tc>
                  <a:txBody>
                    <a:bodyPr/>
                    <a:lstStyle/>
                    <a:p>
                      <a:pPr algn="ctr">
                        <a:lnSpc>
                          <a:spcPts val="1500"/>
                        </a:lnSpc>
                      </a:pPr>
                      <a:endParaRPr lang="en-US" sz="1100" dirty="0">
                        <a:latin typeface="Arial" panose="020B0604020202020204" pitchFamily="34" charset="0"/>
                        <a:cs typeface="Arial" panose="020B0604020202020204" pitchFamily="34" charset="0"/>
                      </a:endParaRPr>
                    </a:p>
                    <a:p>
                      <a:pPr algn="ctr">
                        <a:lnSpc>
                          <a:spcPts val="1500"/>
                        </a:lnSpc>
                      </a:pPr>
                      <a:r>
                        <a:rPr lang="en-US" sz="1100" dirty="0">
                          <a:latin typeface="Arial" panose="020B0604020202020204" pitchFamily="34" charset="0"/>
                          <a:cs typeface="Arial" panose="020B0604020202020204" pitchFamily="34" charset="0"/>
                        </a:rPr>
                        <a:t>13 (81)</a:t>
                      </a:r>
                    </a:p>
                    <a:p>
                      <a:pPr algn="ctr">
                        <a:lnSpc>
                          <a:spcPts val="1500"/>
                        </a:lnSpc>
                      </a:pPr>
                      <a:r>
                        <a:rPr lang="en-US" sz="1100" dirty="0">
                          <a:latin typeface="Arial" panose="020B0604020202020204" pitchFamily="34" charset="0"/>
                          <a:cs typeface="Arial" panose="020B0604020202020204" pitchFamily="34" charset="0"/>
                        </a:rPr>
                        <a:t>0</a:t>
                      </a:r>
                    </a:p>
                    <a:p>
                      <a:pPr algn="ctr">
                        <a:lnSpc>
                          <a:spcPts val="1500"/>
                        </a:lnSpc>
                      </a:pPr>
                      <a:r>
                        <a:rPr lang="en-US" sz="1100" dirty="0">
                          <a:latin typeface="Arial" panose="020B0604020202020204" pitchFamily="34" charset="0"/>
                          <a:cs typeface="Arial" panose="020B0604020202020204" pitchFamily="34" charset="0"/>
                        </a:rPr>
                        <a:t>3</a:t>
                      </a:r>
                      <a:r>
                        <a:rPr lang="en-US" sz="1100" baseline="0" dirty="0">
                          <a:latin typeface="Arial" panose="020B0604020202020204" pitchFamily="34" charset="0"/>
                          <a:cs typeface="Arial" panose="020B0604020202020204" pitchFamily="34" charset="0"/>
                        </a:rPr>
                        <a:t> (19)</a:t>
                      </a:r>
                      <a:endParaRPr lang="en-US" sz="1100" dirty="0">
                        <a:latin typeface="Arial" panose="020B0604020202020204" pitchFamily="34" charset="0"/>
                        <a:cs typeface="Arial" panose="020B0604020202020204" pitchFamily="34" charset="0"/>
                      </a:endParaRPr>
                    </a:p>
                  </a:txBody>
                  <a:tcPr marL="68580" marR="68580" marT="34290" marB="34290" anchor="ctr">
                    <a:lnR w="9525" cap="flat" cmpd="sng" algn="ctr">
                      <a:noFill/>
                      <a:prstDash val="solid"/>
                      <a:round/>
                      <a:headEnd type="none" w="med" len="med"/>
                      <a:tailEnd type="none" w="med" len="med"/>
                    </a:lnR>
                  </a:tcPr>
                </a:tc>
                <a:extLst>
                  <a:ext uri="{0D108BD9-81ED-4DB2-BD59-A6C34878D82A}">
                    <a16:rowId xmlns:a16="http://schemas.microsoft.com/office/drawing/2014/main" val="10003"/>
                  </a:ext>
                </a:extLst>
              </a:tr>
              <a:tr h="989841">
                <a:tc>
                  <a:txBody>
                    <a:bodyPr/>
                    <a:lstStyle/>
                    <a:p>
                      <a:pPr marL="91440">
                        <a:lnSpc>
                          <a:spcPts val="1500"/>
                        </a:lnSpc>
                      </a:pPr>
                      <a:r>
                        <a:rPr lang="en-US" sz="1100" dirty="0">
                          <a:latin typeface="Arial" panose="020B0604020202020204" pitchFamily="34" charset="0"/>
                          <a:cs typeface="Arial" panose="020B0604020202020204" pitchFamily="34" charset="0"/>
                        </a:rPr>
                        <a:t>Antiretroviral Anchor Agent, n (%)</a:t>
                      </a:r>
                    </a:p>
                    <a:p>
                      <a:pPr marL="91440">
                        <a:lnSpc>
                          <a:spcPts val="1500"/>
                        </a:lnSpc>
                      </a:pPr>
                      <a:r>
                        <a:rPr lang="en-US" sz="1100" dirty="0">
                          <a:latin typeface="Arial" panose="020B0604020202020204" pitchFamily="34" charset="0"/>
                          <a:cs typeface="Arial" panose="020B0604020202020204" pitchFamily="34" charset="0"/>
                        </a:rPr>
                        <a:t>   Raltegravir</a:t>
                      </a:r>
                      <a:endParaRPr lang="en-US" sz="1100" baseline="0" dirty="0">
                        <a:latin typeface="Arial" panose="020B0604020202020204" pitchFamily="34" charset="0"/>
                        <a:cs typeface="Arial" panose="020B0604020202020204" pitchFamily="34" charset="0"/>
                      </a:endParaRPr>
                    </a:p>
                    <a:p>
                      <a:pPr marL="91440">
                        <a:lnSpc>
                          <a:spcPts val="1500"/>
                        </a:lnSpc>
                      </a:pPr>
                      <a:r>
                        <a:rPr lang="en-US" sz="1100" baseline="0" dirty="0">
                          <a:latin typeface="Arial" panose="020B0604020202020204" pitchFamily="34" charset="0"/>
                          <a:cs typeface="Arial" panose="020B0604020202020204" pitchFamily="34" charset="0"/>
                        </a:rPr>
                        <a:t>   Dolutegravir</a:t>
                      </a:r>
                    </a:p>
                    <a:p>
                      <a:pPr marL="91440">
                        <a:lnSpc>
                          <a:spcPts val="1500"/>
                        </a:lnSpc>
                      </a:pPr>
                      <a:r>
                        <a:rPr lang="en-US" sz="1100" baseline="0" dirty="0">
                          <a:latin typeface="Arial" panose="020B0604020202020204" pitchFamily="34" charset="0"/>
                          <a:cs typeface="Arial" panose="020B0604020202020204" pitchFamily="34" charset="0"/>
                        </a:rPr>
                        <a:t>   Rilpivirine</a:t>
                      </a:r>
                    </a:p>
                    <a:p>
                      <a:pPr marL="91440">
                        <a:lnSpc>
                          <a:spcPts val="1500"/>
                        </a:lnSpc>
                      </a:pPr>
                      <a:r>
                        <a:rPr lang="en-US" sz="1100" baseline="0" dirty="0">
                          <a:latin typeface="Arial" panose="020B0604020202020204" pitchFamily="34" charset="0"/>
                          <a:cs typeface="Arial" panose="020B0604020202020204" pitchFamily="34" charset="0"/>
                        </a:rPr>
                        <a:t>   Elvitegravir-cobicistat</a:t>
                      </a:r>
                    </a:p>
                  </a:txBody>
                  <a:tcPr marL="68580" marR="68580" marT="34290" marB="34290" anchor="ctr">
                    <a:lnL w="9525" cap="flat" cmpd="sng" algn="ctr">
                      <a:noFill/>
                      <a:prstDash val="solid"/>
                      <a:round/>
                      <a:headEnd type="none" w="med" len="med"/>
                      <a:tailEnd type="none" w="med" len="med"/>
                    </a:lnL>
                  </a:tcPr>
                </a:tc>
                <a:tc>
                  <a:txBody>
                    <a:bodyPr/>
                    <a:lstStyle/>
                    <a:p>
                      <a:pPr algn="ctr">
                        <a:lnSpc>
                          <a:spcPts val="1500"/>
                        </a:lnSpc>
                      </a:pPr>
                      <a:endParaRPr lang="en-US" sz="1100" dirty="0">
                        <a:latin typeface="Arial" panose="020B0604020202020204" pitchFamily="34" charset="0"/>
                        <a:cs typeface="Arial" panose="020B0604020202020204" pitchFamily="34" charset="0"/>
                      </a:endParaRPr>
                    </a:p>
                    <a:p>
                      <a:pPr algn="ctr">
                        <a:lnSpc>
                          <a:spcPts val="1500"/>
                        </a:lnSpc>
                      </a:pPr>
                      <a:r>
                        <a:rPr lang="en-US" sz="1100" dirty="0">
                          <a:latin typeface="Arial" panose="020B0604020202020204" pitchFamily="34" charset="0"/>
                          <a:cs typeface="Arial" panose="020B0604020202020204" pitchFamily="34" charset="0"/>
                        </a:rPr>
                        <a:t>39 (28)</a:t>
                      </a:r>
                    </a:p>
                    <a:p>
                      <a:pPr algn="ctr">
                        <a:lnSpc>
                          <a:spcPts val="1500"/>
                        </a:lnSpc>
                      </a:pPr>
                      <a:r>
                        <a:rPr lang="en-US" sz="1100" dirty="0">
                          <a:latin typeface="Arial" panose="020B0604020202020204" pitchFamily="34" charset="0"/>
                          <a:cs typeface="Arial" panose="020B0604020202020204" pitchFamily="34" charset="0"/>
                        </a:rPr>
                        <a:t>62 (45)</a:t>
                      </a:r>
                    </a:p>
                    <a:p>
                      <a:pPr algn="ctr">
                        <a:lnSpc>
                          <a:spcPts val="1500"/>
                        </a:lnSpc>
                      </a:pPr>
                      <a:r>
                        <a:rPr lang="en-US" sz="1100" dirty="0">
                          <a:latin typeface="Arial" panose="020B0604020202020204" pitchFamily="34" charset="0"/>
                          <a:cs typeface="Arial" panose="020B0604020202020204" pitchFamily="34" charset="0"/>
                        </a:rPr>
                        <a:t>27 (20)</a:t>
                      </a:r>
                    </a:p>
                    <a:p>
                      <a:pPr algn="ctr">
                        <a:lnSpc>
                          <a:spcPts val="1500"/>
                        </a:lnSpc>
                      </a:pPr>
                      <a:r>
                        <a:rPr lang="en-US" sz="11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ts val="1500"/>
                        </a:lnSpc>
                      </a:pPr>
                      <a:endParaRPr lang="en-US" sz="1100" dirty="0">
                        <a:latin typeface="Arial" panose="020B0604020202020204" pitchFamily="34" charset="0"/>
                        <a:cs typeface="Arial" panose="020B0604020202020204" pitchFamily="34" charset="0"/>
                      </a:endParaRPr>
                    </a:p>
                    <a:p>
                      <a:pPr algn="ctr">
                        <a:lnSpc>
                          <a:spcPts val="1500"/>
                        </a:lnSpc>
                      </a:pPr>
                      <a:r>
                        <a:rPr lang="en-US" sz="1100" dirty="0">
                          <a:latin typeface="Arial" panose="020B0604020202020204" pitchFamily="34" charset="0"/>
                          <a:cs typeface="Arial" panose="020B0604020202020204" pitchFamily="34" charset="0"/>
                        </a:rPr>
                        <a:t>6 (38)</a:t>
                      </a:r>
                    </a:p>
                    <a:p>
                      <a:pPr algn="ctr">
                        <a:lnSpc>
                          <a:spcPts val="1500"/>
                        </a:lnSpc>
                      </a:pPr>
                      <a:r>
                        <a:rPr lang="en-US" sz="1100" dirty="0">
                          <a:latin typeface="Arial" panose="020B0604020202020204" pitchFamily="34" charset="0"/>
                          <a:cs typeface="Arial" panose="020B0604020202020204" pitchFamily="34" charset="0"/>
                        </a:rPr>
                        <a:t>5 (31)</a:t>
                      </a:r>
                    </a:p>
                    <a:p>
                      <a:pPr algn="ctr">
                        <a:lnSpc>
                          <a:spcPts val="1500"/>
                        </a:lnSpc>
                      </a:pPr>
                      <a:r>
                        <a:rPr lang="en-US" sz="1100" dirty="0">
                          <a:latin typeface="Arial" panose="020B0604020202020204" pitchFamily="34" charset="0"/>
                          <a:cs typeface="Arial" panose="020B0604020202020204" pitchFamily="34" charset="0"/>
                        </a:rPr>
                        <a:t>5 (31)</a:t>
                      </a:r>
                    </a:p>
                    <a:p>
                      <a:pPr algn="ctr">
                        <a:lnSpc>
                          <a:spcPts val="1500"/>
                        </a:lnSpc>
                      </a:pPr>
                      <a:r>
                        <a:rPr lang="en-US" sz="1100" dirty="0">
                          <a:latin typeface="Arial" panose="020B0604020202020204" pitchFamily="34" charset="0"/>
                          <a:cs typeface="Arial" panose="020B0604020202020204" pitchFamily="34" charset="0"/>
                        </a:rPr>
                        <a:t>0</a:t>
                      </a:r>
                    </a:p>
                  </a:txBody>
                  <a:tcPr marL="68580" marR="68580" marT="34290" marB="34290" anchor="ctr">
                    <a:lnR w="9525" cap="flat" cmpd="sng" algn="ctr">
                      <a:noFill/>
                      <a:prstDash val="solid"/>
                      <a:round/>
                      <a:headEnd type="none" w="med" len="med"/>
                      <a:tailEnd type="none" w="med" len="med"/>
                    </a:lnR>
                  </a:tcPr>
                </a:tc>
                <a:extLst>
                  <a:ext uri="{0D108BD9-81ED-4DB2-BD59-A6C34878D82A}">
                    <a16:rowId xmlns:a16="http://schemas.microsoft.com/office/drawing/2014/main" val="10004"/>
                  </a:ext>
                </a:extLst>
              </a:tr>
              <a:tr h="239535">
                <a:tc>
                  <a:txBody>
                    <a:bodyPr/>
                    <a:lstStyle/>
                    <a:p>
                      <a:pPr marL="91440">
                        <a:lnSpc>
                          <a:spcPts val="1500"/>
                        </a:lnSpc>
                      </a:pPr>
                      <a:r>
                        <a:rPr lang="en-US" sz="1100" dirty="0">
                          <a:latin typeface="Arial" panose="020B0604020202020204" pitchFamily="34" charset="0"/>
                          <a:cs typeface="Arial" panose="020B0604020202020204" pitchFamily="34" charset="0"/>
                        </a:rPr>
                        <a:t>Antiretroviral Therapy Naïve, n (%)</a:t>
                      </a:r>
                    </a:p>
                  </a:txBody>
                  <a:tcPr marL="68580" marR="68580" marT="34290" marB="34290" anchor="ctr">
                    <a:lnL w="9525" cap="flat" cmpd="sng" algn="ctr">
                      <a:noFill/>
                      <a:prstDash val="solid"/>
                      <a:round/>
                      <a:headEnd type="none" w="med" len="med"/>
                      <a:tailEnd type="none" w="med" len="med"/>
                    </a:lnL>
                  </a:tcPr>
                </a:tc>
                <a:tc>
                  <a:txBody>
                    <a:bodyPr/>
                    <a:lstStyle/>
                    <a:p>
                      <a:pPr algn="ctr">
                        <a:lnSpc>
                          <a:spcPts val="1500"/>
                        </a:lnSpc>
                      </a:pPr>
                      <a:r>
                        <a:rPr lang="en-US" sz="1100" dirty="0">
                          <a:latin typeface="Arial" panose="020B0604020202020204" pitchFamily="34" charset="0"/>
                          <a:cs typeface="Arial" panose="020B0604020202020204" pitchFamily="34" charset="0"/>
                        </a:rPr>
                        <a:t>9 (7)</a:t>
                      </a:r>
                    </a:p>
                  </a:txBody>
                  <a:tcPr marL="68580" marR="68580" marT="34290" marB="34290" anchor="ctr"/>
                </a:tc>
                <a:tc>
                  <a:txBody>
                    <a:bodyPr/>
                    <a:lstStyle/>
                    <a:p>
                      <a:pPr algn="ctr">
                        <a:lnSpc>
                          <a:spcPts val="1500"/>
                        </a:lnSpc>
                      </a:pPr>
                      <a:r>
                        <a:rPr lang="en-US" sz="1100" dirty="0">
                          <a:latin typeface="Arial" panose="020B0604020202020204" pitchFamily="34" charset="0"/>
                          <a:cs typeface="Arial" panose="020B0604020202020204" pitchFamily="34" charset="0"/>
                        </a:rPr>
                        <a:t>0</a:t>
                      </a:r>
                    </a:p>
                  </a:txBody>
                  <a:tcPr marL="68580" marR="68580" marT="34290" marB="34290" anchor="ctr">
                    <a:lnR w="9525" cap="flat" cmpd="sng" algn="ctr">
                      <a:noFill/>
                      <a:prstDash val="solid"/>
                      <a:round/>
                      <a:headEnd type="none" w="med" len="med"/>
                      <a:tailEnd type="none" w="med" len="med"/>
                    </a:lnR>
                  </a:tcPr>
                </a:tc>
                <a:extLst>
                  <a:ext uri="{0D108BD9-81ED-4DB2-BD59-A6C34878D82A}">
                    <a16:rowId xmlns:a16="http://schemas.microsoft.com/office/drawing/2014/main" val="10005"/>
                  </a:ext>
                </a:extLst>
              </a:tr>
              <a:tr h="239535">
                <a:tc>
                  <a:txBody>
                    <a:bodyPr/>
                    <a:lstStyle/>
                    <a:p>
                      <a:pPr marL="91440">
                        <a:lnSpc>
                          <a:spcPts val="1500"/>
                        </a:lnSpc>
                      </a:pPr>
                      <a:r>
                        <a:rPr lang="en-US" sz="1100" dirty="0">
                          <a:latin typeface="Arial" panose="020B0604020202020204" pitchFamily="34" charset="0"/>
                          <a:cs typeface="Arial" panose="020B0604020202020204" pitchFamily="34" charset="0"/>
                        </a:rPr>
                        <a:t>CD4 cell count</a:t>
                      </a:r>
                      <a:r>
                        <a:rPr lang="en-US" sz="1100" baseline="0" dirty="0">
                          <a:latin typeface="Arial" panose="020B0604020202020204" pitchFamily="34" charset="0"/>
                          <a:cs typeface="Arial" panose="020B0604020202020204" pitchFamily="34" charset="0"/>
                        </a:rPr>
                        <a:t> ≥500 cells/mm</a:t>
                      </a:r>
                      <a:r>
                        <a:rPr lang="en-US" sz="1100" baseline="300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noFill/>
                      <a:prstDash val="solid"/>
                      <a:round/>
                      <a:headEnd type="none" w="med" len="med"/>
                      <a:tailEnd type="none" w="med" len="med"/>
                    </a:lnL>
                    <a:lnB w="9525" cap="flat" cmpd="sng" algn="ctr">
                      <a:noFill/>
                      <a:prstDash val="solid"/>
                      <a:round/>
                      <a:headEnd type="none" w="med" len="med"/>
                      <a:tailEnd type="none" w="med" len="med"/>
                    </a:lnB>
                  </a:tcPr>
                </a:tc>
                <a:tc>
                  <a:txBody>
                    <a:bodyPr/>
                    <a:lstStyle/>
                    <a:p>
                      <a:pPr algn="ctr">
                        <a:lnSpc>
                          <a:spcPts val="1500"/>
                        </a:lnSpc>
                      </a:pPr>
                      <a:r>
                        <a:rPr lang="en-US" sz="1100" dirty="0">
                          <a:latin typeface="Arial" panose="020B0604020202020204" pitchFamily="34" charset="0"/>
                          <a:cs typeface="Arial" panose="020B0604020202020204" pitchFamily="34" charset="0"/>
                        </a:rPr>
                        <a:t>92 (67)</a:t>
                      </a:r>
                    </a:p>
                  </a:txBody>
                  <a:tcPr marL="68580" marR="68580" marT="34290" marB="34290" anchor="ctr">
                    <a:lnB w="9525" cap="flat" cmpd="sng" algn="ctr">
                      <a:noFill/>
                      <a:prstDash val="solid"/>
                      <a:round/>
                      <a:headEnd type="none" w="med" len="med"/>
                      <a:tailEnd type="none" w="med" len="med"/>
                    </a:lnB>
                  </a:tcPr>
                </a:tc>
                <a:tc>
                  <a:txBody>
                    <a:bodyPr/>
                    <a:lstStyle/>
                    <a:p>
                      <a:pPr algn="ctr">
                        <a:lnSpc>
                          <a:spcPts val="1500"/>
                        </a:lnSpc>
                      </a:pPr>
                      <a:r>
                        <a:rPr lang="en-US" sz="1100" dirty="0">
                          <a:latin typeface="Arial" panose="020B0604020202020204" pitchFamily="34" charset="0"/>
                          <a:cs typeface="Arial" panose="020B0604020202020204" pitchFamily="34" charset="0"/>
                        </a:rPr>
                        <a:t>9 (56)</a:t>
                      </a:r>
                    </a:p>
                  </a:txBody>
                  <a:tcPr marL="68580" marR="68580" marT="34290" marB="34290" anchor="ctr">
                    <a:lnR w="9525" cap="flat" cmpd="sng" algn="ctr">
                      <a:noFill/>
                      <a:prstDash val="solid"/>
                      <a:round/>
                      <a:headEnd type="none" w="med" len="med"/>
                      <a:tailEnd type="none" w="med" len="med"/>
                    </a:lnR>
                    <a:lnB w="9525"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641502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Baseline Polymorphisms</a:t>
            </a:r>
          </a:p>
        </p:txBody>
      </p:sp>
      <p:sp>
        <p:nvSpPr>
          <p:cNvPr id="36" name="Content Placeholder 6"/>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ontent Placeholder 2"/>
          <p:cNvGraphicFramePr>
            <a:graphicFrameLocks/>
          </p:cNvGraphicFramePr>
          <p:nvPr>
            <p:extLst>
              <p:ext uri="{D42A27DB-BD31-4B8C-83A1-F6EECF244321}">
                <p14:modId xmlns:p14="http://schemas.microsoft.com/office/powerpoint/2010/main" val="2703789306"/>
              </p:ext>
            </p:extLst>
          </p:nvPr>
        </p:nvGraphicFramePr>
        <p:xfrm>
          <a:off x="467514" y="1197761"/>
          <a:ext cx="8229599" cy="3176531"/>
        </p:xfrm>
        <a:graphic>
          <a:graphicData uri="http://schemas.openxmlformats.org/drawingml/2006/table">
            <a:tbl>
              <a:tblPr firstRow="1" bandRow="1">
                <a:tableStyleId>{5C22544A-7EE6-4342-B048-85BDC9FD1C3A}</a:tableStyleId>
              </a:tblPr>
              <a:tblGrid>
                <a:gridCol w="3340629">
                  <a:extLst>
                    <a:ext uri="{9D8B030D-6E8A-4147-A177-3AD203B41FA5}">
                      <a16:colId xmlns:a16="http://schemas.microsoft.com/office/drawing/2014/main" val="20000"/>
                    </a:ext>
                  </a:extLst>
                </a:gridCol>
                <a:gridCol w="2444485">
                  <a:extLst>
                    <a:ext uri="{9D8B030D-6E8A-4147-A177-3AD203B41FA5}">
                      <a16:colId xmlns:a16="http://schemas.microsoft.com/office/drawing/2014/main" val="20001"/>
                    </a:ext>
                  </a:extLst>
                </a:gridCol>
                <a:gridCol w="2444485">
                  <a:extLst>
                    <a:ext uri="{9D8B030D-6E8A-4147-A177-3AD203B41FA5}">
                      <a16:colId xmlns:a16="http://schemas.microsoft.com/office/drawing/2014/main" val="20002"/>
                    </a:ext>
                  </a:extLst>
                </a:gridCol>
              </a:tblGrid>
              <a:tr h="656386">
                <a:tc>
                  <a:txBody>
                    <a:bodyPr/>
                    <a:lstStyle/>
                    <a:p>
                      <a:pPr marL="91440">
                        <a:lnSpc>
                          <a:spcPct val="100000"/>
                        </a:lnSpc>
                      </a:pPr>
                      <a:r>
                        <a:rPr lang="en-US" sz="1400" dirty="0">
                          <a:latin typeface="Arial" panose="020B0604020202020204" pitchFamily="34" charset="0"/>
                          <a:cs typeface="Arial" panose="020B0604020202020204" pitchFamily="34" charset="0"/>
                        </a:rPr>
                        <a:t>Baseline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Polymorphisms*</a:t>
                      </a:r>
                      <a:r>
                        <a:rPr lang="en-US" sz="1400" baseline="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GLE-PIB</a:t>
                      </a:r>
                      <a:r>
                        <a:rPr lang="en-US" sz="1400" b="0" dirty="0">
                          <a:solidFill>
                            <a:srgbClr val="FFFFFF"/>
                          </a:solidFill>
                          <a:latin typeface="Arial" panose="020B0604020202020204" pitchFamily="34" charset="0"/>
                          <a:cs typeface="Arial" panose="020B0604020202020204" pitchFamily="34" charset="0"/>
                        </a:rPr>
                        <a:t> x 8 weeks</a:t>
                      </a:r>
                    </a:p>
                    <a:p>
                      <a:pPr algn="ctr">
                        <a:lnSpc>
                          <a:spcPct val="100000"/>
                        </a:lnSpc>
                      </a:pPr>
                      <a:r>
                        <a:rPr lang="en-US" sz="1200" b="0" dirty="0">
                          <a:solidFill>
                            <a:srgbClr val="FFFFFF"/>
                          </a:solidFill>
                          <a:latin typeface="Arial" panose="020B0604020202020204" pitchFamily="34" charset="0"/>
                          <a:cs typeface="Arial" panose="020B0604020202020204" pitchFamily="34" charset="0"/>
                        </a:rPr>
                        <a:t>(n = 130)</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GLE-PIB</a:t>
                      </a:r>
                      <a:r>
                        <a:rPr lang="en-US" sz="1400" b="0" dirty="0">
                          <a:solidFill>
                            <a:srgbClr val="FFFFFF"/>
                          </a:solidFill>
                          <a:latin typeface="Arial" panose="020B0604020202020204" pitchFamily="34" charset="0"/>
                          <a:cs typeface="Arial" panose="020B0604020202020204" pitchFamily="34" charset="0"/>
                        </a:rPr>
                        <a:t> x 12 weeks</a:t>
                      </a:r>
                      <a:endParaRPr lang="en-US" sz="1400" b="1" dirty="0">
                        <a:solidFill>
                          <a:srgbClr val="FFFFFF"/>
                        </a:solidFill>
                        <a:latin typeface="Arial" panose="020B0604020202020204" pitchFamily="34" charset="0"/>
                        <a:cs typeface="Arial" panose="020B0604020202020204" pitchFamily="34" charset="0"/>
                      </a:endParaRPr>
                    </a:p>
                    <a:p>
                      <a:pPr algn="ctr">
                        <a:lnSpc>
                          <a:spcPct val="100000"/>
                        </a:lnSpc>
                      </a:pPr>
                      <a:r>
                        <a:rPr lang="en-US" sz="1200" b="0" dirty="0">
                          <a:solidFill>
                            <a:srgbClr val="FFFFFF"/>
                          </a:solidFill>
                          <a:latin typeface="Arial" panose="020B0604020202020204" pitchFamily="34" charset="0"/>
                          <a:cs typeface="Arial" panose="020B0604020202020204" pitchFamily="34" charset="0"/>
                        </a:rPr>
                        <a:t>( n = 16)</a:t>
                      </a:r>
                      <a:endParaRPr lang="en-US" sz="12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F6000"/>
                    </a:solidFill>
                  </a:tcPr>
                </a:tc>
                <a:extLst>
                  <a:ext uri="{0D108BD9-81ED-4DB2-BD59-A6C34878D82A}">
                    <a16:rowId xmlns:a16="http://schemas.microsoft.com/office/drawing/2014/main" val="10000"/>
                  </a:ext>
                </a:extLst>
              </a:tr>
              <a:tr h="451243">
                <a:tc>
                  <a:txBody>
                    <a:bodyPr/>
                    <a:lstStyle/>
                    <a:p>
                      <a:pPr marL="91440">
                        <a:lnSpc>
                          <a:spcPct val="100000"/>
                        </a:lnSpc>
                      </a:pPr>
                      <a:r>
                        <a:rPr lang="en-US" sz="1400" dirty="0">
                          <a:latin typeface="Arial" panose="020B0604020202020204" pitchFamily="34" charset="0"/>
                          <a:cs typeface="Arial" panose="020B0604020202020204" pitchFamily="34" charset="0"/>
                        </a:rPr>
                        <a:t>None, n (%)</a:t>
                      </a:r>
                    </a:p>
                  </a:txBody>
                  <a:tcPr marL="68580" marR="68580" marT="34290" marB="34290" anchor="ctr">
                    <a:lnL w="9525" cap="flat" cmpd="sng" algn="ctr">
                      <a:solidFill>
                        <a:prstClr val="white">
                          <a:lumMod val="75000"/>
                        </a:prst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400" dirty="0">
                          <a:latin typeface="Arial" panose="020B0604020202020204" pitchFamily="34" charset="0"/>
                          <a:cs typeface="Arial" panose="020B0604020202020204" pitchFamily="34" charset="0"/>
                        </a:rPr>
                        <a:t>92 (71)</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400" dirty="0">
                          <a:latin typeface="Arial" panose="020B0604020202020204" pitchFamily="34" charset="0"/>
                          <a:cs typeface="Arial" panose="020B0604020202020204" pitchFamily="34" charset="0"/>
                        </a:rPr>
                        <a:t>9 (56)</a:t>
                      </a:r>
                    </a:p>
                  </a:txBody>
                  <a:tcPr marL="68580" marR="68580" marT="34290" marB="34290" anchor="ctr">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451243">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NS3 only, n (%)</a:t>
                      </a:r>
                    </a:p>
                  </a:txBody>
                  <a:tcPr marL="68580" marR="68580" marT="34290" marB="34290" anchor="ctr">
                    <a:lnL w="9525" cap="flat" cmpd="sng" algn="ctr">
                      <a:solidFill>
                        <a:prstClr val="white">
                          <a:lumMod val="75000"/>
                        </a:prstClr>
                      </a:solidFill>
                      <a:prstDash val="solid"/>
                      <a:round/>
                      <a:headEnd type="none" w="med" len="med"/>
                      <a:tailEnd type="none" w="med" len="med"/>
                    </a:lnL>
                    <a:solidFill>
                      <a:srgbClr val="E8EAEF"/>
                    </a:solidFill>
                  </a:tcPr>
                </a:tc>
                <a:tc>
                  <a:txBody>
                    <a:bodyPr/>
                    <a:lstStyle/>
                    <a:p>
                      <a:pPr algn="ctr">
                        <a:lnSpc>
                          <a:spcPct val="100000"/>
                        </a:lnSpc>
                      </a:pPr>
                      <a:r>
                        <a:rPr lang="en-US" sz="14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ct val="100000"/>
                        </a:lnSpc>
                      </a:pPr>
                      <a:r>
                        <a:rPr lang="en-US" sz="1400" dirty="0">
                          <a:latin typeface="Arial" panose="020B0604020202020204" pitchFamily="34" charset="0"/>
                          <a:cs typeface="Arial" panose="020B0604020202020204" pitchFamily="34" charset="0"/>
                        </a:rPr>
                        <a:t>1 (6)</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2"/>
                  </a:ext>
                </a:extLst>
              </a:tr>
              <a:tr h="50227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NS5A only, n (%)</a:t>
                      </a:r>
                    </a:p>
                  </a:txBody>
                  <a:tcPr marL="68580" marR="68580" marT="34290" marB="34290" anchor="ctr">
                    <a:lnL w="9525" cap="flat" cmpd="sng" algn="ctr">
                      <a:solidFill>
                        <a:prstClr val="white">
                          <a:lumMod val="75000"/>
                        </a:prstClr>
                      </a:solidFill>
                      <a:prstDash val="solid"/>
                      <a:round/>
                      <a:headEnd type="none" w="med" len="med"/>
                      <a:tailEnd type="none" w="med" len="med"/>
                    </a:lnL>
                  </a:tcPr>
                </a:tc>
                <a:tc>
                  <a:txBody>
                    <a:bodyPr/>
                    <a:lstStyle/>
                    <a:p>
                      <a:pPr algn="ctr">
                        <a:lnSpc>
                          <a:spcPct val="100000"/>
                        </a:lnSpc>
                      </a:pPr>
                      <a:r>
                        <a:rPr lang="en-US" sz="1400" dirty="0">
                          <a:latin typeface="Arial" panose="020B0604020202020204" pitchFamily="34" charset="0"/>
                          <a:cs typeface="Arial" panose="020B0604020202020204" pitchFamily="34" charset="0"/>
                        </a:rPr>
                        <a:t>36 (28)</a:t>
                      </a:r>
                    </a:p>
                  </a:txBody>
                  <a:tcPr marL="68580" marR="68580" marT="34290" marB="34290" anchor="ctr"/>
                </a:tc>
                <a:tc>
                  <a:txBody>
                    <a:bodyPr/>
                    <a:lstStyle/>
                    <a:p>
                      <a:pPr algn="ctr">
                        <a:lnSpc>
                          <a:spcPct val="100000"/>
                        </a:lnSpc>
                      </a:pPr>
                      <a:r>
                        <a:rPr lang="en-US" sz="1400" dirty="0">
                          <a:latin typeface="Arial" panose="020B0604020202020204" pitchFamily="34" charset="0"/>
                          <a:cs typeface="Arial" panose="020B0604020202020204" pitchFamily="34" charset="0"/>
                        </a:rPr>
                        <a:t>6 (38)</a:t>
                      </a:r>
                    </a:p>
                  </a:txBody>
                  <a:tcPr marL="68580" marR="68580" marT="34290" marB="34290"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41933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NS3 and NS5A</a:t>
                      </a:r>
                      <a:r>
                        <a:rPr lang="en-US" sz="1400" dirty="0">
                          <a:latin typeface="Arial" panose="020B0604020202020204" pitchFamily="34" charset="0"/>
                          <a:cs typeface="Arial" panose="020B0604020202020204" pitchFamily="34" charset="0"/>
                        </a:rPr>
                        <a:t>, n (%)</a:t>
                      </a:r>
                    </a:p>
                  </a:txBody>
                  <a:tcPr marL="68580" marR="68580" marT="34290" marB="34290" anchor="ctr">
                    <a:lnL w="9525" cap="flat" cmpd="sng" algn="ctr">
                      <a:solidFill>
                        <a:prstClr val="white">
                          <a:lumMod val="75000"/>
                        </a:prstClr>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400" dirty="0">
                          <a:latin typeface="Arial" panose="020B0604020202020204" pitchFamily="34" charset="0"/>
                          <a:cs typeface="Arial" panose="020B0604020202020204" pitchFamily="34" charset="0"/>
                        </a:rPr>
                        <a:t>1 (1)</a:t>
                      </a:r>
                    </a:p>
                  </a:txBody>
                  <a:tcPr marL="68580" marR="68580" marT="34290" marB="34290" anchor="ctr">
                    <a:lnB w="6350" cap="flat" cmpd="sng" algn="ctr">
                      <a:solidFill>
                        <a:srgbClr val="6D5200"/>
                      </a:solidFill>
                      <a:prstDash val="solid"/>
                      <a:round/>
                      <a:headEnd type="none" w="med" len="med"/>
                      <a:tailEnd type="none" w="med" len="med"/>
                    </a:lnB>
                  </a:tcPr>
                </a:tc>
                <a:tc>
                  <a:txBody>
                    <a:bodyPr/>
                    <a:lstStyle/>
                    <a:p>
                      <a:pPr algn="ctr">
                        <a:lnSpc>
                          <a:spcPct val="100000"/>
                        </a:lnSpc>
                      </a:pPr>
                      <a:r>
                        <a:rPr lang="en-US" sz="1400" dirty="0">
                          <a:latin typeface="Arial" panose="020B0604020202020204" pitchFamily="34" charset="0"/>
                          <a:cs typeface="Arial" panose="020B0604020202020204" pitchFamily="34" charset="0"/>
                        </a:rPr>
                        <a:t>0</a:t>
                      </a:r>
                    </a:p>
                  </a:txBody>
                  <a:tcPr marL="68580" marR="68580" marT="34290" marB="34290" anchor="ctr">
                    <a:lnR w="9525" cap="flat" cmpd="sng" algn="ctr">
                      <a:solidFill>
                        <a:prstClr val="white">
                          <a:lumMod val="75000"/>
                        </a:prstClr>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4"/>
                  </a:ext>
                </a:extLst>
              </a:tr>
              <a:tr h="696059">
                <a:tc gridSpan="3">
                  <a:txBody>
                    <a:bodyPr/>
                    <a:lstStyle/>
                    <a:p>
                      <a:pPr marL="91440"/>
                      <a:r>
                        <a:rPr lang="en-US" sz="1200" dirty="0">
                          <a:latin typeface="Arial" panose="020B0604020202020204" pitchFamily="34" charset="0"/>
                          <a:ea typeface="Arial" charset="0"/>
                          <a:cs typeface="Arial" panose="020B0604020202020204" pitchFamily="34" charset="0"/>
                        </a:rPr>
                        <a:t>*Detected at 15% threshold by next-generation sequencing in samples that had</a:t>
                      </a:r>
                      <a:r>
                        <a:rPr lang="en-US" sz="1200" baseline="0" dirty="0">
                          <a:latin typeface="Arial" panose="020B0604020202020204" pitchFamily="34" charset="0"/>
                          <a:ea typeface="Arial" charset="0"/>
                          <a:cs typeface="Arial" panose="020B0604020202020204" pitchFamily="34" charset="0"/>
                        </a:rPr>
                        <a:t> </a:t>
                      </a:r>
                      <a:r>
                        <a:rPr lang="en-US" sz="1200" dirty="0">
                          <a:latin typeface="Arial" panose="020B0604020202020204" pitchFamily="34" charset="0"/>
                          <a:ea typeface="Arial" charset="0"/>
                          <a:cs typeface="Arial" panose="020B0604020202020204" pitchFamily="34" charset="0"/>
                        </a:rPr>
                        <a:t>sequences available</a:t>
                      </a:r>
                      <a:r>
                        <a:rPr lang="en-US" sz="1200" baseline="0" dirty="0">
                          <a:latin typeface="Arial" panose="020B0604020202020204" pitchFamily="34" charset="0"/>
                          <a:ea typeface="Arial" charset="0"/>
                          <a:cs typeface="Arial" panose="020B0604020202020204" pitchFamily="34" charset="0"/>
                        </a:rPr>
                        <a:t> </a:t>
                      </a:r>
                      <a:r>
                        <a:rPr lang="en-US" sz="1200" dirty="0">
                          <a:latin typeface="Arial" panose="020B0604020202020204" pitchFamily="34" charset="0"/>
                          <a:ea typeface="Arial" charset="0"/>
                          <a:cs typeface="Arial" panose="020B0604020202020204" pitchFamily="34" charset="0"/>
                        </a:rPr>
                        <a:t>at a key subset of amino acid positions: NS3 at positions 55, 156, 168; NS5A at positions 24, 28, 30, 31, 58, 92, 93</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6350" cap="flat" cmpd="sng" algn="ctr">
                      <a:solidFill>
                        <a:srgbClr val="6D5200"/>
                      </a:solidFill>
                      <a:prstDash val="solid"/>
                      <a:round/>
                      <a:headEnd type="none" w="med" len="med"/>
                      <a:tailEnd type="none" w="med" len="med"/>
                    </a:lnT>
                    <a:solidFill>
                      <a:schemeClr val="accent5">
                        <a:lumMod val="20000"/>
                        <a:lumOff val="80000"/>
                      </a:schemeClr>
                    </a:solidFill>
                  </a:tcPr>
                </a:tc>
                <a:tc hMerge="1">
                  <a:txBody>
                    <a:bodyPr/>
                    <a:lstStyle/>
                    <a:p>
                      <a:pPr algn="ctr">
                        <a:lnSpc>
                          <a:spcPct val="100000"/>
                        </a:lnSpc>
                      </a:pPr>
                      <a:endParaRPr lang="en-US" sz="1400" dirty="0"/>
                    </a:p>
                  </a:txBody>
                  <a:tcPr anchor="ctr"/>
                </a:tc>
                <a:tc hMerge="1">
                  <a:txBody>
                    <a:bodyPr/>
                    <a:lstStyle/>
                    <a:p>
                      <a:pPr algn="ctr">
                        <a:lnSpc>
                          <a:spcPct val="100000"/>
                        </a:lnSpc>
                      </a:pPr>
                      <a:endParaRPr lang="en-US" sz="1400" dirty="0"/>
                    </a:p>
                  </a:txBody>
                  <a:tcPr anchor="ctr">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839806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Results</a:t>
            </a:r>
          </a:p>
        </p:txBody>
      </p:sp>
      <p:sp>
        <p:nvSpPr>
          <p:cNvPr id="6" name="Text Placeholder 5"/>
          <p:cNvSpPr>
            <a:spLocks noGrp="1"/>
          </p:cNvSpPr>
          <p:nvPr>
            <p:ph type="body" sz="quarter" idx="14"/>
          </p:nvPr>
        </p:nvSpPr>
        <p:spPr>
          <a:prstGeom prst="rect">
            <a:avLst/>
          </a:prstGeom>
        </p:spPr>
        <p:txBody>
          <a:bodyPr/>
          <a:lstStyle/>
          <a:p>
            <a:r>
              <a:rPr lang="fr-FR" dirty="0">
                <a:latin typeface="Arial" pitchFamily="-110" charset="0"/>
                <a:ea typeface="ＭＳ Ｐゴシック" pitchFamily="-110" charset="-128"/>
                <a:cs typeface="ＭＳ Ｐゴシック" pitchFamily="-110" charset="-128"/>
              </a:rPr>
              <a:t>Source: </a:t>
            </a:r>
            <a:r>
              <a:rPr lang="fr-FR" dirty="0" err="1">
                <a:latin typeface="Arial" pitchFamily="-110" charset="0"/>
                <a:ea typeface="ＭＳ Ｐゴシック" pitchFamily="-110" charset="-128"/>
                <a:cs typeface="ＭＳ Ｐゴシック" pitchFamily="-110" charset="-128"/>
              </a:rPr>
              <a:t>Rockstroh</a:t>
            </a:r>
            <a:r>
              <a:rPr lang="fr-FR" dirty="0">
                <a:latin typeface="Arial" pitchFamily="-110" charset="0"/>
                <a:ea typeface="ＭＳ Ｐゴシック" pitchFamily="-110" charset="-128"/>
                <a:cs typeface="ＭＳ Ｐゴシック" pitchFamily="-110" charset="-128"/>
              </a:rPr>
              <a:t> JK, et al. Clin Infect Dis. 2018;67:1010-7.</a:t>
            </a:r>
            <a:endParaRPr lang="en-US" dirty="0">
              <a:latin typeface="Arial" pitchFamily="-110" charset="0"/>
              <a:ea typeface="ＭＳ Ｐゴシック" pitchFamily="-110" charset="-128"/>
              <a:cs typeface="ＭＳ Ｐゴシック" pitchFamily="-110" charset="-128"/>
            </a:endParaRP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2788669052"/>
              </p:ext>
            </p:extLst>
          </p:nvPr>
        </p:nvGraphicFramePr>
        <p:xfrm>
          <a:off x="466725" y="982896"/>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1" y="4345695"/>
            <a:ext cx="7317309" cy="39775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180"/>
              </a:spcBef>
            </a:pPr>
            <a:r>
              <a:rPr lang="en-US" sz="1050" dirty="0">
                <a:solidFill>
                  <a:srgbClr val="000000"/>
                </a:solidFill>
                <a:latin typeface="Arial"/>
                <a:cs typeface="Arial"/>
              </a:rPr>
              <a:t>One GT3 patient with cirrhosis and 85% compliance had on-treatment virologic failure</a:t>
            </a:r>
          </a:p>
          <a:p>
            <a:pPr marL="205740" defTabSz="701279">
              <a:spcBef>
                <a:spcPts val="600"/>
              </a:spcBef>
            </a:pPr>
            <a:r>
              <a:rPr lang="en-US" sz="1050" b="1" dirty="0">
                <a:solidFill>
                  <a:srgbClr val="000000"/>
                </a:solidFill>
                <a:latin typeface="Arial"/>
                <a:cs typeface="Arial"/>
              </a:rPr>
              <a:t>Abbreviations: </a:t>
            </a:r>
            <a:r>
              <a:rPr lang="en-US" sz="1050" dirty="0">
                <a:solidFill>
                  <a:srgbClr val="000000"/>
                </a:solidFill>
                <a:latin typeface="Arial"/>
                <a:cs typeface="Arial"/>
              </a:rPr>
              <a:t>ITT = Intent-to-treat; mITT = modified intent-to-treat</a:t>
            </a:r>
          </a:p>
        </p:txBody>
      </p:sp>
      <p:sp>
        <p:nvSpPr>
          <p:cNvPr id="10" name="Rectangle 9"/>
          <p:cNvSpPr/>
          <p:nvPr/>
        </p:nvSpPr>
        <p:spPr>
          <a:xfrm>
            <a:off x="6196005" y="3731764"/>
            <a:ext cx="1041712"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150/151</a:t>
            </a:r>
          </a:p>
        </p:txBody>
      </p:sp>
      <p:sp>
        <p:nvSpPr>
          <p:cNvPr id="11" name="Rectangle 10"/>
          <p:cNvSpPr/>
          <p:nvPr/>
        </p:nvSpPr>
        <p:spPr>
          <a:xfrm>
            <a:off x="2683451" y="3731764"/>
            <a:ext cx="989037"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150/153</a:t>
            </a:r>
          </a:p>
        </p:txBody>
      </p:sp>
      <p:sp>
        <p:nvSpPr>
          <p:cNvPr id="12" name="Rectangle 11">
            <a:extLst>
              <a:ext uri="{FF2B5EF4-FFF2-40B4-BE49-F238E27FC236}">
                <a16:creationId xmlns:a16="http://schemas.microsoft.com/office/drawing/2014/main" id="{8379D68B-60C2-9B95-B512-A0CD9BEBACD0}"/>
              </a:ext>
            </a:extLst>
          </p:cNvPr>
          <p:cNvSpPr/>
          <p:nvPr/>
        </p:nvSpPr>
        <p:spPr>
          <a:xfrm>
            <a:off x="2606451" y="1471924"/>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96-100)</a:t>
            </a:r>
          </a:p>
        </p:txBody>
      </p:sp>
    </p:spTree>
    <p:extLst>
      <p:ext uri="{BB962C8B-B14F-4D97-AF65-F5344CB8AC3E}">
        <p14:creationId xmlns:p14="http://schemas.microsoft.com/office/powerpoint/2010/main" val="77747977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err="1"/>
              <a:t>Glecaprevir-Pibrentasvir</a:t>
            </a:r>
            <a:r>
              <a:rPr lang="en-US" sz="1800" dirty="0"/>
              <a:t> in HIV-HCV Coinfected Patients</a:t>
            </a:r>
            <a:br>
              <a:rPr lang="en-US" sz="1800" dirty="0"/>
            </a:br>
            <a:r>
              <a:rPr lang="en-US" sz="1800" dirty="0"/>
              <a:t>EXPEDITION-2</a:t>
            </a:r>
            <a:r>
              <a:rPr lang="en-US" sz="2025" dirty="0"/>
              <a:t>: Results</a:t>
            </a:r>
            <a:endParaRPr lang="en-US" sz="1725" dirty="0"/>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EXPEDITION-2: Overall SVR by Treatment Regimen </a:t>
            </a:r>
          </a:p>
        </p:txBody>
      </p:sp>
      <p:sp>
        <p:nvSpPr>
          <p:cNvPr id="2" name="Content Placeholder 1"/>
          <p:cNvSpPr>
            <a:spLocks noGrp="1"/>
          </p:cNvSpPr>
          <p:nvPr>
            <p:ph type="body" sz="quarter" idx="14"/>
          </p:nvPr>
        </p:nvSpPr>
        <p:spPr>
          <a:prstGeom prst="rect">
            <a:avLst/>
          </a:prstGeom>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extLst>
              <p:ext uri="{D42A27DB-BD31-4B8C-83A1-F6EECF244321}">
                <p14:modId xmlns:p14="http://schemas.microsoft.com/office/powerpoint/2010/main" val="729837155"/>
              </p:ext>
            </p:extLst>
          </p:nvPr>
        </p:nvGraphicFramePr>
        <p:xfrm>
          <a:off x="467513" y="1396206"/>
          <a:ext cx="82296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1" y="4457701"/>
            <a:ext cx="7282933" cy="26745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180"/>
              </a:spcBef>
            </a:pPr>
            <a:r>
              <a:rPr lang="en-US" sz="1050" dirty="0">
                <a:solidFill>
                  <a:srgbClr val="000000"/>
                </a:solidFill>
                <a:latin typeface="Arial"/>
                <a:cs typeface="Arial"/>
              </a:rPr>
              <a:t>*Excludes one patient with missing data who achieved SVR24</a:t>
            </a:r>
          </a:p>
        </p:txBody>
      </p:sp>
      <p:sp>
        <p:nvSpPr>
          <p:cNvPr id="10" name="Rectangle 9"/>
          <p:cNvSpPr/>
          <p:nvPr/>
        </p:nvSpPr>
        <p:spPr>
          <a:xfrm>
            <a:off x="6347758" y="3683214"/>
            <a:ext cx="715208"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14/15</a:t>
            </a:r>
          </a:p>
        </p:txBody>
      </p:sp>
      <p:sp>
        <p:nvSpPr>
          <p:cNvPr id="11" name="Rectangle 10"/>
          <p:cNvSpPr/>
          <p:nvPr/>
        </p:nvSpPr>
        <p:spPr>
          <a:xfrm>
            <a:off x="2776410" y="3683214"/>
            <a:ext cx="833064"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136/136</a:t>
            </a:r>
            <a:r>
              <a:rPr lang="en-US" sz="1050" dirty="0">
                <a:solidFill>
                  <a:schemeClr val="bg1"/>
                </a:solidFill>
              </a:rPr>
              <a:t>*</a:t>
            </a:r>
          </a:p>
        </p:txBody>
      </p:sp>
      <p:sp>
        <p:nvSpPr>
          <p:cNvPr id="12" name="Rectangle 11">
            <a:extLst>
              <a:ext uri="{FF2B5EF4-FFF2-40B4-BE49-F238E27FC236}">
                <a16:creationId xmlns:a16="http://schemas.microsoft.com/office/drawing/2014/main" id="{4166D014-97F8-2DDD-865E-EACF33A950EA}"/>
              </a:ext>
            </a:extLst>
          </p:cNvPr>
          <p:cNvSpPr/>
          <p:nvPr/>
        </p:nvSpPr>
        <p:spPr>
          <a:xfrm>
            <a:off x="2582398" y="1783395"/>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93-99.9)</a:t>
            </a:r>
          </a:p>
        </p:txBody>
      </p:sp>
    </p:spTree>
    <p:extLst>
      <p:ext uri="{BB962C8B-B14F-4D97-AF65-F5344CB8AC3E}">
        <p14:creationId xmlns:p14="http://schemas.microsoft.com/office/powerpoint/2010/main" val="9839438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1800" dirty="0" err="1"/>
              <a:t>Glecaprevir-Pibrentasvir</a:t>
            </a:r>
            <a:r>
              <a:rPr lang="en-US" sz="1800" dirty="0"/>
              <a:t> in HIV-HCV Coinfected Patients</a:t>
            </a:r>
            <a:br>
              <a:rPr lang="en-US" sz="1800" dirty="0"/>
            </a:br>
            <a:r>
              <a:rPr lang="en-US" sz="1800" dirty="0"/>
              <a:t>EXPEDITION-2</a:t>
            </a:r>
            <a:r>
              <a:rPr lang="en-US" sz="2025" dirty="0"/>
              <a:t>: Adverse Events</a:t>
            </a:r>
            <a:endParaRPr lang="en-US" sz="1725" dirty="0"/>
          </a:p>
        </p:txBody>
      </p:sp>
      <p:sp>
        <p:nvSpPr>
          <p:cNvPr id="7" name="Content Placeholder 1"/>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graphicFrame>
        <p:nvGraphicFramePr>
          <p:cNvPr id="8" name="Content Placeholder 6"/>
          <p:cNvGraphicFramePr>
            <a:graphicFrameLocks/>
          </p:cNvGraphicFramePr>
          <p:nvPr>
            <p:extLst>
              <p:ext uri="{D42A27DB-BD31-4B8C-83A1-F6EECF244321}">
                <p14:modId xmlns:p14="http://schemas.microsoft.com/office/powerpoint/2010/main" val="182690053"/>
              </p:ext>
            </p:extLst>
          </p:nvPr>
        </p:nvGraphicFramePr>
        <p:xfrm>
          <a:off x="903678" y="998571"/>
          <a:ext cx="6896317" cy="3698475"/>
        </p:xfrm>
        <a:graphic>
          <a:graphicData uri="http://schemas.openxmlformats.org/drawingml/2006/table">
            <a:tbl>
              <a:tblPr firstRow="1" bandRow="1">
                <a:tableStyleId>{5C22544A-7EE6-4342-B048-85BDC9FD1C3A}</a:tableStyleId>
              </a:tblPr>
              <a:tblGrid>
                <a:gridCol w="3272588">
                  <a:extLst>
                    <a:ext uri="{9D8B030D-6E8A-4147-A177-3AD203B41FA5}">
                      <a16:colId xmlns:a16="http://schemas.microsoft.com/office/drawing/2014/main" val="20000"/>
                    </a:ext>
                  </a:extLst>
                </a:gridCol>
                <a:gridCol w="2021306">
                  <a:extLst>
                    <a:ext uri="{9D8B030D-6E8A-4147-A177-3AD203B41FA5}">
                      <a16:colId xmlns:a16="http://schemas.microsoft.com/office/drawing/2014/main" val="20001"/>
                    </a:ext>
                  </a:extLst>
                </a:gridCol>
                <a:gridCol w="1602423">
                  <a:extLst>
                    <a:ext uri="{9D8B030D-6E8A-4147-A177-3AD203B41FA5}">
                      <a16:colId xmlns:a16="http://schemas.microsoft.com/office/drawing/2014/main" val="20002"/>
                    </a:ext>
                  </a:extLst>
                </a:gridCol>
              </a:tblGrid>
              <a:tr h="388605">
                <a:tc>
                  <a:txBody>
                    <a:bodyPr/>
                    <a:lstStyle/>
                    <a:p>
                      <a:pPr marL="91440"/>
                      <a:r>
                        <a:rPr lang="en-US" sz="1200" dirty="0">
                          <a:latin typeface="Arial" panose="020B0604020202020204" pitchFamily="34" charset="0"/>
                          <a:cs typeface="Arial" panose="020B0604020202020204" pitchFamily="34" charset="0"/>
                        </a:rPr>
                        <a:t>Adverse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Event (AE), n (%)</a:t>
                      </a:r>
                    </a:p>
                  </a:txBody>
                  <a:tcPr marL="68580" marR="68580" marT="91440" marB="9144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tx1">
                        <a:lumMod val="85000"/>
                        <a:lumOff val="15000"/>
                      </a:schemeClr>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8 weeks</a:t>
                      </a:r>
                    </a:p>
                    <a:p>
                      <a:pPr algn="ctr">
                        <a:lnSpc>
                          <a:spcPct val="100000"/>
                        </a:lnSpc>
                      </a:pPr>
                      <a:r>
                        <a:rPr lang="en-US" sz="900" b="0" dirty="0">
                          <a:solidFill>
                            <a:srgbClr val="FFFFFF"/>
                          </a:solidFill>
                          <a:latin typeface="Arial" panose="020B0604020202020204" pitchFamily="34" charset="0"/>
                          <a:cs typeface="Arial" panose="020B0604020202020204" pitchFamily="34" charset="0"/>
                        </a:rPr>
                        <a:t>(n</a:t>
                      </a:r>
                      <a:r>
                        <a:rPr lang="en-US" sz="900" b="0" baseline="0" dirty="0">
                          <a:solidFill>
                            <a:srgbClr val="FFFFFF"/>
                          </a:solidFill>
                          <a:latin typeface="Arial" panose="020B0604020202020204" pitchFamily="34" charset="0"/>
                          <a:cs typeface="Arial" panose="020B0604020202020204" pitchFamily="34" charset="0"/>
                        </a:rPr>
                        <a:t> </a:t>
                      </a:r>
                      <a:r>
                        <a:rPr lang="en-US" sz="900" b="0" dirty="0">
                          <a:solidFill>
                            <a:srgbClr val="FFFFFF"/>
                          </a:solidFill>
                          <a:latin typeface="Arial" panose="020B0604020202020204" pitchFamily="34" charset="0"/>
                          <a:cs typeface="Arial" panose="020B0604020202020204" pitchFamily="34" charset="0"/>
                        </a:rPr>
                        <a:t>= 137)</a:t>
                      </a:r>
                      <a:endParaRPr lang="en-US" sz="900" b="1" dirty="0">
                        <a:solidFill>
                          <a:srgbClr val="FFFFFF"/>
                        </a:solidFill>
                        <a:latin typeface="Arial" panose="020B0604020202020204" pitchFamily="34" charset="0"/>
                        <a:cs typeface="Arial" panose="020B0604020202020204" pitchFamily="34" charset="0"/>
                      </a:endParaRPr>
                    </a:p>
                  </a:txBody>
                  <a:tcPr marL="68580" marR="68580" marT="91440" marB="9144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971A6"/>
                    </a:solidFill>
                  </a:tcPr>
                </a:tc>
                <a:tc>
                  <a:txBody>
                    <a:bodyPr/>
                    <a:lstStyle/>
                    <a:p>
                      <a:pPr algn="ctr">
                        <a:lnSpc>
                          <a:spcPct val="100000"/>
                        </a:lnSpc>
                      </a:pPr>
                      <a:r>
                        <a:rPr lang="en-US" sz="1200" b="1" dirty="0">
                          <a:solidFill>
                            <a:srgbClr val="FFFFFF"/>
                          </a:solidFill>
                          <a:latin typeface="Arial" panose="020B0604020202020204" pitchFamily="34" charset="0"/>
                          <a:cs typeface="Arial" panose="020B0604020202020204" pitchFamily="34" charset="0"/>
                        </a:rPr>
                        <a:t>GLE-PIB</a:t>
                      </a:r>
                      <a:r>
                        <a:rPr lang="en-US" sz="1200" b="0" dirty="0">
                          <a:solidFill>
                            <a:srgbClr val="FFFFFF"/>
                          </a:solidFill>
                          <a:latin typeface="Arial" panose="020B0604020202020204" pitchFamily="34" charset="0"/>
                          <a:cs typeface="Arial" panose="020B0604020202020204" pitchFamily="34" charset="0"/>
                        </a:rPr>
                        <a:t> x 12 weeks</a:t>
                      </a:r>
                      <a:endParaRPr lang="en-US" sz="1200" b="1" dirty="0">
                        <a:solidFill>
                          <a:srgbClr val="FFFFFF"/>
                        </a:solidFill>
                        <a:latin typeface="Arial" panose="020B0604020202020204" pitchFamily="34" charset="0"/>
                        <a:cs typeface="Arial" panose="020B0604020202020204" pitchFamily="34" charset="0"/>
                      </a:endParaRPr>
                    </a:p>
                    <a:p>
                      <a:pPr algn="ctr">
                        <a:lnSpc>
                          <a:spcPct val="100000"/>
                        </a:lnSpc>
                      </a:pPr>
                      <a:r>
                        <a:rPr lang="en-US" sz="900" b="0" dirty="0">
                          <a:solidFill>
                            <a:srgbClr val="FFFFFF"/>
                          </a:solidFill>
                          <a:latin typeface="Arial" panose="020B0604020202020204" pitchFamily="34" charset="0"/>
                          <a:cs typeface="Arial" panose="020B0604020202020204" pitchFamily="34" charset="0"/>
                        </a:rPr>
                        <a:t>(n = 16)</a:t>
                      </a:r>
                      <a:endParaRPr lang="en-US" sz="900" b="1" dirty="0">
                        <a:solidFill>
                          <a:srgbClr val="FFFFFF"/>
                        </a:solidFill>
                        <a:latin typeface="Arial" panose="020B0604020202020204" pitchFamily="34" charset="0"/>
                        <a:cs typeface="Arial" panose="020B0604020202020204" pitchFamily="34" charset="0"/>
                      </a:endParaRPr>
                    </a:p>
                  </a:txBody>
                  <a:tcPr marL="68580" marR="68580" marT="91440" marB="9144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F6000"/>
                    </a:solidFill>
                  </a:tcPr>
                </a:tc>
                <a:extLst>
                  <a:ext uri="{0D108BD9-81ED-4DB2-BD59-A6C34878D82A}">
                    <a16:rowId xmlns:a16="http://schemas.microsoft.com/office/drawing/2014/main" val="10000"/>
                  </a:ext>
                </a:extLst>
              </a:tr>
              <a:tr h="271834">
                <a:tc>
                  <a:txBody>
                    <a:bodyPr/>
                    <a:lstStyle/>
                    <a:p>
                      <a:pPr marL="91440">
                        <a:lnSpc>
                          <a:spcPts val="1800"/>
                        </a:lnSpc>
                      </a:pPr>
                      <a:r>
                        <a:rPr lang="en-US" sz="1100" dirty="0">
                          <a:latin typeface="Arial" panose="020B0604020202020204" pitchFamily="34" charset="0"/>
                          <a:cs typeface="Arial" panose="020B0604020202020204" pitchFamily="34" charset="0"/>
                        </a:rPr>
                        <a:t>Discontinuation</a:t>
                      </a:r>
                      <a:r>
                        <a:rPr lang="en-US" sz="1100" baseline="0" dirty="0">
                          <a:latin typeface="Arial" panose="020B0604020202020204" pitchFamily="34" charset="0"/>
                          <a:cs typeface="Arial" panose="020B0604020202020204" pitchFamily="34" charset="0"/>
                        </a:rPr>
                        <a:t> due to AE</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800"/>
                        </a:lnSpc>
                      </a:pPr>
                      <a:r>
                        <a:rPr lang="en-US" sz="1100" dirty="0">
                          <a:latin typeface="Arial" panose="020B0604020202020204" pitchFamily="34" charset="0"/>
                          <a:cs typeface="Arial" panose="020B0604020202020204" pitchFamily="34" charset="0"/>
                        </a:rPr>
                        <a:t>0</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800"/>
                        </a:lnSpc>
                      </a:pPr>
                      <a:r>
                        <a:rPr lang="en-US" sz="1100" dirty="0">
                          <a:latin typeface="Arial" panose="020B0604020202020204" pitchFamily="34" charset="0"/>
                          <a:cs typeface="Arial" panose="020B0604020202020204" pitchFamily="34" charset="0"/>
                        </a:rPr>
                        <a:t>1 (6)</a:t>
                      </a:r>
                      <a:r>
                        <a:rPr lang="en-US" sz="1100" baseline="3000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solidFill>
                      <a:srgbClr val="CDD3DD"/>
                    </a:solidFill>
                  </a:tcPr>
                </a:tc>
                <a:extLst>
                  <a:ext uri="{0D108BD9-81ED-4DB2-BD59-A6C34878D82A}">
                    <a16:rowId xmlns:a16="http://schemas.microsoft.com/office/drawing/2014/main" val="10001"/>
                  </a:ext>
                </a:extLst>
              </a:tr>
              <a:tr h="271834">
                <a:tc>
                  <a:txBody>
                    <a:bodyPr/>
                    <a:lstStyle/>
                    <a:p>
                      <a:pPr marL="91440">
                        <a:lnSpc>
                          <a:spcPts val="1800"/>
                        </a:lnSpc>
                      </a:pPr>
                      <a:r>
                        <a:rPr lang="en-US" sz="1100" dirty="0">
                          <a:latin typeface="Arial" panose="020B0604020202020204" pitchFamily="34" charset="0"/>
                          <a:cs typeface="Arial" panose="020B0604020202020204" pitchFamily="34" charset="0"/>
                        </a:rPr>
                        <a:t>Serious AEs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F"/>
                    </a:solidFill>
                  </a:tcPr>
                </a:tc>
                <a:tc>
                  <a:txBody>
                    <a:bodyPr/>
                    <a:lstStyle/>
                    <a:p>
                      <a:pPr algn="ctr">
                        <a:lnSpc>
                          <a:spcPts val="1800"/>
                        </a:lnSpc>
                      </a:pPr>
                      <a:r>
                        <a:rPr lang="en-US" sz="1100" dirty="0">
                          <a:latin typeface="Arial" panose="020B0604020202020204" pitchFamily="34" charset="0"/>
                          <a:cs typeface="Arial" panose="020B0604020202020204" pitchFamily="34" charset="0"/>
                        </a:rPr>
                        <a:t>3 (2)</a:t>
                      </a:r>
                      <a:r>
                        <a:rPr lang="en-US" sz="1100" baseline="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tc>
                  <a:txBody>
                    <a:bodyPr/>
                    <a:lstStyle/>
                    <a:p>
                      <a:pPr algn="ctr">
                        <a:lnSpc>
                          <a:spcPts val="1800"/>
                        </a:lnSpc>
                      </a:pPr>
                      <a:r>
                        <a:rPr lang="en-US" sz="1100" dirty="0">
                          <a:latin typeface="Arial" panose="020B0604020202020204" pitchFamily="34" charset="0"/>
                          <a:cs typeface="Arial" panose="020B0604020202020204" pitchFamily="34" charset="0"/>
                        </a:rPr>
                        <a:t>1 (6)</a:t>
                      </a:r>
                      <a:r>
                        <a:rPr lang="en-US" sz="1100" baseline="3000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solidFill>
                      <a:srgbClr val="E8EAEF"/>
                    </a:solidFill>
                  </a:tcPr>
                </a:tc>
                <a:extLst>
                  <a:ext uri="{0D108BD9-81ED-4DB2-BD59-A6C34878D82A}">
                    <a16:rowId xmlns:a16="http://schemas.microsoft.com/office/drawing/2014/main" val="10002"/>
                  </a:ext>
                </a:extLst>
              </a:tr>
              <a:tr h="1169863">
                <a:tc>
                  <a:txBody>
                    <a:bodyPr/>
                    <a:lstStyle/>
                    <a:p>
                      <a:pPr marL="91440">
                        <a:lnSpc>
                          <a:spcPts val="1600"/>
                        </a:lnSpc>
                      </a:pPr>
                      <a:r>
                        <a:rPr lang="en-US" sz="1100" dirty="0">
                          <a:latin typeface="Arial" panose="020B0604020202020204" pitchFamily="34" charset="0"/>
                          <a:cs typeface="Arial" panose="020B0604020202020204" pitchFamily="34" charset="0"/>
                        </a:rPr>
                        <a:t>Any </a:t>
                      </a:r>
                      <a:r>
                        <a:rPr lang="en-US" sz="1100" baseline="0" dirty="0">
                          <a:latin typeface="Arial" panose="020B0604020202020204" pitchFamily="34" charset="0"/>
                          <a:cs typeface="Arial" panose="020B0604020202020204" pitchFamily="34" charset="0"/>
                        </a:rPr>
                        <a:t>AE in </a:t>
                      </a:r>
                      <a:r>
                        <a:rPr lang="en-US" sz="1100" dirty="0">
                          <a:latin typeface="Arial" panose="020B0604020202020204" pitchFamily="34" charset="0"/>
                          <a:cs typeface="Arial" panose="020B0604020202020204" pitchFamily="34" charset="0"/>
                        </a:rPr>
                        <a:t>≥</a:t>
                      </a:r>
                      <a:r>
                        <a:rPr lang="en-US" sz="1100" baseline="0" dirty="0">
                          <a:latin typeface="Arial" panose="020B0604020202020204" pitchFamily="34" charset="0"/>
                          <a:cs typeface="Arial" panose="020B0604020202020204" pitchFamily="34" charset="0"/>
                        </a:rPr>
                        <a:t>5% of patients</a:t>
                      </a:r>
                    </a:p>
                    <a:p>
                      <a:pPr marL="182880" indent="0">
                        <a:lnSpc>
                          <a:spcPts val="1600"/>
                        </a:lnSpc>
                        <a:tabLst>
                          <a:tab pos="230188" algn="l"/>
                        </a:tabLst>
                      </a:pPr>
                      <a:r>
                        <a:rPr lang="en-US" sz="1100" dirty="0">
                          <a:latin typeface="Arial" panose="020B0604020202020204" pitchFamily="34" charset="0"/>
                          <a:cs typeface="Arial" panose="020B0604020202020204" pitchFamily="34" charset="0"/>
                        </a:rPr>
                        <a:t>Fatigue</a:t>
                      </a:r>
                    </a:p>
                    <a:p>
                      <a:pPr marL="182880" indent="0">
                        <a:lnSpc>
                          <a:spcPts val="1600"/>
                        </a:lnSpc>
                        <a:tabLst>
                          <a:tab pos="230188" algn="l"/>
                        </a:tabLst>
                      </a:pPr>
                      <a:r>
                        <a:rPr lang="en-US" sz="1100" dirty="0">
                          <a:latin typeface="Arial" panose="020B0604020202020204" pitchFamily="34" charset="0"/>
                          <a:cs typeface="Arial" panose="020B0604020202020204" pitchFamily="34" charset="0"/>
                        </a:rPr>
                        <a:t>Nausea</a:t>
                      </a:r>
                    </a:p>
                    <a:p>
                      <a:pPr marL="182880" indent="0">
                        <a:lnSpc>
                          <a:spcPts val="1600"/>
                        </a:lnSpc>
                        <a:tabLst>
                          <a:tab pos="230188" algn="l"/>
                        </a:tabLst>
                      </a:pPr>
                      <a:r>
                        <a:rPr lang="en-US" sz="1100" dirty="0">
                          <a:latin typeface="Arial" panose="020B0604020202020204" pitchFamily="34" charset="0"/>
                          <a:cs typeface="Arial" panose="020B0604020202020204" pitchFamily="34" charset="0"/>
                        </a:rPr>
                        <a:t>Headache</a:t>
                      </a:r>
                    </a:p>
                    <a:p>
                      <a:pPr marL="182880" indent="0">
                        <a:lnSpc>
                          <a:spcPts val="1600"/>
                        </a:lnSpc>
                        <a:tabLst>
                          <a:tab pos="230188" algn="l"/>
                        </a:tabLst>
                      </a:pPr>
                      <a:r>
                        <a:rPr lang="en-US" sz="1100" dirty="0">
                          <a:latin typeface="Arial" panose="020B0604020202020204" pitchFamily="34" charset="0"/>
                          <a:cs typeface="Arial" panose="020B0604020202020204" pitchFamily="34" charset="0"/>
                        </a:rPr>
                        <a:t>Nasopharyngitis</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tcPr>
                </a:tc>
                <a:tc>
                  <a:txBody>
                    <a:bodyPr/>
                    <a:lstStyle/>
                    <a:p>
                      <a:pPr algn="ctr">
                        <a:lnSpc>
                          <a:spcPts val="1600"/>
                        </a:lnSpc>
                      </a:pPr>
                      <a:endParaRPr lang="en-US" sz="1100" dirty="0">
                        <a:latin typeface="Arial" panose="020B0604020202020204" pitchFamily="34" charset="0"/>
                        <a:cs typeface="Arial" panose="020B0604020202020204" pitchFamily="34" charset="0"/>
                      </a:endParaRPr>
                    </a:p>
                    <a:p>
                      <a:pPr algn="ctr">
                        <a:lnSpc>
                          <a:spcPts val="1600"/>
                        </a:lnSpc>
                      </a:pPr>
                      <a:r>
                        <a:rPr lang="en-US" sz="1100" dirty="0">
                          <a:latin typeface="Arial" panose="020B0604020202020204" pitchFamily="34" charset="0"/>
                          <a:cs typeface="Arial" panose="020B0604020202020204" pitchFamily="34" charset="0"/>
                        </a:rPr>
                        <a:t>18</a:t>
                      </a:r>
                      <a:r>
                        <a:rPr lang="en-US" sz="1100" baseline="0" dirty="0">
                          <a:latin typeface="Arial" panose="020B0604020202020204" pitchFamily="34" charset="0"/>
                          <a:cs typeface="Arial" panose="020B0604020202020204" pitchFamily="34" charset="0"/>
                        </a:rPr>
                        <a:t> (13)</a:t>
                      </a:r>
                    </a:p>
                    <a:p>
                      <a:pPr algn="ctr">
                        <a:lnSpc>
                          <a:spcPts val="1600"/>
                        </a:lnSpc>
                      </a:pPr>
                      <a:r>
                        <a:rPr lang="en-US" sz="1100" baseline="0" dirty="0">
                          <a:latin typeface="Arial" panose="020B0604020202020204" pitchFamily="34" charset="0"/>
                          <a:cs typeface="Arial" panose="020B0604020202020204" pitchFamily="34" charset="0"/>
                        </a:rPr>
                        <a:t>12 (9)</a:t>
                      </a:r>
                    </a:p>
                    <a:p>
                      <a:pPr algn="ctr">
                        <a:lnSpc>
                          <a:spcPts val="1600"/>
                        </a:lnSpc>
                      </a:pPr>
                      <a:r>
                        <a:rPr lang="en-US" sz="1100" baseline="0" dirty="0">
                          <a:latin typeface="Arial" panose="020B0604020202020204" pitchFamily="34" charset="0"/>
                          <a:cs typeface="Arial" panose="020B0604020202020204" pitchFamily="34" charset="0"/>
                        </a:rPr>
                        <a:t>12 (9)</a:t>
                      </a:r>
                    </a:p>
                    <a:p>
                      <a:pPr algn="ctr">
                        <a:lnSpc>
                          <a:spcPts val="1600"/>
                        </a:lnSpc>
                      </a:pPr>
                      <a:r>
                        <a:rPr lang="en-US" sz="1100" baseline="0" dirty="0">
                          <a:latin typeface="Arial" panose="020B0604020202020204" pitchFamily="34" charset="0"/>
                          <a:cs typeface="Arial" panose="020B0604020202020204" pitchFamily="34" charset="0"/>
                        </a:rPr>
                        <a:t>12 (9)</a:t>
                      </a:r>
                      <a:endParaRPr lang="en-US" sz="1100" dirty="0">
                        <a:latin typeface="Arial" panose="020B0604020202020204" pitchFamily="34" charset="0"/>
                        <a:cs typeface="Arial" panose="020B0604020202020204" pitchFamily="34" charset="0"/>
                      </a:endParaRP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tc>
                  <a:txBody>
                    <a:bodyPr/>
                    <a:lstStyle/>
                    <a:p>
                      <a:pPr algn="ctr">
                        <a:lnSpc>
                          <a:spcPts val="1600"/>
                        </a:lnSpc>
                      </a:pPr>
                      <a:endParaRPr lang="en-US" sz="1100" baseline="0" dirty="0">
                        <a:latin typeface="Arial" panose="020B0604020202020204" pitchFamily="34" charset="0"/>
                        <a:cs typeface="Arial" panose="020B0604020202020204" pitchFamily="34" charset="0"/>
                      </a:endParaRPr>
                    </a:p>
                    <a:p>
                      <a:pPr algn="ctr">
                        <a:lnSpc>
                          <a:spcPts val="1600"/>
                        </a:lnSpc>
                      </a:pPr>
                      <a:r>
                        <a:rPr lang="en-US" sz="1100" baseline="0" dirty="0">
                          <a:latin typeface="Arial" panose="020B0604020202020204" pitchFamily="34" charset="0"/>
                          <a:cs typeface="Arial" panose="020B0604020202020204" pitchFamily="34" charset="0"/>
                        </a:rPr>
                        <a:t>0</a:t>
                      </a:r>
                    </a:p>
                    <a:p>
                      <a:pPr algn="ctr">
                        <a:lnSpc>
                          <a:spcPts val="1600"/>
                        </a:lnSpc>
                      </a:pPr>
                      <a:r>
                        <a:rPr lang="en-US" sz="1100" baseline="0" dirty="0">
                          <a:latin typeface="Arial" panose="020B0604020202020204" pitchFamily="34" charset="0"/>
                          <a:cs typeface="Arial" panose="020B0604020202020204" pitchFamily="34" charset="0"/>
                        </a:rPr>
                        <a:t>1 (6)</a:t>
                      </a:r>
                    </a:p>
                    <a:p>
                      <a:pPr algn="ctr">
                        <a:lnSpc>
                          <a:spcPts val="1600"/>
                        </a:lnSpc>
                      </a:pPr>
                      <a:r>
                        <a:rPr lang="en-US" sz="1100" baseline="0" dirty="0">
                          <a:latin typeface="Arial" panose="020B0604020202020204" pitchFamily="34" charset="0"/>
                          <a:cs typeface="Arial" panose="020B0604020202020204" pitchFamily="34" charset="0"/>
                        </a:rPr>
                        <a:t>0</a:t>
                      </a:r>
                    </a:p>
                    <a:p>
                      <a:pPr algn="ctr">
                        <a:lnSpc>
                          <a:spcPts val="1600"/>
                        </a:lnSpc>
                      </a:pPr>
                      <a:r>
                        <a:rPr lang="en-US" sz="1100" baseline="0" dirty="0">
                          <a:latin typeface="Arial" panose="020B0604020202020204" pitchFamily="34" charset="0"/>
                          <a:cs typeface="Arial" panose="020B0604020202020204" pitchFamily="34" charset="0"/>
                        </a:rPr>
                        <a:t>0</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tcPr>
                </a:tc>
                <a:extLst>
                  <a:ext uri="{0D108BD9-81ED-4DB2-BD59-A6C34878D82A}">
                    <a16:rowId xmlns:a16="http://schemas.microsoft.com/office/drawing/2014/main" val="10003"/>
                  </a:ext>
                </a:extLst>
              </a:tr>
              <a:tr h="880024">
                <a:tc>
                  <a:txBody>
                    <a:bodyPr/>
                    <a:lstStyle/>
                    <a:p>
                      <a:pPr marL="91440" indent="0">
                        <a:lnSpc>
                          <a:spcPts val="1600"/>
                        </a:lnSpc>
                        <a:tabLst/>
                      </a:pPr>
                      <a:r>
                        <a:rPr lang="en-US" sz="1100" dirty="0">
                          <a:latin typeface="Arial" panose="020B0604020202020204" pitchFamily="34" charset="0"/>
                          <a:cs typeface="Arial" panose="020B0604020202020204" pitchFamily="34" charset="0"/>
                        </a:rPr>
                        <a:t>Laboratory AEs</a:t>
                      </a:r>
                      <a:endParaRPr lang="en-US" sz="1100" baseline="0" dirty="0">
                        <a:latin typeface="Arial" panose="020B0604020202020204" pitchFamily="34" charset="0"/>
                        <a:cs typeface="Arial" panose="020B0604020202020204" pitchFamily="34" charset="0"/>
                      </a:endParaRPr>
                    </a:p>
                    <a:p>
                      <a:pPr marL="182880" indent="0">
                        <a:lnSpc>
                          <a:spcPts val="1600"/>
                        </a:lnSpc>
                        <a:tabLst/>
                      </a:pPr>
                      <a:r>
                        <a:rPr lang="en-US" sz="1100" baseline="0" dirty="0">
                          <a:latin typeface="Arial" panose="020B0604020202020204" pitchFamily="34" charset="0"/>
                          <a:cs typeface="Arial" panose="020B0604020202020204" pitchFamily="34" charset="0"/>
                        </a:rPr>
                        <a:t>ALT elevation, grade ≥3 (&gt;5x ULN)</a:t>
                      </a:r>
                    </a:p>
                    <a:p>
                      <a:pPr marL="182880" indent="0">
                        <a:lnSpc>
                          <a:spcPts val="1600"/>
                        </a:lnSpc>
                        <a:tabLst/>
                      </a:pPr>
                      <a:r>
                        <a:rPr lang="en-US" sz="1100" baseline="0" dirty="0">
                          <a:latin typeface="Arial" panose="020B0604020202020204" pitchFamily="34" charset="0"/>
                          <a:cs typeface="Arial" panose="020B0604020202020204" pitchFamily="34" charset="0"/>
                        </a:rPr>
                        <a:t>AST elevation, grade ≥3 (&gt;5x ULN)</a:t>
                      </a:r>
                    </a:p>
                    <a:p>
                      <a:pPr marL="182880" indent="0">
                        <a:lnSpc>
                          <a:spcPts val="1600"/>
                        </a:lnSpc>
                        <a:tabLst/>
                      </a:pPr>
                      <a:r>
                        <a:rPr lang="en-US" sz="1100" baseline="0" dirty="0">
                          <a:latin typeface="Arial" panose="020B0604020202020204" pitchFamily="34" charset="0"/>
                          <a:cs typeface="Arial" panose="020B0604020202020204" pitchFamily="34" charset="0"/>
                        </a:rPr>
                        <a:t>Total bilirubin, grade ≥3 (3x ULN)</a:t>
                      </a:r>
                    </a:p>
                  </a:txBody>
                  <a:tcPr marL="68580" marR="68580" marT="34290" marB="34290" anchor="ctr">
                    <a:lnL w="9525" cap="flat" cmpd="sng" algn="ctr">
                      <a:solidFill>
                        <a:prstClr val="white">
                          <a:lumMod val="75000"/>
                        </a:prstClr>
                      </a:solidFill>
                      <a:prstDash val="solid"/>
                      <a:round/>
                      <a:headEnd type="none" w="med" len="med"/>
                      <a:tailEnd type="none" w="med" len="med"/>
                    </a:lnL>
                    <a:lnR w="28575" cap="flat" cmpd="sng" algn="ctr">
                      <a:solidFill>
                        <a:srgbClr val="FFFFFF"/>
                      </a:solidFill>
                      <a:prstDash val="solid"/>
                      <a:round/>
                      <a:headEnd type="none" w="med" len="med"/>
                      <a:tailEnd type="none" w="med" len="med"/>
                    </a:lnR>
                    <a:lnB w="6350" cap="flat" cmpd="sng" algn="ctr">
                      <a:solidFill>
                        <a:srgbClr val="6D5200"/>
                      </a:solidFill>
                      <a:prstDash val="solid"/>
                      <a:round/>
                      <a:headEnd type="none" w="med" len="med"/>
                      <a:tailEnd type="none" w="med" len="med"/>
                    </a:lnB>
                    <a:solidFill>
                      <a:srgbClr val="E8EAEF"/>
                    </a:solidFill>
                  </a:tcPr>
                </a:tc>
                <a:tc>
                  <a:txBody>
                    <a:bodyPr/>
                    <a:lstStyle/>
                    <a:p>
                      <a:pPr algn="ctr">
                        <a:lnSpc>
                          <a:spcPts val="1600"/>
                        </a:lnSpc>
                      </a:pPr>
                      <a:endParaRPr lang="en-US" sz="1100" dirty="0">
                        <a:latin typeface="Arial" panose="020B0604020202020204" pitchFamily="34" charset="0"/>
                        <a:cs typeface="Arial" panose="020B0604020202020204" pitchFamily="34" charset="0"/>
                      </a:endParaRPr>
                    </a:p>
                    <a:p>
                      <a:pPr algn="ctr">
                        <a:lnSpc>
                          <a:spcPts val="1600"/>
                        </a:lnSpc>
                      </a:pPr>
                      <a:r>
                        <a:rPr lang="en-US" sz="1100" dirty="0">
                          <a:latin typeface="Arial" panose="020B0604020202020204" pitchFamily="34" charset="0"/>
                          <a:cs typeface="Arial" panose="020B0604020202020204" pitchFamily="34" charset="0"/>
                        </a:rPr>
                        <a:t>0</a:t>
                      </a:r>
                    </a:p>
                    <a:p>
                      <a:pPr algn="ctr">
                        <a:lnSpc>
                          <a:spcPts val="1600"/>
                        </a:lnSpc>
                      </a:pPr>
                      <a:r>
                        <a:rPr lang="en-US" sz="1100" dirty="0">
                          <a:latin typeface="Arial" panose="020B0604020202020204" pitchFamily="34" charset="0"/>
                          <a:cs typeface="Arial" panose="020B0604020202020204" pitchFamily="34" charset="0"/>
                        </a:rPr>
                        <a:t>0</a:t>
                      </a:r>
                    </a:p>
                    <a:p>
                      <a:pPr algn="ctr">
                        <a:lnSpc>
                          <a:spcPts val="1600"/>
                        </a:lnSpc>
                      </a:pPr>
                      <a:r>
                        <a:rPr lang="en-US" sz="1100" dirty="0">
                          <a:latin typeface="Arial" panose="020B0604020202020204" pitchFamily="34" charset="0"/>
                          <a:cs typeface="Arial" panose="020B0604020202020204" pitchFamily="34" charset="0"/>
                        </a:rPr>
                        <a:t>1 (0.7)</a:t>
                      </a:r>
                    </a:p>
                  </a:txBody>
                  <a:tcPr marL="68580" marR="68580" marT="34290" marB="34290"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6350" cap="flat" cmpd="sng" algn="ctr">
                      <a:solidFill>
                        <a:srgbClr val="6D5200"/>
                      </a:solidFill>
                      <a:prstDash val="solid"/>
                      <a:round/>
                      <a:headEnd type="none" w="med" len="med"/>
                      <a:tailEnd type="none" w="med" len="med"/>
                    </a:lnB>
                    <a:solidFill>
                      <a:srgbClr val="E8EAEF"/>
                    </a:solidFill>
                  </a:tcPr>
                </a:tc>
                <a:tc>
                  <a:txBody>
                    <a:bodyPr/>
                    <a:lstStyle/>
                    <a:p>
                      <a:pPr algn="ctr">
                        <a:lnSpc>
                          <a:spcPts val="1600"/>
                        </a:lnSpc>
                      </a:pPr>
                      <a:endParaRPr lang="en-US" sz="1100" dirty="0">
                        <a:latin typeface="Arial" panose="020B0604020202020204" pitchFamily="34" charset="0"/>
                        <a:cs typeface="Arial" panose="020B0604020202020204" pitchFamily="34" charset="0"/>
                      </a:endParaRPr>
                    </a:p>
                    <a:p>
                      <a:pPr algn="ctr">
                        <a:lnSpc>
                          <a:spcPts val="1600"/>
                        </a:lnSpc>
                      </a:pPr>
                      <a:r>
                        <a:rPr lang="en-US" sz="1100" dirty="0">
                          <a:latin typeface="Arial" panose="020B0604020202020204" pitchFamily="34" charset="0"/>
                          <a:cs typeface="Arial" panose="020B0604020202020204" pitchFamily="34" charset="0"/>
                        </a:rPr>
                        <a:t>0</a:t>
                      </a:r>
                    </a:p>
                    <a:p>
                      <a:pPr algn="ctr">
                        <a:lnSpc>
                          <a:spcPts val="1600"/>
                        </a:lnSpc>
                      </a:pPr>
                      <a:r>
                        <a:rPr lang="en-US" sz="1100" dirty="0">
                          <a:latin typeface="Arial" panose="020B0604020202020204" pitchFamily="34" charset="0"/>
                          <a:cs typeface="Arial" panose="020B0604020202020204" pitchFamily="34" charset="0"/>
                        </a:rPr>
                        <a:t>0</a:t>
                      </a:r>
                    </a:p>
                    <a:p>
                      <a:pPr algn="ctr">
                        <a:lnSpc>
                          <a:spcPts val="1600"/>
                        </a:lnSpc>
                      </a:pPr>
                      <a:r>
                        <a:rPr lang="en-US" sz="1100" dirty="0">
                          <a:latin typeface="Arial" panose="020B0604020202020204" pitchFamily="34" charset="0"/>
                          <a:cs typeface="Arial" panose="020B0604020202020204" pitchFamily="34" charset="0"/>
                        </a:rPr>
                        <a:t>0</a:t>
                      </a:r>
                    </a:p>
                  </a:txBody>
                  <a:tcPr marL="6858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6350" cap="flat" cmpd="sng" algn="ctr">
                      <a:solidFill>
                        <a:srgbClr val="6D5200"/>
                      </a:solidFill>
                      <a:prstDash val="solid"/>
                      <a:round/>
                      <a:headEnd type="none" w="med" len="med"/>
                      <a:tailEnd type="none" w="med" len="med"/>
                    </a:lnB>
                    <a:solidFill>
                      <a:srgbClr val="E8EAEF"/>
                    </a:solidFill>
                  </a:tcPr>
                </a:tc>
                <a:extLst>
                  <a:ext uri="{0D108BD9-81ED-4DB2-BD59-A6C34878D82A}">
                    <a16:rowId xmlns:a16="http://schemas.microsoft.com/office/drawing/2014/main" val="10004"/>
                  </a:ext>
                </a:extLst>
              </a:tr>
              <a:tr h="525760">
                <a:tc gridSpan="3">
                  <a:txBody>
                    <a:bodyPr/>
                    <a:lstStyle/>
                    <a:p>
                      <a:pPr marL="123825" marR="0" indent="0" algn="l" defTabSz="914400" rtl="0" eaLnBrk="1" fontAlgn="auto" latinLnBrk="0" hangingPunct="1">
                        <a:lnSpc>
                          <a:spcPts val="1200"/>
                        </a:lnSpc>
                        <a:spcBef>
                          <a:spcPts val="0"/>
                        </a:spcBef>
                        <a:spcAft>
                          <a:spcPts val="0"/>
                        </a:spcAft>
                        <a:buClrTx/>
                        <a:buSzTx/>
                        <a:buFontTx/>
                        <a:buNone/>
                        <a:tabLst/>
                        <a:defRPr/>
                      </a:pPr>
                      <a:r>
                        <a:rPr lang="en-US" sz="1000" baseline="30000" dirty="0">
                          <a:latin typeface="Arial" panose="020B060402020202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One GT2 patient with cirrhosis experienced cerebrovascular accident and cerebral hemorrhage.</a:t>
                      </a:r>
                    </a:p>
                    <a:p>
                      <a:pPr marL="123825" marR="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lang="en-US" sz="1000" baseline="0" dirty="0">
                          <a:latin typeface="Arial" panose="020B0604020202020204" pitchFamily="34" charset="0"/>
                          <a:cs typeface="Arial" panose="020B0604020202020204" pitchFamily="34" charset="0"/>
                        </a:rPr>
                        <a:t>* Upper GI bleed, obliterating arteriopathy and urolithiasis in one patient each, thought unrelated to G/P.</a:t>
                      </a:r>
                    </a:p>
                    <a:p>
                      <a:pPr marL="123825" marR="0" lvl="0" indent="0" algn="l" defTabSz="914400" rtl="0" eaLnBrk="1" fontAlgn="auto" latinLnBrk="0" hangingPunct="1">
                        <a:lnSpc>
                          <a:spcPts val="1200"/>
                        </a:lnSpc>
                        <a:spcBef>
                          <a:spcPts val="600"/>
                        </a:spcBef>
                        <a:spcAft>
                          <a:spcPts val="0"/>
                        </a:spcAft>
                        <a:buClrTx/>
                        <a:buSzTx/>
                        <a:buFont typeface="Arial" panose="020B0604020202020204" pitchFamily="34" charset="0"/>
                        <a:buNone/>
                        <a:tabLst/>
                        <a:defRPr/>
                      </a:pPr>
                      <a:r>
                        <a:rPr lang="en-US" sz="1000" b="1" baseline="0" dirty="0">
                          <a:latin typeface="Arial" panose="020B0604020202020204" pitchFamily="34" charset="0"/>
                          <a:cs typeface="Arial" panose="020B0604020202020204" pitchFamily="34" charset="0"/>
                        </a:rPr>
                        <a:t>Abbreviations</a:t>
                      </a:r>
                      <a:r>
                        <a:rPr lang="en-US" sz="1000" baseline="0" dirty="0">
                          <a:latin typeface="Arial" panose="020B0604020202020204" pitchFamily="34" charset="0"/>
                          <a:cs typeface="Arial" panose="020B0604020202020204" pitchFamily="34" charset="0"/>
                        </a:rPr>
                        <a:t>: AST = aspartate aminotransferase; ALT = alanine aminotransferase; ULN = upper limit normal</a:t>
                      </a:r>
                    </a:p>
                  </a:txBody>
                  <a:tcPr marL="0" marR="68580" marT="34290" marB="3429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5">
                        <a:lumMod val="20000"/>
                        <a:lumOff val="80000"/>
                      </a:schemeClr>
                    </a:solidFill>
                  </a:tcPr>
                </a:tc>
                <a:tc hMerge="1">
                  <a:txBody>
                    <a:bodyPr/>
                    <a:lstStyle/>
                    <a:p>
                      <a:pPr algn="ctr"/>
                      <a:endParaRPr lang="en-US" sz="1600" dirty="0"/>
                    </a:p>
                  </a:txBody>
                  <a:tcPr anchor="ctr">
                    <a:lnL w="28575"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tc hMerge="1">
                  <a:txBody>
                    <a:bodyPr/>
                    <a:lstStyle/>
                    <a:p>
                      <a:pPr algn="ctr"/>
                      <a:endParaRPr lang="en-US" sz="1600" dirty="0"/>
                    </a:p>
                  </a:txBody>
                  <a:tcPr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928173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in HIV-HCV Coinfected Patients</a:t>
            </a:r>
            <a:br>
              <a:rPr lang="en-US" sz="2000" dirty="0"/>
            </a:br>
            <a:r>
              <a:rPr lang="en-US" sz="2000" dirty="0"/>
              <a:t>EXPEDITION-2: Conclusions</a:t>
            </a:r>
          </a:p>
        </p:txBody>
      </p:sp>
      <p:sp>
        <p:nvSpPr>
          <p:cNvPr id="2" name="Content Placeholder 1"/>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2018;67:1010-7.</a:t>
            </a:r>
          </a:p>
        </p:txBody>
      </p:sp>
      <p:sp>
        <p:nvSpPr>
          <p:cNvPr id="3" name="Content Placeholder 2">
            <a:extLst>
              <a:ext uri="{FF2B5EF4-FFF2-40B4-BE49-F238E27FC236}">
                <a16:creationId xmlns:a16="http://schemas.microsoft.com/office/drawing/2014/main" id="{92B19BEF-5BCB-184B-BBBD-90D004EDA9A5}"/>
              </a:ext>
            </a:extLst>
          </p:cNvPr>
          <p:cNvSpPr>
            <a:spLocks noGrp="1"/>
          </p:cNvSpPr>
          <p:nvPr>
            <p:ph sz="half" idx="2"/>
          </p:nvPr>
        </p:nvSpPr>
        <p:spPr/>
        <p:txBody>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Glecaprevir/pibrentasvir for 8 weeks in non-cirrhotic and 12 weeks in cirrhotic patients is a highly efficacious and well-tolerated treatment for HCV/HIV-1 co-infection, regardless of baseline HCV viral load or prior treatment with interferon or sofosbuvir.</a:t>
            </a:r>
            <a:r>
              <a:rPr lang="en-US" dirty="0">
                <a:solidFill>
                  <a:schemeClr val="tx1"/>
                </a:solidFill>
                <a:latin typeface="Arial"/>
                <a:cs typeface="Arial"/>
              </a:rPr>
              <a:t>” </a:t>
            </a:r>
          </a:p>
        </p:txBody>
      </p:sp>
    </p:spTree>
    <p:extLst>
      <p:ext uri="{BB962C8B-B14F-4D97-AF65-F5344CB8AC3E}">
        <p14:creationId xmlns:p14="http://schemas.microsoft.com/office/powerpoint/2010/main" val="3876604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a:solidFill>
                  <a:srgbClr val="001D48"/>
                </a:solidFill>
              </a:rPr>
              <a:t>Glecaprevir-Pibrentasvir in GT 1-6 with Renal Disease</a:t>
            </a:r>
            <a:br>
              <a:rPr lang="en-US" dirty="0">
                <a:solidFill>
                  <a:srgbClr val="001D48"/>
                </a:solidFill>
              </a:rPr>
            </a:br>
            <a:r>
              <a:rPr lang="en-US" sz="2400" b="1" dirty="0">
                <a:solidFill>
                  <a:srgbClr val="001D48"/>
                </a:solidFill>
              </a:rPr>
              <a:t>EXPEDITION-4</a:t>
            </a:r>
          </a:p>
        </p:txBody>
      </p:sp>
      <p:sp>
        <p:nvSpPr>
          <p:cNvPr id="4" name="Text Placeholder 3">
            <a:extLst>
              <a:ext uri="{FF2B5EF4-FFF2-40B4-BE49-F238E27FC236}">
                <a16:creationId xmlns:a16="http://schemas.microsoft.com/office/drawing/2014/main" id="{75F3806F-E7C8-AA49-B5E1-21F3BF699D2C}"/>
              </a:ext>
            </a:extLst>
          </p:cNvPr>
          <p:cNvSpPr>
            <a:spLocks noGrp="1"/>
          </p:cNvSpPr>
          <p:nvPr>
            <p:ph type="body" sz="quarter" idx="15"/>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sp>
        <p:nvSpPr>
          <p:cNvPr id="3" name="Text Placeholder 2">
            <a:extLst>
              <a:ext uri="{FF2B5EF4-FFF2-40B4-BE49-F238E27FC236}">
                <a16:creationId xmlns:a16="http://schemas.microsoft.com/office/drawing/2014/main" id="{1AEEC2C2-0254-164E-9600-78B2E6DD2B6F}"/>
              </a:ext>
            </a:extLst>
          </p:cNvPr>
          <p:cNvSpPr>
            <a:spLocks noGrp="1"/>
          </p:cNvSpPr>
          <p:nvPr>
            <p:ph type="body" idx="1"/>
          </p:nvPr>
        </p:nvSpPr>
        <p:spPr/>
        <p:txBody>
          <a:bodyPr/>
          <a:lstStyle/>
          <a:p>
            <a:r>
              <a:rPr lang="en-US" dirty="0">
                <a:latin typeface="Arial"/>
                <a:cs typeface="Arial"/>
              </a:rPr>
              <a:t>Treatment Naïve and Treatment Experienced, </a:t>
            </a:r>
            <a:r>
              <a:rPr lang="en-US" dirty="0"/>
              <a:t>Phase 3</a:t>
            </a:r>
          </a:p>
        </p:txBody>
      </p:sp>
    </p:spTree>
    <p:extLst>
      <p:ext uri="{BB962C8B-B14F-4D97-AF65-F5344CB8AC3E}">
        <p14:creationId xmlns:p14="http://schemas.microsoft.com/office/powerpoint/2010/main" val="57330260"/>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Study Features</a:t>
            </a:r>
          </a:p>
        </p:txBody>
      </p:sp>
      <p:sp>
        <p:nvSpPr>
          <p:cNvPr id="6" name="Content Placeholder 5"/>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sp>
        <p:nvSpPr>
          <p:cNvPr id="3" name="Content Placeholder 2">
            <a:extLst>
              <a:ext uri="{FF2B5EF4-FFF2-40B4-BE49-F238E27FC236}">
                <a16:creationId xmlns:a16="http://schemas.microsoft.com/office/drawing/2014/main" id="{24789561-A835-1244-8DD6-817964329EE1}"/>
              </a:ext>
            </a:extLst>
          </p:cNvPr>
          <p:cNvSpPr>
            <a:spLocks noGrp="1"/>
          </p:cNvSpPr>
          <p:nvPr>
            <p:ph sz="half" idx="2"/>
          </p:nvPr>
        </p:nvSpPr>
        <p:spPr>
          <a:xfrm>
            <a:off x="323850" y="1184225"/>
            <a:ext cx="8515350" cy="3595166"/>
          </a:xfrm>
        </p:spPr>
        <p:txBody>
          <a:bodyPr>
            <a:noAutofit/>
          </a:bodyPr>
          <a:lstStyle/>
          <a:p>
            <a:pPr marL="171450" defTabSz="457200" fontAlgn="base">
              <a:lnSpc>
                <a:spcPts val="17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single-arm, phase 3 trial to evaluate the safety and efficacy of the fixed-dose combination of glecaprevir-pibrentasvir for 12 weeks in treatment-naïve and treatment-experienced patients with GT 1, 2, 3, 4, 5, or 6 chronic HCV infection with advanced renal insufficiency </a:t>
            </a:r>
          </a:p>
          <a:p>
            <a:pPr marL="171450"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US, Canada, Europe, Australia and New Zealand</a:t>
            </a:r>
          </a:p>
          <a:p>
            <a:pPr marL="210312"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Age ≥18 years</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Chronic HCV GT 1, 2, 3, 4, 5, or 6</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Estimated </a:t>
            </a:r>
            <a:r>
              <a:rPr lang="en-US" sz="1500" dirty="0" err="1">
                <a:latin typeface="Arial" pitchFamily="22" charset="0"/>
              </a:rPr>
              <a:t>eGFR</a:t>
            </a:r>
            <a:r>
              <a:rPr lang="en-US" sz="1500" dirty="0">
                <a:latin typeface="Arial" pitchFamily="22" charset="0"/>
              </a:rPr>
              <a:t> &lt;30 mL/min/1.73 m</a:t>
            </a:r>
            <a:r>
              <a:rPr lang="en-US" sz="1500" baseline="30000" dirty="0">
                <a:latin typeface="Arial" pitchFamily="22" charset="0"/>
              </a:rPr>
              <a:t>2</a:t>
            </a:r>
            <a:r>
              <a:rPr lang="en-US" sz="1500" dirty="0">
                <a:latin typeface="Arial" pitchFamily="22" charset="0"/>
              </a:rPr>
              <a:t> (Stage 4 or 5 CKD)</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Naïve or treated with peginterferon +/- ribavirin (PR) or PR +/- sofosbuvir</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Without cirrhosis or with compensated cirrhosis</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HIV or chronic HBV coinfection excluded</a:t>
            </a:r>
          </a:p>
          <a:p>
            <a:pPr marL="171450" defTabSz="457200" fontAlgn="base">
              <a:lnSpc>
                <a:spcPts val="1700"/>
              </a:lnSpc>
              <a:spcBef>
                <a:spcPts val="1000"/>
              </a:spcBef>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endParaRPr lang="en-US" sz="1500" dirty="0">
              <a:solidFill>
                <a:schemeClr val="tx1"/>
              </a:solidFill>
            </a:endParaRPr>
          </a:p>
        </p:txBody>
      </p:sp>
    </p:spTree>
    <p:extLst>
      <p:ext uri="{BB962C8B-B14F-4D97-AF65-F5344CB8AC3E}">
        <p14:creationId xmlns:p14="http://schemas.microsoft.com/office/powerpoint/2010/main" val="101623785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Treatment Regimen</a:t>
            </a:r>
          </a:p>
        </p:txBody>
      </p:sp>
      <p:sp>
        <p:nvSpPr>
          <p:cNvPr id="6" name="Content Placeholder 5"/>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sp>
        <p:nvSpPr>
          <p:cNvPr id="7" name="Rectangle 25"/>
          <p:cNvSpPr>
            <a:spLocks noChangeArrowheads="1"/>
          </p:cNvSpPr>
          <p:nvPr/>
        </p:nvSpPr>
        <p:spPr bwMode="auto">
          <a:xfrm>
            <a:off x="1133753" y="3771913"/>
            <a:ext cx="6885433" cy="585728"/>
          </a:xfrm>
          <a:prstGeom prst="rect">
            <a:avLst/>
          </a:prstGeom>
          <a:solidFill>
            <a:schemeClr val="bg1">
              <a:lumMod val="95000"/>
            </a:schemeClr>
          </a:solidFill>
          <a:ln w="9525" cap="flat" cmpd="sng" algn="ctr">
            <a:solidFill>
              <a:schemeClr val="bg1">
                <a:lumMod val="75000"/>
              </a:schemeClr>
            </a:solidFill>
            <a:prstDash val="solid"/>
            <a:miter lim="800000"/>
            <a:headEnd type="none" w="med" len="med"/>
            <a:tailEnd type="none" w="med" len="med"/>
          </a:ln>
          <a:effectLst/>
        </p:spPr>
        <p:txBody>
          <a:bodyPr lIns="342900" tIns="34073" rIns="69365" bIns="34073" anchor="ctr">
            <a:prstTxWarp prst="textNoShape">
              <a:avLst/>
            </a:prstTxWarp>
          </a:bodyPr>
          <a:lstStyle/>
          <a:p>
            <a:pPr defTabSz="701279">
              <a:lnSpc>
                <a:spcPts val="1350"/>
              </a:lnSpc>
              <a:spcBef>
                <a:spcPct val="50000"/>
              </a:spcBef>
            </a:pPr>
            <a:r>
              <a:rPr lang="en-US" sz="1100" b="1" dirty="0">
                <a:solidFill>
                  <a:srgbClr val="000000"/>
                </a:solidFill>
                <a:latin typeface="Arial" pitchFamily="22" charset="0"/>
              </a:rPr>
              <a:t>Abbreviations: </a:t>
            </a:r>
            <a:r>
              <a:rPr lang="en-US" sz="1100" dirty="0">
                <a:solidFill>
                  <a:srgbClr val="000000"/>
                </a:solidFill>
                <a:latin typeface="Arial" pitchFamily="22" charset="0"/>
              </a:rPr>
              <a:t>CKD = chronic kidney disease</a:t>
            </a:r>
            <a:br>
              <a:rPr lang="en-US" sz="1100" dirty="0">
                <a:solidFill>
                  <a:srgbClr val="000000"/>
                </a:solidFill>
                <a:latin typeface="Arial" pitchFamily="22" charset="0"/>
              </a:rPr>
            </a:br>
            <a:r>
              <a:rPr lang="en-US" sz="1100" b="1" dirty="0">
                <a:solidFill>
                  <a:srgbClr val="000000"/>
                </a:solidFill>
                <a:latin typeface="Arial" pitchFamily="22" charset="0"/>
              </a:rPr>
              <a:t>Drug Dosing</a:t>
            </a:r>
            <a:r>
              <a:rPr lang="en-US" sz="1100" dirty="0">
                <a:solidFill>
                  <a:srgbClr val="000000"/>
                </a:solidFill>
                <a:latin typeface="Arial" pitchFamily="22" charset="0"/>
              </a:rPr>
              <a:t>: Glecaprevir-pibrentasvir (100/40 mg) fixed-dose combination, three pills daily</a:t>
            </a:r>
          </a:p>
        </p:txBody>
      </p:sp>
      <p:cxnSp>
        <p:nvCxnSpPr>
          <p:cNvPr id="8" name="Straight Connector 7"/>
          <p:cNvCxnSpPr/>
          <p:nvPr/>
        </p:nvCxnSpPr>
        <p:spPr>
          <a:xfrm>
            <a:off x="5139041" y="2686050"/>
            <a:ext cx="177165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5"/>
          <p:cNvSpPr>
            <a:spLocks noChangeArrowheads="1"/>
          </p:cNvSpPr>
          <p:nvPr/>
        </p:nvSpPr>
        <p:spPr bwMode="auto">
          <a:xfrm>
            <a:off x="3008585" y="2345216"/>
            <a:ext cx="2127620" cy="681615"/>
          </a:xfrm>
          <a:prstGeom prst="rect">
            <a:avLst/>
          </a:prstGeom>
          <a:solidFill>
            <a:srgbClr val="246BA6">
              <a:alpha val="20000"/>
            </a:srgbClr>
          </a:solidFill>
          <a:ln w="6350" cmpd="sng">
            <a:solidFill>
              <a:srgbClr val="000000"/>
            </a:solidFill>
            <a:miter lim="800000"/>
            <a:headEnd/>
            <a:tailEnd/>
          </a:ln>
          <a:effectLst/>
        </p:spPr>
        <p:txBody>
          <a:bodyPr wrap="none" anchor="ctr"/>
          <a:lstStyle/>
          <a:p>
            <a:pPr algn="ctr"/>
            <a:r>
              <a:rPr lang="en-US" sz="1200" b="1" dirty="0" err="1">
                <a:solidFill>
                  <a:srgbClr val="000000"/>
                </a:solidFill>
                <a:latin typeface="Arial"/>
                <a:cs typeface="Arial"/>
              </a:rPr>
              <a:t>Glecaprevir-Pibrentasvir</a:t>
            </a:r>
            <a:r>
              <a:rPr lang="en-US" sz="1200" b="1" dirty="0">
                <a:solidFill>
                  <a:srgbClr val="000000"/>
                </a:solidFill>
                <a:latin typeface="Arial"/>
                <a:cs typeface="Arial"/>
              </a:rPr>
              <a:t> </a:t>
            </a:r>
            <a:br>
              <a:rPr lang="en-US" sz="1200" b="1" dirty="0">
                <a:solidFill>
                  <a:srgbClr val="000000"/>
                </a:solidFill>
                <a:latin typeface="Arial"/>
                <a:cs typeface="Arial"/>
              </a:rPr>
            </a:br>
            <a:r>
              <a:rPr lang="en-US" sz="1050" dirty="0">
                <a:solidFill>
                  <a:srgbClr val="000000"/>
                </a:solidFill>
                <a:latin typeface="Arial"/>
                <a:cs typeface="Arial"/>
              </a:rPr>
              <a:t>(n = 104)</a:t>
            </a:r>
          </a:p>
        </p:txBody>
      </p:sp>
      <p:sp>
        <p:nvSpPr>
          <p:cNvPr id="10" name="Rectangle 9"/>
          <p:cNvSpPr/>
          <p:nvPr/>
        </p:nvSpPr>
        <p:spPr>
          <a:xfrm>
            <a:off x="1629381" y="2343145"/>
            <a:ext cx="1333494" cy="685805"/>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a:r>
              <a:rPr lang="en-US" sz="1200" b="1" dirty="0">
                <a:latin typeface="Arial"/>
                <a:cs typeface="Arial"/>
              </a:rPr>
              <a:t>GT 1-6</a:t>
            </a:r>
          </a:p>
          <a:p>
            <a:pPr algn="ctr"/>
            <a:r>
              <a:rPr lang="en-US" sz="1200" b="1" dirty="0">
                <a:latin typeface="Arial"/>
                <a:cs typeface="Arial"/>
              </a:rPr>
              <a:t>CKD stage 4-5</a:t>
            </a:r>
            <a:endParaRPr lang="en-US" sz="1050" b="1" dirty="0">
              <a:latin typeface="Arial"/>
              <a:cs typeface="Arial"/>
            </a:endParaRPr>
          </a:p>
        </p:txBody>
      </p:sp>
      <p:sp>
        <p:nvSpPr>
          <p:cNvPr id="21" name="Rectangle 20"/>
          <p:cNvSpPr/>
          <p:nvPr/>
        </p:nvSpPr>
        <p:spPr>
          <a:xfrm>
            <a:off x="6744942" y="2534055"/>
            <a:ext cx="894577"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SVR12</a:t>
            </a:r>
          </a:p>
        </p:txBody>
      </p:sp>
      <p:grpSp>
        <p:nvGrpSpPr>
          <p:cNvPr id="22" name="Group 21">
            <a:extLst>
              <a:ext uri="{FF2B5EF4-FFF2-40B4-BE49-F238E27FC236}">
                <a16:creationId xmlns:a16="http://schemas.microsoft.com/office/drawing/2014/main" id="{E3BE31B1-EA3E-6846-9763-7CAE174A30EA}"/>
              </a:ext>
            </a:extLst>
          </p:cNvPr>
          <p:cNvGrpSpPr/>
          <p:nvPr/>
        </p:nvGrpSpPr>
        <p:grpSpPr>
          <a:xfrm>
            <a:off x="1138416" y="1021866"/>
            <a:ext cx="6871718" cy="386328"/>
            <a:chOff x="1138416" y="1021866"/>
            <a:chExt cx="6871718" cy="386328"/>
          </a:xfrm>
        </p:grpSpPr>
        <p:sp>
          <p:nvSpPr>
            <p:cNvPr id="23" name="Rectangle 22">
              <a:extLst>
                <a:ext uri="{FF2B5EF4-FFF2-40B4-BE49-F238E27FC236}">
                  <a16:creationId xmlns:a16="http://schemas.microsoft.com/office/drawing/2014/main" id="{F344A089-4FC3-464B-877A-C91167A37833}"/>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24" name="Straight Connector 23">
              <a:extLst>
                <a:ext uri="{FF2B5EF4-FFF2-40B4-BE49-F238E27FC236}">
                  <a16:creationId xmlns:a16="http://schemas.microsoft.com/office/drawing/2014/main" id="{1D2E61ED-AC14-984D-BADB-90BA255ACCE9}"/>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0833DFB-C023-1A48-ADF5-7D750B840D26}"/>
                </a:ext>
              </a:extLst>
            </p:cNvPr>
            <p:cNvGrpSpPr/>
            <p:nvPr/>
          </p:nvGrpSpPr>
          <p:grpSpPr>
            <a:xfrm>
              <a:off x="1857714" y="1021866"/>
              <a:ext cx="5481256" cy="386328"/>
              <a:chOff x="1857714" y="1021866"/>
              <a:chExt cx="5481256" cy="386328"/>
            </a:xfrm>
          </p:grpSpPr>
          <p:sp>
            <p:nvSpPr>
              <p:cNvPr id="34" name="Rectangle 33">
                <a:extLst>
                  <a:ext uri="{FF2B5EF4-FFF2-40B4-BE49-F238E27FC236}">
                    <a16:creationId xmlns:a16="http://schemas.microsoft.com/office/drawing/2014/main" id="{F61D45C0-2BA8-8C4D-B279-40F5CD921201}"/>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35" name="Group 34">
                <a:extLst>
                  <a:ext uri="{FF2B5EF4-FFF2-40B4-BE49-F238E27FC236}">
                    <a16:creationId xmlns:a16="http://schemas.microsoft.com/office/drawing/2014/main" id="{F8B576BB-0F6E-E341-9F64-39353237B1FC}"/>
                  </a:ext>
                </a:extLst>
              </p:cNvPr>
              <p:cNvGrpSpPr/>
              <p:nvPr/>
            </p:nvGrpSpPr>
            <p:grpSpPr>
              <a:xfrm>
                <a:off x="2825227" y="1021866"/>
                <a:ext cx="4513743" cy="386328"/>
                <a:chOff x="2825227" y="1021866"/>
                <a:chExt cx="4513743" cy="386328"/>
              </a:xfrm>
            </p:grpSpPr>
            <p:sp>
              <p:nvSpPr>
                <p:cNvPr id="36" name="Rectangle 35">
                  <a:extLst>
                    <a:ext uri="{FF2B5EF4-FFF2-40B4-BE49-F238E27FC236}">
                      <a16:creationId xmlns:a16="http://schemas.microsoft.com/office/drawing/2014/main" id="{4B56E145-FF7E-3C48-8DF3-0285239DFB09}"/>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37" name="Rectangle 36">
                  <a:extLst>
                    <a:ext uri="{FF2B5EF4-FFF2-40B4-BE49-F238E27FC236}">
                      <a16:creationId xmlns:a16="http://schemas.microsoft.com/office/drawing/2014/main" id="{DA56BADE-5F89-2D44-A6ED-68C2C2F1668F}"/>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38" name="Rectangle 37">
                  <a:extLst>
                    <a:ext uri="{FF2B5EF4-FFF2-40B4-BE49-F238E27FC236}">
                      <a16:creationId xmlns:a16="http://schemas.microsoft.com/office/drawing/2014/main" id="{175975AD-3636-FF47-8221-095EF36BDAD7}"/>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39" name="Rectangle 38">
                  <a:extLst>
                    <a:ext uri="{FF2B5EF4-FFF2-40B4-BE49-F238E27FC236}">
                      <a16:creationId xmlns:a16="http://schemas.microsoft.com/office/drawing/2014/main" id="{FD012DA9-CEAC-A34A-BDE9-196CECAC8B2B}"/>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40" name="Rectangle 39">
                  <a:extLst>
                    <a:ext uri="{FF2B5EF4-FFF2-40B4-BE49-F238E27FC236}">
                      <a16:creationId xmlns:a16="http://schemas.microsoft.com/office/drawing/2014/main" id="{129A3B25-D47E-D544-BF1D-FC9266552232}"/>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41" name="Rectangle 40">
                  <a:extLst>
                    <a:ext uri="{FF2B5EF4-FFF2-40B4-BE49-F238E27FC236}">
                      <a16:creationId xmlns:a16="http://schemas.microsoft.com/office/drawing/2014/main" id="{07FEB5DC-A969-B449-B32E-8B3EAEA22B8B}"/>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42" name="Rectangle 41">
                  <a:extLst>
                    <a:ext uri="{FF2B5EF4-FFF2-40B4-BE49-F238E27FC236}">
                      <a16:creationId xmlns:a16="http://schemas.microsoft.com/office/drawing/2014/main" id="{B6D0C467-28D8-AE42-9A83-32A7D2C26014}"/>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26" name="Group 25">
              <a:extLst>
                <a:ext uri="{FF2B5EF4-FFF2-40B4-BE49-F238E27FC236}">
                  <a16:creationId xmlns:a16="http://schemas.microsoft.com/office/drawing/2014/main" id="{2C60BD67-6C82-1044-9F09-189F195B8455}"/>
                </a:ext>
              </a:extLst>
            </p:cNvPr>
            <p:cNvGrpSpPr/>
            <p:nvPr/>
          </p:nvGrpSpPr>
          <p:grpSpPr>
            <a:xfrm>
              <a:off x="3028672" y="1328205"/>
              <a:ext cx="4105701" cy="65723"/>
              <a:chOff x="3028672" y="1328205"/>
              <a:chExt cx="4105701" cy="65723"/>
            </a:xfrm>
          </p:grpSpPr>
          <p:cxnSp>
            <p:nvCxnSpPr>
              <p:cNvPr id="27" name="Straight Connector 26">
                <a:extLst>
                  <a:ext uri="{FF2B5EF4-FFF2-40B4-BE49-F238E27FC236}">
                    <a16:creationId xmlns:a16="http://schemas.microsoft.com/office/drawing/2014/main" id="{D2400CFE-94B9-9B47-9625-C1EAE7A96000}"/>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04EDBA-89A6-7147-A64D-27339E8E7E36}"/>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D57639-F476-AD4C-9B2D-290EC6A94873}"/>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9E4C8F-DFB0-0843-8375-BF455F119710}"/>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AC60CB-A96B-7942-9481-B68DDD325266}"/>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C31A71-2860-5149-943E-7C59EF4B771A}"/>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CF5FA1-F9BF-0546-A453-5AE6C4177659}"/>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60650345"/>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dirty="0" err="1"/>
              <a:t>Glecaprevir-Pibrentasvir</a:t>
            </a:r>
            <a:r>
              <a:rPr lang="en-US" sz="1800" dirty="0"/>
              <a:t> in Genotype 1-6 with Renal Disease</a:t>
            </a:r>
            <a:br>
              <a:rPr lang="en-US" sz="1800" dirty="0"/>
            </a:br>
            <a:r>
              <a:rPr lang="en-US" sz="1800" dirty="0"/>
              <a:t>EXPEDITION-4: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6" name="Content Placeholder 5"/>
          <p:cNvGraphicFramePr>
            <a:graphicFrameLocks/>
          </p:cNvGraphicFramePr>
          <p:nvPr>
            <p:extLst>
              <p:ext uri="{D42A27DB-BD31-4B8C-83A1-F6EECF244321}">
                <p14:modId xmlns:p14="http://schemas.microsoft.com/office/powerpoint/2010/main" val="2004284008"/>
              </p:ext>
            </p:extLst>
          </p:nvPr>
        </p:nvGraphicFramePr>
        <p:xfrm>
          <a:off x="467513" y="1024404"/>
          <a:ext cx="8229600" cy="3687989"/>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57338">
                <a:tc>
                  <a:txBody>
                    <a:bodyPr/>
                    <a:lstStyle/>
                    <a:p>
                      <a:pPr marL="91440"/>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Characteristic</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104)</a:t>
                      </a:r>
                      <a:endParaRPr lang="en-US" sz="110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423038">
                <a:tc>
                  <a:txBody>
                    <a:bodyPr/>
                    <a:lstStyle/>
                    <a:p>
                      <a:pPr marL="91440">
                        <a:lnSpc>
                          <a:spcPts val="2400"/>
                        </a:lnSpc>
                      </a:pPr>
                      <a:r>
                        <a:rPr lang="en-US" sz="1400" dirty="0">
                          <a:latin typeface="Arial" panose="020B0604020202020204" pitchFamily="34" charset="0"/>
                          <a:cs typeface="Arial" panose="020B0604020202020204" pitchFamily="34" charset="0"/>
                        </a:rPr>
                        <a:t>Mean</a:t>
                      </a:r>
                      <a:r>
                        <a:rPr lang="en-US" sz="1400" baseline="0" dirty="0">
                          <a:latin typeface="Arial" panose="020B0604020202020204" pitchFamily="34" charset="0"/>
                          <a:cs typeface="Arial" panose="020B0604020202020204" pitchFamily="34" charset="0"/>
                        </a:rPr>
                        <a:t> a</a:t>
                      </a:r>
                      <a:r>
                        <a:rPr lang="en-US" sz="1400" dirty="0">
                          <a:latin typeface="Arial" panose="020B0604020202020204" pitchFamily="34" charset="0"/>
                          <a:cs typeface="Arial" panose="020B0604020202020204" pitchFamily="34" charset="0"/>
                        </a:rPr>
                        <a:t>ge</a:t>
                      </a:r>
                      <a:r>
                        <a:rPr lang="en-US" sz="1400" baseline="0" dirty="0">
                          <a:latin typeface="Arial" panose="020B0604020202020204" pitchFamily="34" charset="0"/>
                          <a:cs typeface="Arial" panose="020B0604020202020204" pitchFamily="34" charset="0"/>
                        </a:rPr>
                        <a:t> (range), years</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400" dirty="0">
                          <a:latin typeface="Arial" panose="020B0604020202020204" pitchFamily="34" charset="0"/>
                          <a:cs typeface="Arial" panose="020B0604020202020204" pitchFamily="34" charset="0"/>
                        </a:rPr>
                        <a:t>57 (28-83)</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423038">
                <a:tc>
                  <a:txBody>
                    <a:bodyPr/>
                    <a:lstStyle/>
                    <a:p>
                      <a:pPr marL="91440">
                        <a:lnSpc>
                          <a:spcPts val="2400"/>
                        </a:lnSpc>
                      </a:pPr>
                      <a:r>
                        <a:rPr lang="en-US" sz="1400" dirty="0">
                          <a:latin typeface="Arial" panose="020B0604020202020204" pitchFamily="34" charset="0"/>
                          <a:cs typeface="Arial" panose="020B0604020202020204" pitchFamily="34" charset="0"/>
                        </a:rPr>
                        <a:t>Male sex,</a:t>
                      </a:r>
                      <a:r>
                        <a:rPr lang="en-US" sz="1400" baseline="0" dirty="0">
                          <a:latin typeface="Arial" panose="020B0604020202020204" pitchFamily="34" charset="0"/>
                          <a:cs typeface="Arial" panose="020B0604020202020204" pitchFamily="34" charset="0"/>
                        </a:rPr>
                        <a:t> n (%)</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400" dirty="0">
                          <a:latin typeface="Arial" panose="020B0604020202020204" pitchFamily="34" charset="0"/>
                          <a:cs typeface="Arial" panose="020B0604020202020204" pitchFamily="34" charset="0"/>
                        </a:rPr>
                        <a:t>79 (76)</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1623375">
                <a:tc>
                  <a:txBody>
                    <a:bodyPr/>
                    <a:lstStyle/>
                    <a:p>
                      <a:pPr marL="91440">
                        <a:lnSpc>
                          <a:spcPts val="2400"/>
                        </a:lnSpc>
                      </a:pPr>
                      <a:r>
                        <a:rPr lang="en-US" sz="1400" dirty="0">
                          <a:latin typeface="Arial" panose="020B0604020202020204" pitchFamily="34" charset="0"/>
                          <a:cs typeface="Arial" panose="020B0604020202020204" pitchFamily="34" charset="0"/>
                        </a:rPr>
                        <a:t>Race, n (%)</a:t>
                      </a:r>
                    </a:p>
                    <a:p>
                      <a:pPr marL="91440">
                        <a:lnSpc>
                          <a:spcPts val="2400"/>
                        </a:lnSpc>
                      </a:pPr>
                      <a:r>
                        <a:rPr lang="en-US" sz="1400" dirty="0">
                          <a:latin typeface="Arial" panose="020B0604020202020204" pitchFamily="34" charset="0"/>
                          <a:cs typeface="Arial" panose="020B0604020202020204" pitchFamily="34" charset="0"/>
                        </a:rPr>
                        <a:t>  White</a:t>
                      </a:r>
                    </a:p>
                    <a:p>
                      <a:pPr marL="91440">
                        <a:lnSpc>
                          <a:spcPts val="2400"/>
                        </a:lnSpc>
                      </a:pPr>
                      <a:r>
                        <a:rPr lang="en-US" sz="1400" dirty="0">
                          <a:latin typeface="Arial" panose="020B0604020202020204" pitchFamily="34" charset="0"/>
                          <a:cs typeface="Arial" panose="020B0604020202020204" pitchFamily="34" charset="0"/>
                        </a:rPr>
                        <a:t>  Black</a:t>
                      </a:r>
                    </a:p>
                    <a:p>
                      <a:pPr marL="91440">
                        <a:lnSpc>
                          <a:spcPts val="2400"/>
                        </a:lnSpc>
                      </a:pPr>
                      <a:r>
                        <a:rPr lang="en-US" sz="1400" dirty="0">
                          <a:latin typeface="Arial" panose="020B0604020202020204" pitchFamily="34" charset="0"/>
                          <a:cs typeface="Arial" panose="020B0604020202020204" pitchFamily="34" charset="0"/>
                        </a:rPr>
                        <a:t>  Asian</a:t>
                      </a:r>
                    </a:p>
                    <a:p>
                      <a:pPr marL="91440">
                        <a:lnSpc>
                          <a:spcPts val="2400"/>
                        </a:lnSpc>
                      </a:pPr>
                      <a:r>
                        <a:rPr lang="en-US" sz="1400" dirty="0">
                          <a:latin typeface="Arial" panose="020B0604020202020204" pitchFamily="34" charset="0"/>
                          <a:cs typeface="Arial" panose="020B0604020202020204" pitchFamily="34" charset="0"/>
                        </a:rPr>
                        <a:t>  Other</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endParaRPr lang="en-US" sz="1400" dirty="0">
                        <a:latin typeface="Arial" panose="020B0604020202020204" pitchFamily="34" charset="0"/>
                        <a:cs typeface="Arial" panose="020B0604020202020204" pitchFamily="34" charset="0"/>
                      </a:endParaRPr>
                    </a:p>
                    <a:p>
                      <a:pPr algn="ctr">
                        <a:lnSpc>
                          <a:spcPts val="2400"/>
                        </a:lnSpc>
                      </a:pPr>
                      <a:r>
                        <a:rPr lang="en-US" sz="1400" dirty="0">
                          <a:latin typeface="Arial" panose="020B0604020202020204" pitchFamily="34" charset="0"/>
                          <a:cs typeface="Arial" panose="020B0604020202020204" pitchFamily="34" charset="0"/>
                        </a:rPr>
                        <a:t>64 (62)</a:t>
                      </a:r>
                    </a:p>
                    <a:p>
                      <a:pPr algn="ctr">
                        <a:lnSpc>
                          <a:spcPts val="2400"/>
                        </a:lnSpc>
                      </a:pPr>
                      <a:r>
                        <a:rPr lang="en-US" sz="1400" dirty="0">
                          <a:latin typeface="Arial" panose="020B0604020202020204" pitchFamily="34" charset="0"/>
                          <a:cs typeface="Arial" panose="020B0604020202020204" pitchFamily="34" charset="0"/>
                        </a:rPr>
                        <a:t>25 (24)</a:t>
                      </a:r>
                    </a:p>
                    <a:p>
                      <a:pPr algn="ctr">
                        <a:lnSpc>
                          <a:spcPts val="2400"/>
                        </a:lnSpc>
                      </a:pPr>
                      <a:r>
                        <a:rPr lang="en-US" sz="1400" dirty="0">
                          <a:latin typeface="Arial" panose="020B0604020202020204" pitchFamily="34" charset="0"/>
                          <a:cs typeface="Arial" panose="020B0604020202020204" pitchFamily="34" charset="0"/>
                        </a:rPr>
                        <a:t>9 (9)</a:t>
                      </a:r>
                    </a:p>
                    <a:p>
                      <a:pPr algn="ctr">
                        <a:lnSpc>
                          <a:spcPts val="2400"/>
                        </a:lnSpc>
                      </a:pPr>
                      <a:r>
                        <a:rPr lang="en-US" sz="1400" dirty="0">
                          <a:latin typeface="Arial" panose="020B0604020202020204" pitchFamily="34" charset="0"/>
                          <a:cs typeface="Arial" panose="020B0604020202020204" pitchFamily="34" charset="0"/>
                        </a:rPr>
                        <a:t>6 (6)</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380600">
                <a:tc>
                  <a:txBody>
                    <a:bodyPr/>
                    <a:lstStyle/>
                    <a:p>
                      <a:pPr marL="91440">
                        <a:lnSpc>
                          <a:spcPts val="2400"/>
                        </a:lnSpc>
                      </a:pPr>
                      <a:r>
                        <a:rPr lang="en-US" sz="1400" dirty="0">
                          <a:latin typeface="Arial" panose="020B0604020202020204" pitchFamily="34" charset="0"/>
                          <a:cs typeface="Arial" panose="020B0604020202020204" pitchFamily="34" charset="0"/>
                        </a:rPr>
                        <a:t>Median </a:t>
                      </a:r>
                      <a:r>
                        <a:rPr lang="en-US" sz="1400" baseline="0" dirty="0">
                          <a:latin typeface="Arial" panose="020B0604020202020204" pitchFamily="34" charset="0"/>
                          <a:cs typeface="Arial" panose="020B0604020202020204" pitchFamily="34" charset="0"/>
                        </a:rPr>
                        <a:t>body-mass index (range</a:t>
                      </a:r>
                      <a:r>
                        <a:rPr lang="en-US" sz="1400" dirty="0">
                          <a:latin typeface="Arial" panose="020B0604020202020204" pitchFamily="34" charset="0"/>
                          <a:cs typeface="Arial" panose="020B0604020202020204" pitchFamily="34" charset="0"/>
                        </a:rPr>
                        <a:t>)</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400" dirty="0">
                          <a:latin typeface="Arial" panose="020B0604020202020204" pitchFamily="34" charset="0"/>
                          <a:cs typeface="Arial" panose="020B0604020202020204" pitchFamily="34" charset="0"/>
                        </a:rPr>
                        <a:t>26 (18-45)</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4"/>
                  </a:ext>
                </a:extLst>
              </a:tr>
              <a:tr h="380600">
                <a:tc>
                  <a:txBody>
                    <a:bodyPr/>
                    <a:lstStyle/>
                    <a:p>
                      <a:pPr marL="91440">
                        <a:lnSpc>
                          <a:spcPts val="2400"/>
                        </a:lnSpc>
                      </a:pPr>
                      <a:r>
                        <a:rPr lang="en-US" sz="1400" dirty="0">
                          <a:latin typeface="Arial" panose="020B0604020202020204" pitchFamily="34" charset="0"/>
                          <a:cs typeface="Arial" panose="020B0604020202020204" pitchFamily="34" charset="0"/>
                        </a:rPr>
                        <a:t>Compensated cirrhosis, n (%)</a:t>
                      </a:r>
                    </a:p>
                  </a:txBody>
                  <a:tcPr marL="68580" marR="68580" marT="34290" marB="34290"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tcPr>
                </a:tc>
                <a:tc>
                  <a:txBody>
                    <a:bodyPr/>
                    <a:lstStyle/>
                    <a:p>
                      <a:pPr algn="ctr">
                        <a:lnSpc>
                          <a:spcPts val="2400"/>
                        </a:lnSpc>
                      </a:pPr>
                      <a:r>
                        <a:rPr lang="en-US" sz="1400" dirty="0">
                          <a:latin typeface="Arial" panose="020B0604020202020204" pitchFamily="34" charset="0"/>
                          <a:cs typeface="Arial" panose="020B0604020202020204" pitchFamily="34" charset="0"/>
                        </a:rPr>
                        <a:t>20 (19)</a:t>
                      </a:r>
                    </a:p>
                  </a:txBody>
                  <a:tcPr marL="68580" marR="68580" marT="34290" marB="3429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686518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a:solidFill>
                  <a:srgbClr val="001D48"/>
                </a:solidFill>
              </a:rPr>
              <a:t>Glecaprevir-Pibrentasvir x 8 or 12 Weeks in GT1 without Cirrhosis</a:t>
            </a:r>
            <a:br>
              <a:rPr lang="en-US" sz="1650" dirty="0">
                <a:solidFill>
                  <a:srgbClr val="001D48"/>
                </a:solidFill>
              </a:rPr>
            </a:br>
            <a:r>
              <a:rPr lang="en-US" sz="2400" b="1" dirty="0">
                <a:solidFill>
                  <a:srgbClr val="001D48"/>
                </a:solidFill>
              </a:rPr>
              <a:t>ENDURANCE-1</a:t>
            </a:r>
          </a:p>
        </p:txBody>
      </p:sp>
      <p:sp>
        <p:nvSpPr>
          <p:cNvPr id="2" name="Text Placeholder 1">
            <a:extLst>
              <a:ext uri="{FF2B5EF4-FFF2-40B4-BE49-F238E27FC236}">
                <a16:creationId xmlns:a16="http://schemas.microsoft.com/office/drawing/2014/main" id="{AEC20D8E-93D7-CC45-AB71-90B515A95390}"/>
              </a:ext>
            </a:extLst>
          </p:cNvPr>
          <p:cNvSpPr>
            <a:spLocks noGrp="1"/>
          </p:cNvSpPr>
          <p:nvPr>
            <p:ph type="body" sz="quarter" idx="15"/>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Text Placeholder 2"/>
          <p:cNvSpPr>
            <a:spLocks noGrp="1"/>
          </p:cNvSpPr>
          <p:nvPr>
            <p:ph type="body" idx="1"/>
          </p:nvPr>
        </p:nvSpPr>
        <p:spPr>
          <a:prstGeom prst="rect">
            <a:avLst/>
          </a:prstGeom>
        </p:spPr>
        <p:txBody>
          <a:bodyPr>
            <a:normAutofit/>
          </a:bodyPr>
          <a:lstStyle/>
          <a:p>
            <a:r>
              <a:rPr lang="en-US" dirty="0">
                <a:latin typeface="Arial"/>
                <a:cs typeface="Arial"/>
              </a:rPr>
              <a:t>Treatment Naïve or Treatment Experienced, </a:t>
            </a:r>
            <a:r>
              <a:rPr lang="en-US" dirty="0">
                <a:solidFill>
                  <a:schemeClr val="bg1"/>
                </a:solidFill>
                <a:latin typeface="Arial" panose="020B0604020202020204" pitchFamily="34" charset="0"/>
                <a:cs typeface="Arial" panose="020B0604020202020204" pitchFamily="34" charset="0"/>
              </a:rPr>
              <a:t>Phase 3 </a:t>
            </a:r>
          </a:p>
        </p:txBody>
      </p:sp>
    </p:spTree>
    <p:extLst>
      <p:ext uri="{BB962C8B-B14F-4D97-AF65-F5344CB8AC3E}">
        <p14:creationId xmlns:p14="http://schemas.microsoft.com/office/powerpoint/2010/main" val="160654057"/>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Baseline Characteristics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6" name="Content Placeholder 5"/>
          <p:cNvGraphicFramePr>
            <a:graphicFrameLocks/>
          </p:cNvGraphicFramePr>
          <p:nvPr>
            <p:extLst>
              <p:ext uri="{D42A27DB-BD31-4B8C-83A1-F6EECF244321}">
                <p14:modId xmlns:p14="http://schemas.microsoft.com/office/powerpoint/2010/main" val="411178323"/>
              </p:ext>
            </p:extLst>
          </p:nvPr>
        </p:nvGraphicFramePr>
        <p:xfrm>
          <a:off x="385010" y="1040490"/>
          <a:ext cx="8229601" cy="3752456"/>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038601">
                  <a:extLst>
                    <a:ext uri="{9D8B030D-6E8A-4147-A177-3AD203B41FA5}">
                      <a16:colId xmlns:a16="http://schemas.microsoft.com/office/drawing/2014/main" val="20001"/>
                    </a:ext>
                  </a:extLst>
                </a:gridCol>
              </a:tblGrid>
              <a:tr h="524359">
                <a:tc>
                  <a:txBody>
                    <a:bodyPr/>
                    <a:lstStyle/>
                    <a:p>
                      <a:pPr marL="91440">
                        <a:lnSpc>
                          <a:spcPts val="1400"/>
                        </a:lnSpc>
                      </a:pPr>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Characteristic</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lnSpc>
                          <a:spcPts val="14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104)</a:t>
                      </a:r>
                      <a:endParaRPr lang="en-US" sz="110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283158">
                <a:tc>
                  <a:txBody>
                    <a:bodyPr/>
                    <a:lstStyle/>
                    <a:p>
                      <a:pPr marL="91440" marR="0" indent="0"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Median HCV RNA level,</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(range)</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5.9</a:t>
                      </a:r>
                      <a:r>
                        <a:rPr lang="en-US" sz="1200" baseline="0" dirty="0">
                          <a:latin typeface="Arial" panose="020B0604020202020204" pitchFamily="34" charset="0"/>
                          <a:cs typeface="Arial" panose="020B0604020202020204" pitchFamily="34" charset="0"/>
                        </a:rPr>
                        <a:t> (3.4-7.5)</a:t>
                      </a:r>
                      <a:endParaRPr lang="en-US" sz="120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2020157">
                <a:tc>
                  <a:txBody>
                    <a:bodyPr/>
                    <a:lstStyle/>
                    <a:p>
                      <a:pPr marL="91440">
                        <a:lnSpc>
                          <a:spcPts val="1600"/>
                        </a:lnSpc>
                      </a:pPr>
                      <a:r>
                        <a:rPr lang="en-US" sz="1200" dirty="0">
                          <a:latin typeface="Arial" panose="020B0604020202020204" pitchFamily="34" charset="0"/>
                          <a:cs typeface="Arial" panose="020B0604020202020204" pitchFamily="34" charset="0"/>
                        </a:rPr>
                        <a:t>HCV Genotypes, </a:t>
                      </a:r>
                      <a:r>
                        <a:rPr lang="en-US" sz="1200" baseline="0" dirty="0">
                          <a:latin typeface="Arial" panose="020B0604020202020204" pitchFamily="34" charset="0"/>
                          <a:cs typeface="Arial" panose="020B0604020202020204" pitchFamily="34" charset="0"/>
                        </a:rPr>
                        <a:t>n (%)</a:t>
                      </a:r>
                    </a:p>
                    <a:p>
                      <a:pPr marL="91440">
                        <a:lnSpc>
                          <a:spcPts val="1600"/>
                        </a:lnSpc>
                      </a:pPr>
                      <a:r>
                        <a:rPr lang="en-US" sz="1200" baseline="0" dirty="0">
                          <a:latin typeface="Arial" panose="020B0604020202020204" pitchFamily="34" charset="0"/>
                          <a:cs typeface="Arial" panose="020B0604020202020204" pitchFamily="34" charset="0"/>
                        </a:rPr>
                        <a:t>   1a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1b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 (other)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2</a:t>
                      </a:r>
                    </a:p>
                    <a:p>
                      <a:pPr marL="91440">
                        <a:lnSpc>
                          <a:spcPts val="1600"/>
                        </a:lnSpc>
                      </a:pPr>
                      <a:r>
                        <a:rPr lang="en-US" sz="1200" baseline="0" dirty="0">
                          <a:latin typeface="Arial" panose="020B0604020202020204" pitchFamily="34" charset="0"/>
                          <a:cs typeface="Arial" panose="020B0604020202020204" pitchFamily="34" charset="0"/>
                        </a:rPr>
                        <a:t>   3</a:t>
                      </a:r>
                    </a:p>
                    <a:p>
                      <a:pPr marL="91440">
                        <a:lnSpc>
                          <a:spcPts val="1600"/>
                        </a:lnSpc>
                      </a:pPr>
                      <a:r>
                        <a:rPr lang="en-US" sz="1200" baseline="0" dirty="0">
                          <a:latin typeface="Arial" panose="020B0604020202020204" pitchFamily="34" charset="0"/>
                          <a:cs typeface="Arial" panose="020B0604020202020204" pitchFamily="34" charset="0"/>
                        </a:rPr>
                        <a:t>   4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5</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6</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23 (22)</a:t>
                      </a:r>
                    </a:p>
                    <a:p>
                      <a:pPr algn="ctr">
                        <a:lnSpc>
                          <a:spcPts val="1600"/>
                        </a:lnSpc>
                      </a:pPr>
                      <a:r>
                        <a:rPr lang="en-US" sz="1200" dirty="0">
                          <a:latin typeface="Arial" panose="020B0604020202020204" pitchFamily="34" charset="0"/>
                          <a:cs typeface="Arial" panose="020B0604020202020204" pitchFamily="34" charset="0"/>
                        </a:rPr>
                        <a:t>29 (28)</a:t>
                      </a:r>
                    </a:p>
                    <a:p>
                      <a:pPr algn="ctr">
                        <a:lnSpc>
                          <a:spcPts val="1600"/>
                        </a:lnSpc>
                      </a:pPr>
                      <a:r>
                        <a:rPr lang="en-US" sz="1200" dirty="0">
                          <a:latin typeface="Arial" panose="020B0604020202020204" pitchFamily="34" charset="0"/>
                          <a:cs typeface="Arial" panose="020B0604020202020204" pitchFamily="34" charset="0"/>
                        </a:rPr>
                        <a:t>2 (2)</a:t>
                      </a:r>
                    </a:p>
                    <a:p>
                      <a:pPr algn="ctr">
                        <a:lnSpc>
                          <a:spcPts val="1600"/>
                        </a:lnSpc>
                      </a:pPr>
                      <a:r>
                        <a:rPr lang="en-US" sz="1200" dirty="0">
                          <a:latin typeface="Arial" panose="020B0604020202020204" pitchFamily="34" charset="0"/>
                          <a:cs typeface="Arial" panose="020B0604020202020204" pitchFamily="34" charset="0"/>
                        </a:rPr>
                        <a:t>17 (16)</a:t>
                      </a:r>
                    </a:p>
                    <a:p>
                      <a:pPr algn="ctr">
                        <a:lnSpc>
                          <a:spcPts val="1600"/>
                        </a:lnSpc>
                      </a:pPr>
                      <a:r>
                        <a:rPr lang="en-US" sz="1200" dirty="0">
                          <a:latin typeface="Arial" panose="020B0604020202020204" pitchFamily="34" charset="0"/>
                          <a:cs typeface="Arial" panose="020B0604020202020204" pitchFamily="34" charset="0"/>
                        </a:rPr>
                        <a:t>11 (11)</a:t>
                      </a:r>
                    </a:p>
                    <a:p>
                      <a:pPr algn="ctr">
                        <a:lnSpc>
                          <a:spcPts val="1600"/>
                        </a:lnSpc>
                      </a:pPr>
                      <a:r>
                        <a:rPr lang="en-US" sz="1200" dirty="0">
                          <a:latin typeface="Arial" panose="020B0604020202020204" pitchFamily="34" charset="0"/>
                          <a:cs typeface="Arial" panose="020B0604020202020204" pitchFamily="34" charset="0"/>
                        </a:rPr>
                        <a:t>20 (19)</a:t>
                      </a:r>
                    </a:p>
                    <a:p>
                      <a:pPr algn="ctr">
                        <a:lnSpc>
                          <a:spcPts val="1600"/>
                        </a:lnSpc>
                      </a:pPr>
                      <a:r>
                        <a:rPr lang="en-US" sz="1200" dirty="0">
                          <a:latin typeface="Arial" panose="020B0604020202020204" pitchFamily="34" charset="0"/>
                          <a:cs typeface="Arial" panose="020B0604020202020204" pitchFamily="34" charset="0"/>
                        </a:rPr>
                        <a:t>1 (1)</a:t>
                      </a:r>
                    </a:p>
                    <a:p>
                      <a:pPr algn="ctr">
                        <a:lnSpc>
                          <a:spcPts val="1600"/>
                        </a:lnSpc>
                      </a:pPr>
                      <a:r>
                        <a:rPr lang="en-US" sz="1200" dirty="0">
                          <a:latin typeface="Arial" panose="020B0604020202020204" pitchFamily="34" charset="0"/>
                          <a:cs typeface="Arial" panose="020B0604020202020204" pitchFamily="34" charset="0"/>
                        </a:rPr>
                        <a:t>1 (1)</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924782">
                <a:tc>
                  <a:txBody>
                    <a:bodyPr/>
                    <a:lstStyle/>
                    <a:p>
                      <a:pPr marL="91440">
                        <a:lnSpc>
                          <a:spcPts val="1600"/>
                        </a:lnSpc>
                      </a:pPr>
                      <a:r>
                        <a:rPr lang="en-US" sz="1200" dirty="0">
                          <a:latin typeface="Arial" panose="020B0604020202020204" pitchFamily="34" charset="0"/>
                          <a:cs typeface="Arial" panose="020B0604020202020204" pitchFamily="34" charset="0"/>
                        </a:rPr>
                        <a:t>HCV Treatment</a:t>
                      </a:r>
                      <a:r>
                        <a:rPr lang="en-US" sz="1200" baseline="0" dirty="0">
                          <a:latin typeface="Arial" panose="020B0604020202020204" pitchFamily="34" charset="0"/>
                          <a:cs typeface="Arial" panose="020B0604020202020204" pitchFamily="34" charset="0"/>
                        </a:rPr>
                        <a:t> History, n (%)</a:t>
                      </a:r>
                    </a:p>
                    <a:p>
                      <a:pPr marL="91440">
                        <a:lnSpc>
                          <a:spcPts val="1600"/>
                        </a:lnSpc>
                      </a:pPr>
                      <a:r>
                        <a:rPr lang="en-US" sz="1200" baseline="0" dirty="0">
                          <a:latin typeface="Arial" panose="020B0604020202020204" pitchFamily="34" charset="0"/>
                          <a:cs typeface="Arial" panose="020B0604020202020204" pitchFamily="34" charset="0"/>
                        </a:rPr>
                        <a:t>   Treatment-Naïve </a:t>
                      </a:r>
                    </a:p>
                    <a:p>
                      <a:pPr marL="91440">
                        <a:lnSpc>
                          <a:spcPts val="1600"/>
                        </a:lnSpc>
                      </a:pPr>
                      <a:r>
                        <a:rPr lang="en-US" sz="1200" baseline="0" dirty="0">
                          <a:latin typeface="Arial" panose="020B0604020202020204" pitchFamily="34" charset="0"/>
                          <a:cs typeface="Arial" panose="020B0604020202020204" pitchFamily="34" charset="0"/>
                        </a:rPr>
                        <a:t>   Interferon (or Peginterferon) ± Ribavirin</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Sofosbuvir and Ribavirin ± Peginterferon</a:t>
                      </a:r>
                      <a:endParaRPr lang="en-US" sz="12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60 (58)</a:t>
                      </a:r>
                    </a:p>
                    <a:p>
                      <a:pPr algn="ctr">
                        <a:lnSpc>
                          <a:spcPts val="1600"/>
                        </a:lnSpc>
                      </a:pPr>
                      <a:r>
                        <a:rPr lang="en-US" sz="1200" dirty="0">
                          <a:latin typeface="Arial" panose="020B0604020202020204" pitchFamily="34" charset="0"/>
                          <a:cs typeface="Arial" panose="020B0604020202020204" pitchFamily="34" charset="0"/>
                        </a:rPr>
                        <a:t>42 (40)</a:t>
                      </a:r>
                    </a:p>
                    <a:p>
                      <a:pPr algn="ctr">
                        <a:lnSpc>
                          <a:spcPts val="1600"/>
                        </a:lnSpc>
                      </a:pPr>
                      <a:r>
                        <a:rPr lang="en-US" sz="1200" dirty="0">
                          <a:latin typeface="Arial" panose="020B0604020202020204" pitchFamily="34" charset="0"/>
                          <a:cs typeface="Arial" panose="020B0604020202020204" pitchFamily="34" charset="0"/>
                        </a:rPr>
                        <a:t>2 (2)</a:t>
                      </a:r>
                    </a:p>
                  </a:txBody>
                  <a:tcPr marL="68580" marR="68580" marT="34290" marB="3429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987382"/>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Baseline Characteristics (Renal)</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6" name="Content Placeholder 5"/>
          <p:cNvGraphicFramePr>
            <a:graphicFrameLocks/>
          </p:cNvGraphicFramePr>
          <p:nvPr>
            <p:extLst>
              <p:ext uri="{D42A27DB-BD31-4B8C-83A1-F6EECF244321}">
                <p14:modId xmlns:p14="http://schemas.microsoft.com/office/powerpoint/2010/main" val="2026018536"/>
              </p:ext>
            </p:extLst>
          </p:nvPr>
        </p:nvGraphicFramePr>
        <p:xfrm>
          <a:off x="457200" y="1048215"/>
          <a:ext cx="8229600" cy="3461033"/>
        </p:xfrm>
        <a:graphic>
          <a:graphicData uri="http://schemas.openxmlformats.org/drawingml/2006/table">
            <a:tbl>
              <a:tblPr firstRow="1" bandRow="1">
                <a:tableStyleId>{5C22544A-7EE6-4342-B048-85BDC9FD1C3A}</a:tableStyleId>
              </a:tblPr>
              <a:tblGrid>
                <a:gridCol w="5285984">
                  <a:extLst>
                    <a:ext uri="{9D8B030D-6E8A-4147-A177-3AD203B41FA5}">
                      <a16:colId xmlns:a16="http://schemas.microsoft.com/office/drawing/2014/main" val="20000"/>
                    </a:ext>
                  </a:extLst>
                </a:gridCol>
                <a:gridCol w="2943616">
                  <a:extLst>
                    <a:ext uri="{9D8B030D-6E8A-4147-A177-3AD203B41FA5}">
                      <a16:colId xmlns:a16="http://schemas.microsoft.com/office/drawing/2014/main" val="20001"/>
                    </a:ext>
                  </a:extLst>
                </a:gridCol>
              </a:tblGrid>
              <a:tr h="913168">
                <a:tc>
                  <a:txBody>
                    <a:bodyPr/>
                    <a:lstStyle/>
                    <a:p>
                      <a:pPr marL="91440"/>
                      <a:r>
                        <a:rPr lang="en-US" sz="1400" dirty="0">
                          <a:latin typeface="Arial" panose="020B0604020202020204" pitchFamily="34" charset="0"/>
                          <a:cs typeface="Arial" panose="020B0604020202020204" pitchFamily="34" charset="0"/>
                        </a:rPr>
                        <a:t>Baseline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Characteristics (Renal)</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solidFill>
                      <a:srgbClr val="303030"/>
                    </a:solidFill>
                  </a:tcPr>
                </a:tc>
                <a:tc>
                  <a:txBody>
                    <a:bodyPr/>
                    <a:lstStyle/>
                    <a:p>
                      <a:pPr algn="ctr">
                        <a:lnSpc>
                          <a:spcPts val="2000"/>
                        </a:lnSpc>
                      </a:pPr>
                      <a:r>
                        <a:rPr lang="en-US" sz="1400" baseline="0" dirty="0" err="1">
                          <a:latin typeface="Arial" panose="020B0604020202020204" pitchFamily="34" charset="0"/>
                          <a:cs typeface="Arial" panose="020B0604020202020204" pitchFamily="34" charset="0"/>
                        </a:rPr>
                        <a:t>Glecaprevir-Pibrentasvir</a:t>
                      </a:r>
                      <a:r>
                        <a:rPr lang="en-US" sz="1400" baseline="0" dirty="0">
                          <a:latin typeface="Arial" panose="020B0604020202020204" pitchFamily="34" charset="0"/>
                          <a:cs typeface="Arial" panose="020B0604020202020204" pitchFamily="34" charset="0"/>
                        </a:rPr>
                        <a:t> </a:t>
                      </a:r>
                      <a:br>
                        <a:rPr lang="en-US" sz="1400" baseline="0" dirty="0">
                          <a:latin typeface="Arial" panose="020B0604020202020204" pitchFamily="34" charset="0"/>
                          <a:cs typeface="Arial" panose="020B0604020202020204" pitchFamily="34" charset="0"/>
                        </a:rPr>
                      </a:br>
                      <a:r>
                        <a:rPr lang="en-US" sz="1400" b="0" baseline="0" dirty="0">
                          <a:latin typeface="Arial" panose="020B0604020202020204" pitchFamily="34" charset="0"/>
                          <a:cs typeface="Arial" panose="020B0604020202020204" pitchFamily="34" charset="0"/>
                        </a:rPr>
                        <a:t>(n = 104)</a:t>
                      </a:r>
                      <a:endParaRPr lang="en-US" sz="1400" b="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742756">
                <a:tc>
                  <a:txBody>
                    <a:bodyPr/>
                    <a:lstStyle/>
                    <a:p>
                      <a:pPr marL="91440">
                        <a:lnSpc>
                          <a:spcPts val="2400"/>
                        </a:lnSpc>
                      </a:pPr>
                      <a:r>
                        <a:rPr lang="en-US" sz="1400" dirty="0" err="1">
                          <a:latin typeface="Arial" panose="020B0604020202020204" pitchFamily="34" charset="0"/>
                          <a:cs typeface="Arial" panose="020B0604020202020204" pitchFamily="34" charset="0"/>
                        </a:rPr>
                        <a:t>eGFR</a:t>
                      </a:r>
                      <a:r>
                        <a:rPr lang="en-US" sz="1400" dirty="0">
                          <a:latin typeface="Arial" panose="020B0604020202020204" pitchFamily="34" charset="0"/>
                          <a:cs typeface="Arial" panose="020B0604020202020204" pitchFamily="34" charset="0"/>
                        </a:rPr>
                        <a:t> in patients not undergoing hemodialysis, mL/min/1.73 m</a:t>
                      </a:r>
                      <a:r>
                        <a:rPr lang="en-US" sz="1400" baseline="30000" dirty="0">
                          <a:latin typeface="Arial" panose="020B0604020202020204" pitchFamily="34" charset="0"/>
                          <a:cs typeface="Arial" panose="020B0604020202020204" pitchFamily="34" charset="0"/>
                        </a:rPr>
                        <a:t>2</a:t>
                      </a: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r>
                        <a:rPr lang="en-US" sz="1400" dirty="0">
                          <a:latin typeface="Arial" panose="020B0604020202020204" pitchFamily="34" charset="0"/>
                          <a:cs typeface="Arial" panose="020B0604020202020204" pitchFamily="34" charset="0"/>
                        </a:rPr>
                        <a:t>20.6</a:t>
                      </a:r>
                      <a:r>
                        <a:rPr lang="en-US" sz="1400" baseline="0" dirty="0">
                          <a:latin typeface="Arial" panose="020B0604020202020204" pitchFamily="34" charset="0"/>
                          <a:cs typeface="Arial" panose="020B0604020202020204" pitchFamily="34" charset="0"/>
                        </a:rPr>
                        <a:t> ± 8.0</a:t>
                      </a:r>
                      <a:endParaRPr lang="en-US" sz="1400" dirty="0">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1"/>
                  </a:ext>
                </a:extLst>
              </a:tr>
              <a:tr h="1254086">
                <a:tc>
                  <a:txBody>
                    <a:bodyPr/>
                    <a:lstStyle/>
                    <a:p>
                      <a:pPr marL="91440">
                        <a:lnSpc>
                          <a:spcPts val="2400"/>
                        </a:lnSpc>
                      </a:pPr>
                      <a:r>
                        <a:rPr lang="en-US" sz="1400" dirty="0">
                          <a:latin typeface="Arial" panose="020B0604020202020204" pitchFamily="34" charset="0"/>
                          <a:cs typeface="Arial" panose="020B0604020202020204" pitchFamily="34" charset="0"/>
                        </a:rPr>
                        <a:t>CKD stage, n (%)</a:t>
                      </a:r>
                    </a:p>
                    <a:p>
                      <a:pPr marL="91440">
                        <a:lnSpc>
                          <a:spcPts val="2400"/>
                        </a:lnSpc>
                      </a:pPr>
                      <a:r>
                        <a:rPr lang="en-US" sz="1400" dirty="0">
                          <a:latin typeface="Arial" panose="020B0604020202020204" pitchFamily="34" charset="0"/>
                          <a:cs typeface="Arial" panose="020B0604020202020204" pitchFamily="34" charset="0"/>
                        </a:rPr>
                        <a:t>  Stage</a:t>
                      </a:r>
                      <a:r>
                        <a:rPr lang="en-US" sz="1400" baseline="0" dirty="0">
                          <a:latin typeface="Arial" panose="020B0604020202020204" pitchFamily="34" charset="0"/>
                          <a:cs typeface="Arial" panose="020B0604020202020204" pitchFamily="34" charset="0"/>
                        </a:rPr>
                        <a:t> 4</a:t>
                      </a:r>
                    </a:p>
                    <a:p>
                      <a:pPr marL="91440">
                        <a:lnSpc>
                          <a:spcPts val="2400"/>
                        </a:lnSpc>
                      </a:pPr>
                      <a:r>
                        <a:rPr lang="en-US" sz="1400" baseline="0" dirty="0">
                          <a:latin typeface="Arial" panose="020B0604020202020204" pitchFamily="34" charset="0"/>
                          <a:cs typeface="Arial" panose="020B0604020202020204" pitchFamily="34" charset="0"/>
                        </a:rPr>
                        <a:t>  Stage 5</a:t>
                      </a:r>
                      <a:endParaRPr lang="en-US" sz="1400" dirty="0">
                        <a:latin typeface="Arial" panose="020B0604020202020204" pitchFamily="34" charset="0"/>
                        <a:cs typeface="Arial" panose="020B0604020202020204" pitchFamily="34" charset="0"/>
                      </a:endParaRPr>
                    </a:p>
                  </a:txBody>
                  <a:tcPr marL="68580" marR="68580" marT="34290" marB="34290" anchor="ctr">
                    <a:lnL w="12700" cap="flat" cmpd="sng" algn="ctr">
                      <a:solidFill>
                        <a:srgbClr val="BFBFBF"/>
                      </a:solidFill>
                      <a:prstDash val="solid"/>
                      <a:round/>
                      <a:headEnd type="none" w="med" len="med"/>
                      <a:tailEnd type="none" w="med" len="med"/>
                    </a:lnL>
                  </a:tcPr>
                </a:tc>
                <a:tc>
                  <a:txBody>
                    <a:bodyPr/>
                    <a:lstStyle/>
                    <a:p>
                      <a:pPr algn="ctr">
                        <a:lnSpc>
                          <a:spcPts val="2400"/>
                        </a:lnSpc>
                      </a:pPr>
                      <a:endParaRPr lang="en-US" sz="1400" dirty="0">
                        <a:latin typeface="Arial" panose="020B0604020202020204" pitchFamily="34" charset="0"/>
                        <a:cs typeface="Arial" panose="020B0604020202020204" pitchFamily="34" charset="0"/>
                      </a:endParaRPr>
                    </a:p>
                    <a:p>
                      <a:pPr algn="ctr">
                        <a:lnSpc>
                          <a:spcPts val="2400"/>
                        </a:lnSpc>
                      </a:pPr>
                      <a:r>
                        <a:rPr lang="en-US" sz="1400" dirty="0">
                          <a:latin typeface="Arial" panose="020B0604020202020204" pitchFamily="34" charset="0"/>
                          <a:cs typeface="Arial" panose="020B0604020202020204" pitchFamily="34" charset="0"/>
                        </a:rPr>
                        <a:t>14 (13)</a:t>
                      </a:r>
                    </a:p>
                    <a:p>
                      <a:pPr algn="ctr">
                        <a:lnSpc>
                          <a:spcPts val="2400"/>
                        </a:lnSpc>
                      </a:pPr>
                      <a:r>
                        <a:rPr lang="en-US" sz="1400" dirty="0">
                          <a:latin typeface="Arial" panose="020B0604020202020204" pitchFamily="34" charset="0"/>
                          <a:cs typeface="Arial" panose="020B0604020202020204" pitchFamily="34" charset="0"/>
                        </a:rPr>
                        <a:t>90 (87)</a:t>
                      </a:r>
                    </a:p>
                  </a:txBody>
                  <a:tcPr marL="68580" marR="68580" marT="34290" marB="3429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551023">
                <a:tc>
                  <a:txBody>
                    <a:bodyPr/>
                    <a:lstStyle/>
                    <a:p>
                      <a:pPr marL="91440">
                        <a:lnSpc>
                          <a:spcPts val="2400"/>
                        </a:lnSpc>
                      </a:pPr>
                      <a:r>
                        <a:rPr lang="en-US" sz="1400" dirty="0">
                          <a:latin typeface="Arial" panose="020B0604020202020204" pitchFamily="34" charset="0"/>
                          <a:cs typeface="Arial" panose="020B0604020202020204" pitchFamily="34" charset="0"/>
                        </a:rPr>
                        <a:t>Hemodialysis, n (%)</a:t>
                      </a:r>
                    </a:p>
                  </a:txBody>
                  <a:tcPr marL="68580" marR="68580" marT="34290" marB="34290"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tcPr>
                </a:tc>
                <a:tc>
                  <a:txBody>
                    <a:bodyPr/>
                    <a:lstStyle/>
                    <a:p>
                      <a:pPr algn="ctr">
                        <a:lnSpc>
                          <a:spcPts val="2400"/>
                        </a:lnSpc>
                      </a:pPr>
                      <a:r>
                        <a:rPr lang="en-US" sz="1400" dirty="0">
                          <a:latin typeface="Arial" panose="020B0604020202020204" pitchFamily="34" charset="0"/>
                          <a:cs typeface="Arial" panose="020B0604020202020204" pitchFamily="34" charset="0"/>
                        </a:rPr>
                        <a:t>85 (82)</a:t>
                      </a:r>
                    </a:p>
                  </a:txBody>
                  <a:tcPr marL="68580" marR="68580" marT="34290" marB="3429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1573034"/>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Results</a:t>
            </a:r>
          </a:p>
        </p:txBody>
      </p:sp>
      <p:sp>
        <p:nvSpPr>
          <p:cNvPr id="4" name="Text Placeholder 3"/>
          <p:cNvSpPr>
            <a:spLocks noGrp="1"/>
          </p:cNvSpPr>
          <p:nvPr>
            <p:ph type="body" idx="10"/>
          </p:nvPr>
        </p:nvSpPr>
        <p:spPr>
          <a:prstGeom prst="rect">
            <a:avLst/>
          </a:prstGeom>
        </p:spPr>
        <p:txBody>
          <a:bodyPr/>
          <a:lstStyle/>
          <a:p>
            <a:r>
              <a:rPr lang="en-US" sz="1350" dirty="0"/>
              <a:t>Sustained Virologic Response Rates (SVR)</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5" name="Object 2"/>
          <p:cNvGraphicFramePr>
            <a:graphicFrameLocks/>
          </p:cNvGraphicFramePr>
          <p:nvPr>
            <p:extLst>
              <p:ext uri="{D42A27DB-BD31-4B8C-83A1-F6EECF244321}">
                <p14:modId xmlns:p14="http://schemas.microsoft.com/office/powerpoint/2010/main" val="4083858645"/>
              </p:ext>
            </p:extLst>
          </p:nvPr>
        </p:nvGraphicFramePr>
        <p:xfrm>
          <a:off x="457200" y="1428750"/>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188430" y="3953651"/>
            <a:ext cx="75786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103/104</a:t>
            </a:r>
          </a:p>
        </p:txBody>
      </p:sp>
      <p:sp>
        <p:nvSpPr>
          <p:cNvPr id="9" name="Rectangle 8"/>
          <p:cNvSpPr/>
          <p:nvPr/>
        </p:nvSpPr>
        <p:spPr>
          <a:xfrm>
            <a:off x="4572000" y="3953651"/>
            <a:ext cx="7952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102/104</a:t>
            </a:r>
          </a:p>
        </p:txBody>
      </p:sp>
      <p:sp>
        <p:nvSpPr>
          <p:cNvPr id="10" name="Rectangle 9"/>
          <p:cNvSpPr/>
          <p:nvPr/>
        </p:nvSpPr>
        <p:spPr>
          <a:xfrm>
            <a:off x="6992908" y="3953651"/>
            <a:ext cx="7952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100/104</a:t>
            </a:r>
          </a:p>
        </p:txBody>
      </p:sp>
      <p:sp>
        <p:nvSpPr>
          <p:cNvPr id="11" name="Rectangle 10">
            <a:extLst>
              <a:ext uri="{FF2B5EF4-FFF2-40B4-BE49-F238E27FC236}">
                <a16:creationId xmlns:a16="http://schemas.microsoft.com/office/drawing/2014/main" id="{154D620A-291E-2EA6-3EB9-342466999DC9}"/>
              </a:ext>
            </a:extLst>
          </p:cNvPr>
          <p:cNvSpPr/>
          <p:nvPr/>
        </p:nvSpPr>
        <p:spPr>
          <a:xfrm>
            <a:off x="1956817" y="1844814"/>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
        <p:nvSpPr>
          <p:cNvPr id="12" name="Rectangle 11">
            <a:extLst>
              <a:ext uri="{FF2B5EF4-FFF2-40B4-BE49-F238E27FC236}">
                <a16:creationId xmlns:a16="http://schemas.microsoft.com/office/drawing/2014/main" id="{56B4EE3E-B3E6-AE23-964F-558C4E48C476}"/>
              </a:ext>
            </a:extLst>
          </p:cNvPr>
          <p:cNvSpPr/>
          <p:nvPr/>
        </p:nvSpPr>
        <p:spPr>
          <a:xfrm>
            <a:off x="4372759" y="1854439"/>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
        <p:nvSpPr>
          <p:cNvPr id="13" name="Rectangle 12">
            <a:extLst>
              <a:ext uri="{FF2B5EF4-FFF2-40B4-BE49-F238E27FC236}">
                <a16:creationId xmlns:a16="http://schemas.microsoft.com/office/drawing/2014/main" id="{7DBEB295-055D-FEE2-8947-46E55691C22B}"/>
              </a:ext>
            </a:extLst>
          </p:cNvPr>
          <p:cNvSpPr/>
          <p:nvPr/>
        </p:nvSpPr>
        <p:spPr>
          <a:xfrm>
            <a:off x="6750199" y="1883314"/>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Tree>
    <p:extLst>
      <p:ext uri="{BB962C8B-B14F-4D97-AF65-F5344CB8AC3E}">
        <p14:creationId xmlns:p14="http://schemas.microsoft.com/office/powerpoint/2010/main" val="2608224898"/>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Results</a:t>
            </a:r>
          </a:p>
        </p:txBody>
      </p:sp>
      <p:sp>
        <p:nvSpPr>
          <p:cNvPr id="4" name="Text Placeholder 3"/>
          <p:cNvSpPr>
            <a:spLocks noGrp="1"/>
          </p:cNvSpPr>
          <p:nvPr>
            <p:ph type="body" idx="10"/>
          </p:nvPr>
        </p:nvSpPr>
        <p:spPr>
          <a:prstGeom prst="rect">
            <a:avLst/>
          </a:prstGeom>
        </p:spPr>
        <p:txBody>
          <a:bodyPr/>
          <a:lstStyle/>
          <a:p>
            <a:r>
              <a:rPr lang="en-US" sz="1350" dirty="0"/>
              <a:t>Sustained Virologic Response Rates (SVR)</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5" name="Object 2"/>
          <p:cNvGraphicFramePr>
            <a:graphicFrameLocks/>
          </p:cNvGraphicFramePr>
          <p:nvPr/>
        </p:nvGraphicFramePr>
        <p:xfrm>
          <a:off x="457200" y="1428750"/>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188430" y="3953651"/>
            <a:ext cx="75786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103/104</a:t>
            </a:r>
          </a:p>
        </p:txBody>
      </p:sp>
      <p:sp>
        <p:nvSpPr>
          <p:cNvPr id="9" name="Rectangle 8"/>
          <p:cNvSpPr/>
          <p:nvPr/>
        </p:nvSpPr>
        <p:spPr>
          <a:xfrm>
            <a:off x="4572000" y="3953651"/>
            <a:ext cx="7952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102/104</a:t>
            </a:r>
          </a:p>
        </p:txBody>
      </p:sp>
      <p:sp>
        <p:nvSpPr>
          <p:cNvPr id="10" name="Rectangle 9"/>
          <p:cNvSpPr/>
          <p:nvPr/>
        </p:nvSpPr>
        <p:spPr>
          <a:xfrm>
            <a:off x="6992908" y="3953651"/>
            <a:ext cx="79520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100/104</a:t>
            </a:r>
          </a:p>
        </p:txBody>
      </p:sp>
      <p:sp>
        <p:nvSpPr>
          <p:cNvPr id="11" name="Rectangle 10">
            <a:extLst>
              <a:ext uri="{FF2B5EF4-FFF2-40B4-BE49-F238E27FC236}">
                <a16:creationId xmlns:a16="http://schemas.microsoft.com/office/drawing/2014/main" id="{154D620A-291E-2EA6-3EB9-342466999DC9}"/>
              </a:ext>
            </a:extLst>
          </p:cNvPr>
          <p:cNvSpPr/>
          <p:nvPr/>
        </p:nvSpPr>
        <p:spPr>
          <a:xfrm>
            <a:off x="1956817" y="1844814"/>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
        <p:nvSpPr>
          <p:cNvPr id="12" name="Rectangle 11">
            <a:extLst>
              <a:ext uri="{FF2B5EF4-FFF2-40B4-BE49-F238E27FC236}">
                <a16:creationId xmlns:a16="http://schemas.microsoft.com/office/drawing/2014/main" id="{56B4EE3E-B3E6-AE23-964F-558C4E48C476}"/>
              </a:ext>
            </a:extLst>
          </p:cNvPr>
          <p:cNvSpPr/>
          <p:nvPr/>
        </p:nvSpPr>
        <p:spPr>
          <a:xfrm>
            <a:off x="4372759" y="1854439"/>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
        <p:nvSpPr>
          <p:cNvPr id="13" name="Rectangle 12">
            <a:extLst>
              <a:ext uri="{FF2B5EF4-FFF2-40B4-BE49-F238E27FC236}">
                <a16:creationId xmlns:a16="http://schemas.microsoft.com/office/drawing/2014/main" id="{7DBEB295-055D-FEE2-8947-46E55691C22B}"/>
              </a:ext>
            </a:extLst>
          </p:cNvPr>
          <p:cNvSpPr/>
          <p:nvPr/>
        </p:nvSpPr>
        <p:spPr>
          <a:xfrm>
            <a:off x="6750199" y="1883314"/>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95-100)</a:t>
            </a:r>
          </a:p>
        </p:txBody>
      </p:sp>
      <p:sp>
        <p:nvSpPr>
          <p:cNvPr id="14" name="Line Callout 1 13">
            <a:extLst>
              <a:ext uri="{FF2B5EF4-FFF2-40B4-BE49-F238E27FC236}">
                <a16:creationId xmlns:a16="http://schemas.microsoft.com/office/drawing/2014/main" id="{25BC74EF-3375-B16F-1986-F212F10BDF22}"/>
              </a:ext>
            </a:extLst>
          </p:cNvPr>
          <p:cNvSpPr/>
          <p:nvPr/>
        </p:nvSpPr>
        <p:spPr>
          <a:xfrm>
            <a:off x="6510733" y="2848592"/>
            <a:ext cx="1771650" cy="565796"/>
          </a:xfrm>
          <a:prstGeom prst="borderCallout1">
            <a:avLst>
              <a:gd name="adj1" fmla="val 193249"/>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2 patients lost to follow-up between post-treatment week 12 and 24</a:t>
            </a:r>
          </a:p>
        </p:txBody>
      </p:sp>
      <p:sp>
        <p:nvSpPr>
          <p:cNvPr id="15" name="Line Callout 1 14">
            <a:extLst>
              <a:ext uri="{FF2B5EF4-FFF2-40B4-BE49-F238E27FC236}">
                <a16:creationId xmlns:a16="http://schemas.microsoft.com/office/drawing/2014/main" id="{6BB247EF-EB45-B220-3DF2-37B2A6AA768F}"/>
              </a:ext>
            </a:extLst>
          </p:cNvPr>
          <p:cNvSpPr/>
          <p:nvPr/>
        </p:nvSpPr>
        <p:spPr>
          <a:xfrm>
            <a:off x="3972679" y="2848592"/>
            <a:ext cx="2098605" cy="565796"/>
          </a:xfrm>
          <a:prstGeom prst="borderCallout1">
            <a:avLst>
              <a:gd name="adj1" fmla="val 186222"/>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1 died (2 weeks post-treatment);</a:t>
            </a:r>
          </a:p>
          <a:p>
            <a:pPr algn="ctr"/>
            <a:r>
              <a:rPr lang="en-US" sz="1050" dirty="0">
                <a:latin typeface="Arial" panose="020B0604020202020204" pitchFamily="34" charset="0"/>
                <a:cs typeface="Arial" panose="020B0604020202020204" pitchFamily="34" charset="0"/>
              </a:rPr>
              <a:t>1 stopped treatment at week 4</a:t>
            </a:r>
          </a:p>
        </p:txBody>
      </p:sp>
    </p:spTree>
    <p:extLst>
      <p:ext uri="{BB962C8B-B14F-4D97-AF65-F5344CB8AC3E}">
        <p14:creationId xmlns:p14="http://schemas.microsoft.com/office/powerpoint/2010/main" val="1147449699"/>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EXPEDITION-4: Adverse Events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graphicFrame>
        <p:nvGraphicFramePr>
          <p:cNvPr id="6" name="Content Placeholder 5"/>
          <p:cNvGraphicFramePr>
            <a:graphicFrameLocks/>
          </p:cNvGraphicFramePr>
          <p:nvPr>
            <p:extLst>
              <p:ext uri="{D42A27DB-BD31-4B8C-83A1-F6EECF244321}">
                <p14:modId xmlns:p14="http://schemas.microsoft.com/office/powerpoint/2010/main" val="81363644"/>
              </p:ext>
            </p:extLst>
          </p:nvPr>
        </p:nvGraphicFramePr>
        <p:xfrm>
          <a:off x="467514" y="1023213"/>
          <a:ext cx="8229599" cy="3750817"/>
        </p:xfrm>
        <a:graphic>
          <a:graphicData uri="http://schemas.openxmlformats.org/drawingml/2006/table">
            <a:tbl>
              <a:tblPr firstRow="1" bandRow="1">
                <a:tableStyleId>{5C22544A-7EE6-4342-B048-85BDC9FD1C3A}</a:tableStyleId>
              </a:tblPr>
              <a:tblGrid>
                <a:gridCol w="4724397">
                  <a:extLst>
                    <a:ext uri="{9D8B030D-6E8A-4147-A177-3AD203B41FA5}">
                      <a16:colId xmlns:a16="http://schemas.microsoft.com/office/drawing/2014/main" val="20000"/>
                    </a:ext>
                  </a:extLst>
                </a:gridCol>
                <a:gridCol w="3505202">
                  <a:extLst>
                    <a:ext uri="{9D8B030D-6E8A-4147-A177-3AD203B41FA5}">
                      <a16:colId xmlns:a16="http://schemas.microsoft.com/office/drawing/2014/main" val="20001"/>
                    </a:ext>
                  </a:extLst>
                </a:gridCol>
              </a:tblGrid>
              <a:tr h="525500">
                <a:tc>
                  <a:txBody>
                    <a:bodyPr/>
                    <a:lstStyle/>
                    <a:p>
                      <a:r>
                        <a:rPr lang="en-US" sz="1200" dirty="0">
                          <a:latin typeface="Arial" panose="020B0604020202020204" pitchFamily="34" charset="0"/>
                          <a:cs typeface="Arial" panose="020B0604020202020204" pitchFamily="34" charset="0"/>
                        </a:rPr>
                        <a:t>Adverse Event</a:t>
                      </a:r>
                      <a:r>
                        <a:rPr lang="en-US" sz="1200" baseline="0" dirty="0">
                          <a:latin typeface="Arial" panose="020B0604020202020204" pitchFamily="34" charset="0"/>
                          <a:cs typeface="Arial" panose="020B0604020202020204" pitchFamily="34" charset="0"/>
                        </a:rPr>
                        <a:t> (AE),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104)</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294866">
                <a:tc>
                  <a:txBody>
                    <a:bodyPr/>
                    <a:lstStyle/>
                    <a:p>
                      <a:pPr>
                        <a:lnSpc>
                          <a:spcPts val="1900"/>
                        </a:lnSpc>
                      </a:pPr>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25</a:t>
                      </a:r>
                      <a:r>
                        <a:rPr lang="en-US" sz="1200" baseline="0" dirty="0">
                          <a:latin typeface="Arial" panose="020B0604020202020204" pitchFamily="34" charset="0"/>
                          <a:cs typeface="Arial" panose="020B0604020202020204" pitchFamily="34" charset="0"/>
                        </a:rPr>
                        <a:t> (24)</a:t>
                      </a:r>
                      <a:endParaRPr lang="en-US" sz="120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294866">
                <a:tc>
                  <a:txBody>
                    <a:bodyPr/>
                    <a:lstStyle/>
                    <a:p>
                      <a:pPr>
                        <a:lnSpc>
                          <a:spcPts val="1900"/>
                        </a:lnSpc>
                      </a:pPr>
                      <a:r>
                        <a:rPr lang="en-US" sz="1200" dirty="0">
                          <a:latin typeface="Arial" panose="020B0604020202020204" pitchFamily="34" charset="0"/>
                          <a:cs typeface="Arial" panose="020B0604020202020204" pitchFamily="34" charset="0"/>
                        </a:rPr>
                        <a:t>AE leading to treatment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4 (4)*</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294866">
                <a:tc>
                  <a:txBody>
                    <a:bodyPr/>
                    <a:lstStyle/>
                    <a:p>
                      <a:pPr>
                        <a:lnSpc>
                          <a:spcPts val="1900"/>
                        </a:lnSpc>
                      </a:pPr>
                      <a:r>
                        <a:rPr lang="en-US" sz="1200" dirty="0">
                          <a:latin typeface="Arial" panose="020B0604020202020204" pitchFamily="34" charset="0"/>
                          <a:cs typeface="Arial" panose="020B0604020202020204" pitchFamily="34" charset="0"/>
                        </a:rPr>
                        <a:t>Death</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1 (1)</a:t>
                      </a:r>
                      <a:r>
                        <a:rPr lang="en-US" sz="1200" baseline="30000" dirty="0">
                          <a:latin typeface="Arial" panose="020B0604020202020204" pitchFamily="34" charset="0"/>
                          <a:cs typeface="Arial" panose="020B0604020202020204" pitchFamily="34" charset="0"/>
                        </a:rPr>
                        <a:t>⋕</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036141">
                <a:tc>
                  <a:txBody>
                    <a:bodyPr/>
                    <a:lstStyle/>
                    <a:p>
                      <a:pPr>
                        <a:lnSpc>
                          <a:spcPts val="1600"/>
                        </a:lnSpc>
                      </a:pPr>
                      <a:r>
                        <a:rPr lang="en-US" sz="1200" dirty="0">
                          <a:latin typeface="Arial" panose="020B0604020202020204" pitchFamily="34" charset="0"/>
                          <a:cs typeface="Arial" panose="020B0604020202020204" pitchFamily="34" charset="0"/>
                        </a:rPr>
                        <a:t>AEs occurring in ≥10% of patients</a:t>
                      </a:r>
                    </a:p>
                    <a:p>
                      <a:pPr>
                        <a:lnSpc>
                          <a:spcPts val="1600"/>
                        </a:lnSpc>
                      </a:pP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Pruritus</a:t>
                      </a:r>
                    </a:p>
                    <a:p>
                      <a:pPr>
                        <a:lnSpc>
                          <a:spcPts val="1600"/>
                        </a:lnSpc>
                      </a:pPr>
                      <a:r>
                        <a:rPr lang="en-US" sz="1200" baseline="0" dirty="0">
                          <a:latin typeface="Arial" panose="020B0604020202020204" pitchFamily="34" charset="0"/>
                          <a:cs typeface="Arial" panose="020B0604020202020204" pitchFamily="34" charset="0"/>
                        </a:rPr>
                        <a:t>  Fatigue</a:t>
                      </a:r>
                    </a:p>
                    <a:p>
                      <a:pPr>
                        <a:lnSpc>
                          <a:spcPts val="1600"/>
                        </a:lnSpc>
                      </a:pPr>
                      <a:r>
                        <a:rPr lang="en-US" sz="1200" baseline="0" dirty="0">
                          <a:latin typeface="Arial" panose="020B0604020202020204" pitchFamily="34" charset="0"/>
                          <a:cs typeface="Arial" panose="020B0604020202020204" pitchFamily="34" charset="0"/>
                        </a:rPr>
                        <a:t>  Nausea</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21 (20)</a:t>
                      </a:r>
                    </a:p>
                    <a:p>
                      <a:pPr algn="ctr">
                        <a:lnSpc>
                          <a:spcPts val="1600"/>
                        </a:lnSpc>
                      </a:pPr>
                      <a:r>
                        <a:rPr lang="en-US" sz="1200" dirty="0">
                          <a:latin typeface="Arial" panose="020B0604020202020204" pitchFamily="34" charset="0"/>
                          <a:cs typeface="Arial" panose="020B0604020202020204" pitchFamily="34" charset="0"/>
                        </a:rPr>
                        <a:t>15 (14)</a:t>
                      </a:r>
                    </a:p>
                    <a:p>
                      <a:pPr algn="ctr">
                        <a:lnSpc>
                          <a:spcPts val="1600"/>
                        </a:lnSpc>
                      </a:pPr>
                      <a:r>
                        <a:rPr lang="en-US" sz="1200" dirty="0">
                          <a:latin typeface="Arial" panose="020B0604020202020204" pitchFamily="34" charset="0"/>
                          <a:cs typeface="Arial" panose="020B0604020202020204" pitchFamily="34" charset="0"/>
                        </a:rPr>
                        <a:t>12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294866">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Alanine</a:t>
                      </a:r>
                      <a:r>
                        <a:rPr lang="en-US" sz="1200" baseline="0" dirty="0">
                          <a:latin typeface="Arial" panose="020B0604020202020204" pitchFamily="34" charset="0"/>
                          <a:cs typeface="Arial" panose="020B0604020202020204" pitchFamily="34" charset="0"/>
                        </a:rPr>
                        <a:t> aminotransferase </a:t>
                      </a:r>
                      <a:r>
                        <a:rPr lang="en-US" sz="1200" dirty="0">
                          <a:latin typeface="Arial" panose="020B0604020202020204" pitchFamily="34" charset="0"/>
                          <a:cs typeface="Arial" panose="020B0604020202020204" pitchFamily="34" charset="0"/>
                        </a:rPr>
                        <a:t>&gt;3</a:t>
                      </a:r>
                      <a:r>
                        <a:rPr lang="en-US" sz="1200" baseline="0" dirty="0">
                          <a:latin typeface="Arial" panose="020B0604020202020204" pitchFamily="34" charset="0"/>
                          <a:cs typeface="Arial" panose="020B0604020202020204" pitchFamily="34" charset="0"/>
                        </a:rPr>
                        <a:t>x ULN, grade ≥2</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294866">
                <a:tc>
                  <a:txBody>
                    <a:bodyPr/>
                    <a:lstStyle/>
                    <a:p>
                      <a:pPr>
                        <a:lnSpc>
                          <a:spcPts val="1900"/>
                        </a:lnSpc>
                      </a:pPr>
                      <a:r>
                        <a:rPr lang="en-US" sz="1200" baseline="0"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otal bilirubin &gt;3x ULN,</a:t>
                      </a:r>
                      <a:r>
                        <a:rPr lang="en-US" sz="1200" baseline="0" dirty="0">
                          <a:latin typeface="Arial" panose="020B0604020202020204" pitchFamily="34" charset="0"/>
                          <a:cs typeface="Arial" panose="020B0604020202020204" pitchFamily="34" charset="0"/>
                        </a:rPr>
                        <a:t> grade ≥3</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r>
                        <a:rPr lang="en-US" sz="1200" dirty="0">
                          <a:latin typeface="Arial" panose="020B0604020202020204" pitchFamily="34" charset="0"/>
                          <a:cs typeface="Arial" panose="020B0604020202020204" pitchFamily="34" charset="0"/>
                        </a:rPr>
                        <a:t>1 (1)</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294866">
                <a:tc>
                  <a:txBody>
                    <a:bodyPr/>
                    <a:lstStyle/>
                    <a:p>
                      <a:pPr>
                        <a:lnSpc>
                          <a:spcPts val="1900"/>
                        </a:lnSpc>
                      </a:pPr>
                      <a:r>
                        <a:rPr lang="en-US" sz="1200" baseline="0" dirty="0">
                          <a:latin typeface="Arial" panose="020B0604020202020204" pitchFamily="34" charset="0"/>
                          <a:cs typeface="Arial" panose="020B0604020202020204" pitchFamily="34" charset="0"/>
                        </a:rPr>
                        <a:t>Hemoglobin &lt;8 g/</a:t>
                      </a:r>
                      <a:r>
                        <a:rPr lang="en-US" sz="1200" baseline="0" dirty="0" err="1">
                          <a:latin typeface="Arial" panose="020B0604020202020204" pitchFamily="34" charset="0"/>
                          <a:cs typeface="Arial" panose="020B0604020202020204" pitchFamily="34" charset="0"/>
                        </a:rPr>
                        <a:t>dL</a:t>
                      </a:r>
                      <a:r>
                        <a:rPr lang="en-US" sz="1200" baseline="0" dirty="0">
                          <a:latin typeface="Arial" panose="020B0604020202020204" pitchFamily="34" charset="0"/>
                          <a:cs typeface="Arial" panose="020B0604020202020204" pitchFamily="34" charset="0"/>
                        </a:rPr>
                        <a:t>, grade ≥3</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rgbClr val="6D5200"/>
                      </a:solidFill>
                      <a:prstDash val="solid"/>
                      <a:round/>
                      <a:headEnd type="none" w="med" len="med"/>
                      <a:tailEnd type="none" w="med" len="med"/>
                    </a:lnB>
                  </a:tcPr>
                </a:tc>
                <a:tc>
                  <a:txBody>
                    <a:bodyPr/>
                    <a:lstStyle/>
                    <a:p>
                      <a:pPr algn="ctr">
                        <a:lnSpc>
                          <a:spcPts val="1900"/>
                        </a:lnSpc>
                      </a:pPr>
                      <a:r>
                        <a:rPr lang="en-US" sz="1200" dirty="0">
                          <a:latin typeface="Arial" panose="020B0604020202020204" pitchFamily="34" charset="0"/>
                          <a:cs typeface="Arial" panose="020B0604020202020204" pitchFamily="34" charset="0"/>
                        </a:rPr>
                        <a:t>5 (5)</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rgbClr val="6D5200"/>
                      </a:solidFill>
                      <a:prstDash val="solid"/>
                      <a:round/>
                      <a:headEnd type="none" w="med" len="med"/>
                      <a:tailEnd type="none" w="med" len="med"/>
                    </a:lnB>
                  </a:tcPr>
                </a:tc>
                <a:extLst>
                  <a:ext uri="{0D108BD9-81ED-4DB2-BD59-A6C34878D82A}">
                    <a16:rowId xmlns:a16="http://schemas.microsoft.com/office/drawing/2014/main" val="10007"/>
                  </a:ext>
                </a:extLst>
              </a:tr>
              <a:tr h="419980">
                <a:tc gridSpan="2">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*AEs not considered related to study drug </a:t>
                      </a:r>
                    </a:p>
                    <a:p>
                      <a:pPr>
                        <a:lnSpc>
                          <a:spcPts val="1400"/>
                        </a:lnSpc>
                      </a:pPr>
                      <a:r>
                        <a:rPr lang="en-US" sz="1000" baseline="30000" dirty="0">
                          <a:latin typeface="Arial" panose="020B0604020202020204" pitchFamily="34" charset="0"/>
                          <a:cs typeface="Arial" panose="020B0604020202020204" pitchFamily="34" charset="0"/>
                        </a:rPr>
                        <a:t>⋕</a:t>
                      </a:r>
                      <a:r>
                        <a:rPr lang="en-US" sz="1000" baseline="0" dirty="0">
                          <a:latin typeface="Arial" panose="020B0604020202020204" pitchFamily="34" charset="0"/>
                          <a:cs typeface="Arial" panose="020B0604020202020204" pitchFamily="34" charset="0"/>
                        </a:rPr>
                        <a:t>One d</a:t>
                      </a:r>
                      <a:r>
                        <a:rPr lang="en-US" sz="1000" dirty="0">
                          <a:latin typeface="Arial" panose="020B0604020202020204" pitchFamily="34" charset="0"/>
                          <a:cs typeface="Arial" panose="020B0604020202020204" pitchFamily="34" charset="0"/>
                        </a:rPr>
                        <a:t>eath</a:t>
                      </a:r>
                      <a:r>
                        <a:rPr lang="en-US" sz="1000" baseline="0" dirty="0">
                          <a:latin typeface="Arial" panose="020B0604020202020204" pitchFamily="34" charset="0"/>
                          <a:cs typeface="Arial" panose="020B0604020202020204" pitchFamily="34" charset="0"/>
                        </a:rPr>
                        <a:t> related to cerebral hemorrhage, post-treatment week 2, deemed not related to study drug.</a:t>
                      </a:r>
                      <a:endParaRPr lang="en-US" sz="1000" dirty="0">
                        <a:latin typeface="Arial" panose="020B0604020202020204" pitchFamily="34" charset="0"/>
                        <a:cs typeface="Arial" panose="020B0604020202020204" pitchFamily="34" charset="0"/>
                      </a:endParaRPr>
                    </a:p>
                  </a:txBody>
                  <a:tcPr marL="68580" marR="68580" marT="34290" marB="3429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a:lnSpc>
                          <a:spcPts val="1900"/>
                        </a:lnSpc>
                      </a:pPr>
                      <a:endParaRPr lang="en-US" sz="1600" dirty="0"/>
                    </a:p>
                  </a:txBody>
                  <a:tcPr>
                    <a:lnR w="12700" cap="flat" cmpd="sng" algn="ctr">
                      <a:solidFill>
                        <a:srgbClr val="7F7F7F"/>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2177368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dirty="0" err="1"/>
              <a:t>Glecaprevir-Pibrentasvir</a:t>
            </a:r>
            <a:r>
              <a:rPr lang="en-US" sz="1800" dirty="0"/>
              <a:t> in Genotype 1-6 with Renal Disease</a:t>
            </a:r>
            <a:br>
              <a:rPr lang="en-US" sz="1800" dirty="0"/>
            </a:br>
            <a:r>
              <a:rPr lang="en-US" sz="1800" dirty="0"/>
              <a:t>EXPEDITION-4: Conclusions</a:t>
            </a:r>
          </a:p>
        </p:txBody>
      </p:sp>
      <p:sp>
        <p:nvSpPr>
          <p:cNvPr id="2" name="Content Placeholder 1"/>
          <p:cNvSpPr>
            <a:spLocks noGrp="1"/>
          </p:cNvSpPr>
          <p:nvPr>
            <p:ph type="body" sz="quarter" idx="14"/>
          </p:nvPr>
        </p:nvSpPr>
        <p:spPr/>
        <p:txBody>
          <a:bodyPr/>
          <a:lstStyle/>
          <a:p>
            <a:r>
              <a:rPr lang="en-US" dirty="0"/>
              <a:t>Source: </a:t>
            </a:r>
            <a:r>
              <a:rPr lang="en-US" dirty="0" err="1"/>
              <a:t>Gane</a:t>
            </a:r>
            <a:r>
              <a:rPr lang="en-US" dirty="0"/>
              <a:t> E, et al. N </a:t>
            </a:r>
            <a:r>
              <a:rPr lang="en-US" dirty="0" err="1"/>
              <a:t>Engl</a:t>
            </a:r>
            <a:r>
              <a:rPr lang="en-US" dirty="0"/>
              <a:t> J Med. 2017;377:1448-55.</a:t>
            </a:r>
          </a:p>
        </p:txBody>
      </p:sp>
      <p:sp>
        <p:nvSpPr>
          <p:cNvPr id="3" name="Content Placeholder 2">
            <a:extLst>
              <a:ext uri="{FF2B5EF4-FFF2-40B4-BE49-F238E27FC236}">
                <a16:creationId xmlns:a16="http://schemas.microsoft.com/office/drawing/2014/main" id="{CCBC23A6-F27C-AB46-B56C-3A90DE7E76A4}"/>
              </a:ext>
            </a:extLst>
          </p:cNvPr>
          <p:cNvSpPr>
            <a:spLocks noGrp="1"/>
          </p:cNvSpPr>
          <p:nvPr>
            <p:ph sz="half" idx="2"/>
          </p:nvPr>
        </p:nvSpPr>
        <p:spPr>
          <a:xfrm>
            <a:off x="-18168" y="1877027"/>
            <a:ext cx="9180576" cy="1393396"/>
          </a:xfrm>
        </p:spPr>
        <p:txBody>
          <a:bodyPr/>
          <a:lstStyle/>
          <a:p>
            <a:r>
              <a:rPr lang="en-US" b="1" dirty="0">
                <a:solidFill>
                  <a:srgbClr val="C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“Treatment with glecaprevir and pibrentasvir for 12 weeks resulted in a high rate of sustained virologic response in patients with stage 4 or 5 chronic kidney disease and HCV infection.</a:t>
            </a:r>
            <a:r>
              <a:rPr lang="en-US" dirty="0">
                <a:solidFill>
                  <a:schemeClr val="tx1"/>
                </a:solidFill>
                <a:latin typeface="Arial"/>
                <a:cs typeface="Arial"/>
              </a:rPr>
              <a:t>” </a:t>
            </a:r>
          </a:p>
        </p:txBody>
      </p:sp>
    </p:spTree>
    <p:extLst>
      <p:ext uri="{BB962C8B-B14F-4D97-AF65-F5344CB8AC3E}">
        <p14:creationId xmlns:p14="http://schemas.microsoft.com/office/powerpoint/2010/main" val="1106274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err="1">
                <a:solidFill>
                  <a:srgbClr val="001D48"/>
                </a:solidFill>
              </a:rPr>
              <a:t>Glecaprevir-Pibrentasvir</a:t>
            </a:r>
            <a:r>
              <a:rPr lang="en-US" sz="1800" dirty="0">
                <a:solidFill>
                  <a:srgbClr val="001D48"/>
                </a:solidFill>
              </a:rPr>
              <a:t> in GT 1-6 with Renal Disease</a:t>
            </a:r>
            <a:br>
              <a:rPr lang="en-US" dirty="0">
                <a:solidFill>
                  <a:srgbClr val="001D48"/>
                </a:solidFill>
              </a:rPr>
            </a:br>
            <a:r>
              <a:rPr lang="en-US" sz="2400" b="1" dirty="0">
                <a:solidFill>
                  <a:srgbClr val="001D48"/>
                </a:solidFill>
              </a:rPr>
              <a:t>EXPEDITION-5</a:t>
            </a:r>
          </a:p>
        </p:txBody>
      </p:sp>
      <p:sp>
        <p:nvSpPr>
          <p:cNvPr id="10" name="Text Placeholder 9">
            <a:extLst>
              <a:ext uri="{FF2B5EF4-FFF2-40B4-BE49-F238E27FC236}">
                <a16:creationId xmlns:a16="http://schemas.microsoft.com/office/drawing/2014/main" id="{7F827558-58CB-5247-B399-CE4B946C86B6}"/>
              </a:ext>
            </a:extLst>
          </p:cNvPr>
          <p:cNvSpPr>
            <a:spLocks noGrp="1"/>
          </p:cNvSpPr>
          <p:nvPr>
            <p:ph type="body" sz="quarter" idx="15"/>
          </p:nvPr>
        </p:nvSpPr>
        <p:spPr/>
        <p:txBody>
          <a:bodyPr/>
          <a:lstStyle/>
          <a:p>
            <a:r>
              <a:rPr lang="en-US" dirty="0"/>
              <a:t>Source: </a:t>
            </a:r>
            <a:r>
              <a:rPr lang="en-US" dirty="0" err="1"/>
              <a:t>Lawitz</a:t>
            </a:r>
            <a:r>
              <a:rPr lang="en-US" dirty="0"/>
              <a:t> E, et al. Liver Int. 2020;40:1032-41.</a:t>
            </a:r>
          </a:p>
        </p:txBody>
      </p:sp>
      <p:sp>
        <p:nvSpPr>
          <p:cNvPr id="5" name="Text Placeholder 4">
            <a:extLst>
              <a:ext uri="{FF2B5EF4-FFF2-40B4-BE49-F238E27FC236}">
                <a16:creationId xmlns:a16="http://schemas.microsoft.com/office/drawing/2014/main" id="{489E22CD-45EB-EF42-B6A2-DC2F3D2FEB0B}"/>
              </a:ext>
            </a:extLst>
          </p:cNvPr>
          <p:cNvSpPr>
            <a:spLocks noGrp="1"/>
          </p:cNvSpPr>
          <p:nvPr>
            <p:ph type="body" idx="1"/>
          </p:nvPr>
        </p:nvSpPr>
        <p:spPr/>
        <p:txBody>
          <a:bodyPr/>
          <a:lstStyle/>
          <a:p>
            <a:r>
              <a:rPr lang="en-US" dirty="0">
                <a:latin typeface="Arial"/>
                <a:cs typeface="Arial"/>
              </a:rPr>
              <a:t>Treatment Naïve and Treatment Experienced, </a:t>
            </a:r>
            <a:r>
              <a:rPr lang="en-US" dirty="0"/>
              <a:t>Phase 3</a:t>
            </a:r>
          </a:p>
        </p:txBody>
      </p:sp>
    </p:spTree>
    <p:extLst>
      <p:ext uri="{BB962C8B-B14F-4D97-AF65-F5344CB8AC3E}">
        <p14:creationId xmlns:p14="http://schemas.microsoft.com/office/powerpoint/2010/main" val="2561112948"/>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Study Features</a:t>
            </a:r>
          </a:p>
        </p:txBody>
      </p:sp>
      <p:sp>
        <p:nvSpPr>
          <p:cNvPr id="6" name="Content Placeholder 5"/>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sp>
        <p:nvSpPr>
          <p:cNvPr id="3" name="Content Placeholder 2">
            <a:extLst>
              <a:ext uri="{FF2B5EF4-FFF2-40B4-BE49-F238E27FC236}">
                <a16:creationId xmlns:a16="http://schemas.microsoft.com/office/drawing/2014/main" id="{90F1FBE2-5CEB-B442-AE48-4D510A994C59}"/>
              </a:ext>
            </a:extLst>
          </p:cNvPr>
          <p:cNvSpPr>
            <a:spLocks noGrp="1"/>
          </p:cNvSpPr>
          <p:nvPr>
            <p:ph sz="half" idx="2"/>
          </p:nvPr>
        </p:nvSpPr>
        <p:spPr/>
        <p:txBody>
          <a:bodyPr>
            <a:noAutofit/>
          </a:bodyPr>
          <a:lstStyle/>
          <a:p>
            <a:pPr marL="171450" defTabSz="457200" fontAlgn="base">
              <a:lnSpc>
                <a:spcPts val="1700"/>
              </a:lnSpc>
              <a:spcAft>
                <a:spcPct val="0"/>
              </a:spcAft>
              <a:buClr>
                <a:srgbClr val="126B8F"/>
              </a:buClr>
              <a:buSzPct val="90000"/>
              <a:defRPr/>
            </a:pPr>
            <a:r>
              <a:rPr lang="en-US" sz="1500" b="1" dirty="0">
                <a:latin typeface="Arial" pitchFamily="22" charset="0"/>
              </a:rPr>
              <a:t>Design</a:t>
            </a:r>
            <a:r>
              <a:rPr lang="en-US" sz="1500" dirty="0">
                <a:latin typeface="Arial" pitchFamily="22" charset="0"/>
              </a:rPr>
              <a:t>: Open-label, single-arm, phase 3 trial to evaluate the safety and efficacy of the fixed-dose combination of glecaprevir-pibrentasvir for 8, 12, or 16 weeks in treatment-naïve and treatment-experienced participants with chronic HCV infection with advanced renal insufficiency </a:t>
            </a:r>
          </a:p>
          <a:p>
            <a:pPr marL="171450"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United States, Canada, Europe, and Asia</a:t>
            </a:r>
          </a:p>
          <a:p>
            <a:pPr marL="210312"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Age ≥18 years</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Chronic HCV GT 1, 2, 3, 4, 5, or 6</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Estimated </a:t>
            </a:r>
            <a:r>
              <a:rPr lang="en-US" sz="1500" dirty="0" err="1">
                <a:latin typeface="Arial" pitchFamily="22" charset="0"/>
              </a:rPr>
              <a:t>eGFR</a:t>
            </a:r>
            <a:r>
              <a:rPr lang="en-US" sz="1500" dirty="0">
                <a:latin typeface="Arial" pitchFamily="22" charset="0"/>
              </a:rPr>
              <a:t> &lt;45 mL/min/1.73 m</a:t>
            </a:r>
            <a:r>
              <a:rPr lang="en-US" sz="1500" baseline="30000" dirty="0">
                <a:latin typeface="Arial" pitchFamily="22" charset="0"/>
              </a:rPr>
              <a:t>2</a:t>
            </a:r>
            <a:r>
              <a:rPr lang="en-US" sz="1500" dirty="0">
                <a:latin typeface="Arial" pitchFamily="22" charset="0"/>
              </a:rPr>
              <a:t> (Stage 3b, 4 or 5 CKD)</a:t>
            </a:r>
          </a:p>
          <a:p>
            <a:pPr marL="376047" lvl="1" defTabSz="457200" fontAlgn="base">
              <a:lnSpc>
                <a:spcPts val="1700"/>
              </a:lnSpc>
              <a:spcAft>
                <a:spcPct val="0"/>
              </a:spcAft>
              <a:buClr>
                <a:srgbClr val="126B8F"/>
              </a:buClr>
              <a:buSzPct val="90000"/>
              <a:tabLst>
                <a:tab pos="279400" algn="l"/>
              </a:tabLst>
              <a:defRPr/>
            </a:pPr>
            <a:r>
              <a:rPr lang="en-US" sz="1500" dirty="0">
                <a:latin typeface="Arial" pitchFamily="22" charset="0"/>
              </a:rPr>
              <a:t>HCV RNA </a:t>
            </a:r>
            <a:r>
              <a:rPr lang="en-US" sz="1500" dirty="0">
                <a:solidFill>
                  <a:schemeClr val="tx1"/>
                </a:solidFill>
                <a:latin typeface="Arial" pitchFamily="22" charset="0"/>
              </a:rPr>
              <a:t>≥</a:t>
            </a:r>
            <a:r>
              <a:rPr lang="en-US" sz="1500" dirty="0">
                <a:latin typeface="Arial" pitchFamily="22" charset="0"/>
              </a:rPr>
              <a:t>1,000 IU/mL at screening</a:t>
            </a:r>
            <a:endParaRPr lang="en-US" sz="1500" dirty="0">
              <a:solidFill>
                <a:schemeClr val="tx1"/>
              </a:solidFill>
              <a:latin typeface="Arial" pitchFamily="22" charset="0"/>
            </a:endParaRP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Naïve or treated with peginterferon +/- ribavirin (PR) or PR +/- sofosbuvir</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Without cirrhosis or with compensated cirrhosis</a:t>
            </a:r>
          </a:p>
          <a:p>
            <a:pPr marL="376047"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HIV or chronic HBV coinfection excluded</a:t>
            </a:r>
          </a:p>
          <a:p>
            <a:pPr marL="192024" lvl="0" indent="-192024" defTabSz="457200" fontAlgn="base">
              <a:lnSpc>
                <a:spcPts val="1700"/>
              </a:lnSpc>
              <a:spcBef>
                <a:spcPts val="1000"/>
              </a:spcBef>
              <a:spcAft>
                <a:spcPct val="0"/>
              </a:spcAft>
              <a:buClr>
                <a:srgbClr val="126B8F"/>
              </a:buClr>
              <a:buSzPct val="90000"/>
              <a:buFont typeface="Wingdings" charset="2"/>
              <a:buChar char="§"/>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endParaRPr lang="en-US" sz="1500" dirty="0">
              <a:solidFill>
                <a:schemeClr val="tx1"/>
              </a:solidFill>
            </a:endParaRPr>
          </a:p>
        </p:txBody>
      </p:sp>
    </p:spTree>
    <p:extLst>
      <p:ext uri="{BB962C8B-B14F-4D97-AF65-F5344CB8AC3E}">
        <p14:creationId xmlns:p14="http://schemas.microsoft.com/office/powerpoint/2010/main" val="2526343277"/>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cxnSpLocks/>
          </p:cNvCxnSpPr>
          <p:nvPr/>
        </p:nvCxnSpPr>
        <p:spPr>
          <a:xfrm flipV="1">
            <a:off x="5075000" y="2651601"/>
            <a:ext cx="210312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itle 1">
            <a:extLst>
              <a:ext uri="{FF2B5EF4-FFF2-40B4-BE49-F238E27FC236}">
                <a16:creationId xmlns:a16="http://schemas.microsoft.com/office/drawing/2014/main" id="{6C351C96-9272-1E43-97DF-8989CE2E79B7}"/>
              </a:ext>
            </a:extLst>
          </p:cNvPr>
          <p:cNvSpPr>
            <a:spLocks noGrp="1"/>
          </p:cNvSpPr>
          <p:nvPr>
            <p:ph type="title"/>
          </p:nvPr>
        </p:nvSpPr>
        <p:spPr/>
        <p:txBody>
          <a:bodyPr>
            <a:normAutofit/>
          </a:bodyPr>
          <a:lstStyle/>
          <a:p>
            <a:r>
              <a:rPr lang="en-US" sz="1800" dirty="0" err="1"/>
              <a:t>Glecaprevir-Pibrentasvir</a:t>
            </a:r>
            <a:r>
              <a:rPr lang="en-US" sz="1800" dirty="0"/>
              <a:t> in Genotype 1-6 with Renal Disease</a:t>
            </a:r>
            <a:br>
              <a:rPr lang="en-US" sz="1800" dirty="0"/>
            </a:br>
            <a:r>
              <a:rPr lang="en-US" sz="1800" dirty="0"/>
              <a:t>EXPEDITION-5: Study Design</a:t>
            </a:r>
          </a:p>
        </p:txBody>
      </p:sp>
      <p:sp>
        <p:nvSpPr>
          <p:cNvPr id="7" name="Content Placeholder 6"/>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23677" y="1661217"/>
            <a:ext cx="1376873" cy="457200"/>
          </a:xfrm>
          <a:prstGeom prst="rect">
            <a:avLst/>
          </a:prstGeom>
          <a:solidFill>
            <a:srgbClr val="7030A0">
              <a:alpha val="20000"/>
            </a:srgbClr>
          </a:solidFill>
          <a:ln w="6350" cmpd="sng">
            <a:solidFill>
              <a:srgbClr val="000000"/>
            </a:solidFill>
            <a:miter lim="800000"/>
            <a:headEnd/>
            <a:tailEnd/>
          </a:ln>
          <a:effectLst/>
        </p:spPr>
        <p:txBody>
          <a:bodyPr wrap="none" anchor="ctr"/>
          <a:lstStyle/>
          <a:p>
            <a:pPr algn="ctr"/>
            <a:r>
              <a:rPr lang="en-US" sz="1350" b="1" dirty="0">
                <a:latin typeface="Arial"/>
                <a:cs typeface="Arial"/>
              </a:rPr>
              <a:t>GLE-PIB</a:t>
            </a:r>
          </a:p>
        </p:txBody>
      </p:sp>
      <p:sp>
        <p:nvSpPr>
          <p:cNvPr id="39" name="Rectangle 38"/>
          <p:cNvSpPr/>
          <p:nvPr/>
        </p:nvSpPr>
        <p:spPr>
          <a:xfrm>
            <a:off x="2470567" y="1732605"/>
            <a:ext cx="586316"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Arial" panose="020B0604020202020204" pitchFamily="34" charset="0"/>
                <a:cs typeface="Arial" panose="020B0604020202020204" pitchFamily="34" charset="0"/>
              </a:rPr>
              <a:t>n = 84</a:t>
            </a:r>
          </a:p>
        </p:txBody>
      </p:sp>
      <p:cxnSp>
        <p:nvCxnSpPr>
          <p:cNvPr id="66" name="Straight Connector 65"/>
          <p:cNvCxnSpPr>
            <a:cxnSpLocks/>
          </p:cNvCxnSpPr>
          <p:nvPr/>
        </p:nvCxnSpPr>
        <p:spPr>
          <a:xfrm>
            <a:off x="4579181" y="3392191"/>
            <a:ext cx="3035410" cy="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5"/>
          <p:cNvSpPr>
            <a:spLocks noChangeArrowheads="1"/>
          </p:cNvSpPr>
          <p:nvPr/>
        </p:nvSpPr>
        <p:spPr bwMode="auto">
          <a:xfrm>
            <a:off x="3028672" y="3166839"/>
            <a:ext cx="2749010" cy="457200"/>
          </a:xfrm>
          <a:prstGeom prst="rect">
            <a:avLst/>
          </a:prstGeom>
          <a:solidFill>
            <a:srgbClr val="E2E3CD"/>
          </a:solidFill>
          <a:ln w="6350" cmpd="sng">
            <a:solidFill>
              <a:srgbClr val="000000"/>
            </a:solidFill>
            <a:miter lim="800000"/>
            <a:headEnd/>
            <a:tailEnd/>
          </a:ln>
          <a:effectLst/>
        </p:spPr>
        <p:txBody>
          <a:bodyPr wrap="none" anchor="ctr"/>
          <a:lstStyle/>
          <a:p>
            <a:pPr algn="ctr"/>
            <a:r>
              <a:rPr lang="en-US" sz="1350" b="1" dirty="0">
                <a:latin typeface="Arial"/>
                <a:cs typeface="Arial"/>
              </a:rPr>
              <a:t>GLE-PIB</a:t>
            </a:r>
          </a:p>
        </p:txBody>
      </p:sp>
      <p:sp>
        <p:nvSpPr>
          <p:cNvPr id="69" name="Rectangle 68"/>
          <p:cNvSpPr/>
          <p:nvPr/>
        </p:nvSpPr>
        <p:spPr>
          <a:xfrm>
            <a:off x="7614591" y="3233689"/>
            <a:ext cx="66697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46" name="Rectangle 5"/>
          <p:cNvSpPr>
            <a:spLocks noChangeArrowheads="1"/>
          </p:cNvSpPr>
          <p:nvPr/>
        </p:nvSpPr>
        <p:spPr bwMode="auto">
          <a:xfrm>
            <a:off x="3026124" y="2435316"/>
            <a:ext cx="2048796" cy="457200"/>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350" b="1" dirty="0">
                <a:latin typeface="Arial"/>
                <a:cs typeface="Arial"/>
              </a:rPr>
              <a:t>GLE-PIB</a:t>
            </a:r>
          </a:p>
        </p:txBody>
      </p:sp>
      <p:sp>
        <p:nvSpPr>
          <p:cNvPr id="48" name="Rectangle 47"/>
          <p:cNvSpPr/>
          <p:nvPr/>
        </p:nvSpPr>
        <p:spPr>
          <a:xfrm>
            <a:off x="6820569" y="2506692"/>
            <a:ext cx="66697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42" name="Rectangle 41"/>
          <p:cNvSpPr/>
          <p:nvPr/>
        </p:nvSpPr>
        <p:spPr>
          <a:xfrm>
            <a:off x="2486364" y="2503674"/>
            <a:ext cx="603200"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Arial" panose="020B0604020202020204" pitchFamily="34" charset="0"/>
                <a:cs typeface="Arial" panose="020B0604020202020204" pitchFamily="34" charset="0"/>
              </a:rPr>
              <a:t>n = 13</a:t>
            </a:r>
          </a:p>
        </p:txBody>
      </p:sp>
      <p:sp>
        <p:nvSpPr>
          <p:cNvPr id="43" name="Rectangle 42"/>
          <p:cNvSpPr/>
          <p:nvPr/>
        </p:nvSpPr>
        <p:spPr>
          <a:xfrm>
            <a:off x="2503249" y="3228871"/>
            <a:ext cx="5228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Arial" panose="020B0604020202020204" pitchFamily="34" charset="0"/>
                <a:cs typeface="Arial" panose="020B0604020202020204" pitchFamily="34" charset="0"/>
              </a:rPr>
              <a:t>n = 4</a:t>
            </a:r>
          </a:p>
        </p:txBody>
      </p:sp>
      <p:sp>
        <p:nvSpPr>
          <p:cNvPr id="62" name="Rectangle 25"/>
          <p:cNvSpPr>
            <a:spLocks noChangeArrowheads="1"/>
          </p:cNvSpPr>
          <p:nvPr/>
        </p:nvSpPr>
        <p:spPr bwMode="auto">
          <a:xfrm>
            <a:off x="843598" y="3943342"/>
            <a:ext cx="7108792" cy="683890"/>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91440" tIns="91440" rIns="91440" bIns="9144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GLE-PIB = </a:t>
            </a:r>
            <a:r>
              <a:rPr lang="en-US" sz="1050" dirty="0" err="1">
                <a:solidFill>
                  <a:srgbClr val="000000"/>
                </a:solidFill>
                <a:latin typeface="Arial" pitchFamily="22" charset="0"/>
              </a:rPr>
              <a:t>glecaprevir-pibrentasvir</a:t>
            </a:r>
            <a:r>
              <a:rPr lang="en-US" sz="1050" dirty="0">
                <a:solidFill>
                  <a:srgbClr val="000000"/>
                </a:solidFill>
                <a:latin typeface="Arial" pitchFamily="22" charset="0"/>
              </a:rPr>
              <a:t>; GT, genotype; TN = treatment-naïve; TE = treatment-experienced; NC = non-cirrhotic; CC = compensated cirrhosis</a:t>
            </a:r>
          </a:p>
          <a:p>
            <a:pPr defTabSz="701279">
              <a:lnSpc>
                <a:spcPts val="1350"/>
              </a:lnSpc>
              <a:spcBef>
                <a:spcPts val="600"/>
              </a:spcBef>
            </a:pPr>
            <a:r>
              <a:rPr lang="en-US" sz="1050" b="1" dirty="0">
                <a:solidFill>
                  <a:srgbClr val="000000"/>
                </a:solidFill>
                <a:latin typeface="Arial" pitchFamily="22" charset="0"/>
              </a:rPr>
              <a:t>Drug Dosing: </a:t>
            </a:r>
            <a:r>
              <a:rPr lang="en-US" sz="1050" dirty="0" err="1">
                <a:solidFill>
                  <a:srgbClr val="000000"/>
                </a:solidFill>
                <a:latin typeface="Arial" pitchFamily="22" charset="0"/>
              </a:rPr>
              <a:t>Glecaprevir-pibrentasvir</a:t>
            </a:r>
            <a:r>
              <a:rPr lang="en-US" sz="1050" dirty="0">
                <a:solidFill>
                  <a:srgbClr val="000000"/>
                </a:solidFill>
                <a:latin typeface="Arial" pitchFamily="22" charset="0"/>
              </a:rPr>
              <a:t> (300/120 mg), once daily</a:t>
            </a:r>
          </a:p>
        </p:txBody>
      </p:sp>
      <p:sp>
        <p:nvSpPr>
          <p:cNvPr id="50" name="Rectangle 49">
            <a:extLst>
              <a:ext uri="{FF2B5EF4-FFF2-40B4-BE49-F238E27FC236}">
                <a16:creationId xmlns:a16="http://schemas.microsoft.com/office/drawing/2014/main" id="{31A2A73E-9B9C-ED48-9281-738F105225DE}"/>
              </a:ext>
            </a:extLst>
          </p:cNvPr>
          <p:cNvSpPr/>
          <p:nvPr/>
        </p:nvSpPr>
        <p:spPr>
          <a:xfrm>
            <a:off x="5551270" y="1024851"/>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cxnSp>
        <p:nvCxnSpPr>
          <p:cNvPr id="54" name="Straight Connector 53">
            <a:extLst>
              <a:ext uri="{FF2B5EF4-FFF2-40B4-BE49-F238E27FC236}">
                <a16:creationId xmlns:a16="http://schemas.microsoft.com/office/drawing/2014/main" id="{EC0BDE68-EC4B-0343-9DB3-74BD7E3F3CDC}"/>
              </a:ext>
            </a:extLst>
          </p:cNvPr>
          <p:cNvCxnSpPr/>
          <p:nvPr/>
        </p:nvCxnSpPr>
        <p:spPr>
          <a:xfrm flipV="1">
            <a:off x="5777682" y="1334712"/>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E07AC1F-5DFE-AA43-B365-0E2D252B550E}"/>
              </a:ext>
            </a:extLst>
          </p:cNvPr>
          <p:cNvCxnSpPr>
            <a:cxnSpLocks/>
          </p:cNvCxnSpPr>
          <p:nvPr/>
        </p:nvCxnSpPr>
        <p:spPr>
          <a:xfrm flipV="1">
            <a:off x="7780740" y="1333861"/>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1C8CBAA-C0E2-D647-A399-05CCB3ADD26E}"/>
              </a:ext>
            </a:extLst>
          </p:cNvPr>
          <p:cNvSpPr/>
          <p:nvPr/>
        </p:nvSpPr>
        <p:spPr>
          <a:xfrm>
            <a:off x="7566853" y="1029362"/>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sp>
        <p:nvSpPr>
          <p:cNvPr id="63" name="Rectangle 62">
            <a:extLst>
              <a:ext uri="{FF2B5EF4-FFF2-40B4-BE49-F238E27FC236}">
                <a16:creationId xmlns:a16="http://schemas.microsoft.com/office/drawing/2014/main" id="{2A5C6332-123D-9944-A9E2-AA8032355A26}"/>
              </a:ext>
            </a:extLst>
          </p:cNvPr>
          <p:cNvSpPr/>
          <p:nvPr/>
        </p:nvSpPr>
        <p:spPr>
          <a:xfrm>
            <a:off x="890083" y="3166839"/>
            <a:ext cx="1602537" cy="457200"/>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r>
              <a:rPr lang="en-US" sz="975" b="1" dirty="0">
                <a:latin typeface="Arial"/>
                <a:cs typeface="Arial"/>
              </a:rPr>
              <a:t>GT 3 (TE or TN + CC)</a:t>
            </a:r>
          </a:p>
        </p:txBody>
      </p:sp>
      <p:sp>
        <p:nvSpPr>
          <p:cNvPr id="64" name="Rectangle 63">
            <a:extLst>
              <a:ext uri="{FF2B5EF4-FFF2-40B4-BE49-F238E27FC236}">
                <a16:creationId xmlns:a16="http://schemas.microsoft.com/office/drawing/2014/main" id="{79E0DF61-F966-FB41-A13C-842EB7AA34B2}"/>
              </a:ext>
            </a:extLst>
          </p:cNvPr>
          <p:cNvSpPr/>
          <p:nvPr/>
        </p:nvSpPr>
        <p:spPr>
          <a:xfrm>
            <a:off x="900712" y="2435316"/>
            <a:ext cx="1602537" cy="457200"/>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r>
              <a:rPr lang="en-US" sz="975" b="1" dirty="0">
                <a:latin typeface="Arial"/>
                <a:cs typeface="Arial"/>
              </a:rPr>
              <a:t>GT 1-6 (TN +CC) or GT 1, 2, 4-6 (TE + CC)</a:t>
            </a:r>
          </a:p>
        </p:txBody>
      </p:sp>
      <p:sp>
        <p:nvSpPr>
          <p:cNvPr id="65" name="Rectangle 64">
            <a:extLst>
              <a:ext uri="{FF2B5EF4-FFF2-40B4-BE49-F238E27FC236}">
                <a16:creationId xmlns:a16="http://schemas.microsoft.com/office/drawing/2014/main" id="{56BDA53F-54CB-904E-956D-1809696F3B3F}"/>
              </a:ext>
            </a:extLst>
          </p:cNvPr>
          <p:cNvSpPr/>
          <p:nvPr/>
        </p:nvSpPr>
        <p:spPr>
          <a:xfrm>
            <a:off x="900712" y="1661217"/>
            <a:ext cx="1602537" cy="457200"/>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r>
              <a:rPr lang="en-US" sz="975" b="1" dirty="0">
                <a:latin typeface="Arial"/>
                <a:cs typeface="Arial"/>
              </a:rPr>
              <a:t>GT 1-6 (TN + NC) or</a:t>
            </a:r>
            <a:br>
              <a:rPr lang="en-US" sz="975" b="1" dirty="0">
                <a:latin typeface="Arial"/>
                <a:cs typeface="Arial"/>
              </a:rPr>
            </a:br>
            <a:r>
              <a:rPr lang="en-US" sz="975" b="1" dirty="0">
                <a:latin typeface="Arial"/>
                <a:cs typeface="Arial"/>
              </a:rPr>
              <a:t>GT 1, 2, 4-6 (TE + NC)</a:t>
            </a:r>
          </a:p>
        </p:txBody>
      </p:sp>
      <p:sp>
        <p:nvSpPr>
          <p:cNvPr id="71" name="Rectangle 70">
            <a:extLst>
              <a:ext uri="{FF2B5EF4-FFF2-40B4-BE49-F238E27FC236}">
                <a16:creationId xmlns:a16="http://schemas.microsoft.com/office/drawing/2014/main" id="{16139511-2EA9-8B49-B8E2-65D572C95A0E}"/>
              </a:ext>
            </a:extLst>
          </p:cNvPr>
          <p:cNvSpPr/>
          <p:nvPr/>
        </p:nvSpPr>
        <p:spPr>
          <a:xfrm>
            <a:off x="1138415" y="1085901"/>
            <a:ext cx="7408953"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72" name="Straight Connector 71">
            <a:extLst>
              <a:ext uri="{FF2B5EF4-FFF2-40B4-BE49-F238E27FC236}">
                <a16:creationId xmlns:a16="http://schemas.microsoft.com/office/drawing/2014/main" id="{08AC8505-FF38-5C42-808F-09259EAB5803}"/>
              </a:ext>
            </a:extLst>
          </p:cNvPr>
          <p:cNvCxnSpPr>
            <a:cxnSpLocks/>
          </p:cNvCxnSpPr>
          <p:nvPr/>
        </p:nvCxnSpPr>
        <p:spPr>
          <a:xfrm>
            <a:off x="1472119" y="1396242"/>
            <a:ext cx="6647234"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77AD82D1-7D81-0D49-A65B-FE31BF67AE75}"/>
              </a:ext>
            </a:extLst>
          </p:cNvPr>
          <p:cNvGrpSpPr/>
          <p:nvPr/>
        </p:nvGrpSpPr>
        <p:grpSpPr>
          <a:xfrm>
            <a:off x="1857714" y="1021866"/>
            <a:ext cx="6155705" cy="386328"/>
            <a:chOff x="1857714" y="1021866"/>
            <a:chExt cx="6155705" cy="386328"/>
          </a:xfrm>
        </p:grpSpPr>
        <p:sp>
          <p:nvSpPr>
            <p:cNvPr id="82" name="Rectangle 81">
              <a:extLst>
                <a:ext uri="{FF2B5EF4-FFF2-40B4-BE49-F238E27FC236}">
                  <a16:creationId xmlns:a16="http://schemas.microsoft.com/office/drawing/2014/main" id="{FFECE08E-051E-5E44-AA72-3248EF20FD04}"/>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83" name="Group 82">
              <a:extLst>
                <a:ext uri="{FF2B5EF4-FFF2-40B4-BE49-F238E27FC236}">
                  <a16:creationId xmlns:a16="http://schemas.microsoft.com/office/drawing/2014/main" id="{A189FC11-FB55-7A45-8FCC-171BEB1AC568}"/>
                </a:ext>
              </a:extLst>
            </p:cNvPr>
            <p:cNvGrpSpPr/>
            <p:nvPr/>
          </p:nvGrpSpPr>
          <p:grpSpPr>
            <a:xfrm>
              <a:off x="2825227" y="1021866"/>
              <a:ext cx="5188192" cy="386328"/>
              <a:chOff x="2825227" y="1021866"/>
              <a:chExt cx="5188192" cy="386328"/>
            </a:xfrm>
          </p:grpSpPr>
          <p:sp>
            <p:nvSpPr>
              <p:cNvPr id="84" name="Rectangle 83">
                <a:extLst>
                  <a:ext uri="{FF2B5EF4-FFF2-40B4-BE49-F238E27FC236}">
                    <a16:creationId xmlns:a16="http://schemas.microsoft.com/office/drawing/2014/main" id="{72934EAC-77DC-6A47-B2DA-10435832F444}"/>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85" name="Rectangle 84">
                <a:extLst>
                  <a:ext uri="{FF2B5EF4-FFF2-40B4-BE49-F238E27FC236}">
                    <a16:creationId xmlns:a16="http://schemas.microsoft.com/office/drawing/2014/main" id="{43DB8560-8E0C-0F48-9B29-C867F0072186}"/>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86" name="Rectangle 85">
                <a:extLst>
                  <a:ext uri="{FF2B5EF4-FFF2-40B4-BE49-F238E27FC236}">
                    <a16:creationId xmlns:a16="http://schemas.microsoft.com/office/drawing/2014/main" id="{C4F85A3F-C26C-BD4A-B703-EAEF1807F628}"/>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87" name="Rectangle 86">
                <a:extLst>
                  <a:ext uri="{FF2B5EF4-FFF2-40B4-BE49-F238E27FC236}">
                    <a16:creationId xmlns:a16="http://schemas.microsoft.com/office/drawing/2014/main" id="{57E2F81C-31C8-E641-B0EB-849BAF32A043}"/>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88" name="Rectangle 87">
                <a:extLst>
                  <a:ext uri="{FF2B5EF4-FFF2-40B4-BE49-F238E27FC236}">
                    <a16:creationId xmlns:a16="http://schemas.microsoft.com/office/drawing/2014/main" id="{6A5704AD-40D2-8746-AFA0-B6347CD5BC32}"/>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89" name="Rectangle 88">
                <a:extLst>
                  <a:ext uri="{FF2B5EF4-FFF2-40B4-BE49-F238E27FC236}">
                    <a16:creationId xmlns:a16="http://schemas.microsoft.com/office/drawing/2014/main" id="{94AB3BC4-8747-6B49-A422-D8641FD3FEE1}"/>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90" name="Rectangle 89">
                <a:extLst>
                  <a:ext uri="{FF2B5EF4-FFF2-40B4-BE49-F238E27FC236}">
                    <a16:creationId xmlns:a16="http://schemas.microsoft.com/office/drawing/2014/main" id="{590CFB40-5A67-CB46-ABBD-5D9EEBD9C86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sp>
            <p:nvSpPr>
              <p:cNvPr id="92" name="Rectangle 91">
                <a:extLst>
                  <a:ext uri="{FF2B5EF4-FFF2-40B4-BE49-F238E27FC236}">
                    <a16:creationId xmlns:a16="http://schemas.microsoft.com/office/drawing/2014/main" id="{178B0DBF-D240-6B42-9846-D3E7FEA57039}"/>
                  </a:ext>
                </a:extLst>
              </p:cNvPr>
              <p:cNvSpPr/>
              <p:nvPr/>
            </p:nvSpPr>
            <p:spPr>
              <a:xfrm>
                <a:off x="7604225"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28</a:t>
                </a:r>
              </a:p>
            </p:txBody>
          </p:sp>
        </p:grpSp>
      </p:grpSp>
      <p:cxnSp>
        <p:nvCxnSpPr>
          <p:cNvPr id="75" name="Straight Connector 74">
            <a:extLst>
              <a:ext uri="{FF2B5EF4-FFF2-40B4-BE49-F238E27FC236}">
                <a16:creationId xmlns:a16="http://schemas.microsoft.com/office/drawing/2014/main" id="{FD6B8238-6099-164D-A8B8-29E10678FB31}"/>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7FC5528-6646-B340-A37F-B0B5DA175F74}"/>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AAC290B-4D2C-7A42-829E-37B3F166C864}"/>
              </a:ext>
            </a:extLst>
          </p:cNvPr>
          <p:cNvCxnSpPr>
            <a:cxnSpLocks/>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1B3B5B-650D-784B-9F39-6D6DEB97ADB7}"/>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761D3F4-D261-FA4E-9D41-A48EBAF71A22}"/>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24D5557-E441-2C41-9C06-AAD3D73024AD}"/>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5DB0AC7-76E7-FA40-9050-EE908DF01110}"/>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59006CC-CDA9-A949-9407-C6B2B1C1D7B3}"/>
              </a:ext>
            </a:extLst>
          </p:cNvPr>
          <p:cNvCxnSpPr>
            <a:cxnSpLocks/>
          </p:cNvCxnSpPr>
          <p:nvPr/>
        </p:nvCxnSpPr>
        <p:spPr>
          <a:xfrm flipV="1">
            <a:off x="4396669" y="1886358"/>
            <a:ext cx="210312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131971" y="1747310"/>
            <a:ext cx="66697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cxnSp>
        <p:nvCxnSpPr>
          <p:cNvPr id="123" name="Straight Connector 122">
            <a:extLst>
              <a:ext uri="{FF2B5EF4-FFF2-40B4-BE49-F238E27FC236}">
                <a16:creationId xmlns:a16="http://schemas.microsoft.com/office/drawing/2014/main" id="{8F5AAB0F-D204-0F49-BDD7-3EA4FE391B23}"/>
              </a:ext>
            </a:extLst>
          </p:cNvPr>
          <p:cNvCxnSpPr>
            <a:cxnSpLocks/>
          </p:cNvCxnSpPr>
          <p:nvPr/>
        </p:nvCxnSpPr>
        <p:spPr>
          <a:xfrm flipV="1">
            <a:off x="7815308"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377363"/>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Genotype 1-6 with Renal Disease</a:t>
            </a:r>
            <a:br>
              <a:rPr lang="en-US" sz="2000" dirty="0"/>
            </a:br>
            <a:r>
              <a:rPr lang="en-US" sz="2000" dirty="0"/>
              <a:t>EXPEDITION-5: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graphicFrame>
        <p:nvGraphicFramePr>
          <p:cNvPr id="4" name="Group 66"/>
          <p:cNvGraphicFramePr>
            <a:graphicFrameLocks noGrp="1"/>
          </p:cNvGraphicFramePr>
          <p:nvPr>
            <p:extLst>
              <p:ext uri="{D42A27DB-BD31-4B8C-83A1-F6EECF244321}">
                <p14:modId xmlns:p14="http://schemas.microsoft.com/office/powerpoint/2010/main" val="4043311823"/>
              </p:ext>
            </p:extLst>
          </p:nvPr>
        </p:nvGraphicFramePr>
        <p:xfrm>
          <a:off x="467512" y="1016828"/>
          <a:ext cx="8229600" cy="3706001"/>
        </p:xfrm>
        <a:graphic>
          <a:graphicData uri="http://schemas.openxmlformats.org/drawingml/2006/table">
            <a:tbl>
              <a:tblPr>
                <a:effectLst/>
              </a:tblPr>
              <a:tblGrid>
                <a:gridCol w="3076559">
                  <a:extLst>
                    <a:ext uri="{9D8B030D-6E8A-4147-A177-3AD203B41FA5}">
                      <a16:colId xmlns:a16="http://schemas.microsoft.com/office/drawing/2014/main" val="20000"/>
                    </a:ext>
                  </a:extLst>
                </a:gridCol>
                <a:gridCol w="1682351">
                  <a:extLst>
                    <a:ext uri="{9D8B030D-6E8A-4147-A177-3AD203B41FA5}">
                      <a16:colId xmlns:a16="http://schemas.microsoft.com/office/drawing/2014/main" val="20001"/>
                    </a:ext>
                  </a:extLst>
                </a:gridCol>
                <a:gridCol w="1702836">
                  <a:extLst>
                    <a:ext uri="{9D8B030D-6E8A-4147-A177-3AD203B41FA5}">
                      <a16:colId xmlns:a16="http://schemas.microsoft.com/office/drawing/2014/main" val="20002"/>
                    </a:ext>
                  </a:extLst>
                </a:gridCol>
                <a:gridCol w="1767854">
                  <a:extLst>
                    <a:ext uri="{9D8B030D-6E8A-4147-A177-3AD203B41FA5}">
                      <a16:colId xmlns:a16="http://schemas.microsoft.com/office/drawing/2014/main" val="20003"/>
                    </a:ext>
                  </a:extLst>
                </a:gridCol>
              </a:tblGrid>
              <a:tr h="416182">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GLE-PIB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8 weeks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84)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GLE-PIB </a:t>
                      </a:r>
                      <a:r>
                        <a:rPr lang="en-US" sz="1200" b="0" dirty="0">
                          <a:solidFill>
                            <a:schemeClr val="bg1"/>
                          </a:solidFill>
                          <a:latin typeface="Arial" panose="020B0604020202020204" pitchFamily="34" charset="0"/>
                          <a:cs typeface="Arial" panose="020B0604020202020204" pitchFamily="34" charset="0"/>
                        </a:rPr>
                        <a:t>12 weeks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13)</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GLE-PIB </a:t>
                      </a:r>
                      <a:r>
                        <a:rPr lang="en-US" sz="1200" b="0" dirty="0">
                          <a:solidFill>
                            <a:srgbClr val="FFFFFF"/>
                          </a:solidFill>
                          <a:latin typeface="Arial" panose="020B0604020202020204" pitchFamily="34" charset="0"/>
                          <a:cs typeface="Arial" panose="020B0604020202020204" pitchFamily="34" charset="0"/>
                        </a:rPr>
                        <a:t>16 weeks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51043">
                <a:tc>
                  <a:txBody>
                    <a:bodyPr/>
                    <a:lstStyle/>
                    <a:p>
                      <a:r>
                        <a:rPr lang="en-US" sz="1200" dirty="0">
                          <a:latin typeface="Arial" panose="020B0604020202020204" pitchFamily="34" charset="0"/>
                          <a:cs typeface="Arial" panose="020B0604020202020204" pitchFamily="34" charset="0"/>
                        </a:rPr>
                        <a:t>Median age, (range)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years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59 (32-84)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58 (49-87)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62 (54-70)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251043">
                <a:tc>
                  <a:txBody>
                    <a:bodyPr/>
                    <a:lstStyle/>
                    <a:p>
                      <a:r>
                        <a:rPr lang="en-US" sz="1200" dirty="0">
                          <a:latin typeface="Arial" panose="020B0604020202020204" pitchFamily="34" charset="0"/>
                          <a:cs typeface="Arial" panose="020B0604020202020204" pitchFamily="34" charset="0"/>
                        </a:rPr>
                        <a:t>Male sex, n (%)</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51 (61)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7 (54)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 (50)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941887">
                <a:tc>
                  <a:txBody>
                    <a:bodyPr/>
                    <a:lstStyle/>
                    <a:p>
                      <a:r>
                        <a:rPr lang="en-US" sz="1200" dirty="0">
                          <a:latin typeface="Arial" panose="020B0604020202020204" pitchFamily="34" charset="0"/>
                          <a:cs typeface="Arial" panose="020B0604020202020204" pitchFamily="34" charset="0"/>
                        </a:rPr>
                        <a:t>Race, n (%)</a:t>
                      </a:r>
                    </a:p>
                    <a:p>
                      <a:r>
                        <a:rPr lang="en-US" sz="1200" dirty="0">
                          <a:latin typeface="Arial" panose="020B0604020202020204" pitchFamily="34" charset="0"/>
                          <a:cs typeface="Arial" panose="020B0604020202020204" pitchFamily="34" charset="0"/>
                        </a:rPr>
                        <a:t>  White</a:t>
                      </a:r>
                    </a:p>
                    <a:p>
                      <a:r>
                        <a:rPr lang="en-US" sz="1200" dirty="0">
                          <a:latin typeface="Arial" panose="020B0604020202020204" pitchFamily="34" charset="0"/>
                          <a:cs typeface="Arial" panose="020B0604020202020204" pitchFamily="34" charset="0"/>
                        </a:rPr>
                        <a:t>  Black</a:t>
                      </a:r>
                    </a:p>
                    <a:p>
                      <a:r>
                        <a:rPr lang="en-US" sz="1200" dirty="0">
                          <a:latin typeface="Arial" panose="020B0604020202020204" pitchFamily="34" charset="0"/>
                          <a:cs typeface="Arial" panose="020B0604020202020204" pitchFamily="34" charset="0"/>
                        </a:rPr>
                        <a:t>  Asian</a:t>
                      </a:r>
                    </a:p>
                    <a:p>
                      <a:r>
                        <a:rPr lang="en-US" sz="1200" dirty="0">
                          <a:latin typeface="Arial" panose="020B0604020202020204" pitchFamily="34" charset="0"/>
                          <a:cs typeface="Arial" panose="020B0604020202020204" pitchFamily="34" charset="0"/>
                        </a:rPr>
                        <a:t>  Latinx</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62 (74)</a:t>
                      </a:r>
                    </a:p>
                    <a:p>
                      <a:pPr algn="ctr"/>
                      <a:r>
                        <a:rPr lang="en-US" sz="1200" kern="1200" dirty="0">
                          <a:solidFill>
                            <a:schemeClr val="dk1"/>
                          </a:solidFill>
                          <a:latin typeface="Arial" panose="020B0604020202020204" pitchFamily="34" charset="0"/>
                          <a:ea typeface="+mn-ea"/>
                          <a:cs typeface="Arial" panose="020B0604020202020204" pitchFamily="34" charset="0"/>
                        </a:rPr>
                        <a:t>11 (13)</a:t>
                      </a:r>
                    </a:p>
                    <a:p>
                      <a:pPr algn="ctr"/>
                      <a:r>
                        <a:rPr lang="en-US" sz="1200" kern="1200" dirty="0">
                          <a:solidFill>
                            <a:schemeClr val="dk1"/>
                          </a:solidFill>
                          <a:latin typeface="Arial" panose="020B0604020202020204" pitchFamily="34" charset="0"/>
                          <a:ea typeface="+mn-ea"/>
                          <a:cs typeface="Arial" panose="020B0604020202020204" pitchFamily="34" charset="0"/>
                        </a:rPr>
                        <a:t>11 (13)</a:t>
                      </a:r>
                    </a:p>
                    <a:p>
                      <a:pPr algn="ctr"/>
                      <a:r>
                        <a:rPr lang="en-US" sz="1200" kern="1200" dirty="0">
                          <a:solidFill>
                            <a:schemeClr val="dk1"/>
                          </a:solidFill>
                          <a:latin typeface="Arial" panose="020B0604020202020204" pitchFamily="34" charset="0"/>
                          <a:ea typeface="+mn-ea"/>
                          <a:cs typeface="Arial" panose="020B0604020202020204" pitchFamily="34" charset="0"/>
                        </a:rPr>
                        <a:t>16 (19)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8 (62)</a:t>
                      </a:r>
                    </a:p>
                    <a:p>
                      <a:pPr algn="ctr"/>
                      <a:r>
                        <a:rPr lang="en-US" sz="1200" kern="1200" dirty="0">
                          <a:solidFill>
                            <a:schemeClr val="dk1"/>
                          </a:solidFill>
                          <a:latin typeface="Arial" panose="020B0604020202020204" pitchFamily="34" charset="0"/>
                          <a:ea typeface="+mn-ea"/>
                          <a:cs typeface="Arial" panose="020B0604020202020204" pitchFamily="34" charset="0"/>
                        </a:rPr>
                        <a:t>3 (23)</a:t>
                      </a:r>
                    </a:p>
                    <a:p>
                      <a:pPr algn="ctr"/>
                      <a:r>
                        <a:rPr lang="en-US" sz="1200" kern="1200" dirty="0">
                          <a:solidFill>
                            <a:schemeClr val="dk1"/>
                          </a:solidFill>
                          <a:latin typeface="Arial" panose="020B0604020202020204" pitchFamily="34" charset="0"/>
                          <a:ea typeface="+mn-ea"/>
                          <a:cs typeface="Arial" panose="020B0604020202020204" pitchFamily="34" charset="0"/>
                        </a:rPr>
                        <a:t>2 (15)</a:t>
                      </a:r>
                    </a:p>
                    <a:p>
                      <a:pPr algn="ctr"/>
                      <a:r>
                        <a:rPr lang="en-US" sz="1200" kern="1200" dirty="0">
                          <a:solidFill>
                            <a:schemeClr val="dk1"/>
                          </a:solidFill>
                          <a:latin typeface="Arial" panose="020B0604020202020204" pitchFamily="34" charset="0"/>
                          <a:ea typeface="+mn-ea"/>
                          <a:cs typeface="Arial" panose="020B0604020202020204" pitchFamily="34" charset="0"/>
                        </a:rPr>
                        <a:t>1 (8)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4 (100)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1 (25)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251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BMI, median (range), kg/m</a:t>
                      </a:r>
                      <a:r>
                        <a:rPr lang="en-US" sz="1200" baseline="300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24.9 (16.8-53.5)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28.7 (17.1-41.1)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24.3 (17.7-26.8)</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51043">
                <a:tc>
                  <a:txBody>
                    <a:bodyPr/>
                    <a:lstStyle/>
                    <a:p>
                      <a:pPr marL="182563" marR="0" indent="-182563"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HCV RNA ≥1 million IU/ml, n (%)</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34 (40)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latin typeface="Arial" panose="020B0604020202020204" pitchFamily="34" charset="0"/>
                          <a:ea typeface="+mn-ea"/>
                          <a:cs typeface="Arial" panose="020B0604020202020204" pitchFamily="34" charset="0"/>
                        </a:rPr>
                        <a:t>5 (38)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3 (75)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6"/>
                  </a:ext>
                </a:extLst>
              </a:tr>
              <a:tr h="941887">
                <a:tc>
                  <a:txBody>
                    <a:bodyPr/>
                    <a:lstStyle/>
                    <a:p>
                      <a:r>
                        <a:rPr lang="en-US" sz="1200" dirty="0">
                          <a:latin typeface="Arial" panose="020B0604020202020204" pitchFamily="34" charset="0"/>
                          <a:cs typeface="Arial" panose="020B0604020202020204" pitchFamily="34" charset="0"/>
                        </a:rPr>
                        <a:t>HCV genotype, n (%)</a:t>
                      </a:r>
                    </a:p>
                    <a:p>
                      <a:r>
                        <a:rPr lang="en-US" sz="1200" dirty="0">
                          <a:latin typeface="Arial" panose="020B0604020202020204" pitchFamily="34" charset="0"/>
                          <a:cs typeface="Arial" panose="020B0604020202020204" pitchFamily="34" charset="0"/>
                        </a:rPr>
                        <a:t>  GT 1</a:t>
                      </a:r>
                    </a:p>
                    <a:p>
                      <a:r>
                        <a:rPr lang="en-US" sz="1200" dirty="0">
                          <a:latin typeface="Arial" panose="020B0604020202020204" pitchFamily="34" charset="0"/>
                          <a:cs typeface="Arial" panose="020B0604020202020204" pitchFamily="34" charset="0"/>
                        </a:rPr>
                        <a:t>  GT 2</a:t>
                      </a:r>
                    </a:p>
                    <a:p>
                      <a:r>
                        <a:rPr lang="en-US" sz="1200" dirty="0">
                          <a:latin typeface="Arial" panose="020B0604020202020204" pitchFamily="34" charset="0"/>
                          <a:cs typeface="Arial" panose="020B0604020202020204" pitchFamily="34" charset="0"/>
                        </a:rPr>
                        <a:t>  GT 3</a:t>
                      </a:r>
                    </a:p>
                    <a:p>
                      <a:r>
                        <a:rPr lang="en-US" sz="1200" dirty="0">
                          <a:latin typeface="Arial" panose="020B0604020202020204" pitchFamily="34" charset="0"/>
                          <a:cs typeface="Arial" panose="020B0604020202020204" pitchFamily="34" charset="0"/>
                        </a:rPr>
                        <a:t>  GT 4</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46 (55)</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26 (31)</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9 (11)</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 (4)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9 (69)</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(8)</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2 (15)</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4 (100)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299861">
                <a:tc gridSpan="4">
                  <a:txBody>
                    <a:bodyPr/>
                    <a:lstStyle/>
                    <a:p>
                      <a:r>
                        <a:rPr lang="en-US" sz="1000" b="1" dirty="0">
                          <a:latin typeface="Arial" panose="020B0604020202020204" pitchFamily="34" charset="0"/>
                          <a:cs typeface="Arial" panose="020B0604020202020204" pitchFamily="34" charset="0"/>
                        </a:rPr>
                        <a:t>Abbreviations</a:t>
                      </a:r>
                      <a:r>
                        <a:rPr lang="en-US" sz="1000" dirty="0">
                          <a:latin typeface="Arial" panose="020B0604020202020204" pitchFamily="34" charset="0"/>
                          <a:cs typeface="Arial" panose="020B0604020202020204" pitchFamily="34" charset="0"/>
                        </a:rPr>
                        <a:t>: GLE-PIB = glecaprevir-pibrentasvir; BMI = body mass index; GT, genotype</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530184284"/>
                  </a:ext>
                </a:extLst>
              </a:tr>
            </a:tbl>
          </a:graphicData>
        </a:graphic>
      </p:graphicFrame>
    </p:spTree>
    <p:extLst>
      <p:ext uri="{BB962C8B-B14F-4D97-AF65-F5344CB8AC3E}">
        <p14:creationId xmlns:p14="http://schemas.microsoft.com/office/powerpoint/2010/main" val="32270836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Glecaprevir-Pibrentasvir for 8 or 12 weeks in Non-Cirrhotic GT 1</a:t>
            </a:r>
            <a:br>
              <a:rPr lang="en-US" sz="2000" dirty="0"/>
            </a:br>
            <a:r>
              <a:rPr lang="en-US" sz="2000" dirty="0"/>
              <a:t>ENDURANCE-1: Study Features</a:t>
            </a:r>
          </a:p>
        </p:txBody>
      </p:sp>
      <p:sp>
        <p:nvSpPr>
          <p:cNvPr id="6" name="Content Placeholder 5"/>
          <p:cNvSpPr>
            <a:spLocks noGrp="1"/>
          </p:cNvSpPr>
          <p:nvPr>
            <p:ph type="body" sz="quarter" idx="14"/>
          </p:nvPr>
        </p:nvSpPr>
        <p:spPr/>
        <p:txBody>
          <a:bodyPr/>
          <a:lstStyle/>
          <a:p>
            <a:r>
              <a:rPr lang="en-US" dirty="0"/>
              <a:t>Source: </a:t>
            </a:r>
            <a:r>
              <a:rPr lang="en-US" dirty="0" err="1"/>
              <a:t>Zeuzem</a:t>
            </a:r>
            <a:r>
              <a:rPr lang="en-US" dirty="0"/>
              <a:t> S, et al. N </a:t>
            </a:r>
            <a:r>
              <a:rPr lang="en-US" dirty="0" err="1"/>
              <a:t>Engl</a:t>
            </a:r>
            <a:r>
              <a:rPr lang="en-US" dirty="0"/>
              <a:t> J Med. 2018;378:354-69.</a:t>
            </a:r>
          </a:p>
        </p:txBody>
      </p:sp>
      <p:sp>
        <p:nvSpPr>
          <p:cNvPr id="3" name="Content Placeholder 2">
            <a:extLst>
              <a:ext uri="{FF2B5EF4-FFF2-40B4-BE49-F238E27FC236}">
                <a16:creationId xmlns:a16="http://schemas.microsoft.com/office/drawing/2014/main" id="{24DEBA13-D050-1541-BE6B-1840E1AA9837}"/>
              </a:ext>
            </a:extLst>
          </p:cNvPr>
          <p:cNvSpPr>
            <a:spLocks noGrp="1"/>
          </p:cNvSpPr>
          <p:nvPr>
            <p:ph sz="half" idx="2"/>
          </p:nvPr>
        </p:nvSpPr>
        <p:spPr>
          <a:xfrm>
            <a:off x="323850" y="1184225"/>
            <a:ext cx="8515350" cy="3264208"/>
          </a:xfrm>
        </p:spPr>
        <p:txBody>
          <a:bodyPr>
            <a:normAutofit/>
          </a:bodyPr>
          <a:lstStyle/>
          <a:p>
            <a:pPr fontAlgn="base">
              <a:lnSpc>
                <a:spcPts val="1700"/>
              </a:lnSpc>
            </a:pPr>
            <a:r>
              <a:rPr lang="en-US" sz="1500" b="1" dirty="0"/>
              <a:t>Design: </a:t>
            </a:r>
            <a:r>
              <a:rPr lang="en-US" sz="1500" dirty="0"/>
              <a:t>Randomized, open-labeled, phase 3 trial to evaluate the safety and efficacy of the fixed-dose combination of glecaprevir-pibrentasvir for 8 versus 12 weeks in treatment-naïve or treatment-experienced adults with GT 1 chronic HCV infection without cirrhosis</a:t>
            </a:r>
          </a:p>
          <a:p>
            <a:pPr fontAlgn="base">
              <a:lnSpc>
                <a:spcPts val="1700"/>
              </a:lnSpc>
            </a:pPr>
            <a:r>
              <a:rPr lang="en-US" sz="1500" b="1" dirty="0"/>
              <a:t>Key Eligibility Criteria</a:t>
            </a:r>
          </a:p>
          <a:p>
            <a:pPr lvl="1" fontAlgn="base">
              <a:lnSpc>
                <a:spcPts val="1700"/>
              </a:lnSpc>
              <a:spcBef>
                <a:spcPts val="300"/>
              </a:spcBef>
            </a:pPr>
            <a:r>
              <a:rPr lang="en-US" sz="1500" dirty="0"/>
              <a:t>Chronic HCV GT 1</a:t>
            </a:r>
          </a:p>
          <a:p>
            <a:pPr lvl="1" fontAlgn="base">
              <a:lnSpc>
                <a:spcPts val="1700"/>
              </a:lnSpc>
              <a:spcBef>
                <a:spcPts val="300"/>
              </a:spcBef>
            </a:pPr>
            <a:r>
              <a:rPr lang="en-US" sz="1500" dirty="0"/>
              <a:t>Age ≥18</a:t>
            </a:r>
          </a:p>
          <a:p>
            <a:pPr lvl="1" fontAlgn="base">
              <a:lnSpc>
                <a:spcPts val="1700"/>
              </a:lnSpc>
              <a:spcBef>
                <a:spcPts val="300"/>
              </a:spcBef>
            </a:pPr>
            <a:r>
              <a:rPr lang="en-US" sz="1500" dirty="0"/>
              <a:t>HCV RNA ≥1,000 IU/mL at screening</a:t>
            </a:r>
          </a:p>
          <a:p>
            <a:pPr lvl="1" fontAlgn="base">
              <a:lnSpc>
                <a:spcPts val="1700"/>
              </a:lnSpc>
              <a:spcBef>
                <a:spcPts val="300"/>
              </a:spcBef>
            </a:pPr>
            <a:r>
              <a:rPr lang="en-US" sz="1500" dirty="0"/>
              <a:t>Naïve or treated with peginterferon +/- ribavirin (PR) or PR +/- sofosbuvir</a:t>
            </a:r>
          </a:p>
          <a:p>
            <a:pPr lvl="1" fontAlgn="base">
              <a:lnSpc>
                <a:spcPts val="1700"/>
              </a:lnSpc>
              <a:spcBef>
                <a:spcPts val="300"/>
              </a:spcBef>
            </a:pPr>
            <a:r>
              <a:rPr lang="en-US" sz="1500" dirty="0"/>
              <a:t>Absence of cirrhosis</a:t>
            </a:r>
          </a:p>
          <a:p>
            <a:pPr lvl="1" fontAlgn="base">
              <a:lnSpc>
                <a:spcPts val="1700"/>
              </a:lnSpc>
              <a:spcBef>
                <a:spcPts val="300"/>
              </a:spcBef>
            </a:pPr>
            <a:r>
              <a:rPr lang="en-US" sz="1500" dirty="0"/>
              <a:t>HIV coinfection allowed; chronic HBV coinfection excluded</a:t>
            </a:r>
          </a:p>
          <a:p>
            <a:pPr fontAlgn="base">
              <a:lnSpc>
                <a:spcPts val="1700"/>
              </a:lnSpc>
            </a:pPr>
            <a:r>
              <a:rPr lang="en-US" sz="1500" b="1" dirty="0"/>
              <a:t>Primary End Point: </a:t>
            </a:r>
            <a:r>
              <a:rPr lang="en-US" sz="1500" dirty="0"/>
              <a:t>SVR12</a:t>
            </a:r>
          </a:p>
        </p:txBody>
      </p:sp>
    </p:spTree>
    <p:extLst>
      <p:ext uri="{BB962C8B-B14F-4D97-AF65-F5344CB8AC3E}">
        <p14:creationId xmlns:p14="http://schemas.microsoft.com/office/powerpoint/2010/main" val="4140865800"/>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graphicFrame>
        <p:nvGraphicFramePr>
          <p:cNvPr id="4" name="Group 66"/>
          <p:cNvGraphicFramePr>
            <a:graphicFrameLocks noGrp="1"/>
          </p:cNvGraphicFramePr>
          <p:nvPr>
            <p:extLst>
              <p:ext uri="{D42A27DB-BD31-4B8C-83A1-F6EECF244321}">
                <p14:modId xmlns:p14="http://schemas.microsoft.com/office/powerpoint/2010/main" val="1223941752"/>
              </p:ext>
            </p:extLst>
          </p:nvPr>
        </p:nvGraphicFramePr>
        <p:xfrm>
          <a:off x="457200" y="1045403"/>
          <a:ext cx="8229598" cy="3703321"/>
        </p:xfrm>
        <a:graphic>
          <a:graphicData uri="http://schemas.openxmlformats.org/drawingml/2006/table">
            <a:tbl>
              <a:tblPr>
                <a:effectLst/>
              </a:tblPr>
              <a:tblGrid>
                <a:gridCol w="3294340">
                  <a:extLst>
                    <a:ext uri="{9D8B030D-6E8A-4147-A177-3AD203B41FA5}">
                      <a16:colId xmlns:a16="http://schemas.microsoft.com/office/drawing/2014/main" val="20000"/>
                    </a:ext>
                  </a:extLst>
                </a:gridCol>
                <a:gridCol w="1464570">
                  <a:extLst>
                    <a:ext uri="{9D8B030D-6E8A-4147-A177-3AD203B41FA5}">
                      <a16:colId xmlns:a16="http://schemas.microsoft.com/office/drawing/2014/main" val="20001"/>
                    </a:ext>
                  </a:extLst>
                </a:gridCol>
                <a:gridCol w="1702835">
                  <a:extLst>
                    <a:ext uri="{9D8B030D-6E8A-4147-A177-3AD203B41FA5}">
                      <a16:colId xmlns:a16="http://schemas.microsoft.com/office/drawing/2014/main" val="20002"/>
                    </a:ext>
                  </a:extLst>
                </a:gridCol>
                <a:gridCol w="1767853">
                  <a:extLst>
                    <a:ext uri="{9D8B030D-6E8A-4147-A177-3AD203B41FA5}">
                      <a16:colId xmlns:a16="http://schemas.microsoft.com/office/drawing/2014/main" val="20003"/>
                    </a:ext>
                  </a:extLst>
                </a:gridCol>
              </a:tblGrid>
              <a:tr h="453686">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endPar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54864" marR="34290" marT="34290" marB="34290" anchor="ctr" horzOverflow="overflow">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chemeClr val="bg1"/>
                          </a:solidFill>
                          <a:latin typeface="Arial" panose="020B0604020202020204" pitchFamily="34" charset="0"/>
                          <a:ea typeface="ヒラギノ角ゴ Pro W3"/>
                          <a:cs typeface="Arial" panose="020B0604020202020204" pitchFamily="34" charset="0"/>
                          <a:sym typeface="Symbol" pitchFamily="18" charset="2"/>
                        </a:rPr>
                        <a:t>GLE-PIB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8 weeks</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84)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D57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GLE-PIB </a:t>
                      </a:r>
                      <a:r>
                        <a:rPr lang="en-US" sz="1200" b="0" dirty="0">
                          <a:solidFill>
                            <a:schemeClr val="bg1"/>
                          </a:solidFill>
                          <a:latin typeface="Arial" panose="020B0604020202020204" pitchFamily="34" charset="0"/>
                          <a:cs typeface="Arial" panose="020B0604020202020204" pitchFamily="34" charset="0"/>
                        </a:rPr>
                        <a:t>12 weeks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13)</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4971A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dirty="0">
                          <a:solidFill>
                            <a:srgbClr val="FFFFFF"/>
                          </a:solidFill>
                          <a:latin typeface="Arial" panose="020B0604020202020204" pitchFamily="34" charset="0"/>
                          <a:cs typeface="Arial" panose="020B0604020202020204" pitchFamily="34" charset="0"/>
                        </a:rPr>
                        <a:t>GLE-PIB </a:t>
                      </a:r>
                      <a:r>
                        <a:rPr lang="en-US" sz="1200" b="0" dirty="0">
                          <a:solidFill>
                            <a:srgbClr val="FFFFFF"/>
                          </a:solidFill>
                          <a:latin typeface="Arial" panose="020B0604020202020204" pitchFamily="34" charset="0"/>
                          <a:cs typeface="Arial" panose="020B0604020202020204" pitchFamily="34" charset="0"/>
                        </a:rPr>
                        <a:t>16 weeks</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4)</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A5B3E"/>
                    </a:solidFill>
                  </a:tcPr>
                </a:tc>
                <a:extLst>
                  <a:ext uri="{0D108BD9-81ED-4DB2-BD59-A6C34878D82A}">
                    <a16:rowId xmlns:a16="http://schemas.microsoft.com/office/drawing/2014/main" val="10001"/>
                  </a:ext>
                </a:extLst>
              </a:tr>
              <a:tr h="264855">
                <a:tc>
                  <a:txBody>
                    <a:bodyPr/>
                    <a:lstStyle/>
                    <a:p>
                      <a:r>
                        <a:rPr lang="en-US" sz="1200" dirty="0">
                          <a:latin typeface="Arial" panose="020B0604020202020204" pitchFamily="34" charset="0"/>
                          <a:cs typeface="Arial" panose="020B0604020202020204" pitchFamily="34" charset="0"/>
                        </a:rPr>
                        <a:t>Prior treatment experience, n (%)</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15 (18)</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12 (92)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2"/>
                  </a:ext>
                </a:extLst>
              </a:tr>
              <a:tr h="1217790">
                <a:tc>
                  <a:txBody>
                    <a:bodyPr/>
                    <a:lstStyle/>
                    <a:p>
                      <a:r>
                        <a:rPr lang="en-US" sz="1200" dirty="0">
                          <a:latin typeface="Arial" panose="020B0604020202020204" pitchFamily="34" charset="0"/>
                          <a:cs typeface="Arial" panose="020B0604020202020204" pitchFamily="34" charset="0"/>
                        </a:rPr>
                        <a:t>Fibrosis stage, n (%)</a:t>
                      </a:r>
                    </a:p>
                    <a:p>
                      <a:r>
                        <a:rPr lang="en-US" sz="1200" dirty="0">
                          <a:solidFill>
                            <a:schemeClr val="tx1"/>
                          </a:solidFill>
                          <a:latin typeface="Arial" panose="020B0604020202020204" pitchFamily="34" charset="0"/>
                          <a:cs typeface="Arial" panose="020B0604020202020204" pitchFamily="34" charset="0"/>
                        </a:rPr>
                        <a:t>  F0-1</a:t>
                      </a:r>
                    </a:p>
                    <a:p>
                      <a:r>
                        <a:rPr lang="en-US" sz="1200" dirty="0">
                          <a:solidFill>
                            <a:schemeClr val="tx1"/>
                          </a:solidFill>
                          <a:latin typeface="Arial" panose="020B0604020202020204" pitchFamily="34" charset="0"/>
                          <a:cs typeface="Arial" panose="020B0604020202020204" pitchFamily="34" charset="0"/>
                        </a:rPr>
                        <a:t>  F2</a:t>
                      </a:r>
                    </a:p>
                    <a:p>
                      <a:r>
                        <a:rPr lang="en-US" sz="1200" dirty="0">
                          <a:solidFill>
                            <a:schemeClr val="tx1"/>
                          </a:solidFill>
                          <a:latin typeface="Arial" panose="020B0604020202020204" pitchFamily="34" charset="0"/>
                          <a:cs typeface="Arial" panose="020B0604020202020204" pitchFamily="34" charset="0"/>
                        </a:rPr>
                        <a:t>  F3</a:t>
                      </a:r>
                    </a:p>
                    <a:p>
                      <a:r>
                        <a:rPr lang="en-US" sz="1200" dirty="0">
                          <a:solidFill>
                            <a:schemeClr val="tx1"/>
                          </a:solidFill>
                          <a:latin typeface="Arial" panose="020B0604020202020204" pitchFamily="34" charset="0"/>
                          <a:cs typeface="Arial" panose="020B0604020202020204" pitchFamily="34" charset="0"/>
                        </a:rPr>
                        <a:t>  F4</a:t>
                      </a:r>
                    </a:p>
                    <a:p>
                      <a:r>
                        <a:rPr lang="en-US" sz="1200" dirty="0">
                          <a:solidFill>
                            <a:schemeClr val="tx1"/>
                          </a:solidFill>
                          <a:latin typeface="Arial" panose="020B0604020202020204" pitchFamily="34" charset="0"/>
                          <a:cs typeface="Arial" panose="020B0604020202020204" pitchFamily="34" charset="0"/>
                        </a:rPr>
                        <a:t>  Missing</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61 (73)</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5 (6)</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16 (19)</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(1)</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13 (100)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4 (100)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835738">
                <a:tc>
                  <a:txBody>
                    <a:bodyPr/>
                    <a:lstStyle/>
                    <a:p>
                      <a:r>
                        <a:rPr lang="en-US" sz="1200" dirty="0">
                          <a:latin typeface="Arial" panose="020B0604020202020204" pitchFamily="34" charset="0"/>
                          <a:cs typeface="Arial" panose="020B0604020202020204" pitchFamily="34" charset="0"/>
                        </a:rPr>
                        <a:t>CKD stage, n (%)</a:t>
                      </a:r>
                    </a:p>
                    <a:p>
                      <a:r>
                        <a:rPr lang="en-US" sz="1200" dirty="0">
                          <a:latin typeface="Arial" panose="020B0604020202020204" pitchFamily="34" charset="0"/>
                          <a:cs typeface="Arial" panose="020B0604020202020204" pitchFamily="34" charset="0"/>
                        </a:rPr>
                        <a:t>  Stage 3b</a:t>
                      </a:r>
                    </a:p>
                    <a:p>
                      <a:r>
                        <a:rPr lang="en-US" sz="1200" dirty="0">
                          <a:latin typeface="Arial" panose="020B0604020202020204" pitchFamily="34" charset="0"/>
                          <a:cs typeface="Arial" panose="020B0604020202020204" pitchFamily="34" charset="0"/>
                        </a:rPr>
                        <a:t>  Stage 4</a:t>
                      </a:r>
                    </a:p>
                    <a:p>
                      <a:r>
                        <a:rPr lang="en-US" sz="1200" dirty="0">
                          <a:latin typeface="Arial" panose="020B0604020202020204" pitchFamily="34" charset="0"/>
                          <a:cs typeface="Arial" panose="020B0604020202020204" pitchFamily="34" charset="0"/>
                        </a:rPr>
                        <a:t>  Stage 5</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4 (5)</a:t>
                      </a:r>
                    </a:p>
                    <a:p>
                      <a:pPr algn="ctr"/>
                      <a:r>
                        <a:rPr lang="en-US" sz="1200" kern="1200" dirty="0">
                          <a:solidFill>
                            <a:schemeClr val="dk1"/>
                          </a:solidFill>
                          <a:latin typeface="Arial" panose="020B0604020202020204" pitchFamily="34" charset="0"/>
                          <a:ea typeface="+mn-ea"/>
                          <a:cs typeface="Arial" panose="020B0604020202020204" pitchFamily="34" charset="0"/>
                        </a:rPr>
                        <a:t>14 (17)</a:t>
                      </a:r>
                    </a:p>
                    <a:p>
                      <a:pPr algn="ctr"/>
                      <a:r>
                        <a:rPr lang="en-US" sz="1200" kern="1200" dirty="0">
                          <a:solidFill>
                            <a:schemeClr val="dk1"/>
                          </a:solidFill>
                          <a:latin typeface="Arial" panose="020B0604020202020204" pitchFamily="34" charset="0"/>
                          <a:ea typeface="+mn-ea"/>
                          <a:cs typeface="Arial" panose="020B0604020202020204" pitchFamily="34" charset="0"/>
                        </a:rPr>
                        <a:t>66 (79)</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3 (23)</a:t>
                      </a:r>
                    </a:p>
                    <a:p>
                      <a:pPr algn="ctr"/>
                      <a:r>
                        <a:rPr lang="en-US" sz="1200" kern="1200" dirty="0">
                          <a:solidFill>
                            <a:schemeClr val="dk1"/>
                          </a:solidFill>
                          <a:latin typeface="Arial" panose="020B0604020202020204" pitchFamily="34" charset="0"/>
                          <a:ea typeface="+mn-ea"/>
                          <a:cs typeface="Arial" panose="020B0604020202020204" pitchFamily="34" charset="0"/>
                        </a:rPr>
                        <a:t>2 (15)</a:t>
                      </a:r>
                    </a:p>
                    <a:p>
                      <a:pPr algn="ctr"/>
                      <a:r>
                        <a:rPr lang="en-US" sz="1200" kern="1200" dirty="0">
                          <a:solidFill>
                            <a:schemeClr val="dk1"/>
                          </a:solidFill>
                          <a:latin typeface="Arial" panose="020B0604020202020204" pitchFamily="34" charset="0"/>
                          <a:ea typeface="+mn-ea"/>
                          <a:cs typeface="Arial" panose="020B0604020202020204" pitchFamily="34" charset="0"/>
                        </a:rPr>
                        <a:t>8 (62)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0</a:t>
                      </a:r>
                    </a:p>
                    <a:p>
                      <a:pPr algn="ctr"/>
                      <a:r>
                        <a:rPr lang="en-US" sz="1200" kern="1200" dirty="0">
                          <a:solidFill>
                            <a:schemeClr val="dk1"/>
                          </a:solidFill>
                          <a:latin typeface="Arial" panose="020B0604020202020204" pitchFamily="34" charset="0"/>
                          <a:ea typeface="+mn-ea"/>
                          <a:cs typeface="Arial" panose="020B0604020202020204" pitchFamily="34" charset="0"/>
                        </a:rPr>
                        <a:t>1 (25)</a:t>
                      </a:r>
                    </a:p>
                    <a:p>
                      <a:pPr algn="ctr"/>
                      <a:r>
                        <a:rPr lang="en-US" sz="1200" kern="1200" dirty="0">
                          <a:solidFill>
                            <a:schemeClr val="dk1"/>
                          </a:solidFill>
                          <a:latin typeface="Arial" panose="020B0604020202020204" pitchFamily="34" charset="0"/>
                          <a:ea typeface="+mn-ea"/>
                          <a:cs typeface="Arial" panose="020B0604020202020204" pitchFamily="34" charset="0"/>
                        </a:rPr>
                        <a:t>3 (75)</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4"/>
                  </a:ext>
                </a:extLst>
              </a:tr>
              <a:tr h="644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On dialysis, 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Hemodialysis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Peritoneal dialysis</a:t>
                      </a:r>
                    </a:p>
                  </a:txBody>
                  <a:tcPr marL="68580" marR="34290" marT="34290" marB="34290" anchor="ctr">
                    <a:lnL w="9525" cap="flat" cmpd="sng" algn="ctr">
                      <a:solidFill>
                        <a:schemeClr val="bg1">
                          <a:lumMod val="75000"/>
                        </a:scheme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66 (79)</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63 (96)</a:t>
                      </a:r>
                    </a:p>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3 (4)</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8 (62)</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7 (88)</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(12)</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3 (75)</a:t>
                      </a:r>
                    </a:p>
                    <a:p>
                      <a:pPr algn="ctr"/>
                      <a:r>
                        <a:rPr lang="en-US" sz="1200" kern="1200" dirty="0">
                          <a:solidFill>
                            <a:schemeClr val="dk1"/>
                          </a:solidFill>
                          <a:latin typeface="Arial" panose="020B0604020202020204" pitchFamily="34" charset="0"/>
                          <a:ea typeface="+mn-ea"/>
                          <a:cs typeface="Arial" panose="020B0604020202020204" pitchFamily="34" charset="0"/>
                        </a:rPr>
                        <a:t>3 (100)</a:t>
                      </a:r>
                    </a:p>
                    <a:p>
                      <a:pPr algn="ctr"/>
                      <a:r>
                        <a:rPr lang="en-US" sz="1200" kern="1200" dirty="0">
                          <a:solidFill>
                            <a:schemeClr val="dk1"/>
                          </a:solidFill>
                          <a:latin typeface="Arial" panose="020B0604020202020204" pitchFamily="34" charset="0"/>
                          <a:ea typeface="+mn-ea"/>
                          <a:cs typeface="Arial" panose="020B0604020202020204" pitchFamily="34" charset="0"/>
                        </a:rPr>
                        <a:t>0</a:t>
                      </a:r>
                    </a:p>
                  </a:txBody>
                  <a:tcPr marL="34290" marR="34290" marT="34290" marB="34290" anchor="ctr">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6D5200"/>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8653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Abbreviations</a:t>
                      </a:r>
                      <a:r>
                        <a:rPr lang="en-US" sz="1000" dirty="0">
                          <a:latin typeface="Arial" panose="020B0604020202020204" pitchFamily="34" charset="0"/>
                          <a:cs typeface="Arial" panose="020B0604020202020204" pitchFamily="34" charset="0"/>
                        </a:rPr>
                        <a:t>: GLE-PIB = glecaprevir-pibrentasvir; CKD = chronic kidney disease</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6D5200"/>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algn="ctr">
                        <a:spcBef>
                          <a:spcPts val="0"/>
                        </a:spcBef>
                        <a:spcAft>
                          <a:spcPts val="0"/>
                        </a:spcAft>
                      </a:pPr>
                      <a:endParaRPr lang="en-US" sz="1600" kern="1200" dirty="0">
                        <a:solidFill>
                          <a:sysClr val="windowText" lastClr="000000"/>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hMerge="1">
                  <a:txBody>
                    <a:bodyPr/>
                    <a:lstStyle/>
                    <a:p>
                      <a:pPr algn="ctr"/>
                      <a:endParaRPr lang="en-US" sz="1600" kern="1200" dirty="0">
                        <a:solidFill>
                          <a:sysClr val="windowText" lastClr="000000"/>
                        </a:solidFill>
                        <a:latin typeface="+mn-lt"/>
                        <a:ea typeface="+mn-ea"/>
                        <a:cs typeface="+mn-cs"/>
                      </a:endParaRPr>
                    </a:p>
                  </a:txBody>
                  <a:tcPr marL="45720" marR="4572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hMerge="1">
                  <a:txBody>
                    <a:bodyPr/>
                    <a:lstStyle/>
                    <a:p>
                      <a:pPr algn="ctr"/>
                      <a:endParaRPr lang="en-US" sz="1600" kern="1200" dirty="0">
                        <a:solidFill>
                          <a:schemeClr val="dk1"/>
                        </a:solidFill>
                        <a:latin typeface="+mn-lt"/>
                        <a:ea typeface="+mn-ea"/>
                        <a:cs typeface="+mn-cs"/>
                      </a:endParaRPr>
                    </a:p>
                  </a:txBody>
                  <a:tcPr marL="45720" marR="4572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2343616969"/>
                  </a:ext>
                </a:extLst>
              </a:tr>
            </a:tbl>
          </a:graphicData>
        </a:graphic>
      </p:graphicFrame>
    </p:spTree>
    <p:extLst>
      <p:ext uri="{BB962C8B-B14F-4D97-AF65-F5344CB8AC3E}">
        <p14:creationId xmlns:p14="http://schemas.microsoft.com/office/powerpoint/2010/main" val="4050912260"/>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EXPEDITION-5: Overall SVR by Analysis</a:t>
            </a:r>
          </a:p>
        </p:txBody>
      </p:sp>
      <p:sp>
        <p:nvSpPr>
          <p:cNvPr id="2" name="Content Placeholder 1"/>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nvGraphicFramePr>
        <p:xfrm>
          <a:off x="457200" y="137159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2" y="4379968"/>
            <a:ext cx="7310434" cy="363482"/>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180"/>
              </a:spcBef>
            </a:pPr>
            <a:r>
              <a:rPr lang="en-US" sz="1050" dirty="0">
                <a:solidFill>
                  <a:srgbClr val="000000"/>
                </a:solidFill>
                <a:latin typeface="Arial"/>
                <a:cs typeface="Arial"/>
              </a:rPr>
              <a:t>ITT = Intent-to-treat; mITT = modified intent-to-treat</a:t>
            </a:r>
          </a:p>
        </p:txBody>
      </p:sp>
      <p:sp>
        <p:nvSpPr>
          <p:cNvPr id="10" name="Rectangle 9"/>
          <p:cNvSpPr/>
          <p:nvPr/>
        </p:nvSpPr>
        <p:spPr>
          <a:xfrm>
            <a:off x="6319855" y="3754070"/>
            <a:ext cx="715208"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98/98</a:t>
            </a:r>
          </a:p>
        </p:txBody>
      </p:sp>
      <p:sp>
        <p:nvSpPr>
          <p:cNvPr id="11" name="Rectangle 10"/>
          <p:cNvSpPr/>
          <p:nvPr/>
        </p:nvSpPr>
        <p:spPr>
          <a:xfrm>
            <a:off x="2819924" y="3754070"/>
            <a:ext cx="679043"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98/101</a:t>
            </a:r>
          </a:p>
        </p:txBody>
      </p:sp>
      <p:sp>
        <p:nvSpPr>
          <p:cNvPr id="12" name="Rectangle 11">
            <a:extLst>
              <a:ext uri="{FF2B5EF4-FFF2-40B4-BE49-F238E27FC236}">
                <a16:creationId xmlns:a16="http://schemas.microsoft.com/office/drawing/2014/main" id="{ECA25A8D-44E2-83D6-743A-3320C7A5393A}"/>
              </a:ext>
            </a:extLst>
          </p:cNvPr>
          <p:cNvSpPr/>
          <p:nvPr/>
        </p:nvSpPr>
        <p:spPr>
          <a:xfrm>
            <a:off x="2592086" y="1854251"/>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92-99)</a:t>
            </a:r>
          </a:p>
        </p:txBody>
      </p:sp>
      <p:sp>
        <p:nvSpPr>
          <p:cNvPr id="13" name="Rectangle 12">
            <a:extLst>
              <a:ext uri="{FF2B5EF4-FFF2-40B4-BE49-F238E27FC236}">
                <a16:creationId xmlns:a16="http://schemas.microsoft.com/office/drawing/2014/main" id="{489CCF1A-8413-9C4D-6CFC-E1CD735726DC}"/>
              </a:ext>
            </a:extLst>
          </p:cNvPr>
          <p:cNvSpPr/>
          <p:nvPr/>
        </p:nvSpPr>
        <p:spPr>
          <a:xfrm>
            <a:off x="6057180" y="1815751"/>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96-100)</a:t>
            </a:r>
          </a:p>
        </p:txBody>
      </p:sp>
    </p:spTree>
    <p:extLst>
      <p:ext uri="{BB962C8B-B14F-4D97-AF65-F5344CB8AC3E}">
        <p14:creationId xmlns:p14="http://schemas.microsoft.com/office/powerpoint/2010/main" val="287886643"/>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Results</a:t>
            </a:r>
          </a:p>
        </p:txBody>
      </p:sp>
      <p:sp>
        <p:nvSpPr>
          <p:cNvPr id="6" name="Text Placeholder 5"/>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EXPEDITION-5: Overall SVR by Analysis</a:t>
            </a:r>
          </a:p>
        </p:txBody>
      </p:sp>
      <p:sp>
        <p:nvSpPr>
          <p:cNvPr id="2" name="Content Placeholder 1"/>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20" name="Chart 19"/>
          <p:cNvGraphicFramePr>
            <a:graphicFrameLocks/>
          </p:cNvGraphicFramePr>
          <p:nvPr/>
        </p:nvGraphicFramePr>
        <p:xfrm>
          <a:off x="457200" y="137159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5"/>
          <p:cNvSpPr>
            <a:spLocks noChangeArrowheads="1"/>
          </p:cNvSpPr>
          <p:nvPr/>
        </p:nvSpPr>
        <p:spPr bwMode="auto">
          <a:xfrm>
            <a:off x="1139172" y="4345695"/>
            <a:ext cx="6871716" cy="39775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spcBef>
                <a:spcPts val="180"/>
              </a:spcBef>
            </a:pPr>
            <a:r>
              <a:rPr lang="en-US" sz="1050" dirty="0">
                <a:solidFill>
                  <a:srgbClr val="000000"/>
                </a:solidFill>
                <a:latin typeface="Arial"/>
                <a:cs typeface="Arial"/>
              </a:rPr>
              <a:t>ITT = Intent-to-treat; mITT = modified intent-to-treat</a:t>
            </a:r>
          </a:p>
        </p:txBody>
      </p:sp>
      <p:sp>
        <p:nvSpPr>
          <p:cNvPr id="10" name="Rectangle 9"/>
          <p:cNvSpPr/>
          <p:nvPr/>
        </p:nvSpPr>
        <p:spPr>
          <a:xfrm>
            <a:off x="6326730" y="3758428"/>
            <a:ext cx="715208"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98/98</a:t>
            </a:r>
          </a:p>
        </p:txBody>
      </p:sp>
      <p:sp>
        <p:nvSpPr>
          <p:cNvPr id="11" name="Rectangle 10"/>
          <p:cNvSpPr/>
          <p:nvPr/>
        </p:nvSpPr>
        <p:spPr>
          <a:xfrm>
            <a:off x="2840550" y="3758428"/>
            <a:ext cx="679043" cy="2601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98/101</a:t>
            </a:r>
          </a:p>
        </p:txBody>
      </p:sp>
      <p:sp>
        <p:nvSpPr>
          <p:cNvPr id="12" name="Line Callout 1 11">
            <a:extLst>
              <a:ext uri="{FF2B5EF4-FFF2-40B4-BE49-F238E27FC236}">
                <a16:creationId xmlns:a16="http://schemas.microsoft.com/office/drawing/2014/main" id="{6E9E1883-F1D2-E342-9FB4-62DF0C87F4F2}"/>
              </a:ext>
            </a:extLst>
          </p:cNvPr>
          <p:cNvSpPr/>
          <p:nvPr/>
        </p:nvSpPr>
        <p:spPr>
          <a:xfrm>
            <a:off x="2276005" y="2643181"/>
            <a:ext cx="1914525" cy="565796"/>
          </a:xfrm>
          <a:prstGeom prst="borderCallout1">
            <a:avLst>
              <a:gd name="adj1" fmla="val 193249"/>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latin typeface="Arial" panose="020B0604020202020204" pitchFamily="34" charset="0"/>
                <a:cs typeface="Arial" panose="020B0604020202020204" pitchFamily="34" charset="0"/>
              </a:rPr>
              <a:t>1 missing SVR12 data (achieved SVR24);</a:t>
            </a:r>
          </a:p>
          <a:p>
            <a:pPr algn="ctr"/>
            <a:r>
              <a:rPr lang="en-US" sz="1050" dirty="0">
                <a:latin typeface="Arial" panose="020B0604020202020204" pitchFamily="34" charset="0"/>
                <a:cs typeface="Arial" panose="020B0604020202020204" pitchFamily="34" charset="0"/>
              </a:rPr>
              <a:t>2 premature discontinuations</a:t>
            </a:r>
          </a:p>
        </p:txBody>
      </p:sp>
      <p:sp>
        <p:nvSpPr>
          <p:cNvPr id="13" name="Rectangle 12">
            <a:extLst>
              <a:ext uri="{FF2B5EF4-FFF2-40B4-BE49-F238E27FC236}">
                <a16:creationId xmlns:a16="http://schemas.microsoft.com/office/drawing/2014/main" id="{8AE6FCC1-D31E-2496-51DF-753A2AD56BDD}"/>
              </a:ext>
            </a:extLst>
          </p:cNvPr>
          <p:cNvSpPr/>
          <p:nvPr/>
        </p:nvSpPr>
        <p:spPr>
          <a:xfrm>
            <a:off x="2592086" y="1854251"/>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92-99)</a:t>
            </a:r>
          </a:p>
        </p:txBody>
      </p:sp>
      <p:sp>
        <p:nvSpPr>
          <p:cNvPr id="14" name="Rectangle 13">
            <a:extLst>
              <a:ext uri="{FF2B5EF4-FFF2-40B4-BE49-F238E27FC236}">
                <a16:creationId xmlns:a16="http://schemas.microsoft.com/office/drawing/2014/main" id="{C60DB372-F843-B22E-2DEF-1FC269C53399}"/>
              </a:ext>
            </a:extLst>
          </p:cNvPr>
          <p:cNvSpPr/>
          <p:nvPr/>
        </p:nvSpPr>
        <p:spPr>
          <a:xfrm>
            <a:off x="6057180" y="1815751"/>
            <a:ext cx="12210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96-100)</a:t>
            </a:r>
          </a:p>
        </p:txBody>
      </p:sp>
    </p:spTree>
    <p:extLst>
      <p:ext uri="{BB962C8B-B14F-4D97-AF65-F5344CB8AC3E}">
        <p14:creationId xmlns:p14="http://schemas.microsoft.com/office/powerpoint/2010/main" val="300445280"/>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Adverse Events</a:t>
            </a:r>
          </a:p>
        </p:txBody>
      </p:sp>
      <p:sp>
        <p:nvSpPr>
          <p:cNvPr id="2" name="Content Placeholder 1"/>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graphicFrame>
        <p:nvGraphicFramePr>
          <p:cNvPr id="6" name="Content Placeholder 5"/>
          <p:cNvGraphicFramePr>
            <a:graphicFrameLocks/>
          </p:cNvGraphicFramePr>
          <p:nvPr>
            <p:extLst>
              <p:ext uri="{D42A27DB-BD31-4B8C-83A1-F6EECF244321}">
                <p14:modId xmlns:p14="http://schemas.microsoft.com/office/powerpoint/2010/main" val="3424430899"/>
              </p:ext>
            </p:extLst>
          </p:nvPr>
        </p:nvGraphicFramePr>
        <p:xfrm>
          <a:off x="467513" y="1009665"/>
          <a:ext cx="8229599" cy="3736814"/>
        </p:xfrm>
        <a:graphic>
          <a:graphicData uri="http://schemas.openxmlformats.org/drawingml/2006/table">
            <a:tbl>
              <a:tblPr firstRow="1" bandRow="1">
                <a:tableStyleId>{5C22544A-7EE6-4342-B048-85BDC9FD1C3A}</a:tableStyleId>
              </a:tblPr>
              <a:tblGrid>
                <a:gridCol w="4724399">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522536">
                <a:tc>
                  <a:txBody>
                    <a:bodyPr/>
                    <a:lstStyle/>
                    <a:p>
                      <a:pPr>
                        <a:lnSpc>
                          <a:spcPts val="1400"/>
                        </a:lnSpc>
                      </a:pPr>
                      <a:r>
                        <a:rPr lang="en-US" sz="1200" dirty="0">
                          <a:latin typeface="Arial" panose="020B0604020202020204" pitchFamily="34" charset="0"/>
                          <a:cs typeface="Arial" panose="020B0604020202020204" pitchFamily="34" charset="0"/>
                        </a:rPr>
                        <a:t>Adverse Event</a:t>
                      </a:r>
                      <a:r>
                        <a:rPr lang="en-US" sz="1200" baseline="0" dirty="0">
                          <a:latin typeface="Arial" panose="020B0604020202020204" pitchFamily="34" charset="0"/>
                          <a:cs typeface="Arial" panose="020B0604020202020204" pitchFamily="34" charset="0"/>
                        </a:rPr>
                        <a:t> (AE),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lnSpc>
                          <a:spcPts val="14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200" b="0" baseline="0" dirty="0">
                          <a:latin typeface="Arial" panose="020B0604020202020204" pitchFamily="34" charset="0"/>
                          <a:cs typeface="Arial" panose="020B0604020202020204" pitchFamily="34" charset="0"/>
                        </a:rPr>
                        <a:t>(n = 101)</a:t>
                      </a:r>
                      <a:endParaRPr lang="en-US" sz="12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302520">
                <a:tc>
                  <a:txBody>
                    <a:bodyPr/>
                    <a:lstStyle/>
                    <a:p>
                      <a:pPr>
                        <a:lnSpc>
                          <a:spcPts val="1400"/>
                        </a:lnSpc>
                      </a:pPr>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12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02520">
                <a:tc>
                  <a:txBody>
                    <a:bodyPr/>
                    <a:lstStyle/>
                    <a:p>
                      <a:pPr>
                        <a:lnSpc>
                          <a:spcPts val="1400"/>
                        </a:lnSpc>
                      </a:pPr>
                      <a:r>
                        <a:rPr lang="en-US" sz="1200" dirty="0">
                          <a:latin typeface="Arial" panose="020B0604020202020204" pitchFamily="34" charset="0"/>
                          <a:cs typeface="Arial" panose="020B0604020202020204" pitchFamily="34" charset="0"/>
                        </a:rPr>
                        <a:t>AE leading to treatment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2 (2)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02520">
                <a:tc>
                  <a:txBody>
                    <a:bodyPr/>
                    <a:lstStyle/>
                    <a:p>
                      <a:pPr>
                        <a:lnSpc>
                          <a:spcPts val="1400"/>
                        </a:lnSpc>
                      </a:pPr>
                      <a:r>
                        <a:rPr lang="en-US" sz="1200" dirty="0">
                          <a:latin typeface="Arial" panose="020B0604020202020204" pitchFamily="34" charset="0"/>
                          <a:cs typeface="Arial" panose="020B0604020202020204" pitchFamily="34" charset="0"/>
                        </a:rPr>
                        <a:t>Death</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baseline="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098614">
                <a:tc>
                  <a:txBody>
                    <a:bodyPr/>
                    <a:lstStyle/>
                    <a:p>
                      <a:pPr>
                        <a:lnSpc>
                          <a:spcPts val="1400"/>
                        </a:lnSpc>
                      </a:pPr>
                      <a:r>
                        <a:rPr lang="en-US" sz="1200" dirty="0">
                          <a:latin typeface="Arial" panose="020B0604020202020204" pitchFamily="34" charset="0"/>
                          <a:cs typeface="Arial" panose="020B0604020202020204" pitchFamily="34" charset="0"/>
                        </a:rPr>
                        <a:t>AEs occurring in ≥10% of patients</a:t>
                      </a:r>
                    </a:p>
                    <a:p>
                      <a:pPr>
                        <a:lnSpc>
                          <a:spcPts val="1400"/>
                        </a:lnSpc>
                      </a:pP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Pruritus</a:t>
                      </a:r>
                    </a:p>
                    <a:p>
                      <a:pPr>
                        <a:lnSpc>
                          <a:spcPts val="1400"/>
                        </a:lnSpc>
                      </a:pPr>
                      <a:r>
                        <a:rPr lang="en-US" sz="1200" baseline="0" dirty="0">
                          <a:latin typeface="Arial" panose="020B0604020202020204" pitchFamily="34" charset="0"/>
                          <a:cs typeface="Arial" panose="020B0604020202020204" pitchFamily="34" charset="0"/>
                        </a:rPr>
                        <a:t>  Hypertension</a:t>
                      </a:r>
                    </a:p>
                    <a:p>
                      <a:pPr>
                        <a:lnSpc>
                          <a:spcPts val="1400"/>
                        </a:lnSpc>
                      </a:pPr>
                      <a:r>
                        <a:rPr lang="en-US" sz="1200" baseline="0" dirty="0">
                          <a:latin typeface="Arial" panose="020B0604020202020204" pitchFamily="34" charset="0"/>
                          <a:cs typeface="Arial" panose="020B0604020202020204" pitchFamily="34" charset="0"/>
                        </a:rPr>
                        <a:t>  Generalized pruritus</a:t>
                      </a:r>
                    </a:p>
                    <a:p>
                      <a:pPr>
                        <a:lnSpc>
                          <a:spcPts val="1400"/>
                        </a:lnSpc>
                      </a:pPr>
                      <a:r>
                        <a:rPr lang="en-US" sz="1200" baseline="0" dirty="0">
                          <a:latin typeface="Arial" panose="020B0604020202020204" pitchFamily="34" charset="0"/>
                          <a:cs typeface="Arial" panose="020B0604020202020204" pitchFamily="34" charset="0"/>
                        </a:rPr>
                        <a:t>  Bronchitis</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endParaRPr lang="en-US" sz="1200" dirty="0">
                        <a:latin typeface="Arial" panose="020B0604020202020204" pitchFamily="34" charset="0"/>
                        <a:cs typeface="Arial" panose="020B0604020202020204" pitchFamily="34" charset="0"/>
                      </a:endParaRPr>
                    </a:p>
                    <a:p>
                      <a:pPr algn="ctr">
                        <a:lnSpc>
                          <a:spcPts val="1400"/>
                        </a:lnSpc>
                      </a:pPr>
                      <a:r>
                        <a:rPr lang="en-US" sz="1200" dirty="0">
                          <a:latin typeface="Arial" panose="020B0604020202020204" pitchFamily="34" charset="0"/>
                          <a:cs typeface="Arial" panose="020B0604020202020204" pitchFamily="34" charset="0"/>
                        </a:rPr>
                        <a:t>16 (16)</a:t>
                      </a:r>
                    </a:p>
                    <a:p>
                      <a:pPr algn="ctr">
                        <a:lnSpc>
                          <a:spcPts val="1400"/>
                        </a:lnSpc>
                      </a:pPr>
                      <a:r>
                        <a:rPr lang="en-US" sz="1200" dirty="0">
                          <a:latin typeface="Arial" panose="020B0604020202020204" pitchFamily="34" charset="0"/>
                          <a:cs typeface="Arial" panose="020B0604020202020204" pitchFamily="34" charset="0"/>
                        </a:rPr>
                        <a:t>6 (6)</a:t>
                      </a:r>
                    </a:p>
                    <a:p>
                      <a:pPr algn="ctr">
                        <a:lnSpc>
                          <a:spcPts val="1400"/>
                        </a:lnSpc>
                      </a:pPr>
                      <a:r>
                        <a:rPr lang="en-US" sz="1200" dirty="0">
                          <a:latin typeface="Arial" panose="020B0604020202020204" pitchFamily="34" charset="0"/>
                          <a:cs typeface="Arial" panose="020B0604020202020204" pitchFamily="34" charset="0"/>
                        </a:rPr>
                        <a:t>6 (6)</a:t>
                      </a:r>
                    </a:p>
                    <a:p>
                      <a:pPr algn="ctr">
                        <a:lnSpc>
                          <a:spcPts val="1400"/>
                        </a:lnSpc>
                      </a:pPr>
                      <a:r>
                        <a:rPr lang="en-US" sz="1200" dirty="0">
                          <a:latin typeface="Arial" panose="020B0604020202020204" pitchFamily="34" charset="0"/>
                          <a:cs typeface="Arial" panose="020B0604020202020204" pitchFamily="34" charset="0"/>
                        </a:rPr>
                        <a:t>6 (6)</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792480">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Laboratory abnormalities (grade </a:t>
                      </a:r>
                      <a:r>
                        <a:rPr lang="en-US" sz="1200" baseline="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3)</a:t>
                      </a:r>
                    </a:p>
                    <a:p>
                      <a:pPr marL="0" marR="0" indent="0"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ALT</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&gt;5</a:t>
                      </a:r>
                      <a:r>
                        <a:rPr lang="en-US" sz="1200" baseline="0" dirty="0">
                          <a:latin typeface="Arial" panose="020B0604020202020204" pitchFamily="34" charset="0"/>
                          <a:cs typeface="Arial" panose="020B0604020202020204" pitchFamily="34" charset="0"/>
                        </a:rPr>
                        <a:t>x ULN</a:t>
                      </a:r>
                    </a:p>
                    <a:p>
                      <a:pPr marL="0" marR="0" indent="0" algn="l" defTabSz="914400" rtl="0" eaLnBrk="1" fontAlgn="auto" latinLnBrk="0" hangingPunct="1">
                        <a:lnSpc>
                          <a:spcPts val="14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AST &gt;5x ULN</a:t>
                      </a:r>
                    </a:p>
                    <a:p>
                      <a:pPr marL="0" marR="0" indent="0" algn="l" defTabSz="914400" rtl="0" eaLnBrk="1" fontAlgn="auto" latinLnBrk="0" hangingPunct="1">
                        <a:lnSpc>
                          <a:spcPts val="14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Total bilirubin &gt;3x ULN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endParaRPr lang="en-US" sz="1200" dirty="0">
                        <a:latin typeface="Arial" panose="020B0604020202020204" pitchFamily="34" charset="0"/>
                        <a:cs typeface="Arial" panose="020B0604020202020204" pitchFamily="34" charset="0"/>
                      </a:endParaRPr>
                    </a:p>
                    <a:p>
                      <a:pPr algn="ctr">
                        <a:lnSpc>
                          <a:spcPts val="1400"/>
                        </a:lnSpc>
                      </a:pPr>
                      <a:r>
                        <a:rPr lang="en-US" sz="1200" dirty="0">
                          <a:latin typeface="Arial" panose="020B0604020202020204" pitchFamily="34" charset="0"/>
                          <a:cs typeface="Arial" panose="020B0604020202020204" pitchFamily="34" charset="0"/>
                        </a:rPr>
                        <a:t>0</a:t>
                      </a:r>
                    </a:p>
                    <a:p>
                      <a:pPr algn="ctr">
                        <a:lnSpc>
                          <a:spcPts val="1400"/>
                        </a:lnSpc>
                      </a:pPr>
                      <a:r>
                        <a:rPr lang="en-US" sz="1200" dirty="0">
                          <a:latin typeface="Arial" panose="020B0604020202020204" pitchFamily="34" charset="0"/>
                          <a:cs typeface="Arial" panose="020B0604020202020204" pitchFamily="34" charset="0"/>
                        </a:rPr>
                        <a:t>0</a:t>
                      </a:r>
                    </a:p>
                    <a:p>
                      <a:pPr algn="ctr">
                        <a:lnSpc>
                          <a:spcPts val="14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415624">
                <a:tc gridSpan="2">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Abbreviations: </a:t>
                      </a:r>
                      <a:r>
                        <a:rPr lang="en-US" sz="1000" dirty="0">
                          <a:latin typeface="Arial" panose="020B0604020202020204" pitchFamily="34" charset="0"/>
                          <a:cs typeface="Arial" panose="020B0604020202020204" pitchFamily="34" charset="0"/>
                        </a:rPr>
                        <a:t>AE </a:t>
                      </a:r>
                      <a:r>
                        <a:rPr lang="en-US" sz="1000" dirty="0">
                          <a:solidFill>
                            <a:srgbClr val="C00000"/>
                          </a:solidFill>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adverse event; ALT = alanine aminotransferase; AST = aspartate aminotransferase; ULN = upper limit of normal</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a:lnSpc>
                          <a:spcPts val="1900"/>
                        </a:lnSpc>
                      </a:pPr>
                      <a:endParaRPr lang="en-US" sz="1600" dirty="0"/>
                    </a:p>
                  </a:txBody>
                  <a:tcPr>
                    <a:lnR w="12700" cap="flat" cmpd="sng" algn="ctr">
                      <a:solidFill>
                        <a:srgbClr val="7F7F7F"/>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2767924"/>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in Genotype 1-6 with Renal Disease</a:t>
            </a:r>
            <a:br>
              <a:rPr lang="en-US" sz="2000" dirty="0"/>
            </a:br>
            <a:r>
              <a:rPr lang="en-US" sz="2000" dirty="0"/>
              <a:t>EXPEDITION-5: Conclusions</a:t>
            </a:r>
          </a:p>
        </p:txBody>
      </p:sp>
      <p:sp>
        <p:nvSpPr>
          <p:cNvPr id="2" name="Content Placeholder 1"/>
          <p:cNvSpPr>
            <a:spLocks noGrp="1"/>
          </p:cNvSpPr>
          <p:nvPr>
            <p:ph type="body" sz="quarter" idx="14"/>
          </p:nvPr>
        </p:nvSpPr>
        <p:spPr/>
        <p:txBody>
          <a:bodyPr/>
          <a:lstStyle/>
          <a:p>
            <a:r>
              <a:rPr lang="en-US" dirty="0"/>
              <a:t>Source: </a:t>
            </a:r>
            <a:r>
              <a:rPr lang="en-US" dirty="0" err="1"/>
              <a:t>Lawitz</a:t>
            </a:r>
            <a:r>
              <a:rPr lang="en-US" dirty="0"/>
              <a:t> E, et al. Liver Int. 2020;40:1032-41.</a:t>
            </a:r>
          </a:p>
        </p:txBody>
      </p:sp>
      <p:sp>
        <p:nvSpPr>
          <p:cNvPr id="3" name="Content Placeholder 2">
            <a:extLst>
              <a:ext uri="{FF2B5EF4-FFF2-40B4-BE49-F238E27FC236}">
                <a16:creationId xmlns:a16="http://schemas.microsoft.com/office/drawing/2014/main" id="{743C0438-CE53-0E43-8F6B-12E20C783E20}"/>
              </a:ext>
            </a:extLst>
          </p:cNvPr>
          <p:cNvSpPr>
            <a:spLocks noGrp="1"/>
          </p:cNvSpPr>
          <p:nvPr>
            <p:ph sz="half" idx="2"/>
          </p:nvPr>
        </p:nvSpPr>
        <p:spPr>
          <a:xfrm>
            <a:off x="-18168" y="2055041"/>
            <a:ext cx="9180576" cy="1070156"/>
          </a:xfrm>
        </p:spPr>
        <p:txBody>
          <a:bodyPr/>
          <a:lstStyle/>
          <a:p>
            <a:r>
              <a:rPr lang="en-US" b="1" dirty="0">
                <a:solidFill>
                  <a:srgbClr val="800000"/>
                </a:solidFill>
                <a:latin typeface="Arial"/>
                <a:cs typeface="Arial"/>
              </a:rPr>
              <a:t>Conclusion</a:t>
            </a:r>
            <a:r>
              <a:rPr lang="en-US" dirty="0">
                <a:solidFill>
                  <a:schemeClr val="tx1"/>
                </a:solidFill>
                <a:latin typeface="Arial"/>
                <a:cs typeface="Arial"/>
              </a:rPr>
              <a:t>: </a:t>
            </a:r>
            <a:r>
              <a:rPr lang="en-US" dirty="0">
                <a:solidFill>
                  <a:schemeClr val="tx1"/>
                </a:solidFill>
                <a:cs typeface="Arial"/>
              </a:rPr>
              <a:t>“Glecaprevir-pibrentasvir treatment yielded high SVR12 rates irrespective of the presence of stage 3b, 4 or 5 CKD. No safety signals were detected.</a:t>
            </a:r>
            <a:r>
              <a:rPr lang="en-US" dirty="0">
                <a:solidFill>
                  <a:schemeClr val="tx1"/>
                </a:solidFill>
                <a:latin typeface="Arial"/>
                <a:cs typeface="Arial"/>
              </a:rPr>
              <a:t>” </a:t>
            </a:r>
          </a:p>
        </p:txBody>
      </p:sp>
    </p:spTree>
    <p:extLst>
      <p:ext uri="{BB962C8B-B14F-4D97-AF65-F5344CB8AC3E}">
        <p14:creationId xmlns:p14="http://schemas.microsoft.com/office/powerpoint/2010/main" val="1084864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0"/>
              </a:spcBef>
            </a:pPr>
            <a:r>
              <a:rPr lang="en-US" sz="1800" dirty="0" err="1">
                <a:solidFill>
                  <a:srgbClr val="001D48"/>
                </a:solidFill>
              </a:rPr>
              <a:t>Glecaprevir-Pibrentasvir</a:t>
            </a:r>
            <a:r>
              <a:rPr lang="en-US" sz="1800" dirty="0">
                <a:solidFill>
                  <a:srgbClr val="001D48"/>
                </a:solidFill>
              </a:rPr>
              <a:t> in GT 1-6 and Compensated Cirrhosis</a:t>
            </a:r>
            <a:br>
              <a:rPr lang="en-US" sz="1800" dirty="0">
                <a:solidFill>
                  <a:srgbClr val="001D48"/>
                </a:solidFill>
              </a:rPr>
            </a:br>
            <a:r>
              <a:rPr lang="en-US" sz="2400" b="1" dirty="0">
                <a:solidFill>
                  <a:srgbClr val="001D48"/>
                </a:solidFill>
              </a:rPr>
              <a:t>EXPEDITION-8</a:t>
            </a:r>
          </a:p>
        </p:txBody>
      </p:sp>
      <p:sp>
        <p:nvSpPr>
          <p:cNvPr id="10" name="Text Placeholder 9">
            <a:extLst>
              <a:ext uri="{FF2B5EF4-FFF2-40B4-BE49-F238E27FC236}">
                <a16:creationId xmlns:a16="http://schemas.microsoft.com/office/drawing/2014/main" id="{5D88B2A9-3A9A-C041-A263-BDDC29E16B0A}"/>
              </a:ext>
            </a:extLst>
          </p:cNvPr>
          <p:cNvSpPr>
            <a:spLocks noGrp="1"/>
          </p:cNvSpPr>
          <p:nvPr>
            <p:ph type="body" sz="quarter" idx="15"/>
          </p:nvPr>
        </p:nvSpPr>
        <p:spPr/>
        <p:txBody>
          <a:bodyPr/>
          <a:lstStyle/>
          <a:p>
            <a:r>
              <a:rPr lang="en-US" dirty="0"/>
              <a:t>Source: Brown RS, et al. J Hepatol. 2020;72:441-8.</a:t>
            </a:r>
          </a:p>
        </p:txBody>
      </p:sp>
      <p:sp>
        <p:nvSpPr>
          <p:cNvPr id="5" name="Text Placeholder 4">
            <a:extLst>
              <a:ext uri="{FF2B5EF4-FFF2-40B4-BE49-F238E27FC236}">
                <a16:creationId xmlns:a16="http://schemas.microsoft.com/office/drawing/2014/main" id="{80B2E1EA-6D6C-4945-95EE-BF8C42D542D5}"/>
              </a:ext>
            </a:extLst>
          </p:cNvPr>
          <p:cNvSpPr>
            <a:spLocks noGrp="1"/>
          </p:cNvSpPr>
          <p:nvPr>
            <p:ph type="body" idx="1"/>
          </p:nvPr>
        </p:nvSpPr>
        <p:spPr/>
        <p:txBody>
          <a:bodyPr/>
          <a:lstStyle/>
          <a:p>
            <a:r>
              <a:rPr lang="en-US" dirty="0">
                <a:latin typeface="Arial"/>
                <a:cs typeface="Arial"/>
              </a:rPr>
              <a:t>Treatment Naïve and Treatment Experienced, </a:t>
            </a:r>
            <a:r>
              <a:rPr lang="en-US" dirty="0"/>
              <a:t>Phase 3</a:t>
            </a:r>
          </a:p>
        </p:txBody>
      </p:sp>
    </p:spTree>
    <p:extLst>
      <p:ext uri="{BB962C8B-B14F-4D97-AF65-F5344CB8AC3E}">
        <p14:creationId xmlns:p14="http://schemas.microsoft.com/office/powerpoint/2010/main" val="1780307631"/>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Design</a:t>
            </a:r>
          </a:p>
        </p:txBody>
      </p:sp>
      <p:sp>
        <p:nvSpPr>
          <p:cNvPr id="6" name="Content Placeholder 5"/>
          <p:cNvSpPr>
            <a:spLocks noGrp="1"/>
          </p:cNvSpPr>
          <p:nvPr>
            <p:ph type="body" sz="quarter" idx="14"/>
          </p:nvPr>
        </p:nvSpPr>
        <p:spPr/>
        <p:txBody>
          <a:bodyPr/>
          <a:lstStyle/>
          <a:p>
            <a:r>
              <a:rPr lang="en-US" dirty="0"/>
              <a:t>Source: Brown RS, et al. J </a:t>
            </a:r>
            <a:r>
              <a:rPr lang="en-US" dirty="0" err="1"/>
              <a:t>Hepatol</a:t>
            </a:r>
            <a:r>
              <a:rPr lang="en-US" dirty="0"/>
              <a:t>. 2020;72:441-8.</a:t>
            </a:r>
          </a:p>
        </p:txBody>
      </p:sp>
      <p:sp>
        <p:nvSpPr>
          <p:cNvPr id="3" name="Content Placeholder 2">
            <a:extLst>
              <a:ext uri="{FF2B5EF4-FFF2-40B4-BE49-F238E27FC236}">
                <a16:creationId xmlns:a16="http://schemas.microsoft.com/office/drawing/2014/main" id="{10247815-5A9F-0541-B997-E1BC54475D7E}"/>
              </a:ext>
            </a:extLst>
          </p:cNvPr>
          <p:cNvSpPr>
            <a:spLocks noGrp="1"/>
          </p:cNvSpPr>
          <p:nvPr>
            <p:ph sz="half" idx="2"/>
          </p:nvPr>
        </p:nvSpPr>
        <p:spPr/>
        <p:txBody>
          <a:bodyPr>
            <a:noAutofit/>
          </a:bodyPr>
          <a:lstStyle/>
          <a:p>
            <a:pPr marL="210312" defTabSz="457200" fontAlgn="base">
              <a:lnSpc>
                <a:spcPts val="1700"/>
              </a:lnSpc>
              <a:spcBef>
                <a:spcPts val="1000"/>
              </a:spcBef>
              <a:spcAft>
                <a:spcPct val="0"/>
              </a:spcAft>
              <a:buClr>
                <a:srgbClr val="126B8F"/>
              </a:buClr>
              <a:buSzPct val="90000"/>
              <a:defRPr/>
            </a:pPr>
            <a:r>
              <a:rPr lang="en-US" sz="1500" b="1" dirty="0">
                <a:latin typeface="Arial" pitchFamily="22" charset="0"/>
              </a:rPr>
              <a:t>Design</a:t>
            </a:r>
            <a:r>
              <a:rPr lang="en-US" sz="1500" dirty="0">
                <a:latin typeface="Arial" pitchFamily="22" charset="0"/>
              </a:rPr>
              <a:t>: Single-arm, multicenter phase 3b trial to evaluate the efficacy of the fixed-dose combination of glecaprevir-pibrentasvir for 8 weeks in treatment-naïve participants with GT 1, 2, 3, 4, 5, or 6 chronic HCV and compensated cirrhosis</a:t>
            </a:r>
          </a:p>
          <a:p>
            <a:pPr marL="210312" defTabSz="457200" fontAlgn="base">
              <a:lnSpc>
                <a:spcPts val="1700"/>
              </a:lnSpc>
              <a:spcAft>
                <a:spcPct val="0"/>
              </a:spcAft>
              <a:buClr>
                <a:srgbClr val="126B8F"/>
              </a:buClr>
              <a:buSzPct val="90000"/>
              <a:defRPr/>
            </a:pPr>
            <a:r>
              <a:rPr lang="en-US" sz="1500" b="1" dirty="0">
                <a:latin typeface="Arial" pitchFamily="22" charset="0"/>
              </a:rPr>
              <a:t>Setting: </a:t>
            </a:r>
            <a:r>
              <a:rPr lang="en-US" sz="1500" dirty="0">
                <a:latin typeface="Arial" pitchFamily="22" charset="0"/>
              </a:rPr>
              <a:t>94 international sites</a:t>
            </a:r>
          </a:p>
          <a:p>
            <a:pPr marL="210312" defTabSz="457200" fontAlgn="base">
              <a:lnSpc>
                <a:spcPts val="1700"/>
              </a:lnSpc>
              <a:spcAft>
                <a:spcPct val="0"/>
              </a:spcAft>
              <a:buClr>
                <a:srgbClr val="126B8F"/>
              </a:buClr>
              <a:buSzPct val="90000"/>
              <a:tabLst>
                <a:tab pos="279400" algn="l"/>
              </a:tabLst>
              <a:defRPr/>
            </a:pPr>
            <a:r>
              <a:rPr lang="en-US" sz="1500" b="1" dirty="0">
                <a:latin typeface="Arial" pitchFamily="22" charset="0"/>
              </a:rPr>
              <a:t>Key Eligibility Criteria</a:t>
            </a:r>
            <a:endParaRPr lang="en-US" sz="1500" dirty="0">
              <a:latin typeface="Arial" pitchFamily="22" charset="0"/>
            </a:endParaRPr>
          </a:p>
          <a:p>
            <a:pPr marL="374904" lvl="1" defTabSz="457200" fontAlgn="base">
              <a:lnSpc>
                <a:spcPts val="1700"/>
              </a:lnSpc>
              <a:spcAft>
                <a:spcPct val="0"/>
              </a:spcAft>
              <a:buClr>
                <a:srgbClr val="126B8F"/>
              </a:buClr>
              <a:buSzPct val="90000"/>
              <a:tabLst>
                <a:tab pos="279400" algn="l"/>
              </a:tabLst>
              <a:defRPr/>
            </a:pPr>
            <a:r>
              <a:rPr lang="en-US" sz="1500" dirty="0">
                <a:latin typeface="Arial" pitchFamily="22" charset="0"/>
              </a:rPr>
              <a:t>Age ≥18 years</a:t>
            </a:r>
          </a:p>
          <a:p>
            <a:pPr marL="374904" lvl="1" defTabSz="457200" fontAlgn="base">
              <a:lnSpc>
                <a:spcPts val="1700"/>
              </a:lnSpc>
              <a:spcAft>
                <a:spcPct val="0"/>
              </a:spcAft>
              <a:buClr>
                <a:srgbClr val="126B8F"/>
              </a:buClr>
              <a:buSzPct val="90000"/>
              <a:tabLst>
                <a:tab pos="279400" algn="l"/>
              </a:tabLst>
              <a:defRPr/>
            </a:pPr>
            <a:r>
              <a:rPr lang="en-US" sz="1500" dirty="0">
                <a:latin typeface="Arial" pitchFamily="22" charset="0"/>
              </a:rPr>
              <a:t>Chronic HCV GT 1, 2, 3, 4, 5, or 6</a:t>
            </a:r>
          </a:p>
          <a:p>
            <a:pPr marL="374904"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Compensated cirrhosis by (a) biopsy, (b) FibroScan, or (c) FibroTest + APRI</a:t>
            </a:r>
          </a:p>
          <a:p>
            <a:pPr marL="374904"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HCV RNA ≥1,000 IU/mL at screening</a:t>
            </a:r>
          </a:p>
          <a:p>
            <a:pPr marL="374904"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Treatment-naïve</a:t>
            </a:r>
          </a:p>
          <a:p>
            <a:pPr marL="374904"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Child-Pugh Score 5 or 6</a:t>
            </a:r>
          </a:p>
          <a:p>
            <a:pPr marL="374904" lvl="1" defTabSz="457200" fontAlgn="base">
              <a:lnSpc>
                <a:spcPts val="1700"/>
              </a:lnSpc>
              <a:spcAft>
                <a:spcPct val="0"/>
              </a:spcAft>
              <a:buClr>
                <a:srgbClr val="126B8F"/>
              </a:buClr>
              <a:buSzPct val="90000"/>
              <a:tabLst>
                <a:tab pos="279400" algn="l"/>
              </a:tabLst>
              <a:defRPr/>
            </a:pPr>
            <a:r>
              <a:rPr lang="en-US" sz="1500" dirty="0">
                <a:solidFill>
                  <a:schemeClr val="tx1"/>
                </a:solidFill>
                <a:latin typeface="Arial" pitchFamily="22" charset="0"/>
              </a:rPr>
              <a:t>Excluded: HIV or HBV or current/past decompensated cirrhosis</a:t>
            </a:r>
          </a:p>
          <a:p>
            <a:pPr marL="210312" defTabSz="457200" fontAlgn="base">
              <a:lnSpc>
                <a:spcPts val="1700"/>
              </a:lnSpc>
              <a:spcBef>
                <a:spcPts val="1000"/>
              </a:spcBef>
              <a:spcAft>
                <a:spcPct val="0"/>
              </a:spcAft>
              <a:buClr>
                <a:srgbClr val="126B8F"/>
              </a:buClr>
              <a:buSzPct val="90000"/>
              <a:defRPr/>
            </a:pPr>
            <a:r>
              <a:rPr lang="en-US" sz="1500" b="1" dirty="0">
                <a:solidFill>
                  <a:schemeClr val="tx1"/>
                </a:solidFill>
                <a:latin typeface="Arial" pitchFamily="22" charset="0"/>
              </a:rPr>
              <a:t>Primary End Point</a:t>
            </a:r>
            <a:r>
              <a:rPr lang="en-US" sz="1500" dirty="0">
                <a:solidFill>
                  <a:schemeClr val="tx1"/>
                </a:solidFill>
                <a:latin typeface="Arial" pitchFamily="22" charset="0"/>
              </a:rPr>
              <a:t>: SVR12</a:t>
            </a:r>
          </a:p>
          <a:p>
            <a:pPr lvl="1">
              <a:lnSpc>
                <a:spcPts val="1700"/>
              </a:lnSpc>
            </a:pPr>
            <a:endParaRPr lang="en-US" sz="1500" dirty="0"/>
          </a:p>
        </p:txBody>
      </p:sp>
    </p:spTree>
    <p:extLst>
      <p:ext uri="{BB962C8B-B14F-4D97-AF65-F5344CB8AC3E}">
        <p14:creationId xmlns:p14="http://schemas.microsoft.com/office/powerpoint/2010/main" val="519847420"/>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Treatment Protocol</a:t>
            </a:r>
          </a:p>
        </p:txBody>
      </p:sp>
      <p:sp>
        <p:nvSpPr>
          <p:cNvPr id="6" name="Content Placeholder 5"/>
          <p:cNvSpPr>
            <a:spLocks noGrp="1"/>
          </p:cNvSpPr>
          <p:nvPr>
            <p:ph type="body" sz="quarter" idx="14"/>
          </p:nvPr>
        </p:nvSpPr>
        <p:spPr/>
        <p:txBody>
          <a:bodyPr/>
          <a:lstStyle/>
          <a:p>
            <a:r>
              <a:rPr lang="en-US" dirty="0"/>
              <a:t>Source: Brown RS, et al. J </a:t>
            </a:r>
            <a:r>
              <a:rPr lang="en-US" dirty="0" err="1"/>
              <a:t>Hepatol</a:t>
            </a:r>
            <a:r>
              <a:rPr lang="en-US" dirty="0"/>
              <a:t>. 2020;72:441-8.</a:t>
            </a:r>
          </a:p>
        </p:txBody>
      </p:sp>
      <p:sp>
        <p:nvSpPr>
          <p:cNvPr id="7" name="Rectangle 25"/>
          <p:cNvSpPr>
            <a:spLocks noChangeArrowheads="1"/>
          </p:cNvSpPr>
          <p:nvPr/>
        </p:nvSpPr>
        <p:spPr bwMode="auto">
          <a:xfrm>
            <a:off x="1133753" y="3771913"/>
            <a:ext cx="6885433" cy="514337"/>
          </a:xfrm>
          <a:prstGeom prst="rect">
            <a:avLst/>
          </a:prstGeom>
          <a:solidFill>
            <a:schemeClr val="bg1">
              <a:lumMod val="95000"/>
            </a:schemeClr>
          </a:solidFill>
          <a:ln w="9525" cap="flat" cmpd="sng" algn="ctr">
            <a:solidFill>
              <a:schemeClr val="bg1">
                <a:lumMod val="75000"/>
              </a:schemeClr>
            </a:solidFill>
            <a:prstDash val="solid"/>
            <a:miter lim="800000"/>
            <a:headEnd type="none" w="med" len="med"/>
            <a:tailEnd type="none" w="med" len="med"/>
          </a:ln>
          <a:effectLst/>
        </p:spPr>
        <p:txBody>
          <a:bodyPr lIns="342900" tIns="34073" rIns="69365" bIns="34073" anchor="ctr">
            <a:prstTxWarp prst="textNoShape">
              <a:avLst/>
            </a:prstTxWarp>
          </a:bodyPr>
          <a:lstStyle/>
          <a:p>
            <a:pPr defTabSz="701279">
              <a:lnSpc>
                <a:spcPts val="1350"/>
              </a:lnSpc>
              <a:spcBef>
                <a:spcPts val="0"/>
              </a:spcBef>
            </a:pPr>
            <a:r>
              <a:rPr lang="en-US" sz="1200" dirty="0">
                <a:solidFill>
                  <a:srgbClr val="000000"/>
                </a:solidFill>
                <a:latin typeface="Arial" pitchFamily="22" charset="0"/>
              </a:rPr>
              <a:t>*</a:t>
            </a:r>
            <a:r>
              <a:rPr lang="en-US" sz="1200" b="1" dirty="0">
                <a:solidFill>
                  <a:srgbClr val="000000"/>
                </a:solidFill>
                <a:latin typeface="Arial" pitchFamily="22" charset="0"/>
              </a:rPr>
              <a:t>Drug Dosing</a:t>
            </a:r>
            <a:r>
              <a:rPr lang="en-US" sz="1200" dirty="0">
                <a:solidFill>
                  <a:srgbClr val="000000"/>
                </a:solidFill>
                <a:latin typeface="Arial" pitchFamily="22" charset="0"/>
              </a:rPr>
              <a:t>: Glecaprevir-pibrentasvir (100/40 mg) fixed-dose combination, 3 pills once daily</a:t>
            </a:r>
          </a:p>
        </p:txBody>
      </p:sp>
      <p:cxnSp>
        <p:nvCxnSpPr>
          <p:cNvPr id="8" name="Straight Connector 7"/>
          <p:cNvCxnSpPr>
            <a:cxnSpLocks/>
            <a:stCxn id="9" idx="3"/>
          </p:cNvCxnSpPr>
          <p:nvPr/>
        </p:nvCxnSpPr>
        <p:spPr>
          <a:xfrm>
            <a:off x="3627050" y="2686024"/>
            <a:ext cx="1873944"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5"/>
          <p:cNvSpPr>
            <a:spLocks noChangeArrowheads="1"/>
          </p:cNvSpPr>
          <p:nvPr/>
        </p:nvSpPr>
        <p:spPr bwMode="auto">
          <a:xfrm>
            <a:off x="2386018" y="2345216"/>
            <a:ext cx="1241032" cy="681615"/>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200" b="1" dirty="0">
                <a:solidFill>
                  <a:srgbClr val="000000"/>
                </a:solidFill>
                <a:latin typeface="Arial"/>
                <a:cs typeface="Arial"/>
              </a:rPr>
              <a:t>*Glecaprevir-</a:t>
            </a:r>
            <a:br>
              <a:rPr lang="en-US" sz="1200" b="1" dirty="0">
                <a:solidFill>
                  <a:srgbClr val="000000"/>
                </a:solidFill>
                <a:latin typeface="Arial"/>
                <a:cs typeface="Arial"/>
              </a:rPr>
            </a:br>
            <a:r>
              <a:rPr lang="en-US" sz="1200" b="1" dirty="0">
                <a:solidFill>
                  <a:srgbClr val="000000"/>
                </a:solidFill>
                <a:latin typeface="Arial"/>
                <a:cs typeface="Arial"/>
              </a:rPr>
              <a:t>Pibrentasvir </a:t>
            </a:r>
            <a:br>
              <a:rPr lang="en-US" sz="1350" b="1" dirty="0">
                <a:solidFill>
                  <a:srgbClr val="000000"/>
                </a:solidFill>
                <a:latin typeface="Arial"/>
                <a:cs typeface="Arial"/>
              </a:rPr>
            </a:br>
            <a:r>
              <a:rPr lang="en-US" sz="1050" dirty="0">
                <a:solidFill>
                  <a:srgbClr val="000000"/>
                </a:solidFill>
                <a:latin typeface="Arial"/>
                <a:cs typeface="Arial"/>
              </a:rPr>
              <a:t>(n = 343)</a:t>
            </a:r>
          </a:p>
        </p:txBody>
      </p:sp>
      <p:sp>
        <p:nvSpPr>
          <p:cNvPr id="10" name="Rectangle 9"/>
          <p:cNvSpPr/>
          <p:nvPr/>
        </p:nvSpPr>
        <p:spPr>
          <a:xfrm>
            <a:off x="389108" y="2343145"/>
            <a:ext cx="1951201" cy="685805"/>
          </a:xfrm>
          <a:prstGeom prst="rect">
            <a:avLst/>
          </a:prstGeom>
          <a:solidFill>
            <a:srgbClr val="454545"/>
          </a:solidFill>
          <a:ln w="63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algn="ctr"/>
            <a:r>
              <a:rPr lang="en-US" sz="1200" b="1" dirty="0">
                <a:latin typeface="Arial"/>
                <a:cs typeface="Arial"/>
              </a:rPr>
              <a:t>GT 1-6</a:t>
            </a:r>
          </a:p>
          <a:p>
            <a:pPr algn="ctr"/>
            <a:r>
              <a:rPr lang="en-US" sz="1200" b="1" dirty="0">
                <a:latin typeface="Arial"/>
                <a:cs typeface="Arial"/>
              </a:rPr>
              <a:t>Compensated Cirrhosis</a:t>
            </a:r>
            <a:endParaRPr lang="en-US" sz="1050" b="1" dirty="0">
              <a:latin typeface="Arial"/>
              <a:cs typeface="Arial"/>
            </a:endParaRPr>
          </a:p>
        </p:txBody>
      </p:sp>
      <p:sp>
        <p:nvSpPr>
          <p:cNvPr id="21" name="Rectangle 20"/>
          <p:cNvSpPr/>
          <p:nvPr/>
        </p:nvSpPr>
        <p:spPr>
          <a:xfrm>
            <a:off x="5095212" y="2514600"/>
            <a:ext cx="86777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cs typeface="Arial"/>
              </a:rPr>
              <a:t>SVR12</a:t>
            </a:r>
          </a:p>
        </p:txBody>
      </p:sp>
      <p:sp>
        <p:nvSpPr>
          <p:cNvPr id="27" name="Rectangle 26">
            <a:extLst>
              <a:ext uri="{FF2B5EF4-FFF2-40B4-BE49-F238E27FC236}">
                <a16:creationId xmlns:a16="http://schemas.microsoft.com/office/drawing/2014/main" id="{C8A7AF53-F399-EA4D-BB01-DE39A3607AAA}"/>
              </a:ext>
            </a:extLst>
          </p:cNvPr>
          <p:cNvSpPr/>
          <p:nvPr/>
        </p:nvSpPr>
        <p:spPr>
          <a:xfrm>
            <a:off x="1059369" y="1534812"/>
            <a:ext cx="102375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C00000"/>
                </a:solidFill>
                <a:latin typeface="Arial"/>
                <a:cs typeface="Arial"/>
              </a:rPr>
              <a:t>HCV RNA</a:t>
            </a:r>
          </a:p>
        </p:txBody>
      </p:sp>
      <p:sp>
        <p:nvSpPr>
          <p:cNvPr id="3" name="Oval 2">
            <a:extLst>
              <a:ext uri="{FF2B5EF4-FFF2-40B4-BE49-F238E27FC236}">
                <a16:creationId xmlns:a16="http://schemas.microsoft.com/office/drawing/2014/main" id="{4E2C4C1E-AA9E-D747-94EA-8DC87661CF18}"/>
              </a:ext>
            </a:extLst>
          </p:cNvPr>
          <p:cNvSpPr/>
          <p:nvPr/>
        </p:nvSpPr>
        <p:spPr>
          <a:xfrm>
            <a:off x="2090840" y="1609725"/>
            <a:ext cx="171450" cy="1714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DD5D6E9B-49E9-BD4F-B2ED-86138A487A94}"/>
              </a:ext>
            </a:extLst>
          </p:cNvPr>
          <p:cNvSpPr/>
          <p:nvPr/>
        </p:nvSpPr>
        <p:spPr>
          <a:xfrm>
            <a:off x="4163202" y="1609725"/>
            <a:ext cx="171450" cy="1714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a:extLst>
              <a:ext uri="{FF2B5EF4-FFF2-40B4-BE49-F238E27FC236}">
                <a16:creationId xmlns:a16="http://schemas.microsoft.com/office/drawing/2014/main" id="{4468455D-C4BF-D647-B559-1849561449BB}"/>
              </a:ext>
            </a:extLst>
          </p:cNvPr>
          <p:cNvSpPr/>
          <p:nvPr/>
        </p:nvSpPr>
        <p:spPr>
          <a:xfrm>
            <a:off x="5413161" y="1609725"/>
            <a:ext cx="171450" cy="171450"/>
          </a:xfrm>
          <a:prstGeom prst="ellipse">
            <a:avLst/>
          </a:prstGeom>
          <a:solidFill>
            <a:srgbClr val="C00000"/>
          </a:solidFill>
          <a:ln>
            <a:no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D8B3ADAF-9B6C-AA41-B602-677BC3F5CF2F}"/>
              </a:ext>
            </a:extLst>
          </p:cNvPr>
          <p:cNvSpPr/>
          <p:nvPr/>
        </p:nvSpPr>
        <p:spPr>
          <a:xfrm>
            <a:off x="7287503" y="1609725"/>
            <a:ext cx="171450" cy="1714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8" name="Group 37">
            <a:extLst>
              <a:ext uri="{FF2B5EF4-FFF2-40B4-BE49-F238E27FC236}">
                <a16:creationId xmlns:a16="http://schemas.microsoft.com/office/drawing/2014/main" id="{DA14146E-5085-5A42-A83F-D6ED25898444}"/>
              </a:ext>
            </a:extLst>
          </p:cNvPr>
          <p:cNvGrpSpPr/>
          <p:nvPr/>
        </p:nvGrpSpPr>
        <p:grpSpPr>
          <a:xfrm>
            <a:off x="1011678" y="1018810"/>
            <a:ext cx="7516238" cy="404543"/>
            <a:chOff x="1152366" y="1018810"/>
            <a:chExt cx="7516238" cy="404543"/>
          </a:xfrm>
        </p:grpSpPr>
        <p:sp>
          <p:nvSpPr>
            <p:cNvPr id="41" name="Rectangle 40">
              <a:extLst>
                <a:ext uri="{FF2B5EF4-FFF2-40B4-BE49-F238E27FC236}">
                  <a16:creationId xmlns:a16="http://schemas.microsoft.com/office/drawing/2014/main" id="{C97F0E6F-8145-1C48-9F45-9A7C0ACB4BBE}"/>
                </a:ext>
              </a:extLst>
            </p:cNvPr>
            <p:cNvSpPr/>
            <p:nvPr/>
          </p:nvSpPr>
          <p:spPr>
            <a:xfrm>
              <a:off x="1152366" y="1018810"/>
              <a:ext cx="7516238" cy="404543"/>
            </a:xfrm>
            <a:prstGeom prst="rect">
              <a:avLst/>
            </a:prstGeom>
            <a:gradFill>
              <a:gsLst>
                <a:gs pos="85000">
                  <a:schemeClr val="bg1">
                    <a:lumMod val="85000"/>
                  </a:schemeClr>
                </a:gs>
                <a:gs pos="15000">
                  <a:schemeClr val="bg1">
                    <a:lumMod val="85000"/>
                  </a:schemeClr>
                </a:gs>
                <a:gs pos="0">
                  <a:schemeClr val="bg1"/>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0BF4B122-802B-1C4A-8512-9C53DD6DDAB1}"/>
                </a:ext>
              </a:extLst>
            </p:cNvPr>
            <p:cNvSpPr/>
            <p:nvPr/>
          </p:nvSpPr>
          <p:spPr>
            <a:xfrm>
              <a:off x="1848572" y="1027737"/>
              <a:ext cx="545406"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3" name="Rectangle 42">
              <a:extLst>
                <a:ext uri="{FF2B5EF4-FFF2-40B4-BE49-F238E27FC236}">
                  <a16:creationId xmlns:a16="http://schemas.microsoft.com/office/drawing/2014/main" id="{D41DCC4A-D8B1-B942-BFAD-B8B87CC3EC06}"/>
                </a:ext>
              </a:extLst>
            </p:cNvPr>
            <p:cNvSpPr/>
            <p:nvPr/>
          </p:nvSpPr>
          <p:spPr>
            <a:xfrm>
              <a:off x="2314042"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0</a:t>
              </a:r>
            </a:p>
          </p:txBody>
        </p:sp>
        <p:sp>
          <p:nvSpPr>
            <p:cNvPr id="44" name="Rectangle 43">
              <a:extLst>
                <a:ext uri="{FF2B5EF4-FFF2-40B4-BE49-F238E27FC236}">
                  <a16:creationId xmlns:a16="http://schemas.microsoft.com/office/drawing/2014/main" id="{C50964A1-DB4A-D741-8BCD-AFFACC54A3FB}"/>
                </a:ext>
              </a:extLst>
            </p:cNvPr>
            <p:cNvSpPr/>
            <p:nvPr/>
          </p:nvSpPr>
          <p:spPr>
            <a:xfrm>
              <a:off x="7926661"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36</a:t>
              </a:r>
            </a:p>
          </p:txBody>
        </p:sp>
        <p:sp>
          <p:nvSpPr>
            <p:cNvPr id="45" name="Rectangle 44">
              <a:extLst>
                <a:ext uri="{FF2B5EF4-FFF2-40B4-BE49-F238E27FC236}">
                  <a16:creationId xmlns:a16="http://schemas.microsoft.com/office/drawing/2014/main" id="{A8236360-DE6F-2A41-8021-0B400B65E320}"/>
                </a:ext>
              </a:extLst>
            </p:cNvPr>
            <p:cNvSpPr/>
            <p:nvPr/>
          </p:nvSpPr>
          <p:spPr>
            <a:xfrm>
              <a:off x="4185018"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12</a:t>
              </a:r>
            </a:p>
          </p:txBody>
        </p:sp>
        <p:sp>
          <p:nvSpPr>
            <p:cNvPr id="46" name="Rectangle 45">
              <a:extLst>
                <a:ext uri="{FF2B5EF4-FFF2-40B4-BE49-F238E27FC236}">
                  <a16:creationId xmlns:a16="http://schemas.microsoft.com/office/drawing/2014/main" id="{A259E8D7-5B67-3147-8F87-97E689B992E6}"/>
                </a:ext>
              </a:extLst>
            </p:cNvPr>
            <p:cNvSpPr/>
            <p:nvPr/>
          </p:nvSpPr>
          <p:spPr>
            <a:xfrm>
              <a:off x="4806403"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16</a:t>
              </a:r>
            </a:p>
          </p:txBody>
        </p:sp>
        <p:cxnSp>
          <p:nvCxnSpPr>
            <p:cNvPr id="47" name="Straight Connector 46">
              <a:extLst>
                <a:ext uri="{FF2B5EF4-FFF2-40B4-BE49-F238E27FC236}">
                  <a16:creationId xmlns:a16="http://schemas.microsoft.com/office/drawing/2014/main" id="{7CD46A8F-C679-094D-978E-E37DF1BC6198}"/>
                </a:ext>
              </a:extLst>
            </p:cNvPr>
            <p:cNvCxnSpPr>
              <a:cxnSpLocks/>
            </p:cNvCxnSpPr>
            <p:nvPr/>
          </p:nvCxnSpPr>
          <p:spPr>
            <a:xfrm>
              <a:off x="1674688" y="1419644"/>
              <a:ext cx="6792877"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19DEC2-117B-8C4B-BD50-02FD5EBEA942}"/>
                </a:ext>
              </a:extLst>
            </p:cNvPr>
            <p:cNvCxnSpPr/>
            <p:nvPr/>
          </p:nvCxnSpPr>
          <p:spPr>
            <a:xfrm flipV="1">
              <a:off x="2520722"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FB0A06-D2AF-F84D-8746-E7189356FFBF}"/>
                </a:ext>
              </a:extLst>
            </p:cNvPr>
            <p:cNvCxnSpPr/>
            <p:nvPr/>
          </p:nvCxnSpPr>
          <p:spPr>
            <a:xfrm flipV="1">
              <a:off x="5641682"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7CB78EE-DA76-1549-B214-E8F24DCD2001}"/>
                </a:ext>
              </a:extLst>
            </p:cNvPr>
            <p:cNvCxnSpPr/>
            <p:nvPr/>
          </p:nvCxnSpPr>
          <p:spPr>
            <a:xfrm flipH="1" flipV="1">
              <a:off x="6265190" y="1328204"/>
              <a:ext cx="171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2C5D1EA-D783-4A44-8DC7-13E6E1ED996D}"/>
                </a:ext>
              </a:extLst>
            </p:cNvPr>
            <p:cNvSpPr/>
            <p:nvPr/>
          </p:nvSpPr>
          <p:spPr>
            <a:xfrm>
              <a:off x="6056364"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24</a:t>
              </a:r>
            </a:p>
          </p:txBody>
        </p:sp>
        <p:cxnSp>
          <p:nvCxnSpPr>
            <p:cNvPr id="52" name="Straight Connector 51">
              <a:extLst>
                <a:ext uri="{FF2B5EF4-FFF2-40B4-BE49-F238E27FC236}">
                  <a16:creationId xmlns:a16="http://schemas.microsoft.com/office/drawing/2014/main" id="{1608A024-5A07-3240-A1F2-8EC1ABDA20BA}"/>
                </a:ext>
              </a:extLst>
            </p:cNvPr>
            <p:cNvCxnSpPr/>
            <p:nvPr/>
          </p:nvCxnSpPr>
          <p:spPr>
            <a:xfrm flipV="1">
              <a:off x="6890408"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F7D15FF-EAD3-AB43-9F3C-C6A573255158}"/>
                </a:ext>
              </a:extLst>
            </p:cNvPr>
            <p:cNvSpPr/>
            <p:nvPr/>
          </p:nvSpPr>
          <p:spPr>
            <a:xfrm>
              <a:off x="6688698"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28</a:t>
              </a:r>
            </a:p>
          </p:txBody>
        </p:sp>
        <p:cxnSp>
          <p:nvCxnSpPr>
            <p:cNvPr id="54" name="Straight Connector 53">
              <a:extLst>
                <a:ext uri="{FF2B5EF4-FFF2-40B4-BE49-F238E27FC236}">
                  <a16:creationId xmlns:a16="http://schemas.microsoft.com/office/drawing/2014/main" id="{B1EA3998-98A3-614E-9422-1E5BEBD4C7F3}"/>
                </a:ext>
              </a:extLst>
            </p:cNvPr>
            <p:cNvCxnSpPr/>
            <p:nvPr/>
          </p:nvCxnSpPr>
          <p:spPr>
            <a:xfrm flipV="1">
              <a:off x="7513916"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75D39DA-3415-2448-AED3-347A20CFE3B6}"/>
                </a:ext>
              </a:extLst>
            </p:cNvPr>
            <p:cNvSpPr/>
            <p:nvPr/>
          </p:nvSpPr>
          <p:spPr>
            <a:xfrm>
              <a:off x="2936100"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4</a:t>
              </a:r>
            </a:p>
          </p:txBody>
        </p:sp>
        <p:sp>
          <p:nvSpPr>
            <p:cNvPr id="56" name="Rectangle 55">
              <a:extLst>
                <a:ext uri="{FF2B5EF4-FFF2-40B4-BE49-F238E27FC236}">
                  <a16:creationId xmlns:a16="http://schemas.microsoft.com/office/drawing/2014/main" id="{92D75467-C709-684C-9A1D-94C3C28E8ED4}"/>
                </a:ext>
              </a:extLst>
            </p:cNvPr>
            <p:cNvSpPr/>
            <p:nvPr/>
          </p:nvSpPr>
          <p:spPr>
            <a:xfrm>
              <a:off x="3562960"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8</a:t>
              </a:r>
            </a:p>
          </p:txBody>
        </p:sp>
        <p:sp>
          <p:nvSpPr>
            <p:cNvPr id="57" name="Rectangle 56">
              <a:extLst>
                <a:ext uri="{FF2B5EF4-FFF2-40B4-BE49-F238E27FC236}">
                  <a16:creationId xmlns:a16="http://schemas.microsoft.com/office/drawing/2014/main" id="{3554967F-EEE5-3C47-BDFC-4825CF6FE061}"/>
                </a:ext>
              </a:extLst>
            </p:cNvPr>
            <p:cNvSpPr/>
            <p:nvPr/>
          </p:nvSpPr>
          <p:spPr>
            <a:xfrm>
              <a:off x="5434977"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20</a:t>
              </a:r>
            </a:p>
          </p:txBody>
        </p:sp>
        <p:sp>
          <p:nvSpPr>
            <p:cNvPr id="58" name="Rectangle 57">
              <a:extLst>
                <a:ext uri="{FF2B5EF4-FFF2-40B4-BE49-F238E27FC236}">
                  <a16:creationId xmlns:a16="http://schemas.microsoft.com/office/drawing/2014/main" id="{08BF211A-DCFF-DB4A-84EA-696B6D5B0E37}"/>
                </a:ext>
              </a:extLst>
            </p:cNvPr>
            <p:cNvSpPr/>
            <p:nvPr/>
          </p:nvSpPr>
          <p:spPr>
            <a:xfrm>
              <a:off x="7310084" y="1054140"/>
              <a:ext cx="409194" cy="249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32</a:t>
              </a:r>
            </a:p>
          </p:txBody>
        </p:sp>
        <p:cxnSp>
          <p:nvCxnSpPr>
            <p:cNvPr id="59" name="Straight Connector 58">
              <a:extLst>
                <a:ext uri="{FF2B5EF4-FFF2-40B4-BE49-F238E27FC236}">
                  <a16:creationId xmlns:a16="http://schemas.microsoft.com/office/drawing/2014/main" id="{AC8B7CF2-AD09-1B4A-88F9-00A52BB753FB}"/>
                </a:ext>
              </a:extLst>
            </p:cNvPr>
            <p:cNvCxnSpPr/>
            <p:nvPr/>
          </p:nvCxnSpPr>
          <p:spPr>
            <a:xfrm flipV="1">
              <a:off x="3144230"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AFA039-EF1E-E948-BB4E-D4E802F45DD7}"/>
                </a:ext>
              </a:extLst>
            </p:cNvPr>
            <p:cNvCxnSpPr/>
            <p:nvPr/>
          </p:nvCxnSpPr>
          <p:spPr>
            <a:xfrm flipH="1" flipV="1">
              <a:off x="3767738" y="1328204"/>
              <a:ext cx="171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BB4830F-14F7-8644-94CB-107762722FF1}"/>
                </a:ext>
              </a:extLst>
            </p:cNvPr>
            <p:cNvCxnSpPr/>
            <p:nvPr/>
          </p:nvCxnSpPr>
          <p:spPr>
            <a:xfrm flipV="1">
              <a:off x="5018174"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29A210E-7E6C-014C-B5F7-3A7859D1DC23}"/>
                </a:ext>
              </a:extLst>
            </p:cNvPr>
            <p:cNvCxnSpPr/>
            <p:nvPr/>
          </p:nvCxnSpPr>
          <p:spPr>
            <a:xfrm flipH="1" flipV="1">
              <a:off x="4392956" y="1328204"/>
              <a:ext cx="171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79CF4F-8325-7548-9B8F-FEA3C81452BA}"/>
                </a:ext>
              </a:extLst>
            </p:cNvPr>
            <p:cNvCxnSpPr/>
            <p:nvPr/>
          </p:nvCxnSpPr>
          <p:spPr>
            <a:xfrm flipV="1">
              <a:off x="8137424" y="1328204"/>
              <a:ext cx="0" cy="9144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2390437"/>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Baseline Characteristics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graphicFrame>
        <p:nvGraphicFramePr>
          <p:cNvPr id="6" name="Content Placeholder 5"/>
          <p:cNvGraphicFramePr>
            <a:graphicFrameLocks/>
          </p:cNvGraphicFramePr>
          <p:nvPr>
            <p:extLst>
              <p:ext uri="{D42A27DB-BD31-4B8C-83A1-F6EECF244321}">
                <p14:modId xmlns:p14="http://schemas.microsoft.com/office/powerpoint/2010/main" val="2408853482"/>
              </p:ext>
            </p:extLst>
          </p:nvPr>
        </p:nvGraphicFramePr>
        <p:xfrm>
          <a:off x="457200" y="1021616"/>
          <a:ext cx="8229601" cy="3653514"/>
        </p:xfrm>
        <a:graphic>
          <a:graphicData uri="http://schemas.openxmlformats.org/drawingml/2006/table">
            <a:tbl>
              <a:tblPr firstRow="1" bandRow="1">
                <a:tableStyleId>{5C22544A-7EE6-4342-B048-85BDC9FD1C3A}</a:tableStyleId>
              </a:tblPr>
              <a:tblGrid>
                <a:gridCol w="4648203">
                  <a:extLst>
                    <a:ext uri="{9D8B030D-6E8A-4147-A177-3AD203B41FA5}">
                      <a16:colId xmlns:a16="http://schemas.microsoft.com/office/drawing/2014/main" val="20000"/>
                    </a:ext>
                  </a:extLst>
                </a:gridCol>
                <a:gridCol w="3581398">
                  <a:extLst>
                    <a:ext uri="{9D8B030D-6E8A-4147-A177-3AD203B41FA5}">
                      <a16:colId xmlns:a16="http://schemas.microsoft.com/office/drawing/2014/main" val="20001"/>
                    </a:ext>
                  </a:extLst>
                </a:gridCol>
              </a:tblGrid>
              <a:tr h="519889">
                <a:tc>
                  <a:txBody>
                    <a:bodyPr/>
                    <a:lstStyle/>
                    <a:p>
                      <a:r>
                        <a:rPr lang="en-US" sz="1400" dirty="0">
                          <a:latin typeface="Arial" panose="020B0604020202020204" pitchFamily="34" charset="0"/>
                          <a:cs typeface="Arial" panose="020B0604020202020204" pitchFamily="34" charset="0"/>
                        </a:rPr>
                        <a:t>Baseline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Characteristic</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r>
                        <a:rPr lang="en-US" sz="1400" baseline="0" dirty="0">
                          <a:latin typeface="Arial" panose="020B0604020202020204" pitchFamily="34" charset="0"/>
                          <a:cs typeface="Arial" panose="020B0604020202020204" pitchFamily="34" charset="0"/>
                        </a:rPr>
                        <a:t>Glecaprevir-Pibrentasvir </a:t>
                      </a:r>
                      <a:br>
                        <a:rPr lang="en-US" sz="1400" baseline="0" dirty="0">
                          <a:latin typeface="Arial" panose="020B0604020202020204" pitchFamily="34" charset="0"/>
                          <a:cs typeface="Arial" panose="020B0604020202020204" pitchFamily="34" charset="0"/>
                        </a:rPr>
                      </a:br>
                      <a:r>
                        <a:rPr lang="en-US" sz="1200" b="0" baseline="0" dirty="0">
                          <a:latin typeface="Arial" panose="020B0604020202020204" pitchFamily="34" charset="0"/>
                          <a:cs typeface="Arial" panose="020B0604020202020204" pitchFamily="34" charset="0"/>
                        </a:rPr>
                        <a:t>(n = 343)</a:t>
                      </a:r>
                      <a:endParaRPr lang="en-US" sz="12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395407">
                <a:tc>
                  <a:txBody>
                    <a:bodyPr/>
                    <a:lstStyle/>
                    <a:p>
                      <a:pPr>
                        <a:lnSpc>
                          <a:spcPts val="2400"/>
                        </a:lnSpc>
                      </a:pPr>
                      <a:r>
                        <a:rPr lang="en-US" sz="1400" dirty="0">
                          <a:latin typeface="Arial" panose="020B0604020202020204" pitchFamily="34" charset="0"/>
                          <a:cs typeface="Arial" panose="020B0604020202020204" pitchFamily="34" charset="0"/>
                        </a:rPr>
                        <a:t>Mean</a:t>
                      </a:r>
                      <a:r>
                        <a:rPr lang="en-US" sz="1400" baseline="0" dirty="0">
                          <a:latin typeface="Arial" panose="020B0604020202020204" pitchFamily="34" charset="0"/>
                          <a:cs typeface="Arial" panose="020B0604020202020204" pitchFamily="34" charset="0"/>
                        </a:rPr>
                        <a:t> a</a:t>
                      </a:r>
                      <a:r>
                        <a:rPr lang="en-US" sz="1400" dirty="0">
                          <a:latin typeface="Arial" panose="020B0604020202020204" pitchFamily="34" charset="0"/>
                          <a:cs typeface="Arial" panose="020B0604020202020204" pitchFamily="34" charset="0"/>
                        </a:rPr>
                        <a:t>ge</a:t>
                      </a:r>
                      <a:r>
                        <a:rPr lang="en-US" sz="1400" baseline="0" dirty="0">
                          <a:latin typeface="Arial" panose="020B0604020202020204" pitchFamily="34" charset="0"/>
                          <a:cs typeface="Arial" panose="020B0604020202020204" pitchFamily="34" charset="0"/>
                        </a:rPr>
                        <a:t> (range), years</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400"/>
                        </a:lnSpc>
                      </a:pPr>
                      <a:r>
                        <a:rPr lang="en-US" sz="1400" dirty="0">
                          <a:latin typeface="Arial" panose="020B0604020202020204" pitchFamily="34" charset="0"/>
                          <a:cs typeface="Arial" panose="020B0604020202020204" pitchFamily="34" charset="0"/>
                        </a:rPr>
                        <a:t>58 (51-65)</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95407">
                <a:tc>
                  <a:txBody>
                    <a:bodyPr/>
                    <a:lstStyle/>
                    <a:p>
                      <a:pPr>
                        <a:lnSpc>
                          <a:spcPts val="2000"/>
                        </a:lnSpc>
                      </a:pPr>
                      <a:r>
                        <a:rPr lang="en-US" sz="1400" dirty="0">
                          <a:latin typeface="Arial" panose="020B0604020202020204" pitchFamily="34" charset="0"/>
                          <a:cs typeface="Arial" panose="020B0604020202020204" pitchFamily="34" charset="0"/>
                        </a:rPr>
                        <a:t>Male sex,</a:t>
                      </a:r>
                      <a:r>
                        <a:rPr lang="en-US" sz="1400" baseline="0" dirty="0">
                          <a:latin typeface="Arial" panose="020B0604020202020204" pitchFamily="34" charset="0"/>
                          <a:cs typeface="Arial" panose="020B0604020202020204" pitchFamily="34" charset="0"/>
                        </a:rPr>
                        <a:t> n (%)</a:t>
                      </a:r>
                      <a:endParaRPr lang="en-US" sz="14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2400"/>
                        </a:lnSpc>
                      </a:pPr>
                      <a:r>
                        <a:rPr lang="en-US" sz="1400" dirty="0">
                          <a:latin typeface="Arial" panose="020B0604020202020204" pitchFamily="34" charset="0"/>
                          <a:cs typeface="Arial" panose="020B0604020202020204" pitchFamily="34" charset="0"/>
                        </a:rPr>
                        <a:t>217 (63)</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819674">
                <a:tc>
                  <a:txBody>
                    <a:bodyPr/>
                    <a:lstStyle/>
                    <a:p>
                      <a:pPr>
                        <a:lnSpc>
                          <a:spcPts val="1600"/>
                        </a:lnSpc>
                        <a:spcBef>
                          <a:spcPts val="300"/>
                        </a:spcBef>
                      </a:pPr>
                      <a:r>
                        <a:rPr lang="en-US" sz="1400" dirty="0">
                          <a:latin typeface="Arial" panose="020B0604020202020204" pitchFamily="34" charset="0"/>
                          <a:cs typeface="Arial" panose="020B0604020202020204" pitchFamily="34" charset="0"/>
                        </a:rPr>
                        <a:t>Race, n (%)</a:t>
                      </a:r>
                    </a:p>
                    <a:p>
                      <a:pPr>
                        <a:lnSpc>
                          <a:spcPts val="1600"/>
                        </a:lnSpc>
                        <a:spcBef>
                          <a:spcPts val="300"/>
                        </a:spcBef>
                      </a:pPr>
                      <a:r>
                        <a:rPr lang="en-US" sz="1400" dirty="0">
                          <a:latin typeface="Arial" panose="020B0604020202020204" pitchFamily="34" charset="0"/>
                          <a:cs typeface="Arial" panose="020B0604020202020204" pitchFamily="34" charset="0"/>
                        </a:rPr>
                        <a:t>  White</a:t>
                      </a:r>
                    </a:p>
                    <a:p>
                      <a:pPr>
                        <a:lnSpc>
                          <a:spcPts val="1600"/>
                        </a:lnSpc>
                        <a:spcBef>
                          <a:spcPts val="300"/>
                        </a:spcBef>
                      </a:pPr>
                      <a:r>
                        <a:rPr lang="en-US" sz="1400" dirty="0">
                          <a:latin typeface="Arial" panose="020B0604020202020204" pitchFamily="34" charset="0"/>
                          <a:cs typeface="Arial" panose="020B0604020202020204" pitchFamily="34" charset="0"/>
                        </a:rPr>
                        <a:t>  Black</a:t>
                      </a:r>
                    </a:p>
                  </a:txBody>
                  <a:tcPr marL="68580" marR="68580" marT="34290" marB="34290" anchor="ctr">
                    <a:lnL w="9525" cap="flat" cmpd="sng" algn="ctr">
                      <a:solidFill>
                        <a:schemeClr val="bg1">
                          <a:lumMod val="75000"/>
                        </a:schemeClr>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solidFill>
                      <a:srgbClr val="CDD3DD"/>
                    </a:solidFill>
                  </a:tcPr>
                </a:tc>
                <a:tc>
                  <a:txBody>
                    <a:bodyPr/>
                    <a:lstStyle/>
                    <a:p>
                      <a:pPr algn="ctr">
                        <a:lnSpc>
                          <a:spcPts val="1600"/>
                        </a:lnSpc>
                        <a:spcBef>
                          <a:spcPts val="300"/>
                        </a:spcBef>
                      </a:pPr>
                      <a:endParaRPr lang="en-US" sz="1400" dirty="0">
                        <a:latin typeface="Arial" panose="020B0604020202020204" pitchFamily="34" charset="0"/>
                        <a:cs typeface="Arial" panose="020B0604020202020204" pitchFamily="34" charset="0"/>
                      </a:endParaRPr>
                    </a:p>
                    <a:p>
                      <a:pPr algn="ctr">
                        <a:lnSpc>
                          <a:spcPts val="1600"/>
                        </a:lnSpc>
                        <a:spcBef>
                          <a:spcPts val="300"/>
                        </a:spcBef>
                      </a:pPr>
                      <a:r>
                        <a:rPr lang="en-US" sz="1400" dirty="0">
                          <a:latin typeface="Arial" panose="020B0604020202020204" pitchFamily="34" charset="0"/>
                          <a:cs typeface="Arial" panose="020B0604020202020204" pitchFamily="34" charset="0"/>
                        </a:rPr>
                        <a:t>285 (83)</a:t>
                      </a:r>
                    </a:p>
                    <a:p>
                      <a:pPr algn="ctr">
                        <a:lnSpc>
                          <a:spcPts val="1600"/>
                        </a:lnSpc>
                        <a:spcBef>
                          <a:spcPts val="300"/>
                        </a:spcBef>
                      </a:pPr>
                      <a:r>
                        <a:rPr lang="en-US" sz="1400" dirty="0">
                          <a:latin typeface="Arial" panose="020B0604020202020204" pitchFamily="34" charset="0"/>
                          <a:cs typeface="Arial" panose="020B0604020202020204" pitchFamily="34" charset="0"/>
                        </a:rPr>
                        <a:t>258 (8)</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95407">
                <a:tc>
                  <a:txBody>
                    <a:bodyPr/>
                    <a:lstStyle/>
                    <a:p>
                      <a:pPr>
                        <a:lnSpc>
                          <a:spcPts val="2400"/>
                        </a:lnSpc>
                      </a:pPr>
                      <a:r>
                        <a:rPr lang="en-US" sz="1400" dirty="0">
                          <a:latin typeface="Arial" panose="020B0604020202020204" pitchFamily="34" charset="0"/>
                          <a:cs typeface="Arial" panose="020B0604020202020204" pitchFamily="34" charset="0"/>
                        </a:rPr>
                        <a:t>Hispanic or Latino ethnic origin, n (%)</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lnSpc>
                          <a:spcPts val="2400"/>
                        </a:lnSpc>
                      </a:pPr>
                      <a:r>
                        <a:rPr lang="en-US" sz="1400" dirty="0">
                          <a:latin typeface="Arial" panose="020B0604020202020204" pitchFamily="34" charset="0"/>
                          <a:cs typeface="Arial" panose="020B0604020202020204" pitchFamily="34" charset="0"/>
                        </a:rPr>
                        <a:t>43 (13)</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375068220"/>
                  </a:ext>
                </a:extLst>
              </a:tr>
              <a:tr h="1127730">
                <a:tc>
                  <a:txBody>
                    <a:bodyPr/>
                    <a:lstStyle/>
                    <a:p>
                      <a:pPr>
                        <a:lnSpc>
                          <a:spcPts val="1600"/>
                        </a:lnSpc>
                        <a:spcBef>
                          <a:spcPts val="300"/>
                        </a:spcBef>
                      </a:pPr>
                      <a:r>
                        <a:rPr lang="en-US" sz="1400" dirty="0">
                          <a:solidFill>
                            <a:schemeClr val="tx1"/>
                          </a:solidFill>
                          <a:latin typeface="Arial" panose="020B0604020202020204" pitchFamily="34" charset="0"/>
                          <a:cs typeface="Arial" panose="020B0604020202020204" pitchFamily="34" charset="0"/>
                        </a:rPr>
                        <a:t>Baseline Child-Pugh Score</a:t>
                      </a:r>
                      <a:r>
                        <a:rPr lang="en-US" sz="1400" dirty="0">
                          <a:latin typeface="Arial" panose="020B0604020202020204" pitchFamily="34" charset="0"/>
                          <a:cs typeface="Arial" panose="020B0604020202020204" pitchFamily="34" charset="0"/>
                        </a:rPr>
                        <a:t>, 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6</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≥6</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lnSpc>
                          <a:spcPts val="1600"/>
                        </a:lnSpc>
                        <a:spcBef>
                          <a:spcPts val="300"/>
                        </a:spcBef>
                      </a:pPr>
                      <a:endParaRPr lang="en-US" sz="1400" dirty="0">
                        <a:latin typeface="Arial" panose="020B0604020202020204" pitchFamily="34" charset="0"/>
                        <a:cs typeface="Arial" panose="020B0604020202020204" pitchFamily="34" charset="0"/>
                      </a:endParaRPr>
                    </a:p>
                    <a:p>
                      <a:pPr algn="ctr">
                        <a:lnSpc>
                          <a:spcPts val="1600"/>
                        </a:lnSpc>
                        <a:spcBef>
                          <a:spcPts val="300"/>
                        </a:spcBef>
                      </a:pPr>
                      <a:r>
                        <a:rPr lang="en-US" sz="1400" dirty="0">
                          <a:latin typeface="Arial" panose="020B0604020202020204" pitchFamily="34" charset="0"/>
                          <a:cs typeface="Arial" panose="020B0604020202020204" pitchFamily="34" charset="0"/>
                        </a:rPr>
                        <a:t>307 (90%)</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33 (10)</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3 (&lt;1)</a:t>
                      </a:r>
                    </a:p>
                  </a:txBody>
                  <a:tcPr marL="68580" marR="68580" marT="34290" marB="34290" anchor="ctr">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95749235"/>
                  </a:ext>
                </a:extLst>
              </a:tr>
            </a:tbl>
          </a:graphicData>
        </a:graphic>
      </p:graphicFrame>
    </p:spTree>
    <p:extLst>
      <p:ext uri="{BB962C8B-B14F-4D97-AF65-F5344CB8AC3E}">
        <p14:creationId xmlns:p14="http://schemas.microsoft.com/office/powerpoint/2010/main" val="183859308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Baseline Characteristics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graphicFrame>
        <p:nvGraphicFramePr>
          <p:cNvPr id="6" name="Content Placeholder 5"/>
          <p:cNvGraphicFramePr>
            <a:graphicFrameLocks/>
          </p:cNvGraphicFramePr>
          <p:nvPr>
            <p:extLst>
              <p:ext uri="{D42A27DB-BD31-4B8C-83A1-F6EECF244321}">
                <p14:modId xmlns:p14="http://schemas.microsoft.com/office/powerpoint/2010/main" val="95487178"/>
              </p:ext>
            </p:extLst>
          </p:nvPr>
        </p:nvGraphicFramePr>
        <p:xfrm>
          <a:off x="460639" y="1031279"/>
          <a:ext cx="8229600" cy="3705797"/>
        </p:xfrm>
        <a:graphic>
          <a:graphicData uri="http://schemas.openxmlformats.org/drawingml/2006/table">
            <a:tbl>
              <a:tblPr firstRow="1" bandRow="1">
                <a:tableStyleId>{5C22544A-7EE6-4342-B048-85BDC9FD1C3A}</a:tableStyleId>
              </a:tblPr>
              <a:tblGrid>
                <a:gridCol w="4191001">
                  <a:extLst>
                    <a:ext uri="{9D8B030D-6E8A-4147-A177-3AD203B41FA5}">
                      <a16:colId xmlns:a16="http://schemas.microsoft.com/office/drawing/2014/main" val="20000"/>
                    </a:ext>
                  </a:extLst>
                </a:gridCol>
                <a:gridCol w="4038599">
                  <a:extLst>
                    <a:ext uri="{9D8B030D-6E8A-4147-A177-3AD203B41FA5}">
                      <a16:colId xmlns:a16="http://schemas.microsoft.com/office/drawing/2014/main" val="20001"/>
                    </a:ext>
                  </a:extLst>
                </a:gridCol>
              </a:tblGrid>
              <a:tr h="472862">
                <a:tc>
                  <a:txBody>
                    <a:bodyPr/>
                    <a:lstStyle/>
                    <a:p>
                      <a:pPr>
                        <a:lnSpc>
                          <a:spcPts val="1700"/>
                        </a:lnSpc>
                      </a:pPr>
                      <a:r>
                        <a:rPr lang="en-US" sz="1200" dirty="0">
                          <a:latin typeface="Arial" panose="020B0604020202020204" pitchFamily="34" charset="0"/>
                          <a:cs typeface="Arial" panose="020B0604020202020204" pitchFamily="34" charset="0"/>
                        </a:rPr>
                        <a:t>Baseline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Characteristic</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lnSpc>
                          <a:spcPts val="17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343)</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262269">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Median HCV RNA level,</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(range)</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1700"/>
                        </a:lnSpc>
                      </a:pPr>
                      <a:r>
                        <a:rPr lang="en-US" sz="1200" dirty="0">
                          <a:latin typeface="Arial" panose="020B0604020202020204" pitchFamily="34" charset="0"/>
                          <a:cs typeface="Arial" panose="020B0604020202020204" pitchFamily="34" charset="0"/>
                        </a:rPr>
                        <a:t>6.3 (5.7-6.6)</a:t>
                      </a:r>
                    </a:p>
                  </a:txBody>
                  <a:tcPr marL="68580" marR="68580" marT="34290" marB="34290" anchor="ctr">
                    <a:lnR w="9525" cap="flat" cmpd="sng" algn="ctr">
                      <a:solidFill>
                        <a:schemeClr val="bg1">
                          <a:lumMod val="75000"/>
                        </a:schemeClr>
                      </a:solidFill>
                      <a:prstDash val="solid"/>
                      <a:round/>
                      <a:headEnd type="none" w="med" len="med"/>
                      <a:tailEnd type="none" w="med" len="med"/>
                    </a:lnR>
                    <a:solidFill>
                      <a:srgbClr val="E8EAEF"/>
                    </a:solidFill>
                  </a:tcPr>
                </a:tc>
                <a:extLst>
                  <a:ext uri="{0D108BD9-81ED-4DB2-BD59-A6C34878D82A}">
                    <a16:rowId xmlns:a16="http://schemas.microsoft.com/office/drawing/2014/main" val="10001"/>
                  </a:ext>
                </a:extLst>
              </a:tr>
              <a:tr h="1860241">
                <a:tc>
                  <a:txBody>
                    <a:bodyPr/>
                    <a:lstStyle/>
                    <a:p>
                      <a:pPr>
                        <a:lnSpc>
                          <a:spcPts val="1600"/>
                        </a:lnSpc>
                      </a:pPr>
                      <a:r>
                        <a:rPr lang="en-US" sz="1200" dirty="0">
                          <a:latin typeface="Arial" panose="020B0604020202020204" pitchFamily="34" charset="0"/>
                          <a:cs typeface="Arial" panose="020B0604020202020204" pitchFamily="34" charset="0"/>
                        </a:rPr>
                        <a:t>HCV Genotypes, </a:t>
                      </a:r>
                      <a:r>
                        <a:rPr lang="en-US" sz="1200" baseline="0" dirty="0">
                          <a:latin typeface="Arial" panose="020B0604020202020204" pitchFamily="34" charset="0"/>
                          <a:cs typeface="Arial" panose="020B0604020202020204" pitchFamily="34" charset="0"/>
                        </a:rPr>
                        <a:t>n (%)</a:t>
                      </a:r>
                    </a:p>
                    <a:p>
                      <a:pPr>
                        <a:lnSpc>
                          <a:spcPts val="1600"/>
                        </a:lnSpc>
                      </a:pPr>
                      <a:r>
                        <a:rPr lang="en-US" sz="1200" baseline="0" dirty="0">
                          <a:latin typeface="Arial" panose="020B0604020202020204" pitchFamily="34" charset="0"/>
                          <a:cs typeface="Arial" panose="020B0604020202020204" pitchFamily="34" charset="0"/>
                        </a:rPr>
                        <a:t>   1 (all)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1a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1b</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2</a:t>
                      </a:r>
                    </a:p>
                    <a:p>
                      <a:pPr>
                        <a:lnSpc>
                          <a:spcPts val="1600"/>
                        </a:lnSpc>
                      </a:pPr>
                      <a:r>
                        <a:rPr lang="en-US" sz="1200" baseline="0" dirty="0">
                          <a:latin typeface="Arial" panose="020B0604020202020204" pitchFamily="34" charset="0"/>
                          <a:cs typeface="Arial" panose="020B0604020202020204" pitchFamily="34" charset="0"/>
                        </a:rPr>
                        <a:t>   3</a:t>
                      </a:r>
                    </a:p>
                    <a:p>
                      <a:pPr>
                        <a:lnSpc>
                          <a:spcPts val="1600"/>
                        </a:lnSpc>
                      </a:pPr>
                      <a:r>
                        <a:rPr lang="en-US" sz="1200" baseline="0" dirty="0">
                          <a:latin typeface="Arial" panose="020B0604020202020204" pitchFamily="34" charset="0"/>
                          <a:cs typeface="Arial" panose="020B0604020202020204" pitchFamily="34" charset="0"/>
                        </a:rPr>
                        <a:t>   4 </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5</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6</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CDD3DD"/>
                    </a:solidFill>
                  </a:tcPr>
                </a:tc>
                <a:tc>
                  <a:txBody>
                    <a:bodyPr/>
                    <a:lstStyle/>
                    <a:p>
                      <a:pPr algn="ctr">
                        <a:lnSpc>
                          <a:spcPts val="1600"/>
                        </a:lnSpc>
                      </a:pPr>
                      <a:endParaRPr lang="en-US" sz="1200" dirty="0">
                        <a:latin typeface="Arial" panose="020B0604020202020204" pitchFamily="34" charset="0"/>
                        <a:cs typeface="Arial" panose="020B0604020202020204" pitchFamily="34" charset="0"/>
                      </a:endParaRPr>
                    </a:p>
                    <a:p>
                      <a:pPr algn="ctr">
                        <a:lnSpc>
                          <a:spcPts val="1600"/>
                        </a:lnSpc>
                      </a:pPr>
                      <a:r>
                        <a:rPr lang="en-US" sz="1200" dirty="0">
                          <a:latin typeface="Arial" panose="020B0604020202020204" pitchFamily="34" charset="0"/>
                          <a:cs typeface="Arial" panose="020B0604020202020204" pitchFamily="34" charset="0"/>
                        </a:rPr>
                        <a:t>231 (67)</a:t>
                      </a:r>
                    </a:p>
                    <a:p>
                      <a:pPr algn="ctr">
                        <a:lnSpc>
                          <a:spcPts val="1600"/>
                        </a:lnSpc>
                      </a:pPr>
                      <a:r>
                        <a:rPr lang="en-US" sz="1200" dirty="0">
                          <a:latin typeface="Arial" panose="020B0604020202020204" pitchFamily="34" charset="0"/>
                          <a:cs typeface="Arial" panose="020B0604020202020204" pitchFamily="34" charset="0"/>
                        </a:rPr>
                        <a:t>95 (28)</a:t>
                      </a:r>
                    </a:p>
                    <a:p>
                      <a:pPr algn="ctr">
                        <a:lnSpc>
                          <a:spcPts val="1600"/>
                        </a:lnSpc>
                      </a:pPr>
                      <a:r>
                        <a:rPr lang="en-US" sz="1200" dirty="0">
                          <a:latin typeface="Arial" panose="020B0604020202020204" pitchFamily="34" charset="0"/>
                          <a:cs typeface="Arial" panose="020B0604020202020204" pitchFamily="34" charset="0"/>
                        </a:rPr>
                        <a:t>136 (40)</a:t>
                      </a:r>
                    </a:p>
                    <a:p>
                      <a:pPr algn="ctr">
                        <a:lnSpc>
                          <a:spcPts val="1600"/>
                        </a:lnSpc>
                      </a:pPr>
                      <a:r>
                        <a:rPr lang="en-US" sz="1200" dirty="0">
                          <a:latin typeface="Arial" panose="020B0604020202020204" pitchFamily="34" charset="0"/>
                          <a:cs typeface="Arial" panose="020B0604020202020204" pitchFamily="34" charset="0"/>
                        </a:rPr>
                        <a:t>26 (8)</a:t>
                      </a:r>
                    </a:p>
                    <a:p>
                      <a:pPr algn="ctr">
                        <a:lnSpc>
                          <a:spcPts val="1600"/>
                        </a:lnSpc>
                      </a:pPr>
                      <a:r>
                        <a:rPr lang="en-US" sz="1200" dirty="0">
                          <a:latin typeface="Arial" panose="020B0604020202020204" pitchFamily="34" charset="0"/>
                          <a:cs typeface="Arial" panose="020B0604020202020204" pitchFamily="34" charset="0"/>
                        </a:rPr>
                        <a:t>63 (18)</a:t>
                      </a:r>
                    </a:p>
                    <a:p>
                      <a:pPr algn="ctr">
                        <a:lnSpc>
                          <a:spcPts val="1600"/>
                        </a:lnSpc>
                      </a:pPr>
                      <a:r>
                        <a:rPr lang="en-US" sz="1200" dirty="0">
                          <a:latin typeface="Arial" panose="020B0604020202020204" pitchFamily="34" charset="0"/>
                          <a:cs typeface="Arial" panose="020B0604020202020204" pitchFamily="34" charset="0"/>
                        </a:rPr>
                        <a:t>13 (4)</a:t>
                      </a:r>
                    </a:p>
                    <a:p>
                      <a:pPr algn="ctr">
                        <a:lnSpc>
                          <a:spcPts val="1600"/>
                        </a:lnSpc>
                      </a:pPr>
                      <a:r>
                        <a:rPr lang="en-US" sz="1200" dirty="0">
                          <a:latin typeface="Arial" panose="020B0604020202020204" pitchFamily="34" charset="0"/>
                          <a:cs typeface="Arial" panose="020B0604020202020204" pitchFamily="34" charset="0"/>
                        </a:rPr>
                        <a:t>1 (&lt;1)</a:t>
                      </a:r>
                    </a:p>
                    <a:p>
                      <a:pPr algn="ctr">
                        <a:lnSpc>
                          <a:spcPts val="1600"/>
                        </a:lnSpc>
                      </a:pPr>
                      <a:r>
                        <a:rPr lang="en-US" sz="1200" dirty="0">
                          <a:latin typeface="Arial" panose="020B0604020202020204" pitchFamily="34" charset="0"/>
                          <a:cs typeface="Arial" panose="020B0604020202020204" pitchFamily="34" charset="0"/>
                        </a:rPr>
                        <a:t>9 (13)</a:t>
                      </a:r>
                    </a:p>
                  </a:txBody>
                  <a:tcPr marL="68580" marR="68580" marT="34290" marB="34290" anchor="ctr">
                    <a:lnR w="9525" cap="flat" cmpd="sng" algn="ctr">
                      <a:solidFill>
                        <a:schemeClr val="bg1">
                          <a:lumMod val="75000"/>
                        </a:schemeClr>
                      </a:solidFill>
                      <a:prstDash val="solid"/>
                      <a:round/>
                      <a:headEnd type="none" w="med" len="med"/>
                      <a:tailEnd type="none" w="med" len="med"/>
                    </a:lnR>
                    <a:solidFill>
                      <a:srgbClr val="CDD3DD"/>
                    </a:solidFill>
                  </a:tcPr>
                </a:tc>
                <a:extLst>
                  <a:ext uri="{0D108BD9-81ED-4DB2-BD59-A6C34878D82A}">
                    <a16:rowId xmlns:a16="http://schemas.microsoft.com/office/drawing/2014/main" val="10002"/>
                  </a:ext>
                </a:extLst>
              </a:tr>
              <a:tr h="1069103">
                <a:tc>
                  <a:txBody>
                    <a:bodyPr/>
                    <a:lstStyle/>
                    <a:p>
                      <a:pPr>
                        <a:lnSpc>
                          <a:spcPts val="1700"/>
                        </a:lnSpc>
                      </a:pPr>
                      <a:r>
                        <a:rPr lang="en-US" sz="1200" dirty="0">
                          <a:latin typeface="Arial" panose="020B0604020202020204" pitchFamily="34" charset="0"/>
                          <a:cs typeface="Arial" panose="020B0604020202020204" pitchFamily="34" charset="0"/>
                        </a:rPr>
                        <a:t>Baseline polymorphisms</a:t>
                      </a:r>
                      <a:endParaRPr lang="en-US" sz="1200" baseline="0" dirty="0">
                        <a:latin typeface="Arial" panose="020B0604020202020204" pitchFamily="34" charset="0"/>
                        <a:cs typeface="Arial" panose="020B0604020202020204" pitchFamily="34" charset="0"/>
                      </a:endParaRPr>
                    </a:p>
                    <a:p>
                      <a:pPr>
                        <a:lnSpc>
                          <a:spcPts val="1600"/>
                        </a:lnSpc>
                      </a:pPr>
                      <a:r>
                        <a:rPr lang="en-US" sz="1200" baseline="0" dirty="0">
                          <a:latin typeface="Arial" panose="020B0604020202020204" pitchFamily="34" charset="0"/>
                          <a:cs typeface="Arial" panose="020B0604020202020204" pitchFamily="34" charset="0"/>
                        </a:rPr>
                        <a:t>   None</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NS3 only </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   NS5A only</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NS3 and NS5A</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solidFill>
                      <a:srgbClr val="E8EAEF"/>
                    </a:solidFill>
                  </a:tcPr>
                </a:tc>
                <a:tc>
                  <a:txBody>
                    <a:bodyPr/>
                    <a:lstStyle/>
                    <a:p>
                      <a:pPr algn="ctr">
                        <a:lnSpc>
                          <a:spcPts val="1600"/>
                        </a:lnSpc>
                      </a:pP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218/335 (65)</a:t>
                      </a:r>
                    </a:p>
                    <a:p>
                      <a:pPr algn="ctr">
                        <a:lnSpc>
                          <a:spcPts val="1600"/>
                        </a:lnSpc>
                      </a:pPr>
                      <a:r>
                        <a:rPr lang="en-US" sz="1200" dirty="0">
                          <a:latin typeface="Arial" panose="020B0604020202020204" pitchFamily="34" charset="0"/>
                          <a:cs typeface="Arial" panose="020B0604020202020204" pitchFamily="34" charset="0"/>
                        </a:rPr>
                        <a:t>4/335 (1)</a:t>
                      </a:r>
                    </a:p>
                    <a:p>
                      <a:pPr algn="ctr">
                        <a:lnSpc>
                          <a:spcPts val="1600"/>
                        </a:lnSpc>
                      </a:pPr>
                      <a:r>
                        <a:rPr lang="en-US" sz="1200" dirty="0">
                          <a:latin typeface="Arial" panose="020B0604020202020204" pitchFamily="34" charset="0"/>
                          <a:cs typeface="Arial" panose="020B0604020202020204" pitchFamily="34" charset="0"/>
                        </a:rPr>
                        <a:t>111/335 (33)</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2/335 (&lt;1)</a:t>
                      </a:r>
                    </a:p>
                  </a:txBody>
                  <a:tcPr marL="68580" marR="68580" marT="34290" marB="34290" anchor="ctr">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E8EA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887400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Glecaprevir-Pibrentasvir for 8 or 12 weeks in Non-Cirrhotic GT 1</a:t>
            </a:r>
            <a:br>
              <a:rPr lang="en-US" sz="2000" dirty="0"/>
            </a:br>
            <a:r>
              <a:rPr lang="en-US" sz="2000" dirty="0"/>
              <a:t>ENDURANCE-1: Study Design</a:t>
            </a:r>
          </a:p>
        </p:txBody>
      </p:sp>
      <p:sp>
        <p:nvSpPr>
          <p:cNvPr id="36" name="Content Placeholder 6"/>
          <p:cNvSpPr>
            <a:spLocks noGrp="1"/>
          </p:cNvSpPr>
          <p:nvPr>
            <p:ph type="body" sz="quarter" idx="14"/>
          </p:nvPr>
        </p:nvSpPr>
        <p:spPr/>
        <p:txBody>
          <a:bodyPr/>
          <a:lstStyle/>
          <a:p>
            <a:r>
              <a:rPr lang="en-US" dirty="0">
                <a:latin typeface="Arial" panose="020B0604020202020204" pitchFamily="34" charset="0"/>
                <a:cs typeface="Arial" panose="020B0604020202020204" pitchFamily="34" charset="0"/>
              </a:rPr>
              <a:t>Source: </a:t>
            </a:r>
            <a:r>
              <a:rPr lang="en-US" dirty="0" err="1">
                <a:latin typeface="Arial" panose="020B0604020202020204" pitchFamily="34" charset="0"/>
                <a:cs typeface="Arial" panose="020B0604020202020204" pitchFamily="34" charset="0"/>
              </a:rPr>
              <a:t>Zeuzem</a:t>
            </a:r>
            <a:r>
              <a:rPr lang="en-US" dirty="0">
                <a:latin typeface="Arial" panose="020B0604020202020204" pitchFamily="34" charset="0"/>
                <a:cs typeface="Arial" panose="020B0604020202020204" pitchFamily="34" charset="0"/>
              </a:rPr>
              <a:t> S, et al. N </a:t>
            </a:r>
            <a:r>
              <a:rPr lang="en-US" dirty="0" err="1">
                <a:latin typeface="Arial" panose="020B0604020202020204" pitchFamily="34" charset="0"/>
                <a:cs typeface="Arial" panose="020B0604020202020204" pitchFamily="34" charset="0"/>
              </a:rPr>
              <a:t>Engl</a:t>
            </a:r>
            <a:r>
              <a:rPr lang="en-US" dirty="0">
                <a:latin typeface="Arial" panose="020B0604020202020204" pitchFamily="34" charset="0"/>
                <a:cs typeface="Arial" panose="020B0604020202020204" pitchFamily="34" charset="0"/>
              </a:rPr>
              <a:t> J Med. 2018;378:354-69.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latin typeface="Arial" panose="020B0604020202020204" pitchFamily="34" charset="0"/>
              <a:cs typeface="Arial" panose="020B0604020202020204" pitchFamily="34" charset="0"/>
            </a:endParaRPr>
          </a:p>
        </p:txBody>
      </p:sp>
      <p:cxnSp>
        <p:nvCxnSpPr>
          <p:cNvPr id="35" name="Straight Connector 34"/>
          <p:cNvCxnSpPr/>
          <p:nvPr/>
        </p:nvCxnSpPr>
        <p:spPr>
          <a:xfrm>
            <a:off x="4390263" y="21302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51540"/>
            <a:ext cx="1371600" cy="548640"/>
          </a:xfrm>
          <a:prstGeom prst="rect">
            <a:avLst/>
          </a:prstGeom>
          <a:solidFill>
            <a:srgbClr val="7030A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p>
        </p:txBody>
      </p:sp>
      <p:sp>
        <p:nvSpPr>
          <p:cNvPr id="50" name="Rectangle 49"/>
          <p:cNvSpPr/>
          <p:nvPr/>
        </p:nvSpPr>
        <p:spPr>
          <a:xfrm>
            <a:off x="6133418" y="1978330"/>
            <a:ext cx="690879"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54" name="Rectangle 53"/>
          <p:cNvSpPr/>
          <p:nvPr/>
        </p:nvSpPr>
        <p:spPr>
          <a:xfrm>
            <a:off x="2077250" y="1981965"/>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latin typeface="Arial" panose="020B0604020202020204" pitchFamily="34" charset="0"/>
                <a:cs typeface="Arial" panose="020B0604020202020204" pitchFamily="34" charset="0"/>
              </a:rPr>
              <a:t>n = 351</a:t>
            </a:r>
          </a:p>
        </p:txBody>
      </p:sp>
      <p:cxnSp>
        <p:nvCxnSpPr>
          <p:cNvPr id="60" name="Straight Connector 59"/>
          <p:cNvCxnSpPr/>
          <p:nvPr/>
        </p:nvCxnSpPr>
        <p:spPr>
          <a:xfrm>
            <a:off x="5078254" y="3080877"/>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10658"/>
            <a:ext cx="2056258" cy="548640"/>
          </a:xfrm>
          <a:prstGeom prst="rect">
            <a:avLst/>
          </a:prstGeom>
          <a:solidFill>
            <a:srgbClr val="0070C0">
              <a:alpha val="20000"/>
            </a:srgbClr>
          </a:solidFill>
          <a:ln w="6350" cmpd="sng">
            <a:solidFill>
              <a:srgbClr val="000000"/>
            </a:solidFill>
            <a:miter lim="800000"/>
            <a:headEnd/>
            <a:tailEnd/>
          </a:ln>
          <a:effectLst/>
        </p:spPr>
        <p:txBody>
          <a:bodyPr wrap="none" anchor="ctr"/>
          <a:lstStyle/>
          <a:p>
            <a:pPr algn="ctr"/>
            <a:r>
              <a:rPr lang="en-US" sz="1400" b="1" dirty="0">
                <a:latin typeface="Arial" panose="020B0604020202020204" pitchFamily="34" charset="0"/>
                <a:cs typeface="Arial" panose="020B0604020202020204" pitchFamily="34" charset="0"/>
              </a:rPr>
              <a:t>GLE-PIB</a:t>
            </a:r>
          </a:p>
        </p:txBody>
      </p:sp>
      <p:sp>
        <p:nvSpPr>
          <p:cNvPr id="62" name="Rectangle 61"/>
          <p:cNvSpPr/>
          <p:nvPr/>
        </p:nvSpPr>
        <p:spPr>
          <a:xfrm>
            <a:off x="6813972" y="2919495"/>
            <a:ext cx="690879"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SVR12</a:t>
            </a:r>
          </a:p>
        </p:txBody>
      </p:sp>
      <p:sp>
        <p:nvSpPr>
          <p:cNvPr id="63" name="Rectangle 62"/>
          <p:cNvSpPr/>
          <p:nvPr/>
        </p:nvSpPr>
        <p:spPr>
          <a:xfrm>
            <a:off x="2077250" y="2917110"/>
            <a:ext cx="10133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latin typeface="Arial" panose="020B0604020202020204" pitchFamily="34" charset="0"/>
                <a:cs typeface="Arial" panose="020B0604020202020204" pitchFamily="34" charset="0"/>
              </a:rPr>
              <a:t>n = 352</a:t>
            </a:r>
          </a:p>
        </p:txBody>
      </p:sp>
      <p:sp>
        <p:nvSpPr>
          <p:cNvPr id="64" name="Rectangle 25"/>
          <p:cNvSpPr>
            <a:spLocks noChangeArrowheads="1"/>
          </p:cNvSpPr>
          <p:nvPr/>
        </p:nvSpPr>
        <p:spPr bwMode="auto">
          <a:xfrm>
            <a:off x="1137789" y="3829051"/>
            <a:ext cx="6863212" cy="640157"/>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137160" bIns="68580" anchor="ctr">
            <a:prstTxWarp prst="textNoShape">
              <a:avLst/>
            </a:prstTxWarp>
          </a:bodyPr>
          <a:lstStyle/>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Abbreviations</a:t>
            </a:r>
            <a:r>
              <a:rPr lang="en-US" sz="1050" dirty="0">
                <a:solidFill>
                  <a:srgbClr val="000000"/>
                </a:solidFill>
                <a:latin typeface="Arial" panose="020B0604020202020204" pitchFamily="34" charset="0"/>
                <a:cs typeface="Arial" panose="020B0604020202020204" pitchFamily="34" charset="0"/>
              </a:rPr>
              <a:t>: GLE-PIB= Glecaprevir-pibrentasvir</a:t>
            </a:r>
          </a:p>
          <a:p>
            <a:pPr defTabSz="701279">
              <a:lnSpc>
                <a:spcPts val="1350"/>
              </a:lnSpc>
              <a:spcBef>
                <a:spcPts val="600"/>
              </a:spcBef>
            </a:pPr>
            <a:r>
              <a:rPr lang="en-US" sz="1050" b="1" dirty="0">
                <a:solidFill>
                  <a:srgbClr val="000000"/>
                </a:solidFill>
                <a:latin typeface="Arial" panose="020B0604020202020204" pitchFamily="34" charset="0"/>
                <a:cs typeface="Arial" panose="020B0604020202020204" pitchFamily="34" charset="0"/>
              </a:rPr>
              <a:t>Drug Dosing: </a:t>
            </a:r>
            <a:r>
              <a:rPr lang="en-US" sz="1050" dirty="0">
                <a:solidFill>
                  <a:srgbClr val="000000"/>
                </a:solidFill>
                <a:latin typeface="Arial" panose="020B0604020202020204" pitchFamily="34" charset="0"/>
                <a:cs typeface="Arial" panose="020B0604020202020204" pitchFamily="34" charset="0"/>
              </a:rPr>
              <a:t>Glecaprevir-pibrentasvir (100/40 mg) fixed-dose combination, three pills (300/120 mg) once daily</a:t>
            </a:r>
          </a:p>
        </p:txBody>
      </p:sp>
      <p:grpSp>
        <p:nvGrpSpPr>
          <p:cNvPr id="48" name="Group 47">
            <a:extLst>
              <a:ext uri="{FF2B5EF4-FFF2-40B4-BE49-F238E27FC236}">
                <a16:creationId xmlns:a16="http://schemas.microsoft.com/office/drawing/2014/main" id="{CF003994-5842-2B40-A350-B7BA1A067DFF}"/>
              </a:ext>
            </a:extLst>
          </p:cNvPr>
          <p:cNvGrpSpPr/>
          <p:nvPr/>
        </p:nvGrpSpPr>
        <p:grpSpPr>
          <a:xfrm>
            <a:off x="1138416" y="1021866"/>
            <a:ext cx="6871718" cy="386328"/>
            <a:chOff x="1138416" y="1021866"/>
            <a:chExt cx="6871718" cy="386328"/>
          </a:xfrm>
        </p:grpSpPr>
        <p:sp>
          <p:nvSpPr>
            <p:cNvPr id="65" name="Rectangle 64">
              <a:extLst>
                <a:ext uri="{FF2B5EF4-FFF2-40B4-BE49-F238E27FC236}">
                  <a16:creationId xmlns:a16="http://schemas.microsoft.com/office/drawing/2014/main" id="{C08603F3-DAB7-0B46-AD40-0F12536CE442}"/>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66" name="Straight Connector 65">
              <a:extLst>
                <a:ext uri="{FF2B5EF4-FFF2-40B4-BE49-F238E27FC236}">
                  <a16:creationId xmlns:a16="http://schemas.microsoft.com/office/drawing/2014/main" id="{1EFDFEF5-12E0-2749-A7C6-ACFDC64CF464}"/>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33880DDF-AA44-0447-88E5-C4B8A9CF9AD2}"/>
                </a:ext>
              </a:extLst>
            </p:cNvPr>
            <p:cNvGrpSpPr/>
            <p:nvPr/>
          </p:nvGrpSpPr>
          <p:grpSpPr>
            <a:xfrm>
              <a:off x="1857714" y="1021866"/>
              <a:ext cx="5481256" cy="386328"/>
              <a:chOff x="1857714" y="1021866"/>
              <a:chExt cx="5481256" cy="386328"/>
            </a:xfrm>
          </p:grpSpPr>
          <p:sp>
            <p:nvSpPr>
              <p:cNvPr id="76" name="Rectangle 75">
                <a:extLst>
                  <a:ext uri="{FF2B5EF4-FFF2-40B4-BE49-F238E27FC236}">
                    <a16:creationId xmlns:a16="http://schemas.microsoft.com/office/drawing/2014/main" id="{07EA504B-56F2-F240-8C0C-A03577945AAD}"/>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77" name="Group 76">
                <a:extLst>
                  <a:ext uri="{FF2B5EF4-FFF2-40B4-BE49-F238E27FC236}">
                    <a16:creationId xmlns:a16="http://schemas.microsoft.com/office/drawing/2014/main" id="{02B21E96-522B-4E44-9578-8C0001080F7E}"/>
                  </a:ext>
                </a:extLst>
              </p:cNvPr>
              <p:cNvGrpSpPr/>
              <p:nvPr/>
            </p:nvGrpSpPr>
            <p:grpSpPr>
              <a:xfrm>
                <a:off x="2825227" y="1021866"/>
                <a:ext cx="4513743" cy="386328"/>
                <a:chOff x="2825227" y="1021866"/>
                <a:chExt cx="4513743" cy="386328"/>
              </a:xfrm>
            </p:grpSpPr>
            <p:sp>
              <p:nvSpPr>
                <p:cNvPr id="78" name="Rectangle 77">
                  <a:extLst>
                    <a:ext uri="{FF2B5EF4-FFF2-40B4-BE49-F238E27FC236}">
                      <a16:creationId xmlns:a16="http://schemas.microsoft.com/office/drawing/2014/main" id="{68331924-4670-534B-B8CC-476C8EC4BC33}"/>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79" name="Rectangle 78">
                  <a:extLst>
                    <a:ext uri="{FF2B5EF4-FFF2-40B4-BE49-F238E27FC236}">
                      <a16:creationId xmlns:a16="http://schemas.microsoft.com/office/drawing/2014/main" id="{B0F33797-735B-6143-B953-E77FDC6C4CF1}"/>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80" name="Rectangle 79">
                  <a:extLst>
                    <a:ext uri="{FF2B5EF4-FFF2-40B4-BE49-F238E27FC236}">
                      <a16:creationId xmlns:a16="http://schemas.microsoft.com/office/drawing/2014/main" id="{07039F0E-4E09-A345-A8D9-83305477D7B8}"/>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81" name="Rectangle 80">
                  <a:extLst>
                    <a:ext uri="{FF2B5EF4-FFF2-40B4-BE49-F238E27FC236}">
                      <a16:creationId xmlns:a16="http://schemas.microsoft.com/office/drawing/2014/main" id="{888B96FA-3357-6E43-9A51-CCFD609C5A04}"/>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82" name="Rectangle 81">
                  <a:extLst>
                    <a:ext uri="{FF2B5EF4-FFF2-40B4-BE49-F238E27FC236}">
                      <a16:creationId xmlns:a16="http://schemas.microsoft.com/office/drawing/2014/main" id="{D8168077-D07C-F443-B2F4-E0E011ED118F}"/>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83" name="Rectangle 82">
                  <a:extLst>
                    <a:ext uri="{FF2B5EF4-FFF2-40B4-BE49-F238E27FC236}">
                      <a16:creationId xmlns:a16="http://schemas.microsoft.com/office/drawing/2014/main" id="{6AE9550A-6849-7641-BF52-4838C5583142}"/>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84" name="Rectangle 83">
                  <a:extLst>
                    <a:ext uri="{FF2B5EF4-FFF2-40B4-BE49-F238E27FC236}">
                      <a16:creationId xmlns:a16="http://schemas.microsoft.com/office/drawing/2014/main" id="{E1E83C8E-6DD0-E041-A3EA-CA3484DB727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68" name="Group 67">
              <a:extLst>
                <a:ext uri="{FF2B5EF4-FFF2-40B4-BE49-F238E27FC236}">
                  <a16:creationId xmlns:a16="http://schemas.microsoft.com/office/drawing/2014/main" id="{3159ACDE-B09C-A14C-99B8-F5721BB7F37D}"/>
                </a:ext>
              </a:extLst>
            </p:cNvPr>
            <p:cNvGrpSpPr/>
            <p:nvPr/>
          </p:nvGrpSpPr>
          <p:grpSpPr>
            <a:xfrm>
              <a:off x="3028672" y="1328205"/>
              <a:ext cx="4105701" cy="65723"/>
              <a:chOff x="3028672" y="1328205"/>
              <a:chExt cx="4105701" cy="65723"/>
            </a:xfrm>
          </p:grpSpPr>
          <p:cxnSp>
            <p:nvCxnSpPr>
              <p:cNvPr id="69" name="Straight Connector 68">
                <a:extLst>
                  <a:ext uri="{FF2B5EF4-FFF2-40B4-BE49-F238E27FC236}">
                    <a16:creationId xmlns:a16="http://schemas.microsoft.com/office/drawing/2014/main" id="{BFF2F7DE-55ED-E449-938E-44E60A65586B}"/>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D52FE4-388E-0748-B87E-A30E08983FAB}"/>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B5B3B7-C09A-6A4A-B1AE-19B9C546916A}"/>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5B0B693-D70C-3E46-99C1-7EEB1780DD0B}"/>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4DC3204-8E57-6B41-B3B4-0335D304470F}"/>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F43F6D-3CBA-9F46-AE35-500FEF042515}"/>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BE6E24-07A8-2E46-8A2A-269493E8D710}"/>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FDF34893-C76D-D542-B871-9DB43142BBC5}"/>
              </a:ext>
            </a:extLst>
          </p:cNvPr>
          <p:cNvSpPr/>
          <p:nvPr/>
        </p:nvSpPr>
        <p:spPr>
          <a:xfrm>
            <a:off x="323849" y="1849186"/>
            <a:ext cx="1878183" cy="1510112"/>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panose="020B0604020202020204" pitchFamily="34" charset="0"/>
                <a:cs typeface="Arial" panose="020B0604020202020204" pitchFamily="34" charset="0"/>
              </a:rPr>
              <a:t>GT-1</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Naïve</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Treatment Experienced</a:t>
            </a:r>
          </a:p>
          <a:p>
            <a:pPr algn="ctr"/>
            <a:r>
              <a:rPr lang="en-US" sz="1200" b="1" dirty="0">
                <a:solidFill>
                  <a:srgbClr val="FFFFFF"/>
                </a:solidFill>
                <a:latin typeface="Arial" panose="020B0604020202020204" pitchFamily="34" charset="0"/>
                <a:cs typeface="Arial" panose="020B0604020202020204" pitchFamily="34" charset="0"/>
              </a:rPr>
              <a:t>Without cirrhosis</a:t>
            </a: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770104"/>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Method to Determine Cirrhosis Eligibility</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graphicFrame>
        <p:nvGraphicFramePr>
          <p:cNvPr id="6" name="Content Placeholder 5"/>
          <p:cNvGraphicFramePr>
            <a:graphicFrameLocks/>
          </p:cNvGraphicFramePr>
          <p:nvPr>
            <p:extLst>
              <p:ext uri="{D42A27DB-BD31-4B8C-83A1-F6EECF244321}">
                <p14:modId xmlns:p14="http://schemas.microsoft.com/office/powerpoint/2010/main" val="4107014464"/>
              </p:ext>
            </p:extLst>
          </p:nvPr>
        </p:nvGraphicFramePr>
        <p:xfrm>
          <a:off x="457200" y="1017527"/>
          <a:ext cx="8229601" cy="3657600"/>
        </p:xfrm>
        <a:graphic>
          <a:graphicData uri="http://schemas.openxmlformats.org/drawingml/2006/table">
            <a:tbl>
              <a:tblPr firstRow="1" bandRow="1">
                <a:tableStyleId>{5C22544A-7EE6-4342-B048-85BDC9FD1C3A}</a:tableStyleId>
              </a:tblPr>
              <a:tblGrid>
                <a:gridCol w="5327253">
                  <a:extLst>
                    <a:ext uri="{9D8B030D-6E8A-4147-A177-3AD203B41FA5}">
                      <a16:colId xmlns:a16="http://schemas.microsoft.com/office/drawing/2014/main" val="20000"/>
                    </a:ext>
                  </a:extLst>
                </a:gridCol>
                <a:gridCol w="2902348">
                  <a:extLst>
                    <a:ext uri="{9D8B030D-6E8A-4147-A177-3AD203B41FA5}">
                      <a16:colId xmlns:a16="http://schemas.microsoft.com/office/drawing/2014/main" val="20001"/>
                    </a:ext>
                  </a:extLst>
                </a:gridCol>
              </a:tblGrid>
              <a:tr h="851763">
                <a:tc>
                  <a:txBody>
                    <a:bodyPr/>
                    <a:lstStyle/>
                    <a:p>
                      <a:pPr marL="91440"/>
                      <a:r>
                        <a:rPr lang="en-US" sz="1400" dirty="0">
                          <a:latin typeface="Arial" panose="020B0604020202020204" pitchFamily="34" charset="0"/>
                          <a:cs typeface="Arial" panose="020B0604020202020204" pitchFamily="34" charset="0"/>
                        </a:rPr>
                        <a:t>Method Used to Determine Cirrhosis Eligibility</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lnSpc>
                          <a:spcPts val="2000"/>
                        </a:lnSpc>
                      </a:pPr>
                      <a:r>
                        <a:rPr lang="en-US" sz="1400" baseline="0" dirty="0">
                          <a:latin typeface="Arial" panose="020B0604020202020204" pitchFamily="34" charset="0"/>
                          <a:cs typeface="Arial" panose="020B0604020202020204" pitchFamily="34" charset="0"/>
                        </a:rPr>
                        <a:t>Patients (%) </a:t>
                      </a:r>
                      <a:br>
                        <a:rPr lang="en-US" sz="1400" baseline="0" dirty="0">
                          <a:latin typeface="Arial" panose="020B0604020202020204" pitchFamily="34" charset="0"/>
                          <a:cs typeface="Arial" panose="020B0604020202020204" pitchFamily="34" charset="0"/>
                        </a:rPr>
                      </a:br>
                      <a:r>
                        <a:rPr lang="en-US" sz="1200" b="0" baseline="0" dirty="0">
                          <a:latin typeface="Arial" panose="020B0604020202020204" pitchFamily="34" charset="0"/>
                          <a:cs typeface="Arial" panose="020B0604020202020204" pitchFamily="34" charset="0"/>
                        </a:rPr>
                        <a:t>(n = 343)</a:t>
                      </a:r>
                      <a:endParaRPr lang="en-US" sz="12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4971A6"/>
                    </a:solidFill>
                  </a:tcPr>
                </a:tc>
                <a:extLst>
                  <a:ext uri="{0D108BD9-81ED-4DB2-BD59-A6C34878D82A}">
                    <a16:rowId xmlns:a16="http://schemas.microsoft.com/office/drawing/2014/main" val="10000"/>
                  </a:ext>
                </a:extLst>
              </a:tr>
              <a:tr h="935279">
                <a:tc>
                  <a:txBody>
                    <a:bodyPr/>
                    <a:lstStyle/>
                    <a:p>
                      <a:pPr marL="91440">
                        <a:lnSpc>
                          <a:spcPts val="2400"/>
                        </a:lnSpc>
                      </a:pPr>
                      <a:r>
                        <a:rPr lang="en-US" sz="1400" b="1" dirty="0">
                          <a:latin typeface="Arial" panose="020B0604020202020204" pitchFamily="34" charset="0"/>
                          <a:cs typeface="Arial" panose="020B0604020202020204" pitchFamily="34" charset="0"/>
                        </a:rPr>
                        <a:t>Histology</a:t>
                      </a:r>
                      <a:r>
                        <a:rPr lang="en-US" sz="1400" dirty="0">
                          <a:latin typeface="Arial" panose="020B0604020202020204" pitchFamily="34" charset="0"/>
                          <a:cs typeface="Arial" panose="020B0604020202020204" pitchFamily="34" charset="0"/>
                        </a:rPr>
                        <a:t> (METAVIR F4 or equivalent</a:t>
                      </a:r>
                      <a:r>
                        <a:rPr lang="en-US" sz="1400" dirty="0">
                          <a:solidFill>
                            <a:srgbClr val="C00000"/>
                          </a:solidFill>
                          <a:latin typeface="Arial" panose="020B0604020202020204" pitchFamily="34" charset="0"/>
                          <a:cs typeface="Arial" panose="020B0604020202020204" pitchFamily="34" charset="0"/>
                        </a:rPr>
                        <a:t>)</a:t>
                      </a:r>
                      <a:endParaRPr lang="en-US" sz="1400" baseline="300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2400"/>
                        </a:lnSpc>
                      </a:pPr>
                      <a:r>
                        <a:rPr lang="en-US" sz="1400" dirty="0">
                          <a:latin typeface="Arial" panose="020B0604020202020204" pitchFamily="34" charset="0"/>
                          <a:cs typeface="Arial" panose="020B0604020202020204" pitchFamily="34" charset="0"/>
                        </a:rPr>
                        <a:t>32 (9.3)</a:t>
                      </a:r>
                    </a:p>
                  </a:txBody>
                  <a:tcPr marL="68580" marR="68580" marT="34290" marB="34290" anchor="ctr">
                    <a:lnR w="9525" cap="flat" cmpd="sng" algn="ctr">
                      <a:solidFill>
                        <a:schemeClr val="bg1">
                          <a:lumMod val="75000"/>
                        </a:schemeClr>
                      </a:solidFill>
                      <a:prstDash val="solid"/>
                      <a:round/>
                      <a:headEnd type="none" w="med" len="med"/>
                      <a:tailEnd type="none" w="med" len="med"/>
                    </a:lnR>
                    <a:solidFill>
                      <a:srgbClr val="E8EAEF"/>
                    </a:solidFill>
                  </a:tcPr>
                </a:tc>
                <a:extLst>
                  <a:ext uri="{0D108BD9-81ED-4DB2-BD59-A6C34878D82A}">
                    <a16:rowId xmlns:a16="http://schemas.microsoft.com/office/drawing/2014/main" val="10001"/>
                  </a:ext>
                </a:extLst>
              </a:tr>
              <a:tr h="935279">
                <a:tc>
                  <a:txBody>
                    <a:bodyPr/>
                    <a:lstStyle/>
                    <a:p>
                      <a:pPr marL="91440">
                        <a:lnSpc>
                          <a:spcPts val="2400"/>
                        </a:lnSpc>
                      </a:pPr>
                      <a:r>
                        <a:rPr lang="en-US" sz="1400" b="1" dirty="0">
                          <a:solidFill>
                            <a:schemeClr val="tx1"/>
                          </a:solidFill>
                          <a:latin typeface="Arial" panose="020B0604020202020204" pitchFamily="34" charset="0"/>
                          <a:cs typeface="Arial" panose="020B0604020202020204" pitchFamily="34" charset="0"/>
                        </a:rPr>
                        <a:t>FibroScan ≥14.6 kPa </a:t>
                      </a:r>
                      <a:r>
                        <a:rPr lang="en-US" sz="1400" dirty="0">
                          <a:latin typeface="Arial" panose="020B0604020202020204" pitchFamily="34" charset="0"/>
                          <a:cs typeface="Arial" panose="020B0604020202020204" pitchFamily="34" charset="0"/>
                        </a:rPr>
                        <a:t>(no histology data available)</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CDD3DD"/>
                    </a:solidFill>
                  </a:tcPr>
                </a:tc>
                <a:tc>
                  <a:txBody>
                    <a:bodyPr/>
                    <a:lstStyle/>
                    <a:p>
                      <a:pPr algn="ctr">
                        <a:lnSpc>
                          <a:spcPts val="2400"/>
                        </a:lnSpc>
                      </a:pPr>
                      <a:r>
                        <a:rPr lang="en-US" sz="1400" dirty="0">
                          <a:latin typeface="Arial" panose="020B0604020202020204" pitchFamily="34" charset="0"/>
                          <a:cs typeface="Arial" panose="020B0604020202020204" pitchFamily="34" charset="0"/>
                        </a:rPr>
                        <a:t>285 (83.1)</a:t>
                      </a:r>
                    </a:p>
                  </a:txBody>
                  <a:tcPr marL="68580" marR="68580" marT="34290" marB="34290" anchor="ctr">
                    <a:lnR w="9525" cap="flat" cmpd="sng" algn="ctr">
                      <a:solidFill>
                        <a:schemeClr val="bg1">
                          <a:lumMod val="75000"/>
                        </a:schemeClr>
                      </a:solidFill>
                      <a:prstDash val="solid"/>
                      <a:round/>
                      <a:headEnd type="none" w="med" len="med"/>
                      <a:tailEnd type="none" w="med" len="med"/>
                    </a:lnR>
                    <a:solidFill>
                      <a:srgbClr val="CDD3DD"/>
                    </a:solidFill>
                  </a:tcPr>
                </a:tc>
                <a:extLst>
                  <a:ext uri="{0D108BD9-81ED-4DB2-BD59-A6C34878D82A}">
                    <a16:rowId xmlns:a16="http://schemas.microsoft.com/office/drawing/2014/main" val="10002"/>
                  </a:ext>
                </a:extLst>
              </a:tr>
              <a:tr h="935279">
                <a:tc>
                  <a:txBody>
                    <a:bodyPr/>
                    <a:lstStyle/>
                    <a:p>
                      <a:pPr marL="91440">
                        <a:lnSpc>
                          <a:spcPts val="2400"/>
                        </a:lnSpc>
                      </a:pPr>
                      <a:r>
                        <a:rPr lang="en-US" sz="1400" b="1" dirty="0" err="1">
                          <a:latin typeface="Arial" panose="020B0604020202020204" pitchFamily="34" charset="0"/>
                          <a:cs typeface="Arial" panose="020B0604020202020204" pitchFamily="34" charset="0"/>
                        </a:rPr>
                        <a:t>FibroTest</a:t>
                      </a:r>
                      <a:r>
                        <a:rPr lang="en-US" sz="1400" b="1" dirty="0">
                          <a:latin typeface="Arial" panose="020B0604020202020204" pitchFamily="34" charset="0"/>
                          <a:cs typeface="Arial" panose="020B0604020202020204" pitchFamily="34" charset="0"/>
                        </a:rPr>
                        <a:t> ≥0.75 and APRI &gt;2 </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(no histology or </a:t>
                      </a:r>
                      <a:r>
                        <a:rPr lang="en-US" sz="1400" dirty="0" err="1">
                          <a:latin typeface="Arial" panose="020B0604020202020204" pitchFamily="34" charset="0"/>
                          <a:cs typeface="Arial" panose="020B0604020202020204" pitchFamily="34" charset="0"/>
                        </a:rPr>
                        <a:t>FibroScan</a:t>
                      </a:r>
                      <a:r>
                        <a:rPr lang="en-US" sz="1400" dirty="0">
                          <a:latin typeface="Arial" panose="020B0604020202020204" pitchFamily="34" charset="0"/>
                          <a:cs typeface="Arial" panose="020B0604020202020204" pitchFamily="34" charset="0"/>
                        </a:rPr>
                        <a:t> data available)</a:t>
                      </a:r>
                    </a:p>
                  </a:txBody>
                  <a:tcPr marL="68580" marR="68580" marT="34290" marB="34290" anchor="ctr">
                    <a:lnL w="9525" cap="flat" cmpd="sng" algn="ctr">
                      <a:solidFill>
                        <a:schemeClr val="bg1">
                          <a:lumMod val="75000"/>
                        </a:schemeClr>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solidFill>
                      <a:srgbClr val="E8EAEF"/>
                    </a:solidFill>
                  </a:tcPr>
                </a:tc>
                <a:tc>
                  <a:txBody>
                    <a:bodyPr/>
                    <a:lstStyle/>
                    <a:p>
                      <a:pPr algn="ctr">
                        <a:lnSpc>
                          <a:spcPts val="2400"/>
                        </a:lnSpc>
                      </a:pPr>
                      <a:r>
                        <a:rPr lang="en-US" sz="1400" dirty="0">
                          <a:latin typeface="Arial" panose="020B0604020202020204" pitchFamily="34" charset="0"/>
                          <a:cs typeface="Arial" panose="020B0604020202020204" pitchFamily="34" charset="0"/>
                        </a:rPr>
                        <a:t>26 (7.6)</a:t>
                      </a:r>
                    </a:p>
                  </a:txBody>
                  <a:tcPr marL="68580" marR="68580" marT="34290" marB="34290" anchor="ctr">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E8EAE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6049807"/>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Results (Intent-to-Treat)</a:t>
            </a:r>
          </a:p>
        </p:txBody>
      </p:sp>
      <p:sp>
        <p:nvSpPr>
          <p:cNvPr id="4" name="Text Placeholder 3"/>
          <p:cNvSpPr>
            <a:spLocks noGrp="1"/>
          </p:cNvSpPr>
          <p:nvPr>
            <p:ph type="body" idx="10"/>
          </p:nvPr>
        </p:nvSpPr>
        <p:spPr>
          <a:prstGeom prst="rect">
            <a:avLst/>
          </a:prstGeom>
        </p:spPr>
        <p:txBody>
          <a:bodyPr/>
          <a:lstStyle/>
          <a:p>
            <a:r>
              <a:rPr lang="en-US" sz="1350" dirty="0"/>
              <a:t>Sustained Virologic Response Rates (SVR): ITT Analysis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graphicFrame>
        <p:nvGraphicFramePr>
          <p:cNvPr id="12" name="Chart 11">
            <a:extLst>
              <a:ext uri="{FF2B5EF4-FFF2-40B4-BE49-F238E27FC236}">
                <a16:creationId xmlns:a16="http://schemas.microsoft.com/office/drawing/2014/main" id="{BC781BF5-0EEC-A14F-B828-BAFB6896204E}"/>
              </a:ext>
            </a:extLst>
          </p:cNvPr>
          <p:cNvGraphicFramePr>
            <a:graphicFrameLocks/>
          </p:cNvGraphicFramePr>
          <p:nvPr>
            <p:extLst>
              <p:ext uri="{D42A27DB-BD31-4B8C-83A1-F6EECF244321}">
                <p14:modId xmlns:p14="http://schemas.microsoft.com/office/powerpoint/2010/main" val="1117303368"/>
              </p:ext>
            </p:extLst>
          </p:nvPr>
        </p:nvGraphicFramePr>
        <p:xfrm>
          <a:off x="303200" y="1410743"/>
          <a:ext cx="850392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D17F312A-4712-4942-B06F-83BCE2F1CEF3}"/>
              </a:ext>
            </a:extLst>
          </p:cNvPr>
          <p:cNvSpPr/>
          <p:nvPr/>
        </p:nvSpPr>
        <p:spPr>
          <a:xfrm>
            <a:off x="1548726" y="3987935"/>
            <a:ext cx="662281"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335/343</a:t>
            </a:r>
          </a:p>
        </p:txBody>
      </p:sp>
      <p:sp>
        <p:nvSpPr>
          <p:cNvPr id="14" name="Rectangle 13">
            <a:extLst>
              <a:ext uri="{FF2B5EF4-FFF2-40B4-BE49-F238E27FC236}">
                <a16:creationId xmlns:a16="http://schemas.microsoft.com/office/drawing/2014/main" id="{FB140521-B91A-9C4A-A9CA-3771F3C53102}"/>
              </a:ext>
            </a:extLst>
          </p:cNvPr>
          <p:cNvSpPr/>
          <p:nvPr/>
        </p:nvSpPr>
        <p:spPr>
          <a:xfrm>
            <a:off x="2524434" y="3987335"/>
            <a:ext cx="758399" cy="2845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226/231</a:t>
            </a:r>
          </a:p>
        </p:txBody>
      </p:sp>
      <p:sp>
        <p:nvSpPr>
          <p:cNvPr id="15" name="Rectangle 14">
            <a:extLst>
              <a:ext uri="{FF2B5EF4-FFF2-40B4-BE49-F238E27FC236}">
                <a16:creationId xmlns:a16="http://schemas.microsoft.com/office/drawing/2014/main" id="{1F064948-81CA-0846-AA1C-AB77B50DA779}"/>
              </a:ext>
            </a:extLst>
          </p:cNvPr>
          <p:cNvSpPr/>
          <p:nvPr/>
        </p:nvSpPr>
        <p:spPr>
          <a:xfrm>
            <a:off x="3664370" y="3987935"/>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26/26</a:t>
            </a:r>
          </a:p>
        </p:txBody>
      </p:sp>
      <p:sp>
        <p:nvSpPr>
          <p:cNvPr id="16" name="Rectangle 15">
            <a:extLst>
              <a:ext uri="{FF2B5EF4-FFF2-40B4-BE49-F238E27FC236}">
                <a16:creationId xmlns:a16="http://schemas.microsoft.com/office/drawing/2014/main" id="{95388EBA-FA27-1E4B-A59C-315A72EACD4B}"/>
              </a:ext>
            </a:extLst>
          </p:cNvPr>
          <p:cNvSpPr/>
          <p:nvPr/>
        </p:nvSpPr>
        <p:spPr>
          <a:xfrm>
            <a:off x="4725400" y="3986159"/>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60/63</a:t>
            </a:r>
          </a:p>
        </p:txBody>
      </p:sp>
      <p:sp>
        <p:nvSpPr>
          <p:cNvPr id="17" name="Rectangle 16">
            <a:extLst>
              <a:ext uri="{FF2B5EF4-FFF2-40B4-BE49-F238E27FC236}">
                <a16:creationId xmlns:a16="http://schemas.microsoft.com/office/drawing/2014/main" id="{C67B173C-7DFC-9340-96D0-74D374A7E10E}"/>
              </a:ext>
            </a:extLst>
          </p:cNvPr>
          <p:cNvSpPr/>
          <p:nvPr/>
        </p:nvSpPr>
        <p:spPr>
          <a:xfrm>
            <a:off x="6830065" y="3991585"/>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1/1</a:t>
            </a:r>
          </a:p>
        </p:txBody>
      </p:sp>
      <p:sp>
        <p:nvSpPr>
          <p:cNvPr id="18" name="Rectangle 17">
            <a:extLst>
              <a:ext uri="{FF2B5EF4-FFF2-40B4-BE49-F238E27FC236}">
                <a16:creationId xmlns:a16="http://schemas.microsoft.com/office/drawing/2014/main" id="{3C0D82C3-29C9-1B45-8E81-CF882F0AE70E}"/>
              </a:ext>
            </a:extLst>
          </p:cNvPr>
          <p:cNvSpPr/>
          <p:nvPr/>
        </p:nvSpPr>
        <p:spPr>
          <a:xfrm>
            <a:off x="7921699" y="3986159"/>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9/9</a:t>
            </a:r>
          </a:p>
        </p:txBody>
      </p:sp>
      <p:sp>
        <p:nvSpPr>
          <p:cNvPr id="19" name="Rectangle 18">
            <a:extLst>
              <a:ext uri="{FF2B5EF4-FFF2-40B4-BE49-F238E27FC236}">
                <a16:creationId xmlns:a16="http://schemas.microsoft.com/office/drawing/2014/main" id="{780369EF-8443-C94D-BAC5-D224C8227177}"/>
              </a:ext>
            </a:extLst>
          </p:cNvPr>
          <p:cNvSpPr/>
          <p:nvPr/>
        </p:nvSpPr>
        <p:spPr>
          <a:xfrm>
            <a:off x="5787423" y="3986159"/>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mj-lt"/>
              </a:rPr>
              <a:t>13/13</a:t>
            </a:r>
          </a:p>
        </p:txBody>
      </p:sp>
      <p:sp>
        <p:nvSpPr>
          <p:cNvPr id="20" name="Rectangle 19">
            <a:extLst>
              <a:ext uri="{FF2B5EF4-FFF2-40B4-BE49-F238E27FC236}">
                <a16:creationId xmlns:a16="http://schemas.microsoft.com/office/drawing/2014/main" id="{1721481F-8E4D-9472-EAD6-846177FEF73D}"/>
              </a:ext>
            </a:extLst>
          </p:cNvPr>
          <p:cNvSpPr/>
          <p:nvPr/>
        </p:nvSpPr>
        <p:spPr>
          <a:xfrm>
            <a:off x="1333421" y="1801763"/>
            <a:ext cx="10658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96-99)</a:t>
            </a:r>
          </a:p>
        </p:txBody>
      </p:sp>
      <p:sp>
        <p:nvSpPr>
          <p:cNvPr id="21" name="Rectangle 20">
            <a:extLst>
              <a:ext uri="{FF2B5EF4-FFF2-40B4-BE49-F238E27FC236}">
                <a16:creationId xmlns:a16="http://schemas.microsoft.com/office/drawing/2014/main" id="{192E5635-75DF-B69F-3E79-0876382F594D}"/>
              </a:ext>
            </a:extLst>
          </p:cNvPr>
          <p:cNvSpPr/>
          <p:nvPr/>
        </p:nvSpPr>
        <p:spPr>
          <a:xfrm>
            <a:off x="4490511" y="1869138"/>
            <a:ext cx="10658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rgbClr val="FFFFFF"/>
                </a:solidFill>
                <a:latin typeface="Arial" panose="020B0604020202020204" pitchFamily="34" charset="0"/>
                <a:cs typeface="Arial" panose="020B0604020202020204" pitchFamily="34" charset="0"/>
              </a:rPr>
              <a:t>(95% CI, 87-98)</a:t>
            </a:r>
          </a:p>
        </p:txBody>
      </p:sp>
    </p:spTree>
    <p:extLst>
      <p:ext uri="{BB962C8B-B14F-4D97-AF65-F5344CB8AC3E}">
        <p14:creationId xmlns:p14="http://schemas.microsoft.com/office/powerpoint/2010/main" val="1655120025"/>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Glecaprevir-Pibrentasvir in GT 1-6 &amp; Compensated Cirrhosis</a:t>
            </a:r>
            <a:br>
              <a:rPr lang="en-US" sz="2000" dirty="0"/>
            </a:br>
            <a:r>
              <a:rPr lang="en-US" sz="2000" dirty="0"/>
              <a:t>EXPEDITION-8: Results (Per Protocol Analysis)</a:t>
            </a:r>
          </a:p>
        </p:txBody>
      </p:sp>
      <p:sp>
        <p:nvSpPr>
          <p:cNvPr id="4" name="Text Placeholder 3"/>
          <p:cNvSpPr>
            <a:spLocks noGrp="1"/>
          </p:cNvSpPr>
          <p:nvPr>
            <p:ph type="body" idx="10"/>
          </p:nvPr>
        </p:nvSpPr>
        <p:spPr>
          <a:prstGeom prst="rect">
            <a:avLst/>
          </a:prstGeom>
        </p:spPr>
        <p:txBody>
          <a:bodyPr/>
          <a:lstStyle/>
          <a:p>
            <a:r>
              <a:rPr lang="en-US" sz="1350" dirty="0"/>
              <a:t>Sustained Virologic Response Rates (SVR): Per Protocol Analysis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graphicFrame>
        <p:nvGraphicFramePr>
          <p:cNvPr id="12" name="Chart 11">
            <a:extLst>
              <a:ext uri="{FF2B5EF4-FFF2-40B4-BE49-F238E27FC236}">
                <a16:creationId xmlns:a16="http://schemas.microsoft.com/office/drawing/2014/main" id="{BC781BF5-0EEC-A14F-B828-BAFB6896204E}"/>
              </a:ext>
            </a:extLst>
          </p:cNvPr>
          <p:cNvGraphicFramePr>
            <a:graphicFrameLocks/>
          </p:cNvGraphicFramePr>
          <p:nvPr>
            <p:extLst>
              <p:ext uri="{D42A27DB-BD31-4B8C-83A1-F6EECF244321}">
                <p14:modId xmlns:p14="http://schemas.microsoft.com/office/powerpoint/2010/main" val="3161868674"/>
              </p:ext>
            </p:extLst>
          </p:nvPr>
        </p:nvGraphicFramePr>
        <p:xfrm>
          <a:off x="457200" y="1410272"/>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D17F312A-4712-4942-B06F-83BCE2F1CEF3}"/>
              </a:ext>
            </a:extLst>
          </p:cNvPr>
          <p:cNvSpPr/>
          <p:nvPr/>
        </p:nvSpPr>
        <p:spPr>
          <a:xfrm>
            <a:off x="1575256" y="3958932"/>
            <a:ext cx="641731"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334/335</a:t>
            </a:r>
          </a:p>
        </p:txBody>
      </p:sp>
      <p:sp>
        <p:nvSpPr>
          <p:cNvPr id="14" name="Rectangle 13">
            <a:extLst>
              <a:ext uri="{FF2B5EF4-FFF2-40B4-BE49-F238E27FC236}">
                <a16:creationId xmlns:a16="http://schemas.microsoft.com/office/drawing/2014/main" id="{FB140521-B91A-9C4A-A9CA-3771F3C53102}"/>
              </a:ext>
            </a:extLst>
          </p:cNvPr>
          <p:cNvSpPr/>
          <p:nvPr/>
        </p:nvSpPr>
        <p:spPr>
          <a:xfrm>
            <a:off x="2542265" y="3958932"/>
            <a:ext cx="758399"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225/225</a:t>
            </a:r>
          </a:p>
        </p:txBody>
      </p:sp>
      <p:sp>
        <p:nvSpPr>
          <p:cNvPr id="15" name="Rectangle 14">
            <a:extLst>
              <a:ext uri="{FF2B5EF4-FFF2-40B4-BE49-F238E27FC236}">
                <a16:creationId xmlns:a16="http://schemas.microsoft.com/office/drawing/2014/main" id="{1F064948-81CA-0846-AA1C-AB77B50DA779}"/>
              </a:ext>
            </a:extLst>
          </p:cNvPr>
          <p:cNvSpPr/>
          <p:nvPr/>
        </p:nvSpPr>
        <p:spPr>
          <a:xfrm>
            <a:off x="3650362" y="3957756"/>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26/26</a:t>
            </a:r>
          </a:p>
        </p:txBody>
      </p:sp>
      <p:sp>
        <p:nvSpPr>
          <p:cNvPr id="16" name="Rectangle 15">
            <a:extLst>
              <a:ext uri="{FF2B5EF4-FFF2-40B4-BE49-F238E27FC236}">
                <a16:creationId xmlns:a16="http://schemas.microsoft.com/office/drawing/2014/main" id="{95388EBA-FA27-1E4B-A59C-315A72EACD4B}"/>
              </a:ext>
            </a:extLst>
          </p:cNvPr>
          <p:cNvSpPr/>
          <p:nvPr/>
        </p:nvSpPr>
        <p:spPr>
          <a:xfrm>
            <a:off x="4671338" y="3957756"/>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60/61</a:t>
            </a:r>
          </a:p>
        </p:txBody>
      </p:sp>
      <p:sp>
        <p:nvSpPr>
          <p:cNvPr id="17" name="Rectangle 16">
            <a:extLst>
              <a:ext uri="{FF2B5EF4-FFF2-40B4-BE49-F238E27FC236}">
                <a16:creationId xmlns:a16="http://schemas.microsoft.com/office/drawing/2014/main" id="{C67B173C-7DFC-9340-96D0-74D374A7E10E}"/>
              </a:ext>
            </a:extLst>
          </p:cNvPr>
          <p:cNvSpPr/>
          <p:nvPr/>
        </p:nvSpPr>
        <p:spPr>
          <a:xfrm>
            <a:off x="6712302" y="3958932"/>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a:t>
            </a:r>
          </a:p>
        </p:txBody>
      </p:sp>
      <p:sp>
        <p:nvSpPr>
          <p:cNvPr id="18" name="Rectangle 17">
            <a:extLst>
              <a:ext uri="{FF2B5EF4-FFF2-40B4-BE49-F238E27FC236}">
                <a16:creationId xmlns:a16="http://schemas.microsoft.com/office/drawing/2014/main" id="{3C0D82C3-29C9-1B45-8E81-CF882F0AE70E}"/>
              </a:ext>
            </a:extLst>
          </p:cNvPr>
          <p:cNvSpPr/>
          <p:nvPr/>
        </p:nvSpPr>
        <p:spPr>
          <a:xfrm>
            <a:off x="7713301" y="3958932"/>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9/9</a:t>
            </a:r>
          </a:p>
        </p:txBody>
      </p:sp>
      <p:sp>
        <p:nvSpPr>
          <p:cNvPr id="19" name="Rectangle 18">
            <a:extLst>
              <a:ext uri="{FF2B5EF4-FFF2-40B4-BE49-F238E27FC236}">
                <a16:creationId xmlns:a16="http://schemas.microsoft.com/office/drawing/2014/main" id="{780369EF-8443-C94D-BAC5-D224C8227177}"/>
              </a:ext>
            </a:extLst>
          </p:cNvPr>
          <p:cNvSpPr/>
          <p:nvPr/>
        </p:nvSpPr>
        <p:spPr>
          <a:xfrm>
            <a:off x="5684451" y="3958932"/>
            <a:ext cx="603176"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13/13</a:t>
            </a:r>
          </a:p>
        </p:txBody>
      </p:sp>
      <p:sp>
        <p:nvSpPr>
          <p:cNvPr id="20" name="Rectangle 19">
            <a:extLst>
              <a:ext uri="{FF2B5EF4-FFF2-40B4-BE49-F238E27FC236}">
                <a16:creationId xmlns:a16="http://schemas.microsoft.com/office/drawing/2014/main" id="{A8E47DD7-4EB6-10CE-FCEE-1CB1B79BC34B}"/>
              </a:ext>
            </a:extLst>
          </p:cNvPr>
          <p:cNvSpPr/>
          <p:nvPr/>
        </p:nvSpPr>
        <p:spPr>
          <a:xfrm>
            <a:off x="1382427" y="1764547"/>
            <a:ext cx="10658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dirty="0">
                <a:solidFill>
                  <a:srgbClr val="FFFFFF"/>
                </a:solidFill>
                <a:latin typeface="Arial" panose="020B0604020202020204" pitchFamily="34" charset="0"/>
                <a:cs typeface="Arial" panose="020B0604020202020204" pitchFamily="34" charset="0"/>
              </a:rPr>
              <a:t>(95% CI, 98-100)</a:t>
            </a:r>
          </a:p>
        </p:txBody>
      </p:sp>
      <p:sp>
        <p:nvSpPr>
          <p:cNvPr id="21" name="Rectangle 20">
            <a:extLst>
              <a:ext uri="{FF2B5EF4-FFF2-40B4-BE49-F238E27FC236}">
                <a16:creationId xmlns:a16="http://schemas.microsoft.com/office/drawing/2014/main" id="{CEE3418B-1200-AB5A-73D1-FAB94D9DE5E3}"/>
              </a:ext>
            </a:extLst>
          </p:cNvPr>
          <p:cNvSpPr/>
          <p:nvPr/>
        </p:nvSpPr>
        <p:spPr>
          <a:xfrm>
            <a:off x="4443262" y="1764547"/>
            <a:ext cx="10658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700" dirty="0">
                <a:solidFill>
                  <a:srgbClr val="FFFFFF"/>
                </a:solidFill>
                <a:latin typeface="Arial" panose="020B0604020202020204" pitchFamily="34" charset="0"/>
                <a:cs typeface="Arial" panose="020B0604020202020204" pitchFamily="34" charset="0"/>
              </a:rPr>
              <a:t>(95% CI, 91-100)</a:t>
            </a:r>
          </a:p>
        </p:txBody>
      </p:sp>
    </p:spTree>
    <p:extLst>
      <p:ext uri="{BB962C8B-B14F-4D97-AF65-F5344CB8AC3E}">
        <p14:creationId xmlns:p14="http://schemas.microsoft.com/office/powerpoint/2010/main" val="774910887"/>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Adverse Events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sp>
        <p:nvSpPr>
          <p:cNvPr id="4" name="Content Placeholder 3">
            <a:extLst>
              <a:ext uri="{FF2B5EF4-FFF2-40B4-BE49-F238E27FC236}">
                <a16:creationId xmlns:a16="http://schemas.microsoft.com/office/drawing/2014/main" id="{05C61080-97DE-404E-A888-8FFBEEA14BC0}"/>
              </a:ext>
            </a:extLst>
          </p:cNvPr>
          <p:cNvSpPr>
            <a:spLocks noGrp="1"/>
          </p:cNvSpPr>
          <p:nvPr>
            <p:ph sz="half" idx="2"/>
          </p:nvPr>
        </p:nvSpPr>
        <p:spPr/>
        <p:txBody>
          <a:bodyPr/>
          <a:lstStyle/>
          <a:p>
            <a:endParaRPr lang="en-US"/>
          </a:p>
        </p:txBody>
      </p:sp>
      <p:graphicFrame>
        <p:nvGraphicFramePr>
          <p:cNvPr id="6" name="Content Placeholder 5"/>
          <p:cNvGraphicFramePr>
            <a:graphicFrameLocks/>
          </p:cNvGraphicFramePr>
          <p:nvPr/>
        </p:nvGraphicFramePr>
        <p:xfrm>
          <a:off x="457200" y="1037166"/>
          <a:ext cx="8229599" cy="3658584"/>
        </p:xfrm>
        <a:graphic>
          <a:graphicData uri="http://schemas.openxmlformats.org/drawingml/2006/table">
            <a:tbl>
              <a:tblPr firstRow="1" bandRow="1">
                <a:tableStyleId>{5C22544A-7EE6-4342-B048-85BDC9FD1C3A}</a:tableStyleId>
              </a:tblPr>
              <a:tblGrid>
                <a:gridCol w="5130800">
                  <a:extLst>
                    <a:ext uri="{9D8B030D-6E8A-4147-A177-3AD203B41FA5}">
                      <a16:colId xmlns:a16="http://schemas.microsoft.com/office/drawing/2014/main" val="20000"/>
                    </a:ext>
                  </a:extLst>
                </a:gridCol>
                <a:gridCol w="3098799">
                  <a:extLst>
                    <a:ext uri="{9D8B030D-6E8A-4147-A177-3AD203B41FA5}">
                      <a16:colId xmlns:a16="http://schemas.microsoft.com/office/drawing/2014/main" val="20001"/>
                    </a:ext>
                  </a:extLst>
                </a:gridCol>
              </a:tblGrid>
              <a:tr h="511326">
                <a:tc>
                  <a:txBody>
                    <a:bodyPr/>
                    <a:lstStyle/>
                    <a:p>
                      <a:pPr>
                        <a:lnSpc>
                          <a:spcPts val="1400"/>
                        </a:lnSpc>
                      </a:pPr>
                      <a:r>
                        <a:rPr lang="en-US" sz="1200" dirty="0">
                          <a:latin typeface="Arial" panose="020B0604020202020204" pitchFamily="34" charset="0"/>
                          <a:cs typeface="Arial" panose="020B0604020202020204" pitchFamily="34" charset="0"/>
                        </a:rPr>
                        <a:t>Adverse Event</a:t>
                      </a:r>
                      <a:r>
                        <a:rPr lang="en-US" sz="1200" baseline="0" dirty="0">
                          <a:latin typeface="Arial" panose="020B0604020202020204" pitchFamily="34" charset="0"/>
                          <a:cs typeface="Arial" panose="020B0604020202020204" pitchFamily="34" charset="0"/>
                        </a:rPr>
                        <a:t> (AE), n (%)</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solidFill>
                      <a:srgbClr val="303030"/>
                    </a:solidFill>
                  </a:tcPr>
                </a:tc>
                <a:tc>
                  <a:txBody>
                    <a:bodyPr/>
                    <a:lstStyle/>
                    <a:p>
                      <a:pPr algn="ctr">
                        <a:lnSpc>
                          <a:spcPts val="1400"/>
                        </a:lnSpc>
                      </a:pPr>
                      <a:r>
                        <a:rPr lang="en-US" sz="1200" baseline="0" dirty="0" err="1">
                          <a:latin typeface="Arial" panose="020B0604020202020204" pitchFamily="34" charset="0"/>
                          <a:cs typeface="Arial" panose="020B0604020202020204" pitchFamily="34" charset="0"/>
                        </a:rPr>
                        <a:t>Glecaprevir-Pibrentasvir</a:t>
                      </a:r>
                      <a:r>
                        <a:rPr lang="en-US" sz="1200" baseline="0" dirty="0">
                          <a:latin typeface="Arial" panose="020B0604020202020204" pitchFamily="34" charset="0"/>
                          <a:cs typeface="Arial" panose="020B0604020202020204" pitchFamily="34" charset="0"/>
                        </a:rPr>
                        <a:t> </a:t>
                      </a:r>
                      <a:br>
                        <a:rPr lang="en-US" sz="1200" baseline="0" dirty="0">
                          <a:latin typeface="Arial" panose="020B0604020202020204" pitchFamily="34" charset="0"/>
                          <a:cs typeface="Arial" panose="020B0604020202020204" pitchFamily="34" charset="0"/>
                        </a:rPr>
                      </a:br>
                      <a:r>
                        <a:rPr lang="en-US" sz="1100" b="0" baseline="0" dirty="0">
                          <a:latin typeface="Arial" panose="020B0604020202020204" pitchFamily="34" charset="0"/>
                          <a:cs typeface="Arial" panose="020B0604020202020204" pitchFamily="34" charset="0"/>
                        </a:rPr>
                        <a:t>(n = 343)</a:t>
                      </a:r>
                      <a:endParaRPr lang="en-US" sz="1100" b="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0B3F5A"/>
                    </a:solidFill>
                  </a:tcPr>
                </a:tc>
                <a:extLst>
                  <a:ext uri="{0D108BD9-81ED-4DB2-BD59-A6C34878D82A}">
                    <a16:rowId xmlns:a16="http://schemas.microsoft.com/office/drawing/2014/main" val="10000"/>
                  </a:ext>
                </a:extLst>
              </a:tr>
              <a:tr h="296030">
                <a:tc>
                  <a:txBody>
                    <a:bodyPr/>
                    <a:lstStyle/>
                    <a:p>
                      <a:pPr>
                        <a:lnSpc>
                          <a:spcPts val="1400"/>
                        </a:lnSpc>
                      </a:pPr>
                      <a:r>
                        <a:rPr lang="en-US" sz="1200" dirty="0">
                          <a:latin typeface="Arial" panose="020B0604020202020204" pitchFamily="34" charset="0"/>
                          <a:cs typeface="Arial" panose="020B0604020202020204" pitchFamily="34" charset="0"/>
                        </a:rPr>
                        <a:t>Any serious adverse event</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6</a:t>
                      </a:r>
                      <a:r>
                        <a:rPr lang="en-US" sz="1200" baseline="0" dirty="0">
                          <a:latin typeface="Arial" panose="020B0604020202020204" pitchFamily="34" charset="0"/>
                          <a:cs typeface="Arial" panose="020B0604020202020204" pitchFamily="34" charset="0"/>
                        </a:rPr>
                        <a:t> (2)</a:t>
                      </a:r>
                      <a:endParaRPr lang="en-US" sz="120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296030">
                <a:tc>
                  <a:txBody>
                    <a:bodyPr/>
                    <a:lstStyle/>
                    <a:p>
                      <a:pPr>
                        <a:lnSpc>
                          <a:spcPts val="1400"/>
                        </a:lnSpc>
                      </a:pPr>
                      <a:r>
                        <a:rPr lang="en-US" sz="1200" dirty="0">
                          <a:latin typeface="Arial" panose="020B0604020202020204" pitchFamily="34" charset="0"/>
                          <a:cs typeface="Arial" panose="020B0604020202020204" pitchFamily="34" charset="0"/>
                        </a:rPr>
                        <a:t>Any drug-related serious adverse event</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296030">
                <a:tc>
                  <a:txBody>
                    <a:bodyPr/>
                    <a:lstStyle/>
                    <a:p>
                      <a:pPr>
                        <a:lnSpc>
                          <a:spcPts val="1400"/>
                        </a:lnSpc>
                      </a:pPr>
                      <a:r>
                        <a:rPr lang="en-US" sz="1200" dirty="0">
                          <a:latin typeface="Arial" panose="020B0604020202020204" pitchFamily="34" charset="0"/>
                          <a:cs typeface="Arial" panose="020B0604020202020204" pitchFamily="34" charset="0"/>
                        </a:rPr>
                        <a:t>Adverse event leading to treatment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0</a:t>
                      </a:r>
                      <a:endParaRPr lang="en-US" sz="1200" baseline="30000" dirty="0">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075048">
                <a:tc>
                  <a:txBody>
                    <a:bodyPr/>
                    <a:lstStyle/>
                    <a:p>
                      <a:pPr>
                        <a:lnSpc>
                          <a:spcPts val="1400"/>
                        </a:lnSpc>
                      </a:pPr>
                      <a:r>
                        <a:rPr lang="en-US" sz="1200" dirty="0">
                          <a:latin typeface="Arial" panose="020B0604020202020204" pitchFamily="34" charset="0"/>
                          <a:cs typeface="Arial" panose="020B0604020202020204" pitchFamily="34" charset="0"/>
                        </a:rPr>
                        <a:t>AEs occurring in ≥5% of patients</a:t>
                      </a:r>
                    </a:p>
                    <a:p>
                      <a:pPr>
                        <a:lnSpc>
                          <a:spcPts val="1400"/>
                        </a:lnSpc>
                      </a:pPr>
                      <a:r>
                        <a:rPr lang="en-US" sz="1200" baseline="0" dirty="0">
                          <a:latin typeface="Arial" panose="020B0604020202020204" pitchFamily="34" charset="0"/>
                          <a:cs typeface="Arial" panose="020B0604020202020204" pitchFamily="34" charset="0"/>
                        </a:rPr>
                        <a:t>  Fatigue</a:t>
                      </a:r>
                      <a:endParaRPr lang="en-US" sz="1200" dirty="0">
                        <a:latin typeface="Arial" panose="020B0604020202020204" pitchFamily="34" charset="0"/>
                        <a:cs typeface="Arial" panose="020B0604020202020204" pitchFamily="34" charset="0"/>
                      </a:endParaRPr>
                    </a:p>
                    <a:p>
                      <a:pPr>
                        <a:lnSpc>
                          <a:spcPts val="1400"/>
                        </a:lnSpc>
                      </a:pPr>
                      <a:r>
                        <a:rPr lang="en-US" sz="1200" baseline="0" dirty="0">
                          <a:latin typeface="Arial" panose="020B0604020202020204" pitchFamily="34" charset="0"/>
                          <a:cs typeface="Arial" panose="020B0604020202020204" pitchFamily="34" charset="0"/>
                        </a:rPr>
                        <a:t>  Pruritus</a:t>
                      </a:r>
                    </a:p>
                    <a:p>
                      <a:pPr>
                        <a:lnSpc>
                          <a:spcPts val="1400"/>
                        </a:lnSpc>
                      </a:pPr>
                      <a:r>
                        <a:rPr lang="en-US" sz="1200" baseline="0" dirty="0">
                          <a:latin typeface="Arial" panose="020B0604020202020204" pitchFamily="34" charset="0"/>
                          <a:cs typeface="Arial" panose="020B0604020202020204" pitchFamily="34" charset="0"/>
                        </a:rPr>
                        <a:t>  Headache</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Nausea</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endParaRPr lang="en-US" sz="1200" dirty="0">
                        <a:latin typeface="Arial" panose="020B0604020202020204" pitchFamily="34" charset="0"/>
                        <a:cs typeface="Arial" panose="020B0604020202020204" pitchFamily="34" charset="0"/>
                      </a:endParaRPr>
                    </a:p>
                    <a:p>
                      <a:pPr algn="ctr">
                        <a:lnSpc>
                          <a:spcPts val="1400"/>
                        </a:lnSpc>
                      </a:pPr>
                      <a:r>
                        <a:rPr lang="en-US" sz="1200" dirty="0">
                          <a:latin typeface="Arial" panose="020B0604020202020204" pitchFamily="34" charset="0"/>
                          <a:cs typeface="Arial" panose="020B0604020202020204" pitchFamily="34" charset="0"/>
                        </a:rPr>
                        <a:t>30 (9)</a:t>
                      </a:r>
                    </a:p>
                    <a:p>
                      <a:pPr algn="ctr">
                        <a:lnSpc>
                          <a:spcPts val="1400"/>
                        </a:lnSpc>
                      </a:pPr>
                      <a:r>
                        <a:rPr lang="en-US" sz="1200" dirty="0">
                          <a:latin typeface="Arial" panose="020B0604020202020204" pitchFamily="34" charset="0"/>
                          <a:cs typeface="Arial" panose="020B0604020202020204" pitchFamily="34" charset="0"/>
                        </a:rPr>
                        <a:t>29 (8)</a:t>
                      </a:r>
                    </a:p>
                    <a:p>
                      <a:pPr algn="ctr">
                        <a:lnSpc>
                          <a:spcPts val="1400"/>
                        </a:lnSpc>
                      </a:pPr>
                      <a:r>
                        <a:rPr lang="en-US" sz="1200" dirty="0">
                          <a:latin typeface="Arial" panose="020B0604020202020204" pitchFamily="34" charset="0"/>
                          <a:cs typeface="Arial" panose="020B0604020202020204" pitchFamily="34" charset="0"/>
                        </a:rPr>
                        <a:t>28 (8)</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19 (6)</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296030">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Alanine</a:t>
                      </a:r>
                      <a:r>
                        <a:rPr lang="en-US" sz="1200" baseline="0" dirty="0">
                          <a:latin typeface="Arial" panose="020B0604020202020204" pitchFamily="34" charset="0"/>
                          <a:cs typeface="Arial" panose="020B0604020202020204" pitchFamily="34" charset="0"/>
                        </a:rPr>
                        <a:t> aminotransferase </a:t>
                      </a:r>
                      <a:r>
                        <a:rPr lang="en-US" sz="1200" dirty="0">
                          <a:latin typeface="Arial" panose="020B0604020202020204" pitchFamily="34" charset="0"/>
                          <a:cs typeface="Arial" panose="020B0604020202020204" pitchFamily="34" charset="0"/>
                        </a:rPr>
                        <a:t>&gt;5</a:t>
                      </a:r>
                      <a:r>
                        <a:rPr lang="en-US" sz="1200" baseline="0" dirty="0">
                          <a:latin typeface="Arial" panose="020B0604020202020204" pitchFamily="34" charset="0"/>
                          <a:cs typeface="Arial" panose="020B0604020202020204" pitchFamily="34" charset="0"/>
                        </a:rPr>
                        <a:t>x ULN, grade ≥3</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1/342 (&lt;1)</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296030">
                <a:tc>
                  <a:txBody>
                    <a:bodyPr/>
                    <a:lstStyle/>
                    <a:p>
                      <a:pPr>
                        <a:lnSpc>
                          <a:spcPts val="1400"/>
                        </a:lnSpc>
                      </a:pPr>
                      <a:r>
                        <a:rPr lang="en-US" sz="1200" baseline="0"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otal bilirubin &gt;3x ULN,</a:t>
                      </a:r>
                      <a:r>
                        <a:rPr lang="en-US" sz="1200" baseline="0" dirty="0">
                          <a:latin typeface="Arial" panose="020B0604020202020204" pitchFamily="34" charset="0"/>
                          <a:cs typeface="Arial" panose="020B0604020202020204" pitchFamily="34" charset="0"/>
                        </a:rPr>
                        <a:t> grade ≥3</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0/342 (0)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6"/>
                  </a:ext>
                </a:extLst>
              </a:tr>
              <a:tr h="296030">
                <a:tc>
                  <a:txBody>
                    <a:bodyPr/>
                    <a:lstStyle/>
                    <a:p>
                      <a:pPr>
                        <a:lnSpc>
                          <a:spcPts val="1400"/>
                        </a:lnSpc>
                      </a:pPr>
                      <a:r>
                        <a:rPr lang="en-US" sz="1200" baseline="0" dirty="0">
                          <a:latin typeface="Arial" panose="020B0604020202020204" pitchFamily="34" charset="0"/>
                          <a:cs typeface="Arial" panose="020B0604020202020204" pitchFamily="34" charset="0"/>
                        </a:rPr>
                        <a:t>Hemoglobin &lt;8 g/</a:t>
                      </a:r>
                      <a:r>
                        <a:rPr lang="en-US" sz="1200" baseline="0" dirty="0" err="1">
                          <a:latin typeface="Arial" panose="020B0604020202020204" pitchFamily="34" charset="0"/>
                          <a:cs typeface="Arial" panose="020B0604020202020204" pitchFamily="34" charset="0"/>
                        </a:rPr>
                        <a:t>dL</a:t>
                      </a:r>
                      <a:r>
                        <a:rPr lang="en-US" sz="1200" baseline="0" dirty="0">
                          <a:latin typeface="Arial" panose="020B0604020202020204" pitchFamily="34" charset="0"/>
                          <a:cs typeface="Arial" panose="020B0604020202020204" pitchFamily="34" charset="0"/>
                        </a:rPr>
                        <a:t>, grade ≥3</a:t>
                      </a:r>
                      <a:endParaRPr lang="en-US" sz="12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400"/>
                        </a:lnSpc>
                      </a:pPr>
                      <a:r>
                        <a:rPr lang="en-US" sz="1200" dirty="0">
                          <a:latin typeface="Arial" panose="020B0604020202020204" pitchFamily="34" charset="0"/>
                          <a:cs typeface="Arial" panose="020B0604020202020204" pitchFamily="34" charset="0"/>
                        </a:rPr>
                        <a:t>0/342 (0)</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7"/>
                  </a:ext>
                </a:extLst>
              </a:tr>
              <a:tr h="296030">
                <a:tc>
                  <a:txBody>
                    <a:bodyPr/>
                    <a:lstStyle/>
                    <a:p>
                      <a:pPr>
                        <a:lnSpc>
                          <a:spcPts val="1400"/>
                        </a:lnSpc>
                      </a:pPr>
                      <a:r>
                        <a:rPr lang="en-US" sz="1200" dirty="0">
                          <a:latin typeface="Arial" panose="020B0604020202020204" pitchFamily="34" charset="0"/>
                          <a:cs typeface="Arial" panose="020B0604020202020204" pitchFamily="34" charset="0"/>
                        </a:rPr>
                        <a:t>Neutrophil count (&lt;1.0 x 10</a:t>
                      </a:r>
                      <a:r>
                        <a:rPr lang="en-US" sz="1200" baseline="30000" dirty="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/L)</a:t>
                      </a:r>
                    </a:p>
                  </a:txBody>
                  <a:tcPr marL="68580" marR="68580" marT="34290" marB="34290" anchor="ctr">
                    <a:lnL w="9525" cap="flat" cmpd="sng" algn="ctr">
                      <a:solidFill>
                        <a:schemeClr val="bg1">
                          <a:lumMod val="75000"/>
                        </a:schemeClr>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2/342 (≤1)</a:t>
                      </a:r>
                    </a:p>
                  </a:txBody>
                  <a:tcPr marL="68580" marR="68580" marT="34290" marB="34290" anchor="ctr">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21555368"/>
                  </a:ext>
                </a:extLst>
              </a:tr>
            </a:tbl>
          </a:graphicData>
        </a:graphic>
      </p:graphicFrame>
    </p:spTree>
    <p:extLst>
      <p:ext uri="{BB962C8B-B14F-4D97-AF65-F5344CB8AC3E}">
        <p14:creationId xmlns:p14="http://schemas.microsoft.com/office/powerpoint/2010/main" val="4187389591"/>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err="1"/>
              <a:t>Glecaprevir-Pibrentasvir</a:t>
            </a:r>
            <a:r>
              <a:rPr lang="en-US" sz="2000" dirty="0"/>
              <a:t> in GT 1-6 &amp; Compensated Cirrhosis</a:t>
            </a:r>
            <a:br>
              <a:rPr lang="en-US" sz="2000" dirty="0"/>
            </a:br>
            <a:r>
              <a:rPr lang="en-US" sz="2000" dirty="0"/>
              <a:t>EXPEDITION-8: Conclusions</a:t>
            </a:r>
          </a:p>
        </p:txBody>
      </p:sp>
      <p:sp>
        <p:nvSpPr>
          <p:cNvPr id="2" name="Content Placeholder 1"/>
          <p:cNvSpPr>
            <a:spLocks noGrp="1"/>
          </p:cNvSpPr>
          <p:nvPr>
            <p:ph type="body" sz="quarter" idx="14"/>
          </p:nvPr>
        </p:nvSpPr>
        <p:spPr/>
        <p:txBody>
          <a:bodyPr/>
          <a:lstStyle/>
          <a:p>
            <a:r>
              <a:rPr lang="en-US" dirty="0"/>
              <a:t>Source: Brown RS, et al. J </a:t>
            </a:r>
            <a:r>
              <a:rPr lang="en-US" dirty="0" err="1"/>
              <a:t>Hepatol</a:t>
            </a:r>
            <a:r>
              <a:rPr lang="en-US" dirty="0"/>
              <a:t>. 2020;72:441-8.</a:t>
            </a:r>
          </a:p>
        </p:txBody>
      </p:sp>
      <p:sp>
        <p:nvSpPr>
          <p:cNvPr id="3" name="Content Placeholder 2">
            <a:extLst>
              <a:ext uri="{FF2B5EF4-FFF2-40B4-BE49-F238E27FC236}">
                <a16:creationId xmlns:a16="http://schemas.microsoft.com/office/drawing/2014/main" id="{AE3F5992-2DBF-5948-B114-F25E43507356}"/>
              </a:ext>
            </a:extLst>
          </p:cNvPr>
          <p:cNvSpPr>
            <a:spLocks noGrp="1"/>
          </p:cNvSpPr>
          <p:nvPr>
            <p:ph sz="half" idx="2"/>
          </p:nvPr>
        </p:nvSpPr>
        <p:spPr/>
        <p:txBody>
          <a:bodyPr/>
          <a:lstStyle/>
          <a:p>
            <a:r>
              <a:rPr lang="en-US" b="1" dirty="0">
                <a:solidFill>
                  <a:srgbClr val="800000"/>
                </a:solidFill>
                <a:latin typeface="Arial"/>
                <a:cs typeface="Arial"/>
              </a:rPr>
              <a:t>Conclusions</a:t>
            </a:r>
            <a:r>
              <a:rPr lang="en-US" dirty="0">
                <a:solidFill>
                  <a:schemeClr val="tx1"/>
                </a:solidFill>
                <a:latin typeface="Arial"/>
                <a:cs typeface="Arial"/>
              </a:rPr>
              <a:t>: </a:t>
            </a:r>
            <a:r>
              <a:rPr lang="en-US" dirty="0">
                <a:solidFill>
                  <a:schemeClr val="tx1"/>
                </a:solidFill>
                <a:cs typeface="Arial"/>
              </a:rPr>
              <a:t>“Eight-week glecaprevir/pibrentasvir was well tolerated and led to a similarly high SVR12 rate as the 12-week regimen in treatment-naïve patients with chronic HCV GT1-6 infection and compensated cirrhosis.</a:t>
            </a:r>
            <a:r>
              <a:rPr lang="en-US" dirty="0">
                <a:solidFill>
                  <a:schemeClr val="tx1"/>
                </a:solidFill>
                <a:latin typeface="Arial"/>
                <a:cs typeface="Arial"/>
              </a:rPr>
              <a:t>” </a:t>
            </a:r>
          </a:p>
        </p:txBody>
      </p:sp>
    </p:spTree>
    <p:extLst>
      <p:ext uri="{BB962C8B-B14F-4D97-AF65-F5344CB8AC3E}">
        <p14:creationId xmlns:p14="http://schemas.microsoft.com/office/powerpoint/2010/main" val="3159869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3000"/>
              </a:lnSpc>
              <a:spcBef>
                <a:spcPts val="450"/>
              </a:spcBef>
            </a:pPr>
            <a:r>
              <a:rPr lang="en-US" sz="1800" dirty="0" err="1">
                <a:solidFill>
                  <a:srgbClr val="001D48"/>
                </a:solidFill>
              </a:rPr>
              <a:t>Glecaprevir-Pibrentasvir</a:t>
            </a:r>
            <a:r>
              <a:rPr lang="en-US" sz="1800" dirty="0">
                <a:solidFill>
                  <a:srgbClr val="001D48"/>
                </a:solidFill>
              </a:rPr>
              <a:t> in HCV GT 1 &amp; Prior DAA Treatment</a:t>
            </a:r>
            <a:br>
              <a:rPr lang="en-US" sz="1600" dirty="0">
                <a:solidFill>
                  <a:srgbClr val="001D48"/>
                </a:solidFill>
              </a:rPr>
            </a:br>
            <a:r>
              <a:rPr lang="en-US" sz="2400" b="1" dirty="0">
                <a:solidFill>
                  <a:srgbClr val="001D48"/>
                </a:solidFill>
              </a:rPr>
              <a:t>MAGELLAN-1 (Part 1)</a:t>
            </a:r>
          </a:p>
        </p:txBody>
      </p:sp>
      <p:sp>
        <p:nvSpPr>
          <p:cNvPr id="2" name="Text Placeholder 1">
            <a:extLst>
              <a:ext uri="{FF2B5EF4-FFF2-40B4-BE49-F238E27FC236}">
                <a16:creationId xmlns:a16="http://schemas.microsoft.com/office/drawing/2014/main" id="{1BF58EEA-F893-FA48-9772-F0FB2D71D03B}"/>
              </a:ext>
            </a:extLst>
          </p:cNvPr>
          <p:cNvSpPr>
            <a:spLocks noGrp="1"/>
          </p:cNvSpPr>
          <p:nvPr>
            <p:ph type="body" sz="quarter" idx="15"/>
          </p:nvPr>
        </p:nvSpPr>
        <p:spPr/>
        <p:txBody>
          <a:bodyPr/>
          <a:lstStyle/>
          <a:p>
            <a:r>
              <a:rPr lang="en-US" sz="1050" dirty="0">
                <a:cs typeface="Arial"/>
              </a:rPr>
              <a:t>Source: </a:t>
            </a:r>
            <a:r>
              <a:rPr lang="en-US" sz="1050" dirty="0" err="1">
                <a:cs typeface="Arial"/>
              </a:rPr>
              <a:t>Poordad</a:t>
            </a:r>
            <a:r>
              <a:rPr lang="en-US" sz="1050" dirty="0">
                <a:cs typeface="Arial"/>
              </a:rPr>
              <a:t> </a:t>
            </a:r>
            <a:r>
              <a:rPr lang="en-US" sz="1050" dirty="0">
                <a:latin typeface="Arial"/>
                <a:cs typeface="Arial"/>
              </a:rPr>
              <a:t>F, et al. Hepatology. 2017;66:389-97.  </a:t>
            </a:r>
          </a:p>
        </p:txBody>
      </p:sp>
      <p:sp>
        <p:nvSpPr>
          <p:cNvPr id="4" name="Text Placeholder 3">
            <a:extLst>
              <a:ext uri="{FF2B5EF4-FFF2-40B4-BE49-F238E27FC236}">
                <a16:creationId xmlns:a16="http://schemas.microsoft.com/office/drawing/2014/main" id="{2054C62A-DA9B-FE49-BA64-C3BB4B63BB7F}"/>
              </a:ext>
            </a:extLst>
          </p:cNvPr>
          <p:cNvSpPr>
            <a:spLocks noGrp="1"/>
          </p:cNvSpPr>
          <p:nvPr>
            <p:ph type="body" idx="1"/>
          </p:nvPr>
        </p:nvSpPr>
        <p:spPr/>
        <p:txBody>
          <a:bodyPr/>
          <a:lstStyle/>
          <a:p>
            <a:r>
              <a:rPr lang="en-US" dirty="0"/>
              <a:t>Treatment Experienced, Phase 2  </a:t>
            </a:r>
          </a:p>
        </p:txBody>
      </p:sp>
    </p:spTree>
    <p:extLst>
      <p:ext uri="{BB962C8B-B14F-4D97-AF65-F5344CB8AC3E}">
        <p14:creationId xmlns:p14="http://schemas.microsoft.com/office/powerpoint/2010/main" val="1245955695"/>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E581-AEBF-61DE-F4C2-59B21A01391C}"/>
              </a:ext>
            </a:extLst>
          </p:cNvPr>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Study Features</a:t>
            </a:r>
          </a:p>
        </p:txBody>
      </p:sp>
      <p:sp>
        <p:nvSpPr>
          <p:cNvPr id="3" name="Text Placeholder 2">
            <a:extLst>
              <a:ext uri="{FF2B5EF4-FFF2-40B4-BE49-F238E27FC236}">
                <a16:creationId xmlns:a16="http://schemas.microsoft.com/office/drawing/2014/main" id="{332ACCFD-71FF-409F-A809-AB5D2F4353C5}"/>
              </a:ext>
            </a:extLst>
          </p:cNvPr>
          <p:cNvSpPr>
            <a:spLocks noGrp="1"/>
          </p:cNvSpPr>
          <p:nvPr>
            <p:ph type="body" sz="quarter" idx="14"/>
          </p:nvPr>
        </p:nvSpPr>
        <p:spPr/>
        <p:txBody>
          <a:bodyPr/>
          <a:lstStyle/>
          <a:p>
            <a:r>
              <a:rPr lang="en-US" b="0" dirty="0"/>
              <a:t>Source: </a:t>
            </a:r>
            <a:r>
              <a:rPr lang="en-US" b="0" dirty="0" err="1"/>
              <a:t>Poordad</a:t>
            </a:r>
            <a:r>
              <a:rPr lang="en-US" b="0" dirty="0"/>
              <a:t> F, et al. Hepatology. 2017;66:389-97.  </a:t>
            </a:r>
          </a:p>
        </p:txBody>
      </p:sp>
      <p:sp>
        <p:nvSpPr>
          <p:cNvPr id="4" name="Content Placeholder 3">
            <a:extLst>
              <a:ext uri="{FF2B5EF4-FFF2-40B4-BE49-F238E27FC236}">
                <a16:creationId xmlns:a16="http://schemas.microsoft.com/office/drawing/2014/main" id="{49577BC1-2AFE-F544-05A7-C8CAF209FEC4}"/>
              </a:ext>
            </a:extLst>
          </p:cNvPr>
          <p:cNvSpPr>
            <a:spLocks noGrp="1"/>
          </p:cNvSpPr>
          <p:nvPr>
            <p:ph sz="half" idx="2"/>
          </p:nvPr>
        </p:nvSpPr>
        <p:spPr/>
        <p:txBody>
          <a:bodyPr>
            <a:normAutofit fontScale="92500"/>
          </a:bodyPr>
          <a:lstStyle/>
          <a:p>
            <a:pPr>
              <a:lnSpc>
                <a:spcPts val="1700"/>
              </a:lnSpc>
            </a:pPr>
            <a:r>
              <a:rPr lang="en-US" sz="1500" b="1" dirty="0"/>
              <a:t>Design</a:t>
            </a:r>
            <a:r>
              <a:rPr lang="en-US" sz="1500" dirty="0"/>
              <a:t>: </a:t>
            </a:r>
            <a:r>
              <a:rPr lang="en-US" sz="1500" baseline="0" dirty="0">
                <a:solidFill>
                  <a:srgbClr val="000000"/>
                </a:solidFill>
                <a:latin typeface="Arial" pitchFamily="22" charset="0"/>
                <a:cs typeface="+mn-cs"/>
              </a:rPr>
              <a:t>Randomized, o</a:t>
            </a:r>
            <a:r>
              <a:rPr lang="en-US" sz="1500" dirty="0">
                <a:solidFill>
                  <a:srgbClr val="000000"/>
                </a:solidFill>
                <a:latin typeface="Arial" pitchFamily="22" charset="0"/>
                <a:cs typeface="+mn-cs"/>
              </a:rPr>
              <a:t>pen-label, multicenter, </a:t>
            </a:r>
            <a:r>
              <a:rPr lang="en-US" sz="1500" baseline="0" dirty="0">
                <a:solidFill>
                  <a:srgbClr val="000000"/>
                </a:solidFill>
                <a:latin typeface="Arial" pitchFamily="22" charset="0"/>
              </a:rPr>
              <a:t>phase 2 trial to evaluate the safety and efficacy of </a:t>
            </a:r>
            <a:r>
              <a:rPr lang="en-US" sz="1500" baseline="0" dirty="0" err="1">
                <a:solidFill>
                  <a:srgbClr val="000000"/>
                </a:solidFill>
                <a:latin typeface="Arial" pitchFamily="22" charset="0"/>
              </a:rPr>
              <a:t>glecaprevir-pibrentasvir</a:t>
            </a:r>
            <a:r>
              <a:rPr lang="en-US" sz="1500" baseline="0" dirty="0">
                <a:solidFill>
                  <a:srgbClr val="000000"/>
                </a:solidFill>
                <a:latin typeface="Arial" pitchFamily="22" charset="0"/>
              </a:rPr>
              <a:t> with or without ribavirin for 12 weeks in patients with genotype 1 chronic HCV (with or without cirrhosis) who previously experienced virologic failure with direct-acting antiviral (DAA) therapy.</a:t>
            </a:r>
            <a:endParaRPr lang="en-US" sz="1500" dirty="0"/>
          </a:p>
          <a:p>
            <a:pPr>
              <a:lnSpc>
                <a:spcPts val="1700"/>
              </a:lnSpc>
            </a:pPr>
            <a:r>
              <a:rPr lang="en-US" sz="1500" b="1" dirty="0"/>
              <a:t>Setting</a:t>
            </a:r>
            <a:r>
              <a:rPr lang="en-US" sz="1500" dirty="0"/>
              <a:t>: </a:t>
            </a:r>
            <a:r>
              <a:rPr lang="en-US" sz="1500" b="0" baseline="0" dirty="0">
                <a:solidFill>
                  <a:srgbClr val="000000"/>
                </a:solidFill>
                <a:latin typeface="Arial" pitchFamily="22" charset="0"/>
              </a:rPr>
              <a:t>United States</a:t>
            </a:r>
            <a:endParaRPr lang="en-US" sz="1500" dirty="0"/>
          </a:p>
          <a:p>
            <a:pPr>
              <a:lnSpc>
                <a:spcPts val="1700"/>
              </a:lnSpc>
            </a:pPr>
            <a:r>
              <a:rPr lang="en-US" sz="1500" b="1" dirty="0"/>
              <a:t>Key Eligibility Criteria</a:t>
            </a:r>
          </a:p>
          <a:p>
            <a:pPr lvl="1">
              <a:lnSpc>
                <a:spcPts val="1700"/>
              </a:lnSpc>
            </a:pPr>
            <a:r>
              <a:rPr lang="en-US" sz="1500" baseline="0" dirty="0">
                <a:solidFill>
                  <a:srgbClr val="000000"/>
                </a:solidFill>
                <a:latin typeface="Arial" pitchFamily="22" charset="0"/>
              </a:rPr>
              <a:t>Chronic HCV GT 1</a:t>
            </a:r>
          </a:p>
          <a:p>
            <a:pPr lvl="1">
              <a:lnSpc>
                <a:spcPts val="1700"/>
              </a:lnSpc>
            </a:pPr>
            <a:r>
              <a:rPr lang="en-US" sz="1500" baseline="0" dirty="0">
                <a:solidFill>
                  <a:srgbClr val="000000"/>
                </a:solidFill>
                <a:latin typeface="Arial" pitchFamily="22" charset="0"/>
              </a:rPr>
              <a:t>HCV RNA &gt;1,000 IU/mL at screening</a:t>
            </a:r>
          </a:p>
          <a:p>
            <a:pPr lvl="1">
              <a:lnSpc>
                <a:spcPts val="1700"/>
              </a:lnSpc>
            </a:pPr>
            <a:r>
              <a:rPr lang="en-US" sz="1500" baseline="0" dirty="0">
                <a:solidFill>
                  <a:srgbClr val="000000"/>
                </a:solidFill>
                <a:latin typeface="Arial" pitchFamily="22" charset="0"/>
              </a:rPr>
              <a:t>Adults 18-70 years of age </a:t>
            </a:r>
          </a:p>
          <a:p>
            <a:pPr lvl="1">
              <a:lnSpc>
                <a:spcPts val="1700"/>
              </a:lnSpc>
            </a:pPr>
            <a:r>
              <a:rPr lang="en-US" sz="1500" baseline="0" dirty="0">
                <a:solidFill>
                  <a:schemeClr val="tx1"/>
                </a:solidFill>
                <a:latin typeface="Arial" pitchFamily="22" charset="0"/>
              </a:rPr>
              <a:t>Prior failure with DAA-containing therapy (NS5A inhibitor and/or NS3/4A PI +/- NS5B inhibitors)</a:t>
            </a:r>
          </a:p>
          <a:p>
            <a:pPr lvl="1">
              <a:lnSpc>
                <a:spcPts val="1700"/>
              </a:lnSpc>
            </a:pPr>
            <a:r>
              <a:rPr lang="en-US" sz="1500" baseline="0" dirty="0">
                <a:solidFill>
                  <a:schemeClr val="tx1"/>
                </a:solidFill>
                <a:latin typeface="Arial" pitchFamily="22" charset="0"/>
              </a:rPr>
              <a:t>Patients without cirrhosis excluded</a:t>
            </a:r>
            <a:endParaRPr lang="en-US" sz="1500" dirty="0">
              <a:solidFill>
                <a:schemeClr val="tx1"/>
              </a:solidFill>
              <a:latin typeface="Arial" pitchFamily="22" charset="0"/>
            </a:endParaRPr>
          </a:p>
          <a:p>
            <a:pPr lvl="1">
              <a:lnSpc>
                <a:spcPts val="1700"/>
              </a:lnSpc>
            </a:pPr>
            <a:r>
              <a:rPr lang="en-US" sz="1500" baseline="0" dirty="0">
                <a:solidFill>
                  <a:schemeClr val="tx1"/>
                </a:solidFill>
                <a:latin typeface="Arial" pitchFamily="22" charset="0"/>
              </a:rPr>
              <a:t>Patients with HIV or HBV coinfection excluded</a:t>
            </a:r>
            <a:endParaRPr lang="en-US" sz="1500" dirty="0"/>
          </a:p>
          <a:p>
            <a:pPr>
              <a:lnSpc>
                <a:spcPts val="1700"/>
              </a:lnSpc>
            </a:pPr>
            <a:r>
              <a:rPr lang="en-US" sz="1500" b="1" dirty="0"/>
              <a:t>Primary End Point</a:t>
            </a:r>
            <a:r>
              <a:rPr lang="en-US" sz="1500" dirty="0"/>
              <a:t>: SVR12</a:t>
            </a:r>
          </a:p>
        </p:txBody>
      </p:sp>
    </p:spTree>
    <p:extLst>
      <p:ext uri="{BB962C8B-B14F-4D97-AF65-F5344CB8AC3E}">
        <p14:creationId xmlns:p14="http://schemas.microsoft.com/office/powerpoint/2010/main" val="1574777155"/>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Treatment Regimens</a:t>
            </a:r>
          </a:p>
        </p:txBody>
      </p:sp>
      <p:sp>
        <p:nvSpPr>
          <p:cNvPr id="36" name="Content Placeholder 6"/>
          <p:cNvSpPr>
            <a:spLocks noGrp="1"/>
          </p:cNvSpPr>
          <p:nvPr>
            <p:ph type="body" sz="quarter" idx="14"/>
          </p:nvPr>
        </p:nvSpPr>
        <p:spPr/>
        <p:txBody>
          <a:bodyPr/>
          <a:lstStyle/>
          <a:p>
            <a:r>
              <a:rPr lang="en-US" dirty="0"/>
              <a:t>Source: Poordad F, et al. Hepatology. 2017;66:389-97.  </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pSp>
        <p:nvGrpSpPr>
          <p:cNvPr id="30" name="Group 29"/>
          <p:cNvGrpSpPr/>
          <p:nvPr/>
        </p:nvGrpSpPr>
        <p:grpSpPr>
          <a:xfrm>
            <a:off x="1138416" y="1021866"/>
            <a:ext cx="6871718" cy="386328"/>
            <a:chOff x="-6113" y="1362488"/>
            <a:chExt cx="9162291" cy="515104"/>
          </a:xfrm>
        </p:grpSpPr>
        <p:sp>
          <p:nvSpPr>
            <p:cNvPr id="38" name="Rectangle 37"/>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0" name="Rectangle 39"/>
            <p:cNvSpPr/>
            <p:nvPr/>
          </p:nvSpPr>
          <p:spPr>
            <a:xfrm>
              <a:off x="83820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sp>
          <p:nvSpPr>
            <p:cNvPr id="45" name="Rectangle 44"/>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47" name="Rectangle 46"/>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1" name="Straight Connector 50"/>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98066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cxnSp>
          <p:nvCxnSpPr>
            <p:cNvPr id="57" name="Straight Connector 56"/>
            <p:cNvCxnSpPr/>
            <p:nvPr/>
          </p:nvCxnSpPr>
          <p:spPr>
            <a:xfrm flipV="1">
              <a:off x="5262682"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tangle 5"/>
          <p:cNvSpPr>
            <a:spLocks noChangeArrowheads="1"/>
          </p:cNvSpPr>
          <p:nvPr/>
        </p:nvSpPr>
        <p:spPr bwMode="auto">
          <a:xfrm>
            <a:off x="3018663" y="1832584"/>
            <a:ext cx="2057400" cy="682016"/>
          </a:xfrm>
          <a:prstGeom prst="rect">
            <a:avLst/>
          </a:prstGeom>
          <a:solidFill>
            <a:schemeClr val="accent5">
              <a:lumMod val="20000"/>
              <a:lumOff val="80000"/>
            </a:schemeClr>
          </a:solidFill>
          <a:ln w="6350" cmpd="sng">
            <a:solidFill>
              <a:srgbClr val="000000"/>
            </a:solidFill>
            <a:miter lim="800000"/>
            <a:headEnd/>
            <a:tailEnd/>
          </a:ln>
          <a:effectLst/>
        </p:spPr>
        <p:txBody>
          <a:bodyPr wrap="none" anchor="ctr"/>
          <a:lstStyle/>
          <a:p>
            <a:pPr>
              <a:lnSpc>
                <a:spcPts val="1500"/>
              </a:lnSpc>
            </a:pPr>
            <a:r>
              <a:rPr lang="en-US" sz="1300" b="1" dirty="0" err="1">
                <a:latin typeface="Arial"/>
                <a:cs typeface="Arial"/>
              </a:rPr>
              <a:t>Glecaprevir</a:t>
            </a:r>
            <a:r>
              <a:rPr lang="en-US" sz="1300" dirty="0">
                <a:latin typeface="Arial"/>
                <a:cs typeface="Arial"/>
              </a:rPr>
              <a:t>: 200 mg</a:t>
            </a:r>
            <a:r>
              <a:rPr lang="en-US" sz="1300" b="1" dirty="0">
                <a:latin typeface="Arial"/>
                <a:cs typeface="Arial"/>
              </a:rPr>
              <a:t> </a:t>
            </a:r>
            <a:br>
              <a:rPr lang="en-US" sz="1300" b="1" dirty="0">
                <a:latin typeface="Arial"/>
                <a:cs typeface="Arial"/>
              </a:rPr>
            </a:br>
            <a:r>
              <a:rPr lang="en-US" sz="1300" b="1" dirty="0" err="1">
                <a:latin typeface="Arial"/>
                <a:cs typeface="Arial"/>
              </a:rPr>
              <a:t>Pibrentasvir</a:t>
            </a:r>
            <a:r>
              <a:rPr lang="en-US" sz="1300" b="1" dirty="0">
                <a:latin typeface="Arial"/>
                <a:cs typeface="Arial"/>
              </a:rPr>
              <a:t>: </a:t>
            </a:r>
            <a:r>
              <a:rPr lang="en-US" sz="1300" dirty="0">
                <a:latin typeface="Arial"/>
                <a:cs typeface="Arial"/>
              </a:rPr>
              <a:t>80 mg</a:t>
            </a:r>
            <a:endParaRPr lang="en-US" sz="1300" b="1" dirty="0">
              <a:latin typeface="Arial"/>
              <a:cs typeface="Arial"/>
            </a:endParaRPr>
          </a:p>
        </p:txBody>
      </p:sp>
      <p:sp>
        <p:nvSpPr>
          <p:cNvPr id="54" name="Rectangle 53"/>
          <p:cNvSpPr/>
          <p:nvPr/>
        </p:nvSpPr>
        <p:spPr>
          <a:xfrm>
            <a:off x="2343150" y="2057400"/>
            <a:ext cx="6704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 = 6</a:t>
            </a:r>
          </a:p>
        </p:txBody>
      </p:sp>
      <p:sp>
        <p:nvSpPr>
          <p:cNvPr id="28" name="Rectangle 27"/>
          <p:cNvSpPr/>
          <p:nvPr/>
        </p:nvSpPr>
        <p:spPr>
          <a:xfrm>
            <a:off x="1156447" y="1832583"/>
            <a:ext cx="1225924" cy="2398757"/>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68580" rtlCol="0" anchor="ctr"/>
          <a:lstStyle/>
          <a:p>
            <a:pPr algn="ctr">
              <a:lnSpc>
                <a:spcPts val="1500"/>
              </a:lnSpc>
            </a:pPr>
            <a:r>
              <a:rPr lang="en-US" sz="1500" b="1" dirty="0">
                <a:solidFill>
                  <a:srgbClr val="FFFFFF"/>
                </a:solidFill>
                <a:latin typeface="Arial"/>
                <a:cs typeface="Arial"/>
              </a:rPr>
              <a:t>GT 1</a:t>
            </a:r>
          </a:p>
          <a:p>
            <a:pPr algn="ctr">
              <a:lnSpc>
                <a:spcPts val="1500"/>
              </a:lnSpc>
            </a:pPr>
            <a:r>
              <a:rPr lang="en-US" sz="1200" dirty="0">
                <a:solidFill>
                  <a:srgbClr val="FFFFFF"/>
                </a:solidFill>
                <a:latin typeface="Arial"/>
                <a:cs typeface="Arial"/>
              </a:rPr>
              <a:t>(n = 50)</a:t>
            </a:r>
          </a:p>
        </p:txBody>
      </p:sp>
      <p:cxnSp>
        <p:nvCxnSpPr>
          <p:cNvPr id="31" name="Straight Connector 30"/>
          <p:cNvCxnSpPr/>
          <p:nvPr/>
        </p:nvCxnSpPr>
        <p:spPr>
          <a:xfrm>
            <a:off x="5086350" y="218184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791910" y="2029885"/>
            <a:ext cx="720358"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33" name="Rectangle 5"/>
          <p:cNvSpPr>
            <a:spLocks noChangeArrowheads="1"/>
          </p:cNvSpPr>
          <p:nvPr/>
        </p:nvSpPr>
        <p:spPr bwMode="auto">
          <a:xfrm>
            <a:off x="3018663" y="2679987"/>
            <a:ext cx="2057400" cy="682016"/>
          </a:xfrm>
          <a:prstGeom prst="rect">
            <a:avLst/>
          </a:prstGeom>
          <a:solidFill>
            <a:schemeClr val="accent1">
              <a:lumMod val="20000"/>
              <a:lumOff val="80000"/>
            </a:schemeClr>
          </a:solidFill>
          <a:ln w="6350" cmpd="sng">
            <a:solidFill>
              <a:srgbClr val="000000"/>
            </a:solidFill>
            <a:miter lim="800000"/>
            <a:headEnd/>
            <a:tailEnd/>
          </a:ln>
          <a:effectLst/>
        </p:spPr>
        <p:txBody>
          <a:bodyPr wrap="none" anchor="ctr"/>
          <a:lstStyle/>
          <a:p>
            <a:pPr>
              <a:lnSpc>
                <a:spcPts val="1500"/>
              </a:lnSpc>
            </a:pPr>
            <a:r>
              <a:rPr lang="en-US" sz="1300" b="1" dirty="0" err="1">
                <a:latin typeface="Arial"/>
                <a:cs typeface="Arial"/>
              </a:rPr>
              <a:t>Glecaprevir</a:t>
            </a:r>
            <a:r>
              <a:rPr lang="en-US" sz="1300" dirty="0">
                <a:latin typeface="Arial"/>
                <a:cs typeface="Arial"/>
              </a:rPr>
              <a:t>: 300 mg</a:t>
            </a:r>
            <a:r>
              <a:rPr lang="en-US" sz="1300" b="1" dirty="0">
                <a:latin typeface="Arial"/>
                <a:cs typeface="Arial"/>
              </a:rPr>
              <a:t> </a:t>
            </a:r>
            <a:br>
              <a:rPr lang="en-US" sz="1300" b="1" dirty="0">
                <a:latin typeface="Arial"/>
                <a:cs typeface="Arial"/>
              </a:rPr>
            </a:br>
            <a:r>
              <a:rPr lang="en-US" sz="1300" b="1" dirty="0" err="1">
                <a:latin typeface="Arial"/>
                <a:cs typeface="Arial"/>
              </a:rPr>
              <a:t>Pibrentasvir</a:t>
            </a:r>
            <a:r>
              <a:rPr lang="en-US" sz="1300" b="1" dirty="0">
                <a:latin typeface="Arial"/>
                <a:cs typeface="Arial"/>
              </a:rPr>
              <a:t>: </a:t>
            </a:r>
            <a:r>
              <a:rPr lang="en-US" sz="1300" dirty="0">
                <a:latin typeface="Arial"/>
                <a:cs typeface="Arial"/>
              </a:rPr>
              <a:t>120 mg</a:t>
            </a:r>
          </a:p>
          <a:p>
            <a:pPr>
              <a:lnSpc>
                <a:spcPts val="1500"/>
              </a:lnSpc>
            </a:pPr>
            <a:r>
              <a:rPr lang="en-US" sz="1300" b="1" dirty="0">
                <a:latin typeface="Arial"/>
                <a:cs typeface="Arial"/>
              </a:rPr>
              <a:t>Ribavirin</a:t>
            </a:r>
            <a:r>
              <a:rPr lang="en-US" sz="1300" dirty="0">
                <a:latin typeface="Arial"/>
                <a:cs typeface="Arial"/>
              </a:rPr>
              <a:t>: 800 mg</a:t>
            </a:r>
          </a:p>
        </p:txBody>
      </p:sp>
      <p:cxnSp>
        <p:nvCxnSpPr>
          <p:cNvPr id="34" name="Straight Connector 33"/>
          <p:cNvCxnSpPr/>
          <p:nvPr/>
        </p:nvCxnSpPr>
        <p:spPr>
          <a:xfrm>
            <a:off x="5086350" y="3011606"/>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791910" y="2859650"/>
            <a:ext cx="720358"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39" name="Rectangle 5"/>
          <p:cNvSpPr>
            <a:spLocks noChangeArrowheads="1"/>
          </p:cNvSpPr>
          <p:nvPr/>
        </p:nvSpPr>
        <p:spPr bwMode="auto">
          <a:xfrm>
            <a:off x="3018663" y="3547084"/>
            <a:ext cx="2057400" cy="682016"/>
          </a:xfrm>
          <a:prstGeom prst="rect">
            <a:avLst/>
          </a:prstGeom>
          <a:solidFill>
            <a:schemeClr val="accent4">
              <a:lumMod val="20000"/>
              <a:lumOff val="80000"/>
            </a:schemeClr>
          </a:solidFill>
          <a:ln w="6350" cmpd="sng">
            <a:solidFill>
              <a:srgbClr val="000000"/>
            </a:solidFill>
            <a:miter lim="800000"/>
            <a:headEnd/>
            <a:tailEnd/>
          </a:ln>
          <a:effectLst/>
        </p:spPr>
        <p:txBody>
          <a:bodyPr wrap="none" anchor="ctr"/>
          <a:lstStyle/>
          <a:p>
            <a:pPr>
              <a:lnSpc>
                <a:spcPts val="1500"/>
              </a:lnSpc>
            </a:pPr>
            <a:r>
              <a:rPr lang="en-US" sz="1300" b="1" dirty="0" err="1">
                <a:latin typeface="Arial"/>
                <a:cs typeface="Arial"/>
              </a:rPr>
              <a:t>Glecaprevir</a:t>
            </a:r>
            <a:r>
              <a:rPr lang="en-US" sz="1300" dirty="0">
                <a:latin typeface="Arial"/>
                <a:cs typeface="Arial"/>
              </a:rPr>
              <a:t>: 200 mg</a:t>
            </a:r>
            <a:r>
              <a:rPr lang="en-US" sz="1300" b="1" dirty="0">
                <a:latin typeface="Arial"/>
                <a:cs typeface="Arial"/>
              </a:rPr>
              <a:t> </a:t>
            </a:r>
            <a:br>
              <a:rPr lang="en-US" sz="1300" b="1" dirty="0">
                <a:latin typeface="Arial"/>
                <a:cs typeface="Arial"/>
              </a:rPr>
            </a:br>
            <a:r>
              <a:rPr lang="en-US" sz="1300" b="1" dirty="0" err="1">
                <a:latin typeface="Arial"/>
                <a:cs typeface="Arial"/>
              </a:rPr>
              <a:t>Pibrentasvir</a:t>
            </a:r>
            <a:r>
              <a:rPr lang="en-US" sz="1300" b="1" dirty="0">
                <a:latin typeface="Arial"/>
                <a:cs typeface="Arial"/>
              </a:rPr>
              <a:t>: </a:t>
            </a:r>
            <a:r>
              <a:rPr lang="en-US" sz="1300" dirty="0">
                <a:latin typeface="Arial"/>
                <a:cs typeface="Arial"/>
              </a:rPr>
              <a:t>120 mg</a:t>
            </a:r>
            <a:endParaRPr lang="en-US" sz="1300" b="1" dirty="0">
              <a:latin typeface="Arial"/>
              <a:cs typeface="Arial"/>
            </a:endParaRPr>
          </a:p>
        </p:txBody>
      </p:sp>
      <p:cxnSp>
        <p:nvCxnSpPr>
          <p:cNvPr id="42" name="Straight Connector 41"/>
          <p:cNvCxnSpPr/>
          <p:nvPr/>
        </p:nvCxnSpPr>
        <p:spPr>
          <a:xfrm>
            <a:off x="5086350" y="38698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791910" y="3717929"/>
            <a:ext cx="720358"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SVR12</a:t>
            </a:r>
          </a:p>
        </p:txBody>
      </p:sp>
      <p:sp>
        <p:nvSpPr>
          <p:cNvPr id="46" name="Rectangle 45"/>
          <p:cNvSpPr/>
          <p:nvPr/>
        </p:nvSpPr>
        <p:spPr>
          <a:xfrm>
            <a:off x="2343150" y="2857500"/>
            <a:ext cx="6704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 = 22</a:t>
            </a:r>
          </a:p>
        </p:txBody>
      </p:sp>
      <p:sp>
        <p:nvSpPr>
          <p:cNvPr id="48" name="Rectangle 47"/>
          <p:cNvSpPr/>
          <p:nvPr/>
        </p:nvSpPr>
        <p:spPr>
          <a:xfrm>
            <a:off x="2343150" y="3771900"/>
            <a:ext cx="670414"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 = 22</a:t>
            </a:r>
          </a:p>
        </p:txBody>
      </p:sp>
    </p:spTree>
    <p:extLst>
      <p:ext uri="{BB962C8B-B14F-4D97-AF65-F5344CB8AC3E}">
        <p14:creationId xmlns:p14="http://schemas.microsoft.com/office/powerpoint/2010/main" val="1680144610"/>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2017;66:389-97.  </a:t>
            </a:r>
          </a:p>
        </p:txBody>
      </p:sp>
      <p:graphicFrame>
        <p:nvGraphicFramePr>
          <p:cNvPr id="4" name="Group 66"/>
          <p:cNvGraphicFramePr>
            <a:graphicFrameLocks noGrp="1"/>
          </p:cNvGraphicFramePr>
          <p:nvPr>
            <p:extLst>
              <p:ext uri="{D42A27DB-BD31-4B8C-83A1-F6EECF244321}">
                <p14:modId xmlns:p14="http://schemas.microsoft.com/office/powerpoint/2010/main" val="2072156085"/>
              </p:ext>
            </p:extLst>
          </p:nvPr>
        </p:nvGraphicFramePr>
        <p:xfrm>
          <a:off x="591021" y="1004404"/>
          <a:ext cx="8046719" cy="3474721"/>
        </p:xfrm>
        <a:graphic>
          <a:graphicData uri="http://schemas.openxmlformats.org/drawingml/2006/table">
            <a:tbl>
              <a:tblPr>
                <a:effectLst/>
              </a:tblPr>
              <a:tblGrid>
                <a:gridCol w="3156242">
                  <a:extLst>
                    <a:ext uri="{9D8B030D-6E8A-4147-A177-3AD203B41FA5}">
                      <a16:colId xmlns:a16="http://schemas.microsoft.com/office/drawing/2014/main" val="20000"/>
                    </a:ext>
                  </a:extLst>
                </a:gridCol>
                <a:gridCol w="1630159">
                  <a:extLst>
                    <a:ext uri="{9D8B030D-6E8A-4147-A177-3AD203B41FA5}">
                      <a16:colId xmlns:a16="http://schemas.microsoft.com/office/drawing/2014/main" val="20001"/>
                    </a:ext>
                  </a:extLst>
                </a:gridCol>
                <a:gridCol w="1630159">
                  <a:extLst>
                    <a:ext uri="{9D8B030D-6E8A-4147-A177-3AD203B41FA5}">
                      <a16:colId xmlns:a16="http://schemas.microsoft.com/office/drawing/2014/main" val="20002"/>
                    </a:ext>
                  </a:extLst>
                </a:gridCol>
                <a:gridCol w="1630159">
                  <a:extLst>
                    <a:ext uri="{9D8B030D-6E8A-4147-A177-3AD203B41FA5}">
                      <a16:colId xmlns:a16="http://schemas.microsoft.com/office/drawing/2014/main" val="20003"/>
                    </a:ext>
                  </a:extLst>
                </a:gridCol>
              </a:tblGrid>
              <a:tr h="815252">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Characteristics</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GLE</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200 mg + </a:t>
                      </a:r>
                      <a:b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PIB 80</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mg</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6)</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E683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GLE 300 + </a:t>
                      </a:r>
                      <a:br>
                        <a:rPr lang="en-US" sz="1200" b="0" dirty="0">
                          <a:solidFill>
                            <a:schemeClr val="bg1"/>
                          </a:solidFill>
                          <a:latin typeface="Arial" panose="020B0604020202020204" pitchFamily="34" charset="0"/>
                          <a:cs typeface="Arial" panose="020B0604020202020204" pitchFamily="34" charset="0"/>
                        </a:rPr>
                      </a:br>
                      <a:r>
                        <a:rPr lang="en-US" sz="1200" b="0" dirty="0">
                          <a:solidFill>
                            <a:schemeClr val="bg1"/>
                          </a:solidFill>
                          <a:latin typeface="Arial" panose="020B0604020202020204" pitchFamily="34" charset="0"/>
                          <a:cs typeface="Arial" panose="020B0604020202020204" pitchFamily="34" charset="0"/>
                        </a:rPr>
                        <a:t>PIB 120 mg + </a:t>
                      </a:r>
                      <a:br>
                        <a:rPr lang="en-US" sz="1200" b="0" dirty="0">
                          <a:solidFill>
                            <a:schemeClr val="bg1"/>
                          </a:solidFill>
                          <a:latin typeface="Arial" panose="020B0604020202020204" pitchFamily="34" charset="0"/>
                          <a:cs typeface="Arial" panose="020B0604020202020204" pitchFamily="34" charset="0"/>
                        </a:rPr>
                      </a:br>
                      <a:r>
                        <a:rPr lang="en-US" sz="1200" b="0" dirty="0">
                          <a:solidFill>
                            <a:schemeClr val="bg1"/>
                          </a:solidFill>
                          <a:latin typeface="Arial" panose="020B0604020202020204" pitchFamily="34" charset="0"/>
                          <a:cs typeface="Arial" panose="020B0604020202020204" pitchFamily="34" charset="0"/>
                        </a:rPr>
                        <a:t>RBV 800 mg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22)</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rgbClr val="FFFFFF"/>
                          </a:solidFill>
                          <a:latin typeface="Arial" panose="020B0604020202020204" pitchFamily="34" charset="0"/>
                          <a:cs typeface="Arial" panose="020B0604020202020204" pitchFamily="34" charset="0"/>
                        </a:rPr>
                        <a:t>GLE 200 mg + </a:t>
                      </a:r>
                      <a:br>
                        <a:rPr lang="en-US" sz="1200" b="0" dirty="0">
                          <a:solidFill>
                            <a:srgbClr val="FFFFFF"/>
                          </a:solidFill>
                          <a:latin typeface="Arial" panose="020B0604020202020204" pitchFamily="34" charset="0"/>
                          <a:cs typeface="Arial" panose="020B0604020202020204" pitchFamily="34" charset="0"/>
                        </a:rPr>
                      </a:br>
                      <a:r>
                        <a:rPr lang="en-US" sz="1200" b="0" dirty="0">
                          <a:solidFill>
                            <a:srgbClr val="FFFFFF"/>
                          </a:solidFill>
                          <a:latin typeface="Arial" panose="020B0604020202020204" pitchFamily="34" charset="0"/>
                          <a:cs typeface="Arial" panose="020B0604020202020204" pitchFamily="34" charset="0"/>
                        </a:rPr>
                        <a:t>PIB 120 mg</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22)</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F406C"/>
                    </a:solidFill>
                  </a:tcPr>
                </a:tc>
                <a:extLst>
                  <a:ext uri="{0D108BD9-81ED-4DB2-BD59-A6C34878D82A}">
                    <a16:rowId xmlns:a16="http://schemas.microsoft.com/office/drawing/2014/main" val="10000"/>
                  </a:ext>
                </a:extLst>
              </a:tr>
              <a:tr h="261198">
                <a:tc>
                  <a:txBody>
                    <a:bodyPr/>
                    <a:lstStyle/>
                    <a:p>
                      <a:r>
                        <a:rPr lang="en-US" sz="1200" dirty="0">
                          <a:latin typeface="Arial" panose="020B0604020202020204" pitchFamily="34" charset="0"/>
                          <a:cs typeface="Arial" panose="020B0604020202020204" pitchFamily="34" charset="0"/>
                        </a:rPr>
                        <a:t>Age, median years (range)</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59 (39-61)</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56 (39-64)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59 (46-70)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1"/>
                  </a:ext>
                </a:extLst>
              </a:tr>
              <a:tr h="261198">
                <a:tc>
                  <a:txBody>
                    <a:bodyPr/>
                    <a:lstStyle/>
                    <a:p>
                      <a:r>
                        <a:rPr lang="en-US" sz="1200" dirty="0">
                          <a:latin typeface="Arial" panose="020B0604020202020204" pitchFamily="34" charset="0"/>
                          <a:cs typeface="Arial" panose="020B0604020202020204" pitchFamily="34" charset="0"/>
                        </a:rPr>
                        <a:t>Male sex, n (%)</a:t>
                      </a:r>
                      <a:endParaRPr lang="en-US" sz="1200" dirty="0">
                        <a:solidFill>
                          <a:schemeClr val="tx1"/>
                        </a:solidFill>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3 (50)</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20 (91)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18 (82)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r h="261198">
                <a:tc>
                  <a:txBody>
                    <a:bodyPr/>
                    <a:lstStyle/>
                    <a:p>
                      <a:r>
                        <a:rPr lang="en-US" sz="1200" dirty="0">
                          <a:latin typeface="Arial" panose="020B0604020202020204" pitchFamily="34" charset="0"/>
                          <a:cs typeface="Arial" panose="020B0604020202020204" pitchFamily="34" charset="0"/>
                        </a:rPr>
                        <a:t>Black race, n (%) </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 (33)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5 (23)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10 (45)</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3"/>
                  </a:ext>
                </a:extLst>
              </a:tr>
              <a:tr h="261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BMI, median kg/m</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(range)</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27 (25-37)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28 (22-34)</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28 (19-37)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4"/>
                  </a:ext>
                </a:extLst>
              </a:tr>
              <a:tr h="261198">
                <a:tc>
                  <a:txBody>
                    <a:bodyPr/>
                    <a:lstStyle/>
                    <a:p>
                      <a:pPr marL="182563" marR="0" indent="-182563"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IL28</a:t>
                      </a:r>
                      <a:r>
                        <a:rPr lang="en-US" sz="1200" baseline="0" dirty="0">
                          <a:latin typeface="Arial" panose="020B0604020202020204" pitchFamily="34" charset="0"/>
                          <a:cs typeface="Arial" panose="020B0604020202020204" pitchFamily="34" charset="0"/>
                        </a:rPr>
                        <a:t>B non-CC genotype, n (%)</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4 (67)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ysClr val="windowText" lastClr="000000"/>
                          </a:solidFill>
                          <a:latin typeface="Arial" panose="020B0604020202020204" pitchFamily="34" charset="0"/>
                          <a:ea typeface="+mn-ea"/>
                          <a:cs typeface="Arial" panose="020B0604020202020204" pitchFamily="34" charset="0"/>
                        </a:rPr>
                        <a:t>16 (73)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19 (86)</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5"/>
                  </a:ext>
                </a:extLst>
              </a:tr>
              <a:tr h="261198">
                <a:tc>
                  <a:txBody>
                    <a:bodyPr/>
                    <a:lstStyle/>
                    <a:p>
                      <a:r>
                        <a:rPr lang="en-US" sz="1200" baseline="0" dirty="0">
                          <a:latin typeface="Arial" panose="020B0604020202020204" pitchFamily="34" charset="0"/>
                          <a:cs typeface="Arial" panose="020B0604020202020204" pitchFamily="34" charset="0"/>
                        </a:rPr>
                        <a:t>HCV RNA level, m</a:t>
                      </a:r>
                      <a:r>
                        <a:rPr lang="en-US" sz="1200" dirty="0">
                          <a:latin typeface="Arial" panose="020B0604020202020204" pitchFamily="34" charset="0"/>
                          <a:cs typeface="Arial" panose="020B0604020202020204" pitchFamily="34" charset="0"/>
                        </a:rPr>
                        <a:t>edian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(range)</a:t>
                      </a: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ysClr val="windowText" lastClr="000000"/>
                          </a:solidFill>
                          <a:latin typeface="Arial" panose="020B0604020202020204" pitchFamily="34" charset="0"/>
                          <a:ea typeface="+mn-ea"/>
                          <a:cs typeface="Arial" panose="020B0604020202020204" pitchFamily="34" charset="0"/>
                        </a:rPr>
                        <a:t>6.1 (5.6-6.7)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ysClr val="windowText" lastClr="000000"/>
                          </a:solidFill>
                          <a:latin typeface="Arial" panose="020B0604020202020204" pitchFamily="34" charset="0"/>
                          <a:ea typeface="+mn-ea"/>
                          <a:cs typeface="Arial" panose="020B0604020202020204" pitchFamily="34" charset="0"/>
                        </a:rPr>
                        <a:t>6.7 (5.0-7.3)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6.6 (5.5-7.2)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831083">
                <a:tc>
                  <a:txBody>
                    <a:bodyPr/>
                    <a:lstStyle/>
                    <a:p>
                      <a:r>
                        <a:rPr lang="en-US" sz="1200" dirty="0">
                          <a:latin typeface="Arial" panose="020B0604020202020204" pitchFamily="34" charset="0"/>
                          <a:cs typeface="Arial" panose="020B0604020202020204" pitchFamily="34" charset="0"/>
                        </a:rPr>
                        <a:t>Fibrosis</a:t>
                      </a:r>
                      <a:r>
                        <a:rPr lang="en-US" sz="1200" baseline="0" dirty="0">
                          <a:latin typeface="Arial" panose="020B0604020202020204" pitchFamily="34" charset="0"/>
                          <a:cs typeface="Arial" panose="020B0604020202020204" pitchFamily="34" charset="0"/>
                        </a:rPr>
                        <a:t> stage, n (%)</a:t>
                      </a:r>
                    </a:p>
                    <a:p>
                      <a:r>
                        <a:rPr lang="en-US" sz="1200" baseline="0" dirty="0">
                          <a:latin typeface="Arial" panose="020B0604020202020204" pitchFamily="34" charset="0"/>
                          <a:cs typeface="Arial" panose="020B0604020202020204" pitchFamily="34" charset="0"/>
                        </a:rPr>
                        <a:t>   F0-F1</a:t>
                      </a:r>
                    </a:p>
                    <a:p>
                      <a:r>
                        <a:rPr lang="en-US" sz="1200" baseline="0" dirty="0">
                          <a:latin typeface="Arial" panose="020B0604020202020204" pitchFamily="34" charset="0"/>
                          <a:cs typeface="Arial" panose="020B0604020202020204" pitchFamily="34" charset="0"/>
                        </a:rPr>
                        <a:t>   F2</a:t>
                      </a:r>
                    </a:p>
                    <a:p>
                      <a:r>
                        <a:rPr lang="en-US" sz="1200" baseline="0" dirty="0">
                          <a:latin typeface="Arial" panose="020B0604020202020204" pitchFamily="34" charset="0"/>
                          <a:cs typeface="Arial" panose="020B0604020202020204" pitchFamily="34" charset="0"/>
                        </a:rPr>
                        <a:t>   F3</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4 (67)</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(17)</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 (17)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17 (77)</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r>
                        <a:rPr lang="en-US" sz="1200" kern="1200" dirty="0">
                          <a:solidFill>
                            <a:sysClr val="windowText" lastClr="000000"/>
                          </a:solidFill>
                          <a:latin typeface="Arial" panose="020B0604020202020204" pitchFamily="34" charset="0"/>
                          <a:ea typeface="+mn-ea"/>
                          <a:cs typeface="Arial" panose="020B0604020202020204" pitchFamily="34" charset="0"/>
                        </a:rPr>
                        <a:t>5 (23)</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endParaRPr lang="en-US" sz="1200" kern="1200" dirty="0">
                        <a:solidFill>
                          <a:schemeClr val="dk1"/>
                        </a:solidFill>
                        <a:latin typeface="Arial" panose="020B0604020202020204" pitchFamily="34" charset="0"/>
                        <a:ea typeface="+mn-ea"/>
                        <a:cs typeface="Arial" panose="020B0604020202020204" pitchFamily="34" charset="0"/>
                      </a:endParaRPr>
                    </a:p>
                    <a:p>
                      <a:pPr algn="ctr"/>
                      <a:r>
                        <a:rPr lang="en-US" sz="1200" kern="1200" dirty="0">
                          <a:solidFill>
                            <a:schemeClr val="dk1"/>
                          </a:solidFill>
                          <a:latin typeface="Arial" panose="020B0604020202020204" pitchFamily="34" charset="0"/>
                          <a:ea typeface="+mn-ea"/>
                          <a:cs typeface="Arial" panose="020B0604020202020204" pitchFamily="34" charset="0"/>
                        </a:rPr>
                        <a:t>11 (50)</a:t>
                      </a:r>
                    </a:p>
                    <a:p>
                      <a:pPr algn="ctr"/>
                      <a:r>
                        <a:rPr lang="en-US" sz="1200" kern="1200" dirty="0">
                          <a:solidFill>
                            <a:schemeClr val="dk1"/>
                          </a:solidFill>
                          <a:latin typeface="Arial" panose="020B0604020202020204" pitchFamily="34" charset="0"/>
                          <a:ea typeface="+mn-ea"/>
                          <a:cs typeface="Arial" panose="020B0604020202020204" pitchFamily="34" charset="0"/>
                        </a:rPr>
                        <a:t>6 (27)</a:t>
                      </a:r>
                    </a:p>
                    <a:p>
                      <a:pPr algn="ctr"/>
                      <a:r>
                        <a:rPr lang="en-US" sz="1200" kern="1200" dirty="0">
                          <a:solidFill>
                            <a:schemeClr val="dk1"/>
                          </a:solidFill>
                          <a:latin typeface="Arial" panose="020B0604020202020204" pitchFamily="34" charset="0"/>
                          <a:ea typeface="+mn-ea"/>
                          <a:cs typeface="Arial" panose="020B0604020202020204" pitchFamily="34" charset="0"/>
                        </a:rPr>
                        <a:t>5 (23)</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7"/>
                  </a:ext>
                </a:extLst>
              </a:tr>
              <a:tr h="261198">
                <a:tc>
                  <a:txBody>
                    <a:bodyPr/>
                    <a:lstStyle/>
                    <a:p>
                      <a:r>
                        <a:rPr lang="en-US" sz="1200" dirty="0">
                          <a:latin typeface="Arial" panose="020B0604020202020204" pitchFamily="34" charset="0"/>
                          <a:cs typeface="Arial" panose="020B0604020202020204" pitchFamily="34" charset="0"/>
                        </a:rPr>
                        <a:t>HCV</a:t>
                      </a:r>
                      <a:r>
                        <a:rPr lang="en-US" sz="1200" baseline="0" dirty="0">
                          <a:latin typeface="Arial" panose="020B0604020202020204" pitchFamily="34" charset="0"/>
                          <a:cs typeface="Arial" panose="020B0604020202020204" pitchFamily="34" charset="0"/>
                        </a:rPr>
                        <a:t> subtype 1a, n/N (%)</a:t>
                      </a:r>
                      <a:endParaRPr lang="en-US" sz="1200" dirty="0">
                        <a:latin typeface="Arial" panose="020B0604020202020204" pitchFamily="34" charset="0"/>
                        <a:cs typeface="Arial" panose="020B0604020202020204" pitchFamily="34" charset="0"/>
                      </a:endParaRPr>
                    </a:p>
                  </a:txBody>
                  <a:tcPr marL="137160" marR="34290" marT="34290" marB="3429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4 (67)</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20 (91)</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19 (82)</a:t>
                      </a:r>
                    </a:p>
                  </a:txBody>
                  <a:tcPr marL="34290" marR="34290" marT="34290" marB="34290" anchor="ctr">
                    <a:lnL w="381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bl>
          </a:graphicData>
        </a:graphic>
      </p:graphicFrame>
      <p:sp>
        <p:nvSpPr>
          <p:cNvPr id="5" name="Rectangle 25"/>
          <p:cNvSpPr>
            <a:spLocks noChangeArrowheads="1"/>
          </p:cNvSpPr>
          <p:nvPr/>
        </p:nvSpPr>
        <p:spPr bwMode="auto">
          <a:xfrm>
            <a:off x="583359" y="4531679"/>
            <a:ext cx="8049653" cy="22630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solidFill>
                  <a:srgbClr val="000000"/>
                </a:solidFill>
                <a:latin typeface="Arial"/>
                <a:cs typeface="Arial"/>
              </a:rPr>
              <a:t>GLE-PIB = </a:t>
            </a:r>
            <a:r>
              <a:rPr lang="en-US" sz="1050" dirty="0" err="1">
                <a:solidFill>
                  <a:srgbClr val="000000"/>
                </a:solidFill>
                <a:latin typeface="Arial"/>
                <a:cs typeface="Arial"/>
              </a:rPr>
              <a:t>glecaprevir-pibrentasvir</a:t>
            </a:r>
            <a:r>
              <a:rPr lang="en-US" sz="1050" dirty="0">
                <a:solidFill>
                  <a:srgbClr val="000000"/>
                </a:solidFill>
                <a:latin typeface="Arial"/>
                <a:cs typeface="Arial"/>
              </a:rPr>
              <a:t>; RBV = ribavirin; BMI = body mass index</a:t>
            </a:r>
          </a:p>
        </p:txBody>
      </p:sp>
    </p:spTree>
    <p:extLst>
      <p:ext uri="{BB962C8B-B14F-4D97-AF65-F5344CB8AC3E}">
        <p14:creationId xmlns:p14="http://schemas.microsoft.com/office/powerpoint/2010/main" val="2014264336"/>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err="1"/>
              <a:t>Glecaprevir-Pibrentasvir</a:t>
            </a:r>
            <a:r>
              <a:rPr lang="en-US" sz="2000" dirty="0"/>
              <a:t> in HCV GT 1 &amp; Prior DAA Treatment</a:t>
            </a:r>
            <a:br>
              <a:rPr lang="en-US" sz="2000" dirty="0"/>
            </a:br>
            <a:r>
              <a:rPr lang="en-US" sz="2000" dirty="0"/>
              <a:t>MAGELLAN-1 (Part 1): Baseline Characteristics</a:t>
            </a:r>
          </a:p>
        </p:txBody>
      </p:sp>
      <p:sp>
        <p:nvSpPr>
          <p:cNvPr id="7" name="Content Placeholder 6"/>
          <p:cNvSpPr>
            <a:spLocks noGrp="1"/>
          </p:cNvSpPr>
          <p:nvPr>
            <p:ph type="body" sz="quarter" idx="14"/>
          </p:nvPr>
        </p:nvSpPr>
        <p:spPr/>
        <p:txBody>
          <a:bodyPr/>
          <a:lstStyle/>
          <a:p>
            <a:r>
              <a:rPr lang="en-US" dirty="0"/>
              <a:t>Source: </a:t>
            </a:r>
            <a:r>
              <a:rPr lang="en-US" dirty="0" err="1"/>
              <a:t>Poordad</a:t>
            </a:r>
            <a:r>
              <a:rPr lang="en-US" dirty="0"/>
              <a:t> F, et al. </a:t>
            </a:r>
            <a:r>
              <a:rPr lang="en-US" dirty="0" err="1"/>
              <a:t>Hepatology</a:t>
            </a:r>
            <a:r>
              <a:rPr lang="en-US" dirty="0"/>
              <a:t>. 2017;66:389-97.  </a:t>
            </a:r>
          </a:p>
        </p:txBody>
      </p:sp>
      <p:graphicFrame>
        <p:nvGraphicFramePr>
          <p:cNvPr id="4" name="Group 66"/>
          <p:cNvGraphicFramePr>
            <a:graphicFrameLocks noGrp="1"/>
          </p:cNvGraphicFramePr>
          <p:nvPr>
            <p:extLst>
              <p:ext uri="{D42A27DB-BD31-4B8C-83A1-F6EECF244321}">
                <p14:modId xmlns:p14="http://schemas.microsoft.com/office/powerpoint/2010/main" val="265391185"/>
              </p:ext>
            </p:extLst>
          </p:nvPr>
        </p:nvGraphicFramePr>
        <p:xfrm>
          <a:off x="474980" y="1052281"/>
          <a:ext cx="8229601" cy="3503137"/>
        </p:xfrm>
        <a:graphic>
          <a:graphicData uri="http://schemas.openxmlformats.org/drawingml/2006/table">
            <a:tbl>
              <a:tblPr>
                <a:effectLst/>
              </a:tblPr>
              <a:tblGrid>
                <a:gridCol w="2778190">
                  <a:extLst>
                    <a:ext uri="{9D8B030D-6E8A-4147-A177-3AD203B41FA5}">
                      <a16:colId xmlns:a16="http://schemas.microsoft.com/office/drawing/2014/main" val="20000"/>
                    </a:ext>
                  </a:extLst>
                </a:gridCol>
                <a:gridCol w="1817137">
                  <a:extLst>
                    <a:ext uri="{9D8B030D-6E8A-4147-A177-3AD203B41FA5}">
                      <a16:colId xmlns:a16="http://schemas.microsoft.com/office/drawing/2014/main" val="20001"/>
                    </a:ext>
                  </a:extLst>
                </a:gridCol>
                <a:gridCol w="1817137">
                  <a:extLst>
                    <a:ext uri="{9D8B030D-6E8A-4147-A177-3AD203B41FA5}">
                      <a16:colId xmlns:a16="http://schemas.microsoft.com/office/drawing/2014/main" val="20002"/>
                    </a:ext>
                  </a:extLst>
                </a:gridCol>
                <a:gridCol w="1817137">
                  <a:extLst>
                    <a:ext uri="{9D8B030D-6E8A-4147-A177-3AD203B41FA5}">
                      <a16:colId xmlns:a16="http://schemas.microsoft.com/office/drawing/2014/main" val="20003"/>
                    </a:ext>
                  </a:extLst>
                </a:gridCol>
              </a:tblGrid>
              <a:tr h="784575">
                <a:tc>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pPr>
                      <a:r>
                        <a:rPr kumimoji="0" lang="en-US"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Characteristics</a:t>
                      </a:r>
                    </a:p>
                  </a:txBody>
                  <a:tcPr marL="54864" marR="34290" marT="34290" marB="34290" anchor="ctr" horzOverflow="overflow">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GLE</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200 + </a:t>
                      </a: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PIB 80</a:t>
                      </a:r>
                      <a:r>
                        <a:rPr lang="en-US" sz="1200" b="0" baseline="0" dirty="0">
                          <a:solidFill>
                            <a:schemeClr val="bg1"/>
                          </a:solidFill>
                          <a:latin typeface="Arial" panose="020B0604020202020204" pitchFamily="34" charset="0"/>
                          <a:ea typeface="ヒラギノ角ゴ Pro W3"/>
                          <a:cs typeface="Arial" panose="020B0604020202020204" pitchFamily="34" charset="0"/>
                          <a:sym typeface="Symbol" pitchFamily="18" charset="2"/>
                        </a:rPr>
                        <a:t> mg</a:t>
                      </a:r>
                      <a:b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br>
                      <a:r>
                        <a:rPr lang="en-US" sz="12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a:t>
                      </a:r>
                      <a:r>
                        <a:rPr lang="en-US" sz="1100" b="0" dirty="0">
                          <a:solidFill>
                            <a:schemeClr val="bg1"/>
                          </a:solidFill>
                          <a:latin typeface="Arial" panose="020B0604020202020204" pitchFamily="34" charset="0"/>
                          <a:ea typeface="ヒラギノ角ゴ Pro W3"/>
                          <a:cs typeface="Arial" panose="020B0604020202020204" pitchFamily="34" charset="0"/>
                          <a:sym typeface="Symbol" pitchFamily="18" charset="2"/>
                        </a:rPr>
                        <a:t>n = 6)</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7E683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rial" panose="020B0604020202020204" pitchFamily="34" charset="0"/>
                          <a:cs typeface="Arial" panose="020B0604020202020204" pitchFamily="34" charset="0"/>
                        </a:rPr>
                        <a:t>GLE 300 + PIB 120 mg + RBV 800 mg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Arial" panose="020B0604020202020204" pitchFamily="34" charset="0"/>
                          <a:cs typeface="Arial" panose="020B0604020202020204" pitchFamily="34" charset="0"/>
                        </a:rPr>
                        <a:t>(n = 22)</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0" dirty="0">
                          <a:solidFill>
                            <a:srgbClr val="FFFFFF"/>
                          </a:solidFill>
                          <a:latin typeface="Arial" panose="020B0604020202020204" pitchFamily="34" charset="0"/>
                          <a:cs typeface="Arial" panose="020B0604020202020204" pitchFamily="34" charset="0"/>
                        </a:rPr>
                        <a:t>GLE 200 + PIB 120 mg</a:t>
                      </a:r>
                    </a:p>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0" dirty="0">
                          <a:solidFill>
                            <a:srgbClr val="FFFFFF"/>
                          </a:solidFill>
                          <a:latin typeface="Arial" panose="020B0604020202020204" pitchFamily="34" charset="0"/>
                          <a:cs typeface="Arial" panose="020B0604020202020204" pitchFamily="34" charset="0"/>
                        </a:rPr>
                        <a:t>(n = 22)</a:t>
                      </a:r>
                      <a:endParaRPr lang="en-US" sz="1100" b="0" dirty="0">
                        <a:solidFill>
                          <a:schemeClr val="bg1"/>
                        </a:solidFill>
                        <a:latin typeface="Arial" panose="020B0604020202020204" pitchFamily="34" charset="0"/>
                        <a:cs typeface="Arial" panose="020B0604020202020204" pitchFamily="34" charset="0"/>
                      </a:endParaRPr>
                    </a:p>
                  </a:txBody>
                  <a:tcPr marL="20574" marR="20574" marT="34290" marB="34290" anchor="ctr" horzOverflow="overflow">
                    <a:lnL w="127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F406C"/>
                    </a:solidFill>
                  </a:tcPr>
                </a:tc>
                <a:extLst>
                  <a:ext uri="{0D108BD9-81ED-4DB2-BD59-A6C34878D82A}">
                    <a16:rowId xmlns:a16="http://schemas.microsoft.com/office/drawing/2014/main" val="10000"/>
                  </a:ext>
                </a:extLst>
              </a:tr>
              <a:tr h="1219139">
                <a:tc>
                  <a:txBody>
                    <a:bodyPr/>
                    <a:lstStyle/>
                    <a:p>
                      <a:pPr>
                        <a:lnSpc>
                          <a:spcPts val="2200"/>
                        </a:lnSpc>
                      </a:pPr>
                      <a:r>
                        <a:rPr lang="en-US" sz="1200" dirty="0">
                          <a:latin typeface="Arial" panose="020B0604020202020204" pitchFamily="34" charset="0"/>
                          <a:cs typeface="Arial" panose="020B0604020202020204" pitchFamily="34" charset="0"/>
                        </a:rPr>
                        <a:t>Prior DAA class, n (%)</a:t>
                      </a:r>
                    </a:p>
                    <a:p>
                      <a:pPr marL="83185" indent="0">
                        <a:lnSpc>
                          <a:spcPts val="2200"/>
                        </a:lnSpc>
                        <a:tabLst/>
                      </a:pPr>
                      <a:r>
                        <a:rPr lang="en-US" sz="1200" dirty="0">
                          <a:latin typeface="Arial" panose="020B0604020202020204" pitchFamily="34" charset="0"/>
                          <a:cs typeface="Arial" panose="020B0604020202020204" pitchFamily="34" charset="0"/>
                        </a:rPr>
                        <a:t>NS5A-experienced/PI</a:t>
                      </a:r>
                      <a:r>
                        <a:rPr lang="en-US" sz="1200" baseline="0" dirty="0">
                          <a:latin typeface="Arial" panose="020B0604020202020204" pitchFamily="34" charset="0"/>
                          <a:cs typeface="Arial" panose="020B0604020202020204" pitchFamily="34" charset="0"/>
                        </a:rPr>
                        <a:t>-naïve</a:t>
                      </a:r>
                    </a:p>
                    <a:p>
                      <a:pPr marL="83185" indent="0">
                        <a:lnSpc>
                          <a:spcPts val="2200"/>
                        </a:lnSpc>
                        <a:tabLst/>
                      </a:pPr>
                      <a:r>
                        <a:rPr lang="en-US" sz="1200" baseline="0" dirty="0">
                          <a:latin typeface="Arial" panose="020B0604020202020204" pitchFamily="34" charset="0"/>
                          <a:cs typeface="Arial" panose="020B0604020202020204" pitchFamily="34" charset="0"/>
                        </a:rPr>
                        <a:t>NS5A-naïve/PI-experienced</a:t>
                      </a:r>
                    </a:p>
                    <a:p>
                      <a:pPr marL="83185" indent="0">
                        <a:lnSpc>
                          <a:spcPts val="2200"/>
                        </a:lnSpc>
                        <a:tabLst/>
                      </a:pPr>
                      <a:r>
                        <a:rPr lang="en-US" sz="1200" baseline="0" dirty="0">
                          <a:latin typeface="Arial" panose="020B0604020202020204" pitchFamily="34" charset="0"/>
                          <a:cs typeface="Arial" panose="020B0604020202020204" pitchFamily="34" charset="0"/>
                        </a:rPr>
                        <a:t>NS5A-experienced/PI-experienced</a:t>
                      </a:r>
                      <a:endParaRPr lang="en-US" sz="1200" dirty="0">
                        <a:latin typeface="Arial" panose="020B0604020202020204" pitchFamily="34" charset="0"/>
                        <a:cs typeface="Arial" panose="020B0604020202020204" pitchFamily="34" charset="0"/>
                      </a:endParaRPr>
                    </a:p>
                  </a:txBody>
                  <a:tcPr marL="137160" marR="34290" marT="68580" marB="6858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22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3</a:t>
                      </a:r>
                      <a:r>
                        <a:rPr lang="en-US" sz="1200" kern="1200" baseline="0" dirty="0">
                          <a:solidFill>
                            <a:sysClr val="windowText" lastClr="000000"/>
                          </a:solidFill>
                          <a:latin typeface="Arial" panose="020B0604020202020204" pitchFamily="34" charset="0"/>
                          <a:ea typeface="+mn-ea"/>
                          <a:cs typeface="Arial" panose="020B0604020202020204" pitchFamily="34" charset="0"/>
                        </a:rPr>
                        <a:t> (50)</a:t>
                      </a:r>
                    </a:p>
                    <a:p>
                      <a:pPr algn="ctr">
                        <a:lnSpc>
                          <a:spcPts val="2200"/>
                        </a:lnSpc>
                      </a:pPr>
                      <a:r>
                        <a:rPr lang="en-US" sz="1200" kern="1200" baseline="0" dirty="0">
                          <a:solidFill>
                            <a:sysClr val="windowText" lastClr="000000"/>
                          </a:solidFill>
                          <a:latin typeface="Arial" panose="020B0604020202020204" pitchFamily="34" charset="0"/>
                          <a:ea typeface="+mn-ea"/>
                          <a:cs typeface="Arial" panose="020B0604020202020204" pitchFamily="34" charset="0"/>
                        </a:rPr>
                        <a:t>3 (50)</a:t>
                      </a:r>
                      <a:endParaRPr lang="en-US" sz="1200" kern="1200" dirty="0">
                        <a:solidFill>
                          <a:sysClr val="windowText" lastClr="000000"/>
                        </a:solidFill>
                        <a:latin typeface="Arial" panose="020B0604020202020204" pitchFamily="34" charset="0"/>
                        <a:ea typeface="+mn-ea"/>
                        <a:cs typeface="Arial" panose="020B0604020202020204" pitchFamily="34" charset="0"/>
                      </a:endParaRPr>
                    </a:p>
                  </a:txBody>
                  <a:tcPr marL="34290" marR="34290" marT="68580" marB="6858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22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4 (18)</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11 (50)</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7 (32)</a:t>
                      </a:r>
                    </a:p>
                  </a:txBody>
                  <a:tcPr marL="34290" marR="34290" marT="68580" marB="6858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tc>
                  <a:txBody>
                    <a:bodyPr/>
                    <a:lstStyle/>
                    <a:p>
                      <a:pPr algn="ctr">
                        <a:lnSpc>
                          <a:spcPts val="22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4 (18)</a:t>
                      </a: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11 (50)</a:t>
                      </a: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7 (32)</a:t>
                      </a:r>
                    </a:p>
                  </a:txBody>
                  <a:tcPr marL="34290" marR="34290" marT="68580" marB="68580" anchor="ctr">
                    <a:lnL w="127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AEF"/>
                    </a:solidFill>
                  </a:tcPr>
                </a:tc>
                <a:extLst>
                  <a:ext uri="{0D108BD9-81ED-4DB2-BD59-A6C34878D82A}">
                    <a16:rowId xmlns:a16="http://schemas.microsoft.com/office/drawing/2014/main" val="10001"/>
                  </a:ext>
                </a:extLst>
              </a:tr>
              <a:tr h="1498438">
                <a:tc>
                  <a:txBody>
                    <a:bodyPr/>
                    <a:lstStyle/>
                    <a:p>
                      <a:pPr>
                        <a:lnSpc>
                          <a:spcPts val="2200"/>
                        </a:lnSpc>
                      </a:pPr>
                      <a:r>
                        <a:rPr lang="en-US" sz="1200" dirty="0">
                          <a:solidFill>
                            <a:schemeClr val="tx1"/>
                          </a:solidFill>
                          <a:latin typeface="Arial" panose="020B0604020202020204" pitchFamily="34" charset="0"/>
                          <a:cs typeface="Arial" panose="020B0604020202020204" pitchFamily="34" charset="0"/>
                        </a:rPr>
                        <a:t>Baseline polymorphisms, n (%)</a:t>
                      </a:r>
                    </a:p>
                    <a:p>
                      <a:pPr marL="83185" indent="0">
                        <a:lnSpc>
                          <a:spcPts val="2200"/>
                        </a:lnSpc>
                        <a:tabLst/>
                      </a:pPr>
                      <a:r>
                        <a:rPr lang="en-US" sz="1200" dirty="0">
                          <a:solidFill>
                            <a:schemeClr val="tx1"/>
                          </a:solidFill>
                          <a:latin typeface="Arial" panose="020B0604020202020204" pitchFamily="34" charset="0"/>
                          <a:cs typeface="Arial" panose="020B0604020202020204" pitchFamily="34" charset="0"/>
                        </a:rPr>
                        <a:t>Any (NS3 or NS5A)</a:t>
                      </a:r>
                    </a:p>
                    <a:p>
                      <a:pPr marL="83185" indent="0">
                        <a:lnSpc>
                          <a:spcPts val="2200"/>
                        </a:lnSpc>
                        <a:tabLst/>
                      </a:pPr>
                      <a:r>
                        <a:rPr lang="en-US" sz="1200" dirty="0">
                          <a:solidFill>
                            <a:schemeClr val="tx1"/>
                          </a:solidFill>
                          <a:latin typeface="Arial" panose="020B0604020202020204" pitchFamily="34" charset="0"/>
                          <a:cs typeface="Arial" panose="020B0604020202020204" pitchFamily="34" charset="0"/>
                        </a:rPr>
                        <a:t>NS3</a:t>
                      </a:r>
                      <a:r>
                        <a:rPr lang="en-US" sz="1200" baseline="0" dirty="0">
                          <a:solidFill>
                            <a:schemeClr val="tx1"/>
                          </a:solidFill>
                          <a:latin typeface="Arial" panose="020B0604020202020204" pitchFamily="34" charset="0"/>
                          <a:cs typeface="Arial" panose="020B0604020202020204" pitchFamily="34" charset="0"/>
                        </a:rPr>
                        <a:t> only</a:t>
                      </a:r>
                    </a:p>
                    <a:p>
                      <a:pPr marL="83185" indent="0">
                        <a:lnSpc>
                          <a:spcPts val="2200"/>
                        </a:lnSpc>
                        <a:tabLst/>
                      </a:pPr>
                      <a:r>
                        <a:rPr lang="en-US" sz="1200" baseline="0" dirty="0">
                          <a:solidFill>
                            <a:schemeClr val="tx1"/>
                          </a:solidFill>
                          <a:latin typeface="Arial" panose="020B0604020202020204" pitchFamily="34" charset="0"/>
                          <a:cs typeface="Arial" panose="020B0604020202020204" pitchFamily="34" charset="0"/>
                        </a:rPr>
                        <a:t>NS5A only</a:t>
                      </a:r>
                    </a:p>
                    <a:p>
                      <a:pPr marL="83185" indent="0">
                        <a:lnSpc>
                          <a:spcPts val="2200"/>
                        </a:lnSpc>
                        <a:tabLst/>
                      </a:pPr>
                      <a:r>
                        <a:rPr lang="en-US" sz="1200" baseline="0" dirty="0">
                          <a:solidFill>
                            <a:schemeClr val="tx1"/>
                          </a:solidFill>
                          <a:latin typeface="Arial" panose="020B0604020202020204" pitchFamily="34" charset="0"/>
                          <a:cs typeface="Arial" panose="020B0604020202020204" pitchFamily="34" charset="0"/>
                        </a:rPr>
                        <a:t>Both NS3 and NS5A</a:t>
                      </a:r>
                      <a:endParaRPr lang="en-US" sz="1200" dirty="0">
                        <a:solidFill>
                          <a:schemeClr val="tx1"/>
                        </a:solidFill>
                        <a:latin typeface="Arial" panose="020B0604020202020204" pitchFamily="34" charset="0"/>
                        <a:cs typeface="Arial" panose="020B0604020202020204" pitchFamily="34" charset="0"/>
                      </a:endParaRPr>
                    </a:p>
                  </a:txBody>
                  <a:tcPr marL="137160" marR="34290" marT="68580" marB="68580" anchor="ctr">
                    <a:lnL w="12700" cap="flat" cmpd="sng" algn="ctr">
                      <a:solidFill>
                        <a:prstClr val="white">
                          <a:lumMod val="75000"/>
                        </a:prstClr>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22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5 (83)</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2 (33)</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3 (50)</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0</a:t>
                      </a:r>
                    </a:p>
                  </a:txBody>
                  <a:tcPr marL="34290" marR="34290" marT="68580" marB="6858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2200"/>
                        </a:lnSpc>
                      </a:pPr>
                      <a:endParaRPr lang="en-US" sz="1200" kern="1200" dirty="0">
                        <a:solidFill>
                          <a:sysClr val="windowText" lastClr="000000"/>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18 (82)</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7 (32)</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5 (23)</a:t>
                      </a:r>
                    </a:p>
                    <a:p>
                      <a:pPr algn="ctr">
                        <a:lnSpc>
                          <a:spcPts val="2200"/>
                        </a:lnSpc>
                      </a:pPr>
                      <a:r>
                        <a:rPr lang="en-US" sz="1200" kern="1200" dirty="0">
                          <a:solidFill>
                            <a:sysClr val="windowText" lastClr="000000"/>
                          </a:solidFill>
                          <a:latin typeface="Arial" panose="020B0604020202020204" pitchFamily="34" charset="0"/>
                          <a:ea typeface="+mn-ea"/>
                          <a:cs typeface="Arial" panose="020B0604020202020204" pitchFamily="34" charset="0"/>
                        </a:rPr>
                        <a:t>6 (27)</a:t>
                      </a:r>
                    </a:p>
                  </a:txBody>
                  <a:tcPr marL="34290" marR="34290" marT="68580" marB="6858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2200"/>
                        </a:lnSpc>
                      </a:pPr>
                      <a:endParaRPr lang="en-US" sz="1200" kern="1200" dirty="0">
                        <a:solidFill>
                          <a:schemeClr val="dk1"/>
                        </a:solidFill>
                        <a:latin typeface="Arial" panose="020B0604020202020204" pitchFamily="34" charset="0"/>
                        <a:ea typeface="+mn-ea"/>
                        <a:cs typeface="Arial" panose="020B0604020202020204" pitchFamily="34" charset="0"/>
                      </a:endParaRP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17 (77)</a:t>
                      </a: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5 (23)</a:t>
                      </a: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3 (14)</a:t>
                      </a:r>
                    </a:p>
                    <a:p>
                      <a:pPr algn="ctr">
                        <a:lnSpc>
                          <a:spcPts val="2200"/>
                        </a:lnSpc>
                      </a:pPr>
                      <a:r>
                        <a:rPr lang="en-US" sz="1200" kern="1200" dirty="0">
                          <a:solidFill>
                            <a:schemeClr val="dk1"/>
                          </a:solidFill>
                          <a:latin typeface="Arial" panose="020B0604020202020204" pitchFamily="34" charset="0"/>
                          <a:ea typeface="+mn-ea"/>
                          <a:cs typeface="Arial" panose="020B0604020202020204" pitchFamily="34" charset="0"/>
                        </a:rPr>
                        <a:t>9 (41)</a:t>
                      </a:r>
                    </a:p>
                  </a:txBody>
                  <a:tcPr marL="34290" marR="34290" marT="68580" marB="68580" anchor="ctr">
                    <a:lnL w="12700" cap="flat" cmpd="sng" algn="ctr">
                      <a:solidFill>
                        <a:srgbClr val="FFFFFF"/>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2"/>
                  </a:ext>
                </a:extLst>
              </a:tr>
            </a:tbl>
          </a:graphicData>
        </a:graphic>
      </p:graphicFrame>
      <p:sp>
        <p:nvSpPr>
          <p:cNvPr id="5" name="Rectangle 25"/>
          <p:cNvSpPr>
            <a:spLocks noChangeArrowheads="1"/>
          </p:cNvSpPr>
          <p:nvPr/>
        </p:nvSpPr>
        <p:spPr bwMode="auto">
          <a:xfrm>
            <a:off x="457199" y="4583203"/>
            <a:ext cx="8274423" cy="22630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solidFill>
                  <a:srgbClr val="000000"/>
                </a:solidFill>
                <a:latin typeface="Arial"/>
                <a:cs typeface="Arial"/>
              </a:rPr>
              <a:t>GLE-PIB = </a:t>
            </a:r>
            <a:r>
              <a:rPr lang="en-US" sz="1050" dirty="0" err="1">
                <a:solidFill>
                  <a:srgbClr val="000000"/>
                </a:solidFill>
                <a:latin typeface="Arial"/>
                <a:cs typeface="Arial"/>
              </a:rPr>
              <a:t>glecaprevir-pibrentasvir</a:t>
            </a:r>
            <a:endParaRPr lang="en-US" sz="1050" dirty="0">
              <a:solidFill>
                <a:srgbClr val="000000"/>
              </a:solidFill>
              <a:latin typeface="Arial"/>
              <a:cs typeface="Arial"/>
            </a:endParaRPr>
          </a:p>
        </p:txBody>
      </p:sp>
    </p:spTree>
    <p:extLst>
      <p:ext uri="{BB962C8B-B14F-4D97-AF65-F5344CB8AC3E}">
        <p14:creationId xmlns:p14="http://schemas.microsoft.com/office/powerpoint/2010/main" val="3905365468"/>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39378</TotalTime>
  <Words>16838</Words>
  <Application>Microsoft Macintosh PowerPoint</Application>
  <PresentationFormat>On-screen Show (16:9)</PresentationFormat>
  <Paragraphs>2930</Paragraphs>
  <Slides>144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144</vt:i4>
      </vt:variant>
    </vt:vector>
  </HeadingPairs>
  <TitlesOfParts>
    <vt:vector size="152" baseType="lpstr">
      <vt:lpstr>Arial</vt:lpstr>
      <vt:lpstr>Corbel</vt:lpstr>
      <vt:lpstr>Geneva</vt:lpstr>
      <vt:lpstr>Lucida Grande</vt:lpstr>
      <vt:lpstr>Symbol</vt:lpstr>
      <vt:lpstr>Times New Roman</vt:lpstr>
      <vt:lpstr>Wingdings</vt:lpstr>
      <vt:lpstr>AETC_Master_Template_061510</vt:lpstr>
      <vt:lpstr>Glecaprevir-Pibrentasvir (Mavyret)</vt:lpstr>
      <vt:lpstr>Glecaprevir-Pibrentasvir (Mavyret)</vt:lpstr>
      <vt:lpstr>Glecaprevir-Pibrentasvir (Mavyret) Recommended Duration for Treatment-Naïve Patients</vt:lpstr>
      <vt:lpstr>Glecaprevir-Pibrentasvir (Mavyret) Indications: Treatment Experienced-Patients</vt:lpstr>
      <vt:lpstr>PowerPoint Presentation</vt:lpstr>
      <vt:lpstr>PowerPoint Presentation</vt:lpstr>
      <vt:lpstr>Glecaprevir-Pibrentasvir x 8 or 12 Weeks in GT1 without Cirrhosis ENDURANCE-1</vt:lpstr>
      <vt:lpstr>Glecaprevir-Pibrentasvir for 8 or 12 weeks in Non-Cirrhotic GT 1 ENDURANCE-1: Study Features</vt:lpstr>
      <vt:lpstr>Glecaprevir-Pibrentasvir for 8 or 12 weeks in Non-Cirrhotic GT 1 ENDURANCE-1: Study Design</vt:lpstr>
      <vt:lpstr>Glecaprevir-Pibrentasvir for 8 or 12 weeks in Non-Cirrhotic GT 1 ENDURANCE-1: Baseline Characteristics</vt:lpstr>
      <vt:lpstr>Glecaprevir-Pibrentasvir for 8 or 12 weeks in Non-Cirrhotic GT 1 ENDURANCE-1: Baseline Characteristics</vt:lpstr>
      <vt:lpstr>Glecaprevir-Pibrentasvir for 8 or 12 weeks in Non-Cirrhotic GT 1 ENDURANCE-1: Baseline Characteristics</vt:lpstr>
      <vt:lpstr>Glecaprevir-Pibrentasvir for 8 or 12 weeks in Non-Cirrhotic GT 1 *ENDURANCE-1: Conclusions</vt:lpstr>
      <vt:lpstr>Glecaprevir-Pibrentasvir in Genotype 2 without Cirrhosis  ENDURANCE-2</vt:lpstr>
      <vt:lpstr>Glecaprevir-Pibrentasvir in Non-Cirrhotic GT 2 *ENDURANCE-2: Study Features</vt:lpstr>
      <vt:lpstr>Glecaprevir-Pibrentasvir in Non-Cirrhotic GT 2 ENDURANCE-2: Study Design</vt:lpstr>
      <vt:lpstr>Glecaprevir-Pibrentasvir in Non-Cirrhotic GT 2 ENDURANCE-2: Baseline Characteristics</vt:lpstr>
      <vt:lpstr>Glecaprevir-Pibrentasvir in Non-Cirrhotic GT 2 ENDURANCE-2: Baseline Characteristics</vt:lpstr>
      <vt:lpstr>Glecaprevir-Pibrentasvir in Non-Cirrhotic GT 2 ENDURANCE-2: Baseline Polymorphisms</vt:lpstr>
      <vt:lpstr>Glecaprevir-Pibrentasvir in Non-Cirrhotic GT 2 ENDURANCE-2: Results</vt:lpstr>
      <vt:lpstr>Glecaprevir-Pibrentasvir in Non-Cirrhotic GT 2 ENDURANCE-2: Adverse Events</vt:lpstr>
      <vt:lpstr>Glecaprevir-Pibrentasvir in Non-Cirrhotic GT 2 *ENDURANCE-2: Conclusions</vt:lpstr>
      <vt:lpstr>Glecaprevir-Pibrentasvir in Treatment-Naïve, GT 3 without Cirrhosis ENDURANCE-3</vt:lpstr>
      <vt:lpstr>Glecaprevir-Pibrentasvir in Treatment-Naïve, Non-Cirrhotic GT 3 ENDURANCE-3: Study Features</vt:lpstr>
      <vt:lpstr>Glecaprevir-Pibrentasvir in Treatment-Naïve Non-Cirrhotic GT 3 ENDURANCE-3: Study Design</vt:lpstr>
      <vt:lpstr>Glecaprevir-Pibrentasvir in Treatment-Naïve Non-Cirrhotic GT 3 ENDURANCE-3: Baseline Characteristics</vt:lpstr>
      <vt:lpstr>Glecaprevir-Pibrentasvir in Treatment-Naïve Non-Cirrhotic GT 3 ENDURANCE-3 Study: Results</vt:lpstr>
      <vt:lpstr>Glecaprevir-Pibrentasvir in Treatment-Naïve Non-Cirrhotic GT 3 ENDURANCE-3: Treatment Outcomes</vt:lpstr>
      <vt:lpstr>Glecaprevir-Pibrentasvir in Treatment-Naïve Non-Cirrhotic GT 3 ENDURANCE-3: Resistance Analysis</vt:lpstr>
      <vt:lpstr>Glecaprevir-Pibrentasvir in Treatment-Naïve Non-Cirrhotic GT 3 ENDURANCE-3: Adverse Events</vt:lpstr>
      <vt:lpstr>Glecaprevir-Pibrentasvir for 8 or 12 weeks in Non-Cirrhotic GT 1 *ENDURANCE-3: Conclusions</vt:lpstr>
      <vt:lpstr>Glecaprevir-Pibrentasvir in Non-Cirrhotic Genotype 4, 5, or 6 ENDURANCE-4</vt:lpstr>
      <vt:lpstr>Glecaprevir-Pibrentasvir in Non-Cirrhotic Genotype 4, 5, or 6 *ENDURANCE-4: Study Features</vt:lpstr>
      <vt:lpstr>Glecaprevir-Pibrentasvir in Non-Cirrhotic Genotype 4, 5, or 6 ENDURANCE-4: Baseline Characteristics</vt:lpstr>
      <vt:lpstr>Glecaprevir-Pibrentasvir in Non-Cirrhotic Genotype 4, 5, or 6 ENDURANCE-4: Study Design</vt:lpstr>
      <vt:lpstr>Glecaprevir-Pibrentasvir in Non-Cirrhotic Genotype 4, 5, or 6 ENDURANCE-4: Baseline Characteristics</vt:lpstr>
      <vt:lpstr>Glecaprevir-Pibrentasvir in Non-Cirrhotic Genotype 4, 5, or 6 ENDURANCE-4: Results</vt:lpstr>
      <vt:lpstr>Glecaprevir-Pibrentasvir in Non-Cirrhotic Genotype 4, 5, or 6 ENDURANCE-4: Adverse Events</vt:lpstr>
      <vt:lpstr>Glecaprevir-Pibrentasvir in Non-Cirrhotic Genotype 4, 5, or 6 *ENDURANCE-4: Conclusions</vt:lpstr>
      <vt:lpstr>Glecaprevir-Pibrentasvir in Genotype 5 or 6 ENDURANCE-5,6</vt:lpstr>
      <vt:lpstr>Glecaprevir-Pibrentasvir in Genotype 5 or 6 ENDURANCE-5,6: Study Features</vt:lpstr>
      <vt:lpstr>Glecaprevir-Pibrentasvir in Genotype 5 or 6 ENDURANCE-5,6: Study Design</vt:lpstr>
      <vt:lpstr>Glecaprevir-Pibrentasvir in Genotype 5 or 6 ENDURANCE-5,6: Baseline Characteristics</vt:lpstr>
      <vt:lpstr>Glecaprevir-Pibrentasvir in Genotype 5 or 6 ENDURANCE-5,6: Baseline Characteristics</vt:lpstr>
      <vt:lpstr>Glecaprevir-Pibrentasvir in Genotype 5 or 6 ENDURANCE-5,6: Results</vt:lpstr>
      <vt:lpstr>Glecaprevir-Pibrentasvir in Genotype 5 or 6 ENDURANCE-5,6: Adverse Events</vt:lpstr>
      <vt:lpstr>Glecaprevir-Pibrentasvir in Genotype 5 or 6 ENDURANCE-5,6: Conclusions</vt:lpstr>
      <vt:lpstr>Glecaprevir-Pibrentasvir in Cirrhotic Genotype 1, 2, 4, 5, and 6 EXPEDITION-1</vt:lpstr>
      <vt:lpstr>Glecaprevir-Pibrentasvir in Cirrhotic Genotype 1, 2, 4, 5, and 6 EXPEDITION-1: Study Features</vt:lpstr>
      <vt:lpstr>Glecaprevir-Pibrentasvir in Cirrhotic Genotype 1, 2, 4, 5, and 6 EXPEDITION-1: Study Design</vt:lpstr>
      <vt:lpstr>Glecaprevir-Pibrentasvir in Cirrhotic Genotype 1, 2, 4, 5, and 6 EXPEDITION-1: Baseline Characteristics</vt:lpstr>
      <vt:lpstr>Glecaprevir-Pibrentasvir in Cirrhotic Genotype 1, 2, 4, 5, and 6 EXPEDITION-1: Baseline Characteristics</vt:lpstr>
      <vt:lpstr>Glecaprevir-Pibrentasvir in Cirrhotic Genotype 1, 2, 4, 5, and 6 EXPEDITION-1: Results</vt:lpstr>
      <vt:lpstr>Glecaprevir-Pibrentasvir in Cirrhotic Genotype 1, 2, 4, 5, and 6 EXPEDITION-1: Adverse Events</vt:lpstr>
      <vt:lpstr>Glecaprevir-Pibrentasvir in Cirrhotic Genotype 1, 2, 4, 5, and 6 EXPEDITION-1: Conclusions</vt:lpstr>
      <vt:lpstr>Glecaprevir-Pibrentasvir in Patients with HCV-HIV Coinfection EXPEDITION-2</vt:lpstr>
      <vt:lpstr>Glecaprevir-Pibrentasvir in HIV-HCV Coinfected Patients EXPEDITION-2: Study Features</vt:lpstr>
      <vt:lpstr>Glecaprevir-Pibrentasvir in HIV-HCV Coinfected Patients EXPEDITION-2: Study Design</vt:lpstr>
      <vt:lpstr>Glecaprevir-Pibrentasvir in HIV-HCV Coinfected Patients EXPEDITION-2: Baseline Characteristics</vt:lpstr>
      <vt:lpstr>Glecaprevir-Pibrentasvir in HIV-HCV Coinfected Patients EXPEDITION-2: Baseline Characteristics</vt:lpstr>
      <vt:lpstr>Glecaprevir-Pibrentasvir in HIV-HCV Coinfected Patients EXPEDITION-2: Baseline Polymorphisms</vt:lpstr>
      <vt:lpstr>Glecaprevir-Pibrentasvir in HIV-HCV Coinfected Patients EXPEDITION-2: Results</vt:lpstr>
      <vt:lpstr>Glecaprevir-Pibrentasvir in HIV-HCV Coinfected Patients EXPEDITION-2: Results</vt:lpstr>
      <vt:lpstr>Glecaprevir-Pibrentasvir in HIV-HCV Coinfected Patients EXPEDITION-2: Adverse Events</vt:lpstr>
      <vt:lpstr>Glecaprevir-Pibrentasvir in HIV-HCV Coinfected Patients EXPEDITION-2: Conclusions</vt:lpstr>
      <vt:lpstr>Glecaprevir-Pibrentasvir in GT 1-6 with Renal Disease EXPEDITION-4</vt:lpstr>
      <vt:lpstr>Glecaprevir-Pibrentasvir in Genotype 1-6 with Renal Disease EXPEDITION-4: Study Features</vt:lpstr>
      <vt:lpstr>Glecaprevir-Pibrentasvir in Genotype 1-6 with Renal Disease EXPEDITION-4: Treatment Regimen</vt:lpstr>
      <vt:lpstr>Glecaprevir-Pibrentasvir in Genotype 1-6 with Renal Disease EXPEDITION-4: Baseline Characteristics</vt:lpstr>
      <vt:lpstr>Glecaprevir-Pibrentasvir in Genotype 1-6 with Renal Disease EXPEDITION-4: Baseline Characteristics</vt:lpstr>
      <vt:lpstr>Glecaprevir-Pibrentasvir in Genotype 1-6 with Renal Disease EXPEDITION-4: Baseline Characteristics (Renal)</vt:lpstr>
      <vt:lpstr>Glecaprevir-Pibrentasvir in Genotype 1-6 with Renal Disease EXPEDITION-4: Results</vt:lpstr>
      <vt:lpstr>Glecaprevir-Pibrentasvir in Genotype 1-6 with Renal Disease EXPEDITION-4: Results</vt:lpstr>
      <vt:lpstr>Glecaprevir-Pibrentasvir in Genotype 1-6 with Renal Disease EXPEDITION-4: Adverse Events</vt:lpstr>
      <vt:lpstr>Glecaprevir-Pibrentasvir in Genotype 1-6 with Renal Disease EXPEDITION-4: Conclusions</vt:lpstr>
      <vt:lpstr>Glecaprevir-Pibrentasvir in GT 1-6 with Renal Disease EXPEDITION-5</vt:lpstr>
      <vt:lpstr>Glecaprevir-Pibrentasvir in Genotype 1-6 with Renal Disease EXPEDITION-5: Study Features</vt:lpstr>
      <vt:lpstr>Glecaprevir-Pibrentasvir in Genotype 1-6 with Renal Disease EXPEDITION-5: Study Design</vt:lpstr>
      <vt:lpstr>Glecaprevir-Pibrentasvir in Genotype 1-6 with Renal Disease EXPEDITION-5: Baseline Characteristics</vt:lpstr>
      <vt:lpstr>Glecaprevir-Pibrentasvir in Genotype 1-6 with Renal Disease EXPEDITION-5: Baseline Characteristics</vt:lpstr>
      <vt:lpstr>Glecaprevir-Pibrentasvir in Genotype 1-6 with Renal Disease EXPEDITION-5: Results</vt:lpstr>
      <vt:lpstr>Glecaprevir-Pibrentasvir in Genotype 1-6 with Renal Disease EXPEDITION-5: Results</vt:lpstr>
      <vt:lpstr>Glecaprevir-Pibrentasvir in Genotype 1-6 with Renal Disease EXPEDITION-5: Adverse Events</vt:lpstr>
      <vt:lpstr>Glecaprevir-Pibrentasvir in Genotype 1-6 with Renal Disease EXPEDITION-5: Conclusions</vt:lpstr>
      <vt:lpstr>Glecaprevir-Pibrentasvir in GT 1-6 and Compensated Cirrhosis EXPEDITION-8</vt:lpstr>
      <vt:lpstr>Glecaprevir-Pibrentasvir in GT 1-6 &amp; Compensated Cirrhosis EXPEDITION-8: Design</vt:lpstr>
      <vt:lpstr>Glecaprevir-Pibrentasvir in GT 1-6 &amp; Compensated Cirrhosis EXPEDITION-8: Treatment Protocol</vt:lpstr>
      <vt:lpstr>Glecaprevir-Pibrentasvir in GT 1-6 &amp; Compensated Cirrhosis EXPEDITION-8: Baseline Characteristics</vt:lpstr>
      <vt:lpstr>Glecaprevir-Pibrentasvir in GT 1-6 &amp; Compensated Cirrhosis EXPEDITION-8: Baseline Characteristics</vt:lpstr>
      <vt:lpstr>Glecaprevir-Pibrentasvir in GT 1-6 &amp; Compensated Cirrhosis EXPEDITION-8: Method to Determine Cirrhosis Eligibility</vt:lpstr>
      <vt:lpstr>Glecaprevir-Pibrentasvir in GT 1-6 &amp; Compensated Cirrhosis EXPEDITION-8: Results (Intent-to-Treat)</vt:lpstr>
      <vt:lpstr>Glecaprevir-Pibrentasvir in GT 1-6 &amp; Compensated Cirrhosis EXPEDITION-8: Results (Per Protocol Analysis)</vt:lpstr>
      <vt:lpstr>Glecaprevir-Pibrentasvir in GT 1-6 &amp; Compensated Cirrhosis EXPEDITION-8: Adverse Events</vt:lpstr>
      <vt:lpstr>Glecaprevir-Pibrentasvir in GT 1-6 &amp; Compensated Cirrhosis EXPEDITION-8: Conclusions</vt:lpstr>
      <vt:lpstr>Glecaprevir-Pibrentasvir in HCV GT 1 &amp; Prior DAA Treatment MAGELLAN-1 (Part 1)</vt:lpstr>
      <vt:lpstr>Glecaprevir-Pibrentasvir in HCV GT 1 &amp; Prior DAA Treatment MAGELLAN-1 (Part 1): Study Features</vt:lpstr>
      <vt:lpstr>Glecaprevir-Pibrentasvir in HCV GT 1 &amp; Prior DAA Treatment MAGELLAN-1 (Part 1): Treatment Regimens</vt:lpstr>
      <vt:lpstr>Glecaprevir-Pibrentasvir in HCV GT 1 &amp; Prior DAA Treatment MAGELLAN-1 (Part 1): Baseline Characteristics</vt:lpstr>
      <vt:lpstr>Glecaprevir-Pibrentasvir in HCV GT 1 &amp; Prior DAA Treatment MAGELLAN-1 (Part 1): Baseline Characteristics</vt:lpstr>
      <vt:lpstr>Glecaprevir-Pibrentasvir in HCV GT 1 &amp; Prior DAA Treatment MAGELLAN-1 (Part 1): Study Design</vt:lpstr>
      <vt:lpstr>Glecaprevir-Pibrentasvir in HCV GT 1 &amp; Prior DAA Treatment MAGELLAN-1 (Part 1): Conclusions</vt:lpstr>
      <vt:lpstr>Glecaprevir-Pibrentasvir in Patients with and without Cirrhosis Pooled Analysis</vt:lpstr>
      <vt:lpstr>Glecaprevir-Pibrentasvir in Patients with and without Cirrhosis Pooled Analysis: Study Features</vt:lpstr>
      <vt:lpstr>Glecaprevir-Pibrentasvir in Patients +/- Cirrhosis (Pooled Analysis) Baseline Characteristics</vt:lpstr>
      <vt:lpstr>Glecaprevir-Pibrentasvir in Patients +/- Cirrhosis (Pooled Analysis) Baseline Characteristics</vt:lpstr>
      <vt:lpstr>Glecaprevir-Pibrentasvir in Patients +/- Cirrhosis (Pooled Analysis) Baseline Characteristics</vt:lpstr>
      <vt:lpstr>Glecaprevir-Pibrentasvir in Patients +/- Cirrhosis (Pooled Analysis) Adverse Events (without chronic kidney disease stage 4-5)</vt:lpstr>
      <vt:lpstr>Glecaprevir-Pibrentasvir in Patients +/- Cirrhosis (Pooled Analysis) Adverse Events (with CKD stage 4-5)</vt:lpstr>
      <vt:lpstr>Glecaprevir-Pibrentasvir in Patients +/- Cirrhosis (Pooled Analysis) Laboratory Abnormalities</vt:lpstr>
      <vt:lpstr>Glecaprevir-Pibrentasvir in Patients +/- Cirrhosis (Pooled Analysis) Results</vt:lpstr>
      <vt:lpstr>Glecaprevir-Pibrentasvir in Patients +/- Cirrhosis (Pooled Analysis) Outcomes</vt:lpstr>
      <vt:lpstr>Glecaprevir-Pibrentasvir in Patients +/- Cirrhosis (Pooled Analysis) Conclusions</vt:lpstr>
      <vt:lpstr>Glecaprevir-Pibrentasvir in HCV GT 1 or 4 &amp; Prior DAA Treatment MAGELLAN-1 (Part 2)</vt:lpstr>
      <vt:lpstr>Glecaprevir-Pibrentasvir in HCV GT 1 or 4 &amp; Prior DAA Treatment MAGELLAN-1 (Part 2): Study Features</vt:lpstr>
      <vt:lpstr>Glecaprevir-Pibrentasvir in HCV GT 1 or 4 &amp; Prior DAA Treatment MAGELLAN-1 (Part 2): Regimens</vt:lpstr>
      <vt:lpstr>Glecaprevir-Pibrentasvir in HCV GT 1 or 4 &amp; Prior DAA Treatment MAGELLAN-1 (Part 2): Baseline Characteristics</vt:lpstr>
      <vt:lpstr>Glecaprevir-Pibrentasvir in HCV GT 1 or 4 &amp; Prior DAA Treatment MAGELLAN-1 (Part 2): Baseline Characteristics</vt:lpstr>
      <vt:lpstr>Glecaprevir-Pibrentasvir in HCV GT 1 or 4 &amp; Prior DAA Treatment MAGELLAN-1 (Part 2): Results</vt:lpstr>
      <vt:lpstr>Glecaprevir-Pibrentasvir in HCV GT 1 or 4 &amp; Prior DAA Treatment MAGELLAN-1 (Part 2): Results by Prior DAA Class</vt:lpstr>
      <vt:lpstr>Glecaprevir-Pibrentasvir in HCV GT 1 or 4 &amp; Prior DAA Treatment MAGELLAN-1 (Part 2): Results by Prior DAA Class</vt:lpstr>
      <vt:lpstr>Glecaprevir-Pibrentasvir in HCV GT 1 or 4 &amp; Prior DAA Treatment MAGELLAN-1 (Part 2): Results by Baseline Substitutions</vt:lpstr>
      <vt:lpstr>Glecaprevir-Pibrentasvir in HCV GT 1 or 4 &amp; Prior DAA Treatment MAGELLAN-1 (Part 2): Conclusions</vt:lpstr>
      <vt:lpstr>Glecaprevir-Pibrentasvir + Sofosbuvir + Ribavirin for Retreatment in G/P-Experienced MAGELLAN-3   </vt:lpstr>
      <vt:lpstr>Glecaprevir-Pibrentasvir + SOF + RBV for Retreatment of HCV GT 1-3 MAGELLAN-3: Study Features</vt:lpstr>
      <vt:lpstr>Glecaprevir-Pibrentasvir + SOF + RBV for Retreatment of HCV GT 1-3 MAGELLAN-3: Study Design</vt:lpstr>
      <vt:lpstr>Glecaprevir-Pibrentasvir + SOF + RBV for Retreatment of HCV GT 1-3 MAGELLAN-3: Baseline Characteristics</vt:lpstr>
      <vt:lpstr>Glecaprevir-Pibrentasvir + SOF + RBV for Retreatment of HCV GT 1-3 MAGELLAN-3: Results</vt:lpstr>
      <vt:lpstr>Glecaprevir-Pibrentasvir + SOF + RBV for Retreatment of HCV GT 1-3 MAGELLAN-3: Conclusions</vt:lpstr>
      <vt:lpstr>Glecaprevir-Pibrentasvir in HCV GT 3, +/- Cirrhosis  SURVEYOR-II (Part 3)</vt:lpstr>
      <vt:lpstr>Glecaprevir-Pibrentasvir for Retreatment in Patients with GT3 SURVEYOR-II, part 3: Study Features</vt:lpstr>
      <vt:lpstr>Glecaprevir-Pibrentasvir for Retreatment in Patients with GT3 SURVEYOR-II, part 3: Study Design</vt:lpstr>
      <vt:lpstr>Glecaprevir-Pibrentasvir for Retreatment in Patients with GT3 SURVEYOR-II, part 3: Baseline Characteristics</vt:lpstr>
      <vt:lpstr>Glecaprevir-Pibrentasvir for Retreatment in Patients with GT3 SURVEYOR-II, part 3: Results</vt:lpstr>
      <vt:lpstr>Glecaprevir-Pibrentasvir for Retreatment in Patients with GT3 SURVEYOR-II, part 3: Results</vt:lpstr>
      <vt:lpstr>Glecaprevir-Pibrentasvir in HCV GT 3, with Cirrhosis and Prior Treatment SURVEYOR-II (Part 3): Results</vt:lpstr>
      <vt:lpstr>Glecaprevir-Pibrentasvir in Patients with GT 1 and Prior NS5A + Sofosbuvir HCV-TARGET</vt:lpstr>
      <vt:lpstr>Glecaprevir-Pibrentasvir for Retreatment in Patients with GT 1 HCV-TARGET: Study Features</vt:lpstr>
      <vt:lpstr>Glecaprevir-Pibrentasvir for Retreatment in Patients with GT 1 HCV-TARGET: Study Design</vt:lpstr>
      <vt:lpstr>Glecaprevir-Pibrentasvir for Retreatment in Patients with GT 1 HCV-TARGET: Baseline Characteristics</vt:lpstr>
      <vt:lpstr>Glecaprevir-Pibrentasvir for Retreatment in Patients with GT 1 HCV-TARGET: Results</vt:lpstr>
      <vt:lpstr>Glecaprevir-Pibrentasvir for Retreatment in Patients with GT 1 HCV-TARGET: Results</vt:lpstr>
      <vt:lpstr>Glecaprevir-Pibrentasvir for Retreatment in Patients with GT 1 HCV-TARGET: Results</vt:lpstr>
      <vt:lpstr>Glecaprevir-Pibrentasvir for Retreatment in Patients with GT 1 HCV-TARGET: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1444</cp:revision>
  <cp:lastPrinted>2019-10-21T18:40:24Z</cp:lastPrinted>
  <dcterms:created xsi:type="dcterms:W3CDTF">2010-11-28T05:36:22Z</dcterms:created>
  <dcterms:modified xsi:type="dcterms:W3CDTF">2023-09-18T22:42:57Z</dcterms:modified>
</cp:coreProperties>
</file>