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EEF"/>
    <a:srgbClr val="56656B"/>
    <a:srgbClr val="67787F"/>
    <a:srgbClr val="7D796F"/>
    <a:srgbClr val="6C7E85"/>
    <a:srgbClr val="597776"/>
    <a:srgbClr val="5B731E"/>
    <a:srgbClr val="CDD3DD"/>
    <a:srgbClr val="E8EAEF"/>
    <a:srgbClr val="5F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2" autoAdjust="0"/>
    <p:restoredTop sz="97647" autoAdjust="0"/>
  </p:normalViewPr>
  <p:slideViewPr>
    <p:cSldViewPr showGuides="1">
      <p:cViewPr>
        <p:scale>
          <a:sx n="112" d="100"/>
          <a:sy n="112" d="100"/>
        </p:scale>
        <p:origin x="-1248" y="-1536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8670556805399"/>
          <c:y val="0.0339241414826151"/>
          <c:w val="0.8918420744281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Week 4</c:v>
                </c:pt>
                <c:pt idx="1">
                  <c:v>EOT</c:v>
                </c:pt>
                <c:pt idx="2">
                  <c:v>SVR4</c:v>
                </c:pt>
                <c:pt idx="3">
                  <c:v>SVR12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65877320"/>
        <c:axId val="-2065798008"/>
      </c:barChart>
      <c:catAx>
        <c:axId val="-20658773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657980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579800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 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97619047619048"/>
              <c:y val="0.1845356453395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587732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Dasabuvir</a:t>
            </a:r>
            <a:r>
              <a:rPr lang="en-US" sz="2000" dirty="0" smtClean="0"/>
              <a:t> </a:t>
            </a:r>
            <a:r>
              <a:rPr lang="en-US" sz="2000" dirty="0" smtClean="0"/>
              <a:t>in GT1b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800" dirty="0" smtClean="0"/>
              <a:t>TURQUOISE-</a:t>
            </a:r>
            <a:r>
              <a:rPr lang="en-US" sz="2800" dirty="0" smtClean="0"/>
              <a:t>III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latin typeface="Arial"/>
                <a:cs typeface="Arial"/>
              </a:rPr>
              <a:t>Feld JJ, </a:t>
            </a:r>
            <a:r>
              <a:rPr lang="en-US" sz="1400" dirty="0" smtClean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J </a:t>
            </a:r>
            <a:r>
              <a:rPr lang="en-US" sz="1400" dirty="0" err="1" smtClean="0">
                <a:latin typeface="Arial"/>
                <a:cs typeface="Arial"/>
              </a:rPr>
              <a:t>Hepatol</a:t>
            </a:r>
            <a:r>
              <a:rPr lang="en-US" sz="1400" dirty="0" smtClean="0">
                <a:latin typeface="Arial"/>
                <a:cs typeface="Arial"/>
              </a:rPr>
              <a:t>. 2016;64:301-7.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81883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/>
              <a:t>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70246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III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3,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ombitasvir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-paritaprevir-ritonavir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dasabuvir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given for 12 weeks in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treatment-naïve and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treatment-experienced adults with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chronic HCV GT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1b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19 sites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in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United States, Canada, and Belgium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1b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ribavirin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≥18 years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Plasma HCV RNA greater than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Documented cirrhosis Cirrhosis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12.5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8068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800600" y="3249068"/>
            <a:ext cx="33284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/>
              <a:t>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/>
              <a:t>TURQUOISE-</a:t>
            </a:r>
            <a:r>
              <a:rPr lang="en-US" sz="2800" dirty="0" smtClean="0"/>
              <a:t>III</a:t>
            </a:r>
            <a:r>
              <a:rPr lang="en-US" sz="2800" dirty="0"/>
              <a:t>: Study Design</a:t>
            </a:r>
            <a:endParaRPr lang="en-US" sz="240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236292" y="2834750"/>
            <a:ext cx="356430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dirty="0" err="1">
                <a:latin typeface="Arial"/>
                <a:cs typeface="Arial"/>
              </a:rPr>
              <a:t>Ombitasvir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dirty="0" err="1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dirty="0">
                <a:latin typeface="Arial"/>
                <a:cs typeface="Arial"/>
              </a:rPr>
              <a:t>-Ritonavir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and </a:t>
            </a:r>
            <a:r>
              <a:rPr lang="en-US" sz="1800" dirty="0" err="1">
                <a:latin typeface="Arial"/>
                <a:cs typeface="Arial"/>
              </a:rPr>
              <a:t>Dasabuvir</a:t>
            </a:r>
            <a:r>
              <a:rPr lang="en-US" sz="1800" dirty="0">
                <a:latin typeface="Arial"/>
                <a:cs typeface="Arial"/>
              </a:rPr>
              <a:t>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01249" y="3047999"/>
            <a:ext cx="912874" cy="432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1" y="2819400"/>
            <a:ext cx="978405" cy="948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GT1b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n = 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800600"/>
            <a:ext cx="9162288" cy="868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+ Dasabuvir: 250 mg twice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6490" y="1423585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660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836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650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43860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7613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83304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078091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TURQUOISE-</a:t>
            </a:r>
            <a:r>
              <a:rPr lang="en-US" dirty="0" smtClean="0"/>
              <a:t>III</a:t>
            </a:r>
            <a:r>
              <a:rPr lang="en-US" dirty="0"/>
              <a:t>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Virologic Response </a:t>
            </a:r>
            <a:r>
              <a:rPr lang="en-US" dirty="0"/>
              <a:t>to </a:t>
            </a:r>
            <a:r>
              <a:rPr lang="en-US" dirty="0" err="1" smtClean="0"/>
              <a:t>Ombitasvir</a:t>
            </a:r>
            <a:r>
              <a:rPr lang="en-US" dirty="0"/>
              <a:t>-</a:t>
            </a:r>
            <a:r>
              <a:rPr lang="en-US" dirty="0" err="1"/>
              <a:t>Paritaprevir</a:t>
            </a:r>
            <a:r>
              <a:rPr lang="en-US" dirty="0"/>
              <a:t>-Ritonavir </a:t>
            </a:r>
            <a:r>
              <a:rPr lang="en-US" dirty="0" smtClean="0"/>
              <a:t>and </a:t>
            </a:r>
            <a:r>
              <a:rPr lang="en-US" dirty="0" err="1" smtClean="0"/>
              <a:t>Dasabuvir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1697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595443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909401"/>
              </p:ext>
            </p:extLst>
          </p:nvPr>
        </p:nvGraphicFramePr>
        <p:xfrm>
          <a:off x="304800" y="1847088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1698013" y="5312632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756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43002" y="6061533"/>
            <a:ext cx="3800852" cy="339267"/>
          </a:xfrm>
          <a:prstGeom prst="rect">
            <a:avLst/>
          </a:prstGeom>
          <a:solidFill>
            <a:srgbClr val="326496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34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39894" y="5312632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60/60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92210" y="6061533"/>
            <a:ext cx="3761736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8552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</a:t>
            </a:r>
            <a:r>
              <a:rPr lang="en-US" sz="2400" dirty="0" smtClean="0"/>
              <a:t>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77992"/>
              </p:ext>
            </p:extLst>
          </p:nvPr>
        </p:nvGraphicFramePr>
        <p:xfrm>
          <a:off x="293580" y="1479333"/>
          <a:ext cx="8572500" cy="4769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Common Adverse Events </a:t>
                      </a:r>
                      <a:br>
                        <a:rPr lang="en-US" sz="1800" dirty="0" smtClean="0"/>
                      </a:br>
                      <a:r>
                        <a:rPr lang="en-US" sz="1600" dirty="0" smtClean="0"/>
                        <a:t>(≥10%</a:t>
                      </a:r>
                      <a:r>
                        <a:rPr lang="en-US" sz="1600" baseline="0" dirty="0" smtClean="0"/>
                        <a:t> of patients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</a:t>
                      </a:r>
                      <a:r>
                        <a:rPr lang="en-US" sz="1800" baseline="0" dirty="0" smtClean="0"/>
                        <a:t>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</a:t>
                      </a:r>
                      <a:r>
                        <a:rPr lang="en-US" sz="1600" b="0" baseline="0" dirty="0" smtClean="0"/>
                        <a:t>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Fatigue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Diarrhea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12 (20.0)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Headache </a:t>
                      </a:r>
                      <a:r>
                        <a:rPr lang="en-US" sz="1800" baseline="0" dirty="0" smtClean="0"/>
                        <a:t>(%)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11 (18.3)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Arthralgia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smtClean="0"/>
                        <a:t>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Dizziness </a:t>
                      </a:r>
                      <a:r>
                        <a:rPr lang="en-US" sz="1800" baseline="0" dirty="0" smtClean="0"/>
                        <a:t>(</a:t>
                      </a:r>
                      <a:r>
                        <a:rPr lang="en-US" sz="1800" baseline="0" dirty="0" smtClean="0"/>
                        <a:t>%)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Insomnia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smtClean="0"/>
                        <a:t>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Pruritis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smtClean="0"/>
                        <a:t>%)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 (10.0)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1625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in 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Adverse </a:t>
            </a:r>
            <a:r>
              <a:rPr lang="en-US" sz="2400" dirty="0" smtClean="0"/>
              <a:t>Effects</a:t>
            </a:r>
            <a:endParaRPr lang="en-US" sz="2400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585821"/>
              </p:ext>
            </p:extLst>
          </p:nvPr>
        </p:nvGraphicFramePr>
        <p:xfrm>
          <a:off x="293580" y="1479333"/>
          <a:ext cx="8572500" cy="410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820"/>
                <a:gridCol w="4141680"/>
              </a:tblGrid>
              <a:tr h="724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Laboratory</a:t>
                      </a:r>
                      <a:r>
                        <a:rPr lang="en-US" sz="1800" baseline="0" dirty="0" smtClean="0"/>
                        <a:t> Abnormalities</a:t>
                      </a:r>
                      <a:endParaRPr lang="en-US" sz="16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OMB-PTV-RTV + DSV  x 12 </a:t>
                      </a:r>
                      <a:r>
                        <a:rPr lang="en-US" sz="1800" baseline="0" dirty="0" smtClean="0"/>
                        <a:t>weeks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600" b="0" baseline="0" dirty="0" smtClean="0"/>
                        <a:t>(</a:t>
                      </a:r>
                      <a:r>
                        <a:rPr lang="en-US" sz="1600" b="0" baseline="0" dirty="0" smtClean="0"/>
                        <a:t>n = 60)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537F"/>
                    </a:solidFill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800" baseline="0" dirty="0" smtClean="0"/>
                        <a:t>Hemoglobin(</a:t>
                      </a:r>
                      <a:r>
                        <a:rPr lang="en-US" sz="1800" baseline="0" dirty="0" smtClean="0"/>
                        <a:t>%)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400"/>
                        </a:lnSpc>
                      </a:pPr>
                      <a:r>
                        <a:rPr lang="en-US" sz="1800" dirty="0" smtClean="0"/>
                        <a:t>13 (21.7)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Total bilirubin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2 (&gt;1.5-3 x ULN)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(&gt;3-10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12 (20.0)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Alanine aminotransferase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baseline="0" dirty="0" smtClean="0"/>
                        <a:t>%</a:t>
                      </a:r>
                      <a:r>
                        <a:rPr lang="en-US" sz="1800" baseline="0" dirty="0" smtClean="0"/>
                        <a:t>)</a:t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   </a:t>
                      </a:r>
                      <a:r>
                        <a:rPr lang="en-US" sz="1800" dirty="0" smtClean="0"/>
                        <a:t>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 (1.7)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24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Aspartate aminotransferase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smtClean="0"/>
                        <a:t>%</a:t>
                      </a:r>
                      <a:r>
                        <a:rPr lang="en-US" sz="1800" dirty="0" smtClean="0"/>
                        <a:t>)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   Grade</a:t>
                      </a:r>
                      <a:r>
                        <a:rPr lang="en-US" sz="1800" baseline="0" dirty="0" smtClean="0"/>
                        <a:t> 3 (&gt;5-20 x ULN)</a:t>
                      </a:r>
                      <a:endParaRPr lang="en-US" sz="18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0</a:t>
                      </a:r>
                      <a:endParaRPr lang="en-US" sz="180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 Abbreviations</a:t>
                      </a:r>
                      <a:r>
                        <a:rPr lang="en-US" sz="1600" baseline="0" dirty="0" smtClean="0"/>
                        <a:t>: OMB=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Ombitasvir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PTV =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Paritaprevir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; </a:t>
                      </a:r>
                      <a:r>
                        <a:rPr lang="en-US" sz="1600" baseline="0" dirty="0" smtClean="0"/>
                        <a:t>RTV = Ritonavir; DSV</a:t>
                      </a:r>
                      <a:r>
                        <a:rPr lang="en-US" sz="1600" dirty="0" smtClean="0">
                          <a:latin typeface="+mn-lt"/>
                          <a:cs typeface="Arial"/>
                        </a:rPr>
                        <a:t>=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  <a:cs typeface="Arial"/>
                        </a:rPr>
                        <a:t>Dasabuvir</a:t>
                      </a:r>
                      <a:endParaRPr lang="en-US" sz="16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352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Feld JJ, et al. J </a:t>
            </a:r>
            <a:r>
              <a:rPr lang="en-US" dirty="0" err="1"/>
              <a:t>Hepatol</a:t>
            </a:r>
            <a:r>
              <a:rPr lang="en-US" dirty="0"/>
              <a:t>. 2016;64:301-7.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OMB-PTV-RTV + DSV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 and Compensated Cirrhosis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dirty="0"/>
              <a:t>TURQUOISE-III: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28447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he HCV regimen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/ritonavir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without ribavirin for 12 weeks achieved 100% SVR12 and was well tolerated in HCV genotype 1b-infected patients with cirrhosis, suggesting that this 12-week ribavirin-free regimen is sufficient in this population.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1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103560</TotalTime>
  <Words>531</Words>
  <Application>Microsoft Macintosh PowerPoint</Application>
  <PresentationFormat>On-screen Show (4:3)</PresentationFormat>
  <Paragraphs>78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AETC_Master_Template_061510</vt:lpstr>
      <vt:lpstr>Ombitasvir-Paritaprevir-Ritonavir and Dasabuvir in GT1b  TURQUOISE-III</vt:lpstr>
      <vt:lpstr>OMB-PTV-RTV + DSV in GT1b and Compensated Cirrhosis TURQUOISE-III: Study Design</vt:lpstr>
      <vt:lpstr>OMB-PTV-RTV + DSV in GT1b and Compensated Cirrhosis TURQUOISE-III: Study Design</vt:lpstr>
      <vt:lpstr>OMB-PTV-RTV + DSV in GT1b and Compensated Cirrhosis TURQUOISE-III: Results</vt:lpstr>
      <vt:lpstr>OMB-PTV-RTV + DSV in GT1b and Compensated Cirrhosis TURQUOISE-III: Adverse Effects</vt:lpstr>
      <vt:lpstr>OMB-PTV-RTV + DSV in GT1b and Compensated Cirrhosis TURQUOISE-III: Adverse Effects</vt:lpstr>
      <vt:lpstr>OMB-PTV-RTV + DSV in GT1b and Compensated Cirrhosis TURQUOISE-III: Conclusions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4206</cp:revision>
  <cp:lastPrinted>2011-04-18T21:48:04Z</cp:lastPrinted>
  <dcterms:created xsi:type="dcterms:W3CDTF">2010-11-28T05:36:22Z</dcterms:created>
  <dcterms:modified xsi:type="dcterms:W3CDTF">2017-08-25T03:58:22Z</dcterms:modified>
</cp:coreProperties>
</file>