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961" r:id="rId2"/>
    <p:sldId id="962" r:id="rId3"/>
    <p:sldId id="963" r:id="rId4"/>
    <p:sldId id="973" r:id="rId5"/>
    <p:sldId id="964" r:id="rId6"/>
    <p:sldId id="966" r:id="rId7"/>
    <p:sldId id="974" r:id="rId8"/>
    <p:sldId id="975" r:id="rId9"/>
    <p:sldId id="976" r:id="rId10"/>
    <p:sldId id="972" r:id="rId11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3DD"/>
    <a:srgbClr val="E8EAEF"/>
    <a:srgbClr val="D1D1D1"/>
    <a:srgbClr val="E1E1E1"/>
    <a:srgbClr val="CEDEE1"/>
    <a:srgbClr val="27A8FF"/>
    <a:srgbClr val="2C5986"/>
    <a:srgbClr val="285078"/>
    <a:srgbClr val="003140"/>
    <a:srgbClr val="686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2" autoAdjust="0"/>
    <p:restoredTop sz="96291" autoAdjust="0"/>
  </p:normalViewPr>
  <p:slideViewPr>
    <p:cSldViewPr snapToGrid="0" showGuides="1">
      <p:cViewPr varScale="1">
        <p:scale>
          <a:sx n="83" d="100"/>
          <a:sy n="83" d="100"/>
        </p:scale>
        <p:origin x="1392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51218597675299"/>
          <c:y val="9.42690236845177E-2"/>
          <c:w val="0.88398750937382797"/>
          <c:h val="0.76658590513703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Genotype 1</c:v>
                </c:pt>
              </c:strCache>
            </c:strRef>
          </c:tx>
          <c:spPr>
            <a:gradFill>
              <a:gsLst>
                <a:gs pos="5000">
                  <a:srgbClr val="00497F"/>
                </a:gs>
                <a:gs pos="100000">
                  <a:srgbClr val="009BD4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34B-D247-A833-451C02476A8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34B-D247-A833-451C02476A8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34B-D247-A833-451C02476A8E}"/>
              </c:ext>
            </c:extLst>
          </c:dPt>
          <c:dLbls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Glecaprevir 200_x000d_Pibrentasvir 120</c:v>
                </c:pt>
                <c:pt idx="1">
                  <c:v>Glecaprevir 200_x000d_Pibrentasvir 40</c:v>
                </c:pt>
                <c:pt idx="2">
                  <c:v>Glecaprevir 300_x000d_Pibrentasvir 120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100</c:v>
                </c:pt>
                <c:pt idx="1">
                  <c:v>97</c:v>
                </c:pt>
                <c:pt idx="2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4B-D247-A833-451C02476A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70236520"/>
        <c:axId val="-2070601160"/>
      </c:barChart>
      <c:catAx>
        <c:axId val="-2070236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07060116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70601160"/>
        <c:scaling>
          <c:orientation val="minMax"/>
          <c:max val="105"/>
          <c:min val="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Arial"/>
                    <a:ea typeface="+mn-ea"/>
                    <a:cs typeface="Arial"/>
                  </a:defRPr>
                </a:pPr>
                <a:r>
                  <a:rPr lang="en-US" sz="1600" b="1" i="0" baseline="0" dirty="0">
                    <a:effectLst/>
                  </a:rPr>
                  <a:t>Patients (%) with SVR 12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0820444319460101E-3"/>
              <c:y val="0.187409211158666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7023652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75810051087364105"/>
          <c:y val="8.6206974574146601E-3"/>
          <c:w val="0.23280687570303699"/>
          <c:h val="7.7852817316333894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51218597675299"/>
          <c:y val="9.42690236845177E-2"/>
          <c:w val="0.88398750937382797"/>
          <c:h val="0.690884877770614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Genotype 2</c:v>
                </c:pt>
              </c:strCache>
            </c:strRef>
          </c:tx>
          <c:spPr>
            <a:gradFill>
              <a:gsLst>
                <a:gs pos="0">
                  <a:srgbClr val="718E25">
                    <a:lumMod val="75000"/>
                  </a:srgbClr>
                </a:gs>
                <a:gs pos="100000">
                  <a:srgbClr val="8AAE2F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3B9-BB48-9FB1-498E44D5E6E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3B9-BB48-9FB1-498E44D5E6E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3B9-BB48-9FB1-498E44D5E6E1}"/>
              </c:ext>
            </c:extLst>
          </c:dPt>
          <c:dLbls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Glecaprevir 300_x000d_Pibrentasvir 120</c:v>
                </c:pt>
                <c:pt idx="1">
                  <c:v>Glecaprevir 200_x000d_Pibrentasvir 120</c:v>
                </c:pt>
                <c:pt idx="2">
                  <c:v>Glecaprevir 200_x000d_Pibrentasvir 120_x000d_Ribavirin</c:v>
                </c:pt>
                <c:pt idx="3">
                  <c:v>Glecaprevir 300_x000d_Pibrentasvir 120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96</c:v>
                </c:pt>
                <c:pt idx="1">
                  <c:v>100</c:v>
                </c:pt>
                <c:pt idx="2">
                  <c:v>100</c:v>
                </c:pt>
                <c:pt idx="3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B9-BB48-9FB1-498E44D5E6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43326280"/>
        <c:axId val="-2143437688"/>
      </c:barChart>
      <c:catAx>
        <c:axId val="-2143326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14343768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43437688"/>
        <c:scaling>
          <c:orientation val="minMax"/>
          <c:max val="105"/>
          <c:min val="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Arial"/>
                    <a:ea typeface="+mn-ea"/>
                    <a:cs typeface="Arial"/>
                  </a:defRPr>
                </a:pPr>
                <a:r>
                  <a:rPr lang="en-US" sz="1600" b="1" i="0" baseline="0" dirty="0">
                    <a:effectLst/>
                  </a:rPr>
                  <a:t>Patients (%) with SVR 12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08208512342016E-3"/>
              <c:y val="0.148523794472585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4332628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75810051087364105"/>
          <c:y val="8.6206974574146601E-3"/>
          <c:w val="0.23280687570303699"/>
          <c:h val="7.7852817316333894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51218597675299"/>
          <c:y val="9.42690236845177E-2"/>
          <c:w val="0.88398750937382797"/>
          <c:h val="0.690884877770614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Genotype 3</c:v>
                </c:pt>
              </c:strCache>
            </c:strRef>
          </c:tx>
          <c:spPr>
            <a:gradFill flip="none" rotWithShape="1">
              <a:gsLst>
                <a:gs pos="7000">
                  <a:srgbClr val="B59452">
                    <a:lumMod val="50000"/>
                  </a:srgbClr>
                </a:gs>
                <a:gs pos="100000">
                  <a:srgbClr val="B59452">
                    <a:lumMod val="60000"/>
                    <a:lumOff val="40000"/>
                  </a:srgbClr>
                </a:gs>
              </a:gsLst>
              <a:lin ang="0" scaled="1"/>
              <a:tileRect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004-AB48-8A33-5E3D144B535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004-AB48-8A33-5E3D144B535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004-AB48-8A33-5E3D144B5353}"/>
              </c:ext>
            </c:extLst>
          </c:dPt>
          <c:dLbls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GLC 300_x000d_PIB 120</c:v>
                </c:pt>
                <c:pt idx="1">
                  <c:v>GLC 200_x000d_PIB 120</c:v>
                </c:pt>
                <c:pt idx="2">
                  <c:v>GLC 200_x000d_PIB 120_x000d_Ribavirin</c:v>
                </c:pt>
                <c:pt idx="3">
                  <c:v>GLC 200_x000d_PIB 40</c:v>
                </c:pt>
                <c:pt idx="4">
                  <c:v>GLC 300_x000d_PIB 120</c:v>
                </c:pt>
                <c:pt idx="5">
                  <c:v>GLC 300_x000d_PIB 120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93</c:v>
                </c:pt>
                <c:pt idx="1">
                  <c:v>93</c:v>
                </c:pt>
                <c:pt idx="2">
                  <c:v>94</c:v>
                </c:pt>
                <c:pt idx="3">
                  <c:v>83</c:v>
                </c:pt>
                <c:pt idx="4">
                  <c:v>97</c:v>
                </c:pt>
                <c:pt idx="5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04-AB48-8A33-5E3D144B53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43384520"/>
        <c:axId val="-2069656280"/>
      </c:barChart>
      <c:catAx>
        <c:axId val="-2143384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-20696562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9656280"/>
        <c:scaling>
          <c:orientation val="minMax"/>
          <c:max val="105"/>
          <c:min val="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Arial"/>
                    <a:ea typeface="+mn-ea"/>
                    <a:cs typeface="Arial"/>
                  </a:defRPr>
                </a:pPr>
                <a:r>
                  <a:rPr lang="en-US" sz="1600" b="1" i="0" baseline="0" dirty="0">
                    <a:effectLst/>
                  </a:rPr>
                  <a:t>Patients (%) with SVR 12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08208512342016E-3"/>
              <c:y val="0.148523794472585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4338452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75810051087364105"/>
          <c:y val="8.6206974574146601E-3"/>
          <c:w val="0.23280687570303699"/>
          <c:h val="7.7852817316333894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51218597675299"/>
          <c:y val="4.48127546746225E-2"/>
          <c:w val="0.88398750937382797"/>
          <c:h val="0.81604235332372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9A7D4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FBD-AB47-BFE3-34C55B7223F4}"/>
              </c:ext>
            </c:extLst>
          </c:dPt>
          <c:dPt>
            <c:idx val="1"/>
            <c:invertIfNegative val="0"/>
            <c:bubble3D val="0"/>
            <c:spPr>
              <a:solidFill>
                <a:srgbClr val="636544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BFBD-AB47-BFE3-34C55B7223F4}"/>
              </c:ext>
            </c:extLst>
          </c:dPt>
          <c:dPt>
            <c:idx val="2"/>
            <c:invertIfNegative val="0"/>
            <c:bubble3D val="0"/>
            <c:spPr>
              <a:solidFill>
                <a:srgbClr val="72503F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BFBD-AB47-BFE3-34C55B7223F4}"/>
              </c:ext>
            </c:extLst>
          </c:dPt>
          <c:dLbls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Genotype 4</c:v>
                </c:pt>
                <c:pt idx="1">
                  <c:v>Genotype 5</c:v>
                </c:pt>
                <c:pt idx="2">
                  <c:v>Genotype 6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BD-AB47-BFE3-34C55B7223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42461800"/>
        <c:axId val="-2107863992"/>
      </c:barChart>
      <c:catAx>
        <c:axId val="-2142461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10786399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0786399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Arial"/>
                    <a:ea typeface="+mn-ea"/>
                    <a:cs typeface="Arial"/>
                  </a:defRPr>
                </a:pPr>
                <a:r>
                  <a:rPr lang="en-US" sz="1600" b="1" i="0" baseline="0" dirty="0">
                    <a:effectLst/>
                  </a:rPr>
                  <a:t>Patients (%) with SVR 12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0820444319460101E-3"/>
              <c:y val="0.187409211158666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4246180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A029616-8413-804E-BF62-833038F7C94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703864-797F-A348-907B-699C1C9152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500"/>
              </a:lnSpc>
              <a:spcBef>
                <a:spcPts val="600"/>
              </a:spcBef>
            </a:pPr>
            <a:r>
              <a:rPr lang="en-US" sz="2400" dirty="0" err="1">
                <a:solidFill>
                  <a:srgbClr val="001D48"/>
                </a:solidFill>
              </a:rPr>
              <a:t>Glecaprevir</a:t>
            </a:r>
            <a:r>
              <a:rPr lang="en-US" sz="2400" dirty="0">
                <a:solidFill>
                  <a:srgbClr val="001D48"/>
                </a:solidFill>
              </a:rPr>
              <a:t> and </a:t>
            </a:r>
            <a:r>
              <a:rPr lang="en-US" sz="2400" dirty="0" err="1">
                <a:solidFill>
                  <a:srgbClr val="001D48"/>
                </a:solidFill>
              </a:rPr>
              <a:t>Pibrentasvir</a:t>
            </a:r>
            <a:r>
              <a:rPr lang="en-US" sz="2400" dirty="0">
                <a:solidFill>
                  <a:srgbClr val="001D48"/>
                </a:solidFill>
              </a:rPr>
              <a:t> in HCV GT 1-6 without Cirrhosis</a:t>
            </a:r>
            <a:br>
              <a:rPr lang="en-US" sz="2400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SURVEYOR-I and SURVEYOR-II</a:t>
            </a:r>
            <a:endParaRPr lang="en-US" sz="20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3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Treatment-Naïve and Treatment-Experienced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latin typeface="Arial"/>
                <a:cs typeface="Arial"/>
              </a:rPr>
              <a:t>Source: </a:t>
            </a:r>
            <a:r>
              <a:rPr lang="en-US" sz="1400" dirty="0" err="1">
                <a:latin typeface="Arial"/>
                <a:cs typeface="Arial"/>
              </a:rPr>
              <a:t>Kwo</a:t>
            </a:r>
            <a:r>
              <a:rPr lang="en-US" sz="1400" dirty="0">
                <a:latin typeface="Arial"/>
                <a:cs typeface="Arial"/>
              </a:rPr>
              <a:t> PY, et al. J </a:t>
            </a:r>
            <a:r>
              <a:rPr lang="en-US" sz="1400" dirty="0" err="1">
                <a:latin typeface="Arial"/>
                <a:cs typeface="Arial"/>
              </a:rPr>
              <a:t>Hepatol</a:t>
            </a:r>
            <a:r>
              <a:rPr lang="en-US" sz="1400" dirty="0">
                <a:latin typeface="Arial"/>
                <a:cs typeface="Arial"/>
              </a:rPr>
              <a:t> 2017;67:263-71.</a:t>
            </a:r>
          </a:p>
        </p:txBody>
      </p:sp>
    </p:spTree>
    <p:extLst>
      <p:ext uri="{BB962C8B-B14F-4D97-AF65-F5344CB8AC3E}">
        <p14:creationId xmlns:p14="http://schemas.microsoft.com/office/powerpoint/2010/main" val="1324419638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Kwo</a:t>
            </a:r>
            <a:r>
              <a:rPr lang="en-US" dirty="0"/>
              <a:t> PY, et al. J </a:t>
            </a:r>
            <a:r>
              <a:rPr lang="en-US" dirty="0" err="1"/>
              <a:t>Hepatol</a:t>
            </a:r>
            <a:r>
              <a:rPr lang="en-US" dirty="0"/>
              <a:t> 2017;67:263-71.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</a:t>
            </a:r>
            <a:r>
              <a:rPr lang="en-US" sz="2400" dirty="0"/>
              <a:t> and </a:t>
            </a:r>
            <a:r>
              <a:rPr lang="en-US" sz="2400" dirty="0" err="1"/>
              <a:t>Pibrentasvir</a:t>
            </a:r>
            <a:r>
              <a:rPr lang="en-US" sz="2400" dirty="0"/>
              <a:t> in HCV GT 1-6 without Cirrhosis</a:t>
            </a:r>
            <a:br>
              <a:rPr lang="en-US" sz="2400" dirty="0"/>
            </a:br>
            <a:r>
              <a:rPr lang="en-US" sz="2800" dirty="0"/>
              <a:t>SURVEYOR-I and SURVEYOR-II: Conclusions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0" y="2590800"/>
          <a:ext cx="9144000" cy="20929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Glecaprevir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plus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pibrentasvir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was well tolerated and achieved high sustained virologic response rates in HCV genotypes 1-6-infected patients without cirrhosis following 8- or 12-week treatment durations.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4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Kwo</a:t>
            </a:r>
            <a:r>
              <a:rPr lang="en-US" dirty="0"/>
              <a:t> PY, et al. J </a:t>
            </a:r>
            <a:r>
              <a:rPr lang="en-US" dirty="0" err="1"/>
              <a:t>Hepatol</a:t>
            </a:r>
            <a:r>
              <a:rPr lang="en-US" dirty="0"/>
              <a:t> 2017;67:263-71.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</a:t>
            </a:r>
            <a:r>
              <a:rPr lang="en-US" sz="2400" dirty="0"/>
              <a:t> and </a:t>
            </a:r>
            <a:r>
              <a:rPr lang="en-US" sz="2400" dirty="0" err="1"/>
              <a:t>Pibrentasvir</a:t>
            </a:r>
            <a:r>
              <a:rPr lang="en-US" sz="2400" dirty="0"/>
              <a:t> in HCV GT 1-6 without Cirrhosis</a:t>
            </a:r>
            <a:br>
              <a:rPr lang="en-US" sz="2400" dirty="0"/>
            </a:br>
            <a:r>
              <a:rPr lang="en-US" dirty="0"/>
              <a:t>SURVEYOR-I and SURVEYOR-II: Study Features</a:t>
            </a:r>
          </a:p>
        </p:txBody>
      </p:sp>
      <p:graphicFrame>
        <p:nvGraphicFramePr>
          <p:cNvPr id="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712935"/>
              </p:ext>
            </p:extLst>
          </p:nvPr>
        </p:nvGraphicFramePr>
        <p:xfrm>
          <a:off x="514350" y="1384707"/>
          <a:ext cx="8115300" cy="495713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5435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SURVEYOR-I and SURVEYOR-II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182880" marR="88898" marT="50005" marB="500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2325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Open-label single-arm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phase 2, multicenter trial to evaluate the safety and efficacy of various doses of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glecaprevir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and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pibrentasvir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with or without ribavirin, for 8 or 12 weeks in treatment-naïve and treatment-experienced, non-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cirrrhotic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patients with chronic HCV GT 1, 2, 3, 4, 5, or 6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80 sites in U.S.,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Canada, Europe, Australia, and New Zealand</a:t>
                      </a:r>
                    </a:p>
                    <a:p>
                      <a:pPr marL="190500" marR="0" lvl="0" indent="-1905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>
                          <a:tab pos="279400" algn="l"/>
                        </a:tabLst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Key Eligibility Criteria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SURVEYOR I = Chronic HCV GT 1, 4, 5, or 6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SURVEYOR 2 = Chronic HCV GT 2 or 3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18-70 years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HCV RNA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10,000 IU/mL at screening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Naïve or treated with peginterferon plus ribavirin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Absence of cirrhosis</a:t>
                      </a:r>
                    </a:p>
                    <a:p>
                      <a:pPr marL="190500" marR="0" lvl="0" indent="-1905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>
                          <a:tab pos="279400" algn="l"/>
                        </a:tabLst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92722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"/>
          <p:cNvSpPr>
            <a:spLocks noChangeArrowheads="1"/>
          </p:cNvSpPr>
          <p:nvPr/>
        </p:nvSpPr>
        <p:spPr bwMode="auto">
          <a:xfrm>
            <a:off x="-6113" y="1564926"/>
            <a:ext cx="9158840" cy="359663"/>
          </a:xfrm>
          <a:prstGeom prst="rect">
            <a:avLst/>
          </a:prstGeom>
          <a:solidFill>
            <a:srgbClr val="F2F2F2"/>
          </a:solidFill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lIns="182880" anchor="ctr"/>
          <a:lstStyle/>
          <a:p>
            <a:r>
              <a:rPr lang="en-US" sz="1400" b="1" dirty="0">
                <a:latin typeface="Arial"/>
                <a:cs typeface="Arial"/>
              </a:rPr>
              <a:t>Part 1: Dose Ranging in Treatment-Naïve and Treatment-Experienced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5278807" y="2303792"/>
            <a:ext cx="329184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278807" y="2739274"/>
            <a:ext cx="329184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301487" y="3166852"/>
            <a:ext cx="329184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301487" y="3624506"/>
            <a:ext cx="329184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301487" y="4030558"/>
            <a:ext cx="329184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Kwo</a:t>
            </a:r>
            <a:r>
              <a:rPr lang="en-US" dirty="0"/>
              <a:t> PY, et al. J </a:t>
            </a:r>
            <a:r>
              <a:rPr lang="en-US" dirty="0" err="1"/>
              <a:t>Hepatol</a:t>
            </a:r>
            <a:r>
              <a:rPr lang="en-US" dirty="0"/>
              <a:t> 2017;67:263-71.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/>
              <a:t>Glecaprevir</a:t>
            </a:r>
            <a:r>
              <a:rPr lang="en-US" sz="2400" dirty="0"/>
              <a:t> and </a:t>
            </a:r>
            <a:r>
              <a:rPr lang="en-US" sz="2400" dirty="0" err="1"/>
              <a:t>Pibrentasvir</a:t>
            </a:r>
            <a:r>
              <a:rPr lang="en-US" sz="2400" dirty="0"/>
              <a:t> in HCV GT 1-6 without Cirrhosis</a:t>
            </a:r>
            <a:br>
              <a:rPr lang="en-US" sz="2400" dirty="0"/>
            </a:br>
            <a:r>
              <a:rPr lang="en-US" dirty="0"/>
              <a:t>SURVEYOR-I and SURVEYOR-II: Study Design (Part 1)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-6113" y="1119462"/>
            <a:ext cx="9162291" cy="515104"/>
            <a:chOff x="-6113" y="1289294"/>
            <a:chExt cx="9162291" cy="515104"/>
          </a:xfrm>
        </p:grpSpPr>
        <p:sp>
          <p:nvSpPr>
            <p:cNvPr id="12" name="Rectangle 11"/>
            <p:cNvSpPr/>
            <p:nvPr/>
          </p:nvSpPr>
          <p:spPr>
            <a:xfrm>
              <a:off x="-6113" y="1456980"/>
              <a:ext cx="9162291" cy="27355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559198" y="128929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-6113" y="1729958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1830459" y="1650714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8422923" y="128929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8704945" y="1650714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609600" y="1410611"/>
              <a:ext cx="838200" cy="36272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Arial"/>
                  <a:cs typeface="Arial"/>
                </a:rPr>
                <a:t>Week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69972" y="128929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V="1">
              <a:off x="5274772" y="1650714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817041" y="2119296"/>
            <a:ext cx="3474720" cy="3575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GLE 200 mg + PIB 120 mg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143467" y="2990296"/>
            <a:ext cx="725751" cy="35965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25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143467" y="2119296"/>
            <a:ext cx="725751" cy="35965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40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1817041" y="2554796"/>
            <a:ext cx="3474720" cy="3575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GLE 200 mg + PIB 40 mg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143467" y="3861296"/>
            <a:ext cx="725751" cy="35965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25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1817041" y="2990296"/>
            <a:ext cx="3474720" cy="357564"/>
          </a:xfrm>
          <a:prstGeom prst="rect">
            <a:avLst/>
          </a:prstGeom>
          <a:solidFill>
            <a:srgbClr val="E7F1CA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GLE 300 mg + PIB 120 mg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43467" y="3425796"/>
            <a:ext cx="725751" cy="35965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24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1817041" y="3425796"/>
            <a:ext cx="3474720" cy="357564"/>
          </a:xfrm>
          <a:prstGeom prst="rect">
            <a:avLst/>
          </a:prstGeom>
          <a:solidFill>
            <a:srgbClr val="E7F1CA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GLE 200 mg + PIB 120 mg + RBV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1817041" y="3861296"/>
            <a:ext cx="3474720" cy="357564"/>
          </a:xfrm>
          <a:prstGeom prst="rect">
            <a:avLst/>
          </a:prstGeom>
          <a:solidFill>
            <a:srgbClr val="E7F1CA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GLE 300 mg + PIB 120 mg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275050" y="2107832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297730" y="2543314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297730" y="2970892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48" name="Rectangle 47"/>
          <p:cNvSpPr/>
          <p:nvPr/>
        </p:nvSpPr>
        <p:spPr>
          <a:xfrm>
            <a:off x="8297730" y="3428546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50" name="Rectangle 49"/>
          <p:cNvSpPr/>
          <p:nvPr/>
        </p:nvSpPr>
        <p:spPr>
          <a:xfrm>
            <a:off x="8297730" y="3834598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7959" y="2119296"/>
            <a:ext cx="1094215" cy="357823"/>
          </a:xfrm>
          <a:prstGeom prst="rect">
            <a:avLst/>
          </a:prstGeom>
          <a:solidFill>
            <a:schemeClr val="accent1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GT 1: TN/TE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5306326" y="4468358"/>
            <a:ext cx="329184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"/>
          <p:cNvSpPr>
            <a:spLocks noChangeArrowheads="1"/>
          </p:cNvSpPr>
          <p:nvPr/>
        </p:nvSpPr>
        <p:spPr bwMode="auto">
          <a:xfrm>
            <a:off x="1821880" y="4296796"/>
            <a:ext cx="3474720" cy="3575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GLE 200 mg + PIB 120 mg</a:t>
            </a:r>
          </a:p>
        </p:txBody>
      </p:sp>
      <p:sp>
        <p:nvSpPr>
          <p:cNvPr id="61" name="Rectangle 60"/>
          <p:cNvSpPr/>
          <p:nvPr/>
        </p:nvSpPr>
        <p:spPr>
          <a:xfrm>
            <a:off x="8302569" y="4272398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5306326" y="4918588"/>
            <a:ext cx="329184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5"/>
          <p:cNvSpPr>
            <a:spLocks noChangeArrowheads="1"/>
          </p:cNvSpPr>
          <p:nvPr/>
        </p:nvSpPr>
        <p:spPr bwMode="auto">
          <a:xfrm>
            <a:off x="1821880" y="4732296"/>
            <a:ext cx="3474720" cy="3575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GLE 200 mg + PIB 120 mg + RBV</a:t>
            </a:r>
          </a:p>
        </p:txBody>
      </p:sp>
      <p:sp>
        <p:nvSpPr>
          <p:cNvPr id="64" name="Rectangle 63"/>
          <p:cNvSpPr/>
          <p:nvPr/>
        </p:nvSpPr>
        <p:spPr>
          <a:xfrm>
            <a:off x="8302569" y="4722628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5306326" y="5342058"/>
            <a:ext cx="329184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5"/>
          <p:cNvSpPr>
            <a:spLocks noChangeArrowheads="1"/>
          </p:cNvSpPr>
          <p:nvPr/>
        </p:nvSpPr>
        <p:spPr bwMode="auto">
          <a:xfrm>
            <a:off x="1821880" y="5167796"/>
            <a:ext cx="3474720" cy="3575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GLE 200 mg + PIB 40 mg</a:t>
            </a:r>
          </a:p>
        </p:txBody>
      </p:sp>
      <p:sp>
        <p:nvSpPr>
          <p:cNvPr id="67" name="Rectangle 66"/>
          <p:cNvSpPr/>
          <p:nvPr/>
        </p:nvSpPr>
        <p:spPr>
          <a:xfrm>
            <a:off x="8302569" y="5146098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143467" y="4296796"/>
            <a:ext cx="725751" cy="35965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30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143467" y="4732296"/>
            <a:ext cx="725751" cy="35965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30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143467" y="5167796"/>
            <a:ext cx="725751" cy="35965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31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5306326" y="5774652"/>
            <a:ext cx="329184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1821880" y="5603296"/>
            <a:ext cx="3474720" cy="3575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GLE 200 mg + PIB 40 mg</a:t>
            </a:r>
          </a:p>
        </p:txBody>
      </p:sp>
      <p:sp>
        <p:nvSpPr>
          <p:cNvPr id="73" name="Rectangle 72"/>
          <p:cNvSpPr/>
          <p:nvPr/>
        </p:nvSpPr>
        <p:spPr>
          <a:xfrm>
            <a:off x="8302569" y="5578692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143467" y="5603296"/>
            <a:ext cx="725751" cy="35965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30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143467" y="2554796"/>
            <a:ext cx="725751" cy="35965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39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7959" y="2554796"/>
            <a:ext cx="1097280" cy="357823"/>
          </a:xfrm>
          <a:prstGeom prst="rect">
            <a:avLst/>
          </a:prstGeom>
          <a:solidFill>
            <a:schemeClr val="accent1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GT </a:t>
            </a:r>
            <a:r>
              <a:rPr lang="en-US" sz="1200" b="1" dirty="0">
                <a:solidFill>
                  <a:srgbClr val="FFFFFF"/>
                </a:solidFill>
                <a:cs typeface="Arial"/>
              </a:rPr>
              <a:t>1: TN/TE</a:t>
            </a:r>
          </a:p>
        </p:txBody>
      </p:sp>
      <p:sp>
        <p:nvSpPr>
          <p:cNvPr id="78" name="Rectangle 77"/>
          <p:cNvSpPr/>
          <p:nvPr/>
        </p:nvSpPr>
        <p:spPr>
          <a:xfrm>
            <a:off x="87959" y="2990296"/>
            <a:ext cx="1097280" cy="357823"/>
          </a:xfrm>
          <a:prstGeom prst="rect">
            <a:avLst/>
          </a:prstGeom>
          <a:solidFill>
            <a:srgbClr val="718E25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r>
              <a:rPr lang="en-US" sz="1200" b="1" dirty="0">
                <a:solidFill>
                  <a:srgbClr val="FFFFFF"/>
                </a:solidFill>
                <a:cs typeface="Arial"/>
              </a:rPr>
              <a:t>GT 2: TN/TE</a:t>
            </a:r>
          </a:p>
        </p:txBody>
      </p:sp>
      <p:sp>
        <p:nvSpPr>
          <p:cNvPr id="79" name="Rectangle 78"/>
          <p:cNvSpPr/>
          <p:nvPr/>
        </p:nvSpPr>
        <p:spPr>
          <a:xfrm>
            <a:off x="87959" y="3425796"/>
            <a:ext cx="1097280" cy="357823"/>
          </a:xfrm>
          <a:prstGeom prst="rect">
            <a:avLst/>
          </a:prstGeom>
          <a:solidFill>
            <a:srgbClr val="718E25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r>
              <a:rPr lang="en-US" sz="1200" b="1" dirty="0">
                <a:solidFill>
                  <a:srgbClr val="FFFFFF"/>
                </a:solidFill>
                <a:cs typeface="Arial"/>
              </a:rPr>
              <a:t>GT 2: TN/TE</a:t>
            </a:r>
          </a:p>
        </p:txBody>
      </p:sp>
      <p:sp>
        <p:nvSpPr>
          <p:cNvPr id="80" name="Rectangle 79"/>
          <p:cNvSpPr/>
          <p:nvPr/>
        </p:nvSpPr>
        <p:spPr>
          <a:xfrm>
            <a:off x="87959" y="3861296"/>
            <a:ext cx="1097280" cy="357823"/>
          </a:xfrm>
          <a:prstGeom prst="rect">
            <a:avLst/>
          </a:prstGeom>
          <a:solidFill>
            <a:srgbClr val="718E25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r>
              <a:rPr lang="en-US" sz="1200" b="1" dirty="0">
                <a:solidFill>
                  <a:srgbClr val="FFFFFF"/>
                </a:solidFill>
                <a:cs typeface="Arial"/>
              </a:rPr>
              <a:t>GT 2: TN/TE</a:t>
            </a:r>
          </a:p>
        </p:txBody>
      </p:sp>
      <p:sp>
        <p:nvSpPr>
          <p:cNvPr id="81" name="Rectangle 80"/>
          <p:cNvSpPr/>
          <p:nvPr/>
        </p:nvSpPr>
        <p:spPr>
          <a:xfrm>
            <a:off x="87959" y="4296796"/>
            <a:ext cx="1097280" cy="357823"/>
          </a:xfrm>
          <a:prstGeom prst="rect">
            <a:avLst/>
          </a:prstGeom>
          <a:solidFill>
            <a:schemeClr val="accent4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r>
              <a:rPr lang="en-US" sz="1200" b="1" dirty="0">
                <a:solidFill>
                  <a:srgbClr val="FFFFFF"/>
                </a:solidFill>
                <a:cs typeface="Arial"/>
              </a:rPr>
              <a:t>GT 3: TN/TE</a:t>
            </a:r>
          </a:p>
        </p:txBody>
      </p:sp>
      <p:sp>
        <p:nvSpPr>
          <p:cNvPr id="82" name="Rectangle 81"/>
          <p:cNvSpPr/>
          <p:nvPr/>
        </p:nvSpPr>
        <p:spPr>
          <a:xfrm>
            <a:off x="87959" y="4732296"/>
            <a:ext cx="1097280" cy="357823"/>
          </a:xfrm>
          <a:prstGeom prst="rect">
            <a:avLst/>
          </a:prstGeom>
          <a:solidFill>
            <a:schemeClr val="accent4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r>
              <a:rPr lang="en-US" sz="1200" b="1" dirty="0">
                <a:solidFill>
                  <a:srgbClr val="FFFFFF"/>
                </a:solidFill>
                <a:cs typeface="Arial"/>
              </a:rPr>
              <a:t>GT 3: TN/TE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7959" y="5167796"/>
            <a:ext cx="1097280" cy="357823"/>
          </a:xfrm>
          <a:prstGeom prst="rect">
            <a:avLst/>
          </a:prstGeom>
          <a:solidFill>
            <a:schemeClr val="accent4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r>
              <a:rPr lang="en-US" sz="1200" b="1" dirty="0">
                <a:solidFill>
                  <a:srgbClr val="FFFFFF"/>
                </a:solidFill>
                <a:cs typeface="Arial"/>
              </a:rPr>
              <a:t>GT 3: TN/TE</a:t>
            </a:r>
          </a:p>
        </p:txBody>
      </p:sp>
      <p:sp>
        <p:nvSpPr>
          <p:cNvPr id="84" name="Rectangle 83"/>
          <p:cNvSpPr/>
          <p:nvPr/>
        </p:nvSpPr>
        <p:spPr>
          <a:xfrm>
            <a:off x="87959" y="5603296"/>
            <a:ext cx="1097280" cy="357823"/>
          </a:xfrm>
          <a:prstGeom prst="rect">
            <a:avLst/>
          </a:prstGeom>
          <a:solidFill>
            <a:schemeClr val="accent4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r>
              <a:rPr lang="en-US" sz="1200" b="1" dirty="0">
                <a:solidFill>
                  <a:srgbClr val="FFFFFF"/>
                </a:solidFill>
                <a:cs typeface="Arial"/>
              </a:rPr>
              <a:t>GT 3: TN/TE</a:t>
            </a:r>
          </a:p>
        </p:txBody>
      </p:sp>
      <p:sp>
        <p:nvSpPr>
          <p:cNvPr id="85" name="Rectangle 5"/>
          <p:cNvSpPr>
            <a:spLocks noChangeArrowheads="1"/>
          </p:cNvSpPr>
          <p:nvPr/>
        </p:nvSpPr>
        <p:spPr bwMode="auto">
          <a:xfrm>
            <a:off x="1935" y="6048968"/>
            <a:ext cx="9158840" cy="31394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lIns="91440" anchor="ctr"/>
          <a:lstStyle/>
          <a:p>
            <a:r>
              <a:rPr lang="en-US" sz="1200" b="1" dirty="0">
                <a:latin typeface="Arial"/>
                <a:cs typeface="Arial"/>
              </a:rPr>
              <a:t> Abbreviations: </a:t>
            </a:r>
            <a:r>
              <a:rPr lang="en-US" sz="1200" dirty="0">
                <a:latin typeface="Arial"/>
                <a:cs typeface="Arial"/>
              </a:rPr>
              <a:t>TN = Treatment Naïve; TE = Treatment Experienced; GLE = </a:t>
            </a:r>
            <a:r>
              <a:rPr lang="en-US" sz="1200" dirty="0" err="1">
                <a:latin typeface="Arial"/>
                <a:cs typeface="Arial"/>
              </a:rPr>
              <a:t>glecaprevir</a:t>
            </a:r>
            <a:r>
              <a:rPr lang="en-US" sz="1200" dirty="0">
                <a:latin typeface="Arial"/>
                <a:cs typeface="Arial"/>
              </a:rPr>
              <a:t>; PIB = </a:t>
            </a:r>
            <a:r>
              <a:rPr lang="en-US" sz="1200" dirty="0" err="1">
                <a:latin typeface="Arial"/>
                <a:cs typeface="Arial"/>
              </a:rPr>
              <a:t>pibrentasvir</a:t>
            </a:r>
            <a:r>
              <a:rPr lang="en-US" sz="1200" dirty="0">
                <a:latin typeface="Arial"/>
                <a:cs typeface="Arial"/>
              </a:rPr>
              <a:t>; RBV = ribavirin </a:t>
            </a:r>
          </a:p>
        </p:txBody>
      </p:sp>
    </p:spTree>
    <p:extLst>
      <p:ext uri="{BB962C8B-B14F-4D97-AF65-F5344CB8AC3E}">
        <p14:creationId xmlns:p14="http://schemas.microsoft.com/office/powerpoint/2010/main" val="127715559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"/>
          <p:cNvSpPr>
            <a:spLocks noChangeArrowheads="1"/>
          </p:cNvSpPr>
          <p:nvPr/>
        </p:nvSpPr>
        <p:spPr bwMode="auto">
          <a:xfrm>
            <a:off x="-12229" y="1570124"/>
            <a:ext cx="9162726" cy="359663"/>
          </a:xfrm>
          <a:prstGeom prst="rect">
            <a:avLst/>
          </a:prstGeom>
          <a:solidFill>
            <a:srgbClr val="F2F2F2"/>
          </a:solidFill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lIns="182880" anchor="ctr"/>
          <a:lstStyle/>
          <a:p>
            <a:r>
              <a:rPr lang="en-US" sz="1400" b="1" dirty="0">
                <a:latin typeface="Arial"/>
                <a:cs typeface="Arial"/>
              </a:rPr>
              <a:t>Part 2: Optimized Dose Combination for 8 Weeks in Treatment-Naïve and Treatment-Experienced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Kwo</a:t>
            </a:r>
            <a:r>
              <a:rPr lang="en-US" dirty="0"/>
              <a:t> PY, et al. J </a:t>
            </a:r>
            <a:r>
              <a:rPr lang="en-US" dirty="0" err="1"/>
              <a:t>Hepatol</a:t>
            </a:r>
            <a:r>
              <a:rPr lang="en-US" dirty="0"/>
              <a:t> 2017;67:263-71.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/>
              <a:t>Glecaprevir</a:t>
            </a:r>
            <a:r>
              <a:rPr lang="en-US" sz="2400" dirty="0"/>
              <a:t> and </a:t>
            </a:r>
            <a:r>
              <a:rPr lang="en-US" sz="2400" dirty="0" err="1"/>
              <a:t>Pibrentasvir</a:t>
            </a:r>
            <a:r>
              <a:rPr lang="en-US" sz="2400" dirty="0"/>
              <a:t> in HCV GT 1-6 without Cirrhosis</a:t>
            </a:r>
            <a:br>
              <a:rPr lang="en-US" sz="2400" dirty="0"/>
            </a:br>
            <a:r>
              <a:rPr lang="en-US" dirty="0"/>
              <a:t>SURVEYOR-I and SURVEYOR-II: Study Design (Part 2)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-24404" y="1131220"/>
            <a:ext cx="9180579" cy="515104"/>
            <a:chOff x="-111944" y="1289294"/>
            <a:chExt cx="9180579" cy="515104"/>
          </a:xfrm>
        </p:grpSpPr>
        <p:sp>
          <p:nvSpPr>
            <p:cNvPr id="12" name="Rectangle 11"/>
            <p:cNvSpPr/>
            <p:nvPr/>
          </p:nvSpPr>
          <p:spPr>
            <a:xfrm>
              <a:off x="-100185" y="1456980"/>
              <a:ext cx="9162291" cy="291844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576478" y="128929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-111944" y="1729958"/>
              <a:ext cx="9180579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1847739" y="1650714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8293574" y="128929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8575596" y="1650714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609600" y="1410611"/>
              <a:ext cx="838200" cy="36272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Arial"/>
                  <a:cs typeface="Arial"/>
                </a:rPr>
                <a:t>Week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69972" y="128929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V="1">
              <a:off x="5274772" y="1650714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3909718" y="128929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Arial"/>
                  <a:cs typeface="Arial"/>
                </a:rPr>
                <a:t>8</a:t>
              </a: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V="1">
              <a:off x="4191000" y="1650714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7290782" y="128929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Arial"/>
                  <a:cs typeface="Arial"/>
                </a:rPr>
                <a:t>20</a:t>
              </a:r>
            </a:p>
          </p:txBody>
        </p:sp>
        <p:cxnSp>
          <p:nvCxnSpPr>
            <p:cNvPr id="87" name="Straight Connector 86"/>
            <p:cNvCxnSpPr/>
            <p:nvPr/>
          </p:nvCxnSpPr>
          <p:spPr>
            <a:xfrm flipV="1">
              <a:off x="7572804" y="1650714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>
            <a:off x="4269964" y="2526358"/>
            <a:ext cx="347472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925274" y="2342698"/>
            <a:ext cx="2377440" cy="357564"/>
          </a:xfrm>
          <a:prstGeom prst="rect">
            <a:avLst/>
          </a:prstGeom>
          <a:solidFill>
            <a:srgbClr val="C3D3EC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GLE 300 mg + PIB 120 mg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239941" y="2342698"/>
            <a:ext cx="725751" cy="35965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34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290563" y="2319476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3355" y="2342698"/>
            <a:ext cx="1210056" cy="357823"/>
          </a:xfrm>
          <a:prstGeom prst="rect">
            <a:avLst/>
          </a:prstGeom>
          <a:solidFill>
            <a:schemeClr val="accent1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>
              <a:lnSpc>
                <a:spcPts val="1400"/>
              </a:lnSpc>
            </a:pPr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 GT 1: TN/TE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269964" y="3205822"/>
            <a:ext cx="347472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1925274" y="3021344"/>
            <a:ext cx="2377440" cy="3575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GLE 300 mg + PIB 120 mg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313243" y="3009862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239941" y="3021344"/>
            <a:ext cx="725751" cy="35965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39</a:t>
            </a:r>
          </a:p>
        </p:txBody>
      </p:sp>
      <p:sp>
        <p:nvSpPr>
          <p:cNvPr id="76" name="Rectangle 75"/>
          <p:cNvSpPr/>
          <p:nvPr/>
        </p:nvSpPr>
        <p:spPr>
          <a:xfrm>
            <a:off x="93355" y="3021344"/>
            <a:ext cx="1210056" cy="357823"/>
          </a:xfrm>
          <a:prstGeom prst="rect">
            <a:avLst/>
          </a:prstGeom>
          <a:solidFill>
            <a:schemeClr val="accent2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>
              <a:lnSpc>
                <a:spcPts val="1400"/>
              </a:lnSpc>
            </a:pPr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 GT 2: TN/TE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4269964" y="3899680"/>
            <a:ext cx="347472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239941" y="3719652"/>
            <a:ext cx="725751" cy="35965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25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1925274" y="3719652"/>
            <a:ext cx="2377440" cy="3575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GLE 300 mg + PIB 120 mg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313243" y="3700248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78" name="Rectangle 77"/>
          <p:cNvSpPr/>
          <p:nvPr/>
        </p:nvSpPr>
        <p:spPr>
          <a:xfrm>
            <a:off x="93355" y="3719652"/>
            <a:ext cx="1210056" cy="357823"/>
          </a:xfrm>
          <a:prstGeom prst="rect">
            <a:avLst/>
          </a:prstGeom>
          <a:solidFill>
            <a:schemeClr val="accent4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>
              <a:lnSpc>
                <a:spcPts val="1400"/>
              </a:lnSpc>
            </a:pPr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 GT 3: TN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5307600" y="4595718"/>
            <a:ext cx="329184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239941" y="4423158"/>
            <a:ext cx="725751" cy="35965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24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1925273" y="4423158"/>
            <a:ext cx="3468191" cy="3575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GLE 300 mg + PIB 120 mg</a:t>
            </a:r>
          </a:p>
        </p:txBody>
      </p:sp>
      <p:sp>
        <p:nvSpPr>
          <p:cNvPr id="48" name="Rectangle 47"/>
          <p:cNvSpPr/>
          <p:nvPr/>
        </p:nvSpPr>
        <p:spPr>
          <a:xfrm>
            <a:off x="8268566" y="4390634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79" name="Rectangle 78"/>
          <p:cNvSpPr/>
          <p:nvPr/>
        </p:nvSpPr>
        <p:spPr>
          <a:xfrm>
            <a:off x="93355" y="4423158"/>
            <a:ext cx="1210056" cy="357823"/>
          </a:xfrm>
          <a:prstGeom prst="rect">
            <a:avLst/>
          </a:prstGeom>
          <a:solidFill>
            <a:schemeClr val="accent4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>
              <a:lnSpc>
                <a:spcPts val="1400"/>
              </a:lnSpc>
            </a:pPr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 GT 3: TE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5307600" y="5276980"/>
            <a:ext cx="329184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239941" y="5107718"/>
            <a:ext cx="725751" cy="35965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25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1925273" y="5107718"/>
            <a:ext cx="3468191" cy="3575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GLE 300 mg + PIB 120 mg</a:t>
            </a:r>
          </a:p>
        </p:txBody>
      </p:sp>
      <p:sp>
        <p:nvSpPr>
          <p:cNvPr id="50" name="Rectangle 49"/>
          <p:cNvSpPr/>
          <p:nvPr/>
        </p:nvSpPr>
        <p:spPr>
          <a:xfrm>
            <a:off x="8268566" y="5081020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80" name="Rectangle 79"/>
          <p:cNvSpPr/>
          <p:nvPr/>
        </p:nvSpPr>
        <p:spPr>
          <a:xfrm>
            <a:off x="93355" y="5107718"/>
            <a:ext cx="1211338" cy="357823"/>
          </a:xfrm>
          <a:prstGeom prst="rect">
            <a:avLst/>
          </a:prstGeom>
          <a:solidFill>
            <a:srgbClr val="80724B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>
              <a:lnSpc>
                <a:spcPts val="1400"/>
              </a:lnSpc>
            </a:pPr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 GT 4,5,6: TN/TE</a:t>
            </a:r>
          </a:p>
        </p:txBody>
      </p:sp>
      <p:sp>
        <p:nvSpPr>
          <p:cNvPr id="88" name="Rectangle 5"/>
          <p:cNvSpPr>
            <a:spLocks noChangeArrowheads="1"/>
          </p:cNvSpPr>
          <p:nvPr/>
        </p:nvSpPr>
        <p:spPr bwMode="auto">
          <a:xfrm>
            <a:off x="-6705" y="5791200"/>
            <a:ext cx="9158840" cy="31394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lIns="91440" anchor="ctr"/>
          <a:lstStyle/>
          <a:p>
            <a:r>
              <a:rPr lang="en-US" sz="1300" b="1" dirty="0">
                <a:latin typeface="Arial"/>
                <a:cs typeface="Arial"/>
              </a:rPr>
              <a:t> Abbreviations: </a:t>
            </a:r>
            <a:r>
              <a:rPr lang="en-US" sz="1300" dirty="0">
                <a:latin typeface="Arial"/>
                <a:cs typeface="Arial"/>
              </a:rPr>
              <a:t>TN = Treatment Naïve; TE = Treatment Experienced; GLE = </a:t>
            </a:r>
            <a:r>
              <a:rPr lang="en-US" sz="1300" dirty="0" err="1">
                <a:latin typeface="Arial"/>
                <a:cs typeface="Arial"/>
              </a:rPr>
              <a:t>glecaprevir</a:t>
            </a:r>
            <a:r>
              <a:rPr lang="en-US" sz="1300" dirty="0">
                <a:latin typeface="Arial"/>
                <a:cs typeface="Arial"/>
              </a:rPr>
              <a:t>; PIB = </a:t>
            </a:r>
            <a:r>
              <a:rPr lang="en-US" sz="1300" dirty="0" err="1">
                <a:latin typeface="Arial"/>
                <a:cs typeface="Arial"/>
              </a:rPr>
              <a:t>pibrentasvir</a:t>
            </a:r>
            <a:endParaRPr lang="en-US" sz="13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590488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Kwo</a:t>
            </a:r>
            <a:r>
              <a:rPr lang="en-US" dirty="0"/>
              <a:t> PY, et al. J </a:t>
            </a:r>
            <a:r>
              <a:rPr lang="en-US" dirty="0" err="1"/>
              <a:t>Hepatol</a:t>
            </a:r>
            <a:r>
              <a:rPr lang="en-US" dirty="0"/>
              <a:t> 2017;67:263-71.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err="1"/>
              <a:t>Glecaprevir</a:t>
            </a:r>
            <a:r>
              <a:rPr lang="en-US" sz="2700" dirty="0"/>
              <a:t> and </a:t>
            </a:r>
            <a:r>
              <a:rPr lang="en-US" sz="2700" dirty="0" err="1"/>
              <a:t>Pibrentasvir</a:t>
            </a:r>
            <a:r>
              <a:rPr lang="en-US" sz="2700" dirty="0"/>
              <a:t> in HCV GT 1-6 without Cirrhosis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/>
              <a:t>SURVEYOR-I and SURVEYOR-II: Baseline Characteristics</a:t>
            </a: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/>
          </p:nvPr>
        </p:nvGraphicFramePr>
        <p:xfrm>
          <a:off x="457199" y="1447800"/>
          <a:ext cx="8229601" cy="4571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8033">
                <a:tc gridSpan="4">
                  <a:txBody>
                    <a:bodyPr/>
                    <a:lstStyle/>
                    <a:p>
                      <a:r>
                        <a:rPr lang="en-US" sz="1600" dirty="0"/>
                        <a:t>Prevalence of Baseline Amino Acid Polymorphisms</a:t>
                      </a:r>
                    </a:p>
                  </a:txBody>
                  <a:tcPr marL="18288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30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033">
                <a:tc rowSpan="2"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Genotype</a:t>
                      </a:r>
                    </a:p>
                  </a:txBody>
                  <a:tcPr marL="18288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A3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rgbClr val="FFFFFF"/>
                          </a:solidFill>
                        </a:rPr>
                        <a:t>Amino Acid Polymorphisms, n/N %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A3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3F5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3F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033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FFFF"/>
                          </a:solidFill>
                        </a:rPr>
                        <a:t>NS3 Only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FFFF"/>
                          </a:solidFill>
                        </a:rPr>
                        <a:t>NS5A Only</a:t>
                      </a:r>
                    </a:p>
                  </a:txBody>
                  <a:tcPr anchor="ctr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5E2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FFFF"/>
                          </a:solidFill>
                        </a:rPr>
                        <a:t>NS3 + NS5A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557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1a</a:t>
                      </a:r>
                    </a:p>
                  </a:txBody>
                  <a:tcPr marL="18288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DD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40/87</a:t>
                      </a:r>
                      <a:r>
                        <a:rPr lang="en-US" sz="1600" baseline="0" dirty="0"/>
                        <a:t> (46)</a:t>
                      </a:r>
                      <a:endParaRPr lang="en-US" sz="1600" dirty="0"/>
                    </a:p>
                  </a:txBody>
                  <a:tcP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DD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9/87 (10)</a:t>
                      </a:r>
                    </a:p>
                  </a:txBody>
                  <a:tcP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DD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12/87 (14)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DDF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557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1b</a:t>
                      </a:r>
                    </a:p>
                  </a:txBody>
                  <a:tcPr marL="18288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10/24 (42)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4/24 (17)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4/24 (17)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557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2</a:t>
                      </a:r>
                    </a:p>
                  </a:txBody>
                  <a:tcPr marL="18288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DD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3/124 (2)</a:t>
                      </a:r>
                    </a:p>
                  </a:txBody>
                  <a:tcPr>
                    <a:solidFill>
                      <a:srgbClr val="DDD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79/124 (64)</a:t>
                      </a:r>
                    </a:p>
                  </a:txBody>
                  <a:tcPr>
                    <a:solidFill>
                      <a:srgbClr val="DDD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11/124 (9)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DDF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557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3</a:t>
                      </a:r>
                    </a:p>
                  </a:txBody>
                  <a:tcPr marL="18288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22/174 (13)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33/174</a:t>
                      </a:r>
                      <a:r>
                        <a:rPr lang="en-US" sz="1600" baseline="0" dirty="0"/>
                        <a:t> (19)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7/174</a:t>
                      </a:r>
                      <a:r>
                        <a:rPr lang="en-US" sz="1600" baseline="0" dirty="0"/>
                        <a:t> (4)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557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4</a:t>
                      </a:r>
                    </a:p>
                  </a:txBody>
                  <a:tcPr marL="18288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DD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1/22 (5)</a:t>
                      </a:r>
                    </a:p>
                  </a:txBody>
                  <a:tcPr>
                    <a:solidFill>
                      <a:srgbClr val="DDD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7/22 (32)</a:t>
                      </a:r>
                    </a:p>
                  </a:txBody>
                  <a:tcPr>
                    <a:solidFill>
                      <a:srgbClr val="DDD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0/22 (0)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DDF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557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5</a:t>
                      </a:r>
                    </a:p>
                  </a:txBody>
                  <a:tcPr marL="18288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0/1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0/1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0/1 (0)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6</a:t>
                      </a:r>
                    </a:p>
                  </a:txBody>
                  <a:tcPr marL="18288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2/11 (18)</a:t>
                      </a:r>
                    </a:p>
                  </a:txBody>
                  <a:tcP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4/11 (36)</a:t>
                      </a:r>
                    </a:p>
                  </a:txBody>
                  <a:tcP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14/11 (9)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F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39205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</a:t>
            </a:r>
            <a:r>
              <a:rPr lang="en-US" sz="2400" dirty="0"/>
              <a:t> and </a:t>
            </a:r>
            <a:r>
              <a:rPr lang="en-US" sz="2400" dirty="0" err="1"/>
              <a:t>Pibrentasvir</a:t>
            </a:r>
            <a:r>
              <a:rPr lang="en-US" sz="2400" dirty="0"/>
              <a:t> in HCV GT 1-6 without Cirrhosis</a:t>
            </a:r>
            <a:br>
              <a:rPr lang="en-US" sz="2400" dirty="0"/>
            </a:br>
            <a:r>
              <a:rPr lang="en-US" dirty="0"/>
              <a:t>SURVEYOR-I and SURVEYOR-II: Results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Kwo</a:t>
            </a:r>
            <a:r>
              <a:rPr lang="en-US" dirty="0"/>
              <a:t> PY, et al. J </a:t>
            </a:r>
            <a:r>
              <a:rPr lang="en-US" dirty="0" err="1"/>
              <a:t>Hepatol</a:t>
            </a:r>
            <a:r>
              <a:rPr lang="en-US" dirty="0"/>
              <a:t> 2017;67:263-71.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Genotype 1: SVR12 ITT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347192" y="1840274"/>
          <a:ext cx="8452104" cy="4108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1337792" y="6009031"/>
            <a:ext cx="4818888" cy="3931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50800" algn="ctr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12-Week Treatment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6249869" y="6021216"/>
            <a:ext cx="2427014" cy="393185"/>
          </a:xfrm>
          <a:prstGeom prst="rect">
            <a:avLst/>
          </a:prstGeom>
          <a:solidFill>
            <a:srgbClr val="D9D9D9"/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8-Week Treatment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35351" y="4972276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40/40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35136" y="4972276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38/39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40680" y="4972276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33/34</a:t>
            </a:r>
          </a:p>
        </p:txBody>
      </p:sp>
    </p:spTree>
    <p:extLst>
      <p:ext uri="{BB962C8B-B14F-4D97-AF65-F5344CB8AC3E}">
        <p14:creationId xmlns:p14="http://schemas.microsoft.com/office/powerpoint/2010/main" val="326054658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</a:t>
            </a:r>
            <a:r>
              <a:rPr lang="en-US" sz="2400" dirty="0"/>
              <a:t> and </a:t>
            </a:r>
            <a:r>
              <a:rPr lang="en-US" sz="2400" dirty="0" err="1"/>
              <a:t>Pibrentasvir</a:t>
            </a:r>
            <a:r>
              <a:rPr lang="en-US" sz="2400" dirty="0"/>
              <a:t> in HCV GT 1-6 without Cirrhosis</a:t>
            </a:r>
            <a:br>
              <a:rPr lang="en-US" sz="2400" dirty="0"/>
            </a:br>
            <a:r>
              <a:rPr lang="en-US" dirty="0"/>
              <a:t>SURVEYOR-I and SURVEYOR-II: Results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Kwo</a:t>
            </a:r>
            <a:r>
              <a:rPr lang="en-US" dirty="0"/>
              <a:t> PY, et al. J </a:t>
            </a:r>
            <a:r>
              <a:rPr lang="en-US" dirty="0" err="1"/>
              <a:t>Hepatol</a:t>
            </a:r>
            <a:r>
              <a:rPr lang="en-US" dirty="0"/>
              <a:t> 2017;67:263-71.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Genotype 2: SVR12 ITT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345948" y="1834224"/>
          <a:ext cx="8452104" cy="4245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1295400" y="5960583"/>
            <a:ext cx="5465064" cy="3931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50800" algn="ctr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12-Week Treatment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6864112" y="5972768"/>
            <a:ext cx="1806971" cy="393185"/>
          </a:xfrm>
          <a:prstGeom prst="rect">
            <a:avLst/>
          </a:prstGeom>
          <a:solidFill>
            <a:srgbClr val="D9D9D9"/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8-Week Treatment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48662" y="4766792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24/25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07093" y="4766792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24/24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76816" y="4766792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25/25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358298" y="4766792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53/54</a:t>
            </a:r>
          </a:p>
        </p:txBody>
      </p:sp>
    </p:spTree>
    <p:extLst>
      <p:ext uri="{BB962C8B-B14F-4D97-AF65-F5344CB8AC3E}">
        <p14:creationId xmlns:p14="http://schemas.microsoft.com/office/powerpoint/2010/main" val="87661212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</a:t>
            </a:r>
            <a:r>
              <a:rPr lang="en-US" sz="2400" dirty="0"/>
              <a:t> and </a:t>
            </a:r>
            <a:r>
              <a:rPr lang="en-US" sz="2400" dirty="0" err="1"/>
              <a:t>Pibrentasvir</a:t>
            </a:r>
            <a:r>
              <a:rPr lang="en-US" sz="2400" dirty="0"/>
              <a:t> in HCV GT 1-6 without Cirrhosis</a:t>
            </a:r>
            <a:br>
              <a:rPr lang="en-US" sz="2400" dirty="0"/>
            </a:br>
            <a:r>
              <a:rPr lang="en-US" dirty="0"/>
              <a:t>SURVEYOR-I and SURVEYOR-II: Results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Kwo</a:t>
            </a:r>
            <a:r>
              <a:rPr lang="en-US" dirty="0"/>
              <a:t> PY, et al. J </a:t>
            </a:r>
            <a:r>
              <a:rPr lang="en-US" dirty="0" err="1"/>
              <a:t>Hepatol</a:t>
            </a:r>
            <a:r>
              <a:rPr lang="en-US" dirty="0"/>
              <a:t> 2017;67:263-71.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Genotype 3: SVR12 ITT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335080" y="1822131"/>
          <a:ext cx="8452104" cy="4017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76201" y="5379147"/>
            <a:ext cx="8659367" cy="720335"/>
            <a:chOff x="76201" y="5449695"/>
            <a:chExt cx="8659367" cy="720335"/>
          </a:xfrm>
        </p:grpSpPr>
        <p:sp>
          <p:nvSpPr>
            <p:cNvPr id="7" name="Rectangle 6"/>
            <p:cNvSpPr/>
            <p:nvPr/>
          </p:nvSpPr>
          <p:spPr>
            <a:xfrm>
              <a:off x="2667000" y="5449695"/>
              <a:ext cx="1010483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>
                  <a:solidFill>
                    <a:schemeClr val="bg1"/>
                  </a:solidFill>
                </a:rPr>
                <a:t>102/104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25"/>
            <p:cNvSpPr>
              <a:spLocks noChangeArrowheads="1"/>
            </p:cNvSpPr>
            <p:nvPr/>
          </p:nvSpPr>
          <p:spPr bwMode="auto">
            <a:xfrm>
              <a:off x="76201" y="5738969"/>
              <a:ext cx="8659367" cy="3840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lIns="92486" tIns="45431" rIns="92486" bIns="45431" anchor="ctr">
              <a:prstTxWarp prst="textNoShape">
                <a:avLst/>
              </a:prstTxWarp>
            </a:bodyPr>
            <a:lstStyle/>
            <a:p>
              <a:pPr marL="50800" defTabSz="935038">
                <a:spcBef>
                  <a:spcPct val="5000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Arial" pitchFamily="22" charset="0"/>
                </a:rPr>
                <a:t>Duration (weeks)</a:t>
              </a:r>
            </a:p>
          </p:txBody>
        </p:sp>
        <p:sp>
          <p:nvSpPr>
            <p:cNvPr id="10" name="Rectangle 25"/>
            <p:cNvSpPr>
              <a:spLocks noChangeArrowheads="1"/>
            </p:cNvSpPr>
            <p:nvPr/>
          </p:nvSpPr>
          <p:spPr bwMode="auto">
            <a:xfrm>
              <a:off x="1447800" y="5703695"/>
              <a:ext cx="762000" cy="466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2486" tIns="45431" rIns="92486" bIns="45431" anchor="ctr">
              <a:prstTxWarp prst="textNoShape">
                <a:avLst/>
              </a:prstTxWarp>
            </a:bodyPr>
            <a:lstStyle/>
            <a:p>
              <a:pPr marL="50800" algn="ctr" defTabSz="935038">
                <a:spcBef>
                  <a:spcPct val="5000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Arial" pitchFamily="22" charset="0"/>
                </a:rPr>
                <a:t>12</a:t>
              </a:r>
            </a:p>
          </p:txBody>
        </p:sp>
        <p:sp>
          <p:nvSpPr>
            <p:cNvPr id="14" name="Rectangle 25"/>
            <p:cNvSpPr>
              <a:spLocks noChangeArrowheads="1"/>
            </p:cNvSpPr>
            <p:nvPr/>
          </p:nvSpPr>
          <p:spPr bwMode="auto">
            <a:xfrm>
              <a:off x="2667000" y="5703695"/>
              <a:ext cx="762000" cy="466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2486" tIns="45431" rIns="92486" bIns="45431" anchor="ctr">
              <a:prstTxWarp prst="textNoShape">
                <a:avLst/>
              </a:prstTxWarp>
            </a:bodyPr>
            <a:lstStyle/>
            <a:p>
              <a:pPr marL="50800" algn="ctr" defTabSz="935038">
                <a:spcBef>
                  <a:spcPct val="5000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Arial" pitchFamily="22" charset="0"/>
                </a:rPr>
                <a:t>12</a:t>
              </a:r>
            </a:p>
          </p:txBody>
        </p:sp>
        <p:sp>
          <p:nvSpPr>
            <p:cNvPr id="15" name="Rectangle 25"/>
            <p:cNvSpPr>
              <a:spLocks noChangeArrowheads="1"/>
            </p:cNvSpPr>
            <p:nvPr/>
          </p:nvSpPr>
          <p:spPr bwMode="auto">
            <a:xfrm>
              <a:off x="3962400" y="5703695"/>
              <a:ext cx="762000" cy="466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2486" tIns="45431" rIns="92486" bIns="45431" anchor="ctr">
              <a:prstTxWarp prst="textNoShape">
                <a:avLst/>
              </a:prstTxWarp>
            </a:bodyPr>
            <a:lstStyle/>
            <a:p>
              <a:pPr marL="50800" algn="ctr" defTabSz="935038">
                <a:spcBef>
                  <a:spcPct val="5000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Arial" pitchFamily="22" charset="0"/>
                </a:rPr>
                <a:t>12</a:t>
              </a:r>
            </a:p>
          </p:txBody>
        </p:sp>
        <p:sp>
          <p:nvSpPr>
            <p:cNvPr id="16" name="Rectangle 25"/>
            <p:cNvSpPr>
              <a:spLocks noChangeArrowheads="1"/>
            </p:cNvSpPr>
            <p:nvPr/>
          </p:nvSpPr>
          <p:spPr bwMode="auto">
            <a:xfrm>
              <a:off x="5181600" y="5703695"/>
              <a:ext cx="762000" cy="466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2486" tIns="45431" rIns="92486" bIns="45431" anchor="ctr">
              <a:prstTxWarp prst="textNoShape">
                <a:avLst/>
              </a:prstTxWarp>
            </a:bodyPr>
            <a:lstStyle/>
            <a:p>
              <a:pPr marL="50800" algn="ctr" defTabSz="935038">
                <a:spcBef>
                  <a:spcPct val="5000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Arial" pitchFamily="22" charset="0"/>
                </a:rPr>
                <a:t>12</a:t>
              </a:r>
            </a:p>
          </p:txBody>
        </p:sp>
        <p:sp>
          <p:nvSpPr>
            <p:cNvPr id="17" name="Rectangle 25"/>
            <p:cNvSpPr>
              <a:spLocks noChangeArrowheads="1"/>
            </p:cNvSpPr>
            <p:nvPr/>
          </p:nvSpPr>
          <p:spPr bwMode="auto">
            <a:xfrm>
              <a:off x="6477000" y="5703695"/>
              <a:ext cx="762000" cy="466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2486" tIns="45431" rIns="92486" bIns="45431" anchor="ctr">
              <a:prstTxWarp prst="textNoShape">
                <a:avLst/>
              </a:prstTxWarp>
            </a:bodyPr>
            <a:lstStyle/>
            <a:p>
              <a:pPr marL="50800" algn="ctr" defTabSz="935038">
                <a:spcBef>
                  <a:spcPct val="5000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Arial" pitchFamily="22" charset="0"/>
                </a:rPr>
                <a:t>8</a:t>
              </a:r>
            </a:p>
          </p:txBody>
        </p:sp>
        <p:sp>
          <p:nvSpPr>
            <p:cNvPr id="18" name="Rectangle 25"/>
            <p:cNvSpPr>
              <a:spLocks noChangeArrowheads="1"/>
            </p:cNvSpPr>
            <p:nvPr/>
          </p:nvSpPr>
          <p:spPr bwMode="auto">
            <a:xfrm>
              <a:off x="7696200" y="5703695"/>
              <a:ext cx="762000" cy="466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2486" tIns="45431" rIns="92486" bIns="45431" anchor="ctr">
              <a:prstTxWarp prst="textNoShape">
                <a:avLst/>
              </a:prstTxWarp>
            </a:bodyPr>
            <a:lstStyle/>
            <a:p>
              <a:pPr marL="50800" algn="ctr" defTabSz="935038">
                <a:spcBef>
                  <a:spcPct val="5000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Arial" pitchFamily="22" charset="0"/>
                </a:rPr>
                <a:t>12</a:t>
              </a:r>
            </a:p>
          </p:txBody>
        </p:sp>
      </p:grp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6289323" y="6043316"/>
            <a:ext cx="1185666" cy="3291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Naive</a:t>
            </a:r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7543800" y="6043316"/>
            <a:ext cx="1185666" cy="3291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Experienced</a:t>
            </a: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1219200" y="6043316"/>
            <a:ext cx="5029200" cy="329177"/>
          </a:xfrm>
          <a:prstGeom prst="rect">
            <a:avLst/>
          </a:prstGeom>
          <a:solidFill>
            <a:srgbClr val="E9E4D7"/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Naïve and Experienced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519060" y="4572000"/>
            <a:ext cx="704088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28/30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56018" y="4572000"/>
            <a:ext cx="704088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28/30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98383" y="4572000"/>
            <a:ext cx="704088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29/31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258859" y="4572000"/>
            <a:ext cx="704088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25/30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483705" y="4572000"/>
            <a:ext cx="704088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28/29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738182" y="4572000"/>
            <a:ext cx="704088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23/24</a:t>
            </a:r>
          </a:p>
        </p:txBody>
      </p:sp>
    </p:spTree>
    <p:extLst>
      <p:ext uri="{BB962C8B-B14F-4D97-AF65-F5344CB8AC3E}">
        <p14:creationId xmlns:p14="http://schemas.microsoft.com/office/powerpoint/2010/main" val="2386936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</a:t>
            </a:r>
            <a:r>
              <a:rPr lang="en-US" sz="2400" dirty="0"/>
              <a:t> and </a:t>
            </a:r>
            <a:r>
              <a:rPr lang="en-US" sz="2400" dirty="0" err="1"/>
              <a:t>Pibrentasvir</a:t>
            </a:r>
            <a:r>
              <a:rPr lang="en-US" sz="2400" dirty="0"/>
              <a:t> in HCV GT 1-6 without Cirrhosis</a:t>
            </a:r>
            <a:br>
              <a:rPr lang="en-US" sz="2400" dirty="0"/>
            </a:br>
            <a:r>
              <a:rPr lang="en-US" dirty="0"/>
              <a:t>SURVEYOR-I and SURVEYOR-II: Results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Kwo</a:t>
            </a:r>
            <a:r>
              <a:rPr lang="en-US" dirty="0"/>
              <a:t> PY, et al. J </a:t>
            </a:r>
            <a:r>
              <a:rPr lang="en-US" dirty="0" err="1"/>
              <a:t>Hepatol</a:t>
            </a:r>
            <a:r>
              <a:rPr lang="en-US" dirty="0"/>
              <a:t> 2017;67:263-71.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Genotype </a:t>
            </a:r>
            <a:r>
              <a:rPr lang="en-US"/>
              <a:t>4, 5</a:t>
            </a:r>
            <a:r>
              <a:rPr lang="en-US" dirty="0"/>
              <a:t>, and 6: SVR12 ITT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0" y="5308599"/>
            <a:ext cx="101048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>
                <a:solidFill>
                  <a:schemeClr val="bg1"/>
                </a:solidFill>
              </a:rPr>
              <a:t>102/104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8400" y="5308599"/>
            <a:ext cx="10602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>
                <a:solidFill>
                  <a:schemeClr val="bg1"/>
                </a:solidFill>
              </a:rPr>
              <a:t>102/102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347192" y="1858442"/>
          <a:ext cx="8452104" cy="4108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0" y="5866516"/>
            <a:ext cx="9144000" cy="5303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pPr marL="50800"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12-Week Treatment with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Glecaprevir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300 mg and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Pibrentasvir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120 mg*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*Includes 2 patients who received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Glecaprevir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200 mg and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Pibrentasvir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120 mg*)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41054" y="499004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22/22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40041" y="499004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1/1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34977" y="499004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11/11</a:t>
            </a:r>
          </a:p>
        </p:txBody>
      </p:sp>
    </p:spTree>
    <p:extLst>
      <p:ext uri="{BB962C8B-B14F-4D97-AF65-F5344CB8AC3E}">
        <p14:creationId xmlns:p14="http://schemas.microsoft.com/office/powerpoint/2010/main" val="44102606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36759</TotalTime>
  <Words>971</Words>
  <Application>Microsoft Office PowerPoint</Application>
  <PresentationFormat>On-screen Show (4:3)</PresentationFormat>
  <Paragraphs>174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Geneva</vt:lpstr>
      <vt:lpstr>Times New Roman</vt:lpstr>
      <vt:lpstr>Wingdings</vt:lpstr>
      <vt:lpstr>AETC_Master_Template_061510</vt:lpstr>
      <vt:lpstr>Glecaprevir and Pibrentasvir in HCV GT 1-6 without Cirrhosis SURVEYOR-I and SURVEYOR-II</vt:lpstr>
      <vt:lpstr>Glecaprevir and Pibrentasvir in HCV GT 1-6 without Cirrhosis SURVEYOR-I and SURVEYOR-II: Study Features</vt:lpstr>
      <vt:lpstr>Glecaprevir and Pibrentasvir in HCV GT 1-6 without Cirrhosis SURVEYOR-I and SURVEYOR-II: Study Design (Part 1)</vt:lpstr>
      <vt:lpstr>Glecaprevir and Pibrentasvir in HCV GT 1-6 without Cirrhosis SURVEYOR-I and SURVEYOR-II: Study Design (Part 2)</vt:lpstr>
      <vt:lpstr>Glecaprevir and Pibrentasvir in HCV GT 1-6 without Cirrhosis SURVEYOR-I and SURVEYOR-II: Baseline Characteristics</vt:lpstr>
      <vt:lpstr>Glecaprevir and Pibrentasvir in HCV GT 1-6 without Cirrhosis SURVEYOR-I and SURVEYOR-II: Results</vt:lpstr>
      <vt:lpstr>Glecaprevir and Pibrentasvir in HCV GT 1-6 without Cirrhosis SURVEYOR-I and SURVEYOR-II: Results</vt:lpstr>
      <vt:lpstr>Glecaprevir and Pibrentasvir in HCV GT 1-6 without Cirrhosis SURVEYOR-I and SURVEYOR-II: Results</vt:lpstr>
      <vt:lpstr>Glecaprevir and Pibrentasvir in HCV GT 1-6 without Cirrhosis SURVEYOR-I and SURVEYOR-II: Results</vt:lpstr>
      <vt:lpstr>Glecaprevir and Pibrentasvir in HCV GT 1-6 without Cirrhosis SURVEYOR-I and SURVEYOR-II: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1405</cp:revision>
  <cp:lastPrinted>2019-10-21T18:40:24Z</cp:lastPrinted>
  <dcterms:created xsi:type="dcterms:W3CDTF">2010-11-28T05:36:22Z</dcterms:created>
  <dcterms:modified xsi:type="dcterms:W3CDTF">2020-07-11T01:36:56Z</dcterms:modified>
</cp:coreProperties>
</file>