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1099" r:id="rId2"/>
    <p:sldId id="1100" r:id="rId3"/>
    <p:sldId id="979" r:id="rId4"/>
    <p:sldId id="985" r:id="rId5"/>
    <p:sldId id="986" r:id="rId6"/>
    <p:sldId id="981" r:id="rId7"/>
    <p:sldId id="1101" r:id="rId8"/>
    <p:sldId id="999" r:id="rId9"/>
  </p:sldIdLst>
  <p:sldSz cx="9144000" cy="5143500" type="screen16x9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71A6"/>
    <a:srgbClr val="404D7D"/>
    <a:srgbClr val="7D5782"/>
    <a:srgbClr val="7F6000"/>
    <a:srgbClr val="246BA6"/>
    <a:srgbClr val="6D5200"/>
    <a:srgbClr val="644B00"/>
    <a:srgbClr val="00597C"/>
    <a:srgbClr val="8F3538"/>
    <a:srgbClr val="DBD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88" autoAdjust="0"/>
    <p:restoredTop sz="96272" autoAdjust="0"/>
  </p:normalViewPr>
  <p:slideViewPr>
    <p:cSldViewPr snapToGrid="0" showGuides="1">
      <p:cViewPr varScale="1">
        <p:scale>
          <a:sx n="162" d="100"/>
          <a:sy n="162" d="100"/>
        </p:scale>
        <p:origin x="856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6727392030541595"/>
          <c:h val="0.80643712938660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B5945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80693B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263D-1648-B828-731ACFE7EB5A}"/>
              </c:ext>
            </c:extLst>
          </c:dPt>
          <c:dPt>
            <c:idx val="1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263D-1648-B828-731ACFE7EB5A}"/>
              </c:ext>
            </c:extLst>
          </c:dPt>
          <c:dPt>
            <c:idx val="2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263D-1648-B828-731ACFE7EB5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263D-1648-B828-731ACFE7EB5A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263D-1648-B828-731ACFE7EB5A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263D-1648-B828-731ACFE7EB5A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263D-1648-B828-731ACFE7EB5A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GLE 200 mg + PIB 80 mg</c:v>
                </c:pt>
                <c:pt idx="1">
                  <c:v>GLE 300 mg + PIB 80 mg
+ RBV 800 mg</c:v>
                </c:pt>
                <c:pt idx="2">
                  <c:v>GLE 200 mg + PIB 120 mg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100</c:v>
                </c:pt>
                <c:pt idx="1">
                  <c:v>95</c:v>
                </c:pt>
                <c:pt idx="2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63D-1648-B828-731ACFE7EB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111380312"/>
        <c:axId val="-2126259912"/>
      </c:barChart>
      <c:catAx>
        <c:axId val="-2111380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63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300"/>
            </a:pPr>
            <a:endParaRPr lang="en-US"/>
          </a:p>
        </c:txPr>
        <c:crossAx val="-212625991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2625991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Patients with SVR 12 (%)</a:t>
                </a:r>
              </a:p>
            </c:rich>
          </c:tx>
          <c:layout>
            <c:manualLayout>
              <c:xMode val="edge"/>
              <c:yMode val="edge"/>
              <c:x val="5.1328612993143301E-3"/>
              <c:y val="0.1045480718884571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6350" cmpd="sng">
            <a:solidFill>
              <a:srgbClr val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-2111380312"/>
        <c:crosses val="autoZero"/>
        <c:crossBetween val="between"/>
        <c:majorUnit val="20"/>
        <c:minorUnit val="20"/>
      </c:valAx>
      <c:spPr>
        <a:solidFill>
          <a:srgbClr val="E6EBF2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857250"/>
            <a:ext cx="6697662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496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83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50" y="195241"/>
            <a:ext cx="2926080" cy="465946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90319A0-61A9-B04E-A7BC-8B6F583247CD}"/>
              </a:ext>
            </a:extLst>
          </p:cNvPr>
          <p:cNvGrpSpPr/>
          <p:nvPr userDrawn="1"/>
        </p:nvGrpSpPr>
        <p:grpSpPr>
          <a:xfrm>
            <a:off x="462321" y="4516238"/>
            <a:ext cx="2280879" cy="446276"/>
            <a:chOff x="462321" y="4578479"/>
            <a:chExt cx="2280879" cy="44627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19FD9F7-C1BC-7347-B044-72480FB61141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462321" y="4578479"/>
              <a:ext cx="2280879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Hepatitis </a:t>
              </a:r>
              <a:r>
                <a:rPr lang="en-US" sz="1200" b="1" cap="small" spc="100" baseline="0" dirty="0">
                  <a:solidFill>
                    <a:srgbClr val="285078"/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C</a:t>
              </a:r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 Online</a:t>
              </a:r>
              <a:br>
                <a:rPr lang="en-US" sz="1600" dirty="0">
                  <a:latin typeface="Corbel" panose="020B0503020204020204" pitchFamily="34" charset="0"/>
                  <a:cs typeface="Arial" panose="020B0604020202020204" pitchFamily="34" charset="0"/>
                </a:rPr>
              </a:b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www.hepatitisC.uw.edu</a:t>
              </a:r>
              <a:endPara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48D6E11-48AB-BE4A-8814-EA56822BBF1E}"/>
                </a:ext>
              </a:extLst>
            </p:cNvPr>
            <p:cNvCxnSpPr/>
            <p:nvPr userDrawn="1"/>
          </p:nvCxnSpPr>
          <p:spPr>
            <a:xfrm>
              <a:off x="550191" y="4808530"/>
              <a:ext cx="1335024" cy="0"/>
            </a:xfrm>
            <a:prstGeom prst="line">
              <a:avLst/>
            </a:prstGeom>
            <a:ln w="95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331D7AC0-870D-EE43-85B5-10937BBC3887}"/>
              </a:ext>
            </a:extLst>
          </p:cNvPr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58320"/>
            <a:ext cx="9157371" cy="347472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E80F54C7-FB42-CA4C-90DF-566F547389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017901"/>
            <a:ext cx="8229600" cy="128016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3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4ABFC78A-A9BC-CF4A-BAF8-FC4134E5D47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404157"/>
            <a:ext cx="8229600" cy="14630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2" name="Date">
            <a:extLst>
              <a:ext uri="{FF2B5EF4-FFF2-40B4-BE49-F238E27FC236}">
                <a16:creationId xmlns:a16="http://schemas.microsoft.com/office/drawing/2014/main" id="{B66131DB-45B5-6945-A76D-741496EBA30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3736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82C8FA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Date Info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66D0A3E-B052-EA40-B037-054B51E770EC}"/>
              </a:ext>
            </a:extLst>
          </p:cNvPr>
          <p:cNvCxnSpPr>
            <a:cxnSpLocks/>
          </p:cNvCxnSpPr>
          <p:nvPr userDrawn="1"/>
        </p:nvCxnSpPr>
        <p:spPr>
          <a:xfrm>
            <a:off x="-8639" y="86256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160ADCC-ACEB-FA4F-9D36-5D0D7D86AD0A}"/>
              </a:ext>
            </a:extLst>
          </p:cNvPr>
          <p:cNvCxnSpPr>
            <a:cxnSpLocks/>
          </p:cNvCxnSpPr>
          <p:nvPr userDrawn="1"/>
        </p:nvCxnSpPr>
        <p:spPr>
          <a:xfrm>
            <a:off x="-8639" y="4330452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84224"/>
            <a:ext cx="85153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rIns="18288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179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-18168" y="1786409"/>
            <a:ext cx="9180576" cy="15744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txBody>
          <a:bodyPr lIns="457200" tIns="91440" rIns="457200" bIns="182880" anchor="ctr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None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24671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 Bar: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291D050-F2FF-B84B-B85F-704A33D7A2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428596"/>
            <a:ext cx="4248149" cy="32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D86A608-CE71-5040-8C80-661F1437DF33}"/>
              </a:ext>
            </a:extLst>
          </p:cNvPr>
          <p:cNvSpPr>
            <a:spLocks noChangeArrowheads="1"/>
          </p:cNvSpPr>
          <p:nvPr userDrawn="1"/>
        </p:nvSpPr>
        <p:spPr bwMode="invGray">
          <a:xfrm>
            <a:off x="323850" y="1035386"/>
            <a:ext cx="4248150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8D38D57-7E90-4C4F-BEFE-18F098A6A601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32815" y="1046741"/>
            <a:ext cx="4185088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84688150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2102823"/>
            <a:ext cx="8077200" cy="928688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E75D3E13-CC4F-7E49-B471-8878E909C360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Divider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2095500"/>
            <a:ext cx="9143999" cy="97155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48" y="2105025"/>
            <a:ext cx="84963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50092C9-A09F-7245-8D15-AEFDA53288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CCC311E-DA3E-AB41-BF2C-7398324BA55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23849" y="-7144"/>
            <a:ext cx="8839200" cy="363760"/>
          </a:xfrm>
          <a:prstGeom prst="rect">
            <a:avLst/>
          </a:prstGeom>
        </p:spPr>
        <p:txBody>
          <a:bodyPr lIns="91440" anchor="b">
            <a:normAutofit/>
          </a:bodyPr>
          <a:lstStyle>
            <a:lvl1pPr marL="0" indent="0">
              <a:spcBef>
                <a:spcPts val="0"/>
              </a:spcBef>
              <a:buNone/>
              <a:defRPr sz="11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-Sol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>
            <a:extLst>
              <a:ext uri="{FF2B5EF4-FFF2-40B4-BE49-F238E27FC236}">
                <a16:creationId xmlns:a16="http://schemas.microsoft.com/office/drawing/2014/main" id="{E36BB952-50A8-AE49-87A9-BEC72E8DE500}"/>
              </a:ext>
            </a:extLst>
          </p:cNvPr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10326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gradFill flip="none" rotWithShape="1">
            <a:gsLst>
              <a:gs pos="0">
                <a:srgbClr val="006D9A">
                  <a:alpha val="50000"/>
                </a:srgbClr>
              </a:gs>
              <a:gs pos="50000">
                <a:schemeClr val="bg1"/>
              </a:gs>
              <a:gs pos="100000">
                <a:srgbClr val="006D9A">
                  <a:alpha val="50000"/>
                </a:srgbClr>
              </a:gs>
            </a:gsLst>
            <a:lin ang="5400000" scaled="0"/>
            <a:tileRect/>
          </a:gra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  <a:solidFill>
            <a:schemeClr val="bg1"/>
          </a:solidFill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7493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47EEC-7D64-BC44-B74A-8AB7EC9C114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gradFill>
            <a:gsLst>
              <a:gs pos="0">
                <a:srgbClr val="004E66"/>
              </a:gs>
              <a:gs pos="100000">
                <a:srgbClr val="00779D"/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069492155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51549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7F697-0452-FD41-8395-6BF13DCE8E98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5375E53-0C80-A84B-AAA8-6B394E1E6F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Large-Font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A681A14-7A84-7F43-AE92-51583060A7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2568E9B-001A-3C4B-92D6-08A79194F9D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-Rect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950244"/>
            <a:ext cx="3657600" cy="5143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24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1521619"/>
            <a:ext cx="3657600" cy="40005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1800" cap="small" baseline="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6" y="2571752"/>
            <a:ext cx="4572001" cy="1209674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4588934" y="1371600"/>
            <a:ext cx="4572001" cy="1185863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2686050"/>
            <a:ext cx="3962400" cy="914400"/>
          </a:xfrm>
          <a:prstGeom prst="rect">
            <a:avLst/>
          </a:prstGeom>
        </p:spPr>
        <p:txBody>
          <a:bodyPr/>
          <a:lstStyle>
            <a:lvl1pPr marL="171450" indent="-171450">
              <a:defRPr sz="150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1F3C7D4-0781-8845-8825-89A145A9DF09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osure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Disclosures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09073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60F0B8B-66F2-DF43-BD77-6C2E0DA2E6A6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83514E-98F2-2D45-9DA2-54F265280D6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DA28F71-E8EE-4641-AAE6-AB4095216C3F}"/>
              </a:ext>
            </a:extLst>
          </p:cNvPr>
          <p:cNvSpPr txBox="1"/>
          <p:nvPr userDrawn="1"/>
        </p:nvSpPr>
        <p:spPr>
          <a:xfrm>
            <a:off x="458843" y="1375979"/>
            <a:ext cx="8229600" cy="1299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434DA1"/>
              </a:buClr>
              <a:buSzPct val="125000"/>
              <a:buFont typeface="Arial"/>
              <a:buNone/>
              <a:tabLst/>
              <a:defRPr/>
            </a:pP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Hepatitis </a:t>
            </a:r>
            <a:r>
              <a:rPr lang="en-US" sz="2000" b="1" i="0" dirty="0">
                <a:solidFill>
                  <a:srgbClr val="0054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is funded by a cooperative agreement from the Centers for Disease Control and Prevention (CDC-RFA- PS21-2105). This project is led by the University of Washington Infectious Diseases Education and Assessment (IDEA) Program. </a:t>
            </a:r>
            <a:endParaRPr lang="en-US" sz="15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24FC7B0-4199-894F-A8D2-4FF835667F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05188" y="3229441"/>
            <a:ext cx="2120053" cy="62179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ED0061C-C01B-6147-BCD8-08FDF056E6F2}"/>
              </a:ext>
            </a:extLst>
          </p:cNvPr>
          <p:cNvSpPr/>
          <p:nvPr userDrawn="1"/>
        </p:nvSpPr>
        <p:spPr>
          <a:xfrm>
            <a:off x="295189" y="89397"/>
            <a:ext cx="8503918" cy="822624"/>
          </a:xfrm>
          <a:prstGeom prst="rect">
            <a:avLst/>
          </a:prstGeom>
        </p:spPr>
        <p:txBody>
          <a:bodyPr wrap="square" lIns="68580" anchor="ctr">
            <a:normAutofit/>
          </a:bodyPr>
          <a:lstStyle/>
          <a:p>
            <a:pPr defTabSz="342900">
              <a:spcAft>
                <a:spcPts val="0"/>
              </a:spcAft>
            </a:pPr>
            <a:r>
              <a:rPr lang="en-US" sz="24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FDD0DC4-87ED-2248-BCCC-3FFD6569F84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9589" y="3230381"/>
            <a:ext cx="2257262" cy="65836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EAE2333-2F70-634E-82A6-B1B90516D6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42226" y="3266416"/>
            <a:ext cx="2145931" cy="56072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78746E0-C15F-CF49-965C-41A0CD08B991}"/>
              </a:ext>
            </a:extLst>
          </p:cNvPr>
          <p:cNvSpPr txBox="1"/>
          <p:nvPr userDrawn="1"/>
        </p:nvSpPr>
        <p:spPr>
          <a:xfrm>
            <a:off x="0" y="4636541"/>
            <a:ext cx="9151575" cy="5642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188720" tIns="91440" rIns="1188720" bIns="137160" rtlCol="0" anchor="ctr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sz="1100" i="1" dirty="0">
                <a:solidFill>
                  <a:schemeClr val="tx1"/>
                </a:solidFill>
                <a:latin typeface="+mn-lt"/>
              </a:rPr>
              <a:t>The contents in this presentation are those of the author(s) and do not necessarily represent the </a:t>
            </a:r>
            <a:br>
              <a:rPr lang="en-US" sz="1100" i="1" dirty="0">
                <a:solidFill>
                  <a:schemeClr val="tx1"/>
                </a:solidFill>
                <a:latin typeface="+mn-lt"/>
              </a:rPr>
            </a:br>
            <a:r>
              <a:rPr lang="en-US" sz="1100" i="1" dirty="0">
                <a:solidFill>
                  <a:schemeClr val="tx1"/>
                </a:solidFill>
                <a:latin typeface="+mn-lt"/>
              </a:rPr>
              <a:t>official position of views of, nor an endorsement, by the Centers for Disease Control and Prevention.</a:t>
            </a:r>
            <a:endParaRPr lang="en-US" sz="1100" i="1" dirty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526751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Medium-Font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7E4DF60-71E6-5A4F-922E-DACE79CE09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1F06CDF-9301-9D41-99E6-E67191B990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59610513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Same 20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Same-20-Font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0809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190625"/>
            <a:ext cx="40957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171450" indent="-171450">
              <a:lnSpc>
                <a:spcPts val="2100"/>
              </a:lnSpc>
              <a:spcBef>
                <a:spcPts val="600"/>
              </a:spcBef>
              <a:buClr>
                <a:srgbClr val="0070C0"/>
              </a:buClr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0038" indent="-128588">
              <a:lnSpc>
                <a:spcPts val="2100"/>
              </a:lnSpc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-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spcBef>
                <a:spcPts val="600"/>
              </a:spcBef>
              <a:defRPr sz="12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091559A-A57D-7640-A089-C617FF5BE9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E78A2BD-79AF-4045-B862-6F54F0C316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Table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1050445-BA7D-E540-B7EF-B34AC2CA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on-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Illustration/Credit: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9040465-5DC6-4C45-8214-2E969A7E14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60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79583066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Gray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 Gray Bar: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980205"/>
            <a:ext cx="9162288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989536"/>
            <a:ext cx="8503920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968376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CC8AE8E-D860-A048-A8D2-A7D0623F19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279690D-7F7B-9243-8026-9C4650B83E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1" y="1184224"/>
            <a:ext cx="42481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2503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9" r:id="rId2"/>
    <p:sldLayoutId id="2147483711" r:id="rId3"/>
    <p:sldLayoutId id="2147483709" r:id="rId4"/>
    <p:sldLayoutId id="2147483700" r:id="rId5"/>
    <p:sldLayoutId id="2147483701" r:id="rId6"/>
    <p:sldLayoutId id="2147483710" r:id="rId7"/>
    <p:sldLayoutId id="2147483703" r:id="rId8"/>
    <p:sldLayoutId id="2147483723" r:id="rId9"/>
    <p:sldLayoutId id="2147483729" r:id="rId10"/>
    <p:sldLayoutId id="2147483730" r:id="rId11"/>
    <p:sldLayoutId id="2147483727" r:id="rId12"/>
    <p:sldLayoutId id="2147483695" r:id="rId13"/>
    <p:sldLayoutId id="2147483697" r:id="rId14"/>
    <p:sldLayoutId id="2147483725" r:id="rId15"/>
    <p:sldLayoutId id="2147483698" r:id="rId16"/>
    <p:sldLayoutId id="2147483704" r:id="rId17"/>
    <p:sldLayoutId id="2147483724" r:id="rId18"/>
    <p:sldLayoutId id="2147483705" r:id="rId19"/>
    <p:sldLayoutId id="2147483696" r:id="rId20"/>
    <p:sldLayoutId id="2147483726" r:id="rId21"/>
    <p:sldLayoutId id="2147483707" r:id="rId22"/>
    <p:sldLayoutId id="2147483708" r:id="rId23"/>
  </p:sldLayoutIdLst>
  <p:transition spd="slow"/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ts val="3000"/>
              </a:lnSpc>
              <a:spcBef>
                <a:spcPts val="450"/>
              </a:spcBef>
            </a:pPr>
            <a:r>
              <a:rPr lang="en-US" sz="1800" dirty="0" err="1">
                <a:solidFill>
                  <a:srgbClr val="001D48"/>
                </a:solidFill>
              </a:rPr>
              <a:t>Glecaprevir-Pibrentasvir</a:t>
            </a:r>
            <a:r>
              <a:rPr lang="en-US" sz="1800" dirty="0">
                <a:solidFill>
                  <a:srgbClr val="001D48"/>
                </a:solidFill>
              </a:rPr>
              <a:t> in HCV GT 1 &amp; Prior DAA Treatment</a:t>
            </a:r>
            <a:br>
              <a:rPr lang="en-US" sz="1600" dirty="0">
                <a:solidFill>
                  <a:srgbClr val="001D48"/>
                </a:solidFill>
              </a:rPr>
            </a:br>
            <a:r>
              <a:rPr lang="en-US" sz="2400" b="1" dirty="0">
                <a:solidFill>
                  <a:srgbClr val="001D48"/>
                </a:solidFill>
              </a:rPr>
              <a:t>MAGELLAN-1 (Part 1)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BF58EEA-F893-FA48-9772-F0FB2D71D03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1050" dirty="0">
                <a:cs typeface="Arial"/>
              </a:rPr>
              <a:t>Source: </a:t>
            </a:r>
            <a:r>
              <a:rPr lang="en-US" sz="1050" dirty="0" err="1">
                <a:cs typeface="Arial"/>
              </a:rPr>
              <a:t>Poordad</a:t>
            </a:r>
            <a:r>
              <a:rPr lang="en-US" sz="1050" dirty="0">
                <a:cs typeface="Arial"/>
              </a:rPr>
              <a:t> </a:t>
            </a:r>
            <a:r>
              <a:rPr lang="en-US" sz="1050" dirty="0">
                <a:latin typeface="Arial"/>
                <a:cs typeface="Arial"/>
              </a:rPr>
              <a:t>F, et al. Hepatology. 2017;66:389-97. 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54C62A-DA9B-FE49-BA64-C3BB4B63BB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Treatment Experienced, Phase 2  </a:t>
            </a:r>
          </a:p>
        </p:txBody>
      </p:sp>
    </p:spTree>
    <p:extLst>
      <p:ext uri="{BB962C8B-B14F-4D97-AF65-F5344CB8AC3E}">
        <p14:creationId xmlns:p14="http://schemas.microsoft.com/office/powerpoint/2010/main" val="1245955695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8E581-AEBF-61DE-F4C2-59B21A013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HCV GT 1 &amp; Prior DAA Treatment</a:t>
            </a:r>
            <a:br>
              <a:rPr lang="en-US" sz="2000" dirty="0"/>
            </a:br>
            <a:r>
              <a:rPr lang="en-US" sz="2000" dirty="0"/>
              <a:t>MAGELLAN-1 (Part 1): Study Features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2ACCFD-71FF-409F-A809-AB5D2F4353C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b="0" dirty="0"/>
              <a:t>Source: </a:t>
            </a:r>
            <a:r>
              <a:rPr lang="en-US" b="0" dirty="0" err="1"/>
              <a:t>Poordad</a:t>
            </a:r>
            <a:r>
              <a:rPr lang="en-US" b="0" dirty="0"/>
              <a:t> F, et al. Hepatology. 2017;66:389-97.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577BC1-2AFE-F544-05A7-C8CAF209FEC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lnSpc>
                <a:spcPts val="1700"/>
              </a:lnSpc>
            </a:pPr>
            <a:r>
              <a:rPr lang="en-US" sz="1500" b="1" dirty="0"/>
              <a:t>Design</a:t>
            </a:r>
            <a:r>
              <a:rPr lang="en-US" sz="1500" dirty="0"/>
              <a:t>: </a:t>
            </a:r>
            <a:r>
              <a:rPr lang="en-US" sz="1500" baseline="0" dirty="0">
                <a:solidFill>
                  <a:srgbClr val="000000"/>
                </a:solidFill>
                <a:latin typeface="Arial" pitchFamily="22" charset="0"/>
                <a:cs typeface="+mn-cs"/>
              </a:rPr>
              <a:t>Randomized, o</a:t>
            </a:r>
            <a:r>
              <a:rPr lang="en-US" sz="1500" dirty="0">
                <a:solidFill>
                  <a:srgbClr val="000000"/>
                </a:solidFill>
                <a:latin typeface="Arial" pitchFamily="22" charset="0"/>
                <a:cs typeface="+mn-cs"/>
              </a:rPr>
              <a:t>pen-label, multicenter, </a:t>
            </a:r>
            <a:r>
              <a:rPr lang="en-US" sz="1500" baseline="0" dirty="0">
                <a:solidFill>
                  <a:srgbClr val="000000"/>
                </a:solidFill>
                <a:latin typeface="Arial" pitchFamily="22" charset="0"/>
              </a:rPr>
              <a:t>phase 2 trial to evaluate the safety and efficacy of </a:t>
            </a:r>
            <a:r>
              <a:rPr lang="en-US" sz="1500" baseline="0" dirty="0" err="1">
                <a:solidFill>
                  <a:srgbClr val="000000"/>
                </a:solidFill>
                <a:latin typeface="Arial" pitchFamily="22" charset="0"/>
              </a:rPr>
              <a:t>glecaprevir-pibrentasvir</a:t>
            </a:r>
            <a:r>
              <a:rPr lang="en-US" sz="1500" baseline="0" dirty="0">
                <a:solidFill>
                  <a:srgbClr val="000000"/>
                </a:solidFill>
                <a:latin typeface="Arial" pitchFamily="22" charset="0"/>
              </a:rPr>
              <a:t> with or without ribavirin for 12 weeks in patients with genotype 1 chronic HCV (with or without cirrhosis) who previously experienced virologic failure with direct-acting antiviral (DAA) therapy.</a:t>
            </a:r>
            <a:endParaRPr lang="en-US" sz="1500" dirty="0"/>
          </a:p>
          <a:p>
            <a:pPr>
              <a:lnSpc>
                <a:spcPts val="1700"/>
              </a:lnSpc>
            </a:pPr>
            <a:r>
              <a:rPr lang="en-US" sz="1500" b="1" dirty="0"/>
              <a:t>Setting</a:t>
            </a:r>
            <a:r>
              <a:rPr lang="en-US" sz="1500" dirty="0"/>
              <a:t>: </a:t>
            </a:r>
            <a:r>
              <a:rPr lang="en-US" sz="1500" b="0" baseline="0" dirty="0">
                <a:solidFill>
                  <a:srgbClr val="000000"/>
                </a:solidFill>
                <a:latin typeface="Arial" pitchFamily="22" charset="0"/>
              </a:rPr>
              <a:t>United States</a:t>
            </a:r>
            <a:endParaRPr lang="en-US" sz="1500" dirty="0"/>
          </a:p>
          <a:p>
            <a:pPr>
              <a:lnSpc>
                <a:spcPts val="1700"/>
              </a:lnSpc>
            </a:pPr>
            <a:r>
              <a:rPr lang="en-US" sz="1500" b="1" dirty="0"/>
              <a:t>Key Eligibility Criteria</a:t>
            </a:r>
          </a:p>
          <a:p>
            <a:pPr lvl="1">
              <a:lnSpc>
                <a:spcPts val="1700"/>
              </a:lnSpc>
            </a:pPr>
            <a:r>
              <a:rPr lang="en-US" sz="1500" baseline="0" dirty="0">
                <a:solidFill>
                  <a:srgbClr val="000000"/>
                </a:solidFill>
                <a:latin typeface="Arial" pitchFamily="22" charset="0"/>
              </a:rPr>
              <a:t>Chronic HCV GT 1</a:t>
            </a:r>
          </a:p>
          <a:p>
            <a:pPr lvl="1">
              <a:lnSpc>
                <a:spcPts val="1700"/>
              </a:lnSpc>
            </a:pPr>
            <a:r>
              <a:rPr lang="en-US" sz="1500" baseline="0" dirty="0">
                <a:solidFill>
                  <a:srgbClr val="000000"/>
                </a:solidFill>
                <a:latin typeface="Arial" pitchFamily="22" charset="0"/>
              </a:rPr>
              <a:t>HCV RNA &gt;1,000 IU/mL at screening</a:t>
            </a:r>
          </a:p>
          <a:p>
            <a:pPr lvl="1">
              <a:lnSpc>
                <a:spcPts val="1700"/>
              </a:lnSpc>
            </a:pPr>
            <a:r>
              <a:rPr lang="en-US" sz="1500" baseline="0" dirty="0">
                <a:solidFill>
                  <a:srgbClr val="000000"/>
                </a:solidFill>
                <a:latin typeface="Arial" pitchFamily="22" charset="0"/>
              </a:rPr>
              <a:t>Adults 18-70 years of age </a:t>
            </a:r>
          </a:p>
          <a:p>
            <a:pPr lvl="1">
              <a:lnSpc>
                <a:spcPts val="1700"/>
              </a:lnSpc>
            </a:pPr>
            <a:r>
              <a:rPr lang="en-US" sz="1500" baseline="0" dirty="0">
                <a:solidFill>
                  <a:schemeClr val="tx1"/>
                </a:solidFill>
                <a:latin typeface="Arial" pitchFamily="22" charset="0"/>
              </a:rPr>
              <a:t>Prior failure with DAA-containing therapy (NS5A inhibitor and/or NS3/4A PI +/- NS5B inhibitors)</a:t>
            </a:r>
          </a:p>
          <a:p>
            <a:pPr lvl="1">
              <a:lnSpc>
                <a:spcPts val="1700"/>
              </a:lnSpc>
            </a:pPr>
            <a:r>
              <a:rPr lang="en-US" sz="1500" baseline="0" dirty="0">
                <a:solidFill>
                  <a:schemeClr val="tx1"/>
                </a:solidFill>
                <a:latin typeface="Arial" pitchFamily="22" charset="0"/>
              </a:rPr>
              <a:t>Patients without cirrhosis excluded</a:t>
            </a:r>
            <a:endParaRPr lang="en-US" sz="1500" dirty="0">
              <a:solidFill>
                <a:schemeClr val="tx1"/>
              </a:solidFill>
              <a:latin typeface="Arial" pitchFamily="22" charset="0"/>
            </a:endParaRPr>
          </a:p>
          <a:p>
            <a:pPr lvl="1">
              <a:lnSpc>
                <a:spcPts val="1700"/>
              </a:lnSpc>
            </a:pPr>
            <a:r>
              <a:rPr lang="en-US" sz="1500" baseline="0" dirty="0">
                <a:solidFill>
                  <a:schemeClr val="tx1"/>
                </a:solidFill>
                <a:latin typeface="Arial" pitchFamily="22" charset="0"/>
              </a:rPr>
              <a:t>Patients with HIV or HBV coinfection excluded</a:t>
            </a:r>
            <a:endParaRPr lang="en-US" sz="1500" dirty="0"/>
          </a:p>
          <a:p>
            <a:pPr>
              <a:lnSpc>
                <a:spcPts val="1700"/>
              </a:lnSpc>
            </a:pPr>
            <a:r>
              <a:rPr lang="en-US" sz="1500" b="1" dirty="0"/>
              <a:t>Primary End Point</a:t>
            </a:r>
            <a:r>
              <a:rPr lang="en-US" sz="1500" dirty="0"/>
              <a:t>: SVR12</a:t>
            </a:r>
          </a:p>
        </p:txBody>
      </p:sp>
    </p:spTree>
    <p:extLst>
      <p:ext uri="{BB962C8B-B14F-4D97-AF65-F5344CB8AC3E}">
        <p14:creationId xmlns:p14="http://schemas.microsoft.com/office/powerpoint/2010/main" val="157477715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HCV GT 1 &amp; Prior DAA Treatment</a:t>
            </a:r>
            <a:br>
              <a:rPr lang="en-US" sz="2000" dirty="0"/>
            </a:br>
            <a:r>
              <a:rPr lang="en-US" sz="2000" dirty="0"/>
              <a:t>MAGELLAN-1 (Part 1): Treatment Regimens</a:t>
            </a:r>
          </a:p>
        </p:txBody>
      </p:sp>
      <p:sp>
        <p:nvSpPr>
          <p:cNvPr id="36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Poordad F, et al. Hepatology. 2017;66:389-97.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1138416" y="1021866"/>
            <a:ext cx="6871718" cy="386328"/>
            <a:chOff x="-6113" y="1362488"/>
            <a:chExt cx="9162291" cy="515104"/>
          </a:xfrm>
        </p:grpSpPr>
        <p:sp>
          <p:nvSpPr>
            <p:cNvPr id="38" name="Rectangle 37"/>
            <p:cNvSpPr/>
            <p:nvPr/>
          </p:nvSpPr>
          <p:spPr>
            <a:xfrm>
              <a:off x="-6113" y="1447868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38200" y="1411256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</a:rPr>
                <a:t>Week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242968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71570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</a:p>
          </p:txBody>
        </p:sp>
        <p:cxnSp>
          <p:nvCxnSpPr>
            <p:cNvPr id="51" name="Straight Connector 50"/>
            <p:cNvCxnSpPr/>
            <p:nvPr/>
          </p:nvCxnSpPr>
          <p:spPr>
            <a:xfrm flipV="1">
              <a:off x="-6113" y="185018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2514229" y="1770940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7988496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4980660" y="1362488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cxnSp>
          <p:nvCxnSpPr>
            <p:cNvPr id="57" name="Straight Connector 56"/>
            <p:cNvCxnSpPr/>
            <p:nvPr/>
          </p:nvCxnSpPr>
          <p:spPr>
            <a:xfrm flipV="1">
              <a:off x="5262682" y="1770940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5"/>
          <p:cNvSpPr>
            <a:spLocks noChangeArrowheads="1"/>
          </p:cNvSpPr>
          <p:nvPr/>
        </p:nvSpPr>
        <p:spPr bwMode="auto">
          <a:xfrm>
            <a:off x="3018663" y="1832584"/>
            <a:ext cx="2057400" cy="6820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ts val="1500"/>
              </a:lnSpc>
            </a:pPr>
            <a:r>
              <a:rPr lang="en-US" sz="1300" b="1" dirty="0" err="1">
                <a:latin typeface="Arial"/>
                <a:cs typeface="Arial"/>
              </a:rPr>
              <a:t>Glecaprevir</a:t>
            </a:r>
            <a:r>
              <a:rPr lang="en-US" sz="1300" dirty="0">
                <a:latin typeface="Arial"/>
                <a:cs typeface="Arial"/>
              </a:rPr>
              <a:t>: 200 mg</a:t>
            </a:r>
            <a:r>
              <a:rPr lang="en-US" sz="1300" b="1" dirty="0">
                <a:latin typeface="Arial"/>
                <a:cs typeface="Arial"/>
              </a:rPr>
              <a:t> </a:t>
            </a:r>
            <a:br>
              <a:rPr lang="en-US" sz="1300" b="1" dirty="0">
                <a:latin typeface="Arial"/>
                <a:cs typeface="Arial"/>
              </a:rPr>
            </a:br>
            <a:r>
              <a:rPr lang="en-US" sz="1300" b="1" dirty="0" err="1">
                <a:latin typeface="Arial"/>
                <a:cs typeface="Arial"/>
              </a:rPr>
              <a:t>Pibrentasvir</a:t>
            </a:r>
            <a:r>
              <a:rPr lang="en-US" sz="1300" b="1" dirty="0">
                <a:latin typeface="Arial"/>
                <a:cs typeface="Arial"/>
              </a:rPr>
              <a:t>: </a:t>
            </a:r>
            <a:r>
              <a:rPr lang="en-US" sz="1300" dirty="0">
                <a:latin typeface="Arial"/>
                <a:cs typeface="Arial"/>
              </a:rPr>
              <a:t>80 mg</a:t>
            </a:r>
            <a:endParaRPr lang="en-US" sz="1300" b="1" dirty="0">
              <a:latin typeface="Arial"/>
              <a:cs typeface="Arial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343150" y="2057400"/>
            <a:ext cx="670414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n = 6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156447" y="1832583"/>
            <a:ext cx="1225924" cy="2398757"/>
          </a:xfrm>
          <a:prstGeom prst="rect">
            <a:avLst/>
          </a:prstGeom>
          <a:solidFill>
            <a:srgbClr val="5957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rtlCol="0" anchor="ctr"/>
          <a:lstStyle/>
          <a:p>
            <a:pPr algn="ctr">
              <a:lnSpc>
                <a:spcPts val="1500"/>
              </a:lnSpc>
            </a:pPr>
            <a:r>
              <a:rPr lang="en-US" sz="1500" b="1" dirty="0">
                <a:solidFill>
                  <a:srgbClr val="FFFFFF"/>
                </a:solidFill>
                <a:latin typeface="Arial"/>
                <a:cs typeface="Arial"/>
              </a:rPr>
              <a:t>GT 1</a:t>
            </a:r>
          </a:p>
          <a:p>
            <a:pPr algn="ctr">
              <a:lnSpc>
                <a:spcPts val="1500"/>
              </a:lnSpc>
            </a:pPr>
            <a:r>
              <a:rPr lang="en-US" sz="1200" dirty="0">
                <a:solidFill>
                  <a:srgbClr val="FFFFFF"/>
                </a:solidFill>
                <a:latin typeface="Arial"/>
                <a:cs typeface="Arial"/>
              </a:rPr>
              <a:t>(n = 50)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5086350" y="2181840"/>
            <a:ext cx="20574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791910" y="2029885"/>
            <a:ext cx="720358" cy="30403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3018663" y="2679987"/>
            <a:ext cx="2057400" cy="6820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ts val="1500"/>
              </a:lnSpc>
            </a:pPr>
            <a:r>
              <a:rPr lang="en-US" sz="1300" b="1" dirty="0" err="1">
                <a:latin typeface="Arial"/>
                <a:cs typeface="Arial"/>
              </a:rPr>
              <a:t>Glecaprevir</a:t>
            </a:r>
            <a:r>
              <a:rPr lang="en-US" sz="1300" dirty="0">
                <a:latin typeface="Arial"/>
                <a:cs typeface="Arial"/>
              </a:rPr>
              <a:t>: 300 mg</a:t>
            </a:r>
            <a:r>
              <a:rPr lang="en-US" sz="1300" b="1" dirty="0">
                <a:latin typeface="Arial"/>
                <a:cs typeface="Arial"/>
              </a:rPr>
              <a:t> </a:t>
            </a:r>
            <a:br>
              <a:rPr lang="en-US" sz="1300" b="1" dirty="0">
                <a:latin typeface="Arial"/>
                <a:cs typeface="Arial"/>
              </a:rPr>
            </a:br>
            <a:r>
              <a:rPr lang="en-US" sz="1300" b="1" dirty="0" err="1">
                <a:latin typeface="Arial"/>
                <a:cs typeface="Arial"/>
              </a:rPr>
              <a:t>Pibrentasvir</a:t>
            </a:r>
            <a:r>
              <a:rPr lang="en-US" sz="1300" b="1" dirty="0">
                <a:latin typeface="Arial"/>
                <a:cs typeface="Arial"/>
              </a:rPr>
              <a:t>: </a:t>
            </a:r>
            <a:r>
              <a:rPr lang="en-US" sz="1300" dirty="0">
                <a:latin typeface="Arial"/>
                <a:cs typeface="Arial"/>
              </a:rPr>
              <a:t>120 mg</a:t>
            </a:r>
          </a:p>
          <a:p>
            <a:pPr>
              <a:lnSpc>
                <a:spcPts val="1500"/>
              </a:lnSpc>
            </a:pPr>
            <a:r>
              <a:rPr lang="en-US" sz="1300" b="1" dirty="0">
                <a:latin typeface="Arial"/>
                <a:cs typeface="Arial"/>
              </a:rPr>
              <a:t>Ribavirin</a:t>
            </a:r>
            <a:r>
              <a:rPr lang="en-US" sz="1300" dirty="0">
                <a:latin typeface="Arial"/>
                <a:cs typeface="Arial"/>
              </a:rPr>
              <a:t>: 800 mg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5086350" y="3011606"/>
            <a:ext cx="20574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791910" y="2859650"/>
            <a:ext cx="720358" cy="30403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3018663" y="3547084"/>
            <a:ext cx="2057400" cy="6820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ts val="1500"/>
              </a:lnSpc>
            </a:pPr>
            <a:r>
              <a:rPr lang="en-US" sz="1300" b="1" dirty="0" err="1">
                <a:latin typeface="Arial"/>
                <a:cs typeface="Arial"/>
              </a:rPr>
              <a:t>Glecaprevir</a:t>
            </a:r>
            <a:r>
              <a:rPr lang="en-US" sz="1300" dirty="0">
                <a:latin typeface="Arial"/>
                <a:cs typeface="Arial"/>
              </a:rPr>
              <a:t>: 200 mg</a:t>
            </a:r>
            <a:r>
              <a:rPr lang="en-US" sz="1300" b="1" dirty="0">
                <a:latin typeface="Arial"/>
                <a:cs typeface="Arial"/>
              </a:rPr>
              <a:t> </a:t>
            </a:r>
            <a:br>
              <a:rPr lang="en-US" sz="1300" b="1" dirty="0">
                <a:latin typeface="Arial"/>
                <a:cs typeface="Arial"/>
              </a:rPr>
            </a:br>
            <a:r>
              <a:rPr lang="en-US" sz="1300" b="1" dirty="0" err="1">
                <a:latin typeface="Arial"/>
                <a:cs typeface="Arial"/>
              </a:rPr>
              <a:t>Pibrentasvir</a:t>
            </a:r>
            <a:r>
              <a:rPr lang="en-US" sz="1300" b="1" dirty="0">
                <a:latin typeface="Arial"/>
                <a:cs typeface="Arial"/>
              </a:rPr>
              <a:t>: </a:t>
            </a:r>
            <a:r>
              <a:rPr lang="en-US" sz="1300" dirty="0">
                <a:latin typeface="Arial"/>
                <a:cs typeface="Arial"/>
              </a:rPr>
              <a:t>120 mg</a:t>
            </a:r>
            <a:endParaRPr lang="en-US" sz="1300" b="1" dirty="0">
              <a:latin typeface="Arial"/>
              <a:cs typeface="Arial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086350" y="3869885"/>
            <a:ext cx="20574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6791910" y="3717929"/>
            <a:ext cx="720358" cy="30403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343150" y="2857500"/>
            <a:ext cx="670414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n = 22</a:t>
            </a:r>
          </a:p>
        </p:txBody>
      </p:sp>
      <p:sp>
        <p:nvSpPr>
          <p:cNvPr id="48" name="Rectangle 47"/>
          <p:cNvSpPr/>
          <p:nvPr/>
        </p:nvSpPr>
        <p:spPr>
          <a:xfrm>
            <a:off x="2343150" y="3771900"/>
            <a:ext cx="670414" cy="30403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n = 22</a:t>
            </a:r>
          </a:p>
        </p:txBody>
      </p:sp>
    </p:spTree>
    <p:extLst>
      <p:ext uri="{BB962C8B-B14F-4D97-AF65-F5344CB8AC3E}">
        <p14:creationId xmlns:p14="http://schemas.microsoft.com/office/powerpoint/2010/main" val="168014461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HCV GT 1 &amp; Prior DAA Treatment</a:t>
            </a:r>
            <a:br>
              <a:rPr lang="en-US" sz="2000" dirty="0"/>
            </a:br>
            <a:r>
              <a:rPr lang="en-US" sz="2000" dirty="0"/>
              <a:t>MAGELLAN-1 (Part 1): Baseline Characteristics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Poordad</a:t>
            </a:r>
            <a:r>
              <a:rPr lang="en-US" dirty="0"/>
              <a:t> F, et al. </a:t>
            </a:r>
            <a:r>
              <a:rPr lang="en-US" dirty="0" err="1"/>
              <a:t>Hepatology</a:t>
            </a:r>
            <a:r>
              <a:rPr lang="en-US" dirty="0"/>
              <a:t>. 2017;66:389-97.  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/>
        </p:nvGraphicFramePr>
        <p:xfrm>
          <a:off x="591021" y="1004404"/>
          <a:ext cx="8046719" cy="347472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156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0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0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01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52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Characteristics</a:t>
                      </a:r>
                    </a:p>
                  </a:txBody>
                  <a:tcPr marL="54864" marR="34290" marT="34290" marB="34290" anchor="ctr" horzOverflow="overflow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GLE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 200 mg + </a:t>
                      </a:r>
                      <a:br>
                        <a:rPr lang="en-US" sz="12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</a:b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PIB 80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 mg</a:t>
                      </a:r>
                      <a:b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</a:b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(</a:t>
                      </a:r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n = 6)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683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 300 + </a:t>
                      </a:r>
                      <a:b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PIB 120 mg + </a:t>
                      </a:r>
                      <a:b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RBV 800 mg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22)</a:t>
                      </a: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 200 mg + </a:t>
                      </a:r>
                      <a:br>
                        <a:rPr lang="en-US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PIB 120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22)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4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19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Age, median years (range)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 (39-61)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 (39-64)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 (46-70)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19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 sex, n (%)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(50)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 (91)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 (82)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19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Black race, n (%) 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(33)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(23)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 (45)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1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BMI, median kg/m</a:t>
                      </a:r>
                      <a:r>
                        <a:rPr lang="en-US" sz="12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(range)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 (25-37)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 (22-34)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 (19-37)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198">
                <a:tc>
                  <a:txBody>
                    <a:bodyPr/>
                    <a:lstStyle/>
                    <a:p>
                      <a:pPr marL="182563" marR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IL28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 non-CC genotype, n (%)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(67)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 (73)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 (86)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198">
                <a:tc>
                  <a:txBody>
                    <a:bodyPr/>
                    <a:lstStyle/>
                    <a:p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 RNA level, m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edian log</a:t>
                      </a:r>
                      <a:r>
                        <a:rPr lang="en-US" sz="1200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IU/mL (range)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6.1 (5.6-6.7)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6.7 (5.0-7.3)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6.6 (5.5-7.2)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1083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Fibrosis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stage, n (%)</a:t>
                      </a:r>
                    </a:p>
                    <a:p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F0-F1</a:t>
                      </a:r>
                    </a:p>
                    <a:p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F2</a:t>
                      </a:r>
                    </a:p>
                    <a:p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F3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(67)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(17)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(17)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 (77)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(23)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 (50)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(27)</a:t>
                      </a:r>
                    </a:p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(23)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19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subtype 1a, n/N (%)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(67)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 (91)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 (82)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583359" y="4531679"/>
            <a:ext cx="8049653" cy="22630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69365" tIns="34073" rIns="69365" bIns="34073" anchor="ctr">
            <a:prstTxWarp prst="textNoShape">
              <a:avLst/>
            </a:prstTxWarp>
          </a:bodyPr>
          <a:lstStyle/>
          <a:p>
            <a:pPr marL="205740" defTabSz="701279">
              <a:lnSpc>
                <a:spcPts val="1350"/>
              </a:lnSpc>
              <a:spcBef>
                <a:spcPct val="50000"/>
              </a:spcBef>
            </a:pPr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GLE-PIB = </a:t>
            </a:r>
            <a:r>
              <a:rPr lang="en-US" sz="1050" dirty="0" err="1">
                <a:solidFill>
                  <a:srgbClr val="000000"/>
                </a:solidFill>
                <a:latin typeface="Arial"/>
                <a:cs typeface="Arial"/>
              </a:rPr>
              <a:t>glecaprevir-pibrentasvir</a:t>
            </a:r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; RBV = ribavirin; BMI = body mass index</a:t>
            </a:r>
          </a:p>
        </p:txBody>
      </p:sp>
    </p:spTree>
    <p:extLst>
      <p:ext uri="{BB962C8B-B14F-4D97-AF65-F5344CB8AC3E}">
        <p14:creationId xmlns:p14="http://schemas.microsoft.com/office/powerpoint/2010/main" val="201426433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HCV GT 1 &amp; Prior DAA Treatment</a:t>
            </a:r>
            <a:br>
              <a:rPr lang="en-US" sz="2000" dirty="0"/>
            </a:br>
            <a:r>
              <a:rPr lang="en-US" sz="2000" dirty="0"/>
              <a:t>MAGELLAN-1 (Part 1): Baseline Characteristics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Poordad</a:t>
            </a:r>
            <a:r>
              <a:rPr lang="en-US" dirty="0"/>
              <a:t> F, et al. </a:t>
            </a:r>
            <a:r>
              <a:rPr lang="en-US" dirty="0" err="1"/>
              <a:t>Hepatology</a:t>
            </a:r>
            <a:r>
              <a:rPr lang="en-US" dirty="0"/>
              <a:t>. 2017;66:389-97.  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/>
        </p:nvGraphicFramePr>
        <p:xfrm>
          <a:off x="474980" y="1052281"/>
          <a:ext cx="8229601" cy="350313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778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7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7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7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4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Characteristics</a:t>
                      </a:r>
                    </a:p>
                  </a:txBody>
                  <a:tcPr marL="54864" marR="34290" marT="34290" marB="34290" anchor="ctr" horzOverflow="overflow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GLE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 200 + </a:t>
                      </a: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PIB 80</a:t>
                      </a:r>
                      <a:r>
                        <a:rPr lang="en-US" sz="1200" b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 mg</a:t>
                      </a:r>
                      <a:b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</a:b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(</a:t>
                      </a:r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n = 6)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E683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 300 + PIB 120 mg + RBV 800 mg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22)</a:t>
                      </a: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 200 + PIB 120 mg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22)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40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139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Prior DAA class, n (%)</a:t>
                      </a:r>
                    </a:p>
                    <a:p>
                      <a:pPr marL="83185" indent="0">
                        <a:lnSpc>
                          <a:spcPts val="2200"/>
                        </a:lnSpc>
                        <a:tabLst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NS5A-experienced/PI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-naïve</a:t>
                      </a:r>
                    </a:p>
                    <a:p>
                      <a:pPr marL="83185" indent="0">
                        <a:lnSpc>
                          <a:spcPts val="2200"/>
                        </a:lnSpc>
                        <a:tabLst/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NS5A-naïve/PI-experienced</a:t>
                      </a:r>
                    </a:p>
                    <a:p>
                      <a:pPr marL="83185" indent="0">
                        <a:lnSpc>
                          <a:spcPts val="2200"/>
                        </a:lnSpc>
                        <a:tabLst/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NS5A-experienced/PI-experienced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34290" marT="68580" marB="6858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200" kern="12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(50)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kern="1200" baseline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(50)</a:t>
                      </a: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4290" marR="34290" marT="68580" marB="6858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(18)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 (50)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 (32)</a:t>
                      </a:r>
                    </a:p>
                  </a:txBody>
                  <a:tcPr marL="34290" marR="34290" marT="68580" marB="6858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(18)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 (50)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 (32)</a:t>
                      </a:r>
                    </a:p>
                  </a:txBody>
                  <a:tcPr marL="34290" marR="34290" marT="68580" marB="685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8438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polymorphisms, n (%)</a:t>
                      </a:r>
                    </a:p>
                    <a:p>
                      <a:pPr marL="83185" indent="0">
                        <a:lnSpc>
                          <a:spcPts val="2200"/>
                        </a:lnSpc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(NS3 or NS5A)</a:t>
                      </a:r>
                    </a:p>
                    <a:p>
                      <a:pPr marL="83185" indent="0">
                        <a:lnSpc>
                          <a:spcPts val="2200"/>
                        </a:lnSpc>
                        <a:tabLst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NS3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only</a:t>
                      </a:r>
                    </a:p>
                    <a:p>
                      <a:pPr marL="83185" indent="0">
                        <a:lnSpc>
                          <a:spcPts val="2200"/>
                        </a:lnSpc>
                        <a:tabLst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NS5A only</a:t>
                      </a:r>
                    </a:p>
                    <a:p>
                      <a:pPr marL="83185" indent="0">
                        <a:lnSpc>
                          <a:spcPts val="2200"/>
                        </a:lnSpc>
                        <a:tabLst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Both NS3 and NS5A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34290" marT="68580" marB="68580" anchor="ctr"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(83)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(33)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(50)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68580" marB="6858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endParaRPr lang="en-US" sz="1200" kern="120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 (82)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 (32)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(23)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kern="12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(27)</a:t>
                      </a:r>
                    </a:p>
                  </a:txBody>
                  <a:tcPr marL="34290" marR="34290" marT="68580" marB="6858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 (77)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(23)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(14)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 (41)</a:t>
                      </a:r>
                    </a:p>
                  </a:txBody>
                  <a:tcPr marL="34290" marR="34290" marT="68580" marB="6858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457199" y="4583203"/>
            <a:ext cx="8274423" cy="22630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69365" tIns="34073" rIns="69365" bIns="34073" anchor="ctr">
            <a:prstTxWarp prst="textNoShape">
              <a:avLst/>
            </a:prstTxWarp>
          </a:bodyPr>
          <a:lstStyle/>
          <a:p>
            <a:pPr marL="205740" defTabSz="701279">
              <a:lnSpc>
                <a:spcPts val="1350"/>
              </a:lnSpc>
              <a:spcBef>
                <a:spcPct val="50000"/>
              </a:spcBef>
            </a:pPr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GLE-PIB = </a:t>
            </a:r>
            <a:r>
              <a:rPr lang="en-US" sz="1050" dirty="0" err="1">
                <a:solidFill>
                  <a:srgbClr val="000000"/>
                </a:solidFill>
                <a:latin typeface="Arial"/>
                <a:cs typeface="Arial"/>
              </a:rPr>
              <a:t>glecaprevir-pibrentasvir</a:t>
            </a:r>
            <a:endParaRPr lang="en-US" sz="105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536546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HCV GT 1 &amp; Prior DAA Treatment</a:t>
            </a:r>
            <a:br>
              <a:rPr lang="en-US" sz="2000" dirty="0"/>
            </a:br>
            <a:r>
              <a:rPr lang="en-US" sz="2000" dirty="0"/>
              <a:t>MAGELLAN-1 (Part 1): Study Design</a:t>
            </a:r>
          </a:p>
        </p:txBody>
      </p:sp>
      <p:sp>
        <p:nvSpPr>
          <p:cNvPr id="36" name="Content Placeholder 6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Intent-to-Treat Analysis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61395B3-1DF5-9154-D122-605E9E680EB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Poordad</a:t>
            </a:r>
            <a:r>
              <a:rPr lang="en-US" dirty="0"/>
              <a:t> F, et al. Hepatology. 2017;66:389-97. 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graphicFrame>
        <p:nvGraphicFramePr>
          <p:cNvPr id="29" name="Chart 28"/>
          <p:cNvGraphicFramePr>
            <a:graphicFrameLocks/>
          </p:cNvGraphicFramePr>
          <p:nvPr/>
        </p:nvGraphicFramePr>
        <p:xfrm>
          <a:off x="644316" y="1474695"/>
          <a:ext cx="7863840" cy="329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4" name="Rectangle 43"/>
          <p:cNvSpPr/>
          <p:nvPr/>
        </p:nvSpPr>
        <p:spPr>
          <a:xfrm>
            <a:off x="2375209" y="3912608"/>
            <a:ext cx="685829" cy="28574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6/6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604765" y="3912608"/>
            <a:ext cx="685829" cy="28574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21/22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913447" y="3912608"/>
            <a:ext cx="685829" cy="28574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19/22</a:t>
            </a:r>
          </a:p>
        </p:txBody>
      </p:sp>
    </p:spTree>
    <p:extLst>
      <p:ext uri="{BB962C8B-B14F-4D97-AF65-F5344CB8AC3E}">
        <p14:creationId xmlns:p14="http://schemas.microsoft.com/office/powerpoint/2010/main" val="111436971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D1979-6D69-BE1E-4357-D92F4BEEB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HCV GT 1 &amp; Prior DAA Treatment</a:t>
            </a:r>
            <a:br>
              <a:rPr lang="en-US" sz="2000" dirty="0"/>
            </a:br>
            <a:r>
              <a:rPr lang="en-US" sz="2000" dirty="0"/>
              <a:t>MAGELLAN-1 (Part 1): Conclusions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71746-9105-48DF-8E53-F2C50C4956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Poordad</a:t>
            </a:r>
            <a:r>
              <a:rPr lang="en-US" dirty="0"/>
              <a:t> F, et al. Hepatology. 2017;66:389-97. 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37E4E1-C6D4-2592-F629-4F9E7440D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-18168" y="1885024"/>
            <a:ext cx="9180576" cy="1700862"/>
          </a:xfrm>
        </p:spPr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en-US" sz="1800" b="1" dirty="0">
                <a:solidFill>
                  <a:srgbClr val="C00000"/>
                </a:solidFill>
              </a:rPr>
              <a:t>Conclusions</a:t>
            </a:r>
            <a:r>
              <a:rPr lang="en-US" sz="1800" dirty="0"/>
              <a:t>: “The combination of </a:t>
            </a:r>
            <a:r>
              <a:rPr lang="en-US" sz="1800" dirty="0" err="1"/>
              <a:t>glecaprevir</a:t>
            </a:r>
            <a:r>
              <a:rPr lang="en-US" sz="1800" dirty="0"/>
              <a:t> and </a:t>
            </a:r>
            <a:r>
              <a:rPr lang="en-US" sz="1800" dirty="0" err="1"/>
              <a:t>pibrentasvir</a:t>
            </a:r>
            <a:r>
              <a:rPr lang="en-US" sz="1800" dirty="0"/>
              <a:t> was highly efficacious and well tolerated in patients with HCV genotype 1 infection and prior failure of DAA-containing therapy; ribavirin coadministration did not improve efficacy.” </a:t>
            </a:r>
          </a:p>
        </p:txBody>
      </p:sp>
    </p:spTree>
    <p:extLst>
      <p:ext uri="{BB962C8B-B14F-4D97-AF65-F5344CB8AC3E}">
        <p14:creationId xmlns:p14="http://schemas.microsoft.com/office/powerpoint/2010/main" val="541274087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683776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39119</TotalTime>
  <Words>810</Words>
  <Application>Microsoft Macintosh PowerPoint</Application>
  <PresentationFormat>On-screen Show (16:9)</PresentationFormat>
  <Paragraphs>143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Corbel</vt:lpstr>
      <vt:lpstr>Geneva</vt:lpstr>
      <vt:lpstr>Lucida Grande</vt:lpstr>
      <vt:lpstr>Symbol</vt:lpstr>
      <vt:lpstr>Times New Roman</vt:lpstr>
      <vt:lpstr>AETC_Master_Template_061510</vt:lpstr>
      <vt:lpstr>Glecaprevir-Pibrentasvir in HCV GT 1 &amp; Prior DAA Treatment MAGELLAN-1 (Part 1)</vt:lpstr>
      <vt:lpstr>Glecaprevir-Pibrentasvir in HCV GT 1 &amp; Prior DAA Treatment MAGELLAN-1 (Part 1): Study Features</vt:lpstr>
      <vt:lpstr>Glecaprevir-Pibrentasvir in HCV GT 1 &amp; Prior DAA Treatment MAGELLAN-1 (Part 1): Treatment Regimens</vt:lpstr>
      <vt:lpstr>Glecaprevir-Pibrentasvir in HCV GT 1 &amp; Prior DAA Treatment MAGELLAN-1 (Part 1): Baseline Characteristics</vt:lpstr>
      <vt:lpstr>Glecaprevir-Pibrentasvir in HCV GT 1 &amp; Prior DAA Treatment MAGELLAN-1 (Part 1): Baseline Characteristics</vt:lpstr>
      <vt:lpstr>Glecaprevir-Pibrentasvir in HCV GT 1 &amp; Prior DAA Treatment MAGELLAN-1 (Part 1): Study Design</vt:lpstr>
      <vt:lpstr>Glecaprevir-Pibrentasvir in HCV GT 1 &amp; Prior DAA Treatment MAGELLAN-1 (Part 1):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1432</cp:revision>
  <cp:lastPrinted>2019-10-21T18:40:24Z</cp:lastPrinted>
  <dcterms:created xsi:type="dcterms:W3CDTF">2010-11-28T05:36:22Z</dcterms:created>
  <dcterms:modified xsi:type="dcterms:W3CDTF">2023-09-18T21:50:11Z</dcterms:modified>
</cp:coreProperties>
</file>