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1105" r:id="rId2"/>
    <p:sldId id="1089" r:id="rId3"/>
    <p:sldId id="721" r:id="rId4"/>
    <p:sldId id="722" r:id="rId5"/>
    <p:sldId id="723" r:id="rId6"/>
    <p:sldId id="613" r:id="rId7"/>
    <p:sldId id="1107" r:id="rId8"/>
    <p:sldId id="999" r:id="rId9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6"/>
    <a:srgbClr val="404D7D"/>
    <a:srgbClr val="7D5782"/>
    <a:srgbClr val="7F6000"/>
    <a:srgbClr val="246BA6"/>
    <a:srgbClr val="6D5200"/>
    <a:srgbClr val="644B00"/>
    <a:srgbClr val="00597C"/>
    <a:srgbClr val="8F3538"/>
    <a:srgbClr val="DBD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8" autoAdjust="0"/>
    <p:restoredTop sz="96272" autoAdjust="0"/>
  </p:normalViewPr>
  <p:slideViewPr>
    <p:cSldViewPr snapToGrid="0" showGuides="1">
      <p:cViewPr varScale="1">
        <p:scale>
          <a:sx n="162" d="100"/>
          <a:sy n="162" d="100"/>
        </p:scale>
        <p:origin x="856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B5A6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6675-064A-B3F7-4D13C73715F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675-064A-B3F7-4D13C73715F8}"/>
              </c:ext>
            </c:extLst>
          </c:dPt>
          <c:dPt>
            <c:idx val="2"/>
            <c:invertIfNegative val="0"/>
            <c:bubble3D val="0"/>
            <c:spPr>
              <a:solidFill>
                <a:srgbClr val="6B5A6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6675-064A-B3F7-4D13C73715F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675-064A-B3F7-4D13C73715F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675-064A-B3F7-4D13C73715F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675-064A-B3F7-4D13C73715F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675-064A-B3F7-4D13C73715F8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TN cirrhosis</c:v>
                </c:pt>
                <c:pt idx="1">
                  <c:v>TE no cirrhosis</c:v>
                </c:pt>
                <c:pt idx="2">
                  <c:v>TE no cirrhosis</c:v>
                </c:pt>
                <c:pt idx="3">
                  <c:v>TE cirrhosis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98</c:v>
                </c:pt>
                <c:pt idx="1">
                  <c:v>91</c:v>
                </c:pt>
                <c:pt idx="2">
                  <c:v>95</c:v>
                </c:pt>
                <c:pt idx="3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675-064A-B3F7-4D13C73715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886941080"/>
        <c:axId val="1887319816"/>
      </c:barChart>
      <c:catAx>
        <c:axId val="1886941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  <a:effectLst/>
        </c:spPr>
        <c:txPr>
          <a:bodyPr/>
          <a:lstStyle/>
          <a:p>
            <a:pPr>
              <a:defRPr sz="1300"/>
            </a:pPr>
            <a:endParaRPr lang="en-US"/>
          </a:p>
        </c:txPr>
        <c:crossAx val="188731981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8731981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8.3098814037134271E-3"/>
              <c:y val="1.9664132057022284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>
            <a:solidFill>
              <a:srgbClr val="000000"/>
            </a:solidFill>
          </a:ln>
          <a:effectLst/>
        </c:spPr>
        <c:txPr>
          <a:bodyPr/>
          <a:lstStyle/>
          <a:p>
            <a:pPr>
              <a:defRPr sz="1200"/>
            </a:pPr>
            <a:endParaRPr lang="en-US"/>
          </a:p>
        </c:txPr>
        <c:crossAx val="1886941080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036028482550787"/>
          <c:h val="0.824336112397715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B5A6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AA4-B447-8320-ABEE6E0C7FC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AA4-B447-8320-ABEE6E0C7FCA}"/>
              </c:ext>
            </c:extLst>
          </c:dPt>
          <c:dPt>
            <c:idx val="2"/>
            <c:invertIfNegative val="0"/>
            <c:bubble3D val="0"/>
            <c:spPr>
              <a:solidFill>
                <a:srgbClr val="72744E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1AA4-B447-8320-ABEE6E0C7FC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AA4-B447-8320-ABEE6E0C7FC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AA4-B447-8320-ABEE6E0C7FC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AA4-B447-8320-ABEE6E0C7FC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1AA4-B447-8320-ABEE6E0C7FCA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Naïve</c:v>
                </c:pt>
                <c:pt idx="1">
                  <c:v>Any prior therapy</c:v>
                </c:pt>
                <c:pt idx="2">
                  <c:v>SOF-based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98</c:v>
                </c:pt>
                <c:pt idx="1">
                  <c:v>95</c:v>
                </c:pt>
                <c:pt idx="2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AA4-B447-8320-ABEE6E0C7F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94191944"/>
        <c:axId val="1893830040"/>
      </c:barChart>
      <c:catAx>
        <c:axId val="1894191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8938300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9383004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1.4401088364721188E-3"/>
              <c:y val="6.943891881935811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>
            <a:solidFill>
              <a:srgbClr val="000000"/>
            </a:solidFill>
          </a:ln>
          <a:effectLst/>
        </c:spPr>
        <c:txPr>
          <a:bodyPr/>
          <a:lstStyle/>
          <a:p>
            <a:pPr>
              <a:defRPr sz="1200"/>
            </a:pPr>
            <a:endParaRPr lang="en-US"/>
          </a:p>
        </c:txPr>
        <c:crossAx val="1894191944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2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9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8746E0-C15F-CF49-965C-41A0CD08B991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450"/>
              </a:spcBef>
            </a:pPr>
            <a:r>
              <a:rPr lang="en-US" sz="1800" dirty="0" err="1">
                <a:solidFill>
                  <a:srgbClr val="001D48"/>
                </a:solidFill>
              </a:rPr>
              <a:t>Glecaprevir-Pibrentasvir</a:t>
            </a:r>
            <a:r>
              <a:rPr lang="en-US" sz="1800" dirty="0">
                <a:solidFill>
                  <a:srgbClr val="001D48"/>
                </a:solidFill>
              </a:rPr>
              <a:t> in HCV GT 3, +/- Cirrhosis </a:t>
            </a:r>
            <a:br>
              <a:rPr lang="en-US" sz="1800" dirty="0">
                <a:solidFill>
                  <a:srgbClr val="001D48"/>
                </a:solidFill>
              </a:rPr>
            </a:br>
            <a:r>
              <a:rPr lang="en-US" sz="2400" b="1" dirty="0">
                <a:solidFill>
                  <a:srgbClr val="001D48"/>
                </a:solidFill>
              </a:rPr>
              <a:t>SURVEYOR-II (Part 3)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F58EEA-F893-FA48-9772-F0FB2D71D0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1050" dirty="0"/>
              <a:t>Source: </a:t>
            </a:r>
            <a:r>
              <a:rPr lang="en-US" sz="1050" dirty="0" err="1"/>
              <a:t>Wyles</a:t>
            </a:r>
            <a:r>
              <a:rPr lang="en-US" sz="1050" dirty="0"/>
              <a:t> D, et al. Hepatology. 2018;67:514-23.</a:t>
            </a:r>
            <a:endParaRPr lang="en-US" sz="9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4C62A-DA9B-FE49-BA64-C3BB4B63BB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100" dirty="0">
                <a:solidFill>
                  <a:schemeClr val="bg1"/>
                </a:solidFill>
                <a:cs typeface="Arial"/>
              </a:rPr>
              <a:t>Treatment-Naïve and Treatment-Experienced</a:t>
            </a:r>
            <a:r>
              <a:rPr lang="en-US" dirty="0"/>
              <a:t>, Phase 3b </a:t>
            </a:r>
          </a:p>
        </p:txBody>
      </p:sp>
    </p:spTree>
    <p:extLst>
      <p:ext uri="{BB962C8B-B14F-4D97-AF65-F5344CB8AC3E}">
        <p14:creationId xmlns:p14="http://schemas.microsoft.com/office/powerpoint/2010/main" val="174356385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for Retreatment in Patients with GT3</a:t>
            </a:r>
            <a:br>
              <a:rPr lang="en-US" sz="2000" dirty="0"/>
            </a:br>
            <a:r>
              <a:rPr lang="en-US" sz="2000" dirty="0"/>
              <a:t>SURVEYOR-II, part 3: 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Hepatology;2018;67:514-523.</a:t>
            </a:r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3B601-2C13-944A-B2A3-4D0561FC2E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210312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Design</a:t>
            </a:r>
            <a:r>
              <a:rPr lang="en-US" sz="1500" dirty="0">
                <a:latin typeface="Arial" pitchFamily="22" charset="0"/>
              </a:rPr>
              <a:t>: Phase 3 partly randomized, open-label trial that assessed the safety and efficacy of </a:t>
            </a:r>
            <a:r>
              <a:rPr lang="en-US" sz="1500" dirty="0" err="1">
                <a:latin typeface="Arial" pitchFamily="22" charset="0"/>
              </a:rPr>
              <a:t>glecaprevir-pibrentasvir</a:t>
            </a:r>
            <a:r>
              <a:rPr lang="en-US" sz="1500" dirty="0">
                <a:latin typeface="Arial" pitchFamily="22" charset="0"/>
              </a:rPr>
              <a:t> for 12 or 16 weeks in patients with GT3, including those with prior treatment experience with sofosbuvir and/or compensated cirrhosis.</a:t>
            </a:r>
          </a:p>
          <a:p>
            <a:pPr marL="210312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Setting: </a:t>
            </a:r>
            <a:r>
              <a:rPr lang="en-US" sz="1500" dirty="0">
                <a:latin typeface="Arial" pitchFamily="22" charset="0"/>
              </a:rPr>
              <a:t>United States, Australia, Canada, France, New Zealand and United Kingdom</a:t>
            </a:r>
          </a:p>
          <a:p>
            <a:pPr marL="210312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b="1" dirty="0">
                <a:latin typeface="Arial" pitchFamily="22" charset="0"/>
              </a:rPr>
              <a:t>Key Eligibility Criteria</a:t>
            </a:r>
            <a:endParaRPr lang="en-US" sz="1500" dirty="0">
              <a:latin typeface="Arial" pitchFamily="22" charset="0"/>
            </a:endParaRP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Chronic HCV GT 3</a:t>
            </a: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HCV RNA 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&gt;</a:t>
            </a:r>
            <a:r>
              <a:rPr lang="en-US" sz="1500" dirty="0">
                <a:latin typeface="Arial" pitchFamily="22" charset="0"/>
              </a:rPr>
              <a:t>1,000 IU/mL at screening</a:t>
            </a:r>
            <a:endParaRPr lang="en-US" sz="1500" dirty="0">
              <a:solidFill>
                <a:schemeClr val="tx1"/>
              </a:solidFill>
              <a:latin typeface="Arial" pitchFamily="22" charset="0"/>
            </a:endParaRP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Treatment naïve or</a:t>
            </a: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Prior treatment with (1) PEG (or INF) +/- RIB or (2) Sofosbuvir + RIB +/- PEG</a:t>
            </a: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Patients with compensated cirrhosis included</a:t>
            </a: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Patients with HIV or chronic HBV excluded</a:t>
            </a:r>
          </a:p>
          <a:p>
            <a:pPr marL="210312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solidFill>
                  <a:schemeClr val="tx1"/>
                </a:solidFill>
                <a:latin typeface="Arial" pitchFamily="22" charset="0"/>
              </a:rPr>
              <a:t>End Points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: Safety and efficacy, stratified by cirrhosis status</a:t>
            </a:r>
          </a:p>
          <a:p>
            <a:pPr>
              <a:lnSpc>
                <a:spcPts val="18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8135831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3122849-A2B1-778E-DCBB-A6D9F9AA5AF9}"/>
              </a:ext>
            </a:extLst>
          </p:cNvPr>
          <p:cNvCxnSpPr>
            <a:cxnSpLocks/>
          </p:cNvCxnSpPr>
          <p:nvPr/>
        </p:nvCxnSpPr>
        <p:spPr>
          <a:xfrm flipV="1">
            <a:off x="592186" y="2911400"/>
            <a:ext cx="360023" cy="533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DCC0202-C659-E469-272E-9929C5ACA1B3}"/>
              </a:ext>
            </a:extLst>
          </p:cNvPr>
          <p:cNvCxnSpPr>
            <a:cxnSpLocks/>
          </p:cNvCxnSpPr>
          <p:nvPr/>
        </p:nvCxnSpPr>
        <p:spPr>
          <a:xfrm flipV="1">
            <a:off x="625210" y="2196293"/>
            <a:ext cx="360023" cy="5339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90263" y="1783610"/>
            <a:ext cx="1371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for Retreatment in Patients with GT3</a:t>
            </a:r>
            <a:br>
              <a:rPr lang="en-US" sz="2000" dirty="0"/>
            </a:br>
            <a:r>
              <a:rPr lang="en-US" sz="2000" dirty="0"/>
              <a:t>SURVEYOR-II, part 3: Study Design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Hepatology;2018;67:514-23.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012814" y="1636633"/>
            <a:ext cx="1371600" cy="268175"/>
          </a:xfrm>
          <a:prstGeom prst="rect">
            <a:avLst/>
          </a:prstGeom>
          <a:solidFill>
            <a:srgbClr val="887383">
              <a:alpha val="35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50" b="1" dirty="0">
                <a:latin typeface="Arial"/>
                <a:cs typeface="Arial"/>
              </a:rPr>
              <a:t>GLE-PIB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428815" y="1608628"/>
            <a:ext cx="669314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57149" y="1603758"/>
            <a:ext cx="1328852" cy="293181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 with cirrhosis</a:t>
            </a:r>
            <a:endParaRPr lang="en-US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28850" y="1603758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40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4821088" y="2903660"/>
            <a:ext cx="1371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3018662" y="2766231"/>
            <a:ext cx="1797630" cy="268175"/>
          </a:xfrm>
          <a:prstGeom prst="rect">
            <a:avLst/>
          </a:prstGeom>
          <a:solidFill>
            <a:srgbClr val="887383">
              <a:alpha val="35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50" b="1" dirty="0">
                <a:latin typeface="Arial"/>
                <a:cs typeface="Arial"/>
              </a:rPr>
              <a:t>GLE-PIB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906938" y="2751705"/>
            <a:ext cx="673433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4803502" y="3353861"/>
            <a:ext cx="1371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3018662" y="3216431"/>
            <a:ext cx="1797630" cy="268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50" b="1" dirty="0">
                <a:latin typeface="Arial"/>
                <a:cs typeface="Arial"/>
              </a:rPr>
              <a:t>GLE-PIB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889352" y="3201905"/>
            <a:ext cx="673433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402260" y="2206513"/>
            <a:ext cx="1371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3018663" y="2069083"/>
            <a:ext cx="1371600" cy="268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50" b="1" dirty="0">
                <a:latin typeface="Arial"/>
                <a:cs typeface="Arial"/>
              </a:rPr>
              <a:t>GLE-PIB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440812" y="2054558"/>
            <a:ext cx="657317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228850" y="2041208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28850" y="2749320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228850" y="3200400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47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945931" y="1021866"/>
            <a:ext cx="7064204" cy="386328"/>
            <a:chOff x="-262759" y="1362488"/>
            <a:chExt cx="9418938" cy="515104"/>
          </a:xfrm>
        </p:grpSpPr>
        <p:sp>
          <p:nvSpPr>
            <p:cNvPr id="38" name="Rectangle 37"/>
            <p:cNvSpPr/>
            <p:nvPr/>
          </p:nvSpPr>
          <p:spPr>
            <a:xfrm>
              <a:off x="-250210" y="1447868"/>
              <a:ext cx="9406388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36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891293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52" name="Straight Connector 51"/>
            <p:cNvCxnSpPr>
              <a:cxnSpLocks/>
            </p:cNvCxnSpPr>
            <p:nvPr/>
          </p:nvCxnSpPr>
          <p:spPr>
            <a:xfrm>
              <a:off x="-262759" y="1850184"/>
              <a:ext cx="9418938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6161520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9660A026-5095-2A5D-B7F4-9BD5AFA44DB9}"/>
              </a:ext>
            </a:extLst>
          </p:cNvPr>
          <p:cNvSpPr/>
          <p:nvPr/>
        </p:nvSpPr>
        <p:spPr>
          <a:xfrm>
            <a:off x="959741" y="2054558"/>
            <a:ext cx="1328852" cy="293181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no cirrhosis</a:t>
            </a:r>
            <a:endParaRPr lang="en-US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11E52F-B975-01A6-E9EE-F1FC7F233187}"/>
              </a:ext>
            </a:extLst>
          </p:cNvPr>
          <p:cNvSpPr/>
          <p:nvPr/>
        </p:nvSpPr>
        <p:spPr>
          <a:xfrm>
            <a:off x="955344" y="2766231"/>
            <a:ext cx="1328852" cy="293181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no cirrhosis</a:t>
            </a:r>
            <a:endParaRPr lang="en-US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DB5855-87D0-E403-158A-F4CEBDA21C68}"/>
              </a:ext>
            </a:extLst>
          </p:cNvPr>
          <p:cNvSpPr/>
          <p:nvPr/>
        </p:nvSpPr>
        <p:spPr>
          <a:xfrm>
            <a:off x="955343" y="3215050"/>
            <a:ext cx="1328852" cy="293181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with cirrhosis</a:t>
            </a:r>
            <a:endParaRPr lang="en-US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4AD7DDE8-978E-ED28-9B16-262F258A1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263" y="4087504"/>
            <a:ext cx="7525631" cy="53972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1440" tIns="91440" rIns="91440" bIns="9144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: GLE-PIB = </a:t>
            </a:r>
            <a:r>
              <a:rPr lang="en-US" sz="1050" dirty="0" err="1">
                <a:solidFill>
                  <a:srgbClr val="000000"/>
                </a:solidFill>
                <a:latin typeface="Arial" pitchFamily="22" charset="0"/>
              </a:rPr>
              <a:t>glecaprevir-pibrentasvir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; GT, genotype; TN = treatment-naïve; TE = treatment-experienced</a:t>
            </a:r>
          </a:p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Drug Dosing: </a:t>
            </a:r>
            <a:r>
              <a:rPr lang="en-US" sz="1050" dirty="0" err="1">
                <a:solidFill>
                  <a:srgbClr val="000000"/>
                </a:solidFill>
                <a:latin typeface="Arial" pitchFamily="22" charset="0"/>
              </a:rPr>
              <a:t>Glecaprevir-pibrentasvir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 (300/120 mg), once daily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A91143-35FC-173A-CD8D-62999AE6764F}"/>
              </a:ext>
            </a:extLst>
          </p:cNvPr>
          <p:cNvSpPr/>
          <p:nvPr/>
        </p:nvSpPr>
        <p:spPr>
          <a:xfrm>
            <a:off x="4606337" y="1006011"/>
            <a:ext cx="409194" cy="3863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16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6836BF-3345-C225-26EC-A95D5FE0EE11}"/>
              </a:ext>
            </a:extLst>
          </p:cNvPr>
          <p:cNvCxnSpPr/>
          <p:nvPr/>
        </p:nvCxnSpPr>
        <p:spPr>
          <a:xfrm flipV="1">
            <a:off x="4816292" y="1322349"/>
            <a:ext cx="0" cy="614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521440A-3460-59C1-5C38-71B4C71E1281}"/>
              </a:ext>
            </a:extLst>
          </p:cNvPr>
          <p:cNvSpPr/>
          <p:nvPr/>
        </p:nvSpPr>
        <p:spPr>
          <a:xfrm>
            <a:off x="6016034" y="1008940"/>
            <a:ext cx="409194" cy="3863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28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F9FEF7-3538-45AB-6531-620C2598E3AC}"/>
              </a:ext>
            </a:extLst>
          </p:cNvPr>
          <p:cNvCxnSpPr/>
          <p:nvPr/>
        </p:nvCxnSpPr>
        <p:spPr>
          <a:xfrm flipV="1">
            <a:off x="6225989" y="1325278"/>
            <a:ext cx="0" cy="614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7DF7E0A-301D-C62E-5209-310CFD9565FB}"/>
              </a:ext>
            </a:extLst>
          </p:cNvPr>
          <p:cNvSpPr txBox="1"/>
          <p:nvPr/>
        </p:nvSpPr>
        <p:spPr>
          <a:xfrm rot="16200000">
            <a:off x="-132916" y="2449714"/>
            <a:ext cx="1338828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1:1 Randomization</a:t>
            </a:r>
          </a:p>
        </p:txBody>
      </p:sp>
    </p:spTree>
    <p:extLst>
      <p:ext uri="{BB962C8B-B14F-4D97-AF65-F5344CB8AC3E}">
        <p14:creationId xmlns:p14="http://schemas.microsoft.com/office/powerpoint/2010/main" val="15865492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for Retreatment in Patients with GT3</a:t>
            </a:r>
            <a:br>
              <a:rPr lang="en-US" sz="2000" dirty="0"/>
            </a:br>
            <a:r>
              <a:rPr lang="en-US" sz="2000" dirty="0"/>
              <a:t>SURVEYOR-II, part 3: Baseline 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Hepatology;2018;67:514-23.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/>
        </p:nvGraphicFramePr>
        <p:xfrm>
          <a:off x="545912" y="989291"/>
          <a:ext cx="8046720" cy="383133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501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6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15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L="137160" marR="34290" marT="34290" marB="3429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12-Week GLE-PIB</a:t>
                      </a:r>
                    </a:p>
                  </a:txBody>
                  <a:tcPr marL="54864" marR="3429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7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16-Week GLE-PIB</a:t>
                      </a: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7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07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TN w/ cirrhosis</a:t>
                      </a:r>
                      <a:b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0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40)</a:t>
                      </a:r>
                      <a:endParaRPr lang="en-US" sz="10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5A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 no cirrhosis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22)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 no 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1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22)</a:t>
                      </a:r>
                      <a:endParaRPr lang="en-US" sz="10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5A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 w/ 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1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47)</a:t>
                      </a:r>
                      <a:endParaRPr lang="en-US" sz="10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8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age, y (range)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 (36-70)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 (35-68)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 (29-66)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 (47-70)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8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sex, n (%)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(60)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(64)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(64)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(77)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8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 race, n (%)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(60)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(77)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(91)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 (89)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652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Cirrhosis, n (%)</a:t>
                      </a:r>
                    </a:p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Child-Pugh score 5</a:t>
                      </a:r>
                    </a:p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Child-Pugh score 6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(88)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(13)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 (79)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(21)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8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kg/m</a:t>
                      </a:r>
                      <a:r>
                        <a:rPr lang="en-US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median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(range)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 (21-51)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(19-42)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(22-48)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(21-42)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8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RNA, 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</a:t>
                      </a:r>
                      <a:r>
                        <a:rPr lang="en-US" sz="10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 median (range)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6.2 (4.2-7.1)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6.6 (5.1-7.5)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6.1 (4.7-7.3)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6.5 (4.6-7.2)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652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treatment history, n (%)</a:t>
                      </a:r>
                    </a:p>
                    <a:p>
                      <a:pPr algn="l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IFN/</a:t>
                      </a:r>
                      <a:r>
                        <a:rPr lang="en-US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pegIFN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± RBV</a:t>
                      </a:r>
                    </a:p>
                    <a:p>
                      <a:pPr algn="l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SOF + RBV ± </a:t>
                      </a:r>
                      <a:r>
                        <a:rPr lang="en-US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pegIFN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(64)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(36)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(59)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(41)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 (47)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(53)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7021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polymorphisms, n (%)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Any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NS3 only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NS5A only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Both NS3 + NS5A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( 26)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(3)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(23)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(27)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(27)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(14)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(14)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(15)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(2)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(13)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41073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for Retreatment in Patients with GT3</a:t>
            </a:r>
            <a:br>
              <a:rPr lang="en-US" sz="2000" dirty="0"/>
            </a:br>
            <a:r>
              <a:rPr lang="en-US" sz="2000" dirty="0"/>
              <a:t>SURVEYOR-II, part 3: Results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SURVEYOR-II, part 3: SVR 12* by Treatment Duration and Subgroup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Hepatology;2018;67:514-523.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/>
        </p:nvGraphicFramePr>
        <p:xfrm>
          <a:off x="457200" y="1432908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920122" y="3326428"/>
            <a:ext cx="685800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39/40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2351308" y="3978094"/>
            <a:ext cx="1708110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12-Week GLE-PIB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727840" y="3347266"/>
            <a:ext cx="7223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20/22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35513" y="3347266"/>
            <a:ext cx="722375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21/22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315249" y="3326428"/>
            <a:ext cx="706374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45/47</a:t>
            </a: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5310552" y="3943350"/>
            <a:ext cx="2905343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571496" y="4340456"/>
            <a:ext cx="8044962" cy="3771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69365" tIns="34073" rIns="69365" bIns="34073" anchor="ctr">
            <a:prstTxWarp prst="textNoShape">
              <a:avLst/>
            </a:prstTxWarp>
          </a:bodyPr>
          <a:lstStyle/>
          <a:p>
            <a:pPr marL="210312" defTabSz="701279">
              <a:spcBef>
                <a:spcPts val="0"/>
              </a:spcBef>
            </a:pPr>
            <a:r>
              <a:rPr lang="en-US" sz="1050" b="1" dirty="0">
                <a:solidFill>
                  <a:srgbClr val="000000"/>
                </a:solidFill>
                <a:latin typeface="Arial"/>
                <a:cs typeface="Arial"/>
              </a:rPr>
              <a:t>Abbreviations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: GLE-PIB, </a:t>
            </a:r>
            <a:r>
              <a:rPr lang="en-US" sz="1050" dirty="0" err="1">
                <a:solidFill>
                  <a:srgbClr val="000000"/>
                </a:solidFill>
                <a:latin typeface="Arial"/>
                <a:cs typeface="Arial"/>
              </a:rPr>
              <a:t>glecaprevir-pibrentasvir</a:t>
            </a:r>
            <a:endParaRPr lang="en-US" sz="105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10312" defTabSz="701279">
              <a:spcBef>
                <a:spcPts val="0"/>
              </a:spcBef>
            </a:pP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* </a:t>
            </a:r>
            <a:r>
              <a:rPr lang="en-US" sz="1050" dirty="0">
                <a:latin typeface="Arial"/>
                <a:cs typeface="Arial"/>
              </a:rPr>
              <a:t>Primary end-point by intention-to-treat analysis</a:t>
            </a:r>
          </a:p>
        </p:txBody>
      </p: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793628" y="3943350"/>
            <a:ext cx="290917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925037" y="3978094"/>
            <a:ext cx="1708110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16-Week GLE-PIB</a:t>
            </a:r>
          </a:p>
        </p:txBody>
      </p:sp>
    </p:spTree>
    <p:extLst>
      <p:ext uri="{BB962C8B-B14F-4D97-AF65-F5344CB8AC3E}">
        <p14:creationId xmlns:p14="http://schemas.microsoft.com/office/powerpoint/2010/main" val="291620551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for Retreatment in Patients with GT3</a:t>
            </a:r>
            <a:br>
              <a:rPr lang="en-US" sz="2000" dirty="0"/>
            </a:br>
            <a:r>
              <a:rPr lang="en-US" sz="2000" dirty="0"/>
              <a:t>SURVEYOR-II, part 3: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Hepatology;2018;67:514-523.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/>
        </p:nvGraphicFramePr>
        <p:xfrm>
          <a:off x="461010" y="1468665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214434" y="3725370"/>
            <a:ext cx="685800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39/40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02996" y="3727944"/>
            <a:ext cx="7223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86/91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28134" y="3692791"/>
            <a:ext cx="706374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41/42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57BE6-03D7-15E6-0F34-657D1572AB3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SURVEYOR-II, part 3: SVR12 by Treatment Experience</a:t>
            </a:r>
          </a:p>
        </p:txBody>
      </p:sp>
    </p:spTree>
    <p:extLst>
      <p:ext uri="{BB962C8B-B14F-4D97-AF65-F5344CB8AC3E}">
        <p14:creationId xmlns:p14="http://schemas.microsoft.com/office/powerpoint/2010/main" val="91965012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EEFA3-5C62-9477-9CA0-E4C21495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3, with Cirrhosis and Prior Treatment</a:t>
            </a:r>
            <a:br>
              <a:rPr lang="en-US" sz="2000" dirty="0"/>
            </a:br>
            <a:r>
              <a:rPr lang="en-US" sz="2000" dirty="0"/>
              <a:t>SURVEYOR-II (Part 3):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4D477-BF07-E42E-A6E4-C2959817F4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 Hepatology. 2018;67:514-23.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A9AF3-E06E-F507-6AC3-7CFC45A0A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2028459"/>
            <a:ext cx="9180576" cy="1574460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1800" b="1" dirty="0">
                <a:solidFill>
                  <a:srgbClr val="C00000"/>
                </a:solidFill>
              </a:rPr>
              <a:t>Conclusion</a:t>
            </a:r>
            <a:r>
              <a:rPr lang="en-US" sz="1800" dirty="0"/>
              <a:t>: “Patients with HCV GT3 infection with prior treatment experience and/or compensated cirrhosis achieved high SVR12 rates following 12 or 16 weeks of treatment with G/P. The regimen was well tolerated.” </a:t>
            </a:r>
          </a:p>
        </p:txBody>
      </p:sp>
    </p:spTree>
    <p:extLst>
      <p:ext uri="{BB962C8B-B14F-4D97-AF65-F5344CB8AC3E}">
        <p14:creationId xmlns:p14="http://schemas.microsoft.com/office/powerpoint/2010/main" val="108789227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39121</TotalTime>
  <Words>777</Words>
  <Application>Microsoft Macintosh PowerPoint</Application>
  <PresentationFormat>On-screen Show (16:9)</PresentationFormat>
  <Paragraphs>156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Corbel</vt:lpstr>
      <vt:lpstr>Geneva</vt:lpstr>
      <vt:lpstr>Lucida Grande</vt:lpstr>
      <vt:lpstr>Symbol</vt:lpstr>
      <vt:lpstr>Times New Roman</vt:lpstr>
      <vt:lpstr>AETC_Master_Template_061510</vt:lpstr>
      <vt:lpstr>Glecaprevir-Pibrentasvir in HCV GT 3, +/- Cirrhosis  SURVEYOR-II (Part 3)</vt:lpstr>
      <vt:lpstr>Glecaprevir-Pibrentasvir for Retreatment in Patients with GT3 SURVEYOR-II, part 3: Study Features</vt:lpstr>
      <vt:lpstr>Glecaprevir-Pibrentasvir for Retreatment in Patients with GT3 SURVEYOR-II, part 3: Study Design</vt:lpstr>
      <vt:lpstr>Glecaprevir-Pibrentasvir for Retreatment in Patients with GT3 SURVEYOR-II, part 3: Baseline Characteristics</vt:lpstr>
      <vt:lpstr>Glecaprevir-Pibrentasvir for Retreatment in Patients with GT3 SURVEYOR-II, part 3: Results</vt:lpstr>
      <vt:lpstr>Glecaprevir-Pibrentasvir for Retreatment in Patients with GT3 SURVEYOR-II, part 3: Results</vt:lpstr>
      <vt:lpstr>Glecaprevir-Pibrentasvir in HCV GT 3, with Cirrhosis and Prior Treatment SURVEYOR-II (Part 3): Results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1439</cp:revision>
  <cp:lastPrinted>2019-10-21T18:40:24Z</cp:lastPrinted>
  <dcterms:created xsi:type="dcterms:W3CDTF">2010-11-28T05:36:22Z</dcterms:created>
  <dcterms:modified xsi:type="dcterms:W3CDTF">2023-09-18T22:43:05Z</dcterms:modified>
</cp:coreProperties>
</file>