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015" r:id="rId2"/>
    <p:sldId id="1016" r:id="rId3"/>
    <p:sldId id="1017" r:id="rId4"/>
    <p:sldId id="1018" r:id="rId5"/>
    <p:sldId id="1019" r:id="rId6"/>
    <p:sldId id="1020" r:id="rId7"/>
    <p:sldId id="1024" r:id="rId8"/>
    <p:sldId id="1021" r:id="rId9"/>
    <p:sldId id="1022" r:id="rId10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DD"/>
    <a:srgbClr val="E8EAEF"/>
    <a:srgbClr val="D1D1D1"/>
    <a:srgbClr val="E1E1E1"/>
    <a:srgbClr val="CEDEE1"/>
    <a:srgbClr val="27A8FF"/>
    <a:srgbClr val="2C5986"/>
    <a:srgbClr val="285078"/>
    <a:srgbClr val="003140"/>
    <a:srgbClr val="68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2" autoAdjust="0"/>
    <p:restoredTop sz="96291" autoAdjust="0"/>
  </p:normalViewPr>
  <p:slideViewPr>
    <p:cSldViewPr snapToGrid="0" showGuides="1">
      <p:cViewPr varScale="1">
        <p:scale>
          <a:sx n="83" d="100"/>
          <a:sy n="83" d="100"/>
        </p:scale>
        <p:origin x="1392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3.10344827586207E-2"/>
          <c:w val="0.85515270818420397"/>
          <c:h val="0.78027491175672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96FC-224B-AC0A-B36D37C9210B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96FC-224B-AC0A-B36D37C9210B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96FC-224B-AC0A-B36D37C9210B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96FC-224B-AC0A-B36D37C9210B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96FC-224B-AC0A-B36D37C9210B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96FC-224B-AC0A-B36D37C9210B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96FC-224B-AC0A-B36D37C9210B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GT2</c:v>
                </c:pt>
                <c:pt idx="2">
                  <c:v>GT4</c:v>
                </c:pt>
                <c:pt idx="3">
                  <c:v>GT5</c:v>
                </c:pt>
                <c:pt idx="4">
                  <c:v>GT6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96</c:v>
                </c:pt>
                <c:pt idx="1">
                  <c:v>98</c:v>
                </c:pt>
                <c:pt idx="2">
                  <c:v>93</c:v>
                </c:pt>
                <c:pt idx="3">
                  <c:v>100</c:v>
                </c:pt>
                <c:pt idx="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6FC-224B-AC0A-B36D37C921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1913240"/>
        <c:axId val="-2131934920"/>
      </c:barChart>
      <c:catAx>
        <c:axId val="-21319132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Genotype</a:t>
                </a:r>
              </a:p>
            </c:rich>
          </c:tx>
          <c:layout>
            <c:manualLayout>
              <c:xMode val="edge"/>
              <c:yMode val="edge"/>
              <c:x val="0.482486399427344"/>
              <c:y val="0.924772830120373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13193492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193492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09971264367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13191324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707396802672399"/>
          <c:y val="3.10344827586207E-2"/>
          <c:w val="0.85515270818420397"/>
          <c:h val="0.780274911756720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B0B-3648-9124-6B9CA7127FE0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B0B-3648-9124-6B9CA7127FE0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B0B-3648-9124-6B9CA7127FE0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B0B-3648-9124-6B9CA7127FE0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8B0B-3648-9124-6B9CA7127FE0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8B0B-3648-9124-6B9CA7127FE0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8B0B-3648-9124-6B9CA7127FE0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GT2</c:v>
                </c:pt>
                <c:pt idx="2">
                  <c:v>GT4</c:v>
                </c:pt>
                <c:pt idx="3">
                  <c:v>GT5</c:v>
                </c:pt>
                <c:pt idx="4">
                  <c:v>GT6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96</c:v>
                </c:pt>
                <c:pt idx="1">
                  <c:v>98</c:v>
                </c:pt>
                <c:pt idx="2">
                  <c:v>93</c:v>
                </c:pt>
                <c:pt idx="3">
                  <c:v>100</c:v>
                </c:pt>
                <c:pt idx="4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B0B-3648-9124-6B9CA7127F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132641320"/>
        <c:axId val="-2131794760"/>
      </c:barChart>
      <c:catAx>
        <c:axId val="-2132641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Genotype</a:t>
                </a:r>
              </a:p>
            </c:rich>
          </c:tx>
          <c:layout>
            <c:manualLayout>
              <c:xMode val="edge"/>
              <c:yMode val="edge"/>
              <c:x val="0.482486399427344"/>
              <c:y val="0.9247728301203730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800" b="0" i="0">
                <a:latin typeface="Arial"/>
                <a:cs typeface="Arial"/>
              </a:defRPr>
            </a:pPr>
            <a:endParaRPr lang="en-US"/>
          </a:p>
        </c:txPr>
        <c:crossAx val="-21317947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179476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0997126436781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13264132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2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A029616-8413-804E-BF62-833038F7C9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703864-797F-A348-907B-699C1C9152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600"/>
              </a:spcBef>
            </a:pPr>
            <a:r>
              <a:rPr lang="en-US" sz="1800" dirty="0" err="1">
                <a:solidFill>
                  <a:srgbClr val="001D48"/>
                </a:solidFill>
              </a:rPr>
              <a:t>Glecaprevir-Pibrentasvir</a:t>
            </a:r>
            <a:r>
              <a:rPr lang="en-US" sz="1800" dirty="0">
                <a:solidFill>
                  <a:srgbClr val="001D48"/>
                </a:solidFill>
              </a:rPr>
              <a:t> for 8 Weeks in HCV GT 2, 4, 5, or 6 without Cirrhosis</a:t>
            </a:r>
            <a:br>
              <a:rPr lang="en-US" sz="1800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SURVEYOR-II (Part 4)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3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Treatment-Naïve and Treatment-Experienced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/>
              <a:t>Source: </a:t>
            </a:r>
            <a:r>
              <a:rPr lang="en-US" sz="1400" dirty="0" err="1"/>
              <a:t>Asselah</a:t>
            </a:r>
            <a:r>
              <a:rPr lang="en-US" sz="1400" dirty="0"/>
              <a:t> T, et al. </a:t>
            </a:r>
            <a:r>
              <a:rPr lang="en-US" sz="1400" dirty="0" err="1"/>
              <a:t>Clin</a:t>
            </a:r>
            <a:r>
              <a:rPr lang="en-US" sz="1400" dirty="0"/>
              <a:t> Gastroenterol </a:t>
            </a:r>
            <a:r>
              <a:rPr lang="en-US" sz="1400" dirty="0" err="1"/>
              <a:t>Hepatol</a:t>
            </a:r>
            <a:r>
              <a:rPr lang="en-US" sz="1400" dirty="0"/>
              <a:t>. 2018;16:417-26.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609201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err="1"/>
              <a:t>Glecaprevir-Pibrentasvir</a:t>
            </a:r>
            <a:r>
              <a:rPr lang="en-US" sz="2200" dirty="0"/>
              <a:t> in HCV GT 2, 4, 5, or 6 without Cirrhosis</a:t>
            </a:r>
            <a:br>
              <a:rPr lang="en-US" sz="2200" dirty="0"/>
            </a:br>
            <a:r>
              <a:rPr lang="en-US" sz="2400" dirty="0"/>
              <a:t>*SURVEYOR-II (Part 4): Study Features</a:t>
            </a:r>
          </a:p>
        </p:txBody>
      </p:sp>
      <p:graphicFrame>
        <p:nvGraphicFramePr>
          <p:cNvPr id="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664479"/>
              </p:ext>
            </p:extLst>
          </p:nvPr>
        </p:nvGraphicFramePr>
        <p:xfrm>
          <a:off x="367470" y="1354320"/>
          <a:ext cx="8412480" cy="467538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412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16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3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SURVEYOR-II (Part 4) Trial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3279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Open-label single-arm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 trial to evaluate the safety and efficacy of the fixed-dose combination of </a:t>
                      </a:r>
                      <a:r>
                        <a:rPr lang="en-US" sz="1800" baseline="0" dirty="0" err="1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glecaprevir-pibrentasvir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for 8 weeks in treatment-naïve and treatment-experienced adults with GT 2, 4, 5, or 6 chronic HCV infection without cirrhosis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Setting: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Canada, Europe, and South Africa</a:t>
                      </a:r>
                    </a:p>
                    <a:p>
                      <a:pPr marL="190500" marR="0" lvl="0" indent="-190500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>
                          <a:tab pos="279400" algn="l"/>
                        </a:tabLst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Key Eligibility Criteria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GT 4, 5 or 6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≥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1,000 IU/mL at screening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Treatment naïve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Prior treatment with (1) PEG (or INF) +/- RIB or (2)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Sofosbuvir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 + RIB +/- PEG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cirrhosis excluded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Patients with HIV or chronic HBV excluded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3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65281" y="6041897"/>
            <a:ext cx="8409429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sng">
            <a:noFill/>
          </a:ln>
        </p:spPr>
        <p:txBody>
          <a:bodyPr wrap="square" lIns="182880" anchor="ctr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*Note</a:t>
            </a:r>
            <a:r>
              <a:rPr lang="en-US" sz="1400" dirty="0">
                <a:latin typeface="Arial"/>
                <a:cs typeface="Arial"/>
              </a:rPr>
              <a:t>: SURVEYOR-II (Part-4) was published in conjunction with ENDURANCE-2 and ENDURANCE-4</a:t>
            </a:r>
          </a:p>
        </p:txBody>
      </p:sp>
    </p:spTree>
    <p:extLst>
      <p:ext uri="{BB962C8B-B14F-4D97-AF65-F5344CB8AC3E}">
        <p14:creationId xmlns:p14="http://schemas.microsoft.com/office/powerpoint/2010/main" val="264742250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Glecaprevir-Pibrentasvir</a:t>
            </a:r>
            <a:r>
              <a:rPr lang="en-US" sz="2200" dirty="0"/>
              <a:t> in HCV GT 2, 4, 5, or 6 without Cirrhosis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>SURVEYOR-II (Part 4): Study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-12330" y="4876800"/>
            <a:ext cx="9180577" cy="87780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BFBFB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6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6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60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600" dirty="0">
                <a:solidFill>
                  <a:srgbClr val="000000"/>
                </a:solidFill>
                <a:latin typeface="Arial" pitchFamily="22" charset="0"/>
              </a:rPr>
              <a:t> (100/40 mg) fixed dose combination; three pills once daily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682760" y="3592740"/>
            <a:ext cx="3477768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1838936" y="3172315"/>
            <a:ext cx="2833647" cy="863100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(n = 203)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66184" y="3173259"/>
            <a:ext cx="1511808" cy="862785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600" b="1" dirty="0">
                <a:latin typeface="Arial"/>
                <a:cs typeface="Arial"/>
              </a:rPr>
              <a:t>GT 2, 4, 5, 6</a:t>
            </a:r>
          </a:p>
          <a:p>
            <a:pPr algn="ctr"/>
            <a:r>
              <a:rPr lang="en-US" sz="1600" b="1" dirty="0">
                <a:latin typeface="Arial"/>
                <a:cs typeface="Arial"/>
              </a:rPr>
              <a:t>No cirrhosis </a:t>
            </a:r>
            <a:endParaRPr lang="en-US" sz="1400" b="1" dirty="0">
              <a:latin typeface="Arial"/>
              <a:cs typeface="Arial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-6113" y="1371600"/>
            <a:ext cx="9162291" cy="515104"/>
            <a:chOff x="-6113" y="1371600"/>
            <a:chExt cx="9162291" cy="515104"/>
          </a:xfrm>
        </p:grpSpPr>
        <p:sp>
          <p:nvSpPr>
            <p:cNvPr id="54" name="Rectangle 53"/>
            <p:cNvSpPr/>
            <p:nvPr/>
          </p:nvSpPr>
          <p:spPr>
            <a:xfrm>
              <a:off x="-6113" y="145698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55919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cxnSp>
          <p:nvCxnSpPr>
            <p:cNvPr id="56" name="Straight Connector 55"/>
            <p:cNvCxnSpPr/>
            <p:nvPr/>
          </p:nvCxnSpPr>
          <p:spPr>
            <a:xfrm flipV="1">
              <a:off x="-6113" y="1859296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1830459" y="1780052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8229600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20</a:t>
              </a: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8511622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609600" y="1457643"/>
              <a:ext cx="838200" cy="36272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35400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8</a:t>
              </a:r>
            </a:p>
          </p:txBody>
        </p:sp>
        <p:cxnSp>
          <p:nvCxnSpPr>
            <p:cNvPr id="62" name="Straight Connector 61"/>
            <p:cNvCxnSpPr/>
            <p:nvPr/>
          </p:nvCxnSpPr>
          <p:spPr>
            <a:xfrm flipV="1">
              <a:off x="4636030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Rectangle 62"/>
          <p:cNvSpPr/>
          <p:nvPr/>
        </p:nvSpPr>
        <p:spPr>
          <a:xfrm>
            <a:off x="8039100" y="3364140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</p:spTree>
    <p:extLst>
      <p:ext uri="{BB962C8B-B14F-4D97-AF65-F5344CB8AC3E}">
        <p14:creationId xmlns:p14="http://schemas.microsoft.com/office/powerpoint/2010/main" val="186984156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HCV GT 2, 4, 5, or 6 without Cirrhosis</a:t>
            </a:r>
            <a:br>
              <a:rPr lang="en-US" sz="2400" dirty="0"/>
            </a:br>
            <a:r>
              <a:rPr lang="en-US" sz="2700" dirty="0"/>
              <a:t>SURVEYOR-II (Part 4): Baseline Characteristics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/>
          </p:nvPr>
        </p:nvGraphicFramePr>
        <p:xfrm>
          <a:off x="457200" y="1449360"/>
          <a:ext cx="8229600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0191">
                <a:tc>
                  <a:txBody>
                    <a:bodyPr/>
                    <a:lstStyle/>
                    <a:p>
                      <a:r>
                        <a:rPr lang="en-US" sz="1600" dirty="0"/>
                        <a:t>Baseline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GT2</a:t>
                      </a:r>
                      <a:br>
                        <a:rPr lang="en-US" sz="1600" dirty="0"/>
                      </a:br>
                      <a:r>
                        <a:rPr lang="en-US" sz="1600" b="0" baseline="0" dirty="0"/>
                        <a:t>(n = 145)</a:t>
                      </a:r>
                      <a:endParaRPr lang="en-US" sz="1600" b="0" dirty="0"/>
                    </a:p>
                  </a:txBody>
                  <a:tcPr anchor="ctr"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546A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GT 4-6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 </a:t>
                      </a:r>
                      <a:r>
                        <a:rPr lang="en-US" sz="1600" b="0" baseline="0" dirty="0"/>
                        <a:t>(n = 58)</a:t>
                      </a:r>
                      <a:endParaRPr lang="en-US" sz="1600" b="0" dirty="0"/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73C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35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Age</a:t>
                      </a:r>
                      <a:r>
                        <a:rPr lang="en-US" sz="1600" baseline="0" dirty="0"/>
                        <a:t>, mean ± SD, years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54 </a:t>
                      </a:r>
                      <a:r>
                        <a:rPr lang="en-US" sz="1600" baseline="0" dirty="0"/>
                        <a:t>± 11.8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48 </a:t>
                      </a:r>
                      <a:r>
                        <a:rPr lang="en-US" sz="1600" baseline="0" dirty="0"/>
                        <a:t>± 13.8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35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Male,</a:t>
                      </a:r>
                      <a:r>
                        <a:rPr lang="en-US" sz="1600" baseline="0" dirty="0"/>
                        <a:t> n (%)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61 (42)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37 (64)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0164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Race, n (%)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Black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  Asian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120 (83)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11 (8)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10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35 (60)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10 (17)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13 (22)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35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baseline="0" dirty="0"/>
                        <a:t>BM</a:t>
                      </a:r>
                      <a:r>
                        <a:rPr lang="en-US" sz="1600" dirty="0"/>
                        <a:t>I,</a:t>
                      </a:r>
                      <a:r>
                        <a:rPr lang="en-US" sz="1600" baseline="0" dirty="0"/>
                        <a:t> mean ± SD, kg/m</a:t>
                      </a:r>
                      <a:r>
                        <a:rPr lang="en-US" sz="1600" baseline="300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28.5 </a:t>
                      </a:r>
                      <a:r>
                        <a:rPr lang="en-US" sz="1600" baseline="0" dirty="0"/>
                        <a:t>± </a:t>
                      </a:r>
                      <a:r>
                        <a:rPr lang="en-US" sz="1600" dirty="0"/>
                        <a:t>6.9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25.9 </a:t>
                      </a:r>
                      <a:r>
                        <a:rPr lang="en-US" sz="1600" baseline="0" dirty="0"/>
                        <a:t>± </a:t>
                      </a:r>
                      <a:r>
                        <a:rPr lang="en-US" sz="1600" dirty="0"/>
                        <a:t>5.0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HCV RNA,</a:t>
                      </a:r>
                      <a:r>
                        <a:rPr lang="en-US" sz="1600" baseline="0" dirty="0"/>
                        <a:t> m</a:t>
                      </a:r>
                      <a:r>
                        <a:rPr lang="en-US" sz="1600" dirty="0"/>
                        <a:t>edian (range),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6.67 </a:t>
                      </a:r>
                      <a:r>
                        <a:rPr lang="en-US" sz="1600" baseline="0" dirty="0"/>
                        <a:t>(0.75-7.6)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5.45</a:t>
                      </a:r>
                      <a:r>
                        <a:rPr lang="en-US" sz="1600" baseline="0" dirty="0"/>
                        <a:t> (4.3-7.5)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8697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HCV Treatment</a:t>
                      </a:r>
                      <a:r>
                        <a:rPr lang="en-US" sz="1600" baseline="0" dirty="0"/>
                        <a:t> experienced,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baseline="0" dirty="0"/>
                        <a:t>  IFN or PEG ± RBV, n (%)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baseline="0" dirty="0"/>
                        <a:t>  SOF + RBV ± PEG, n (%)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18 (12)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12 (8)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6 (4)</a:t>
                      </a:r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9 (16)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9 (16)</a:t>
                      </a:r>
                    </a:p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352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600" dirty="0"/>
                        <a:t>Former</a:t>
                      </a:r>
                      <a:r>
                        <a:rPr lang="en-US" sz="1600" baseline="0" dirty="0"/>
                        <a:t> IDU, n (%)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71 (49%)</a:t>
                      </a:r>
                    </a:p>
                  </a:txBody>
                  <a:tcPr anchor="ctr"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600" dirty="0"/>
                        <a:t>21 (36)</a:t>
                      </a:r>
                    </a:p>
                  </a:txBody>
                  <a:tcPr anchor="ctr"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76887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HCV GT 2, 4, 5, or 6 without Cirrhosis</a:t>
            </a:r>
            <a:br>
              <a:rPr lang="en-US" sz="2400" dirty="0"/>
            </a:br>
            <a:r>
              <a:rPr lang="en-US" sz="2700" dirty="0"/>
              <a:t>SURVEYOR-II (Part 4): Baseline Characteristics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58322"/>
              </p:ext>
            </p:extLst>
          </p:nvPr>
        </p:nvGraphicFramePr>
        <p:xfrm>
          <a:off x="457199" y="1421880"/>
          <a:ext cx="8229601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4935">
                <a:tc gridSpan="5">
                  <a:txBody>
                    <a:bodyPr/>
                    <a:lstStyle/>
                    <a:p>
                      <a:r>
                        <a:rPr lang="en-US" sz="1600" dirty="0"/>
                        <a:t>Prevalence of Baseline Amino Acid Polymorphisms* in NS3 or NS5A</a:t>
                      </a:r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30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935">
                <a:tc row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Genotype</a:t>
                      </a:r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A3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Prevalence of Baseline Polymorphism, n (%)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A3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A3A3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3F5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37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GT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2</a:t>
                      </a:r>
                      <a:br>
                        <a:rPr lang="en-US" sz="1800" b="1" baseline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FFFFFF"/>
                          </a:solidFill>
                        </a:rPr>
                        <a:t>(n = 123)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6A1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GT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4</a:t>
                      </a:r>
                      <a:br>
                        <a:rPr lang="en-US" sz="1800" b="1" baseline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FFFFFF"/>
                          </a:solidFill>
                        </a:rPr>
                        <a:t>(n = 41)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GT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5</a:t>
                      </a:r>
                      <a:br>
                        <a:rPr lang="en-US" sz="1800" b="1" baseline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FFFFFF"/>
                          </a:solidFill>
                        </a:rPr>
                        <a:t>(n = 1)</a:t>
                      </a:r>
                    </a:p>
                  </a:txBody>
                  <a:tcPr anchor="ctr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83C6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GT6</a:t>
                      </a:r>
                      <a:r>
                        <a:rPr lang="en-US" sz="1600" dirty="0">
                          <a:solidFill>
                            <a:srgbClr val="FFFFFF"/>
                          </a:solidFill>
                        </a:rPr>
                        <a:t/>
                      </a:r>
                      <a:br>
                        <a:rPr lang="en-US" sz="160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dirty="0">
                          <a:solidFill>
                            <a:srgbClr val="FFFFFF"/>
                          </a:solidFill>
                        </a:rPr>
                        <a:t>(n = 6)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6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800" dirty="0"/>
                        <a:t>None</a:t>
                      </a:r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29 (24)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23 </a:t>
                      </a:r>
                      <a:r>
                        <a:rPr lang="en-US" sz="1800" baseline="0" dirty="0"/>
                        <a:t>(56)</a:t>
                      </a:r>
                      <a:endParaRPr lang="en-US" sz="1800" dirty="0"/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1 (100)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2 (33)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800" dirty="0"/>
                        <a:t>NS3 only</a:t>
                      </a:r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685">
                <a:tc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800" dirty="0"/>
                        <a:t>NS5A</a:t>
                      </a:r>
                      <a:r>
                        <a:rPr lang="en-US" sz="1800" baseline="0" dirty="0"/>
                        <a:t> only</a:t>
                      </a:r>
                      <a:endParaRPr lang="en-US" sz="1800" dirty="0"/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93 (76)</a:t>
                      </a:r>
                    </a:p>
                  </a:txBody>
                  <a:tcPr anchor="ctr"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17 (41%)</a:t>
                      </a:r>
                    </a:p>
                  </a:txBody>
                  <a:tcPr anchor="ctr"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0</a:t>
                      </a:r>
                    </a:p>
                  </a:txBody>
                  <a:tcPr anchor="ctr"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4 (67)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6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NS3 + NS5A</a:t>
                      </a:r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 (0.8)</a:t>
                      </a:r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1 (2)</a:t>
                      </a:r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0</a:t>
                      </a:r>
                    </a:p>
                  </a:txBody>
                  <a:tcPr anchor="ctr"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r>
                        <a:rPr lang="en-US" sz="1800" dirty="0"/>
                        <a:t>0 (9)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5620">
                <a:tc gridSpan="5"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*Baseline polymorphisms detected by next generation sequencing at a 15% threshold in samples that had sequences available for both targets (N) at the following amino acid positions: 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NS3: 155, 156, 168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NS5A: 24, 28, 30, 31, 58, 92, 93 </a:t>
                      </a:r>
                      <a:endParaRPr lang="en-US" sz="1400" dirty="0"/>
                    </a:p>
                  </a:txBody>
                  <a:tcPr marL="18288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</a:txBody>
                  <a:tcPr anchor="ctr"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47367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200" dirty="0" err="1"/>
              <a:t>Glecaprevir-Pibrentasvir</a:t>
            </a:r>
            <a:r>
              <a:rPr lang="en-US" sz="2200" dirty="0"/>
              <a:t> in HCV GT 2, 4, 5, or 6 without Cirrhosis SURVEYOR-II (Part 4):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 (ITT analysis), Overall and by Genotype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706219"/>
              </p:ext>
            </p:extLst>
          </p:nvPr>
        </p:nvGraphicFramePr>
        <p:xfrm>
          <a:off x="388291" y="1915306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1702556" y="5092306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189/196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50358" y="5092306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142/145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80878" y="5092306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43/46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43818" y="5092306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9/10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20038" y="5092306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2/2</a:t>
            </a:r>
          </a:p>
        </p:txBody>
      </p:sp>
    </p:spTree>
    <p:extLst>
      <p:ext uri="{BB962C8B-B14F-4D97-AF65-F5344CB8AC3E}">
        <p14:creationId xmlns:p14="http://schemas.microsoft.com/office/powerpoint/2010/main" val="160783473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HCV GT 2, 4, 5, or 6 without Cirrhosis</a:t>
            </a:r>
            <a:br>
              <a:rPr lang="en-US" sz="2400" dirty="0"/>
            </a:br>
            <a:r>
              <a:rPr lang="en-US" sz="2700" dirty="0"/>
              <a:t>SURVEYOR-II (Part 4):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SVR12 (ITT analysis), Overall and by Genotype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003424"/>
              </p:ext>
            </p:extLst>
          </p:nvPr>
        </p:nvGraphicFramePr>
        <p:xfrm>
          <a:off x="379413" y="189755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tangle 11"/>
          <p:cNvSpPr/>
          <p:nvPr/>
        </p:nvSpPr>
        <p:spPr>
          <a:xfrm>
            <a:off x="1693678" y="5074550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189/196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41480" y="5074550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142/145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572000" y="5074550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43/46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34940" y="5074550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9/10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11160" y="5074550"/>
            <a:ext cx="91250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FFFFFF"/>
                </a:solidFill>
              </a:rPr>
              <a:t>2/2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2837633" y="3968740"/>
            <a:ext cx="1535760" cy="548050"/>
          </a:xfrm>
          <a:prstGeom prst="borderCallout1">
            <a:avLst>
              <a:gd name="adj1" fmla="val 193249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2 Virologic Relapses;</a:t>
            </a:r>
          </a:p>
          <a:p>
            <a:pPr algn="ctr"/>
            <a:r>
              <a:rPr lang="en-US" sz="1100" dirty="0"/>
              <a:t>1 </a:t>
            </a:r>
            <a:r>
              <a:rPr lang="en-US" dirty="0"/>
              <a:t>l</a:t>
            </a:r>
            <a:r>
              <a:rPr lang="en-US" sz="1100" dirty="0"/>
              <a:t>ost to follow-up</a:t>
            </a:r>
          </a:p>
        </p:txBody>
      </p:sp>
      <p:sp>
        <p:nvSpPr>
          <p:cNvPr id="18" name="Line Callout 1 17"/>
          <p:cNvSpPr/>
          <p:nvPr/>
        </p:nvSpPr>
        <p:spPr>
          <a:xfrm>
            <a:off x="4427824" y="3968740"/>
            <a:ext cx="1243636" cy="548050"/>
          </a:xfrm>
          <a:prstGeom prst="borderCallout1">
            <a:avLst>
              <a:gd name="adj1" fmla="val 193249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3 lost to follow-up</a:t>
            </a:r>
          </a:p>
        </p:txBody>
      </p:sp>
      <p:sp>
        <p:nvSpPr>
          <p:cNvPr id="19" name="Line Callout 1 18"/>
          <p:cNvSpPr/>
          <p:nvPr/>
        </p:nvSpPr>
        <p:spPr>
          <a:xfrm>
            <a:off x="7249201" y="3930590"/>
            <a:ext cx="1295400" cy="548050"/>
          </a:xfrm>
          <a:prstGeom prst="borderCallout1">
            <a:avLst>
              <a:gd name="adj1" fmla="val 193249"/>
              <a:gd name="adj2" fmla="val 49495"/>
              <a:gd name="adj3" fmla="val 100906"/>
              <a:gd name="adj4" fmla="val 50062"/>
            </a:avLst>
          </a:prstGeom>
          <a:solidFill>
            <a:srgbClr val="D9D9D9"/>
          </a:solidFill>
          <a:ln w="12700" cmpd="sng">
            <a:solidFill>
              <a:srgbClr val="FFFF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1 lost to follow-up</a:t>
            </a:r>
          </a:p>
        </p:txBody>
      </p:sp>
    </p:spTree>
    <p:extLst>
      <p:ext uri="{BB962C8B-B14F-4D97-AF65-F5344CB8AC3E}">
        <p14:creationId xmlns:p14="http://schemas.microsoft.com/office/powerpoint/2010/main" val="242948289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2, 4, 5, or 6 without Cirrhosis</a:t>
            </a:r>
            <a:br>
              <a:rPr lang="en-US" sz="2000" dirty="0"/>
            </a:br>
            <a:r>
              <a:rPr lang="en-US" sz="2400" dirty="0"/>
              <a:t>SURVEYOR-II (Part 4): Adverse Events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724576"/>
              </p:ext>
            </p:extLst>
          </p:nvPr>
        </p:nvGraphicFramePr>
        <p:xfrm>
          <a:off x="455613" y="1452976"/>
          <a:ext cx="8229600" cy="469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2050">
                <a:tc>
                  <a:txBody>
                    <a:bodyPr/>
                    <a:lstStyle/>
                    <a:p>
                      <a:r>
                        <a:rPr lang="en-US" sz="1600" dirty="0"/>
                        <a:t>Adverse Events (AEs), n (%)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/>
                        <a:t>Glecaprevir-Pibrentasvir</a:t>
                      </a:r>
                      <a:r>
                        <a:rPr lang="en-US" sz="1600" baseline="0" dirty="0"/>
                        <a:t> </a:t>
                      </a:r>
                      <a:br>
                        <a:rPr lang="en-US" sz="1600" baseline="0" dirty="0"/>
                      </a:br>
                      <a:r>
                        <a:rPr lang="en-US" sz="1600" b="0" baseline="0" dirty="0"/>
                        <a:t>(n = 121)</a:t>
                      </a:r>
                      <a:endParaRPr lang="en-US" sz="1600" b="0" dirty="0"/>
                    </a:p>
                  </a:txBody>
                  <a:tcPr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B3F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72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AEs</a:t>
                      </a:r>
                      <a:r>
                        <a:rPr lang="en-US" sz="1600" baseline="0" dirty="0"/>
                        <a:t> leading to drug discontinuation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3 (2.5)*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72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Serious AEs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1 (0.8)</a:t>
                      </a:r>
                      <a:r>
                        <a:rPr lang="en-US" sz="1600" baseline="30000" dirty="0"/>
                        <a:t>§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02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AEs occurring</a:t>
                      </a:r>
                      <a:r>
                        <a:rPr lang="en-US" sz="1600" baseline="0" dirty="0"/>
                        <a:t> in </a:t>
                      </a:r>
                      <a:r>
                        <a:rPr lang="en-US" sz="1600" dirty="0"/>
                        <a:t>≥</a:t>
                      </a:r>
                      <a:r>
                        <a:rPr lang="en-US" sz="1600" baseline="0" dirty="0"/>
                        <a:t>10% of patients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Fatigue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Headache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21 (17)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25 (21)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1835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dirty="0"/>
                        <a:t>Laboratory AEs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AST grade </a:t>
                      </a:r>
                      <a:r>
                        <a:rPr lang="en-US" sz="1600" dirty="0"/>
                        <a:t>≥</a:t>
                      </a:r>
                      <a:r>
                        <a:rPr lang="en-US" sz="1600" baseline="0" dirty="0"/>
                        <a:t>2 (&gt;3x ULN)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ALT grade </a:t>
                      </a:r>
                      <a:r>
                        <a:rPr lang="en-US" sz="1600" dirty="0"/>
                        <a:t>≥</a:t>
                      </a:r>
                      <a:r>
                        <a:rPr lang="en-US" sz="1600" baseline="0" dirty="0"/>
                        <a:t>2 (&gt;3x ULN)</a:t>
                      </a:r>
                    </a:p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1600" baseline="0" dirty="0"/>
                        <a:t>   Total bilirubin grade </a:t>
                      </a:r>
                      <a:r>
                        <a:rPr lang="en-US" sz="1600" dirty="0"/>
                        <a:t>≥</a:t>
                      </a:r>
                      <a:r>
                        <a:rPr lang="en-US" sz="1600" baseline="0" dirty="0"/>
                        <a:t>3 (&gt;3x ULN)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16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403">
                <a:tc gridSpan="2">
                  <a:txBody>
                    <a:bodyPr/>
                    <a:lstStyle/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400" dirty="0"/>
                        <a:t>* One patient with anxiety, another with heartburn, third with transient ischemic attack</a:t>
                      </a:r>
                      <a:r>
                        <a:rPr lang="en-US" sz="1400" baseline="0" dirty="0"/>
                        <a:t> (TIA)</a:t>
                      </a:r>
                      <a:r>
                        <a:rPr lang="en-US" sz="1400" dirty="0"/>
                        <a:t>.</a:t>
                      </a:r>
                    </a:p>
                    <a:p>
                      <a:pPr>
                        <a:lnSpc>
                          <a:spcPts val="1900"/>
                        </a:lnSpc>
                      </a:pPr>
                      <a:r>
                        <a:rPr lang="en-US" sz="1400" baseline="30000" dirty="0"/>
                        <a:t>§ </a:t>
                      </a:r>
                      <a:r>
                        <a:rPr lang="en-US" sz="1400" dirty="0"/>
                        <a:t>Patient</a:t>
                      </a:r>
                      <a:r>
                        <a:rPr lang="en-US" sz="1400" baseline="0" dirty="0"/>
                        <a:t> with baseline risk factors discontinued drug on day 12 due to TIA.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01467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Asselah</a:t>
            </a:r>
            <a:r>
              <a:rPr lang="en-US" dirty="0"/>
              <a:t> T, et al. </a:t>
            </a:r>
            <a:r>
              <a:rPr lang="en-US" dirty="0" err="1"/>
              <a:t>Clin</a:t>
            </a:r>
            <a:r>
              <a:rPr lang="en-US" dirty="0"/>
              <a:t> Gastroenterol </a:t>
            </a:r>
            <a:r>
              <a:rPr lang="en-US" dirty="0" err="1"/>
              <a:t>Hepatol</a:t>
            </a:r>
            <a:r>
              <a:rPr lang="en-US" dirty="0"/>
              <a:t>. 2018;16:417-26.</a:t>
            </a:r>
            <a:endParaRPr lang="en-US" sz="1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err="1"/>
              <a:t>Glecaprevir-Pibrentasvir</a:t>
            </a:r>
            <a:r>
              <a:rPr lang="en-US" sz="2400" dirty="0"/>
              <a:t> in HCV GT 2, 4, 5, or 6 without Cirrhosis</a:t>
            </a:r>
            <a:br>
              <a:rPr lang="en-US" sz="2400" dirty="0"/>
            </a:br>
            <a:r>
              <a:rPr lang="en-US" sz="2700" dirty="0"/>
              <a:t>*SURVEYOR-II (Part 4): Conclusions</a:t>
            </a:r>
            <a:endParaRPr lang="en-US" sz="31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806365"/>
              </p:ext>
            </p:extLst>
          </p:nvPr>
        </p:nvGraphicFramePr>
        <p:xfrm>
          <a:off x="0" y="2529399"/>
          <a:ext cx="9144000" cy="23977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“In 3 Phase 3 studies, 8 weeks' treatment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glecaprevir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pibrentasvir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 produced an SVR12 in at least 93% of patients with chronic HCV genotype 2, 4, 5, or 6 infection without cirrhosis, with virologic failure in less than 1%. The drug combination had a safety profile comparable to 12 week's treatment with 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glecaprevir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/</a:t>
                      </a:r>
                      <a:r>
                        <a:rPr lang="en-US" sz="2000" b="0" i="0" dirty="0" err="1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pibrentasvir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17280" y="5105470"/>
            <a:ext cx="9180577" cy="4540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 lIns="457200" anchor="ctr">
            <a:spAutoFit/>
          </a:bodyPr>
          <a:lstStyle/>
          <a:p>
            <a:r>
              <a:rPr lang="en-US" sz="1400" b="1" dirty="0">
                <a:latin typeface="Arial"/>
                <a:cs typeface="Arial"/>
              </a:rPr>
              <a:t>*Note</a:t>
            </a:r>
            <a:r>
              <a:rPr lang="en-US" sz="1400" dirty="0">
                <a:latin typeface="Arial"/>
                <a:cs typeface="Arial"/>
              </a:rPr>
              <a:t>: SURVEYOR-II (Part-4) was published in conjunction with ENDURANCE-2 and ENDURANCE-4</a:t>
            </a:r>
          </a:p>
        </p:txBody>
      </p:sp>
    </p:spTree>
    <p:extLst>
      <p:ext uri="{BB962C8B-B14F-4D97-AF65-F5344CB8AC3E}">
        <p14:creationId xmlns:p14="http://schemas.microsoft.com/office/powerpoint/2010/main" val="253792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39644</TotalTime>
  <Words>1081</Words>
  <Application>Microsoft Office PowerPoint</Application>
  <PresentationFormat>On-screen Show (4:3)</PresentationFormat>
  <Paragraphs>146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Glecaprevir-Pibrentasvir for 8 Weeks in HCV GT 2, 4, 5, or 6 without Cirrhosis SURVEYOR-II (Part 4)</vt:lpstr>
      <vt:lpstr>Glecaprevir-Pibrentasvir in HCV GT 2, 4, 5, or 6 without Cirrhosis *SURVEYOR-II (Part 4): Study Features</vt:lpstr>
      <vt:lpstr>Glecaprevir-Pibrentasvir in HCV GT 2, 4, 5, or 6 without Cirrhosis SURVEYOR-II (Part 4): Study Design</vt:lpstr>
      <vt:lpstr>Glecaprevir-Pibrentasvir in HCV GT 2, 4, 5, or 6 without Cirrhosis SURVEYOR-II (Part 4): Baseline Characteristics</vt:lpstr>
      <vt:lpstr>Glecaprevir-Pibrentasvir in HCV GT 2, 4, 5, or 6 without Cirrhosis SURVEYOR-II (Part 4): Baseline Characteristics</vt:lpstr>
      <vt:lpstr>Glecaprevir-Pibrentasvir in HCV GT 2, 4, 5, or 6 without Cirrhosis SURVEYOR-II (Part 4): Results</vt:lpstr>
      <vt:lpstr>Glecaprevir-Pibrentasvir in HCV GT 2, 4, 5, or 6 without Cirrhosis SURVEYOR-II (Part 4): Results</vt:lpstr>
      <vt:lpstr>Glecaprevir-Pibrentasvir in HCV GT 2, 4, 5, or 6 without Cirrhosis SURVEYOR-II (Part 4): Adverse Events</vt:lpstr>
      <vt:lpstr>Glecaprevir-Pibrentasvir in HCV GT 2, 4, 5, or 6 without Cirrhosis *SURVEYOR-II (Part 4): Conclusions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1408</cp:revision>
  <cp:lastPrinted>2019-10-21T18:40:24Z</cp:lastPrinted>
  <dcterms:created xsi:type="dcterms:W3CDTF">2010-11-28T05:36:22Z</dcterms:created>
  <dcterms:modified xsi:type="dcterms:W3CDTF">2020-07-13T01:42:20Z</dcterms:modified>
</cp:coreProperties>
</file>