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1102" r:id="rId2"/>
    <p:sldId id="1103" r:id="rId3"/>
    <p:sldId id="1029" r:id="rId4"/>
    <p:sldId id="1030" r:id="rId5"/>
    <p:sldId id="1037" r:id="rId6"/>
    <p:sldId id="1032" r:id="rId7"/>
    <p:sldId id="1034" r:id="rId8"/>
    <p:sldId id="1036" r:id="rId9"/>
    <p:sldId id="1035" r:id="rId10"/>
    <p:sldId id="1104" r:id="rId11"/>
    <p:sldId id="999" r:id="rId12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 autoAdjust="0"/>
    <p:restoredTop sz="96272" autoAdjust="0"/>
  </p:normalViewPr>
  <p:slideViewPr>
    <p:cSldViewPr snapToGrid="0" showGuides="1">
      <p:cViewPr varScale="1">
        <p:scale>
          <a:sx n="162" d="100"/>
          <a:sy n="162" d="100"/>
        </p:scale>
        <p:origin x="85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58575242038399"/>
          <c:y val="2.77778663809897E-2"/>
          <c:w val="0.86264088912150205"/>
          <c:h val="0.81898341738498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B5945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A5B3E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73E-CD47-832A-B7094F954347}"/>
              </c:ext>
            </c:extLst>
          </c:dPt>
          <c:dPt>
            <c:idx val="1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C73E-CD47-832A-B7094F954347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C73E-CD47-832A-B7094F95434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73E-CD47-832A-B7094F95434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73E-CD47-832A-B7094F95434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73E-CD47-832A-B7094F95434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73E-CD47-832A-B7094F954347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Glecaprevir-Pibrentasvir_x000d_12 weeks</c:v>
                </c:pt>
                <c:pt idx="1">
                  <c:v>Glecaprevir-Pibrentasvir_x000d_16 weeks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89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3E-CD47-832A-B7094F9543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42518472"/>
        <c:axId val="-2070224616"/>
      </c:barChart>
      <c:catAx>
        <c:axId val="-2142518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702246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022461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3.5178742192109713E-3"/>
              <c:y val="0.1045480718884571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142518472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6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450"/>
              </a:spcBef>
            </a:pPr>
            <a:r>
              <a:rPr lang="en-US" sz="1800" dirty="0" err="1">
                <a:solidFill>
                  <a:srgbClr val="001D48"/>
                </a:solidFill>
              </a:rPr>
              <a:t>Glecaprevir-Pibrentasvir</a:t>
            </a:r>
            <a:r>
              <a:rPr lang="en-US" sz="1800" dirty="0">
                <a:solidFill>
                  <a:srgbClr val="001D48"/>
                </a:solidFill>
              </a:rPr>
              <a:t> in HCV GT 1 or 4 &amp; Prior DAA Treatment</a:t>
            </a:r>
            <a:br>
              <a:rPr lang="en-US" sz="1600" dirty="0">
                <a:solidFill>
                  <a:srgbClr val="001D48"/>
                </a:solidFill>
              </a:rPr>
            </a:br>
            <a:r>
              <a:rPr lang="en-US" sz="2400" b="1" dirty="0">
                <a:solidFill>
                  <a:srgbClr val="001D48"/>
                </a:solidFill>
              </a:rPr>
              <a:t>MAGELLAN-1 (Part 2)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F58EEA-F893-FA48-9772-F0FB2D71D0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050" dirty="0">
                <a:cs typeface="Arial"/>
              </a:rPr>
              <a:t>Source: </a:t>
            </a:r>
            <a:r>
              <a:rPr lang="en-US" sz="1050" dirty="0" err="1">
                <a:cs typeface="Arial"/>
              </a:rPr>
              <a:t>Poordad</a:t>
            </a:r>
            <a:r>
              <a:rPr lang="en-US" sz="1050" dirty="0">
                <a:cs typeface="Arial"/>
              </a:rPr>
              <a:t> </a:t>
            </a:r>
            <a:r>
              <a:rPr lang="en-US" sz="1050" dirty="0">
                <a:latin typeface="Arial"/>
                <a:cs typeface="Arial"/>
              </a:rPr>
              <a:t>F, et al. Hepatology. 2018;67:1253-60.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4C62A-DA9B-FE49-BA64-C3BB4B63BB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Treatment Experienced, Phase 3  </a:t>
            </a:r>
          </a:p>
        </p:txBody>
      </p:sp>
    </p:spTree>
    <p:extLst>
      <p:ext uri="{BB962C8B-B14F-4D97-AF65-F5344CB8AC3E}">
        <p14:creationId xmlns:p14="http://schemas.microsoft.com/office/powerpoint/2010/main" val="293128242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45963-9998-B0D4-C838-F38CE6ABE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or 4 &amp; Prior DAA Treatment</a:t>
            </a:r>
            <a:br>
              <a:rPr lang="en-US" sz="2000" dirty="0"/>
            </a:br>
            <a:r>
              <a:rPr lang="en-US" sz="2000" dirty="0"/>
              <a:t>MAGELLAN-1 (Part 2): Conclusions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2A4EC-CA2F-6982-7DAD-DF1D1691AA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Hepatology. 2018;67:1253-60.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771A9-C72A-AEBB-CF1F-ABCAAECD0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2223240"/>
            <a:ext cx="9180576" cy="1245199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1800" b="1" dirty="0">
                <a:solidFill>
                  <a:srgbClr val="C00000"/>
                </a:solidFill>
              </a:rPr>
              <a:t>Conclusions</a:t>
            </a:r>
            <a:r>
              <a:rPr lang="en-US" sz="1800" dirty="0"/>
              <a:t>: “Patients with hepatitis C virus (HCV) who have virologic failure after treatment containing an NS5A inhibitor have limited retreatment options.” </a:t>
            </a:r>
          </a:p>
        </p:txBody>
      </p:sp>
    </p:spTree>
    <p:extLst>
      <p:ext uri="{BB962C8B-B14F-4D97-AF65-F5344CB8AC3E}">
        <p14:creationId xmlns:p14="http://schemas.microsoft.com/office/powerpoint/2010/main" val="226933233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11D3-C3BB-4445-E498-FE89681F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or 4 &amp; Prior DAA Treatment</a:t>
            </a:r>
            <a:br>
              <a:rPr lang="en-US" sz="2000" dirty="0"/>
            </a:br>
            <a:r>
              <a:rPr lang="en-US" sz="2000" dirty="0"/>
              <a:t>MAGELLAN-1 (Part 2): Study 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DE03D-D4FE-2BFB-6483-1ADEA45477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0" dirty="0"/>
              <a:t>Source: </a:t>
            </a:r>
            <a:r>
              <a:rPr lang="en-US" b="0" dirty="0" err="1"/>
              <a:t>Poordad</a:t>
            </a:r>
            <a:r>
              <a:rPr lang="en-US" b="0" dirty="0"/>
              <a:t> F, et al. Hepatology. 2018;67:1253-60.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B4AFF-C31D-7769-BDFF-55D26D2123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700"/>
              </a:lnSpc>
            </a:pPr>
            <a:r>
              <a:rPr lang="en-US" sz="1500" b="1" dirty="0"/>
              <a:t>Design</a:t>
            </a:r>
            <a:r>
              <a:rPr lang="en-US" sz="1500" dirty="0"/>
              <a:t>: R</a:t>
            </a: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  <a:cs typeface="+mn-cs"/>
              </a:rPr>
              <a:t>andomized, o</a:t>
            </a:r>
            <a:r>
              <a:rPr lang="en-US" sz="1500" dirty="0">
                <a:solidFill>
                  <a:srgbClr val="000000"/>
                </a:solidFill>
                <a:latin typeface="Arial" pitchFamily="22" charset="0"/>
                <a:cs typeface="+mn-cs"/>
              </a:rPr>
              <a:t>pen-label, multicenter, </a:t>
            </a: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phase 3 trial to evaluate the safety and efficacy of </a:t>
            </a:r>
            <a:r>
              <a:rPr lang="en-US" sz="1500" baseline="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 for 12 or 16 weeks in patients with genotype 1 or 4 chronic HCV (with or without cirrhosis) who previously experienced virologic failure with direct-acting antiviral (DAA) therapy.</a:t>
            </a:r>
            <a:endParaRPr lang="en-US" sz="1500" dirty="0"/>
          </a:p>
          <a:p>
            <a:pPr>
              <a:lnSpc>
                <a:spcPts val="1700"/>
              </a:lnSpc>
            </a:pPr>
            <a:r>
              <a:rPr lang="en-US" sz="1500" b="1" dirty="0"/>
              <a:t>Setting</a:t>
            </a:r>
            <a:r>
              <a:rPr lang="en-US" sz="1500" dirty="0"/>
              <a:t>: </a:t>
            </a:r>
            <a:r>
              <a:rPr lang="en-US" sz="1500" b="0" baseline="0" dirty="0">
                <a:solidFill>
                  <a:srgbClr val="000000"/>
                </a:solidFill>
                <a:latin typeface="Arial" pitchFamily="22" charset="0"/>
              </a:rPr>
              <a:t>31 sites in Australia, France, Spain, UK, and United States</a:t>
            </a:r>
            <a:endParaRPr lang="en-US" sz="1500" dirty="0"/>
          </a:p>
          <a:p>
            <a:pPr>
              <a:lnSpc>
                <a:spcPts val="1700"/>
              </a:lnSpc>
            </a:pPr>
            <a:r>
              <a:rPr lang="en-US" sz="1500" b="1" dirty="0"/>
              <a:t>Key Eligibility Requirements</a:t>
            </a: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Chronic HCV GT 1, 4, 5, or 6</a:t>
            </a:r>
            <a:endParaRPr lang="en-US" sz="1500" dirty="0">
              <a:latin typeface="Arial" pitchFamily="22" charset="0"/>
            </a:endParaRP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HCV RNA &gt;1,000 IU/mL at screening</a:t>
            </a:r>
            <a:endParaRPr lang="en-US" sz="1500" dirty="0">
              <a:latin typeface="Arial" pitchFamily="22" charset="0"/>
            </a:endParaRP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At least 18 years of age (no upper limit)</a:t>
            </a:r>
            <a:endParaRPr lang="en-US" sz="1500" dirty="0">
              <a:latin typeface="Arial" pitchFamily="22" charset="0"/>
            </a:endParaRP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chemeClr val="tx1"/>
                </a:solidFill>
                <a:latin typeface="Arial" pitchFamily="22" charset="0"/>
              </a:rPr>
              <a:t>Prior failure with ≥1 NS3/4A protease and/or NS5A inhibitor-based regimen</a:t>
            </a:r>
            <a:endParaRPr lang="en-US" sz="1500" dirty="0">
              <a:solidFill>
                <a:schemeClr val="tx1"/>
              </a:solidFill>
              <a:latin typeface="Arial" pitchFamily="22" charset="0"/>
            </a:endParaRP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chemeClr val="tx1"/>
                </a:solidFill>
                <a:latin typeface="Arial" pitchFamily="22" charset="0"/>
              </a:rPr>
              <a:t>Patients without cirrhosis or with compensated cirrhosis</a:t>
            </a:r>
            <a:endParaRPr lang="en-US" sz="1500" dirty="0">
              <a:solidFill>
                <a:schemeClr val="tx1"/>
              </a:solidFill>
              <a:latin typeface="Arial" pitchFamily="22" charset="0"/>
            </a:endParaRP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chemeClr val="tx1"/>
                </a:solidFill>
                <a:latin typeface="Arial" pitchFamily="22" charset="0"/>
              </a:rPr>
              <a:t>Patients with HIV or HBV coinfection excluded</a:t>
            </a:r>
            <a:endParaRPr lang="en-US" sz="1500" dirty="0"/>
          </a:p>
          <a:p>
            <a:pPr>
              <a:lnSpc>
                <a:spcPts val="1700"/>
              </a:lnSpc>
            </a:pPr>
            <a:r>
              <a:rPr lang="en-US" sz="1500" b="1" dirty="0"/>
              <a:t>Primary End Point</a:t>
            </a:r>
            <a:r>
              <a:rPr lang="en-US" sz="1500" dirty="0"/>
              <a:t>: SVR12</a:t>
            </a:r>
          </a:p>
        </p:txBody>
      </p:sp>
    </p:spTree>
    <p:extLst>
      <p:ext uri="{BB962C8B-B14F-4D97-AF65-F5344CB8AC3E}">
        <p14:creationId xmlns:p14="http://schemas.microsoft.com/office/powerpoint/2010/main" val="371608954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or 4 &amp; Prior DAA Treatment</a:t>
            </a:r>
            <a:br>
              <a:rPr lang="en-US" sz="2000" dirty="0"/>
            </a:br>
            <a:r>
              <a:rPr lang="en-US" sz="2000" dirty="0"/>
              <a:t>MAGELLAN-1 (Part 2): Regimens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</a:t>
            </a:r>
            <a:r>
              <a:rPr lang="en-US" dirty="0" err="1"/>
              <a:t>Hepatology</a:t>
            </a:r>
            <a:r>
              <a:rPr lang="en-US" dirty="0"/>
              <a:t>. 2018;67:1253-60.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38416" y="1021866"/>
            <a:ext cx="6871718" cy="392808"/>
            <a:chOff x="-6113" y="1362488"/>
            <a:chExt cx="9162291" cy="523744"/>
          </a:xfrm>
        </p:grpSpPr>
        <p:sp>
          <p:nvSpPr>
            <p:cNvPr id="38" name="Rectangle 37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1534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84261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47624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051568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719028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746307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5640360" y="137112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16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5929440" y="177958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3018663" y="1889734"/>
            <a:ext cx="1920240" cy="682016"/>
          </a:xfrm>
          <a:prstGeom prst="rect">
            <a:avLst/>
          </a:prstGeom>
          <a:solidFill>
            <a:srgbClr val="DEDCC0"/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200" b="1" dirty="0" err="1">
                <a:latin typeface="Arial"/>
                <a:cs typeface="Arial"/>
              </a:rPr>
              <a:t>Glecaprevir-Pibrentasvir</a:t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(300/120 mg) once daily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343150" y="2101590"/>
            <a:ext cx="6704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n = 44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66071" y="1885950"/>
            <a:ext cx="1234230" cy="2000251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rtlCol="0" anchor="ctr"/>
          <a:lstStyle/>
          <a:p>
            <a:pPr algn="ctr">
              <a:lnSpc>
                <a:spcPts val="1650"/>
              </a:lnSpc>
              <a:spcBef>
                <a:spcPts val="900"/>
              </a:spcBef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GT 1 </a:t>
            </a:r>
            <a:b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(n = 87)</a:t>
            </a:r>
          </a:p>
          <a:p>
            <a:pPr algn="ctr">
              <a:lnSpc>
                <a:spcPts val="1650"/>
              </a:lnSpc>
              <a:spcBef>
                <a:spcPts val="900"/>
              </a:spcBef>
            </a:pPr>
            <a:r>
              <a:rPr lang="en-US" sz="1200" i="1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</a:p>
          <a:p>
            <a:pPr algn="ctr">
              <a:lnSpc>
                <a:spcPts val="1650"/>
              </a:lnSpc>
              <a:spcBef>
                <a:spcPts val="900"/>
              </a:spcBef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GT 4 </a:t>
            </a:r>
            <a:b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(n = 4)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936365" y="2238990"/>
            <a:ext cx="192024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399227" y="2087035"/>
            <a:ext cx="672692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566410" y="3511411"/>
            <a:ext cx="192024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131890" y="3359456"/>
            <a:ext cx="672692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343150" y="3373020"/>
            <a:ext cx="6704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n = 47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018663" y="3188611"/>
            <a:ext cx="2556891" cy="6820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200" b="1" dirty="0" err="1">
                <a:latin typeface="Arial"/>
                <a:cs typeface="Arial"/>
              </a:rPr>
              <a:t>Glecaprevir-Pibrentasvir</a:t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(300/120 mg) once daily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1133753" y="4229101"/>
            <a:ext cx="6885433" cy="342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34073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Randomized 1:1 ratio to 12 or 16 weeks; stratified by genotype and past NS5A experience</a:t>
            </a:r>
          </a:p>
        </p:txBody>
      </p:sp>
    </p:spTree>
    <p:extLst>
      <p:ext uri="{BB962C8B-B14F-4D97-AF65-F5344CB8AC3E}">
        <p14:creationId xmlns:p14="http://schemas.microsoft.com/office/powerpoint/2010/main" val="235728712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or 4 &amp; Prior DAA Treatment</a:t>
            </a:r>
            <a:br>
              <a:rPr lang="en-US" sz="2000" dirty="0"/>
            </a:br>
            <a:r>
              <a:rPr lang="en-US" sz="2000" dirty="0"/>
              <a:t>MAGELLAN-1 (Part 2):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</a:t>
            </a:r>
            <a:r>
              <a:rPr lang="en-US" dirty="0" err="1"/>
              <a:t>Hepatology</a:t>
            </a:r>
            <a:r>
              <a:rPr lang="en-US" dirty="0"/>
              <a:t>. 2018;67:1253-60.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636978" y="1046629"/>
          <a:ext cx="7863839" cy="36576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16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9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12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weeks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44)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weeks 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47)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4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6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median years (range)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 (22-67)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(36-70)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6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 n (%)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(70)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(70)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6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race, n (%) 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(20)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(23)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median kg/m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(range)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(21-41)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(20-52)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66"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non-CC genotype,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(86)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 (89)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66"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RNA, 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edian log</a:t>
                      </a:r>
                      <a:r>
                        <a:rPr lang="en-US" sz="1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 (range)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 (4.7-7.2)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6.3 (4.7-7.1)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1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Subtype, n (%)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1a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1b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1c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(80)</a:t>
                      </a:r>
                      <a:b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(18)</a:t>
                      </a:r>
                      <a:b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b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(71)</a:t>
                      </a:r>
                      <a:b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(23)</a:t>
                      </a:r>
                      <a:b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kern="12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(2)</a:t>
                      </a:r>
                      <a:b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(6)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Compensated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cirrhosis,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(34)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(26)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035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Glecaprevir-Pibrentasvir</a:t>
            </a:r>
            <a:r>
              <a:rPr lang="en-US" sz="1800" dirty="0"/>
              <a:t> in HCV GT 1 or 4 &amp; Prior DAA Treatment</a:t>
            </a:r>
            <a:br>
              <a:rPr lang="en-US" sz="1800" dirty="0"/>
            </a:br>
            <a:r>
              <a:rPr lang="en-US" sz="2325" dirty="0"/>
              <a:t>MAGELLAN-1 (Part 2):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</a:t>
            </a:r>
            <a:r>
              <a:rPr lang="en-US" dirty="0" err="1"/>
              <a:t>Hepatology</a:t>
            </a:r>
            <a:r>
              <a:rPr lang="en-US" dirty="0"/>
              <a:t>. 2018;67:1253-60.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179296" y="1037665"/>
          <a:ext cx="8778240" cy="374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40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12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weeks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44)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weeks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47)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4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01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DAA class, n (%)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NS3/4A PI only (NS5A inhibitor naïve)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NS5A inhibitor only (PI-naïve)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N3/4A PI + NS5A inhibitor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68580" marB="6858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(32)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(36)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(32)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68580" marB="6858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(28)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(30)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(34)</a:t>
                      </a:r>
                    </a:p>
                  </a:txBody>
                  <a:tcPr marL="34290" marR="34290" marT="68580" marB="6858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20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 DAA response,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On-treatment failure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Virologic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relapse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68580" marB="6858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(32)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(68)</a:t>
                      </a:r>
                    </a:p>
                  </a:txBody>
                  <a:tcPr marL="34290" marR="34290" marT="68580" marB="6858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(28)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(72)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68580" marB="6858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881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baseline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substitutions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only</a:t>
                      </a:r>
                      <a:b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NS5A only</a:t>
                      </a:r>
                      <a:b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NS3 and NS5A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68580" marB="6858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(30)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(5)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(55)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200" kern="12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(11)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68580" marB="6858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(30)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(9)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(52)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(9)</a:t>
                      </a:r>
                    </a:p>
                  </a:txBody>
                  <a:tcPr marL="34290" marR="34290" marT="68580" marB="6858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85845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or 4 &amp; Prior DAA Treatment</a:t>
            </a:r>
            <a:br>
              <a:rPr lang="en-US" sz="2000" dirty="0"/>
            </a:br>
            <a:r>
              <a:rPr lang="en-US" sz="2000" dirty="0"/>
              <a:t>MAGELLAN-1 (Part 2): Results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</a:t>
            </a:r>
            <a:r>
              <a:rPr lang="en-US" dirty="0" err="1"/>
              <a:t>Hepatology</a:t>
            </a:r>
            <a:r>
              <a:rPr lang="en-US" dirty="0"/>
              <a:t>. 2018;67:1253-60.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29" name="Chart 28"/>
          <p:cNvGraphicFramePr>
            <a:graphicFrameLocks/>
          </p:cNvGraphicFramePr>
          <p:nvPr/>
        </p:nvGraphicFramePr>
        <p:xfrm>
          <a:off x="653281" y="1143000"/>
          <a:ext cx="7863840" cy="3447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Rectangle 43"/>
          <p:cNvSpPr/>
          <p:nvPr/>
        </p:nvSpPr>
        <p:spPr>
          <a:xfrm>
            <a:off x="2949361" y="3752469"/>
            <a:ext cx="685829" cy="2857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</a:rPr>
              <a:t>39/44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46134" y="3752469"/>
            <a:ext cx="685829" cy="2857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</a:rPr>
              <a:t>43/47</a:t>
            </a:r>
          </a:p>
        </p:txBody>
      </p:sp>
    </p:spTree>
    <p:extLst>
      <p:ext uri="{BB962C8B-B14F-4D97-AF65-F5344CB8AC3E}">
        <p14:creationId xmlns:p14="http://schemas.microsoft.com/office/powerpoint/2010/main" val="394128368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or 4 &amp; Prior DAA Treatment</a:t>
            </a:r>
            <a:br>
              <a:rPr lang="en-US" sz="2000" dirty="0"/>
            </a:br>
            <a:r>
              <a:rPr lang="en-US" sz="2000" dirty="0"/>
              <a:t>MAGELLAN-1 (Part 2): Results by Prior DAA Class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</a:t>
            </a:r>
            <a:r>
              <a:rPr lang="en-US" dirty="0" err="1"/>
              <a:t>Hepatology</a:t>
            </a:r>
            <a:r>
              <a:rPr lang="en-US" dirty="0"/>
              <a:t>. 2018;67:1253-60.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704772" y="1107141"/>
          <a:ext cx="7863839" cy="315687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028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7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37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Sustained Virologic Response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12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weeks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44)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16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weeks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47)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57">
                <a:tc>
                  <a:txBody>
                    <a:bodyPr/>
                    <a:lstStyle/>
                    <a:p>
                      <a:pPr marL="12700" indent="0">
                        <a:tabLst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39/44 (89)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43/47 (91)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85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On-treatment virologic failure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1/44 (2)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4/47 (9)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85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Virologic relapse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4/44 (9)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0/</a:t>
                      </a: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39219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or 4 &amp; Prior DAA Treatment</a:t>
            </a:r>
            <a:br>
              <a:rPr lang="en-US" sz="2000" dirty="0"/>
            </a:br>
            <a:r>
              <a:rPr lang="en-US" sz="2000" dirty="0"/>
              <a:t>MAGELLAN-1 (Part 2): Results by Prior DAA Class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</a:t>
            </a:r>
            <a:r>
              <a:rPr lang="en-US" dirty="0" err="1"/>
              <a:t>Hepatology</a:t>
            </a:r>
            <a:r>
              <a:rPr lang="en-US" dirty="0"/>
              <a:t>. 2018;67:1253-60.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659946" y="1143000"/>
          <a:ext cx="7863839" cy="332355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028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7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098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Sustained Virologic Response Based on Prior DAA Class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DAA Class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12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weeks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44)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16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weeks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47)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440">
                <a:tc>
                  <a:txBody>
                    <a:bodyPr/>
                    <a:lstStyle/>
                    <a:p>
                      <a:pPr marL="12700" indent="0">
                        <a:tabLst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NS3/4A PI only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14/14 (100)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13/13 (100)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4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NS5A inhibitor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14/16 (88)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17/18 (94)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4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NS3/4A PI + NS5A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inhibitor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11/14 (79)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13/16 (81)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42364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or 4 &amp; Prior DAA Treatment</a:t>
            </a:r>
            <a:br>
              <a:rPr lang="en-US" sz="2000" dirty="0"/>
            </a:br>
            <a:r>
              <a:rPr lang="en-US" sz="2000" dirty="0"/>
              <a:t>MAGELLAN-1 (Part 2): Results by Baseline Substitutions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</a:t>
            </a:r>
            <a:r>
              <a:rPr lang="en-US" dirty="0" err="1"/>
              <a:t>Hepatology</a:t>
            </a:r>
            <a:r>
              <a:rPr lang="en-US" dirty="0"/>
              <a:t>. 2018;67:1253-60.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633057" y="1143000"/>
          <a:ext cx="7863839" cy="339731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028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7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150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Sustained Virologic Response Based on Baseline Substitutions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383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Substitutions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12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weeks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44)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B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Glecaprevir-Pibrentasvir</a:t>
                      </a:r>
                      <a:b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16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weeks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47)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243">
                <a:tc>
                  <a:txBody>
                    <a:bodyPr/>
                    <a:lstStyle/>
                    <a:p>
                      <a:pPr marL="12700" indent="0">
                        <a:tabLst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13/13 (100)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13/13 (100)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243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only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2/2 (100)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4/4 (100)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243"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NS5A only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20/24 (83)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22/23 (96)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243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 and NS5A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4/5 (80)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1/4 (25)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54203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39120</TotalTime>
  <Words>1065</Words>
  <Application>Microsoft Macintosh PowerPoint</Application>
  <PresentationFormat>On-screen Show (16:9)</PresentationFormat>
  <Paragraphs>155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Glecaprevir-Pibrentasvir in HCV GT 1 or 4 &amp; Prior DAA Treatment MAGELLAN-1 (Part 2)</vt:lpstr>
      <vt:lpstr>Glecaprevir-Pibrentasvir in HCV GT 1 or 4 &amp; Prior DAA Treatment MAGELLAN-1 (Part 2): Study Features</vt:lpstr>
      <vt:lpstr>Glecaprevir-Pibrentasvir in HCV GT 1 or 4 &amp; Prior DAA Treatment MAGELLAN-1 (Part 2): Regimens</vt:lpstr>
      <vt:lpstr>Glecaprevir-Pibrentasvir in HCV GT 1 or 4 &amp; Prior DAA Treatment MAGELLAN-1 (Part 2): Baseline Characteristics</vt:lpstr>
      <vt:lpstr>Glecaprevir-Pibrentasvir in HCV GT 1 or 4 &amp; Prior DAA Treatment MAGELLAN-1 (Part 2): Baseline Characteristics</vt:lpstr>
      <vt:lpstr>Glecaprevir-Pibrentasvir in HCV GT 1 or 4 &amp; Prior DAA Treatment MAGELLAN-1 (Part 2): Results</vt:lpstr>
      <vt:lpstr>Glecaprevir-Pibrentasvir in HCV GT 1 or 4 &amp; Prior DAA Treatment MAGELLAN-1 (Part 2): Results by Prior DAA Class</vt:lpstr>
      <vt:lpstr>Glecaprevir-Pibrentasvir in HCV GT 1 or 4 &amp; Prior DAA Treatment MAGELLAN-1 (Part 2): Results by Prior DAA Class</vt:lpstr>
      <vt:lpstr>Glecaprevir-Pibrentasvir in HCV GT 1 or 4 &amp; Prior DAA Treatment MAGELLAN-1 (Part 2): Results by Baseline Substitutions</vt:lpstr>
      <vt:lpstr>Glecaprevir-Pibrentasvir in HCV GT 1 or 4 &amp; Prior DAA Treatment MAGELLAN-1 (Part 2):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1433</cp:revision>
  <cp:lastPrinted>2019-10-21T18:40:24Z</cp:lastPrinted>
  <dcterms:created xsi:type="dcterms:W3CDTF">2010-11-28T05:36:22Z</dcterms:created>
  <dcterms:modified xsi:type="dcterms:W3CDTF">2023-09-18T21:53:04Z</dcterms:modified>
</cp:coreProperties>
</file>