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748" r:id="rId2"/>
    <p:sldId id="744" r:id="rId3"/>
    <p:sldId id="745" r:id="rId4"/>
    <p:sldId id="747" r:id="rId5"/>
    <p:sldId id="746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Ledipasvir-Sofosbuvir</c:v>
                </c:pt>
              </c:strCache>
            </c:strRef>
          </c:tx>
          <c:spPr>
            <a:solidFill>
              <a:srgbClr val="3A6977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D04-164A-B089-FC86581F31D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D04-164A-B089-FC86581F31D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D04-164A-B089-FC86581F31D9}"/>
              </c:ext>
            </c:extLst>
          </c:dPt>
          <c:dLbls>
            <c:numFmt formatCode="0.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96.4</c:v>
                </c:pt>
                <c:pt idx="1">
                  <c:v>97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04-164A-B089-FC86581F31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Ledipasvir-Sofosbuvir + Ribavirin</c:v>
                </c:pt>
              </c:strCache>
            </c:strRef>
          </c:tx>
          <c:spPr>
            <a:solidFill>
              <a:srgbClr val="6D6D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04-164A-B089-FC86581F31D9}"/>
                </c:ext>
              </c:extLst>
            </c:dLbl>
            <c:numFmt formatCode="0.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94.7</c:v>
                </c:pt>
                <c:pt idx="1">
                  <c:v>97.1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04-164A-B089-FC86581F3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05005496"/>
        <c:axId val="2005067832"/>
      </c:barChart>
      <c:catAx>
        <c:axId val="2005005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0506783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050678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Persons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050054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897495921117967"/>
          <c:y val="1.8375616111251564E-2"/>
          <c:w val="0.68717788654796497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8.0352809614933934E-2"/>
          <c:w val="0.88154949381327297"/>
          <c:h val="0.82137663842688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Ledipasvir-Sofosbuvir</c:v>
                </c:pt>
              </c:strCache>
            </c:strRef>
          </c:tx>
          <c:spPr>
            <a:solidFill>
              <a:srgbClr val="835B3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0AC-6248-905F-8F63A3BAB75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0AC-6248-905F-8F63A3BAB75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0AC-6248-905F-8F63A3BAB75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1.1000000000000001</c:v>
                </c:pt>
                <c:pt idx="1">
                  <c:v>3.2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AC-6248-905F-8F63A3BAB7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Ledipasvir-Sofosbuvir + Ribavirin</c:v>
                </c:pt>
              </c:strCache>
            </c:strRef>
          </c:tx>
          <c:spPr>
            <a:solidFill>
              <a:srgbClr val="7A7F6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CKD Stage 1-2</c:v>
                </c:pt>
                <c:pt idx="1">
                  <c:v>CKD Stage 3</c:v>
                </c:pt>
                <c:pt idx="2">
                  <c:v>CKD Stage 4-5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1.4</c:v>
                </c:pt>
                <c:pt idx="1">
                  <c:v>7.3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AC-6248-905F-8F63A3BAB7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34825368"/>
        <c:axId val="1934814680"/>
      </c:barChart>
      <c:catAx>
        <c:axId val="1934825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348146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34814680"/>
        <c:scaling>
          <c:orientation val="minMax"/>
          <c:max val="1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Persons (%) Grade 3/4 Anemia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1326539885995198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34825368"/>
        <c:crosses val="autoZero"/>
        <c:crossBetween val="between"/>
        <c:majorUnit val="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0047646071268103"/>
          <c:y val="7.9879942499358795E-4"/>
          <c:w val="0.68717788654796497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Ledipasvir-Sofosbuvir in Renal Disease</a:t>
            </a:r>
            <a:br>
              <a:rPr lang="en-US" sz="2000" dirty="0"/>
            </a:br>
            <a:r>
              <a:rPr lang="en-US" sz="2800" dirty="0"/>
              <a:t>ERCHIVES-Renal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0EAD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Treatment-Naive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Butt AA, et al. Aliment </a:t>
            </a:r>
            <a:r>
              <a:rPr lang="en-US" sz="1400" dirty="0" err="1"/>
              <a:t>Pharmacol</a:t>
            </a:r>
            <a:r>
              <a:rPr lang="en-US" sz="1400" dirty="0"/>
              <a:t> </a:t>
            </a:r>
            <a:r>
              <a:rPr lang="en-US" sz="1400" dirty="0" err="1"/>
              <a:t>Ther</a:t>
            </a:r>
            <a:r>
              <a:rPr lang="en-US" sz="1400" dirty="0"/>
              <a:t>. 2018;48:35-43</a:t>
            </a:r>
          </a:p>
        </p:txBody>
      </p:sp>
    </p:spTree>
    <p:extLst>
      <p:ext uri="{BB962C8B-B14F-4D97-AF65-F5344CB8AC3E}">
        <p14:creationId xmlns:p14="http://schemas.microsoft.com/office/powerpoint/2010/main" val="71684206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Butt AA, 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2018;48:35-43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Renal Disease</a:t>
            </a:r>
            <a:br>
              <a:rPr lang="en-US" sz="2400" dirty="0"/>
            </a:br>
            <a:r>
              <a:rPr lang="en-US" sz="2400" dirty="0"/>
              <a:t>ERCHIVES-Renal: Study Design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78137"/>
              </p:ext>
            </p:extLst>
          </p:nvPr>
        </p:nvGraphicFramePr>
        <p:xfrm>
          <a:off x="495300" y="1691046"/>
          <a:ext cx="8115300" cy="419740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16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ERCHIVES-Renal Study Design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2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Retrospective observational cohort revie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w in Veterans Administration system to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determine the effectiveness and safety of HCV treatment in persons with renal disease using two regimens: (1) ledipasvir-sofosbuvir, with or without ribavirin, and (2)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ombitasvir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paritaprevir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and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dasabuvir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with or without ribavirin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1-6 (most with genotype 1)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Baseline chronic kidney disease (CKD stage 1-5 included)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ompensated cirrhosis allowed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mr-IN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–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Persons with HIV were excluded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SVR12, treatment completion, and safety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7078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Renal Disease</a:t>
            </a:r>
            <a:br>
              <a:rPr lang="en-US" sz="2400" dirty="0"/>
            </a:br>
            <a:r>
              <a:rPr lang="en-US" sz="2400" dirty="0"/>
              <a:t>ERCHIVES-Renal: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Butt AA, 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2018;48:35-43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ERCHIVES-Renal: Ledipasvir-Sofosbuvir in Chronic Kidney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446093"/>
              </p:ext>
            </p:extLst>
          </p:nvPr>
        </p:nvGraphicFramePr>
        <p:xfrm>
          <a:off x="342900" y="1905000"/>
          <a:ext cx="8458200" cy="43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523343" y="54102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6225/6460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04740" y="5410200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78/83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5410200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25/25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0510" y="54102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2595/2741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10618" y="54102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1080/1113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17785" y="5410200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375/386</a:t>
            </a:r>
          </a:p>
        </p:txBody>
      </p:sp>
    </p:spTree>
    <p:extLst>
      <p:ext uri="{BB962C8B-B14F-4D97-AF65-F5344CB8AC3E}">
        <p14:creationId xmlns:p14="http://schemas.microsoft.com/office/powerpoint/2010/main" val="154565170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Renal Disease</a:t>
            </a:r>
            <a:br>
              <a:rPr lang="en-US" sz="2400" dirty="0"/>
            </a:br>
            <a:r>
              <a:rPr lang="en-US" sz="2400" dirty="0"/>
              <a:t>ERCHIVES-Renal: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Butt AA, 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2018;48:35-43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ERCHIVES-Renal: Ledipasvir-Sofosbuvir in Chronic Kidney Disease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53275"/>
              </p:ext>
            </p:extLst>
          </p:nvPr>
        </p:nvGraphicFramePr>
        <p:xfrm>
          <a:off x="342900" y="1905000"/>
          <a:ext cx="8458200" cy="43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523343" y="545951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83/7630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04740" y="5459516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10/103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5459516"/>
            <a:ext cx="86868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3/30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0510" y="545951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47/3294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10618" y="545951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43/1345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17785" y="5459516"/>
            <a:ext cx="1024124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35/479</a:t>
            </a:r>
          </a:p>
        </p:txBody>
      </p:sp>
    </p:spTree>
    <p:extLst>
      <p:ext uri="{BB962C8B-B14F-4D97-AF65-F5344CB8AC3E}">
        <p14:creationId xmlns:p14="http://schemas.microsoft.com/office/powerpoint/2010/main" val="13937244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Butt AA, et al. Aliment </a:t>
            </a:r>
            <a:r>
              <a:rPr lang="en-US" dirty="0" err="1"/>
              <a:t>Pharmacol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2018;48:35-43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Ledipasvir-Sofosbuvir in Renal Disease</a:t>
            </a:r>
            <a:br>
              <a:rPr lang="en-US" sz="2400" dirty="0"/>
            </a:br>
            <a:r>
              <a:rPr lang="en-US" sz="2400" dirty="0"/>
              <a:t>ERCHIVES-Renal: Conclusions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5249"/>
              </p:ext>
            </p:extLst>
          </p:nvPr>
        </p:nvGraphicFramePr>
        <p:xfrm>
          <a:off x="0" y="2287160"/>
          <a:ext cx="9144000" cy="2956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4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-sofosbuvir and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Ombitasvir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pariteprevir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-ritonavir plus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dasabuvir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achieved high SVR rates in chronic kidney</a:t>
                      </a:r>
                      <a:r>
                        <a:rPr lang="en-US" sz="2000" b="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disease 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population. Treatment completion rates were lower than expected. A decline in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eGFR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and development of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anaemia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were observed in a substantial proportion of persons, but the clinical implications remain unclear.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4947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37124</TotalTime>
  <Words>293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Ledipasvir-Sofosbuvir in Renal Disease ERCHIVES-Renal</vt:lpstr>
      <vt:lpstr>Ledipasvir-Sofosbuvir in Renal Disease ERCHIVES-Renal: Study Design</vt:lpstr>
      <vt:lpstr>Ledipasvir-Sofosbuvir in Renal Disease ERCHIVES-Renal: Results</vt:lpstr>
      <vt:lpstr>Ledipasvir-Sofosbuvir in Renal Disease ERCHIVES-Renal: Results</vt:lpstr>
      <vt:lpstr>Ledipasvir-Sofosbuvir in Renal Disease ERCHIVES-Renal: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1416</cp:revision>
  <cp:lastPrinted>2019-10-21T18:40:24Z</cp:lastPrinted>
  <dcterms:created xsi:type="dcterms:W3CDTF">2010-11-28T05:36:22Z</dcterms:created>
  <dcterms:modified xsi:type="dcterms:W3CDTF">2020-07-22T20:23:57Z</dcterms:modified>
</cp:coreProperties>
</file>