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1054" r:id="rId2"/>
    <p:sldId id="1050" r:id="rId3"/>
    <p:sldId id="1051" r:id="rId4"/>
    <p:sldId id="1052" r:id="rId5"/>
    <p:sldId id="1053" r:id="rId6"/>
    <p:sldId id="1055" r:id="rId7"/>
    <p:sldId id="1056" r:id="rId8"/>
    <p:sldId id="1057" r:id="rId9"/>
    <p:sldId id="999" r:id="rId10"/>
  </p:sldIdLst>
  <p:sldSz cx="9144000" cy="5143500" type="screen16x9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71A6"/>
    <a:srgbClr val="404D7D"/>
    <a:srgbClr val="7D5782"/>
    <a:srgbClr val="7F6000"/>
    <a:srgbClr val="246BA6"/>
    <a:srgbClr val="6D5200"/>
    <a:srgbClr val="644B00"/>
    <a:srgbClr val="00597C"/>
    <a:srgbClr val="8F3538"/>
    <a:srgbClr val="DBD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288" autoAdjust="0"/>
    <p:restoredTop sz="96272" autoAdjust="0"/>
  </p:normalViewPr>
  <p:slideViewPr>
    <p:cSldViewPr snapToGrid="0" showGuides="1">
      <p:cViewPr varScale="1">
        <p:scale>
          <a:sx n="168" d="100"/>
          <a:sy n="168" d="100"/>
        </p:scale>
        <p:origin x="792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00244366005999"/>
          <c:y val="5.4144551375522501E-2"/>
          <c:w val="0.84265951669834405"/>
          <c:h val="0.81607101195683895"/>
        </c:manualLayout>
      </c:layout>
      <c:barChart>
        <c:barDir val="col"/>
        <c:grouping val="clustered"/>
        <c:varyColors val="0"/>
        <c:ser>
          <c:idx val="0"/>
          <c:order val="0"/>
          <c:tx>
            <c:v>Sofosbuvir + Ribavirin (12 wks)</c:v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D578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5502-4F40-8BBD-C49E2FE2AC6F}"/>
              </c:ext>
            </c:extLst>
          </c:dPt>
          <c:dPt>
            <c:idx val="1"/>
            <c:invertIfNegative val="0"/>
            <c:bubble3D val="0"/>
            <c:spPr>
              <a:solidFill>
                <a:srgbClr val="404D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5502-4F40-8BBD-C49E2FE2AC6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5502-4F40-8BBD-C49E2FE2AC6F}"/>
              </c:ext>
            </c:extLst>
          </c:dPt>
          <c:dLbls>
            <c:numFmt formatCode="0" sourceLinked="0"/>
            <c:spPr>
              <a:solidFill>
                <a:srgbClr val="FFFFFF">
                  <a:alpha val="50000"/>
                </a:srgbClr>
              </a:solidFill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GT 5</c:v>
                </c:pt>
                <c:pt idx="1">
                  <c:v>GT 6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95.7</c:v>
                </c:pt>
                <c:pt idx="1">
                  <c:v>98.4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02-4F40-8BBD-C49E2FE2AC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0"/>
        <c:axId val="-2017954136"/>
        <c:axId val="-2017967576"/>
      </c:barChart>
      <c:catAx>
        <c:axId val="-2017954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63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crossAx val="-201796757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17967576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Patients (%) SVR12</a:t>
                </a:r>
              </a:p>
            </c:rich>
          </c:tx>
          <c:layout>
            <c:manualLayout>
              <c:xMode val="edge"/>
              <c:yMode val="edge"/>
              <c:x val="3.9654465709770704E-3"/>
              <c:y val="0.19697142023913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6350" cmpd="sng">
            <a:solidFill>
              <a:srgbClr val="000000"/>
            </a:solidFill>
          </a:ln>
        </c:spPr>
        <c:crossAx val="-2017954136"/>
        <c:crosses val="autoZero"/>
        <c:crossBetween val="between"/>
        <c:majorUnit val="20"/>
        <c:minorUnit val="20"/>
      </c:valAx>
      <c:spPr>
        <a:solidFill>
          <a:srgbClr val="E6EBF2"/>
        </a:solidFill>
        <a:ln w="63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3" y="857250"/>
            <a:ext cx="6697662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646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64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360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095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50" y="195241"/>
            <a:ext cx="2926080" cy="465946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90319A0-61A9-B04E-A7BC-8B6F583247CD}"/>
              </a:ext>
            </a:extLst>
          </p:cNvPr>
          <p:cNvGrpSpPr/>
          <p:nvPr userDrawn="1"/>
        </p:nvGrpSpPr>
        <p:grpSpPr>
          <a:xfrm>
            <a:off x="462321" y="4516238"/>
            <a:ext cx="2280879" cy="446276"/>
            <a:chOff x="462321" y="4578479"/>
            <a:chExt cx="2280879" cy="44627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19FD9F7-C1BC-7347-B044-72480FB61141}"/>
                </a:ext>
              </a:extLst>
            </p:cNvPr>
            <p:cNvSpPr txBox="1">
              <a:spLocks noChangeAspect="1"/>
            </p:cNvSpPr>
            <p:nvPr userDrawn="1"/>
          </p:nvSpPr>
          <p:spPr>
            <a:xfrm>
              <a:off x="462321" y="4578479"/>
              <a:ext cx="2280879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Hepatitis </a:t>
              </a:r>
              <a:r>
                <a:rPr lang="en-US" sz="1200" b="1" cap="small" spc="100" baseline="0" dirty="0">
                  <a:solidFill>
                    <a:srgbClr val="285078"/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C</a:t>
              </a:r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 Online</a:t>
              </a:r>
              <a:br>
                <a:rPr lang="en-US" sz="1600" dirty="0">
                  <a:latin typeface="Corbel" panose="020B0503020204020204" pitchFamily="34" charset="0"/>
                  <a:cs typeface="Arial" panose="020B0604020202020204" pitchFamily="34" charset="0"/>
                </a:rPr>
              </a:b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www.hepatitisC.uw.edu</a:t>
              </a:r>
              <a:endPara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48D6E11-48AB-BE4A-8814-EA56822BBF1E}"/>
                </a:ext>
              </a:extLst>
            </p:cNvPr>
            <p:cNvCxnSpPr/>
            <p:nvPr userDrawn="1"/>
          </p:nvCxnSpPr>
          <p:spPr>
            <a:xfrm>
              <a:off x="550191" y="4808530"/>
              <a:ext cx="1335024" cy="0"/>
            </a:xfrm>
            <a:prstGeom prst="line">
              <a:avLst/>
            </a:prstGeom>
            <a:ln w="95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331D7AC0-870D-EE43-85B5-10937BBC3887}"/>
              </a:ext>
            </a:extLst>
          </p:cNvPr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58320"/>
            <a:ext cx="9157371" cy="3474720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E80F54C7-FB42-CA4C-90DF-566F5473896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017901"/>
            <a:ext cx="8229600" cy="128016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3000"/>
              </a:lnSpc>
              <a:defRPr sz="3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4ABFC78A-A9BC-CF4A-BAF8-FC4134E5D47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2404157"/>
            <a:ext cx="8229600" cy="146304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35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200" i="1">
                <a:solidFill>
                  <a:schemeClr val="accent2"/>
                </a:solidFill>
                <a:latin typeface="Arial"/>
              </a:defRPr>
            </a:lvl3pPr>
            <a:lvl4pPr marL="471488" indent="0" algn="ctr">
              <a:buNone/>
              <a:defRPr/>
            </a:lvl4pPr>
            <a:lvl5pPr marL="602456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2" name="Date">
            <a:extLst>
              <a:ext uri="{FF2B5EF4-FFF2-40B4-BE49-F238E27FC236}">
                <a16:creationId xmlns:a16="http://schemas.microsoft.com/office/drawing/2014/main" id="{B66131DB-45B5-6945-A76D-741496EBA30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3736" y="3967450"/>
            <a:ext cx="8229600" cy="2194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200"/>
              </a:lnSpc>
              <a:buNone/>
              <a:defRPr sz="1050" b="0" baseline="0">
                <a:solidFill>
                  <a:srgbClr val="82C8FA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Date Info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66D0A3E-B052-EA40-B037-054B51E770EC}"/>
              </a:ext>
            </a:extLst>
          </p:cNvPr>
          <p:cNvCxnSpPr>
            <a:cxnSpLocks/>
          </p:cNvCxnSpPr>
          <p:nvPr userDrawn="1"/>
        </p:nvCxnSpPr>
        <p:spPr>
          <a:xfrm>
            <a:off x="-8639" y="86256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160ADCC-ACEB-FA4F-9D36-5D0D7D86AD0A}"/>
              </a:ext>
            </a:extLst>
          </p:cNvPr>
          <p:cNvCxnSpPr>
            <a:cxnSpLocks/>
          </p:cNvCxnSpPr>
          <p:nvPr userDrawn="1"/>
        </p:nvCxnSpPr>
        <p:spPr>
          <a:xfrm>
            <a:off x="-8639" y="4330452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84224"/>
            <a:ext cx="85153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rIns="18288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1790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-18168" y="1786409"/>
            <a:ext cx="9180576" cy="15744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txBody>
          <a:bodyPr lIns="457200" tIns="91440" rIns="457200" bIns="182880" anchor="ctr" anchorCtr="0">
            <a:normAutofit/>
          </a:bodyPr>
          <a:lstStyle>
            <a:lvl1pPr marL="0" marR="0" indent="0" algn="l" defTabSz="6858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None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424671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 Bar: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2291D050-F2FF-B84B-B85F-704A33D7A2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428596"/>
            <a:ext cx="4248149" cy="32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D86A608-CE71-5040-8C80-661F1437DF33}"/>
              </a:ext>
            </a:extLst>
          </p:cNvPr>
          <p:cNvSpPr>
            <a:spLocks noChangeArrowheads="1"/>
          </p:cNvSpPr>
          <p:nvPr userDrawn="1"/>
        </p:nvSpPr>
        <p:spPr bwMode="invGray">
          <a:xfrm>
            <a:off x="323850" y="1035386"/>
            <a:ext cx="4248150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8D38D57-7E90-4C4F-BEFE-18F098A6A601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32815" y="1046741"/>
            <a:ext cx="4185088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846881504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2102823"/>
            <a:ext cx="8077200" cy="928688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E75D3E13-CC4F-7E49-B471-8878E909C360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Divider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2095500"/>
            <a:ext cx="9143999" cy="97155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48" y="2105025"/>
            <a:ext cx="84963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50092C9-A09F-7245-8D15-AEFDA53288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CCC311E-DA3E-AB41-BF2C-7398324BA55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23849" y="-7144"/>
            <a:ext cx="8839200" cy="363760"/>
          </a:xfrm>
          <a:prstGeom prst="rect">
            <a:avLst/>
          </a:prstGeom>
        </p:spPr>
        <p:txBody>
          <a:bodyPr lIns="91440" anchor="b">
            <a:normAutofit/>
          </a:bodyPr>
          <a:lstStyle>
            <a:lvl1pPr marL="0" indent="0">
              <a:spcBef>
                <a:spcPts val="0"/>
              </a:spcBef>
              <a:buNone/>
              <a:defRPr sz="11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-Sol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>
            <a:extLst>
              <a:ext uri="{FF2B5EF4-FFF2-40B4-BE49-F238E27FC236}">
                <a16:creationId xmlns:a16="http://schemas.microsoft.com/office/drawing/2014/main" id="{E36BB952-50A8-AE49-87A9-BEC72E8DE500}"/>
              </a:ext>
            </a:extLst>
          </p:cNvPr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10326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gradFill flip="none" rotWithShape="1">
            <a:gsLst>
              <a:gs pos="0">
                <a:srgbClr val="006D9A">
                  <a:alpha val="50000"/>
                </a:srgbClr>
              </a:gs>
              <a:gs pos="50000">
                <a:schemeClr val="bg1"/>
              </a:gs>
              <a:gs pos="100000">
                <a:srgbClr val="006D9A">
                  <a:alpha val="50000"/>
                </a:srgbClr>
              </a:gs>
            </a:gsLst>
            <a:lin ang="5400000" scaled="0"/>
            <a:tileRect/>
          </a:gra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  <a:solidFill>
            <a:schemeClr val="bg1"/>
          </a:solidFill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7493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47EEC-7D64-BC44-B74A-8AB7EC9C1146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gradFill>
            <a:gsLst>
              <a:gs pos="0">
                <a:srgbClr val="004E66"/>
              </a:gs>
              <a:gs pos="100000">
                <a:srgbClr val="00779D"/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069492155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51549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7F697-0452-FD41-8395-6BF13DCE8E98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C5375E53-0C80-A84B-AAA8-6B394E1E6F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Large-Font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A681A14-7A84-7F43-AE92-51583060A7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2568E9B-001A-3C4B-92D6-08A79194F9D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4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-Rectang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950244"/>
            <a:ext cx="3657600" cy="5143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24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1521619"/>
            <a:ext cx="3657600" cy="40005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1800" cap="small" baseline="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6" y="2571752"/>
            <a:ext cx="4572001" cy="1209674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>
          <a:xfrm>
            <a:off x="4588934" y="1371600"/>
            <a:ext cx="4572001" cy="1185863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2686050"/>
            <a:ext cx="3962400" cy="914400"/>
          </a:xfrm>
          <a:prstGeom prst="rect">
            <a:avLst/>
          </a:prstGeom>
        </p:spPr>
        <p:txBody>
          <a:bodyPr/>
          <a:lstStyle>
            <a:lvl1pPr marL="171450" indent="-171450">
              <a:defRPr sz="150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1F3C7D4-0781-8845-8825-89A145A9DF09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osure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Disclosures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09073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60F0B8B-66F2-DF43-BD77-6C2E0DA2E6A6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83514E-98F2-2D45-9DA2-54F265280D6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DA28F71-E8EE-4641-AAE6-AB4095216C3F}"/>
              </a:ext>
            </a:extLst>
          </p:cNvPr>
          <p:cNvSpPr txBox="1"/>
          <p:nvPr userDrawn="1"/>
        </p:nvSpPr>
        <p:spPr>
          <a:xfrm>
            <a:off x="458843" y="1375979"/>
            <a:ext cx="8229600" cy="1299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434DA1"/>
              </a:buClr>
              <a:buSzPct val="125000"/>
              <a:buFont typeface="Arial"/>
              <a:buNone/>
              <a:tabLst/>
              <a:defRPr/>
            </a:pP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Hepatitis </a:t>
            </a:r>
            <a:r>
              <a:rPr lang="en-US" sz="2000" b="1" i="0" dirty="0">
                <a:solidFill>
                  <a:srgbClr val="0054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 Online </a:t>
            </a:r>
            <a:r>
              <a:rPr lang="en-US" sz="1800" i="0" dirty="0">
                <a:latin typeface="Arial" panose="020B0604020202020204" pitchFamily="34" charset="0"/>
                <a:cs typeface="Arial" panose="020B0604020202020204" pitchFamily="34" charset="0"/>
              </a:rPr>
              <a:t>is funded by a cooperative agreement from the Centers for Disease Control and Prevention (CDC-RFA- PS21-2105). This project is led by the University of Washington Infectious Diseases Education and Assessment (IDEA) Program. </a:t>
            </a:r>
            <a:endParaRPr lang="en-US" sz="15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24FC7B0-4199-894F-A8D2-4FF835667F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05188" y="3229441"/>
            <a:ext cx="2120053" cy="62179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ED0061C-C01B-6147-BCD8-08FDF056E6F2}"/>
              </a:ext>
            </a:extLst>
          </p:cNvPr>
          <p:cNvSpPr/>
          <p:nvPr userDrawn="1"/>
        </p:nvSpPr>
        <p:spPr>
          <a:xfrm>
            <a:off x="295189" y="89397"/>
            <a:ext cx="8503918" cy="822624"/>
          </a:xfrm>
          <a:prstGeom prst="rect">
            <a:avLst/>
          </a:prstGeom>
        </p:spPr>
        <p:txBody>
          <a:bodyPr wrap="square" lIns="68580" anchor="ctr">
            <a:normAutofit/>
          </a:bodyPr>
          <a:lstStyle/>
          <a:p>
            <a:pPr defTabSz="342900">
              <a:spcAft>
                <a:spcPts val="0"/>
              </a:spcAft>
            </a:pPr>
            <a:r>
              <a:rPr lang="en-US" sz="24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FDD0DC4-87ED-2248-BCCC-3FFD6569F84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89589" y="3230381"/>
            <a:ext cx="2257262" cy="65836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EAE2333-2F70-634E-82A6-B1B90516D6E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442226" y="3266416"/>
            <a:ext cx="2145931" cy="56072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78746E0-C15F-CF49-965C-41A0CD08B991}"/>
              </a:ext>
            </a:extLst>
          </p:cNvPr>
          <p:cNvSpPr txBox="1"/>
          <p:nvPr userDrawn="1"/>
        </p:nvSpPr>
        <p:spPr>
          <a:xfrm>
            <a:off x="0" y="4636541"/>
            <a:ext cx="9151575" cy="5642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188720" tIns="91440" rIns="1188720" bIns="137160" rtlCol="0" anchor="ctr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sz="1100" i="1" dirty="0">
                <a:solidFill>
                  <a:schemeClr val="tx1"/>
                </a:solidFill>
                <a:latin typeface="+mn-lt"/>
              </a:rPr>
              <a:t>The contents in this presentation are those of the author(s) and do not necessarily represent the </a:t>
            </a:r>
            <a:br>
              <a:rPr lang="en-US" sz="1100" i="1" dirty="0">
                <a:solidFill>
                  <a:schemeClr val="tx1"/>
                </a:solidFill>
                <a:latin typeface="+mn-lt"/>
              </a:rPr>
            </a:br>
            <a:r>
              <a:rPr lang="en-US" sz="1100" i="1" dirty="0">
                <a:solidFill>
                  <a:schemeClr val="tx1"/>
                </a:solidFill>
                <a:latin typeface="+mn-lt"/>
              </a:rPr>
              <a:t>official position of views of, nor an endorsement, by the Centers for Disease Control and Prevention.</a:t>
            </a:r>
            <a:endParaRPr lang="en-US" sz="1100" i="1" dirty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526751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Med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Medium-Font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7E4DF60-71E6-5A4F-922E-DACE79CE09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1F06CDF-9301-9D41-99E6-E67191B990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59610513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Same 20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Same-20-Font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0809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190625"/>
            <a:ext cx="40957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171450" indent="-171450">
              <a:lnSpc>
                <a:spcPts val="2100"/>
              </a:lnSpc>
              <a:spcBef>
                <a:spcPts val="600"/>
              </a:spcBef>
              <a:buClr>
                <a:srgbClr val="0070C0"/>
              </a:buClr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0038" indent="-128588">
              <a:lnSpc>
                <a:spcPts val="2100"/>
              </a:lnSpc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-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spcBef>
                <a:spcPts val="600"/>
              </a:spcBef>
              <a:defRPr sz="12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091559A-A57D-7640-A089-C617FF5BE9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E78A2BD-79AF-4045-B862-6F54F0C316B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Table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1050445-BA7D-E540-B7EF-B34AC2CA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on-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Illustration/Credit: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9040465-5DC6-4C45-8214-2E969A7E14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60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79583066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Gray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 Gray Bar: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980205"/>
            <a:ext cx="9162288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989536"/>
            <a:ext cx="8503920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968376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CC8AE8E-D860-A048-A8D2-A7D0623F19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279690D-7F7B-9243-8026-9C4650B83EB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1" y="1184224"/>
            <a:ext cx="42481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2503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9" r:id="rId2"/>
    <p:sldLayoutId id="2147483711" r:id="rId3"/>
    <p:sldLayoutId id="2147483709" r:id="rId4"/>
    <p:sldLayoutId id="2147483700" r:id="rId5"/>
    <p:sldLayoutId id="2147483701" r:id="rId6"/>
    <p:sldLayoutId id="2147483710" r:id="rId7"/>
    <p:sldLayoutId id="2147483703" r:id="rId8"/>
    <p:sldLayoutId id="2147483723" r:id="rId9"/>
    <p:sldLayoutId id="2147483729" r:id="rId10"/>
    <p:sldLayoutId id="2147483730" r:id="rId11"/>
    <p:sldLayoutId id="2147483727" r:id="rId12"/>
    <p:sldLayoutId id="2147483695" r:id="rId13"/>
    <p:sldLayoutId id="2147483697" r:id="rId14"/>
    <p:sldLayoutId id="2147483725" r:id="rId15"/>
    <p:sldLayoutId id="2147483698" r:id="rId16"/>
    <p:sldLayoutId id="2147483704" r:id="rId17"/>
    <p:sldLayoutId id="2147483724" r:id="rId18"/>
    <p:sldLayoutId id="2147483705" r:id="rId19"/>
    <p:sldLayoutId id="2147483696" r:id="rId20"/>
    <p:sldLayoutId id="2147483726" r:id="rId21"/>
    <p:sldLayoutId id="2147483707" r:id="rId22"/>
    <p:sldLayoutId id="2147483708" r:id="rId23"/>
  </p:sldLayoutIdLst>
  <p:transition spd="slow"/>
  <p:hf sldNum="0"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2625"/>
              </a:lnSpc>
              <a:spcBef>
                <a:spcPts val="450"/>
              </a:spcBef>
            </a:pPr>
            <a:r>
              <a:rPr lang="en-US" sz="1800" dirty="0">
                <a:solidFill>
                  <a:srgbClr val="001D48"/>
                </a:solidFill>
              </a:rPr>
              <a:t>Glecaprevir-Pibrentasvir in Genotype 5 or 6</a:t>
            </a:r>
            <a:br>
              <a:rPr lang="en-US" sz="1800" dirty="0">
                <a:solidFill>
                  <a:srgbClr val="001D48"/>
                </a:solidFill>
              </a:rPr>
            </a:br>
            <a:r>
              <a:rPr lang="en-US" sz="2400" dirty="0">
                <a:solidFill>
                  <a:srgbClr val="001D48"/>
                </a:solidFill>
              </a:rPr>
              <a:t>ENDURANCE-5,6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1E771DA-9588-A746-92FD-701DD70C76E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Lancet Gastroenterol Hepatol. 2019;4:45-51.</a:t>
            </a:r>
            <a:endParaRPr lang="en-US" sz="9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Arial"/>
                <a:cs typeface="Arial"/>
              </a:rPr>
              <a:t>Treatment Naïve or Treatment Experienced, </a:t>
            </a:r>
            <a:r>
              <a:rPr lang="en-US" dirty="0"/>
              <a:t>Phase 3b </a:t>
            </a:r>
          </a:p>
        </p:txBody>
      </p:sp>
    </p:spTree>
    <p:extLst>
      <p:ext uri="{BB962C8B-B14F-4D97-AF65-F5344CB8AC3E}">
        <p14:creationId xmlns:p14="http://schemas.microsoft.com/office/powerpoint/2010/main" val="418521375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Glecaprevir-Pibrentasvir</a:t>
            </a:r>
            <a:r>
              <a:rPr lang="en-US" sz="1800" dirty="0"/>
              <a:t> in Genotype 5 or 6</a:t>
            </a:r>
            <a:br>
              <a:rPr lang="en-US" sz="1800" dirty="0"/>
            </a:br>
            <a:r>
              <a:rPr lang="en-US" sz="1800" dirty="0"/>
              <a:t>ENDURANCE-5,6: Study Features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 Lancet Gastroenterol </a:t>
            </a:r>
            <a:r>
              <a:rPr lang="en-US" dirty="0" err="1"/>
              <a:t>Hepatol</a:t>
            </a:r>
            <a:r>
              <a:rPr lang="en-US" dirty="0"/>
              <a:t>. 2019;4:45-51.</a:t>
            </a:r>
            <a:endParaRPr lang="en-US" sz="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1F514-35AC-3B46-AACB-B2BF47CEF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3850" y="1184225"/>
            <a:ext cx="8515350" cy="3091214"/>
          </a:xfrm>
        </p:spPr>
        <p:txBody>
          <a:bodyPr>
            <a:noAutofit/>
          </a:bodyPr>
          <a:lstStyle/>
          <a:p>
            <a:pPr marL="210312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b="1" dirty="0"/>
              <a:t>Design</a:t>
            </a:r>
            <a:r>
              <a:rPr lang="en-US" sz="1500" dirty="0"/>
              <a:t>: Open-label, single-arm, phase 3b trial to evaluate the safety and efficacy of the fixed-dose combination of glecaprevir-pibrentasvir for 8 or 12 weeks in treatment-naïve and treatment-experienced adults with GT 5 or 6 chronic HCV infection with and without cirrhosis</a:t>
            </a:r>
          </a:p>
          <a:p>
            <a:pPr marL="210312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b="1" dirty="0"/>
              <a:t>Setting:</a:t>
            </a:r>
            <a:r>
              <a:rPr lang="en-US" sz="1500" dirty="0"/>
              <a:t> 24 clinics in Europe, N. America, Oceania, South Africa, SE Asia</a:t>
            </a:r>
          </a:p>
          <a:p>
            <a:pPr marL="210312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b="1" dirty="0"/>
              <a:t>Key Eligibility Criteria</a:t>
            </a:r>
            <a:endParaRPr lang="en-US" sz="1500" dirty="0"/>
          </a:p>
          <a:p>
            <a:pPr marL="374904" lvl="1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/>
              <a:t>Chronic HCV GT 5 or 6</a:t>
            </a:r>
          </a:p>
          <a:p>
            <a:pPr marL="374904" lvl="1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/>
              <a:t>HCV RNA </a:t>
            </a:r>
            <a:r>
              <a:rPr lang="en-US" sz="1500" dirty="0">
                <a:solidFill>
                  <a:schemeClr val="tx1"/>
                </a:solidFill>
              </a:rPr>
              <a:t>≥</a:t>
            </a:r>
            <a:r>
              <a:rPr lang="en-US" sz="1500" dirty="0"/>
              <a:t>1,000 IU/mL at screening</a:t>
            </a:r>
            <a:endParaRPr lang="en-US" sz="1500" dirty="0">
              <a:solidFill>
                <a:schemeClr val="tx1"/>
              </a:solidFill>
            </a:endParaRPr>
          </a:p>
          <a:p>
            <a:pPr marL="374904" lvl="1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solidFill>
                  <a:schemeClr val="tx1"/>
                </a:solidFill>
              </a:rPr>
              <a:t>Naïve or treated with (1) PEG (or IFN) +/- RBV or (2) SOF + RBV +/- PEG</a:t>
            </a:r>
          </a:p>
          <a:p>
            <a:pPr marL="374904" lvl="1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solidFill>
                  <a:schemeClr val="tx1"/>
                </a:solidFill>
              </a:rPr>
              <a:t>Compensated cirrhosis permitted (Child-Pugh score &gt;6 excluded)</a:t>
            </a:r>
          </a:p>
          <a:p>
            <a:pPr marL="374904" lvl="1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solidFill>
                  <a:schemeClr val="tx1"/>
                </a:solidFill>
              </a:rPr>
              <a:t>HIV or chronic HBV coinfection excluded</a:t>
            </a:r>
          </a:p>
          <a:p>
            <a:pPr marL="210312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b="1" dirty="0">
                <a:solidFill>
                  <a:schemeClr val="tx1"/>
                </a:solidFill>
              </a:rPr>
              <a:t>Primary End Point</a:t>
            </a:r>
            <a:r>
              <a:rPr lang="en-US" sz="1500" dirty="0">
                <a:solidFill>
                  <a:schemeClr val="tx1"/>
                </a:solidFill>
              </a:rPr>
              <a:t>: SVR12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82031245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Genotype 5 or 6</a:t>
            </a:r>
            <a:br>
              <a:rPr lang="en-US" sz="2000" dirty="0"/>
            </a:br>
            <a:r>
              <a:rPr lang="en-US" sz="2000" dirty="0"/>
              <a:t>ENDURANCE-5,6: Study Design</a:t>
            </a:r>
          </a:p>
        </p:txBody>
      </p:sp>
      <p:sp>
        <p:nvSpPr>
          <p:cNvPr id="36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 Lancet Gastroenterol </a:t>
            </a:r>
            <a:r>
              <a:rPr lang="en-US" dirty="0" err="1"/>
              <a:t>Hepatol</a:t>
            </a:r>
            <a:r>
              <a:rPr lang="en-US" dirty="0"/>
              <a:t>. 2019;4:45-51.</a:t>
            </a:r>
            <a:endParaRPr lang="en-US" sz="9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4409479" y="2136944"/>
            <a:ext cx="20574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5"/>
          <p:cNvSpPr>
            <a:spLocks noChangeArrowheads="1"/>
          </p:cNvSpPr>
          <p:nvPr/>
        </p:nvSpPr>
        <p:spPr bwMode="auto">
          <a:xfrm>
            <a:off x="3037803" y="1862298"/>
            <a:ext cx="1371600" cy="548640"/>
          </a:xfrm>
          <a:prstGeom prst="rect">
            <a:avLst/>
          </a:prstGeom>
          <a:solidFill>
            <a:srgbClr val="7F6000">
              <a:alpha val="15000"/>
            </a:srgbClr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GLE-PIB</a:t>
            </a:r>
            <a:b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 = 75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079602" y="1984988"/>
            <a:ext cx="786854" cy="304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SVR12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082582" y="1864257"/>
            <a:ext cx="838536" cy="548640"/>
          </a:xfrm>
          <a:prstGeom prst="rect">
            <a:avLst/>
          </a:prstGeom>
          <a:solidFill>
            <a:srgbClr val="7F6000">
              <a:alpha val="1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Without cirrhosis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5100112" y="3257882"/>
            <a:ext cx="20574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5"/>
          <p:cNvSpPr>
            <a:spLocks noChangeArrowheads="1"/>
          </p:cNvSpPr>
          <p:nvPr/>
        </p:nvSpPr>
        <p:spPr bwMode="auto">
          <a:xfrm>
            <a:off x="3037802" y="2981476"/>
            <a:ext cx="2056258" cy="548640"/>
          </a:xfrm>
          <a:prstGeom prst="rect">
            <a:avLst/>
          </a:prstGeom>
          <a:solidFill>
            <a:srgbClr val="7F6000">
              <a:alpha val="35000"/>
            </a:srgbClr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GLE-PIB</a:t>
            </a:r>
            <a:b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 = 9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789749" y="3105927"/>
            <a:ext cx="786854" cy="30403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SVR12</a:t>
            </a:r>
          </a:p>
        </p:txBody>
      </p:sp>
      <p:sp>
        <p:nvSpPr>
          <p:cNvPr id="64" name="Rectangle 25"/>
          <p:cNvSpPr>
            <a:spLocks noChangeArrowheads="1"/>
          </p:cNvSpPr>
          <p:nvPr/>
        </p:nvSpPr>
        <p:spPr bwMode="auto">
          <a:xfrm>
            <a:off x="1137788" y="3953782"/>
            <a:ext cx="6871716" cy="5486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205740" tIns="34073" rIns="69365" bIns="68580" anchor="ctr">
            <a:prstTxWarp prst="textNoShape">
              <a:avLst/>
            </a:prstTxWarp>
          </a:bodyPr>
          <a:lstStyle/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Abbreviations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GLE-PIB= Glecaprevir-pibrentasvir</a:t>
            </a:r>
          </a:p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 Dosing: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Glecaprevir-pibrentasvir (100/40 mg) fixed-dose combination; three pills (300/120 mg) once daily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5480BBB-4961-E244-93B8-C891C9C7900E}"/>
              </a:ext>
            </a:extLst>
          </p:cNvPr>
          <p:cNvSpPr/>
          <p:nvPr/>
        </p:nvSpPr>
        <p:spPr>
          <a:xfrm>
            <a:off x="125128" y="1862298"/>
            <a:ext cx="1861359" cy="166679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>
            <a:solidFill>
              <a:srgbClr val="684E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5 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 = 23)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6 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 = 61)</a:t>
            </a:r>
            <a:br>
              <a:rPr lang="en-US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Naïve</a:t>
            </a:r>
            <a:br>
              <a:rPr lang="en-US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Experienced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C88502C-B567-7942-962F-54710EDDBF8F}"/>
              </a:ext>
            </a:extLst>
          </p:cNvPr>
          <p:cNvSpPr/>
          <p:nvPr/>
        </p:nvSpPr>
        <p:spPr>
          <a:xfrm>
            <a:off x="2082582" y="2981475"/>
            <a:ext cx="838536" cy="548640"/>
          </a:xfrm>
          <a:prstGeom prst="rect">
            <a:avLst/>
          </a:prstGeom>
          <a:solidFill>
            <a:srgbClr val="7F6000">
              <a:alpha val="3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cirrhosis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F9E818B-9D51-214F-8A39-48A6537B9803}"/>
              </a:ext>
            </a:extLst>
          </p:cNvPr>
          <p:cNvGrpSpPr/>
          <p:nvPr/>
        </p:nvGrpSpPr>
        <p:grpSpPr>
          <a:xfrm>
            <a:off x="1138416" y="1021866"/>
            <a:ext cx="6871718" cy="386328"/>
            <a:chOff x="1138416" y="1021866"/>
            <a:chExt cx="6871718" cy="386328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76E0B3C-6D67-E947-B96B-74C35172B8B9}"/>
                </a:ext>
              </a:extLst>
            </p:cNvPr>
            <p:cNvSpPr/>
            <p:nvPr/>
          </p:nvSpPr>
          <p:spPr>
            <a:xfrm>
              <a:off x="1138416" y="1085901"/>
              <a:ext cx="6871718" cy="308037"/>
            </a:xfrm>
            <a:prstGeom prst="rect">
              <a:avLst/>
            </a:prstGeom>
            <a:gradFill>
              <a:gsLst>
                <a:gs pos="85000">
                  <a:srgbClr val="ECECEC"/>
                </a:gs>
                <a:gs pos="0">
                  <a:schemeClr val="bg1"/>
                </a:gs>
                <a:gs pos="15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04C8838-D772-364B-8133-10A53DA9EEBB}"/>
                </a:ext>
              </a:extLst>
            </p:cNvPr>
            <p:cNvCxnSpPr/>
            <p:nvPr/>
          </p:nvCxnSpPr>
          <p:spPr>
            <a:xfrm flipV="1">
              <a:off x="1138416" y="1387638"/>
              <a:ext cx="6871718" cy="8604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5B0D8741-44FA-6245-88E9-716F1C896846}"/>
                </a:ext>
              </a:extLst>
            </p:cNvPr>
            <p:cNvGrpSpPr/>
            <p:nvPr/>
          </p:nvGrpSpPr>
          <p:grpSpPr>
            <a:xfrm>
              <a:off x="1857714" y="1021866"/>
              <a:ext cx="5481256" cy="386328"/>
              <a:chOff x="1857714" y="1021866"/>
              <a:chExt cx="5481256" cy="386328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FA1F9FB4-543A-A841-8EF0-F15B67080685}"/>
                  </a:ext>
                </a:extLst>
              </p:cNvPr>
              <p:cNvSpPr/>
              <p:nvPr/>
            </p:nvSpPr>
            <p:spPr>
              <a:xfrm>
                <a:off x="1857714" y="1079958"/>
                <a:ext cx="628650" cy="29947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>
                    <a:solidFill>
                      <a:srgbClr val="000000"/>
                    </a:solidFill>
                  </a:rPr>
                  <a:t>Week</a:t>
                </a:r>
              </a:p>
            </p:txBody>
          </p: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4FE7C507-A670-2F4F-BD8A-CD73295E8C70}"/>
                  </a:ext>
                </a:extLst>
              </p:cNvPr>
              <p:cNvGrpSpPr/>
              <p:nvPr/>
            </p:nvGrpSpPr>
            <p:grpSpPr>
              <a:xfrm>
                <a:off x="2825227" y="1021866"/>
                <a:ext cx="4513743" cy="386328"/>
                <a:chOff x="2825227" y="1021866"/>
                <a:chExt cx="4513743" cy="386328"/>
              </a:xfrm>
            </p:grpSpPr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A8A7A00F-D173-D14B-BB9A-8E3A523F4EA6}"/>
                    </a:ext>
                  </a:extLst>
                </p:cNvPr>
                <p:cNvSpPr/>
                <p:nvPr/>
              </p:nvSpPr>
              <p:spPr>
                <a:xfrm>
                  <a:off x="2825227" y="1021866"/>
                  <a:ext cx="409194" cy="386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0</a:t>
                  </a:r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9F0A8966-5F08-124A-9524-0D1FA8878817}"/>
                    </a:ext>
                  </a:extLst>
                </p:cNvPr>
                <p:cNvSpPr/>
                <p:nvPr/>
              </p:nvSpPr>
              <p:spPr>
                <a:xfrm>
                  <a:off x="6929776" y="1021866"/>
                  <a:ext cx="409194" cy="386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24</a:t>
                  </a:r>
                </a:p>
              </p:txBody>
            </p:sp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id="{56CFA99F-BE6B-C141-919C-E23F583C0B12}"/>
                    </a:ext>
                  </a:extLst>
                </p:cNvPr>
                <p:cNvSpPr/>
                <p:nvPr/>
              </p:nvSpPr>
              <p:spPr>
                <a:xfrm>
                  <a:off x="4193410" y="1021866"/>
                  <a:ext cx="409194" cy="386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8</a:t>
                  </a:r>
                </a:p>
              </p:txBody>
            </p:sp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384F77E9-F1D4-A648-BBF1-4D6DD3AF3069}"/>
                    </a:ext>
                  </a:extLst>
                </p:cNvPr>
                <p:cNvSpPr/>
                <p:nvPr/>
              </p:nvSpPr>
              <p:spPr>
                <a:xfrm>
                  <a:off x="4877501" y="1021866"/>
                  <a:ext cx="409194" cy="386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12</a:t>
                  </a:r>
                </a:p>
              </p:txBody>
            </p:sp>
            <p:sp>
              <p:nvSpPr>
                <p:cNvPr id="71" name="Rectangle 70">
                  <a:extLst>
                    <a:ext uri="{FF2B5EF4-FFF2-40B4-BE49-F238E27FC236}">
                      <a16:creationId xmlns:a16="http://schemas.microsoft.com/office/drawing/2014/main" id="{3E9600CB-23C4-E04E-8D6F-25B4D5BF55F9}"/>
                    </a:ext>
                  </a:extLst>
                </p:cNvPr>
                <p:cNvSpPr/>
                <p:nvPr/>
              </p:nvSpPr>
              <p:spPr>
                <a:xfrm>
                  <a:off x="6245683" y="1021866"/>
                  <a:ext cx="409194" cy="386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20</a:t>
                  </a:r>
                </a:p>
              </p:txBody>
            </p:sp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F01DB276-D9AE-B04B-8CE3-1FEF658D6C78}"/>
                    </a:ext>
                  </a:extLst>
                </p:cNvPr>
                <p:cNvSpPr/>
                <p:nvPr/>
              </p:nvSpPr>
              <p:spPr>
                <a:xfrm>
                  <a:off x="3509318" y="1021866"/>
                  <a:ext cx="409194" cy="386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4</a:t>
                  </a:r>
                </a:p>
              </p:txBody>
            </p:sp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9BAE7963-69E6-7B4D-A31D-8440698A3C9D}"/>
                    </a:ext>
                  </a:extLst>
                </p:cNvPr>
                <p:cNvSpPr/>
                <p:nvPr/>
              </p:nvSpPr>
              <p:spPr>
                <a:xfrm>
                  <a:off x="5561592" y="1021866"/>
                  <a:ext cx="409194" cy="386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16</a:t>
                  </a:r>
                </a:p>
              </p:txBody>
            </p:sp>
          </p:grp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4FF70B24-EFBE-C540-A605-059D139B7213}"/>
                </a:ext>
              </a:extLst>
            </p:cNvPr>
            <p:cNvGrpSpPr/>
            <p:nvPr/>
          </p:nvGrpSpPr>
          <p:grpSpPr>
            <a:xfrm>
              <a:off x="3028672" y="1328205"/>
              <a:ext cx="4105701" cy="65723"/>
              <a:chOff x="3028672" y="1328205"/>
              <a:chExt cx="4105701" cy="65723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23007036-1A99-6B47-8CC1-7C3805457B8C}"/>
                  </a:ext>
                </a:extLst>
              </p:cNvPr>
              <p:cNvCxnSpPr/>
              <p:nvPr/>
            </p:nvCxnSpPr>
            <p:spPr>
              <a:xfrm flipV="1">
                <a:off x="3028672" y="1328205"/>
                <a:ext cx="0" cy="65723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8576DDA3-C26A-F341-B834-FF548A4B39B7}"/>
                  </a:ext>
                </a:extLst>
              </p:cNvPr>
              <p:cNvCxnSpPr/>
              <p:nvPr/>
            </p:nvCxnSpPr>
            <p:spPr>
              <a:xfrm flipV="1">
                <a:off x="4396669" y="1328205"/>
                <a:ext cx="0" cy="61421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47766F3B-0F1F-E748-B100-AA536F3574E0}"/>
                  </a:ext>
                </a:extLst>
              </p:cNvPr>
              <p:cNvCxnSpPr/>
              <p:nvPr/>
            </p:nvCxnSpPr>
            <p:spPr>
              <a:xfrm flipV="1">
                <a:off x="7134373" y="1328205"/>
                <a:ext cx="0" cy="61421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FDB98CEB-7718-4A45-98A5-CC8D419C53B1}"/>
                  </a:ext>
                </a:extLst>
              </p:cNvPr>
              <p:cNvCxnSpPr/>
              <p:nvPr/>
            </p:nvCxnSpPr>
            <p:spPr>
              <a:xfrm flipV="1">
                <a:off x="5080667" y="1328205"/>
                <a:ext cx="0" cy="61421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ACD0D7D1-7F88-C44E-A06F-10E9833B612A}"/>
                  </a:ext>
                </a:extLst>
              </p:cNvPr>
              <p:cNvCxnSpPr/>
              <p:nvPr/>
            </p:nvCxnSpPr>
            <p:spPr>
              <a:xfrm flipH="1" flipV="1">
                <a:off x="6448663" y="1328205"/>
                <a:ext cx="1710" cy="61421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A93E7187-9012-8E4C-8129-32A1C119288E}"/>
                  </a:ext>
                </a:extLst>
              </p:cNvPr>
              <p:cNvCxnSpPr/>
              <p:nvPr/>
            </p:nvCxnSpPr>
            <p:spPr>
              <a:xfrm flipV="1">
                <a:off x="5764665" y="1328205"/>
                <a:ext cx="0" cy="61421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5873332A-3D9A-4246-BB24-72692224B75E}"/>
                  </a:ext>
                </a:extLst>
              </p:cNvPr>
              <p:cNvCxnSpPr/>
              <p:nvPr/>
            </p:nvCxnSpPr>
            <p:spPr>
              <a:xfrm flipV="1">
                <a:off x="3712670" y="1328205"/>
                <a:ext cx="0" cy="65723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36757572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Genotype 5 or 6</a:t>
            </a:r>
            <a:br>
              <a:rPr lang="en-US" sz="2000" dirty="0"/>
            </a:br>
            <a:r>
              <a:rPr lang="en-US" sz="2000" dirty="0"/>
              <a:t>ENDURANCE-5,6: Baseline Characteristics</a:t>
            </a:r>
          </a:p>
        </p:txBody>
      </p:sp>
      <p:sp>
        <p:nvSpPr>
          <p:cNvPr id="36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 Lancet Gastroenterol </a:t>
            </a:r>
            <a:r>
              <a:rPr lang="en-US" dirty="0" err="1"/>
              <a:t>Hepatol</a:t>
            </a:r>
            <a:r>
              <a:rPr lang="en-US" dirty="0"/>
              <a:t>. 2019;4:45-51.</a:t>
            </a:r>
            <a:endParaRPr lang="en-US" sz="9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graphicFrame>
        <p:nvGraphicFramePr>
          <p:cNvPr id="5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1016395"/>
              </p:ext>
            </p:extLst>
          </p:nvPr>
        </p:nvGraphicFramePr>
        <p:xfrm>
          <a:off x="460638" y="1048301"/>
          <a:ext cx="8229599" cy="3658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5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0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4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861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Characteristic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 5</a:t>
                      </a:r>
                      <a:endParaRPr lang="en-US" sz="1400" b="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5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23)</a:t>
                      </a:r>
                      <a:endParaRPr lang="en-US" sz="105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57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 6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5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</a:t>
                      </a:r>
                      <a:r>
                        <a:rPr lang="en-US" sz="1050" b="0" baseline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61)</a:t>
                      </a:r>
                      <a:endParaRPr lang="en-US" sz="105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D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42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Age, median (range)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(24-76)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 (30-79)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42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Male, n (%)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(43)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(48)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724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Race, n (%)</a:t>
                      </a: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White</a:t>
                      </a: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Black</a:t>
                      </a: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Asian</a:t>
                      </a: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from Vietnam</a:t>
                      </a: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from China</a:t>
                      </a: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from Cambodia</a:t>
                      </a: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Multirace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(91)</a:t>
                      </a:r>
                      <a:b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(4)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(4)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(7)</a:t>
                      </a:r>
                      <a:b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 (92)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(15)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(11)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(2)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87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BMI, median (range),</a:t>
                      </a: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kg/m</a:t>
                      </a:r>
                      <a:r>
                        <a:rPr lang="en-US" sz="13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(20-33)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(17-40)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87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</a:t>
                      </a: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Injection Drug Use, n (%)</a:t>
                      </a: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(8)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962">
                <a:tc gridSpan="3">
                  <a:txBody>
                    <a:bodyPr/>
                    <a:lstStyle/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*Last use &gt;12 months ago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98225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Genotype 5 or 6</a:t>
            </a:r>
            <a:br>
              <a:rPr lang="en-US" sz="2000" dirty="0"/>
            </a:br>
            <a:r>
              <a:rPr lang="en-US" sz="2000" dirty="0"/>
              <a:t>ENDURANCE-5,6: Baseline Characteristics</a:t>
            </a:r>
          </a:p>
        </p:txBody>
      </p:sp>
      <p:sp>
        <p:nvSpPr>
          <p:cNvPr id="36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 Lancet Gastroenterol </a:t>
            </a:r>
            <a:r>
              <a:rPr lang="en-US" dirty="0" err="1"/>
              <a:t>Hepatol</a:t>
            </a:r>
            <a:r>
              <a:rPr lang="en-US" dirty="0"/>
              <a:t>. 2019;4:45-51.</a:t>
            </a:r>
            <a:endParaRPr lang="en-US" sz="9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graphicFrame>
        <p:nvGraphicFramePr>
          <p:cNvPr id="5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9835302"/>
              </p:ext>
            </p:extLst>
          </p:nvPr>
        </p:nvGraphicFramePr>
        <p:xfrm>
          <a:off x="457200" y="1051028"/>
          <a:ext cx="8229599" cy="3656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5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0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4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207">
                <a:tc>
                  <a:txBody>
                    <a:bodyPr/>
                    <a:lstStyle/>
                    <a:p>
                      <a:pPr marL="91440">
                        <a:lnSpc>
                          <a:spcPts val="18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Characteristic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 5</a:t>
                      </a:r>
                      <a:endParaRPr lang="en-US" sz="1400" b="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05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23)</a:t>
                      </a:r>
                      <a:endParaRPr lang="en-US" sz="105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57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 6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05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</a:t>
                      </a:r>
                      <a:r>
                        <a:rPr lang="en-US" sz="1050" b="0" baseline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61)</a:t>
                      </a:r>
                      <a:endParaRPr lang="en-US" sz="105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D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027">
                <a:tc>
                  <a:txBody>
                    <a:bodyPr/>
                    <a:lstStyle/>
                    <a:p>
                      <a:pPr marL="91440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 RNA ≥1,000 IU/mL, n (%)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(87)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 (87)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027">
                <a:tc>
                  <a:txBody>
                    <a:bodyPr/>
                    <a:lstStyle/>
                    <a:p>
                      <a:pPr marL="91440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 treatment experienced*, n (%)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(43)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(48)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4332">
                <a:tc>
                  <a:txBody>
                    <a:bodyPr/>
                    <a:lstStyle/>
                    <a:p>
                      <a:pPr marL="91440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Race, n (%)</a:t>
                      </a:r>
                    </a:p>
                    <a:p>
                      <a:pPr marL="91440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F0-F1</a:t>
                      </a:r>
                    </a:p>
                    <a:p>
                      <a:pPr marL="91440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F2</a:t>
                      </a:r>
                    </a:p>
                    <a:p>
                      <a:pPr marL="91440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F3</a:t>
                      </a:r>
                    </a:p>
                    <a:p>
                      <a:pPr marL="91440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F4/with cirrhosis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(74)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(13)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(13)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(74)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(2)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(15)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(10)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4332">
                <a:tc>
                  <a:txBody>
                    <a:bodyPr/>
                    <a:lstStyle/>
                    <a:p>
                      <a:pPr marL="91440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polymorphisms</a:t>
                      </a:r>
                    </a:p>
                    <a:p>
                      <a:pPr marL="91440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NS3 only</a:t>
                      </a:r>
                    </a:p>
                    <a:p>
                      <a:pPr marL="91440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NS5A only</a:t>
                      </a:r>
                    </a:p>
                    <a:p>
                      <a:pPr marL="91440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NS3 and NS5A</a:t>
                      </a:r>
                    </a:p>
                    <a:p>
                      <a:pPr marL="91440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None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11/23 (48)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1/23 (4)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2/23 (9)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9/23 (39)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32/55 (58)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2/55 (4)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21/55 (38)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737">
                <a:tc gridSpan="3">
                  <a:txBody>
                    <a:bodyPr/>
                    <a:lstStyle/>
                    <a:p>
                      <a:pPr marL="9144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*No patient previously treated with sofosbuvir.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072817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Genotype 5 or 6</a:t>
            </a:r>
            <a:br>
              <a:rPr lang="en-US" sz="2000" dirty="0"/>
            </a:br>
            <a:r>
              <a:rPr lang="en-US" sz="2000" dirty="0"/>
              <a:t>ENDURANCE-5,6: Results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ENDURANCE-5, 6: Overall SVR, by Genotype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 Lancet Gastroenterol </a:t>
            </a:r>
            <a:r>
              <a:rPr lang="en-US" dirty="0" err="1"/>
              <a:t>Hepatol</a:t>
            </a:r>
            <a:r>
              <a:rPr lang="en-US" dirty="0"/>
              <a:t>. 2019;4:45-51.</a:t>
            </a:r>
            <a:endParaRPr lang="en-US" sz="9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7881165"/>
              </p:ext>
            </p:extLst>
          </p:nvPr>
        </p:nvGraphicFramePr>
        <p:xfrm>
          <a:off x="457200" y="1357176"/>
          <a:ext cx="8229600" cy="310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43000" y="4343400"/>
            <a:ext cx="7285980" cy="4154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274320" rtlCol="0">
            <a:spAutoFit/>
          </a:bodyPr>
          <a:lstStyle/>
          <a:p>
            <a:r>
              <a:rPr lang="en-US" sz="1050" dirty="0">
                <a:latin typeface="Arial" charset="0"/>
                <a:ea typeface="Arial" charset="0"/>
                <a:cs typeface="Arial" charset="0"/>
              </a:rPr>
              <a:t>Both patients with treatment failure had compensated cirrhosis and were adherent. GT 5 patient had subtype 5a and viral relapse. GT 6 patient had subtype 6f had on-treatment virologic failure by week 12.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8970" y="3702001"/>
            <a:ext cx="685829" cy="28574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chemeClr val="bg1"/>
                </a:solidFill>
              </a:rPr>
              <a:t>22/23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45479" y="3702001"/>
            <a:ext cx="722355" cy="28574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60/61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747212-CB43-BE57-D51A-3D65373E061B}"/>
              </a:ext>
            </a:extLst>
          </p:cNvPr>
          <p:cNvSpPr/>
          <p:nvPr/>
        </p:nvSpPr>
        <p:spPr>
          <a:xfrm>
            <a:off x="2577665" y="1896469"/>
            <a:ext cx="1221087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CI, 87-100)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C73F3B-D5EE-CA8C-63D0-672E1F0C0117}"/>
              </a:ext>
            </a:extLst>
          </p:cNvPr>
          <p:cNvSpPr/>
          <p:nvPr/>
        </p:nvSpPr>
        <p:spPr>
          <a:xfrm>
            <a:off x="6053962" y="1833405"/>
            <a:ext cx="1221087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CI, 95-100)</a:t>
            </a:r>
          </a:p>
        </p:txBody>
      </p:sp>
    </p:spTree>
    <p:extLst>
      <p:ext uri="{BB962C8B-B14F-4D97-AF65-F5344CB8AC3E}">
        <p14:creationId xmlns:p14="http://schemas.microsoft.com/office/powerpoint/2010/main" val="82324799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Genotype 5 or 6</a:t>
            </a:r>
            <a:br>
              <a:rPr lang="en-US" sz="2000" dirty="0"/>
            </a:br>
            <a:r>
              <a:rPr lang="en-US" sz="2000" dirty="0"/>
              <a:t>ENDURANCE-5,6: Adverse Events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Lancet Gastroenterol </a:t>
            </a:r>
            <a:r>
              <a:rPr lang="en-US" dirty="0" err="1"/>
              <a:t>Hepatol</a:t>
            </a:r>
            <a:r>
              <a:rPr lang="en-US" dirty="0"/>
              <a:t>. 2019;4:45-51.</a:t>
            </a:r>
            <a:endParaRPr lang="en-US" sz="900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4718664"/>
              </p:ext>
            </p:extLst>
          </p:nvPr>
        </p:nvGraphicFramePr>
        <p:xfrm>
          <a:off x="460638" y="1046188"/>
          <a:ext cx="8229600" cy="3655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9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99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098">
                <a:tc>
                  <a:txBody>
                    <a:bodyPr/>
                    <a:lstStyle/>
                    <a:p>
                      <a:pPr marL="91440">
                        <a:lnSpc>
                          <a:spcPts val="18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Adverse Events (AEs), n (%)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0303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Glecaprevir-Pibrentasvir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84)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9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146">
                <a:tc>
                  <a:txBody>
                    <a:bodyPr/>
                    <a:lstStyle/>
                    <a:p>
                      <a:pPr marL="91440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adverse event</a:t>
                      </a:r>
                    </a:p>
                    <a:p>
                      <a:pPr marL="182880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1 adverse event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(55)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(52)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87542131"/>
                  </a:ext>
                </a:extLst>
              </a:tr>
              <a:tr h="280104">
                <a:tc>
                  <a:txBody>
                    <a:bodyPr/>
                    <a:lstStyle/>
                    <a:p>
                      <a:pPr marL="91440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AEs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leading to drug discontinuation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104">
                <a:tc>
                  <a:txBody>
                    <a:bodyPr/>
                    <a:lstStyle/>
                    <a:p>
                      <a:pPr marL="91440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Serious AEs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(6)</a:t>
                      </a:r>
                      <a:r>
                        <a:rPr lang="en-US" sz="12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§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6190">
                <a:tc>
                  <a:txBody>
                    <a:bodyPr/>
                    <a:lstStyle/>
                    <a:p>
                      <a:pPr marL="91440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AEs occurring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 of patients</a:t>
                      </a:r>
                    </a:p>
                    <a:p>
                      <a:pPr marL="182880">
                        <a:lnSpc>
                          <a:spcPts val="18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Fatigue</a:t>
                      </a:r>
                    </a:p>
                    <a:p>
                      <a:pPr marL="182880">
                        <a:lnSpc>
                          <a:spcPts val="18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Headache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(13)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(13)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32">
                <a:tc>
                  <a:txBody>
                    <a:bodyPr/>
                    <a:lstStyle/>
                    <a:p>
                      <a:pPr marL="91440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Laboratory AEs</a:t>
                      </a:r>
                    </a:p>
                    <a:p>
                      <a:pPr marL="182880">
                        <a:lnSpc>
                          <a:spcPts val="18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AST grade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(&gt;5 x ULN)</a:t>
                      </a:r>
                    </a:p>
                    <a:p>
                      <a:pPr marL="182880">
                        <a:lnSpc>
                          <a:spcPts val="18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 grade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(&gt;5 x ULN)</a:t>
                      </a:r>
                    </a:p>
                    <a:p>
                      <a:pPr marL="182880">
                        <a:lnSpc>
                          <a:spcPts val="18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bilirubin grade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(&gt;3 x ULN)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142">
                <a:tc gridSpan="2">
                  <a:txBody>
                    <a:bodyPr/>
                    <a:lstStyle/>
                    <a:p>
                      <a:pPr marL="91440">
                        <a:lnSpc>
                          <a:spcPts val="1800"/>
                        </a:lnSpc>
                      </a:pPr>
                      <a:r>
                        <a:rPr lang="en-US" sz="105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§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serious AE considered related to study drug.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27586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586156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Genotype 5 or 6</a:t>
            </a:r>
            <a:br>
              <a:rPr lang="en-US" sz="2000" dirty="0"/>
            </a:br>
            <a:r>
              <a:rPr lang="en-US" sz="2000" dirty="0"/>
              <a:t>ENDURANCE-5,6: Conclusions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Lancet Gastroenterol </a:t>
            </a:r>
            <a:r>
              <a:rPr lang="en-US" dirty="0" err="1"/>
              <a:t>Hepatol</a:t>
            </a:r>
            <a:r>
              <a:rPr lang="en-US" dirty="0"/>
              <a:t>. 2019;4:45-51.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B5AC2-5B66-844F-89C0-A327890459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-18168" y="1927651"/>
            <a:ext cx="9180576" cy="1326123"/>
          </a:xfrm>
        </p:spPr>
        <p:txBody>
          <a:bodyPr/>
          <a:lstStyle/>
          <a:p>
            <a:r>
              <a:rPr lang="en-US" b="1" dirty="0">
                <a:solidFill>
                  <a:srgbClr val="800000"/>
                </a:solidFill>
                <a:latin typeface="Arial"/>
                <a:cs typeface="Arial"/>
              </a:rPr>
              <a:t>Interpretation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: “</a:t>
            </a:r>
            <a:r>
              <a:rPr lang="en-US" dirty="0">
                <a:solidFill>
                  <a:schemeClr val="tx1"/>
                </a:solidFill>
                <a:cs typeface="Arial"/>
              </a:rPr>
              <a:t>Glecaprevir/pibrentasvir achieved high SVR12 rates, comparable with data reported in registrational studies, and was well tolerated in patients with HCV genotype 5 or 6 infection with compensated liver disease.”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15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683776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39042</TotalTime>
  <Words>883</Words>
  <Application>Microsoft Macintosh PowerPoint</Application>
  <PresentationFormat>On-screen Show (16:9)</PresentationFormat>
  <Paragraphs>163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Corbel</vt:lpstr>
      <vt:lpstr>Geneva</vt:lpstr>
      <vt:lpstr>Lucida Grande</vt:lpstr>
      <vt:lpstr>Times New Roman</vt:lpstr>
      <vt:lpstr>AETC_Master_Template_061510</vt:lpstr>
      <vt:lpstr>Glecaprevir-Pibrentasvir in Genotype 5 or 6 ENDURANCE-5,6</vt:lpstr>
      <vt:lpstr>Glecaprevir-Pibrentasvir in Genotype 5 or 6 ENDURANCE-5,6: Study Features</vt:lpstr>
      <vt:lpstr>Glecaprevir-Pibrentasvir in Genotype 5 or 6 ENDURANCE-5,6: Study Design</vt:lpstr>
      <vt:lpstr>Glecaprevir-Pibrentasvir in Genotype 5 or 6 ENDURANCE-5,6: Baseline Characteristics</vt:lpstr>
      <vt:lpstr>Glecaprevir-Pibrentasvir in Genotype 5 or 6 ENDURANCE-5,6: Baseline Characteristics</vt:lpstr>
      <vt:lpstr>Glecaprevir-Pibrentasvir in Genotype 5 or 6 ENDURANCE-5,6: Results</vt:lpstr>
      <vt:lpstr>Glecaprevir-Pibrentasvir in Genotype 5 or 6 ENDURANCE-5,6: Adverse Events</vt:lpstr>
      <vt:lpstr>Glecaprevir-Pibrentasvir in Genotype 5 or 6 ENDURANCE-5,6: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1427</cp:revision>
  <cp:lastPrinted>2019-10-21T18:40:24Z</cp:lastPrinted>
  <dcterms:created xsi:type="dcterms:W3CDTF">2010-11-28T05:36:22Z</dcterms:created>
  <dcterms:modified xsi:type="dcterms:W3CDTF">2022-06-25T21:49:26Z</dcterms:modified>
</cp:coreProperties>
</file>