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059" r:id="rId2"/>
    <p:sldId id="1060" r:id="rId3"/>
    <p:sldId id="1061" r:id="rId4"/>
    <p:sldId id="1062" r:id="rId5"/>
    <p:sldId id="1063" r:id="rId6"/>
    <p:sldId id="1064" r:id="rId7"/>
    <p:sldId id="1068" r:id="rId8"/>
    <p:sldId id="1066" r:id="rId9"/>
    <p:sldId id="1067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DD"/>
    <a:srgbClr val="E8EAEF"/>
    <a:srgbClr val="D1D1D1"/>
    <a:srgbClr val="E1E1E1"/>
    <a:srgbClr val="CEDEE1"/>
    <a:srgbClr val="27A8FF"/>
    <a:srgbClr val="2C5986"/>
    <a:srgbClr val="285078"/>
    <a:srgbClr val="003140"/>
    <a:srgbClr val="68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2" autoAdjust="0"/>
    <p:restoredTop sz="96291" autoAdjust="0"/>
  </p:normalViewPr>
  <p:slideViewPr>
    <p:cSldViewPr snapToGrid="0" showGuides="1">
      <p:cViewPr varScale="1">
        <p:scale>
          <a:sx n="83" d="100"/>
          <a:sy n="83" d="100"/>
        </p:scale>
        <p:origin x="1392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26A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B9A-D845-A5CD-6BF59634602A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B9A-D845-A5CD-6BF59634602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B9A-D845-A5CD-6BF59634602A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9A-D845-A5CD-6BF5963460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08633256"/>
        <c:axId val="-2087548296"/>
      </c:barChart>
      <c:catAx>
        <c:axId val="-200863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0875482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54829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>
                    <a:effectLst/>
                  </a:rPr>
                  <a:t>Patients (%) SVR12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9654495432855401E-3"/>
              <c:y val="0.18002019720437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086332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26A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B9A-D845-A5CD-6BF59634602A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B9A-D845-A5CD-6BF59634602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B9A-D845-A5CD-6BF59634602A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9A-D845-A5CD-6BF5963460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08633256"/>
        <c:axId val="-2087548296"/>
      </c:barChart>
      <c:catAx>
        <c:axId val="-200863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0875482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54829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>
                    <a:effectLst/>
                  </a:rPr>
                  <a:t>Patients (%) SVR12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9654495432855401E-3"/>
              <c:y val="0.18002019720437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086332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5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7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3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029616-8413-804E-BF62-833038F7C9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703864-797F-A348-907B-699C1C9152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dirty="0" err="1">
                <a:solidFill>
                  <a:srgbClr val="001D48"/>
                </a:solidFill>
              </a:rPr>
              <a:t>Glecaprevir-Pibrentasvir</a:t>
            </a:r>
            <a:r>
              <a:rPr lang="en-US" sz="2400" dirty="0">
                <a:solidFill>
                  <a:srgbClr val="001D48"/>
                </a:solidFill>
              </a:rPr>
              <a:t> in GT 1-6 with Renal Disease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EXPEDITION-5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Treatment-Naïve and Treatment-Experienced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</a:t>
            </a:r>
            <a:r>
              <a:rPr lang="en-US" sz="1400" dirty="0" err="1">
                <a:cs typeface="Arial"/>
              </a:rPr>
              <a:t>Lawitz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E, et al. Liver Int. 2020;40:1032-41.</a:t>
            </a:r>
          </a:p>
        </p:txBody>
      </p:sp>
      <p:sp>
        <p:nvSpPr>
          <p:cNvPr id="8" name="Rectangle 7"/>
          <p:cNvSpPr/>
          <p:nvPr/>
        </p:nvSpPr>
        <p:spPr>
          <a:xfrm>
            <a:off x="7543800" y="1828800"/>
            <a:ext cx="1615438" cy="36271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Renal Disease</a:t>
            </a:r>
          </a:p>
        </p:txBody>
      </p:sp>
    </p:spTree>
    <p:extLst>
      <p:ext uri="{BB962C8B-B14F-4D97-AF65-F5344CB8AC3E}">
        <p14:creationId xmlns:p14="http://schemas.microsoft.com/office/powerpoint/2010/main" val="256111294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EXPEDITION-5: Study Features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596430"/>
              </p:ext>
            </p:extLst>
          </p:nvPr>
        </p:nvGraphicFramePr>
        <p:xfrm>
          <a:off x="446310" y="1387320"/>
          <a:ext cx="8229600" cy="496742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016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EXPEDITION-5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86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Open-label, single-arm,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trial to evaluate the safety and efficacy of the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glecaprevir-pibrentasvir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8, 12 or 16 weeks in treatment-naïve and treatment-experienced participants with chronic HCV infection with advanced renal insufficiency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 </a:t>
                      </a:r>
                      <a:r>
                        <a:rPr lang="en-US" sz="18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United States,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Canada, Europe, and Asia</a:t>
                      </a:r>
                    </a:p>
                    <a:p>
                      <a:pPr marL="190500" marR="0" lvl="0" indent="-190500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>
                          <a:tab pos="279400" algn="l"/>
                        </a:tabLst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Key Eligibility Criteria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years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1, 2, 3, 4, 5, or 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Estimated eGFR &lt;45 mL/min/1.73 m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(Stage 3b, 4 or 5 CKD)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Naïve or treated with peginterferon +/- ribavirin (PR) or PR +/- sofosbuvir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Without cirrhosis or with compensated cirrhosis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HIV or chronic HBV coinfection excluded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3432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endCxn id="27" idx="1"/>
          </p:cNvCxnSpPr>
          <p:nvPr/>
        </p:nvCxnSpPr>
        <p:spPr>
          <a:xfrm>
            <a:off x="4329684" y="2445887"/>
            <a:ext cx="3290316" cy="8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67292" y="2214958"/>
            <a:ext cx="1776107" cy="4490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620000" y="224328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38527" y="2223287"/>
            <a:ext cx="69494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84</a:t>
            </a:r>
          </a:p>
        </p:txBody>
      </p:sp>
      <p:cxnSp>
        <p:nvCxnSpPr>
          <p:cNvPr id="66" name="Straight Connector 65"/>
          <p:cNvCxnSpPr>
            <a:cxnSpLocks/>
            <a:endCxn id="69" idx="1"/>
          </p:cNvCxnSpPr>
          <p:nvPr/>
        </p:nvCxnSpPr>
        <p:spPr>
          <a:xfrm>
            <a:off x="4282440" y="4462395"/>
            <a:ext cx="4047213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633472" y="4222454"/>
            <a:ext cx="3546104" cy="449006"/>
          </a:xfrm>
          <a:prstGeom prst="rect">
            <a:avLst/>
          </a:prstGeom>
          <a:solidFill>
            <a:srgbClr val="E2E3CD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329653" y="4259705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>
            <a:endCxn id="48" idx="1"/>
          </p:cNvCxnSpPr>
          <p:nvPr/>
        </p:nvCxnSpPr>
        <p:spPr>
          <a:xfrm>
            <a:off x="4345680" y="3464350"/>
            <a:ext cx="3290316" cy="1142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2599700" y="3247089"/>
            <a:ext cx="2642859" cy="449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635996" y="327308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38527" y="3270403"/>
            <a:ext cx="69494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938527" y="4239556"/>
            <a:ext cx="69494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4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-9146" y="1374680"/>
            <a:ext cx="9162291" cy="515104"/>
            <a:chOff x="-6113" y="1362488"/>
            <a:chExt cx="9162291" cy="51510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1612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587381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-6949" y="5084615"/>
            <a:ext cx="9162288" cy="12139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GLE-PIB,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GT, genotype; TN, treatment-naïve; TE, treatment-experienced; NC, non-cirrhotic; CC, compensated cirrhosis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300/120 mg once daily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6C351C96-9272-1E43-97DF-8989CE2E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EXPEDITION-5: Study Design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1A2A73E-9B9C-ED48-9281-738F105225DE}"/>
              </a:ext>
            </a:extLst>
          </p:cNvPr>
          <p:cNvSpPr/>
          <p:nvPr/>
        </p:nvSpPr>
        <p:spPr>
          <a:xfrm>
            <a:off x="5877693" y="136646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0BDE68-EC4B-0343-9DB3-74BD7E3F3CDC}"/>
              </a:ext>
            </a:extLst>
          </p:cNvPr>
          <p:cNvCxnSpPr/>
          <p:nvPr/>
        </p:nvCxnSpPr>
        <p:spPr>
          <a:xfrm flipV="1">
            <a:off x="6179576" y="175845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E07AC1F-5DFE-AA43-B365-0E2D252B550E}"/>
              </a:ext>
            </a:extLst>
          </p:cNvPr>
          <p:cNvCxnSpPr>
            <a:cxnSpLocks/>
          </p:cNvCxnSpPr>
          <p:nvPr/>
        </p:nvCxnSpPr>
        <p:spPr>
          <a:xfrm flipV="1">
            <a:off x="8850320" y="1759031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01C8CBAA-C0E2-D647-A399-05CCB3ADD26E}"/>
              </a:ext>
            </a:extLst>
          </p:cNvPr>
          <p:cNvSpPr/>
          <p:nvPr/>
        </p:nvSpPr>
        <p:spPr>
          <a:xfrm>
            <a:off x="8565137" y="1372483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A5C6332-123D-9944-A9E2-AA8032355A26}"/>
              </a:ext>
            </a:extLst>
          </p:cNvPr>
          <p:cNvSpPr/>
          <p:nvPr/>
        </p:nvSpPr>
        <p:spPr>
          <a:xfrm>
            <a:off x="0" y="4178720"/>
            <a:ext cx="1962912" cy="629549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1300" b="1" dirty="0">
                <a:latin typeface="Arial"/>
                <a:cs typeface="Arial"/>
              </a:rPr>
              <a:t>GT 3 (TE or TN + CC)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9E0DF61-F966-FB41-A13C-842EB7AA34B2}"/>
              </a:ext>
            </a:extLst>
          </p:cNvPr>
          <p:cNvSpPr/>
          <p:nvPr/>
        </p:nvSpPr>
        <p:spPr>
          <a:xfrm>
            <a:off x="14172" y="3193429"/>
            <a:ext cx="1962912" cy="629549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1300" b="1" dirty="0">
                <a:latin typeface="Arial"/>
                <a:cs typeface="Arial"/>
              </a:rPr>
              <a:t>GT 1-6 (TN +CC) or GT 1, 2, 4-6 (TE + CC)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6BDA53F-54CB-904E-956D-1809696F3B3F}"/>
              </a:ext>
            </a:extLst>
          </p:cNvPr>
          <p:cNvSpPr/>
          <p:nvPr/>
        </p:nvSpPr>
        <p:spPr>
          <a:xfrm>
            <a:off x="14172" y="2086900"/>
            <a:ext cx="1962912" cy="943348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1300" b="1" dirty="0">
                <a:latin typeface="Arial"/>
                <a:cs typeface="Arial"/>
              </a:rPr>
              <a:t>GT 1-6 (TN + NC) or</a:t>
            </a:r>
            <a:br>
              <a:rPr lang="en-US" sz="1300" b="1" dirty="0">
                <a:latin typeface="Arial"/>
                <a:cs typeface="Arial"/>
              </a:rPr>
            </a:br>
            <a:r>
              <a:rPr lang="en-US" sz="1300" b="1" dirty="0">
                <a:latin typeface="Arial"/>
                <a:cs typeface="Arial"/>
              </a:rPr>
              <a:t>GT 1, 2, 4-6 (TE + NC)</a:t>
            </a:r>
          </a:p>
        </p:txBody>
      </p:sp>
    </p:spTree>
    <p:extLst>
      <p:ext uri="{BB962C8B-B14F-4D97-AF65-F5344CB8AC3E}">
        <p14:creationId xmlns:p14="http://schemas.microsoft.com/office/powerpoint/2010/main" val="25013773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EXPEDITION-5: Baseline Characteristics</a:t>
            </a:r>
            <a:endParaRPr lang="en-US" sz="27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/>
          </p:nvPr>
        </p:nvGraphicFramePr>
        <p:xfrm>
          <a:off x="265343" y="1355770"/>
          <a:ext cx="8666409" cy="496503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39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GLE-PIB 8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wk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n = 84)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GLE-PIB 12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wk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(n = 13)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GLE-PIB 16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wk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(n = 4)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r>
                        <a:rPr lang="en-US" sz="1600" dirty="0"/>
                        <a:t>Median age, (range)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years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59 (32-84)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58 (49-87)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 (54-70)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r>
                        <a:rPr lang="en-US" sz="1600" dirty="0"/>
                        <a:t>Male sex, n (%)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51 (61)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 (54)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(50)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r>
                        <a:rPr lang="en-US" sz="1600" dirty="0"/>
                        <a:t>Race, n (%)</a:t>
                      </a:r>
                    </a:p>
                    <a:p>
                      <a:r>
                        <a:rPr lang="en-US" sz="1600" dirty="0"/>
                        <a:t>  White</a:t>
                      </a:r>
                    </a:p>
                    <a:p>
                      <a:r>
                        <a:rPr lang="en-US" sz="1600" dirty="0"/>
                        <a:t>  Black</a:t>
                      </a:r>
                    </a:p>
                    <a:p>
                      <a:r>
                        <a:rPr lang="en-US" sz="1600" dirty="0"/>
                        <a:t>  Asian</a:t>
                      </a:r>
                    </a:p>
                    <a:p>
                      <a:r>
                        <a:rPr lang="en-US" sz="1600" dirty="0"/>
                        <a:t>  Latinx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 (74)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(13)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(13)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(19)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(62)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(23)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(15)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(8)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(100)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(25)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BMI, median (range), kg/m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24.9 (16.8-53.5)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28.7 (17.1-41.1)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24.3 (17.7-26.8)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HCV RNA ≥1 million IU/ml,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34 (40)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 (38)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(75)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r>
                        <a:rPr lang="en-US" sz="1600" dirty="0"/>
                        <a:t>HCV genotype, n (%)</a:t>
                      </a:r>
                    </a:p>
                    <a:p>
                      <a:r>
                        <a:rPr lang="en-US" sz="1600" dirty="0"/>
                        <a:t>  GT 1</a:t>
                      </a:r>
                    </a:p>
                    <a:p>
                      <a:r>
                        <a:rPr lang="en-US" sz="1600" dirty="0"/>
                        <a:t>  GT 2</a:t>
                      </a:r>
                    </a:p>
                    <a:p>
                      <a:r>
                        <a:rPr lang="en-US" sz="1600" dirty="0"/>
                        <a:t>  GT 3</a:t>
                      </a:r>
                    </a:p>
                    <a:p>
                      <a:r>
                        <a:rPr lang="en-US" sz="1600" dirty="0"/>
                        <a:t>  GT 4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46 (55)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26 (31)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 (11)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 (4)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 (69)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 (8)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 (15)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 (8)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(100)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926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Abbreviations: GLE-PIB, </a:t>
                      </a:r>
                      <a:r>
                        <a:rPr lang="en-US" sz="1400" dirty="0" err="1"/>
                        <a:t>glecaprevir-pibrentasvir</a:t>
                      </a:r>
                      <a:r>
                        <a:rPr lang="en-US" sz="1400" dirty="0"/>
                        <a:t>; BMI, body mass index; GT, genotype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08362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EXPEDITION-5: Baseline Characteristics</a:t>
            </a:r>
            <a:endParaRPr lang="en-US" sz="27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10756"/>
              </p:ext>
            </p:extLst>
          </p:nvPr>
        </p:nvGraphicFramePr>
        <p:xfrm>
          <a:off x="252643" y="1393870"/>
          <a:ext cx="8666409" cy="493776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69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GLE-PIB 8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wk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n = 84)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GLE-PIB 12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wk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(n = 13)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GLE-PIB 16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wk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(n = 4)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40">
                <a:tc>
                  <a:txBody>
                    <a:bodyPr/>
                    <a:lstStyle/>
                    <a:p>
                      <a:r>
                        <a:rPr lang="en-US" sz="1600" dirty="0"/>
                        <a:t>Prior treatment experience,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15 (18)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12 (92)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720">
                <a:tc>
                  <a:txBody>
                    <a:bodyPr/>
                    <a:lstStyle/>
                    <a:p>
                      <a:r>
                        <a:rPr lang="en-US" sz="1600" dirty="0"/>
                        <a:t>Fibrosis stage, n (%)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F0-1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F2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F3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F4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Missing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61 (73)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 (6)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16 (19)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 (1)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13 (100)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(100)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317">
                <a:tc>
                  <a:txBody>
                    <a:bodyPr/>
                    <a:lstStyle/>
                    <a:p>
                      <a:r>
                        <a:rPr lang="en-US" sz="1600" dirty="0"/>
                        <a:t>CKD stage, n (%)</a:t>
                      </a:r>
                    </a:p>
                    <a:p>
                      <a:r>
                        <a:rPr lang="en-US" sz="1600" dirty="0"/>
                        <a:t>  Stage 3b</a:t>
                      </a:r>
                    </a:p>
                    <a:p>
                      <a:r>
                        <a:rPr lang="en-US" sz="1600" dirty="0"/>
                        <a:t>  Stage 4</a:t>
                      </a:r>
                    </a:p>
                    <a:p>
                      <a:r>
                        <a:rPr lang="en-US" sz="1600" dirty="0"/>
                        <a:t>  Stage 5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(5)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(17)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(79)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(23)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(15)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(62)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(25)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(75)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9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On dialysis, n (%)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Hemodialysis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Peritoneal dialysis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66 (79)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63 (96)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 (4)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 (62)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 (88)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 (12)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(75)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(100)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05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Abbreviations: GLE-PIB = </a:t>
                      </a:r>
                      <a:r>
                        <a:rPr lang="en-US" sz="1400" dirty="0" err="1"/>
                        <a:t>glecaprevir-pibrentasvir</a:t>
                      </a:r>
                      <a:r>
                        <a:rPr lang="en-US" sz="1400" dirty="0"/>
                        <a:t>; CKD = chronic kidney disease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16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122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</a:t>
            </a:r>
            <a:r>
              <a:rPr lang="en-US" sz="2700" dirty="0"/>
              <a:t>: Results</a:t>
            </a:r>
            <a:endParaRPr lang="en-US" sz="23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EXPEDITION-5: Overall SVR by Analysis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636771"/>
              </p:ext>
            </p:extLst>
          </p:nvPr>
        </p:nvGraphicFramePr>
        <p:xfrm>
          <a:off x="759619" y="1828799"/>
          <a:ext cx="7546181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5794260"/>
            <a:ext cx="9162288" cy="5303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ts val="24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ITT = Intent-to-treat;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mITT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= modified intent-to-treat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5780" y="4931664"/>
            <a:ext cx="95361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98/98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22580" y="4931664"/>
            <a:ext cx="90539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98/101</a:t>
            </a:r>
          </a:p>
        </p:txBody>
      </p:sp>
    </p:spTree>
    <p:extLst>
      <p:ext uri="{BB962C8B-B14F-4D97-AF65-F5344CB8AC3E}">
        <p14:creationId xmlns:p14="http://schemas.microsoft.com/office/powerpoint/2010/main" val="28788664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</a:t>
            </a:r>
            <a:r>
              <a:rPr lang="en-US" sz="2700" dirty="0"/>
              <a:t>: Results</a:t>
            </a:r>
            <a:endParaRPr lang="en-US" sz="23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EXPEDITION-5: Overall SVR by Analysis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/>
          </p:nvPr>
        </p:nvGraphicFramePr>
        <p:xfrm>
          <a:off x="759619" y="1828799"/>
          <a:ext cx="7546181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5794260"/>
            <a:ext cx="9162288" cy="5303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ts val="24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ITT = Intent-to-treat;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mITT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= modified intent-to-treat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5780" y="4931664"/>
            <a:ext cx="95361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98/98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22580" y="4931664"/>
            <a:ext cx="90539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98/101</a:t>
            </a:r>
          </a:p>
        </p:txBody>
      </p:sp>
      <p:sp>
        <p:nvSpPr>
          <p:cNvPr id="12" name="Line Callout 1 11">
            <a:extLst>
              <a:ext uri="{FF2B5EF4-FFF2-40B4-BE49-F238E27FC236}">
                <a16:creationId xmlns:a16="http://schemas.microsoft.com/office/drawing/2014/main" id="{6E9E1883-F1D2-E342-9FB4-62DF0C87F4F2}"/>
              </a:ext>
            </a:extLst>
          </p:cNvPr>
          <p:cNvSpPr/>
          <p:nvPr/>
        </p:nvSpPr>
        <p:spPr>
          <a:xfrm>
            <a:off x="2006092" y="3455416"/>
            <a:ext cx="2552700" cy="754395"/>
          </a:xfrm>
          <a:prstGeom prst="borderCallout1">
            <a:avLst>
              <a:gd name="adj1" fmla="val 193249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1 missing SVR12 data (achieved SVR24);</a:t>
            </a:r>
          </a:p>
          <a:p>
            <a:pPr algn="ctr"/>
            <a:r>
              <a:rPr lang="en-US" sz="1400" dirty="0"/>
              <a:t>2 premature discontinuations</a:t>
            </a:r>
          </a:p>
        </p:txBody>
      </p:sp>
    </p:spTree>
    <p:extLst>
      <p:ext uri="{BB962C8B-B14F-4D97-AF65-F5344CB8AC3E}">
        <p14:creationId xmlns:p14="http://schemas.microsoft.com/office/powerpoint/2010/main" val="30044528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EXPEDITION-5: Adverse Events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02768"/>
              </p:ext>
            </p:extLst>
          </p:nvPr>
        </p:nvGraphicFramePr>
        <p:xfrm>
          <a:off x="457200" y="1382887"/>
          <a:ext cx="8229600" cy="5025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715">
                <a:tc>
                  <a:txBody>
                    <a:bodyPr/>
                    <a:lstStyle/>
                    <a:p>
                      <a:r>
                        <a:rPr lang="en-US" sz="1600" dirty="0"/>
                        <a:t>Adverse Event</a:t>
                      </a:r>
                      <a:r>
                        <a:rPr lang="en-US" sz="1600" baseline="0" dirty="0"/>
                        <a:t> (AE), n (%)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/>
                        <a:t>Glecaprevir-Pibrentasvir</a:t>
                      </a:r>
                      <a:r>
                        <a:rPr lang="en-US" sz="1600" baseline="0" dirty="0"/>
                        <a:t> </a:t>
                      </a:r>
                      <a:br>
                        <a:rPr lang="en-US" sz="1600" baseline="0" dirty="0"/>
                      </a:br>
                      <a:r>
                        <a:rPr lang="en-US" sz="1600" b="0" baseline="0" dirty="0"/>
                        <a:t>(n = 101)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36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Serious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12 (12)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36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AE leading to treatment discontinuation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2 (2)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6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Death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baseline="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17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AEs occurring in ≥10% of patients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dirty="0"/>
                        <a:t>Pruritus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baseline="0" dirty="0"/>
                        <a:t>  Hypertension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baseline="0" dirty="0"/>
                        <a:t>  Generalized pruritus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baseline="0" dirty="0"/>
                        <a:t>  Bronchitis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16 (16)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 (6)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 (6)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 (6)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Laboratory abnormalities (grade </a:t>
                      </a:r>
                      <a:r>
                        <a:rPr lang="en-US" sz="1600" baseline="0" dirty="0"/>
                        <a:t>≥</a:t>
                      </a:r>
                      <a:r>
                        <a:rPr lang="en-US" sz="1600" dirty="0"/>
                        <a:t>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ALT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&gt;5</a:t>
                      </a:r>
                      <a:r>
                        <a:rPr lang="en-US" sz="1600" baseline="0" dirty="0"/>
                        <a:t>x ULN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  AST &gt;5x ULN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  Total bilirubin &gt;3x ULN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30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AE, adverse event; ALT = alanine aminotransferase; AST = aspartate aminotransferase;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ULN = upper limit of normal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76792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Liver Int. 2020;40:1032-41.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Genotype 1-6 with Renal Disease</a:t>
            </a:r>
            <a:br>
              <a:rPr lang="en-US" sz="2400" dirty="0"/>
            </a:br>
            <a:r>
              <a:rPr lang="en-US" sz="2400" dirty="0"/>
              <a:t>EXPEDITION-5: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01158"/>
              </p:ext>
            </p:extLst>
          </p:nvPr>
        </p:nvGraphicFramePr>
        <p:xfrm>
          <a:off x="0" y="2791968"/>
          <a:ext cx="9144000" cy="167030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0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Glecaprevir-pibrentasvir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treatment yielded high SVR12 rates irrespective of the presence of stage 3b, 4 or 5 CKD. No safety signals were detected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8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36723</TotalTime>
  <Words>1081</Words>
  <Application>Microsoft Office PowerPoint</Application>
  <PresentationFormat>On-screen Show (4:3)</PresentationFormat>
  <Paragraphs>215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Geneva</vt:lpstr>
      <vt:lpstr>Symbol</vt:lpstr>
      <vt:lpstr>Times New Roman</vt:lpstr>
      <vt:lpstr>Wingdings</vt:lpstr>
      <vt:lpstr>ヒラギノ角ゴ Pro W3</vt:lpstr>
      <vt:lpstr>AETC_Master_Template_061510</vt:lpstr>
      <vt:lpstr>Glecaprevir-Pibrentasvir in GT 1-6 with Renal Disease EXPEDITION-5</vt:lpstr>
      <vt:lpstr>Glecaprevir-Pibrentasvir in Genotype 1-6 with Renal Disease EXPEDITION-5: Study Features</vt:lpstr>
      <vt:lpstr>Glecaprevir-Pibrentasvir in Genotype 1-6 with Renal Disease EXPEDITION-5: Study Design</vt:lpstr>
      <vt:lpstr>Glecaprevir-Pibrentasvir in Genotype 1-6 with Renal Disease EXPEDITION-5: Baseline Characteristics</vt:lpstr>
      <vt:lpstr>Glecaprevir-Pibrentasvir in Genotype 1-6 with Renal Disease EXPEDITION-5: Baseline Characteristics</vt:lpstr>
      <vt:lpstr>Glecaprevir-Pibrentasvir in Genotype 1-6 with Renal Disease EXPEDITION-5: Results</vt:lpstr>
      <vt:lpstr>Glecaprevir-Pibrentasvir in Genotype 1-6 with Renal Disease EXPEDITION-5: Results</vt:lpstr>
      <vt:lpstr>Glecaprevir-Pibrentasvir in Genotype 1-6 with Renal Disease EXPEDITION-5: Adverse Events</vt:lpstr>
      <vt:lpstr>Glecaprevir-Pibrentasvir in Genotype 1-6 with Renal Disease EXPEDITION-5: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1400</cp:revision>
  <cp:lastPrinted>2019-10-21T18:40:24Z</cp:lastPrinted>
  <dcterms:created xsi:type="dcterms:W3CDTF">2010-11-28T05:36:22Z</dcterms:created>
  <dcterms:modified xsi:type="dcterms:W3CDTF">2020-07-11T01:01:25Z</dcterms:modified>
</cp:coreProperties>
</file>