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1059" r:id="rId2"/>
    <p:sldId id="1060" r:id="rId3"/>
    <p:sldId id="1061" r:id="rId4"/>
    <p:sldId id="1062" r:id="rId5"/>
    <p:sldId id="1063" r:id="rId6"/>
    <p:sldId id="1064" r:id="rId7"/>
    <p:sldId id="1068" r:id="rId8"/>
    <p:sldId id="1066" r:id="rId9"/>
    <p:sldId id="1067" r:id="rId10"/>
    <p:sldId id="999" r:id="rId11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1A6"/>
    <a:srgbClr val="404D7D"/>
    <a:srgbClr val="7D5782"/>
    <a:srgbClr val="7F6000"/>
    <a:srgbClr val="246BA6"/>
    <a:srgbClr val="6D5200"/>
    <a:srgbClr val="644B00"/>
    <a:srgbClr val="00597C"/>
    <a:srgbClr val="8F3538"/>
    <a:srgbClr val="DBD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288" autoAdjust="0"/>
    <p:restoredTop sz="96272" autoAdjust="0"/>
  </p:normalViewPr>
  <p:slideViewPr>
    <p:cSldViewPr snapToGrid="0" showGuides="1">
      <p:cViewPr varScale="1">
        <p:scale>
          <a:sx n="168" d="100"/>
          <a:sy n="168" d="100"/>
        </p:scale>
        <p:origin x="792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00244366005999"/>
          <c:y val="5.4144551375522501E-2"/>
          <c:w val="0.84265951669834405"/>
          <c:h val="0.81607101195683895"/>
        </c:manualLayout>
      </c:layout>
      <c:barChart>
        <c:barDir val="col"/>
        <c:grouping val="clustered"/>
        <c:varyColors val="0"/>
        <c:ser>
          <c:idx val="0"/>
          <c:order val="0"/>
          <c:tx>
            <c:v>Sofosbuvir + Ribavirin (12 wks)</c:v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526A6B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0B9A-D845-A5CD-6BF59634602A}"/>
              </c:ext>
            </c:extLst>
          </c:dPt>
          <c:dPt>
            <c:idx val="1"/>
            <c:invertIfNegative val="0"/>
            <c:bubble3D val="0"/>
            <c:spPr>
              <a:solidFill>
                <a:srgbClr val="404D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0B9A-D845-A5CD-6BF59634602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B9A-D845-A5CD-6BF59634602A}"/>
              </c:ext>
            </c:extLst>
          </c:dPt>
          <c:dLbls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ITT</c:v>
                </c:pt>
                <c:pt idx="1">
                  <c:v>mITT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97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B9A-D845-A5CD-6BF5963460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08633256"/>
        <c:axId val="-2087548296"/>
      </c:barChart>
      <c:catAx>
        <c:axId val="-2008633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208754829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7548296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Patients (%) SVR12</a:t>
                </a:r>
              </a:p>
            </c:rich>
          </c:tx>
          <c:layout>
            <c:manualLayout>
              <c:xMode val="edge"/>
              <c:yMode val="edge"/>
              <c:x val="3.9654495432855401E-3"/>
              <c:y val="0.180020197204372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 cmpd="sng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2008633256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00244366005999"/>
          <c:y val="5.4144551375522501E-2"/>
          <c:w val="0.84265951669834405"/>
          <c:h val="0.81607101195683895"/>
        </c:manualLayout>
      </c:layout>
      <c:barChart>
        <c:barDir val="col"/>
        <c:grouping val="clustered"/>
        <c:varyColors val="0"/>
        <c:ser>
          <c:idx val="0"/>
          <c:order val="0"/>
          <c:tx>
            <c:v>Sofosbuvir + Ribavirin (12 wks)</c:v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526A6B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0B9A-D845-A5CD-6BF59634602A}"/>
              </c:ext>
            </c:extLst>
          </c:dPt>
          <c:dPt>
            <c:idx val="1"/>
            <c:invertIfNegative val="0"/>
            <c:bubble3D val="0"/>
            <c:spPr>
              <a:solidFill>
                <a:srgbClr val="404D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0B9A-D845-A5CD-6BF59634602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B9A-D845-A5CD-6BF59634602A}"/>
              </c:ext>
            </c:extLst>
          </c:dPt>
          <c:dLbls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ITT</c:v>
                </c:pt>
                <c:pt idx="1">
                  <c:v>mITT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97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B9A-D845-A5CD-6BF5963460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08633256"/>
        <c:axId val="-2087548296"/>
      </c:barChart>
      <c:catAx>
        <c:axId val="-2008633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208754829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7548296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Patients (%) SVR12</a:t>
                </a:r>
              </a:p>
            </c:rich>
          </c:tx>
          <c:layout>
            <c:manualLayout>
              <c:xMode val="edge"/>
              <c:yMode val="edge"/>
              <c:x val="3.9654495432855401E-3"/>
              <c:y val="0.180020197204372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 cmpd="sng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2008633256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750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72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36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50" y="195241"/>
            <a:ext cx="2926080" cy="46594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90319A0-61A9-B04E-A7BC-8B6F583247CD}"/>
              </a:ext>
            </a:extLst>
          </p:cNvPr>
          <p:cNvGrpSpPr/>
          <p:nvPr userDrawn="1"/>
        </p:nvGrpSpPr>
        <p:grpSpPr>
          <a:xfrm>
            <a:off x="462321" y="4516238"/>
            <a:ext cx="2280879" cy="446276"/>
            <a:chOff x="462321" y="4578479"/>
            <a:chExt cx="2280879" cy="44627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9FD9F7-C1BC-7347-B044-72480FB61141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462321" y="4578479"/>
              <a:ext cx="228087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Hepatitis </a:t>
              </a:r>
              <a:r>
                <a:rPr lang="en-US" sz="1200" b="1" cap="small" spc="100" baseline="0" dirty="0">
                  <a:solidFill>
                    <a:srgbClr val="285078"/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C</a:t>
              </a:r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 Online</a:t>
              </a:r>
              <a:br>
                <a:rPr lang="en-US" sz="1600" dirty="0">
                  <a:latin typeface="Corbel" panose="020B0503020204020204" pitchFamily="34" charset="0"/>
                  <a:cs typeface="Arial" panose="020B0604020202020204" pitchFamily="34" charset="0"/>
                </a:rPr>
              </a:b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www.hepatitisC.uw.edu</a:t>
              </a:r>
              <a:endPara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8D6E11-48AB-BE4A-8814-EA56822BBF1E}"/>
                </a:ext>
              </a:extLst>
            </p:cNvPr>
            <p:cNvCxnSpPr/>
            <p:nvPr userDrawn="1"/>
          </p:nvCxnSpPr>
          <p:spPr>
            <a:xfrm>
              <a:off x="550191" y="4808530"/>
              <a:ext cx="1335024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31D7AC0-870D-EE43-85B5-10937BBC3887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8320"/>
            <a:ext cx="9157371" cy="347472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E80F54C7-FB42-CA4C-90DF-566F547389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017901"/>
            <a:ext cx="8229600" cy="128016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ABFC78A-A9BC-CF4A-BAF8-FC4134E5D4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404157"/>
            <a:ext cx="8229600" cy="14630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2" name="Date">
            <a:extLst>
              <a:ext uri="{FF2B5EF4-FFF2-40B4-BE49-F238E27FC236}">
                <a16:creationId xmlns:a16="http://schemas.microsoft.com/office/drawing/2014/main" id="{B66131DB-45B5-6945-A76D-741496EBA3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736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82C8FA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Date Info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6D0A3E-B052-EA40-B037-054B51E770EC}"/>
              </a:ext>
            </a:extLst>
          </p:cNvPr>
          <p:cNvCxnSpPr>
            <a:cxnSpLocks/>
          </p:cNvCxnSpPr>
          <p:nvPr userDrawn="1"/>
        </p:nvCxnSpPr>
        <p:spPr>
          <a:xfrm>
            <a:off x="-8639" y="86256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60ADCC-ACEB-FA4F-9D36-5D0D7D86AD0A}"/>
              </a:ext>
            </a:extLst>
          </p:cNvPr>
          <p:cNvCxnSpPr>
            <a:cxnSpLocks/>
          </p:cNvCxnSpPr>
          <p:nvPr userDrawn="1"/>
        </p:nvCxnSpPr>
        <p:spPr>
          <a:xfrm>
            <a:off x="-8639" y="4330452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4"/>
            <a:ext cx="85153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rIns="18288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179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-18168" y="1786409"/>
            <a:ext cx="9180576" cy="15744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txBody>
          <a:bodyPr lIns="457200" tIns="91440" rIns="457200" bIns="182880"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None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2467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 Bar: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91D050-F2FF-B84B-B85F-704A33D7A2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428596"/>
            <a:ext cx="4248149" cy="32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D86A608-CE71-5040-8C80-661F1437DF33}"/>
              </a:ext>
            </a:extLst>
          </p:cNvPr>
          <p:cNvSpPr>
            <a:spLocks noChangeArrowheads="1"/>
          </p:cNvSpPr>
          <p:nvPr userDrawn="1"/>
        </p:nvSpPr>
        <p:spPr bwMode="invGray">
          <a:xfrm>
            <a:off x="323850" y="1035386"/>
            <a:ext cx="4248150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D38D57-7E90-4C4F-BEFE-18F098A6A60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32815" y="1046741"/>
            <a:ext cx="4185088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4688150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2102823"/>
            <a:ext cx="8077200" cy="928688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75D3E13-CC4F-7E49-B471-8878E909C36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Divider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2095500"/>
            <a:ext cx="9143999" cy="97155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48" y="2105025"/>
            <a:ext cx="84963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50092C9-A09F-7245-8D15-AEFDA53288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CCC311E-DA3E-AB41-BF2C-7398324BA55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3849" y="-7144"/>
            <a:ext cx="8839200" cy="363760"/>
          </a:xfrm>
          <a:prstGeom prst="rect">
            <a:avLst/>
          </a:prstGeom>
        </p:spPr>
        <p:txBody>
          <a:bodyPr lIns="91440" anchor="b">
            <a:normAutofit/>
          </a:bodyPr>
          <a:lstStyle>
            <a:lvl1pPr marL="0" indent="0"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-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E36BB952-50A8-AE49-87A9-BEC72E8DE500}"/>
              </a:ext>
            </a:extLst>
          </p:cNvPr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032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gradFill flip="none" rotWithShape="1">
            <a:gsLst>
              <a:gs pos="0">
                <a:srgbClr val="006D9A">
                  <a:alpha val="50000"/>
                </a:srgbClr>
              </a:gs>
              <a:gs pos="50000">
                <a:schemeClr val="bg1"/>
              </a:gs>
              <a:gs pos="100000">
                <a:srgbClr val="006D9A">
                  <a:alpha val="50000"/>
                </a:srgbClr>
              </a:gs>
            </a:gsLst>
            <a:lin ang="5400000" scaled="0"/>
            <a:tileRect/>
          </a:gra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  <a:solidFill>
            <a:schemeClr val="bg1"/>
          </a:solidFill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7493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47EEC-7D64-BC44-B74A-8AB7EC9C114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gradFill>
            <a:gsLst>
              <a:gs pos="0">
                <a:srgbClr val="004E66"/>
              </a:gs>
              <a:gs pos="100000">
                <a:srgbClr val="00779D"/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06949215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7F697-0452-FD41-8395-6BF13DCE8E9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5375E53-0C80-A84B-AAA8-6B394E1E6F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Large-Font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A681A14-7A84-7F43-AE92-51583060A7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2568E9B-001A-3C4B-92D6-08A79194F9D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950244"/>
            <a:ext cx="3657600" cy="5143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1521619"/>
            <a:ext cx="3657600" cy="40005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1800" cap="small" baseline="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171450" indent="-171450">
              <a:defRPr sz="15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F3C7D4-0781-8845-8825-89A145A9DF0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Disclosures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0907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0F0B8B-66F2-DF43-BD77-6C2E0DA2E6A6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83514E-98F2-2D45-9DA2-54F265280D6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A28F71-E8EE-4641-AAE6-AB4095216C3F}"/>
              </a:ext>
            </a:extLst>
          </p:cNvPr>
          <p:cNvSpPr txBox="1"/>
          <p:nvPr userDrawn="1"/>
        </p:nvSpPr>
        <p:spPr>
          <a:xfrm>
            <a:off x="458843" y="1375979"/>
            <a:ext cx="8229600" cy="129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434DA1"/>
              </a:buClr>
              <a:buSzPct val="125000"/>
              <a:buFont typeface="Arial"/>
              <a:buNone/>
              <a:tabLst/>
              <a:defRPr/>
            </a:pP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n-US" sz="2000" b="1" i="0" dirty="0">
                <a:solidFill>
                  <a:srgbClr val="0054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is funded by a cooperative agreement from the Centers for Disease Control and Prevention (CDC-RFA- PS21-2105). This project is led by the University of Washington Infectious Diseases Education and Assessment (IDEA) Program. </a:t>
            </a:r>
            <a:endParaRPr lang="en-US" sz="15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4FC7B0-4199-894F-A8D2-4FF835667F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5188" y="3229441"/>
            <a:ext cx="2120053" cy="6217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ED0061C-C01B-6147-BCD8-08FDF056E6F2}"/>
              </a:ext>
            </a:extLst>
          </p:cNvPr>
          <p:cNvSpPr/>
          <p:nvPr userDrawn="1"/>
        </p:nvSpPr>
        <p:spPr>
          <a:xfrm>
            <a:off x="295189" y="89397"/>
            <a:ext cx="8503918" cy="822624"/>
          </a:xfrm>
          <a:prstGeom prst="rect">
            <a:avLst/>
          </a:prstGeom>
        </p:spPr>
        <p:txBody>
          <a:bodyPr wrap="square" lIns="68580" anchor="ctr">
            <a:normAutofit/>
          </a:bodyPr>
          <a:lstStyle/>
          <a:p>
            <a:pPr defTabSz="342900">
              <a:spcAft>
                <a:spcPts val="0"/>
              </a:spcAft>
            </a:pPr>
            <a:r>
              <a:rPr lang="en-US" sz="24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DD0DC4-87ED-2248-BCCC-3FFD6569F8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9589" y="3230381"/>
            <a:ext cx="2257262" cy="6583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AE2333-2F70-634E-82A6-B1B90516D6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42226" y="3266416"/>
            <a:ext cx="2145931" cy="56072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78746E0-C15F-CF49-965C-41A0CD08B991}"/>
              </a:ext>
            </a:extLst>
          </p:cNvPr>
          <p:cNvSpPr txBox="1"/>
          <p:nvPr userDrawn="1"/>
        </p:nvSpPr>
        <p:spPr>
          <a:xfrm>
            <a:off x="0" y="4636541"/>
            <a:ext cx="9151575" cy="564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188720" tIns="91440" rIns="1188720" bIns="137160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100" i="1" dirty="0">
                <a:solidFill>
                  <a:schemeClr val="tx1"/>
                </a:solidFill>
                <a:latin typeface="+mn-lt"/>
              </a:rPr>
              <a:t>The contents in this presentation are those of the author(s) and do not necessarily represent the </a:t>
            </a:r>
            <a:br>
              <a:rPr lang="en-US" sz="1100" i="1" dirty="0">
                <a:solidFill>
                  <a:schemeClr val="tx1"/>
                </a:solidFill>
                <a:latin typeface="+mn-lt"/>
              </a:rPr>
            </a:br>
            <a:r>
              <a:rPr lang="en-US" sz="1100" i="1" dirty="0">
                <a:solidFill>
                  <a:schemeClr val="tx1"/>
                </a:solidFill>
                <a:latin typeface="+mn-lt"/>
              </a:rPr>
              <a:t>official position of views of, nor an endorsement, by the Centers for Disease Control and Prevention.</a:t>
            </a:r>
            <a:endParaRPr lang="en-US" sz="1100" i="1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52675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Medium-Font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7E4DF60-71E6-5A4F-922E-DACE79CE09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1F06CDF-9301-9D41-99E6-E67191B990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5961051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Same 20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Same-20-Font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0809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190625"/>
            <a:ext cx="40957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171450" indent="-171450">
              <a:lnSpc>
                <a:spcPts val="2100"/>
              </a:lnSpc>
              <a:spcBef>
                <a:spcPts val="600"/>
              </a:spcBef>
              <a:buClr>
                <a:srgbClr val="0070C0"/>
              </a:buClr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0038" indent="-128588">
              <a:lnSpc>
                <a:spcPts val="2100"/>
              </a:lnSpc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-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091559A-A57D-7640-A089-C617FF5BE9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E78A2BD-79AF-4045-B862-6F54F0C316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Tabl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1050445-BA7D-E540-B7EF-B34AC2CA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-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Illustration/Credit: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9040465-5DC6-4C45-8214-2E969A7E14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60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79583066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Gray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 Gray Bar: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989536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968376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CC8AE8E-D860-A048-A8D2-A7D0623F19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279690D-7F7B-9243-8026-9C4650B83E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1" y="1184224"/>
            <a:ext cx="42481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250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9" r:id="rId2"/>
    <p:sldLayoutId id="2147483711" r:id="rId3"/>
    <p:sldLayoutId id="2147483709" r:id="rId4"/>
    <p:sldLayoutId id="2147483700" r:id="rId5"/>
    <p:sldLayoutId id="2147483701" r:id="rId6"/>
    <p:sldLayoutId id="2147483710" r:id="rId7"/>
    <p:sldLayoutId id="2147483703" r:id="rId8"/>
    <p:sldLayoutId id="2147483723" r:id="rId9"/>
    <p:sldLayoutId id="2147483729" r:id="rId10"/>
    <p:sldLayoutId id="2147483730" r:id="rId11"/>
    <p:sldLayoutId id="2147483727" r:id="rId12"/>
    <p:sldLayoutId id="2147483695" r:id="rId13"/>
    <p:sldLayoutId id="2147483697" r:id="rId14"/>
    <p:sldLayoutId id="2147483725" r:id="rId15"/>
    <p:sldLayoutId id="2147483698" r:id="rId16"/>
    <p:sldLayoutId id="2147483704" r:id="rId17"/>
    <p:sldLayoutId id="2147483724" r:id="rId18"/>
    <p:sldLayoutId id="2147483705" r:id="rId19"/>
    <p:sldLayoutId id="2147483696" r:id="rId20"/>
    <p:sldLayoutId id="2147483726" r:id="rId21"/>
    <p:sldLayoutId id="2147483707" r:id="rId22"/>
    <p:sldLayoutId id="2147483708" r:id="rId23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dirty="0" err="1">
                <a:solidFill>
                  <a:srgbClr val="001D48"/>
                </a:solidFill>
              </a:rPr>
              <a:t>Glecaprevir-Pibrentasvir</a:t>
            </a:r>
            <a:r>
              <a:rPr lang="en-US" sz="1800" dirty="0">
                <a:solidFill>
                  <a:srgbClr val="001D48"/>
                </a:solidFill>
              </a:rPr>
              <a:t> in GT 1-6 with Renal Disease</a:t>
            </a:r>
            <a:br>
              <a:rPr lang="en-US" dirty="0">
                <a:solidFill>
                  <a:srgbClr val="001D48"/>
                </a:solidFill>
              </a:rPr>
            </a:br>
            <a:r>
              <a:rPr lang="en-US" sz="2400" dirty="0">
                <a:solidFill>
                  <a:srgbClr val="001D48"/>
                </a:solidFill>
              </a:rPr>
              <a:t>EXPEDITION-5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F827558-58CB-5247-B399-CE4B946C86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Liver Int. 2020;40:1032-41.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9E22CD-45EB-EF42-B6A2-DC2F3D2FEB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Treatment Naïve and Treatment Experienced, </a:t>
            </a:r>
            <a:r>
              <a:rPr lang="en-US" dirty="0"/>
              <a:t>Phase 3</a:t>
            </a:r>
          </a:p>
        </p:txBody>
      </p:sp>
    </p:spTree>
    <p:extLst>
      <p:ext uri="{BB962C8B-B14F-4D97-AF65-F5344CB8AC3E}">
        <p14:creationId xmlns:p14="http://schemas.microsoft.com/office/powerpoint/2010/main" val="2561112948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3776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Genotype 1-6 with Renal Disease</a:t>
            </a:r>
            <a:br>
              <a:rPr lang="en-US" sz="2000" dirty="0"/>
            </a:br>
            <a:r>
              <a:rPr lang="en-US" sz="2000" dirty="0"/>
              <a:t>EXPEDITION-5: Study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Liver Int. 2020;40:1032-41.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1FBE2-5CEB-B442-AE48-4D510A994C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171450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latin typeface="Arial" pitchFamily="22" charset="0"/>
              </a:rPr>
              <a:t>Design</a:t>
            </a:r>
            <a:r>
              <a:rPr lang="en-US" sz="1500" dirty="0">
                <a:latin typeface="Arial" pitchFamily="22" charset="0"/>
              </a:rPr>
              <a:t>: Open-label, single-arm, phase 3 trial to evaluate the safety and efficacy of the fixed-dose combination of glecaprevir-pibrentasvir for 8, 12, or 16 weeks in treatment-naïve and treatment-experienced participants with chronic HCV infection with advanced renal insufficiency </a:t>
            </a:r>
          </a:p>
          <a:p>
            <a:pPr marL="171450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latin typeface="Arial" pitchFamily="22" charset="0"/>
              </a:rPr>
              <a:t>Setting: </a:t>
            </a:r>
            <a:r>
              <a:rPr lang="en-US" sz="1500" dirty="0">
                <a:latin typeface="Arial" pitchFamily="22" charset="0"/>
              </a:rPr>
              <a:t>United States, Canada, Europe, and Asia</a:t>
            </a:r>
          </a:p>
          <a:p>
            <a:pPr marL="210312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b="1" dirty="0">
                <a:latin typeface="Arial" pitchFamily="22" charset="0"/>
              </a:rPr>
              <a:t>Key Eligibility Criteria</a:t>
            </a:r>
            <a:endParaRPr lang="en-US" sz="1500" dirty="0">
              <a:latin typeface="Arial" pitchFamily="22" charset="0"/>
            </a:endParaRPr>
          </a:p>
          <a:p>
            <a:pPr marL="376047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latin typeface="Arial" pitchFamily="22" charset="0"/>
              </a:rPr>
              <a:t>Age ≥18 years</a:t>
            </a:r>
          </a:p>
          <a:p>
            <a:pPr marL="376047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latin typeface="Arial" pitchFamily="22" charset="0"/>
              </a:rPr>
              <a:t>Chronic HCV GT 1, 2, 3, 4, 5, or 6</a:t>
            </a:r>
          </a:p>
          <a:p>
            <a:pPr marL="376047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latin typeface="Arial" pitchFamily="22" charset="0"/>
              </a:rPr>
              <a:t>Estimated </a:t>
            </a:r>
            <a:r>
              <a:rPr lang="en-US" sz="1500" dirty="0" err="1">
                <a:latin typeface="Arial" pitchFamily="22" charset="0"/>
              </a:rPr>
              <a:t>eGFR</a:t>
            </a:r>
            <a:r>
              <a:rPr lang="en-US" sz="1500" dirty="0">
                <a:latin typeface="Arial" pitchFamily="22" charset="0"/>
              </a:rPr>
              <a:t> &lt;45 mL/min/1.73 m</a:t>
            </a:r>
            <a:r>
              <a:rPr lang="en-US" sz="1500" baseline="30000" dirty="0">
                <a:latin typeface="Arial" pitchFamily="22" charset="0"/>
              </a:rPr>
              <a:t>2</a:t>
            </a:r>
            <a:r>
              <a:rPr lang="en-US" sz="1500" dirty="0">
                <a:latin typeface="Arial" pitchFamily="22" charset="0"/>
              </a:rPr>
              <a:t> (Stage 3b, 4 or 5 CKD)</a:t>
            </a:r>
          </a:p>
          <a:p>
            <a:pPr marL="376047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latin typeface="Arial" pitchFamily="22" charset="0"/>
              </a:rPr>
              <a:t>HCV RNA </a:t>
            </a: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≥</a:t>
            </a:r>
            <a:r>
              <a:rPr lang="en-US" sz="1500" dirty="0">
                <a:latin typeface="Arial" pitchFamily="22" charset="0"/>
              </a:rPr>
              <a:t>1,000 IU/mL at screening</a:t>
            </a:r>
            <a:endParaRPr lang="en-US" sz="1500" dirty="0">
              <a:solidFill>
                <a:schemeClr val="tx1"/>
              </a:solidFill>
              <a:latin typeface="Arial" pitchFamily="22" charset="0"/>
            </a:endParaRPr>
          </a:p>
          <a:p>
            <a:pPr marL="376047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Naïve or treated with peginterferon +/- ribavirin (PR) or PR +/- sofosbuvir</a:t>
            </a:r>
          </a:p>
          <a:p>
            <a:pPr marL="376047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Without cirrhosis or with compensated cirrhosis</a:t>
            </a:r>
          </a:p>
          <a:p>
            <a:pPr marL="376047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HIV or chronic HBV coinfection excluded</a:t>
            </a:r>
          </a:p>
          <a:p>
            <a:pPr marL="192024" lvl="0" indent="-192024" defTabSz="457200" fontAlgn="base">
              <a:lnSpc>
                <a:spcPts val="1700"/>
              </a:lnSpc>
              <a:spcBef>
                <a:spcPts val="1000"/>
              </a:spcBef>
              <a:spcAft>
                <a:spcPct val="0"/>
              </a:spcAft>
              <a:buClr>
                <a:srgbClr val="126B8F"/>
              </a:buClr>
              <a:buSzPct val="90000"/>
              <a:buFont typeface="Wingdings" charset="2"/>
              <a:buChar char="§"/>
              <a:defRPr/>
            </a:pPr>
            <a:r>
              <a:rPr lang="en-US" sz="1500" b="1" dirty="0">
                <a:solidFill>
                  <a:schemeClr val="tx1"/>
                </a:solidFill>
                <a:latin typeface="Arial" pitchFamily="22" charset="0"/>
              </a:rPr>
              <a:t>Primary End Point</a:t>
            </a: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: SVR12</a:t>
            </a:r>
            <a:endParaRPr lang="en-US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34327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>
            <a:cxnSpLocks/>
          </p:cNvCxnSpPr>
          <p:nvPr/>
        </p:nvCxnSpPr>
        <p:spPr>
          <a:xfrm flipV="1">
            <a:off x="5075000" y="2651601"/>
            <a:ext cx="210312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itle 1">
            <a:extLst>
              <a:ext uri="{FF2B5EF4-FFF2-40B4-BE49-F238E27FC236}">
                <a16:creationId xmlns:a16="http://schemas.microsoft.com/office/drawing/2014/main" id="{6C351C96-9272-1E43-97DF-8989CE2E7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Glecaprevir-Pibrentasvir</a:t>
            </a:r>
            <a:r>
              <a:rPr lang="en-US" sz="1800" dirty="0"/>
              <a:t> in Genotype 1-6 with Renal Disease</a:t>
            </a:r>
            <a:br>
              <a:rPr lang="en-US" sz="1800" dirty="0"/>
            </a:br>
            <a:r>
              <a:rPr lang="en-US" sz="1800" dirty="0"/>
              <a:t>EXPEDITION-5: Study Design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Liver Int. 2020;40:1032-41.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023677" y="1661217"/>
            <a:ext cx="1376873" cy="457200"/>
          </a:xfrm>
          <a:prstGeom prst="rect">
            <a:avLst/>
          </a:prstGeom>
          <a:solidFill>
            <a:srgbClr val="7030A0">
              <a:alpha val="20000"/>
            </a:srgb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50" b="1" dirty="0">
                <a:latin typeface="Arial"/>
                <a:cs typeface="Arial"/>
              </a:rPr>
              <a:t>GLE-PIB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470567" y="1732605"/>
            <a:ext cx="586316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84</a:t>
            </a:r>
          </a:p>
        </p:txBody>
      </p:sp>
      <p:cxnSp>
        <p:nvCxnSpPr>
          <p:cNvPr id="66" name="Straight Connector 65"/>
          <p:cNvCxnSpPr>
            <a:cxnSpLocks/>
          </p:cNvCxnSpPr>
          <p:nvPr/>
        </p:nvCxnSpPr>
        <p:spPr>
          <a:xfrm>
            <a:off x="4579181" y="3392191"/>
            <a:ext cx="3035410" cy="1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5"/>
          <p:cNvSpPr>
            <a:spLocks noChangeArrowheads="1"/>
          </p:cNvSpPr>
          <p:nvPr/>
        </p:nvSpPr>
        <p:spPr bwMode="auto">
          <a:xfrm>
            <a:off x="3028672" y="3166839"/>
            <a:ext cx="2749010" cy="457200"/>
          </a:xfrm>
          <a:prstGeom prst="rect">
            <a:avLst/>
          </a:prstGeom>
          <a:solidFill>
            <a:srgbClr val="E2E3CD"/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50" b="1" dirty="0">
                <a:latin typeface="Arial"/>
                <a:cs typeface="Arial"/>
              </a:rPr>
              <a:t>GLE-PIB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614591" y="3233689"/>
            <a:ext cx="666972" cy="3040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3026124" y="2435316"/>
            <a:ext cx="2048796" cy="457200"/>
          </a:xfrm>
          <a:prstGeom prst="rect">
            <a:avLst/>
          </a:prstGeom>
          <a:solidFill>
            <a:srgbClr val="0070C0">
              <a:alpha val="20000"/>
            </a:srgb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50" b="1" dirty="0">
                <a:latin typeface="Arial"/>
                <a:cs typeface="Arial"/>
              </a:rPr>
              <a:t>GLE-PIB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820569" y="2506692"/>
            <a:ext cx="666972" cy="304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486364" y="2503674"/>
            <a:ext cx="603200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13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503249" y="3228871"/>
            <a:ext cx="522875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4</a:t>
            </a:r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843598" y="3943342"/>
            <a:ext cx="7108792" cy="68389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91440" tIns="91440" rIns="91440" bIns="91440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: GLE-PIB = </a:t>
            </a:r>
            <a:r>
              <a:rPr lang="en-US" sz="1050" dirty="0" err="1">
                <a:solidFill>
                  <a:srgbClr val="000000"/>
                </a:solidFill>
                <a:latin typeface="Arial" pitchFamily="22" charset="0"/>
              </a:rPr>
              <a:t>glecaprevir-pibrentasvir</a:t>
            </a: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; GT, genotype; TN = treatment-naïve; TE = treatment-experienced; NC = non-cirrhotic; CC = compensated cirrhosis</a:t>
            </a:r>
          </a:p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itchFamily="22" charset="0"/>
              </a:rPr>
              <a:t>Drug Dosing: </a:t>
            </a:r>
            <a:r>
              <a:rPr lang="en-US" sz="1050" dirty="0" err="1">
                <a:solidFill>
                  <a:srgbClr val="000000"/>
                </a:solidFill>
                <a:latin typeface="Arial" pitchFamily="22" charset="0"/>
              </a:rPr>
              <a:t>Glecaprevir-pibrentasvir</a:t>
            </a: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 (300/120 mg), once daily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1A2A73E-9B9C-ED48-9281-738F105225DE}"/>
              </a:ext>
            </a:extLst>
          </p:cNvPr>
          <p:cNvSpPr/>
          <p:nvPr/>
        </p:nvSpPr>
        <p:spPr>
          <a:xfrm>
            <a:off x="5551270" y="1024851"/>
            <a:ext cx="409194" cy="3863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16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C0BDE68-EC4B-0343-9DB3-74BD7E3F3CDC}"/>
              </a:ext>
            </a:extLst>
          </p:cNvPr>
          <p:cNvCxnSpPr/>
          <p:nvPr/>
        </p:nvCxnSpPr>
        <p:spPr>
          <a:xfrm flipV="1">
            <a:off x="5777682" y="1334712"/>
            <a:ext cx="0" cy="6142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E07AC1F-5DFE-AA43-B365-0E2D252B550E}"/>
              </a:ext>
            </a:extLst>
          </p:cNvPr>
          <p:cNvCxnSpPr>
            <a:cxnSpLocks/>
          </p:cNvCxnSpPr>
          <p:nvPr/>
        </p:nvCxnSpPr>
        <p:spPr>
          <a:xfrm flipV="1">
            <a:off x="7780740" y="1333861"/>
            <a:ext cx="0" cy="6142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01C8CBAA-C0E2-D647-A399-05CCB3ADD26E}"/>
              </a:ext>
            </a:extLst>
          </p:cNvPr>
          <p:cNvSpPr/>
          <p:nvPr/>
        </p:nvSpPr>
        <p:spPr>
          <a:xfrm>
            <a:off x="7566853" y="1029362"/>
            <a:ext cx="409194" cy="3863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28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A5C6332-123D-9944-A9E2-AA8032355A26}"/>
              </a:ext>
            </a:extLst>
          </p:cNvPr>
          <p:cNvSpPr/>
          <p:nvPr/>
        </p:nvSpPr>
        <p:spPr>
          <a:xfrm>
            <a:off x="890083" y="3166839"/>
            <a:ext cx="1602537" cy="457200"/>
          </a:xfrm>
          <a:prstGeom prst="rect">
            <a:avLst/>
          </a:prstGeom>
          <a:solidFill>
            <a:srgbClr val="454545"/>
          </a:solidFill>
          <a:ln w="63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7160" rtlCol="0" anchor="ctr"/>
          <a:lstStyle/>
          <a:p>
            <a:r>
              <a:rPr lang="en-US" sz="975" b="1" dirty="0">
                <a:latin typeface="Arial"/>
                <a:cs typeface="Arial"/>
              </a:rPr>
              <a:t>GT 3 (TE or TN + CC)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9E0DF61-F966-FB41-A13C-842EB7AA34B2}"/>
              </a:ext>
            </a:extLst>
          </p:cNvPr>
          <p:cNvSpPr/>
          <p:nvPr/>
        </p:nvSpPr>
        <p:spPr>
          <a:xfrm>
            <a:off x="900712" y="2435316"/>
            <a:ext cx="1602537" cy="457200"/>
          </a:xfrm>
          <a:prstGeom prst="rect">
            <a:avLst/>
          </a:prstGeom>
          <a:solidFill>
            <a:srgbClr val="454545"/>
          </a:solidFill>
          <a:ln w="63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7160" rtlCol="0" anchor="ctr"/>
          <a:lstStyle/>
          <a:p>
            <a:r>
              <a:rPr lang="en-US" sz="975" b="1" dirty="0">
                <a:latin typeface="Arial"/>
                <a:cs typeface="Arial"/>
              </a:rPr>
              <a:t>GT 1-6 (TN +CC) or GT 1, 2, 4-6 (TE + CC)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6BDA53F-54CB-904E-956D-1809696F3B3F}"/>
              </a:ext>
            </a:extLst>
          </p:cNvPr>
          <p:cNvSpPr/>
          <p:nvPr/>
        </p:nvSpPr>
        <p:spPr>
          <a:xfrm>
            <a:off x="900712" y="1661217"/>
            <a:ext cx="1602537" cy="457200"/>
          </a:xfrm>
          <a:prstGeom prst="rect">
            <a:avLst/>
          </a:prstGeom>
          <a:solidFill>
            <a:srgbClr val="454545"/>
          </a:solidFill>
          <a:ln w="63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7160" rtlCol="0" anchor="ctr"/>
          <a:lstStyle/>
          <a:p>
            <a:r>
              <a:rPr lang="en-US" sz="975" b="1" dirty="0">
                <a:latin typeface="Arial"/>
                <a:cs typeface="Arial"/>
              </a:rPr>
              <a:t>GT 1-6 (TN + NC) or</a:t>
            </a:r>
            <a:br>
              <a:rPr lang="en-US" sz="975" b="1" dirty="0">
                <a:latin typeface="Arial"/>
                <a:cs typeface="Arial"/>
              </a:rPr>
            </a:br>
            <a:r>
              <a:rPr lang="en-US" sz="975" b="1" dirty="0">
                <a:latin typeface="Arial"/>
                <a:cs typeface="Arial"/>
              </a:rPr>
              <a:t>GT 1, 2, 4-6 (TE + NC)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6139511-2EA9-8B49-B8E2-65D572C95A0E}"/>
              </a:ext>
            </a:extLst>
          </p:cNvPr>
          <p:cNvSpPr/>
          <p:nvPr/>
        </p:nvSpPr>
        <p:spPr>
          <a:xfrm>
            <a:off x="1138415" y="1085901"/>
            <a:ext cx="7408953" cy="308037"/>
          </a:xfrm>
          <a:prstGeom prst="rect">
            <a:avLst/>
          </a:prstGeom>
          <a:gradFill>
            <a:gsLst>
              <a:gs pos="85000">
                <a:srgbClr val="ECECEC"/>
              </a:gs>
              <a:gs pos="0">
                <a:schemeClr val="bg1"/>
              </a:gs>
              <a:gs pos="15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8AC8505-FF38-5C42-808F-09259EAB5803}"/>
              </a:ext>
            </a:extLst>
          </p:cNvPr>
          <p:cNvCxnSpPr>
            <a:cxnSpLocks/>
          </p:cNvCxnSpPr>
          <p:nvPr/>
        </p:nvCxnSpPr>
        <p:spPr>
          <a:xfrm>
            <a:off x="1472119" y="1396242"/>
            <a:ext cx="6647234" cy="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7AD82D1-7D81-0D49-A65B-FE31BF67AE75}"/>
              </a:ext>
            </a:extLst>
          </p:cNvPr>
          <p:cNvGrpSpPr/>
          <p:nvPr/>
        </p:nvGrpSpPr>
        <p:grpSpPr>
          <a:xfrm>
            <a:off x="1857714" y="1021866"/>
            <a:ext cx="6155705" cy="386328"/>
            <a:chOff x="1857714" y="1021866"/>
            <a:chExt cx="6155705" cy="386328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FECE08E-051E-5E44-AA72-3248EF20FD04}"/>
                </a:ext>
              </a:extLst>
            </p:cNvPr>
            <p:cNvSpPr/>
            <p:nvPr/>
          </p:nvSpPr>
          <p:spPr>
            <a:xfrm>
              <a:off x="1857714" y="1079958"/>
              <a:ext cx="628650" cy="29947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</a:rPr>
                <a:t>Week</a:t>
              </a:r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A189FC11-FB55-7A45-8FCC-171BEB1AC568}"/>
                </a:ext>
              </a:extLst>
            </p:cNvPr>
            <p:cNvGrpSpPr/>
            <p:nvPr/>
          </p:nvGrpSpPr>
          <p:grpSpPr>
            <a:xfrm>
              <a:off x="2825227" y="1021866"/>
              <a:ext cx="5188192" cy="386328"/>
              <a:chOff x="2825227" y="1021866"/>
              <a:chExt cx="5188192" cy="386328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72934EAC-77DC-6A47-B2DA-10435832F444}"/>
                  </a:ext>
                </a:extLst>
              </p:cNvPr>
              <p:cNvSpPr/>
              <p:nvPr/>
            </p:nvSpPr>
            <p:spPr>
              <a:xfrm>
                <a:off x="2825227" y="1021866"/>
                <a:ext cx="409194" cy="386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>
                    <a:solidFill>
                      <a:srgbClr val="000000"/>
                    </a:solidFill>
                    <a:latin typeface="Arial"/>
                    <a:cs typeface="Arial"/>
                  </a:rPr>
                  <a:t>0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43DB8560-8E0C-0F48-9B29-C867F0072186}"/>
                  </a:ext>
                </a:extLst>
              </p:cNvPr>
              <p:cNvSpPr/>
              <p:nvPr/>
            </p:nvSpPr>
            <p:spPr>
              <a:xfrm>
                <a:off x="6929776" y="1021866"/>
                <a:ext cx="409194" cy="386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>
                    <a:solidFill>
                      <a:srgbClr val="000000"/>
                    </a:solidFill>
                    <a:latin typeface="Arial"/>
                    <a:cs typeface="Arial"/>
                  </a:rPr>
                  <a:t>24</a:t>
                </a: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C4F85A3F-C26C-BD4A-B703-EAEF1807F628}"/>
                  </a:ext>
                </a:extLst>
              </p:cNvPr>
              <p:cNvSpPr/>
              <p:nvPr/>
            </p:nvSpPr>
            <p:spPr>
              <a:xfrm>
                <a:off x="4193410" y="1021866"/>
                <a:ext cx="409194" cy="386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>
                    <a:solidFill>
                      <a:srgbClr val="000000"/>
                    </a:solidFill>
                    <a:latin typeface="Arial"/>
                    <a:cs typeface="Arial"/>
                  </a:rPr>
                  <a:t>8</a:t>
                </a: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57E2F81C-31C8-E641-B0EB-849BAF32A043}"/>
                  </a:ext>
                </a:extLst>
              </p:cNvPr>
              <p:cNvSpPr/>
              <p:nvPr/>
            </p:nvSpPr>
            <p:spPr>
              <a:xfrm>
                <a:off x="4877501" y="1021866"/>
                <a:ext cx="409194" cy="386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>
                    <a:solidFill>
                      <a:srgbClr val="000000"/>
                    </a:solidFill>
                    <a:latin typeface="Arial"/>
                    <a:cs typeface="Arial"/>
                  </a:rPr>
                  <a:t>12</a:t>
                </a: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6A5704AD-40D2-8746-AFA0-B6347CD5BC32}"/>
                  </a:ext>
                </a:extLst>
              </p:cNvPr>
              <p:cNvSpPr/>
              <p:nvPr/>
            </p:nvSpPr>
            <p:spPr>
              <a:xfrm>
                <a:off x="6245683" y="1021866"/>
                <a:ext cx="409194" cy="386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>
                    <a:solidFill>
                      <a:srgbClr val="000000"/>
                    </a:solidFill>
                    <a:latin typeface="Arial"/>
                    <a:cs typeface="Arial"/>
                  </a:rPr>
                  <a:t>20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94AB3BC4-8747-6B49-A422-D8641FD3FEE1}"/>
                  </a:ext>
                </a:extLst>
              </p:cNvPr>
              <p:cNvSpPr/>
              <p:nvPr/>
            </p:nvSpPr>
            <p:spPr>
              <a:xfrm>
                <a:off x="3509318" y="1021866"/>
                <a:ext cx="409194" cy="386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>
                    <a:solidFill>
                      <a:srgbClr val="000000"/>
                    </a:solidFill>
                    <a:latin typeface="Arial"/>
                    <a:cs typeface="Arial"/>
                  </a:rPr>
                  <a:t>4</a:t>
                </a: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590CFB40-5A67-CB46-ABBD-5D9EEBD9C86E}"/>
                  </a:ext>
                </a:extLst>
              </p:cNvPr>
              <p:cNvSpPr/>
              <p:nvPr/>
            </p:nvSpPr>
            <p:spPr>
              <a:xfrm>
                <a:off x="5561592" y="1021866"/>
                <a:ext cx="409194" cy="386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>
                    <a:solidFill>
                      <a:srgbClr val="000000"/>
                    </a:solidFill>
                    <a:latin typeface="Arial"/>
                    <a:cs typeface="Arial"/>
                  </a:rPr>
                  <a:t>16</a:t>
                </a:r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178B0DBF-D240-6B42-9846-D3E7FEA57039}"/>
                  </a:ext>
                </a:extLst>
              </p:cNvPr>
              <p:cNvSpPr/>
              <p:nvPr/>
            </p:nvSpPr>
            <p:spPr>
              <a:xfrm>
                <a:off x="7604225" y="1021866"/>
                <a:ext cx="409194" cy="3863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>
                    <a:solidFill>
                      <a:srgbClr val="000000"/>
                    </a:solidFill>
                    <a:latin typeface="Arial"/>
                    <a:cs typeface="Arial"/>
                  </a:rPr>
                  <a:t>28</a:t>
                </a:r>
              </a:p>
            </p:txBody>
          </p:sp>
        </p:grpSp>
      </p:grp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D6B8238-6099-164D-A8B8-29E10678FB31}"/>
              </a:ext>
            </a:extLst>
          </p:cNvPr>
          <p:cNvCxnSpPr/>
          <p:nvPr/>
        </p:nvCxnSpPr>
        <p:spPr>
          <a:xfrm flipV="1">
            <a:off x="3028672" y="1328205"/>
            <a:ext cx="0" cy="65723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27FC5528-6646-B340-A37F-B0B5DA175F74}"/>
              </a:ext>
            </a:extLst>
          </p:cNvPr>
          <p:cNvCxnSpPr/>
          <p:nvPr/>
        </p:nvCxnSpPr>
        <p:spPr>
          <a:xfrm flipV="1">
            <a:off x="4396669" y="1328205"/>
            <a:ext cx="0" cy="6142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AAC290B-4D2C-7A42-829E-37B3F166C864}"/>
              </a:ext>
            </a:extLst>
          </p:cNvPr>
          <p:cNvCxnSpPr>
            <a:cxnSpLocks/>
          </p:cNvCxnSpPr>
          <p:nvPr/>
        </p:nvCxnSpPr>
        <p:spPr>
          <a:xfrm flipV="1">
            <a:off x="7134373" y="1328205"/>
            <a:ext cx="0" cy="6142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021B3B5B-650D-784B-9F39-6D6DEB97ADB7}"/>
              </a:ext>
            </a:extLst>
          </p:cNvPr>
          <p:cNvCxnSpPr/>
          <p:nvPr/>
        </p:nvCxnSpPr>
        <p:spPr>
          <a:xfrm flipV="1">
            <a:off x="5080667" y="1328205"/>
            <a:ext cx="0" cy="6142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761D3F4-D261-FA4E-9D41-A48EBAF71A22}"/>
              </a:ext>
            </a:extLst>
          </p:cNvPr>
          <p:cNvCxnSpPr/>
          <p:nvPr/>
        </p:nvCxnSpPr>
        <p:spPr>
          <a:xfrm flipH="1" flipV="1">
            <a:off x="6448663" y="1328205"/>
            <a:ext cx="1710" cy="6142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24D5557-E441-2C41-9C06-AAD3D73024AD}"/>
              </a:ext>
            </a:extLst>
          </p:cNvPr>
          <p:cNvCxnSpPr/>
          <p:nvPr/>
        </p:nvCxnSpPr>
        <p:spPr>
          <a:xfrm flipV="1">
            <a:off x="5764665" y="1328205"/>
            <a:ext cx="0" cy="6142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15DB0AC7-76E7-FA40-9050-EE908DF01110}"/>
              </a:ext>
            </a:extLst>
          </p:cNvPr>
          <p:cNvCxnSpPr/>
          <p:nvPr/>
        </p:nvCxnSpPr>
        <p:spPr>
          <a:xfrm flipV="1">
            <a:off x="3712670" y="1328205"/>
            <a:ext cx="0" cy="65723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59006CC-CDA9-A949-9407-C6B2B1C1D7B3}"/>
              </a:ext>
            </a:extLst>
          </p:cNvPr>
          <p:cNvCxnSpPr>
            <a:cxnSpLocks/>
          </p:cNvCxnSpPr>
          <p:nvPr/>
        </p:nvCxnSpPr>
        <p:spPr>
          <a:xfrm flipV="1">
            <a:off x="4396669" y="1886358"/>
            <a:ext cx="210312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131971" y="1747310"/>
            <a:ext cx="666972" cy="304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8F5AAB0F-D204-0F49-BDD7-3EA4FE391B23}"/>
              </a:ext>
            </a:extLst>
          </p:cNvPr>
          <p:cNvCxnSpPr>
            <a:cxnSpLocks/>
          </p:cNvCxnSpPr>
          <p:nvPr/>
        </p:nvCxnSpPr>
        <p:spPr>
          <a:xfrm flipV="1">
            <a:off x="7815308" y="1328205"/>
            <a:ext cx="0" cy="6142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37736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Glecaprevir-Pibrentasvir in Genotype 1-6 with Renal Disease</a:t>
            </a:r>
            <a:br>
              <a:rPr lang="en-US" sz="2000" dirty="0"/>
            </a:br>
            <a:r>
              <a:rPr lang="en-US" sz="2000" dirty="0"/>
              <a:t>EXPEDITION-5: Baseline Characteristics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Liver Int. 2020;40:1032-41.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311823"/>
              </p:ext>
            </p:extLst>
          </p:nvPr>
        </p:nvGraphicFramePr>
        <p:xfrm>
          <a:off x="467512" y="1016828"/>
          <a:ext cx="8229600" cy="370600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076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2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7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6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864" marR="34290" marT="34290" marB="34290" anchor="ctr" horzOverflow="overflow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GLE-PIB 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8 weeks</a:t>
                      </a:r>
                      <a:b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</a:t>
                      </a: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n = 84)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D57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GLE-PIB 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weeks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13)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1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GLE-PIB </a:t>
                      </a: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4)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5B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04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age, (range)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 (32-84)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 (49-87)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 (54-70)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04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 sex, n (%)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 (61)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(54)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(50)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188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Race, n (%)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White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Black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Asian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Latinx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 (74)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(13)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(13)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(19)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(62)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(23)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(15)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(8)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(100)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(25)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BMI, median (range), kg/m</a:t>
                      </a:r>
                      <a:r>
                        <a:rPr lang="en-US" sz="12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24.9 (16.8-53.5)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28.7 (17.1-41.1)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24.3 (17.7-26.8)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043">
                <a:tc>
                  <a:txBody>
                    <a:bodyPr/>
                    <a:lstStyle/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RNA ≥1 million IU/ml, n (%)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 (40)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(38)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(75)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188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genotype, n (%)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GT 1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GT 2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GT 3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GT 4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 (55)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 (31)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 (11)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(4)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 (69)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(8)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(15)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(8)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(100)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861">
                <a:tc gridSpan="4">
                  <a:txBody>
                    <a:bodyPr/>
                    <a:lstStyle/>
                    <a:p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Abbreviations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GLE-PIB = glecaprevir-pibrentasvir; BMI = body mass index; GT, genotype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184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08362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Genotype 1-6 with Renal Disease</a:t>
            </a:r>
            <a:br>
              <a:rPr lang="en-US" sz="2000" dirty="0"/>
            </a:br>
            <a:r>
              <a:rPr lang="en-US" sz="2000" dirty="0"/>
              <a:t>EXPEDITION-5: Baseline Characteristics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Liver Int. 2020;40:1032-41.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941752"/>
              </p:ext>
            </p:extLst>
          </p:nvPr>
        </p:nvGraphicFramePr>
        <p:xfrm>
          <a:off x="457200" y="1045403"/>
          <a:ext cx="8229598" cy="370332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294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2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7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3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864" marR="34290" marT="34290" marB="34290" anchor="ctr" horzOverflow="overflow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GLE-PIB 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8 weeks</a:t>
                      </a:r>
                      <a:b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</a:t>
                      </a: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n = 84)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D57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GLE-PIB 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weeks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13)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1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GLE-PIB </a:t>
                      </a: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4)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5B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85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 treatment experience, n (%)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(18)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(92)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779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Fibrosis stage, n (%)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F0-1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F2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F3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F4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Missing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 (73)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(6)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(19)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(1)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(100)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(100)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573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CKD stage, n (%)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Stage 3b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Stage 4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Stage 5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(5)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(17)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 (79)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(23)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(15)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(62)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(25)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(75)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7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dialysis, n (%)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Hemodialysis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Peritoneal dialysis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 (79)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 (96)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(4)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(62)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(88)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(12)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(75)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(100)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539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Abbreviations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GLE-PIB = glecaprevir-pibrentasvir; CKD = chronic kidney disease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616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91226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Genotype 1-6 with Renal Disease</a:t>
            </a:r>
            <a:br>
              <a:rPr lang="en-US" sz="2000" dirty="0"/>
            </a:br>
            <a:r>
              <a:rPr lang="en-US" sz="2000" dirty="0"/>
              <a:t>EXPEDITION-5: Results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EXPEDITION-5: Overall SVR by Analysis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Liver Int. 2020;40:1032-41.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graphicFrame>
        <p:nvGraphicFramePr>
          <p:cNvPr id="20" name="Chart 19"/>
          <p:cNvGraphicFramePr>
            <a:graphicFrameLocks/>
          </p:cNvGraphicFramePr>
          <p:nvPr/>
        </p:nvGraphicFramePr>
        <p:xfrm>
          <a:off x="457200" y="1371599"/>
          <a:ext cx="8229600" cy="310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139172" y="4379968"/>
            <a:ext cx="7310434" cy="36348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69365" tIns="34073" rIns="69365" bIns="34073" anchor="ctr">
            <a:prstTxWarp prst="textNoShape">
              <a:avLst/>
            </a:prstTxWarp>
          </a:bodyPr>
          <a:lstStyle/>
          <a:p>
            <a:pPr marL="205740" defTabSz="701279">
              <a:spcBef>
                <a:spcPts val="180"/>
              </a:spcBef>
            </a:pP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ITT = Intent-to-treat; mITT = modified intent-to-treat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19855" y="3754070"/>
            <a:ext cx="715208" cy="26013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98/98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19924" y="3754070"/>
            <a:ext cx="679043" cy="26013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98/101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A25A8D-44E2-83D6-743A-3320C7A5393A}"/>
              </a:ext>
            </a:extLst>
          </p:cNvPr>
          <p:cNvSpPr/>
          <p:nvPr/>
        </p:nvSpPr>
        <p:spPr>
          <a:xfrm>
            <a:off x="2592086" y="1854251"/>
            <a:ext cx="122108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92-99)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9CCF1A-8413-9C4D-6CFC-E1CD735726DC}"/>
              </a:ext>
            </a:extLst>
          </p:cNvPr>
          <p:cNvSpPr/>
          <p:nvPr/>
        </p:nvSpPr>
        <p:spPr>
          <a:xfrm>
            <a:off x="6057180" y="1815751"/>
            <a:ext cx="122108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96-100)</a:t>
            </a:r>
          </a:p>
        </p:txBody>
      </p:sp>
    </p:spTree>
    <p:extLst>
      <p:ext uri="{BB962C8B-B14F-4D97-AF65-F5344CB8AC3E}">
        <p14:creationId xmlns:p14="http://schemas.microsoft.com/office/powerpoint/2010/main" val="28788664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Genotype 1-6 with Renal Disease</a:t>
            </a:r>
            <a:br>
              <a:rPr lang="en-US" sz="2000" dirty="0"/>
            </a:br>
            <a:r>
              <a:rPr lang="en-US" sz="2000" dirty="0"/>
              <a:t>EXPEDITION-5: Results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EXPEDITION-5: Overall SVR by Analysis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Liver Int. 2020;40:1032-41.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graphicFrame>
        <p:nvGraphicFramePr>
          <p:cNvPr id="20" name="Chart 19"/>
          <p:cNvGraphicFramePr>
            <a:graphicFrameLocks/>
          </p:cNvGraphicFramePr>
          <p:nvPr/>
        </p:nvGraphicFramePr>
        <p:xfrm>
          <a:off x="457200" y="1371599"/>
          <a:ext cx="8229600" cy="310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139172" y="4345695"/>
            <a:ext cx="6871716" cy="3977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69365" tIns="34073" rIns="69365" bIns="34073" anchor="ctr">
            <a:prstTxWarp prst="textNoShape">
              <a:avLst/>
            </a:prstTxWarp>
          </a:bodyPr>
          <a:lstStyle/>
          <a:p>
            <a:pPr marL="205740" defTabSz="701279">
              <a:spcBef>
                <a:spcPts val="180"/>
              </a:spcBef>
            </a:pP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ITT = Intent-to-treat; mITT = modified intent-to-treat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26730" y="3758428"/>
            <a:ext cx="715208" cy="26013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98/98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40550" y="3758428"/>
            <a:ext cx="679043" cy="26013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98/101</a:t>
            </a:r>
          </a:p>
        </p:txBody>
      </p:sp>
      <p:sp>
        <p:nvSpPr>
          <p:cNvPr id="12" name="Line Callout 1 11">
            <a:extLst>
              <a:ext uri="{FF2B5EF4-FFF2-40B4-BE49-F238E27FC236}">
                <a16:creationId xmlns:a16="http://schemas.microsoft.com/office/drawing/2014/main" id="{6E9E1883-F1D2-E342-9FB4-62DF0C87F4F2}"/>
              </a:ext>
            </a:extLst>
          </p:cNvPr>
          <p:cNvSpPr/>
          <p:nvPr/>
        </p:nvSpPr>
        <p:spPr>
          <a:xfrm>
            <a:off x="2276005" y="2643181"/>
            <a:ext cx="1914525" cy="565796"/>
          </a:xfrm>
          <a:prstGeom prst="borderCallout1">
            <a:avLst>
              <a:gd name="adj1" fmla="val 193249"/>
              <a:gd name="adj2" fmla="val 49495"/>
              <a:gd name="adj3" fmla="val 100906"/>
              <a:gd name="adj4" fmla="val 50062"/>
            </a:avLst>
          </a:prstGeom>
          <a:solidFill>
            <a:srgbClr val="D9D9D9"/>
          </a:solidFill>
          <a:ln w="12700" cmpd="sng">
            <a:solidFill>
              <a:srgbClr val="FFFF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1 missing SVR12 data (achieved SVR24);</a:t>
            </a:r>
          </a:p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2 premature discontinuations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E6FCC1-D31E-2496-51DF-753A2AD56BDD}"/>
              </a:ext>
            </a:extLst>
          </p:cNvPr>
          <p:cNvSpPr/>
          <p:nvPr/>
        </p:nvSpPr>
        <p:spPr>
          <a:xfrm>
            <a:off x="2592086" y="1854251"/>
            <a:ext cx="122108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92-99)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60DB372-F843-B22E-2DEF-1FC269C53399}"/>
              </a:ext>
            </a:extLst>
          </p:cNvPr>
          <p:cNvSpPr/>
          <p:nvPr/>
        </p:nvSpPr>
        <p:spPr>
          <a:xfrm>
            <a:off x="6057180" y="1815751"/>
            <a:ext cx="122108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96-100)</a:t>
            </a:r>
          </a:p>
        </p:txBody>
      </p:sp>
    </p:spTree>
    <p:extLst>
      <p:ext uri="{BB962C8B-B14F-4D97-AF65-F5344CB8AC3E}">
        <p14:creationId xmlns:p14="http://schemas.microsoft.com/office/powerpoint/2010/main" val="30044528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Genotype 1-6 with Renal Disease</a:t>
            </a:r>
            <a:br>
              <a:rPr lang="en-US" sz="2000" dirty="0"/>
            </a:br>
            <a:r>
              <a:rPr lang="en-US" sz="2000" dirty="0"/>
              <a:t>EXPEDITION-5: Adverse Events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Liver Int. 2020;40:1032-41.</a:t>
            </a: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4430899"/>
              </p:ext>
            </p:extLst>
          </p:nvPr>
        </p:nvGraphicFramePr>
        <p:xfrm>
          <a:off x="467513" y="1009665"/>
          <a:ext cx="8229599" cy="3736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53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Adverse Event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(AE), n (%)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Glecaprevir-Pibrentasvir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101)</a:t>
                      </a:r>
                      <a:endParaRPr lang="en-U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9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2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Serious AE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(12)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52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 leading to treatment discontinuation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(2)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52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Death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861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AEs occurring in ≥10% of patients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Pruritus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Hypertension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Generalized pruritus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Bronchitis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(16)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(6)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(6)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(6)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Laboratory abnormalities (grade 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ALT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&gt;5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ULN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AST &gt;5x ULN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Total bilirubin &gt;3x ULN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62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Abbreviations: 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 </a:t>
                      </a:r>
                      <a:r>
                        <a:rPr lang="en-US" sz="10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adverse event; ALT = alanine aminotransferase; AST = aspartate aminotransferase; ULN = upper limit of normal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767924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Genotype 1-6 with Renal Disease</a:t>
            </a:r>
            <a:br>
              <a:rPr lang="en-US" sz="2000" dirty="0"/>
            </a:br>
            <a:r>
              <a:rPr lang="en-US" sz="2000" dirty="0"/>
              <a:t>EXPEDITION-5: Conclusions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Liver Int. 2020;40:1032-41.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C0438-CE53-0E43-8F6B-12E20C783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-18168" y="2055041"/>
            <a:ext cx="9180576" cy="1070156"/>
          </a:xfrm>
        </p:spPr>
        <p:txBody>
          <a:bodyPr/>
          <a:lstStyle/>
          <a:p>
            <a:r>
              <a:rPr lang="en-US" b="1" dirty="0">
                <a:solidFill>
                  <a:srgbClr val="800000"/>
                </a:solidFill>
                <a:latin typeface="Arial"/>
                <a:cs typeface="Arial"/>
              </a:rPr>
              <a:t>Conclusion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: </a:t>
            </a:r>
            <a:r>
              <a:rPr lang="en-US" dirty="0">
                <a:solidFill>
                  <a:schemeClr val="tx1"/>
                </a:solidFill>
                <a:cs typeface="Arial"/>
              </a:rPr>
              <a:t>“Glecaprevir-pibrentasvir treatment yielded high SVR12 rates irrespective of the presence of stage 3b, 4 or 5 CKD. No safety signals were detected.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108486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39042</TotalTime>
  <Words>1111</Words>
  <Application>Microsoft Macintosh PowerPoint</Application>
  <PresentationFormat>On-screen Show (16:9)</PresentationFormat>
  <Paragraphs>226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Corbel</vt:lpstr>
      <vt:lpstr>Geneva</vt:lpstr>
      <vt:lpstr>Lucida Grande</vt:lpstr>
      <vt:lpstr>Symbol</vt:lpstr>
      <vt:lpstr>Times New Roman</vt:lpstr>
      <vt:lpstr>Wingdings</vt:lpstr>
      <vt:lpstr>AETC_Master_Template_061510</vt:lpstr>
      <vt:lpstr>Glecaprevir-Pibrentasvir in GT 1-6 with Renal Disease EXPEDITION-5</vt:lpstr>
      <vt:lpstr>Glecaprevir-Pibrentasvir in Genotype 1-6 with Renal Disease EXPEDITION-5: Study Features</vt:lpstr>
      <vt:lpstr>Glecaprevir-Pibrentasvir in Genotype 1-6 with Renal Disease EXPEDITION-5: Study Design</vt:lpstr>
      <vt:lpstr>Glecaprevir-Pibrentasvir in Genotype 1-6 with Renal Disease EXPEDITION-5: Baseline Characteristics</vt:lpstr>
      <vt:lpstr>Glecaprevir-Pibrentasvir in Genotype 1-6 with Renal Disease EXPEDITION-5: Baseline Characteristics</vt:lpstr>
      <vt:lpstr>Glecaprevir-Pibrentasvir in Genotype 1-6 with Renal Disease EXPEDITION-5: Results</vt:lpstr>
      <vt:lpstr>Glecaprevir-Pibrentasvir in Genotype 1-6 with Renal Disease EXPEDITION-5: Results</vt:lpstr>
      <vt:lpstr>Glecaprevir-Pibrentasvir in Genotype 1-6 with Renal Disease EXPEDITION-5: Adverse Events</vt:lpstr>
      <vt:lpstr>Glecaprevir-Pibrentasvir in Genotype 1-6 with Renal Disease EXPEDITION-5: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1427</cp:revision>
  <cp:lastPrinted>2019-10-21T18:40:24Z</cp:lastPrinted>
  <dcterms:created xsi:type="dcterms:W3CDTF">2010-11-28T05:36:22Z</dcterms:created>
  <dcterms:modified xsi:type="dcterms:W3CDTF">2022-06-25T22:10:20Z</dcterms:modified>
</cp:coreProperties>
</file>