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1040" r:id="rId2"/>
    <p:sldId id="1041" r:id="rId3"/>
    <p:sldId id="1042" r:id="rId4"/>
    <p:sldId id="1043" r:id="rId5"/>
    <p:sldId id="1044" r:id="rId6"/>
    <p:sldId id="1045" r:id="rId7"/>
    <p:sldId id="1046" r:id="rId8"/>
    <p:sldId id="1049" r:id="rId9"/>
    <p:sldId id="1048" r:id="rId10"/>
    <p:sldId id="1013" r:id="rId11"/>
    <p:sldId id="999" r:id="rId12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6"/>
    <a:srgbClr val="404D7D"/>
    <a:srgbClr val="7D5782"/>
    <a:srgbClr val="7F6000"/>
    <a:srgbClr val="246BA6"/>
    <a:srgbClr val="6D5200"/>
    <a:srgbClr val="644B00"/>
    <a:srgbClr val="00597C"/>
    <a:srgbClr val="8F3538"/>
    <a:srgbClr val="DBD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288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792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27208158120019"/>
          <c:y val="2.7389866707837992E-2"/>
          <c:w val="0.86727392030541595"/>
          <c:h val="0.90458034050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SVR12 (ITT)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A4B4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B38-D54D-A3F9-304B016C1016}"/>
              </c:ext>
            </c:extLst>
          </c:dPt>
          <c:dPt>
            <c:idx val="1"/>
            <c:invertIfNegative val="0"/>
            <c:bubble3D val="0"/>
            <c:spPr>
              <a:solidFill>
                <a:srgbClr val="657F2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DB38-D54D-A3F9-304B016C1016}"/>
              </c:ext>
            </c:extLst>
          </c:dPt>
          <c:dPt>
            <c:idx val="2"/>
            <c:invertIfNegative val="0"/>
            <c:bubble3D val="0"/>
            <c:spPr>
              <a:solidFill>
                <a:srgbClr val="80693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DB38-D54D-A3F9-304B016C1016}"/>
              </c:ext>
            </c:extLst>
          </c:dPt>
          <c:dPt>
            <c:idx val="3"/>
            <c:invertIfNegative val="0"/>
            <c:bubble3D val="0"/>
            <c:spPr>
              <a:solidFill>
                <a:srgbClr val="6F4C7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DB38-D54D-A3F9-304B016C1016}"/>
              </c:ext>
            </c:extLst>
          </c:dPt>
          <c:dPt>
            <c:idx val="4"/>
            <c:invertIfNegative val="0"/>
            <c:bubble3D val="0"/>
            <c:spPr>
              <a:solidFill>
                <a:srgbClr val="246BA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DB38-D54D-A3F9-304B016C1016}"/>
              </c:ext>
            </c:extLst>
          </c:dPt>
          <c:dPt>
            <c:idx val="5"/>
            <c:invertIfNegative val="0"/>
            <c:bubble3D val="0"/>
            <c:spPr>
              <a:solidFill>
                <a:srgbClr val="8F3538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DB38-D54D-A3F9-304B016C1016}"/>
              </c:ext>
            </c:extLst>
          </c:dPt>
          <c:dPt>
            <c:idx val="6"/>
            <c:invertIfNegative val="0"/>
            <c:bubble3D val="0"/>
            <c:spPr>
              <a:solidFill>
                <a:srgbClr val="828E6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DB38-D54D-A3F9-304B016C1016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Overall</c:v>
                </c:pt>
                <c:pt idx="1">
                  <c:v>GT1</c:v>
                </c:pt>
                <c:pt idx="2">
                  <c:v>GT2</c:v>
                </c:pt>
                <c:pt idx="3">
                  <c:v>GT3</c:v>
                </c:pt>
                <c:pt idx="4">
                  <c:v>GT4</c:v>
                </c:pt>
                <c:pt idx="5">
                  <c:v>GT5</c:v>
                </c:pt>
                <c:pt idx="6">
                  <c:v>GT6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97.7</c:v>
                </c:pt>
                <c:pt idx="1">
                  <c:v>97.8</c:v>
                </c:pt>
                <c:pt idx="2">
                  <c:v>100</c:v>
                </c:pt>
                <c:pt idx="3">
                  <c:v>95.2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B38-D54D-A3F9-304B016C10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-2028968584"/>
        <c:axId val="-2026201752"/>
      </c:barChart>
      <c:catAx>
        <c:axId val="-2028968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crossAx val="-20262017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620175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8.3379508117040931E-3"/>
              <c:y val="0.1773319695332201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crossAx val="-2028968584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90458034050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SVR12 (PP)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A4B4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B38-D54D-A3F9-304B016C1016}"/>
              </c:ext>
            </c:extLst>
          </c:dPt>
          <c:dPt>
            <c:idx val="1"/>
            <c:invertIfNegative val="0"/>
            <c:bubble3D val="0"/>
            <c:spPr>
              <a:solidFill>
                <a:srgbClr val="657F2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DB38-D54D-A3F9-304B016C1016}"/>
              </c:ext>
            </c:extLst>
          </c:dPt>
          <c:dPt>
            <c:idx val="2"/>
            <c:invertIfNegative val="0"/>
            <c:bubble3D val="0"/>
            <c:spPr>
              <a:solidFill>
                <a:srgbClr val="80693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DB38-D54D-A3F9-304B016C1016}"/>
              </c:ext>
            </c:extLst>
          </c:dPt>
          <c:dPt>
            <c:idx val="3"/>
            <c:invertIfNegative val="0"/>
            <c:bubble3D val="0"/>
            <c:spPr>
              <a:solidFill>
                <a:srgbClr val="7D578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DB38-D54D-A3F9-304B016C1016}"/>
              </c:ext>
            </c:extLst>
          </c:dPt>
          <c:dPt>
            <c:idx val="4"/>
            <c:invertIfNegative val="0"/>
            <c:bubble3D val="0"/>
            <c:spPr>
              <a:solidFill>
                <a:srgbClr val="246BA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DB38-D54D-A3F9-304B016C1016}"/>
              </c:ext>
            </c:extLst>
          </c:dPt>
          <c:dPt>
            <c:idx val="5"/>
            <c:invertIfNegative val="0"/>
            <c:bubble3D val="0"/>
            <c:spPr>
              <a:solidFill>
                <a:srgbClr val="8F3538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DB38-D54D-A3F9-304B016C1016}"/>
              </c:ext>
            </c:extLst>
          </c:dPt>
          <c:dPt>
            <c:idx val="6"/>
            <c:invertIfNegative val="0"/>
            <c:bubble3D val="0"/>
            <c:spPr>
              <a:solidFill>
                <a:srgbClr val="828E6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DB38-D54D-A3F9-304B016C1016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Overall</c:v>
                </c:pt>
                <c:pt idx="1">
                  <c:v>GT1</c:v>
                </c:pt>
                <c:pt idx="2">
                  <c:v>GT2</c:v>
                </c:pt>
                <c:pt idx="3">
                  <c:v>GT3</c:v>
                </c:pt>
                <c:pt idx="4">
                  <c:v>GT4</c:v>
                </c:pt>
                <c:pt idx="5">
                  <c:v>GT5</c:v>
                </c:pt>
                <c:pt idx="6">
                  <c:v>GT6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99.7</c:v>
                </c:pt>
                <c:pt idx="1">
                  <c:v>100</c:v>
                </c:pt>
                <c:pt idx="2">
                  <c:v>100</c:v>
                </c:pt>
                <c:pt idx="3">
                  <c:v>98.4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B38-D54D-A3F9-304B016C10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-2028968584"/>
        <c:axId val="-2026201752"/>
      </c:barChart>
      <c:catAx>
        <c:axId val="-2028968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262017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620175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0.12831251937341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28968584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8746E0-C15F-CF49-965C-41A0CD08B991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 err="1">
                <a:solidFill>
                  <a:srgbClr val="001D48"/>
                </a:solidFill>
              </a:rPr>
              <a:t>Glecaprevir-Pibrentasvir</a:t>
            </a:r>
            <a:r>
              <a:rPr lang="en-US" sz="1800" dirty="0">
                <a:solidFill>
                  <a:srgbClr val="001D48"/>
                </a:solidFill>
              </a:rPr>
              <a:t> in GT 1-6 and Compensated Cirrhosis</a:t>
            </a:r>
            <a:br>
              <a:rPr lang="en-US" sz="1800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EXPEDITION-8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88B2A9-3A9A-C041-A263-BDDC29E16B0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Brown RS, et al. J Hepatol. 2020;72:441-8.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B2E1EA-6D6C-4945-95EE-BF8C42D542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Treatment Naïve and Treatment Experienced, </a:t>
            </a:r>
            <a:r>
              <a:rPr lang="en-US" dirty="0"/>
              <a:t>Phase 3</a:t>
            </a:r>
          </a:p>
        </p:txBody>
      </p:sp>
    </p:spTree>
    <p:extLst>
      <p:ext uri="{BB962C8B-B14F-4D97-AF65-F5344CB8AC3E}">
        <p14:creationId xmlns:p14="http://schemas.microsoft.com/office/powerpoint/2010/main" val="1780307631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GT 1-6 &amp; Compensated Cirrhosis</a:t>
            </a:r>
            <a:br>
              <a:rPr lang="en-US" sz="2000" dirty="0"/>
            </a:br>
            <a:r>
              <a:rPr lang="en-US" sz="2000" dirty="0"/>
              <a:t>EXPEDITION-8: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Brown RS, et al. J </a:t>
            </a:r>
            <a:r>
              <a:rPr lang="en-US" dirty="0" err="1"/>
              <a:t>Hepatol</a:t>
            </a:r>
            <a:r>
              <a:rPr lang="en-US" dirty="0"/>
              <a:t>. 2020;72:441-8.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F5992-2DBF-5948-B114-F25E435073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Arial"/>
                <a:cs typeface="Arial"/>
              </a:rPr>
              <a:t>Conclusions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n-US" dirty="0">
                <a:solidFill>
                  <a:schemeClr val="tx1"/>
                </a:solidFill>
                <a:cs typeface="Arial"/>
              </a:rPr>
              <a:t>“Eight-week glecaprevir/pibrentasvir was well tolerated and led to a similarly high SVR12 rate as the 12-week regimen in treatment-naïve patients with chronic HCV GT1-6 infection and compensated cirrhosis.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15986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GT 1-6 &amp; Compensated Cirrhosis</a:t>
            </a:r>
            <a:br>
              <a:rPr lang="en-US" sz="2000" dirty="0"/>
            </a:br>
            <a:r>
              <a:rPr lang="en-US" sz="2000" dirty="0"/>
              <a:t>EXPEDITION-8: Design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Brown RS, et al. J </a:t>
            </a:r>
            <a:r>
              <a:rPr lang="en-US" dirty="0" err="1"/>
              <a:t>Hepatol</a:t>
            </a:r>
            <a:r>
              <a:rPr lang="en-US" dirty="0"/>
              <a:t>. 2020;72:441-8.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47815-5A9F-0541-B997-E1BC54475D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210312" defTabSz="457200" fontAlgn="base">
              <a:lnSpc>
                <a:spcPts val="1700"/>
              </a:lnSpc>
              <a:spcBef>
                <a:spcPts val="1000"/>
              </a:spcBef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Design</a:t>
            </a:r>
            <a:r>
              <a:rPr lang="en-US" sz="1500" dirty="0">
                <a:latin typeface="Arial" pitchFamily="22" charset="0"/>
              </a:rPr>
              <a:t>: Single-arm, multicenter phase 3b trial to evaluate the efficacy of the fixed-dose combination of glecaprevir-pibrentasvir for 8 weeks in treatment-naïve participants with GT 1, 2, 3, 4, 5, or 6 chronic HCV and compensated cirrhosis</a:t>
            </a:r>
          </a:p>
          <a:p>
            <a:pPr marL="210312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Setting: </a:t>
            </a:r>
            <a:r>
              <a:rPr lang="en-US" sz="1500" dirty="0">
                <a:latin typeface="Arial" pitchFamily="22" charset="0"/>
              </a:rPr>
              <a:t>94 international sites</a:t>
            </a:r>
          </a:p>
          <a:p>
            <a:pPr marL="210312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b="1" dirty="0">
                <a:latin typeface="Arial" pitchFamily="22" charset="0"/>
              </a:rPr>
              <a:t>Key Eligibility Criteria</a:t>
            </a:r>
            <a:endParaRPr lang="en-US" sz="1500" dirty="0">
              <a:latin typeface="Arial" pitchFamily="22" charset="0"/>
            </a:endParaRPr>
          </a:p>
          <a:p>
            <a:pPr marL="374904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Age ≥18 years</a:t>
            </a:r>
          </a:p>
          <a:p>
            <a:pPr marL="374904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Chronic HCV GT 1, 2, 3, 4, 5, or 6</a:t>
            </a:r>
          </a:p>
          <a:p>
            <a:pPr marL="374904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Compensated cirrhosis by (a) biopsy, (b) FibroScan, or (c) FibroTest + APRI</a:t>
            </a:r>
          </a:p>
          <a:p>
            <a:pPr marL="374904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HCV RNA ≥1,000 IU/mL at screening</a:t>
            </a:r>
          </a:p>
          <a:p>
            <a:pPr marL="374904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Treatment-naïve</a:t>
            </a:r>
          </a:p>
          <a:p>
            <a:pPr marL="374904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Child-Pugh Score 5 or 6</a:t>
            </a:r>
          </a:p>
          <a:p>
            <a:pPr marL="374904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Excluded: HIV or HBV or current/past decompensated cirrhosis</a:t>
            </a:r>
          </a:p>
          <a:p>
            <a:pPr marL="210312" defTabSz="457200" fontAlgn="base">
              <a:lnSpc>
                <a:spcPts val="1700"/>
              </a:lnSpc>
              <a:spcBef>
                <a:spcPts val="1000"/>
              </a:spcBef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solidFill>
                  <a:schemeClr val="tx1"/>
                </a:solidFill>
                <a:latin typeface="Arial" pitchFamily="22" charset="0"/>
              </a:rPr>
              <a:t>Primary End Point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: SVR12</a:t>
            </a:r>
          </a:p>
          <a:p>
            <a:pPr lvl="1">
              <a:lnSpc>
                <a:spcPts val="17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51984742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GT 1-6 &amp; Compensated Cirrhosis</a:t>
            </a:r>
            <a:br>
              <a:rPr lang="en-US" sz="2000" dirty="0"/>
            </a:br>
            <a:r>
              <a:rPr lang="en-US" sz="2000" dirty="0"/>
              <a:t>EXPEDITION-8: Treatment Protocol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Brown RS, et al. J </a:t>
            </a:r>
            <a:r>
              <a:rPr lang="en-US" dirty="0" err="1"/>
              <a:t>Hepatol</a:t>
            </a:r>
            <a:r>
              <a:rPr lang="en-US" dirty="0"/>
              <a:t>. 2020;72:441-8.</a:t>
            </a: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1133753" y="3771913"/>
            <a:ext cx="6885433" cy="5143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34073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*</a:t>
            </a:r>
            <a:r>
              <a:rPr lang="en-US" sz="12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: Glecaprevir-pibrentasvir (100/40 mg) fixed-dose combination, 3 pills once daily</a:t>
            </a:r>
          </a:p>
        </p:txBody>
      </p:sp>
      <p:cxnSp>
        <p:nvCxnSpPr>
          <p:cNvPr id="8" name="Straight Connector 7"/>
          <p:cNvCxnSpPr>
            <a:cxnSpLocks/>
            <a:stCxn id="9" idx="3"/>
          </p:cNvCxnSpPr>
          <p:nvPr/>
        </p:nvCxnSpPr>
        <p:spPr>
          <a:xfrm>
            <a:off x="3627050" y="2686024"/>
            <a:ext cx="1873944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386018" y="2345216"/>
            <a:ext cx="1241032" cy="681615"/>
          </a:xfrm>
          <a:prstGeom prst="rect">
            <a:avLst/>
          </a:prstGeom>
          <a:solidFill>
            <a:srgbClr val="0070C0">
              <a:alpha val="20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  <a:t>*Glecaprevir-</a:t>
            </a:r>
            <a:b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  <a:t>Pibrentasvir </a:t>
            </a:r>
            <a:br>
              <a:rPr lang="en-US" sz="135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(n = 343)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9108" y="2343145"/>
            <a:ext cx="1951201" cy="685805"/>
          </a:xfrm>
          <a:prstGeom prst="rect">
            <a:avLst/>
          </a:prstGeom>
          <a:solidFill>
            <a:srgbClr val="454545"/>
          </a:solidFill>
          <a:ln w="63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60" rtlCol="0" anchor="ctr"/>
          <a:lstStyle/>
          <a:p>
            <a:pPr algn="ctr"/>
            <a:r>
              <a:rPr lang="en-US" sz="1200" b="1" dirty="0">
                <a:latin typeface="Arial"/>
                <a:cs typeface="Arial"/>
              </a:rPr>
              <a:t>GT 1-6</a:t>
            </a:r>
          </a:p>
          <a:p>
            <a:pPr algn="ctr"/>
            <a:r>
              <a:rPr lang="en-US" sz="1200" b="1" dirty="0">
                <a:latin typeface="Arial"/>
                <a:cs typeface="Arial"/>
              </a:rPr>
              <a:t>Compensated Cirrhosis</a:t>
            </a:r>
            <a:endParaRPr lang="en-US" sz="1050" b="1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95212" y="2514600"/>
            <a:ext cx="867772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8A7AF53-F399-EA4D-BB01-DE39A3607AAA}"/>
              </a:ext>
            </a:extLst>
          </p:cNvPr>
          <p:cNvSpPr/>
          <p:nvPr/>
        </p:nvSpPr>
        <p:spPr>
          <a:xfrm>
            <a:off x="1059369" y="1534812"/>
            <a:ext cx="1023759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C00000"/>
                </a:solidFill>
                <a:latin typeface="Arial"/>
                <a:cs typeface="Arial"/>
              </a:rPr>
              <a:t>HCV RNA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E2C4C1E-AA9E-D747-94EA-8DC87661CF18}"/>
              </a:ext>
            </a:extLst>
          </p:cNvPr>
          <p:cNvSpPr/>
          <p:nvPr/>
        </p:nvSpPr>
        <p:spPr>
          <a:xfrm>
            <a:off x="2090840" y="1609725"/>
            <a:ext cx="171450" cy="1714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D5D6E9B-49E9-BD4F-B2ED-86138A487A94}"/>
              </a:ext>
            </a:extLst>
          </p:cNvPr>
          <p:cNvSpPr/>
          <p:nvPr/>
        </p:nvSpPr>
        <p:spPr>
          <a:xfrm>
            <a:off x="4163202" y="1609725"/>
            <a:ext cx="171450" cy="1714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468455D-C4BF-D647-B559-1849561449BB}"/>
              </a:ext>
            </a:extLst>
          </p:cNvPr>
          <p:cNvSpPr/>
          <p:nvPr/>
        </p:nvSpPr>
        <p:spPr>
          <a:xfrm>
            <a:off x="5413161" y="1609725"/>
            <a:ext cx="171450" cy="17145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glow rad="127000">
              <a:srgbClr val="FFFF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8B3ADAF-9B6C-AA41-B602-677BC3F5CF2F}"/>
              </a:ext>
            </a:extLst>
          </p:cNvPr>
          <p:cNvSpPr/>
          <p:nvPr/>
        </p:nvSpPr>
        <p:spPr>
          <a:xfrm>
            <a:off x="7287503" y="1609725"/>
            <a:ext cx="171450" cy="1714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A14146E-5085-5A42-A83F-D6ED25898444}"/>
              </a:ext>
            </a:extLst>
          </p:cNvPr>
          <p:cNvGrpSpPr/>
          <p:nvPr/>
        </p:nvGrpSpPr>
        <p:grpSpPr>
          <a:xfrm>
            <a:off x="1011678" y="1018810"/>
            <a:ext cx="7516238" cy="404543"/>
            <a:chOff x="1152366" y="1018810"/>
            <a:chExt cx="7516238" cy="404543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97F0E6F-8145-1C48-9F45-9A7C0ACB4BBE}"/>
                </a:ext>
              </a:extLst>
            </p:cNvPr>
            <p:cNvSpPr/>
            <p:nvPr/>
          </p:nvSpPr>
          <p:spPr>
            <a:xfrm>
              <a:off x="1152366" y="1018810"/>
              <a:ext cx="7516238" cy="404543"/>
            </a:xfrm>
            <a:prstGeom prst="rect">
              <a:avLst/>
            </a:prstGeom>
            <a:gradFill>
              <a:gsLst>
                <a:gs pos="85000">
                  <a:schemeClr val="bg1">
                    <a:lumMod val="85000"/>
                  </a:schemeClr>
                </a:gs>
                <a:gs pos="15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BF4B122-802B-1C4A-8512-9C53DD6DDAB1}"/>
                </a:ext>
              </a:extLst>
            </p:cNvPr>
            <p:cNvSpPr/>
            <p:nvPr/>
          </p:nvSpPr>
          <p:spPr>
            <a:xfrm>
              <a:off x="1848572" y="1027737"/>
              <a:ext cx="545406" cy="29947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41DCC4A-D8B1-B942-BFAD-B8B87CC3EC06}"/>
                </a:ext>
              </a:extLst>
            </p:cNvPr>
            <p:cNvSpPr/>
            <p:nvPr/>
          </p:nvSpPr>
          <p:spPr>
            <a:xfrm>
              <a:off x="2314042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50964A1-DB4A-D741-8BCD-AFFACC54A3FB}"/>
                </a:ext>
              </a:extLst>
            </p:cNvPr>
            <p:cNvSpPr/>
            <p:nvPr/>
          </p:nvSpPr>
          <p:spPr>
            <a:xfrm>
              <a:off x="7926661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8236360-DE6F-2A41-8021-0B400B65E320}"/>
                </a:ext>
              </a:extLst>
            </p:cNvPr>
            <p:cNvSpPr/>
            <p:nvPr/>
          </p:nvSpPr>
          <p:spPr>
            <a:xfrm>
              <a:off x="4185018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259E8D7-5B67-3147-8F87-97E689B992E6}"/>
                </a:ext>
              </a:extLst>
            </p:cNvPr>
            <p:cNvSpPr/>
            <p:nvPr/>
          </p:nvSpPr>
          <p:spPr>
            <a:xfrm>
              <a:off x="4806403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CD46A8F-C679-094D-978E-E37DF1BC6198}"/>
                </a:ext>
              </a:extLst>
            </p:cNvPr>
            <p:cNvCxnSpPr>
              <a:cxnSpLocks/>
            </p:cNvCxnSpPr>
            <p:nvPr/>
          </p:nvCxnSpPr>
          <p:spPr>
            <a:xfrm>
              <a:off x="1674688" y="1419644"/>
              <a:ext cx="6792877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E819DEC2-117B-8C4B-BD50-02FD5EBEA942}"/>
                </a:ext>
              </a:extLst>
            </p:cNvPr>
            <p:cNvCxnSpPr/>
            <p:nvPr/>
          </p:nvCxnSpPr>
          <p:spPr>
            <a:xfrm flipV="1">
              <a:off x="2520722" y="1328204"/>
              <a:ext cx="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AFB0A06-D2AF-F84D-8746-E7189356FFBF}"/>
                </a:ext>
              </a:extLst>
            </p:cNvPr>
            <p:cNvCxnSpPr/>
            <p:nvPr/>
          </p:nvCxnSpPr>
          <p:spPr>
            <a:xfrm flipV="1">
              <a:off x="5641682" y="1328204"/>
              <a:ext cx="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7CB78EE-DA76-1549-B214-E8F24DCD2001}"/>
                </a:ext>
              </a:extLst>
            </p:cNvPr>
            <p:cNvCxnSpPr/>
            <p:nvPr/>
          </p:nvCxnSpPr>
          <p:spPr>
            <a:xfrm flipH="1" flipV="1">
              <a:off x="6265190" y="1328204"/>
              <a:ext cx="171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2C5D1EA-D783-4A44-8DC7-13E6E1ED996D}"/>
                </a:ext>
              </a:extLst>
            </p:cNvPr>
            <p:cNvSpPr/>
            <p:nvPr/>
          </p:nvSpPr>
          <p:spPr>
            <a:xfrm>
              <a:off x="6056364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608A024-5A07-3240-A1F2-8EC1ABDA20BA}"/>
                </a:ext>
              </a:extLst>
            </p:cNvPr>
            <p:cNvCxnSpPr/>
            <p:nvPr/>
          </p:nvCxnSpPr>
          <p:spPr>
            <a:xfrm flipV="1">
              <a:off x="6890408" y="1328204"/>
              <a:ext cx="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F7D15FF-EAD3-AB43-9F3C-C6A573255158}"/>
                </a:ext>
              </a:extLst>
            </p:cNvPr>
            <p:cNvSpPr/>
            <p:nvPr/>
          </p:nvSpPr>
          <p:spPr>
            <a:xfrm>
              <a:off x="6688698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1EA3998-98A3-614E-9422-1E5BEBD4C7F3}"/>
                </a:ext>
              </a:extLst>
            </p:cNvPr>
            <p:cNvCxnSpPr/>
            <p:nvPr/>
          </p:nvCxnSpPr>
          <p:spPr>
            <a:xfrm flipV="1">
              <a:off x="7513916" y="1328204"/>
              <a:ext cx="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75D39DA-3415-2448-AED3-347A20CFE3B6}"/>
                </a:ext>
              </a:extLst>
            </p:cNvPr>
            <p:cNvSpPr/>
            <p:nvPr/>
          </p:nvSpPr>
          <p:spPr>
            <a:xfrm>
              <a:off x="2936100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2D75467-C709-684C-9A1D-94C3C28E8ED4}"/>
                </a:ext>
              </a:extLst>
            </p:cNvPr>
            <p:cNvSpPr/>
            <p:nvPr/>
          </p:nvSpPr>
          <p:spPr>
            <a:xfrm>
              <a:off x="3562960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554967F-EEE5-3C47-BDFC-4825CF6FE061}"/>
                </a:ext>
              </a:extLst>
            </p:cNvPr>
            <p:cNvSpPr/>
            <p:nvPr/>
          </p:nvSpPr>
          <p:spPr>
            <a:xfrm>
              <a:off x="5434977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8BF211A-DCFF-DB4A-84EA-696B6D5B0E37}"/>
                </a:ext>
              </a:extLst>
            </p:cNvPr>
            <p:cNvSpPr/>
            <p:nvPr/>
          </p:nvSpPr>
          <p:spPr>
            <a:xfrm>
              <a:off x="7310084" y="1054140"/>
              <a:ext cx="409194" cy="24918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32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C8B7CF2-AD09-1B4A-88F9-00A52BB753FB}"/>
                </a:ext>
              </a:extLst>
            </p:cNvPr>
            <p:cNvCxnSpPr/>
            <p:nvPr/>
          </p:nvCxnSpPr>
          <p:spPr>
            <a:xfrm flipV="1">
              <a:off x="3144230" y="1328204"/>
              <a:ext cx="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0AFA039-EF1E-E948-BB4E-D4E802F45DD7}"/>
                </a:ext>
              </a:extLst>
            </p:cNvPr>
            <p:cNvCxnSpPr/>
            <p:nvPr/>
          </p:nvCxnSpPr>
          <p:spPr>
            <a:xfrm flipH="1" flipV="1">
              <a:off x="3767738" y="1328204"/>
              <a:ext cx="171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BB4830F-14F7-8644-94CB-107762722FF1}"/>
                </a:ext>
              </a:extLst>
            </p:cNvPr>
            <p:cNvCxnSpPr/>
            <p:nvPr/>
          </p:nvCxnSpPr>
          <p:spPr>
            <a:xfrm flipV="1">
              <a:off x="5018174" y="1328204"/>
              <a:ext cx="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29A210E-7E6C-014C-B5F7-3A7859D1DC23}"/>
                </a:ext>
              </a:extLst>
            </p:cNvPr>
            <p:cNvCxnSpPr/>
            <p:nvPr/>
          </p:nvCxnSpPr>
          <p:spPr>
            <a:xfrm flipH="1" flipV="1">
              <a:off x="4392956" y="1328204"/>
              <a:ext cx="171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979CF4F-8325-7548-9B8F-FEA3C81452BA}"/>
                </a:ext>
              </a:extLst>
            </p:cNvPr>
            <p:cNvCxnSpPr/>
            <p:nvPr/>
          </p:nvCxnSpPr>
          <p:spPr>
            <a:xfrm flipV="1">
              <a:off x="8137424" y="1328204"/>
              <a:ext cx="0" cy="9144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239043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GT 1-6 &amp; Compensated Cirrhosis</a:t>
            </a:r>
            <a:br>
              <a:rPr lang="en-US" sz="2000" dirty="0"/>
            </a:br>
            <a:r>
              <a:rPr lang="en-US" sz="2000" dirty="0"/>
              <a:t>EXPEDITION-8: Baseline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Brown RS, et al. J </a:t>
            </a:r>
            <a:r>
              <a:rPr lang="en-US" dirty="0" err="1"/>
              <a:t>Hepatol</a:t>
            </a:r>
            <a:r>
              <a:rPr lang="en-US" dirty="0"/>
              <a:t>. 2020;72:441-8.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853482"/>
              </p:ext>
            </p:extLst>
          </p:nvPr>
        </p:nvGraphicFramePr>
        <p:xfrm>
          <a:off x="457200" y="1021616"/>
          <a:ext cx="8229601" cy="3653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88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Glecaprevir-Pibrentasvir </a:t>
                      </a:r>
                      <a:b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343)</a:t>
                      </a: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40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(range), years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(51-65)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407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sex,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 (63)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67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n (%)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 (83)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 (8)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40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 or Latino ethnic origin, n (%)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(13)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5068220"/>
                  </a:ext>
                </a:extLst>
              </a:tr>
              <a:tr h="112773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Child-Pugh Score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 (%)</a:t>
                      </a:r>
                      <a:b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5</a:t>
                      </a:r>
                      <a:b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6</a:t>
                      </a:r>
                      <a:b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≥6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 (90%)</a:t>
                      </a:r>
                      <a:b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(10)</a:t>
                      </a:r>
                      <a:b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(&lt;1)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74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59308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GT 1-6 &amp; Compensated Cirrhosis</a:t>
            </a:r>
            <a:br>
              <a:rPr lang="en-US" sz="2000" dirty="0"/>
            </a:br>
            <a:r>
              <a:rPr lang="en-US" sz="2000" dirty="0"/>
              <a:t>EXPEDITION-8: Baseline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Brown RS, et al. J </a:t>
            </a:r>
            <a:r>
              <a:rPr lang="en-US" dirty="0" err="1"/>
              <a:t>Hepatol</a:t>
            </a:r>
            <a:r>
              <a:rPr lang="en-US" dirty="0"/>
              <a:t>. 2020;72:441-8.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87178"/>
              </p:ext>
            </p:extLst>
          </p:nvPr>
        </p:nvGraphicFramePr>
        <p:xfrm>
          <a:off x="460639" y="1031279"/>
          <a:ext cx="8229600" cy="3705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862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Glecaprevir-Pibrentasvir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343)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HCV RNA level,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</a:t>
                      </a:r>
                      <a:r>
                        <a:rPr lang="en-US" sz="12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 (range)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 (5.7-6.6)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2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Genotypes,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 (all) 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1a 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1b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4 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5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 (67)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 (28)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 (40)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(8)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(18)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(4)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(13)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910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polymorphisms</a:t>
                      </a:r>
                      <a:endParaRPr lang="en-US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None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NS3 only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NS5A only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NS3 and NS5A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b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218/335 (65)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4/335 (1)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111/335 (33)</a:t>
                      </a:r>
                      <a:b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2/335 (&lt;1)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87400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GT 1-6 &amp; Compensated Cirrhosis</a:t>
            </a:r>
            <a:br>
              <a:rPr lang="en-US" sz="2000" dirty="0"/>
            </a:br>
            <a:r>
              <a:rPr lang="en-US" sz="2000" dirty="0"/>
              <a:t>EXPEDITION-8: Method to Determine Cirrhosis Eligibility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Brown RS, et al. J </a:t>
            </a:r>
            <a:r>
              <a:rPr lang="en-US" dirty="0" err="1"/>
              <a:t>Hepatol</a:t>
            </a:r>
            <a:r>
              <a:rPr lang="en-US" dirty="0"/>
              <a:t>. 2020;72:441-8.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014464"/>
              </p:ext>
            </p:extLst>
          </p:nvPr>
        </p:nvGraphicFramePr>
        <p:xfrm>
          <a:off x="457200" y="1017527"/>
          <a:ext cx="8229601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1763">
                <a:tc>
                  <a:txBody>
                    <a:bodyPr/>
                    <a:lstStyle/>
                    <a:p>
                      <a:pPr marL="91440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 Used to Determine Cirrhosis Eligibility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 (%) </a:t>
                      </a:r>
                      <a:b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343)</a:t>
                      </a: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279">
                <a:tc>
                  <a:txBody>
                    <a:bodyPr/>
                    <a:lstStyle/>
                    <a:p>
                      <a:pPr marL="91440">
                        <a:lnSpc>
                          <a:spcPts val="2400"/>
                        </a:lnSpc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Histology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(METAVIR F4 or equivalent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(9.3)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279">
                <a:tc>
                  <a:txBody>
                    <a:bodyPr/>
                    <a:lstStyle/>
                    <a:p>
                      <a:pPr marL="91440">
                        <a:lnSpc>
                          <a:spcPts val="2400"/>
                        </a:lnSpc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FibroScan ≥14.6 kPa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 histology data available)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 (83.1)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5279">
                <a:tc>
                  <a:txBody>
                    <a:bodyPr/>
                    <a:lstStyle/>
                    <a:p>
                      <a:pPr marL="91440">
                        <a:lnSpc>
                          <a:spcPts val="2400"/>
                        </a:lnSpc>
                      </a:pPr>
                      <a:r>
                        <a:rPr lang="en-US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FibroTest</a:t>
                      </a: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≥0.75 and APRI &gt;2 </a:t>
                      </a:r>
                      <a:b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 histology or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FibroScan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available)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(7.6)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04980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GT 1-6 &amp; Compensated Cirrhosis</a:t>
            </a:r>
            <a:br>
              <a:rPr lang="en-US" sz="2000" dirty="0"/>
            </a:br>
            <a:r>
              <a:rPr lang="en-US" sz="2000" dirty="0"/>
              <a:t>EXPEDITION-8: Results (Intent-to-Treat)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350" dirty="0"/>
              <a:t>Sustained Virologic Response Rates (SVR): ITT Analysis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Brown RS, et al. J </a:t>
            </a:r>
            <a:r>
              <a:rPr lang="en-US" dirty="0" err="1"/>
              <a:t>Hepatol</a:t>
            </a:r>
            <a:r>
              <a:rPr lang="en-US" dirty="0"/>
              <a:t>. 2020;72:441-8.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BC781BF5-0EEC-A14F-B828-BAFB689620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303368"/>
              </p:ext>
            </p:extLst>
          </p:nvPr>
        </p:nvGraphicFramePr>
        <p:xfrm>
          <a:off x="303200" y="1410743"/>
          <a:ext cx="850392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D17F312A-4712-4942-B06F-83BCE2F1CEF3}"/>
              </a:ext>
            </a:extLst>
          </p:cNvPr>
          <p:cNvSpPr/>
          <p:nvPr/>
        </p:nvSpPr>
        <p:spPr>
          <a:xfrm>
            <a:off x="1548726" y="3987935"/>
            <a:ext cx="662281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+mj-lt"/>
              </a:rPr>
              <a:t>335/343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140521-B91A-9C4A-A9CA-3771F3C53102}"/>
              </a:ext>
            </a:extLst>
          </p:cNvPr>
          <p:cNvSpPr/>
          <p:nvPr/>
        </p:nvSpPr>
        <p:spPr>
          <a:xfrm>
            <a:off x="2524434" y="3987335"/>
            <a:ext cx="758399" cy="28457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+mj-lt"/>
              </a:rPr>
              <a:t>226/231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064948-81CA-0846-AA1C-AB77B50DA779}"/>
              </a:ext>
            </a:extLst>
          </p:cNvPr>
          <p:cNvSpPr/>
          <p:nvPr/>
        </p:nvSpPr>
        <p:spPr>
          <a:xfrm>
            <a:off x="3664370" y="3987935"/>
            <a:ext cx="6031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+mj-lt"/>
              </a:rPr>
              <a:t>26/26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388EBA-FA27-1E4B-A59C-315A72EACD4B}"/>
              </a:ext>
            </a:extLst>
          </p:cNvPr>
          <p:cNvSpPr/>
          <p:nvPr/>
        </p:nvSpPr>
        <p:spPr>
          <a:xfrm>
            <a:off x="4725400" y="3986159"/>
            <a:ext cx="6031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+mj-lt"/>
              </a:rPr>
              <a:t>60/63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7B173C-7DFC-9340-96D0-74D374A7E10E}"/>
              </a:ext>
            </a:extLst>
          </p:cNvPr>
          <p:cNvSpPr/>
          <p:nvPr/>
        </p:nvSpPr>
        <p:spPr>
          <a:xfrm>
            <a:off x="6830065" y="3991585"/>
            <a:ext cx="6031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+mj-lt"/>
              </a:rPr>
              <a:t>1/1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0D82C3-29C9-1B45-8E81-CF882F0AE70E}"/>
              </a:ext>
            </a:extLst>
          </p:cNvPr>
          <p:cNvSpPr/>
          <p:nvPr/>
        </p:nvSpPr>
        <p:spPr>
          <a:xfrm>
            <a:off x="7921699" y="3986159"/>
            <a:ext cx="6031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+mj-lt"/>
              </a:rPr>
              <a:t>9/9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0369EF-8443-C94D-BAC5-D224C8227177}"/>
              </a:ext>
            </a:extLst>
          </p:cNvPr>
          <p:cNvSpPr/>
          <p:nvPr/>
        </p:nvSpPr>
        <p:spPr>
          <a:xfrm>
            <a:off x="5787423" y="3986159"/>
            <a:ext cx="6031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+mj-lt"/>
              </a:rPr>
              <a:t>13/13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721481F-8E4D-9472-EAD6-846177FEF73D}"/>
              </a:ext>
            </a:extLst>
          </p:cNvPr>
          <p:cNvSpPr/>
          <p:nvPr/>
        </p:nvSpPr>
        <p:spPr>
          <a:xfrm>
            <a:off x="1333421" y="1801763"/>
            <a:ext cx="10658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96-99)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2E5635-75DF-B69F-3E79-0876382F594D}"/>
              </a:ext>
            </a:extLst>
          </p:cNvPr>
          <p:cNvSpPr/>
          <p:nvPr/>
        </p:nvSpPr>
        <p:spPr>
          <a:xfrm>
            <a:off x="4490511" y="1869138"/>
            <a:ext cx="10658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87-98)</a:t>
            </a:r>
          </a:p>
        </p:txBody>
      </p:sp>
    </p:spTree>
    <p:extLst>
      <p:ext uri="{BB962C8B-B14F-4D97-AF65-F5344CB8AC3E}">
        <p14:creationId xmlns:p14="http://schemas.microsoft.com/office/powerpoint/2010/main" val="165512002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GT 1-6 &amp; Compensated Cirrhosis</a:t>
            </a:r>
            <a:br>
              <a:rPr lang="en-US" sz="2000" dirty="0"/>
            </a:br>
            <a:r>
              <a:rPr lang="en-US" sz="2000" dirty="0"/>
              <a:t>EXPEDITION-8: Results (Per Protocol Analysis)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350" dirty="0"/>
              <a:t>Sustained Virologic Response Rates (SVR): Per Protocol Analysis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Brown RS, et al. J </a:t>
            </a:r>
            <a:r>
              <a:rPr lang="en-US" dirty="0" err="1"/>
              <a:t>Hepatol</a:t>
            </a:r>
            <a:r>
              <a:rPr lang="en-US" dirty="0"/>
              <a:t>. 2020;72:441-8.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BC781BF5-0EEC-A14F-B828-BAFB689620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1868674"/>
              </p:ext>
            </p:extLst>
          </p:nvPr>
        </p:nvGraphicFramePr>
        <p:xfrm>
          <a:off x="457200" y="1410272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D17F312A-4712-4942-B06F-83BCE2F1CEF3}"/>
              </a:ext>
            </a:extLst>
          </p:cNvPr>
          <p:cNvSpPr/>
          <p:nvPr/>
        </p:nvSpPr>
        <p:spPr>
          <a:xfrm>
            <a:off x="1575256" y="3958932"/>
            <a:ext cx="641731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334/335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140521-B91A-9C4A-A9CA-3771F3C53102}"/>
              </a:ext>
            </a:extLst>
          </p:cNvPr>
          <p:cNvSpPr/>
          <p:nvPr/>
        </p:nvSpPr>
        <p:spPr>
          <a:xfrm>
            <a:off x="2542265" y="3958932"/>
            <a:ext cx="758399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225/225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064948-81CA-0846-AA1C-AB77B50DA779}"/>
              </a:ext>
            </a:extLst>
          </p:cNvPr>
          <p:cNvSpPr/>
          <p:nvPr/>
        </p:nvSpPr>
        <p:spPr>
          <a:xfrm>
            <a:off x="3650362" y="3957756"/>
            <a:ext cx="6031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26/26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388EBA-FA27-1E4B-A59C-315A72EACD4B}"/>
              </a:ext>
            </a:extLst>
          </p:cNvPr>
          <p:cNvSpPr/>
          <p:nvPr/>
        </p:nvSpPr>
        <p:spPr>
          <a:xfrm>
            <a:off x="4671338" y="3957756"/>
            <a:ext cx="6031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60/61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7B173C-7DFC-9340-96D0-74D374A7E10E}"/>
              </a:ext>
            </a:extLst>
          </p:cNvPr>
          <p:cNvSpPr/>
          <p:nvPr/>
        </p:nvSpPr>
        <p:spPr>
          <a:xfrm>
            <a:off x="6712302" y="3958932"/>
            <a:ext cx="6031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0D82C3-29C9-1B45-8E81-CF882F0AE70E}"/>
              </a:ext>
            </a:extLst>
          </p:cNvPr>
          <p:cNvSpPr/>
          <p:nvPr/>
        </p:nvSpPr>
        <p:spPr>
          <a:xfrm>
            <a:off x="7713301" y="3958932"/>
            <a:ext cx="6031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9/9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0369EF-8443-C94D-BAC5-D224C8227177}"/>
              </a:ext>
            </a:extLst>
          </p:cNvPr>
          <p:cNvSpPr/>
          <p:nvPr/>
        </p:nvSpPr>
        <p:spPr>
          <a:xfrm>
            <a:off x="5684451" y="3958932"/>
            <a:ext cx="6031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13/13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8E47DD7-4EB6-10CE-FCEE-1CB1B79BC34B}"/>
              </a:ext>
            </a:extLst>
          </p:cNvPr>
          <p:cNvSpPr/>
          <p:nvPr/>
        </p:nvSpPr>
        <p:spPr>
          <a:xfrm>
            <a:off x="1382427" y="1764547"/>
            <a:ext cx="10658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98-100)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EE3418B-1200-AB5A-73D1-FAB94D9DE5E3}"/>
              </a:ext>
            </a:extLst>
          </p:cNvPr>
          <p:cNvSpPr/>
          <p:nvPr/>
        </p:nvSpPr>
        <p:spPr>
          <a:xfrm>
            <a:off x="4443262" y="1764547"/>
            <a:ext cx="10658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91-100)</a:t>
            </a:r>
          </a:p>
        </p:txBody>
      </p:sp>
    </p:spTree>
    <p:extLst>
      <p:ext uri="{BB962C8B-B14F-4D97-AF65-F5344CB8AC3E}">
        <p14:creationId xmlns:p14="http://schemas.microsoft.com/office/powerpoint/2010/main" val="77491088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GT 1-6 &amp; Compensated Cirrhosis</a:t>
            </a:r>
            <a:br>
              <a:rPr lang="en-US" sz="2000" dirty="0"/>
            </a:br>
            <a:r>
              <a:rPr lang="en-US" sz="2000" dirty="0"/>
              <a:t>EXPEDITION-8: Adverse Events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Brown RS, et al. J </a:t>
            </a:r>
            <a:r>
              <a:rPr lang="en-US" dirty="0" err="1"/>
              <a:t>Hepatol</a:t>
            </a:r>
            <a:r>
              <a:rPr lang="en-US" dirty="0"/>
              <a:t>. 2020;72:441-8.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61080-97DE-404E-A888-8FFBEEA14B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457200" y="1037166"/>
          <a:ext cx="8229599" cy="3658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8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32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(AE), n (%)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Glecaprevir-Pibrentasvir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343)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3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serious adverse event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3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drug-related serious adverse event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03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 leading to treatment discontinuation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504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 occurring in ≥5% of patients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Fatigue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Pruritus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Headache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Nausea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(9)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(8)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(8)</a:t>
                      </a:r>
                      <a:b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(6)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Alanine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aminotransferase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&gt;5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ULN, grade ≥3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1/342 (&lt;1)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03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otal bilirubin &gt;3x ULN,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 ≥3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0/342 (0)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03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Hemoglobin &lt;8 g/</a:t>
                      </a:r>
                      <a:r>
                        <a:rPr lang="en-US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grade ≥3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0/342 (0)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03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Neutrophil count (&lt;1.0 x 10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2/342 (≤1)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5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3895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39042</TotalTime>
  <Words>918</Words>
  <Application>Microsoft Macintosh PowerPoint</Application>
  <PresentationFormat>On-screen Show (16:9)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Corbel</vt:lpstr>
      <vt:lpstr>Geneva</vt:lpstr>
      <vt:lpstr>Lucida Grande</vt:lpstr>
      <vt:lpstr>Times New Roman</vt:lpstr>
      <vt:lpstr>AETC_Master_Template_061510</vt:lpstr>
      <vt:lpstr>Glecaprevir-Pibrentasvir in GT 1-6 and Compensated Cirrhosis EXPEDITION-8</vt:lpstr>
      <vt:lpstr>Glecaprevir-Pibrentasvir in GT 1-6 &amp; Compensated Cirrhosis EXPEDITION-8: Design</vt:lpstr>
      <vt:lpstr>Glecaprevir-Pibrentasvir in GT 1-6 &amp; Compensated Cirrhosis EXPEDITION-8: Treatment Protocol</vt:lpstr>
      <vt:lpstr>Glecaprevir-Pibrentasvir in GT 1-6 &amp; Compensated Cirrhosis EXPEDITION-8: Baseline Characteristics</vt:lpstr>
      <vt:lpstr>Glecaprevir-Pibrentasvir in GT 1-6 &amp; Compensated Cirrhosis EXPEDITION-8: Baseline Characteristics</vt:lpstr>
      <vt:lpstr>Glecaprevir-Pibrentasvir in GT 1-6 &amp; Compensated Cirrhosis EXPEDITION-8: Method to Determine Cirrhosis Eligibility</vt:lpstr>
      <vt:lpstr>Glecaprevir-Pibrentasvir in GT 1-6 &amp; Compensated Cirrhosis EXPEDITION-8: Results (Intent-to-Treat)</vt:lpstr>
      <vt:lpstr>Glecaprevir-Pibrentasvir in GT 1-6 &amp; Compensated Cirrhosis EXPEDITION-8: Results (Per Protocol Analysis)</vt:lpstr>
      <vt:lpstr>Glecaprevir-Pibrentasvir in GT 1-6 &amp; Compensated Cirrhosis EXPEDITION-8: Adverse Events</vt:lpstr>
      <vt:lpstr>Glecaprevir-Pibrentasvir in GT 1-6 &amp; Compensated Cirrhosis EXPEDITION-8: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1427</cp:revision>
  <cp:lastPrinted>2019-10-21T18:40:24Z</cp:lastPrinted>
  <dcterms:created xsi:type="dcterms:W3CDTF">2010-11-28T05:36:22Z</dcterms:created>
  <dcterms:modified xsi:type="dcterms:W3CDTF">2022-06-25T22:12:30Z</dcterms:modified>
</cp:coreProperties>
</file>