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665" r:id="rId2"/>
    <p:sldId id="666" r:id="rId3"/>
    <p:sldId id="667" r:id="rId4"/>
    <p:sldId id="668" r:id="rId5"/>
    <p:sldId id="693" r:id="rId6"/>
    <p:sldId id="669" r:id="rId7"/>
    <p:sldId id="670" r:id="rId8"/>
    <p:sldId id="671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F"/>
    <a:srgbClr val="CDD3DD"/>
    <a:srgbClr val="E1E1E1"/>
    <a:srgbClr val="A28349"/>
    <a:srgbClr val="D1D1D1"/>
    <a:srgbClr val="E5EEEF"/>
    <a:srgbClr val="E7E8E6"/>
    <a:srgbClr val="F2F3ED"/>
    <a:srgbClr val="D7D9CD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41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806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3" d="100"/>
        <a:sy n="153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7396802672399"/>
          <c:y val="2.77778663809897E-2"/>
          <c:w val="0.85515270818420397"/>
          <c:h val="0.88336395450568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B59452">
                <a:lumMod val="60000"/>
                <a:lumOff val="40000"/>
              </a:srgbClr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A2937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A35-524D-9410-8B05A720080A}"/>
              </c:ext>
            </c:extLst>
          </c:dPt>
          <c:dPt>
            <c:idx val="1"/>
            <c:invertIfNegative val="0"/>
            <c:bubble3D val="0"/>
            <c:spPr>
              <a:solidFill>
                <a:srgbClr val="9B7F48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8A35-524D-9410-8B05A720080A}"/>
              </c:ext>
            </c:extLst>
          </c:dPt>
          <c:dPt>
            <c:idx val="2"/>
            <c:invertIfNegative val="0"/>
            <c:bubble3D val="0"/>
            <c:spPr>
              <a:solidFill>
                <a:srgbClr val="796337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8A35-524D-9410-8B05A720080A}"/>
              </c:ext>
            </c:extLst>
          </c:dPt>
          <c:dPt>
            <c:idx val="3"/>
            <c:invertIfNegative val="0"/>
            <c:bubble3D val="0"/>
            <c:spPr>
              <a:solidFill>
                <a:srgbClr val="564523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8A35-524D-9410-8B05A720080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8A35-524D-9410-8B05A720080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8A35-524D-9410-8B05A720080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8A35-524D-9410-8B05A720080A}"/>
              </c:ext>
            </c:extLst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98*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A35-524D-9410-8B05A720080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98*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A35-524D-9410-8B05A720080A}"/>
                </c:ext>
              </c:extLst>
            </c:dLbl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Week 4</c:v>
                </c:pt>
                <c:pt idx="1">
                  <c:v>End of Treatment</c:v>
                </c:pt>
                <c:pt idx="2">
                  <c:v>SVR4</c:v>
                </c:pt>
                <c:pt idx="3">
                  <c:v>SVR12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98</c:v>
                </c:pt>
                <c:pt idx="1">
                  <c:v>100</c:v>
                </c:pt>
                <c:pt idx="2">
                  <c:v>98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A35-524D-9410-8B05A72008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34884344"/>
        <c:axId val="1935069112"/>
      </c:barChart>
      <c:catAx>
        <c:axId val="1934884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19350691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3506911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 err="1">
                    <a:latin typeface="Arial"/>
                    <a:cs typeface="Arial"/>
                  </a:rPr>
                  <a:t>Virologic</a:t>
                </a:r>
                <a:r>
                  <a:rPr lang="en-US" sz="1800" baseline="0" dirty="0">
                    <a:latin typeface="Arial"/>
                    <a:cs typeface="Arial"/>
                  </a:rPr>
                  <a:t> Response </a:t>
                </a:r>
                <a:r>
                  <a:rPr lang="en-US" sz="18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8.31000291630213E-3"/>
              <c:y val="0.104224185973180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93488434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145724480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  <p:sldLayoutId id="2147483708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err="1">
                <a:solidFill>
                  <a:srgbClr val="001D48"/>
                </a:solidFill>
              </a:rPr>
              <a:t>Ledipasvir-Sofosbuvir</a:t>
            </a:r>
            <a:r>
              <a:rPr lang="en-US" sz="2200" dirty="0">
                <a:solidFill>
                  <a:srgbClr val="001D48"/>
                </a:solidFill>
              </a:rPr>
              <a:t> + RBV in Sofosbuvir-Experienced HCV GT1</a:t>
            </a:r>
            <a:r>
              <a:rPr lang="en-US" dirty="0">
                <a:solidFill>
                  <a:srgbClr val="001D48"/>
                </a:solidFill>
              </a:rPr>
              <a:t/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Retreatment of Sofosbuvir Failures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2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latin typeface="Arial"/>
                <a:cs typeface="Arial"/>
              </a:rPr>
              <a:t>Source: </a:t>
            </a:r>
            <a:r>
              <a:rPr lang="en-US" sz="1400" dirty="0" err="1">
                <a:latin typeface="Arial"/>
                <a:cs typeface="Arial"/>
              </a:rPr>
              <a:t>Wyles</a:t>
            </a:r>
            <a:r>
              <a:rPr lang="en-US" sz="1400" dirty="0">
                <a:latin typeface="Arial"/>
                <a:cs typeface="Arial"/>
              </a:rPr>
              <a:t> D, et al. Hepatology. 2015;61:1793-7. 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7010400" y="1828800"/>
            <a:ext cx="2137848" cy="371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Prior Sofosbuvir Failure</a:t>
            </a:r>
          </a:p>
        </p:txBody>
      </p:sp>
    </p:spTree>
    <p:extLst>
      <p:ext uri="{BB962C8B-B14F-4D97-AF65-F5344CB8AC3E}">
        <p14:creationId xmlns:p14="http://schemas.microsoft.com/office/powerpoint/2010/main" val="400409923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Hepatology. 2015;61:1793-7.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LDV-SOF + RBV in </a:t>
            </a:r>
            <a:r>
              <a:rPr lang="en-US" sz="2400" dirty="0" err="1"/>
              <a:t>Sofosbuvir</a:t>
            </a:r>
            <a:r>
              <a:rPr lang="en-US" sz="2400" dirty="0"/>
              <a:t>-Experienced GT 1 HCV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dirty="0"/>
              <a:t>Study Features</a:t>
            </a:r>
          </a:p>
        </p:txBody>
      </p:sp>
      <p:graphicFrame>
        <p:nvGraphicFramePr>
          <p:cNvPr id="5" name="Group 31">
            <a:extLst>
              <a:ext uri="{FF2B5EF4-FFF2-40B4-BE49-F238E27FC236}">
                <a16:creationId xmlns:a16="http://schemas.microsoft.com/office/drawing/2014/main" id="{484C26B1-9993-174C-8AE1-623C4A043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169558"/>
              </p:ext>
            </p:extLst>
          </p:nvPr>
        </p:nvGraphicFramePr>
        <p:xfrm>
          <a:off x="495300" y="1462446"/>
          <a:ext cx="8115300" cy="432186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Retreatment of Sofosbuvir Failures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758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Open-label, phase 2 retreatment study examining the efficacy of ledipasvir-sofosbuvir plus ribavirin in patients who did not achieve SVR with sofosbuvir-based therapy in one of 5 clinical trials. 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24 study locations in United States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Failed prior combination therapy with sofosbuvir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in phase 2/3 clinical trials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Compensated cirrhosis allowed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Cirrhosis defined as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FibroTest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&gt;0.75 and APRI &gt;2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Secondary End-Points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Treatment 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Arial" pitchFamily="22" charset="0"/>
                      </a:endParaRP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84336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Hepatology. 2015;61:1793-7.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LDV-SOF + RBV in </a:t>
            </a:r>
            <a:r>
              <a:rPr lang="en-US" sz="2400" dirty="0" err="1"/>
              <a:t>Sofosbuvir</a:t>
            </a:r>
            <a:r>
              <a:rPr lang="en-US" sz="2400" dirty="0"/>
              <a:t>-Experienced GT 1 HCV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dirty="0"/>
              <a:t>Study Features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41202" y="3117151"/>
            <a:ext cx="3031854" cy="7690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Ledipasvir-Sofosbuvir + RBV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267278" y="3502532"/>
            <a:ext cx="3051048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-6113" y="1703876"/>
            <a:ext cx="9162291" cy="410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69008" y="16184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-6113" y="2106192"/>
            <a:ext cx="9162291" cy="1147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240269" y="2026948"/>
            <a:ext cx="0" cy="8763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282512" y="2026948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959764" y="16184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241786" y="2026948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988808" y="16184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66800" y="1704539"/>
            <a:ext cx="838200" cy="36272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Week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886700" y="3287652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-6949" y="4876823"/>
            <a:ext cx="9162288" cy="11429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LDV = ledipasvir; SOF = sofosbuvir; PEG 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peginterferon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RBV = ribavirin </a:t>
            </a: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Ledipasvir-sofosbuvir (90/400 mg): fixed-dose combination; one pill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(weight-based and divided bid): 1000 mg/day if &lt;75 kg or 1200 mg/day if ≥75 kg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95400" y="3352800"/>
            <a:ext cx="9144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1400" dirty="0">
                <a:solidFill>
                  <a:srgbClr val="000000"/>
                </a:solidFill>
              </a:rPr>
              <a:t>n = 51</a:t>
            </a:r>
          </a:p>
        </p:txBody>
      </p:sp>
    </p:spTree>
    <p:extLst>
      <p:ext uri="{BB962C8B-B14F-4D97-AF65-F5344CB8AC3E}">
        <p14:creationId xmlns:p14="http://schemas.microsoft.com/office/powerpoint/2010/main" val="20879562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Hepatology. 2015;61:1793-7.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LDV-SOF + RBV in </a:t>
            </a:r>
            <a:r>
              <a:rPr lang="en-US" sz="2400" dirty="0" err="1"/>
              <a:t>Sofosbuvir</a:t>
            </a:r>
            <a:r>
              <a:rPr lang="en-US" sz="2400" dirty="0"/>
              <a:t>-Experienced GT 1 HCV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dirty="0"/>
              <a:t>Baseline Characteristics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72491"/>
              </p:ext>
            </p:extLst>
          </p:nvPr>
        </p:nvGraphicFramePr>
        <p:xfrm>
          <a:off x="609600" y="1410550"/>
          <a:ext cx="7878828" cy="466817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683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5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9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Patient Characteristics</a:t>
                      </a:r>
                    </a:p>
                  </a:txBody>
                  <a:tcPr marL="73152" marR="4572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24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Ledipasvir-Sofosbuvir + RBV x 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(n = 51)</a:t>
                      </a:r>
                      <a:endParaRPr lang="en-US" sz="1400" b="0" baseline="0" dirty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61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31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/>
                        <a:t>Mean age, years (SD)</a:t>
                      </a:r>
                    </a:p>
                  </a:txBody>
                  <a:tcPr marL="182880" marR="4572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 (8.7)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31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/>
                        <a:t>Male</a:t>
                      </a:r>
                      <a:r>
                        <a:rPr lang="en-US" sz="1400" baseline="0" dirty="0"/>
                        <a:t> sex, n (%)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4572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(61)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Race, n (%)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/>
                        <a:t>   White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   Black</a:t>
                      </a:r>
                    </a:p>
                  </a:txBody>
                  <a:tcPr marL="182880" marR="4572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 (84)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(16)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31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/>
                        <a:t>Mean body mass index, kg/m</a:t>
                      </a:r>
                      <a:r>
                        <a:rPr lang="en-US" sz="1400" baseline="30000" dirty="0"/>
                        <a:t>2</a:t>
                      </a:r>
                      <a:r>
                        <a:rPr lang="en-US" sz="1400" dirty="0"/>
                        <a:t> (SD)</a:t>
                      </a:r>
                    </a:p>
                  </a:txBody>
                  <a:tcPr marL="182880" marR="4572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30.4 (5.4)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Cirrhosis</a:t>
                      </a:r>
                    </a:p>
                  </a:txBody>
                  <a:tcPr marL="182880" marR="4572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(27)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74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Genotype, </a:t>
                      </a:r>
                      <a:r>
                        <a:rPr lang="en-US" sz="1400" baseline="0" dirty="0"/>
                        <a:t>n (%)</a:t>
                      </a:r>
                      <a:br>
                        <a:rPr lang="en-US" sz="1400" baseline="0" dirty="0"/>
                      </a:br>
                      <a:r>
                        <a:rPr lang="en-US" sz="1400" dirty="0"/>
                        <a:t> </a:t>
                      </a:r>
                      <a:r>
                        <a:rPr lang="en-US" sz="1400" baseline="0" dirty="0"/>
                        <a:t>  1a</a:t>
                      </a:r>
                      <a:br>
                        <a:rPr lang="en-US" sz="1400" baseline="0" dirty="0"/>
                      </a:br>
                      <a:r>
                        <a:rPr lang="en-US" sz="1400" baseline="0" dirty="0"/>
                        <a:t>   1b</a:t>
                      </a:r>
                      <a:br>
                        <a:rPr lang="en-US" sz="1400" baseline="0" dirty="0"/>
                      </a:br>
                      <a:r>
                        <a:rPr lang="en-US" sz="1400" baseline="0" dirty="0"/>
                        <a:t>   3a </a:t>
                      </a:r>
                      <a:endParaRPr lang="en-US" sz="1400" dirty="0"/>
                    </a:p>
                  </a:txBody>
                  <a:tcPr marL="182880" marR="4572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(59)</a:t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 (39)</a:t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(2)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74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IL28b,</a:t>
                      </a:r>
                      <a:r>
                        <a:rPr lang="en-US" sz="1400" baseline="0" dirty="0"/>
                        <a:t> n (%)</a:t>
                      </a:r>
                      <a:br>
                        <a:rPr lang="en-US" sz="1400" baseline="0" dirty="0"/>
                      </a:br>
                      <a:r>
                        <a:rPr lang="en-US" sz="1400" baseline="0" dirty="0"/>
                        <a:t>  CC</a:t>
                      </a:r>
                      <a:br>
                        <a:rPr lang="en-US" sz="1400" baseline="0" dirty="0"/>
                      </a:br>
                      <a:r>
                        <a:rPr lang="en-US" sz="1400" baseline="0" dirty="0"/>
                        <a:t>  CT</a:t>
                      </a:r>
                      <a:br>
                        <a:rPr lang="en-US" sz="1400" baseline="0" dirty="0"/>
                      </a:br>
                      <a:r>
                        <a:rPr lang="en-US" sz="1400" baseline="0" dirty="0"/>
                        <a:t>  TT</a:t>
                      </a:r>
                      <a:endParaRPr lang="en-US" sz="1400" dirty="0"/>
                    </a:p>
                  </a:txBody>
                  <a:tcPr marL="182880" marR="4572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(8)</a:t>
                      </a:r>
                      <a:b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 (65)</a:t>
                      </a:r>
                      <a:b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(27)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60" y="6096000"/>
            <a:ext cx="9160224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731520"/>
            <a:r>
              <a:rPr lang="en-US" sz="1200" dirty="0">
                <a:latin typeface="Arial"/>
                <a:cs typeface="Arial"/>
              </a:rPr>
              <a:t>Abbreviation: SD,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9465277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Hepatology. 2015;61:1793-7.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LDV-SOF + RBV in </a:t>
            </a:r>
            <a:r>
              <a:rPr lang="en-US" sz="2400" dirty="0" err="1"/>
              <a:t>Sofosbuvir</a:t>
            </a:r>
            <a:r>
              <a:rPr lang="en-US" sz="2400" dirty="0"/>
              <a:t>-Experienced GT 1 HCV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dirty="0"/>
              <a:t>Baseline Characteristics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355087"/>
              </p:ext>
            </p:extLst>
          </p:nvPr>
        </p:nvGraphicFramePr>
        <p:xfrm>
          <a:off x="818147" y="1403680"/>
          <a:ext cx="8121316" cy="501599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534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5747">
                  <a:extLst>
                    <a:ext uri="{9D8B030D-6E8A-4147-A177-3AD203B41FA5}">
                      <a16:colId xmlns:a16="http://schemas.microsoft.com/office/drawing/2014/main" val="1068396576"/>
                    </a:ext>
                  </a:extLst>
                </a:gridCol>
              </a:tblGrid>
              <a:tr h="5332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Patient Characteristics</a:t>
                      </a:r>
                    </a:p>
                  </a:txBody>
                  <a:tcPr marL="73152" marR="4572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2424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Ledipasvir-Sofosbuvir + RBV x 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(n = 51)</a:t>
                      </a:r>
                      <a:endParaRPr lang="en-US" sz="1400" b="0" baseline="0" dirty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61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Ledipasvir-Sofosbuvir + RBV x 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(n = 51)</a:t>
                      </a:r>
                      <a:endParaRPr lang="en-US" sz="1400" b="0" baseline="0" dirty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61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34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Previous</a:t>
                      </a:r>
                      <a:r>
                        <a:rPr lang="en-US" sz="15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HCV treatment regimen (by Sofosbuvir exposure in weeks), n (%)</a:t>
                      </a:r>
                    </a:p>
                  </a:txBody>
                  <a:tcPr marL="182880" marR="4572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182880" marR="4572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/>
                        <a:t>  </a:t>
                      </a:r>
                      <a:r>
                        <a:rPr lang="en-US" sz="1500" dirty="0"/>
                        <a:t>Sofosbuvir + Peginterferon</a:t>
                      </a:r>
                      <a:r>
                        <a:rPr lang="en-US" sz="1500" baseline="0" dirty="0"/>
                        <a:t> + Ribavirin</a:t>
                      </a:r>
                      <a:br>
                        <a:rPr lang="en-US" sz="1500" baseline="0" dirty="0"/>
                      </a:br>
                      <a:r>
                        <a:rPr lang="en-US" sz="1500" baseline="0" dirty="0"/>
                        <a:t>    For 4 weeks</a:t>
                      </a:r>
                      <a:br>
                        <a:rPr lang="en-US" sz="1500" baseline="0" dirty="0"/>
                      </a:br>
                      <a:r>
                        <a:rPr lang="en-US" sz="1500" baseline="0" dirty="0"/>
                        <a:t>    For 12 weeks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/>
                        <a:t>    For 24 weeks</a:t>
                      </a:r>
                      <a:endParaRPr lang="en-US" sz="1500" dirty="0"/>
                    </a:p>
                  </a:txBody>
                  <a:tcPr marL="182880" marR="4572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(2)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 (43)</a:t>
                      </a:r>
                      <a:b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(4)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9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  Sofosbuvir </a:t>
                      </a:r>
                      <a:r>
                        <a:rPr lang="en-US" sz="1500" baseline="0" dirty="0"/>
                        <a:t>+ Ribavirin</a:t>
                      </a:r>
                      <a:br>
                        <a:rPr lang="en-US" sz="1500" baseline="0" dirty="0"/>
                      </a:br>
                      <a:r>
                        <a:rPr lang="en-US" sz="1500" baseline="0" dirty="0"/>
                        <a:t>    For 12 weeks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/>
                        <a:t>    For 24 weeks</a:t>
                      </a:r>
                      <a:endParaRPr lang="en-US" sz="1500" dirty="0"/>
                    </a:p>
                  </a:txBody>
                  <a:tcPr marL="182880" marR="4572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(12)</a:t>
                      </a:r>
                      <a:b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(27)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343">
                <a:tc>
                  <a:txBody>
                    <a:bodyPr/>
                    <a:lstStyle/>
                    <a:p>
                      <a:pPr marL="0" lvl="1" algn="l">
                        <a:lnSpc>
                          <a:spcPts val="1800"/>
                        </a:lnSpc>
                      </a:pPr>
                      <a:r>
                        <a:rPr lang="en-US" sz="1500" dirty="0"/>
                        <a:t>  Without Sofosbuvir</a:t>
                      </a:r>
                    </a:p>
                  </a:txBody>
                  <a:tcPr marL="182880" marR="4572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(12)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343">
                <a:tc gridSpan="3">
                  <a:txBody>
                    <a:bodyPr/>
                    <a:lstStyle/>
                    <a:p>
                      <a:pPr marL="0" lvl="1" algn="l">
                        <a:lnSpc>
                          <a:spcPts val="1800"/>
                        </a:lnSpc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</a:rPr>
                        <a:t>Outcome with previous treatment</a:t>
                      </a:r>
                    </a:p>
                  </a:txBody>
                  <a:tcPr marL="182880" marR="4572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lvl="1" algn="l">
                        <a:lnSpc>
                          <a:spcPts val="1800"/>
                        </a:lnSpc>
                      </a:pPr>
                      <a:endParaRPr lang="en-US" sz="1500" b="1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4572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343">
                <a:tc>
                  <a:txBody>
                    <a:bodyPr/>
                    <a:lstStyle/>
                    <a:p>
                      <a:pPr marL="0" lvl="1" algn="l">
                        <a:lnSpc>
                          <a:spcPts val="1800"/>
                        </a:lnSpc>
                      </a:pPr>
                      <a:r>
                        <a:rPr lang="en-US" sz="1500" dirty="0"/>
                        <a:t>  Virologic failure</a:t>
                      </a:r>
                    </a:p>
                  </a:txBody>
                  <a:tcPr marL="182880" marR="4572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 (92)</a:t>
                      </a:r>
                      <a:endParaRPr lang="en-US" sz="1500" dirty="0"/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159">
                <a:tc>
                  <a:txBody>
                    <a:bodyPr/>
                    <a:lstStyle/>
                    <a:p>
                      <a:pPr marL="0" lvl="1" algn="l">
                        <a:lnSpc>
                          <a:spcPts val="1800"/>
                        </a:lnSpc>
                      </a:pPr>
                      <a:r>
                        <a:rPr lang="en-US" sz="1500" dirty="0"/>
                        <a:t>  Discontinuation from adverse</a:t>
                      </a:r>
                      <a:r>
                        <a:rPr lang="en-US" sz="1500" baseline="0" dirty="0"/>
                        <a:t> events</a:t>
                      </a:r>
                      <a:endParaRPr lang="en-US" sz="1500" dirty="0"/>
                    </a:p>
                  </a:txBody>
                  <a:tcPr marL="182880" marR="4572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(4)</a:t>
                      </a:r>
                      <a:endParaRPr lang="en-US" sz="1500" dirty="0"/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343">
                <a:tc>
                  <a:txBody>
                    <a:bodyPr/>
                    <a:lstStyle/>
                    <a:p>
                      <a:pPr marL="0" lvl="1" algn="l">
                        <a:lnSpc>
                          <a:spcPts val="1800"/>
                        </a:lnSpc>
                      </a:pPr>
                      <a:r>
                        <a:rPr lang="en-US" sz="1500" dirty="0"/>
                        <a:t>  Study terminated by sponsor</a:t>
                      </a:r>
                    </a:p>
                  </a:txBody>
                  <a:tcPr marL="182880" marR="4572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(4)</a:t>
                      </a:r>
                      <a:endParaRPr lang="en-US" sz="1500" dirty="0"/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62931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LDV-SOF + RBV in </a:t>
            </a:r>
            <a:r>
              <a:rPr lang="en-US" sz="2400" dirty="0" err="1"/>
              <a:t>Sofosbuvir</a:t>
            </a:r>
            <a:r>
              <a:rPr lang="en-US" sz="2400" dirty="0"/>
              <a:t>-Experienced GT 1 HCV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dirty="0"/>
              <a:t>Study Results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Hepatology. 2015;61:1793-7.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 at Week 4, End-of-Treatment and SVR12, 24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953489"/>
              </p:ext>
            </p:extLst>
          </p:nvPr>
        </p:nvGraphicFramePr>
        <p:xfrm>
          <a:off x="381000" y="1828800"/>
          <a:ext cx="8382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-5104" y="5638800"/>
            <a:ext cx="9162288" cy="6126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lnSpc>
                <a:spcPts val="1800"/>
              </a:lnSpc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Abbreviations: LDV= ledipasvir; SOF = sofosbuvir; RBV = ribavirin</a:t>
            </a:r>
          </a:p>
          <a:p>
            <a:pPr marL="274320" defTabSz="935038">
              <a:lnSpc>
                <a:spcPts val="1800"/>
              </a:lnSpc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*The one patient who relapsed found to have genotype 3a infection and was enrolled erroneously.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0" y="4790104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rgbClr val="FFFFFF"/>
                </a:solidFill>
              </a:rPr>
              <a:t>50/51</a:t>
            </a:r>
          </a:p>
        </p:txBody>
      </p:sp>
      <p:sp>
        <p:nvSpPr>
          <p:cNvPr id="8" name="Rectangle 7"/>
          <p:cNvSpPr/>
          <p:nvPr/>
        </p:nvSpPr>
        <p:spPr>
          <a:xfrm>
            <a:off x="7259990" y="4790104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rgbClr val="FFFFFF"/>
                </a:solidFill>
              </a:rPr>
              <a:t>50/51</a:t>
            </a:r>
          </a:p>
        </p:txBody>
      </p:sp>
      <p:sp>
        <p:nvSpPr>
          <p:cNvPr id="9" name="Rectangle 8"/>
          <p:cNvSpPr/>
          <p:nvPr/>
        </p:nvSpPr>
        <p:spPr>
          <a:xfrm>
            <a:off x="1894505" y="4790104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rgbClr val="FFFFFF"/>
                </a:solidFill>
              </a:rPr>
              <a:t>50/51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57600" y="4790104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>
                <a:solidFill>
                  <a:srgbClr val="FFFFFF"/>
                </a:solidFill>
              </a:rPr>
              <a:t>51/</a:t>
            </a:r>
            <a:r>
              <a:rPr lang="en-US" sz="1600" dirty="0">
                <a:solidFill>
                  <a:srgbClr val="FFFFFF"/>
                </a:solidFill>
              </a:rPr>
              <a:t>51</a:t>
            </a:r>
          </a:p>
        </p:txBody>
      </p:sp>
    </p:spTree>
    <p:extLst>
      <p:ext uri="{BB962C8B-B14F-4D97-AF65-F5344CB8AC3E}">
        <p14:creationId xmlns:p14="http://schemas.microsoft.com/office/powerpoint/2010/main" val="344689741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Hepatology. 2015;61:1793-7.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LDV-SOF + RBV in </a:t>
            </a:r>
            <a:r>
              <a:rPr lang="en-US" sz="2400" dirty="0" err="1"/>
              <a:t>Sofosbuvir</a:t>
            </a:r>
            <a:r>
              <a:rPr lang="en-US" sz="2400" dirty="0"/>
              <a:t>-Experienced GT 1 HCV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dirty="0"/>
              <a:t>Adverse Events</a:t>
            </a: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533299"/>
              </p:ext>
            </p:extLst>
          </p:nvPr>
        </p:nvGraphicFramePr>
        <p:xfrm>
          <a:off x="601980" y="1447800"/>
          <a:ext cx="7940040" cy="4389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0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202">
                <a:tc>
                  <a:txBody>
                    <a:bodyPr/>
                    <a:lstStyle/>
                    <a:p>
                      <a:r>
                        <a:rPr lang="en-US" sz="1600" dirty="0"/>
                        <a:t>Event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Ledipasvir-Sofosbuvir + Ribavirin</a:t>
                      </a:r>
                      <a:b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</a:br>
                      <a:r>
                        <a:rPr lang="en-US" sz="1600" b="0" dirty="0"/>
                        <a:t>(n = 51)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62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324">
                <a:tc>
                  <a:txBody>
                    <a:bodyPr/>
                    <a:lstStyle/>
                    <a:p>
                      <a:r>
                        <a:rPr lang="en-US" sz="1600" dirty="0"/>
                        <a:t>Discontinuation</a:t>
                      </a:r>
                      <a:r>
                        <a:rPr lang="en-US" sz="1600" baseline="0" dirty="0"/>
                        <a:t> due to adverse event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 (2%)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324">
                <a:tc>
                  <a:txBody>
                    <a:bodyPr/>
                    <a:lstStyle/>
                    <a:p>
                      <a:r>
                        <a:rPr lang="en-US" sz="1600" dirty="0"/>
                        <a:t>Serious adverse</a:t>
                      </a:r>
                      <a:r>
                        <a:rPr lang="en-US" sz="1600" baseline="0" dirty="0"/>
                        <a:t> event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 (4%)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324">
                <a:tc>
                  <a:txBody>
                    <a:bodyPr/>
                    <a:lstStyle/>
                    <a:p>
                      <a:r>
                        <a:rPr lang="en-US" sz="1600" dirty="0"/>
                        <a:t>Fatigue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 (25%)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324">
                <a:tc>
                  <a:txBody>
                    <a:bodyPr/>
                    <a:lstStyle/>
                    <a:p>
                      <a:r>
                        <a:rPr lang="en-US" sz="1600" dirty="0"/>
                        <a:t>Headache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  <a:r>
                        <a:rPr lang="en-US" sz="1600" baseline="0" dirty="0"/>
                        <a:t> (22%)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324">
                <a:tc>
                  <a:txBody>
                    <a:bodyPr/>
                    <a:lstStyle/>
                    <a:p>
                      <a:r>
                        <a:rPr lang="en-US" sz="1600" dirty="0"/>
                        <a:t>Diarrhea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 (14%)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324">
                <a:tc>
                  <a:txBody>
                    <a:bodyPr/>
                    <a:lstStyle/>
                    <a:p>
                      <a:r>
                        <a:rPr lang="en-US" sz="1600" dirty="0"/>
                        <a:t>Rash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 (12%)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324">
                <a:tc>
                  <a:txBody>
                    <a:bodyPr/>
                    <a:lstStyle/>
                    <a:p>
                      <a:r>
                        <a:rPr lang="en-US" sz="1600" dirty="0"/>
                        <a:t>Insomnia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 (12%)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324">
                <a:tc>
                  <a:txBody>
                    <a:bodyPr/>
                    <a:lstStyle/>
                    <a:p>
                      <a:r>
                        <a:rPr lang="en-US" sz="1600" dirty="0"/>
                        <a:t>Nausea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 (10%)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324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Constipation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 (8%)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71059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Hepatology. 2015;61:1793-7.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LDV-SOF + RBV in Sofosbuvir-Experienced GT 1 HCV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Conclusions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155854"/>
              </p:ext>
            </p:extLst>
          </p:nvPr>
        </p:nvGraphicFramePr>
        <p:xfrm>
          <a:off x="0" y="26395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“T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welve weeks of ledipasvir-sofosbuvir plus ribavirin</a:t>
                      </a:r>
                      <a:r>
                        <a:rPr lang="en-US" sz="20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was an effective and safe treatment for patients who have not achieved SVR with earlier regimens that included sofosbuvir</a:t>
                      </a:r>
                      <a:r>
                        <a:rPr lang="en-US" sz="20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.”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8685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37121</TotalTime>
  <Words>738</Words>
  <Application>Microsoft Office PowerPoint</Application>
  <PresentationFormat>On-screen Show (4:3)</PresentationFormat>
  <Paragraphs>104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Geneva</vt:lpstr>
      <vt:lpstr>Symbol</vt:lpstr>
      <vt:lpstr>Times New Roman</vt:lpstr>
      <vt:lpstr>Wingdings</vt:lpstr>
      <vt:lpstr>AETC_Master_Template_061510</vt:lpstr>
      <vt:lpstr>Ledipasvir-Sofosbuvir + RBV in Sofosbuvir-Experienced HCV GT1 Retreatment of Sofosbuvir Failures</vt:lpstr>
      <vt:lpstr>LDV-SOF + RBV in Sofosbuvir-Experienced GT 1 HCV Study Features</vt:lpstr>
      <vt:lpstr>LDV-SOF + RBV in Sofosbuvir-Experienced GT 1 HCV Study Features</vt:lpstr>
      <vt:lpstr>LDV-SOF + RBV in Sofosbuvir-Experienced GT 1 HCV Baseline Characteristics</vt:lpstr>
      <vt:lpstr>LDV-SOF + RBV in Sofosbuvir-Experienced GT 1 HCV Baseline Characteristics</vt:lpstr>
      <vt:lpstr>LDV-SOF + RBV in Sofosbuvir-Experienced GT 1 HCV Study Results</vt:lpstr>
      <vt:lpstr>LDV-SOF + RBV in Sofosbuvir-Experienced GT 1 HCV Adverse Events</vt:lpstr>
      <vt:lpstr>LDV-SOF + RBV in Sofosbuvir-Experienced GT 1 HCV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1412</cp:revision>
  <cp:lastPrinted>2019-10-21T18:40:24Z</cp:lastPrinted>
  <dcterms:created xsi:type="dcterms:W3CDTF">2010-11-28T05:36:22Z</dcterms:created>
  <dcterms:modified xsi:type="dcterms:W3CDTF">2020-07-22T20:20:10Z</dcterms:modified>
</cp:coreProperties>
</file>