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009" r:id="rId2"/>
    <p:sldId id="1010" r:id="rId3"/>
    <p:sldId id="1011" r:id="rId4"/>
    <p:sldId id="1013" r:id="rId5"/>
    <p:sldId id="1014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5426018600752E-2"/>
          <c:y val="4.4485731587330851E-2"/>
          <c:w val="0.90996196384424177"/>
          <c:h val="0.73934948591505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SVR12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538-BC42-A458-FBFC475857D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538-BC42-A458-FBFC475857DC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538-BC42-A458-FBFC475857D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6C76-894B-9239-EF5207602FE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6C76-894B-9239-EF5207602FEC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C76-894B-9239-EF5207602FE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6C76-894B-9239-EF5207602FEC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LDV-SOF 
x 8 wks</c:v>
                </c:pt>
                <c:pt idx="1">
                  <c:v>LDV-SOF + 
RBV x 8 wks</c:v>
                </c:pt>
                <c:pt idx="2">
                  <c:v>LDV-SOF 
x 12 wks</c:v>
                </c:pt>
                <c:pt idx="3">
                  <c:v>LDV-SOF + 
RBV x 12 wks</c:v>
                </c:pt>
                <c:pt idx="4">
                  <c:v>LDV-SOF + 
RBV x 12 wks</c:v>
                </c:pt>
                <c:pt idx="5">
                  <c:v>LDV-SOF 
x 12 wks</c:v>
                </c:pt>
                <c:pt idx="6">
                  <c:v>LDV-SOF + 
RBV x 12 wks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95</c:v>
                </c:pt>
                <c:pt idx="1">
                  <c:v>90</c:v>
                </c:pt>
                <c:pt idx="2">
                  <c:v>98</c:v>
                </c:pt>
                <c:pt idx="3">
                  <c:v>98</c:v>
                </c:pt>
                <c:pt idx="4">
                  <c:v>100</c:v>
                </c:pt>
                <c:pt idx="5">
                  <c:v>94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38-BC42-A458-FBFC475857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axId val="2077313304"/>
        <c:axId val="2077328360"/>
      </c:barChart>
      <c:catAx>
        <c:axId val="2077313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 b="0" i="0">
                <a:latin typeface="Arial"/>
                <a:cs typeface="Arial"/>
              </a:defRPr>
            </a:pPr>
            <a:endParaRPr lang="en-US"/>
          </a:p>
        </c:txPr>
        <c:crossAx val="207732836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07732836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r>
                  <a:rPr lang="en-US" sz="1400" b="1" i="0" baseline="0" dirty="0">
                    <a:effectLst/>
                  </a:rPr>
                  <a:t>Patients (%) with SVR12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0520037939336111E-3"/>
              <c:y val="0.1680639442222449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07731330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7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8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2000"/>
              </a:spcBef>
            </a:pPr>
            <a:r>
              <a:rPr lang="en-US" sz="2400" dirty="0"/>
              <a:t>Ledipasvir-Sofosbuvir +/- RBV in HCV Genotype 4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Egyptian Multicenter Study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</a:t>
            </a:r>
          </a:p>
        </p:txBody>
      </p:sp>
      <p:sp>
        <p:nvSpPr>
          <p:cNvPr id="5" name="Rectangle 4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cs typeface="Arial"/>
              </a:rPr>
              <a:t>Treatment Naïve and Treatment Experienced</a:t>
            </a:r>
          </a:p>
        </p:txBody>
      </p:sp>
      <p:sp>
        <p:nvSpPr>
          <p:cNvPr id="7" name="Rectangle 6"/>
          <p:cNvSpPr/>
          <p:nvPr/>
        </p:nvSpPr>
        <p:spPr>
          <a:xfrm>
            <a:off x="-4368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</a:t>
            </a:r>
            <a:r>
              <a:rPr lang="en-US" sz="1400" dirty="0" err="1"/>
              <a:t>Shiha</a:t>
            </a:r>
            <a:r>
              <a:rPr lang="en-US" sz="1400" dirty="0"/>
              <a:t> G, et al. Gut. 2019:68:721-8.</a:t>
            </a:r>
          </a:p>
        </p:txBody>
      </p:sp>
    </p:spTree>
    <p:extLst>
      <p:ext uri="{BB962C8B-B14F-4D97-AF65-F5344CB8AC3E}">
        <p14:creationId xmlns:p14="http://schemas.microsoft.com/office/powerpoint/2010/main" val="186908676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Shiha</a:t>
            </a:r>
            <a:r>
              <a:rPr lang="en-US" dirty="0"/>
              <a:t> G, et al. Gut. 2019:68:721-8.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Ledipasvir-Sofosbuvir +/- RBF in HCV Genotype 4</a:t>
            </a:r>
            <a:br>
              <a:rPr lang="en-US" sz="2800" dirty="0"/>
            </a:br>
            <a:r>
              <a:rPr lang="en-US" sz="2800" dirty="0"/>
              <a:t>Egyptian Multicenter Study: Study Design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55334"/>
              </p:ext>
            </p:extLst>
          </p:nvPr>
        </p:nvGraphicFramePr>
        <p:xfrm>
          <a:off x="516564" y="1449576"/>
          <a:ext cx="8115300" cy="480898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976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Egyptian Multicenter Study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90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open-label, phase 3, multicenter study evaluated the efficacy of ledipasvir-sofosbuvir, with or without ribavirin, for 8 or 12 weeks in 255 Egyptian adults with HCV genotype 4 infection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multicenter in Egypt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18 years or older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4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 naïve or prior interferon treatment failure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≥10,000 IU/mL for treatment naïve and interferon-experienced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≥ 15 IU/mL for ledipasvir-sofosbuvir-experienced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Exclusions: HBV, HIV, or decompensated liver disease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58408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Shiha</a:t>
            </a:r>
            <a:r>
              <a:rPr lang="en-US" dirty="0"/>
              <a:t> G, et al. Gut. 2019:68:721-8.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Ledipasvir-Sofosbuvir +/- RBF in HCV Genotype 4</a:t>
            </a:r>
            <a:br>
              <a:rPr lang="en-US" dirty="0"/>
            </a:br>
            <a:r>
              <a:rPr lang="en-US" dirty="0"/>
              <a:t>Egyptian Multicenter Study: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79248" y="1974574"/>
            <a:ext cx="2929128" cy="1746822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cs typeface="Arial"/>
              </a:rPr>
              <a:t>Cohort 1 (n = 170)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500" dirty="0">
                <a:solidFill>
                  <a:srgbClr val="FFFFFF"/>
                </a:solidFill>
                <a:latin typeface="Arial"/>
                <a:cs typeface="Arial"/>
              </a:rPr>
              <a:t>Treatment Naïve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108960" y="1985298"/>
            <a:ext cx="2029968" cy="365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LDV-SOF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6086224" y="3088619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-6949" y="5711285"/>
            <a:ext cx="9162288" cy="7314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 (LDV-SOF) (90/400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(RBV): weight based, 1000 mg/day if weight &lt;75kg and 1200 mg/day if weight ≥75kg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1858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833116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6348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-9146" y="1851108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104377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336280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86892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6150946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063484" y="288601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025AA5-8CD3-F343-965E-355660810D39}"/>
              </a:ext>
            </a:extLst>
          </p:cNvPr>
          <p:cNvSpPr/>
          <p:nvPr/>
        </p:nvSpPr>
        <p:spPr>
          <a:xfrm>
            <a:off x="487070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9C98A3-E7E3-804B-9BDA-AA47A9AC39B5}"/>
              </a:ext>
            </a:extLst>
          </p:cNvPr>
          <p:cNvCxnSpPr/>
          <p:nvPr/>
        </p:nvCxnSpPr>
        <p:spPr>
          <a:xfrm flipV="1">
            <a:off x="5134438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5">
            <a:extLst>
              <a:ext uri="{FF2B5EF4-FFF2-40B4-BE49-F238E27FC236}">
                <a16:creationId xmlns:a16="http://schemas.microsoft.com/office/drawing/2014/main" id="{A6243A16-51E8-8249-A435-9E7CA9B65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2440030"/>
            <a:ext cx="2029968" cy="3657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D5412B54-375F-4946-8713-D35D25E49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2894762"/>
            <a:ext cx="2990088" cy="365760"/>
          </a:xfrm>
          <a:prstGeom prst="rect">
            <a:avLst/>
          </a:prstGeom>
          <a:solidFill>
            <a:schemeClr val="bg2">
              <a:lumMod val="60000"/>
              <a:lumOff val="40000"/>
              <a:alpha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D1DFB93C-EE75-7948-A9F4-5CC6F0EB1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3349493"/>
            <a:ext cx="2990088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53357C93-1822-3F42-88B3-5B0DEA1D3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4088300"/>
            <a:ext cx="2990088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7AAAC187-E5E2-E341-ACD8-A2BC0A307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4820480"/>
            <a:ext cx="2990088" cy="365760"/>
          </a:xfrm>
          <a:prstGeom prst="rect">
            <a:avLst/>
          </a:prstGeom>
          <a:solidFill>
            <a:schemeClr val="tx2">
              <a:lumMod val="50000"/>
              <a:lumOff val="50000"/>
              <a:alpha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7BB7CBBB-083B-0A46-B644-6BEB60D2B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5274364"/>
            <a:ext cx="2990088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C7F7D6-EE9A-7244-AD91-06EDB8638BA3}"/>
              </a:ext>
            </a:extLst>
          </p:cNvPr>
          <p:cNvSpPr/>
          <p:nvPr/>
        </p:nvSpPr>
        <p:spPr>
          <a:xfrm>
            <a:off x="79248" y="4809615"/>
            <a:ext cx="2929128" cy="832730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Cohort </a:t>
            </a:r>
            <a:r>
              <a:rPr lang="en-US" sz="1600" dirty="0">
                <a:solidFill>
                  <a:srgbClr val="FFFFFF"/>
                </a:solidFill>
                <a:cs typeface="Arial"/>
              </a:rPr>
              <a:t>3: (n = 74)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500" dirty="0">
                <a:solidFill>
                  <a:srgbClr val="FFFFFF"/>
                </a:solidFill>
                <a:latin typeface="Arial"/>
                <a:cs typeface="Arial"/>
              </a:rPr>
              <a:t>IFN Experienced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ADAE01F-6301-A942-8952-B4DCA5E27718}"/>
              </a:ext>
            </a:extLst>
          </p:cNvPr>
          <p:cNvSpPr/>
          <p:nvPr/>
        </p:nvSpPr>
        <p:spPr>
          <a:xfrm>
            <a:off x="79248" y="4004928"/>
            <a:ext cx="2929128" cy="531628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Cohort 2</a:t>
            </a:r>
            <a:r>
              <a:rPr lang="en-US" sz="1600" dirty="0">
                <a:solidFill>
                  <a:srgbClr val="FFFFFF"/>
                </a:solidFill>
                <a:cs typeface="Arial"/>
              </a:rPr>
              <a:t> (n = 11)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500" dirty="0">
                <a:solidFill>
                  <a:srgbClr val="FFFFFF"/>
                </a:solidFill>
                <a:latin typeface="Arial"/>
                <a:cs typeface="Arial"/>
              </a:rPr>
              <a:t>LDV-SOF or SOF Experienced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BC33F4-FBB6-AB48-AF13-B30CB8C6D481}"/>
              </a:ext>
            </a:extLst>
          </p:cNvPr>
          <p:cNvCxnSpPr/>
          <p:nvPr/>
        </p:nvCxnSpPr>
        <p:spPr>
          <a:xfrm>
            <a:off x="6086224" y="3505200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BFE4593-0EF5-F248-9CB2-62F58FD3DE49}"/>
              </a:ext>
            </a:extLst>
          </p:cNvPr>
          <p:cNvSpPr/>
          <p:nvPr/>
        </p:nvSpPr>
        <p:spPr>
          <a:xfrm>
            <a:off x="8063484" y="330259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BD4C701-B68B-E346-B50E-F26266D6E6E8}"/>
              </a:ext>
            </a:extLst>
          </p:cNvPr>
          <p:cNvCxnSpPr/>
          <p:nvPr/>
        </p:nvCxnSpPr>
        <p:spPr>
          <a:xfrm>
            <a:off x="6086224" y="4280963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EF3A3538-96FB-E745-A724-A1E283DB3301}"/>
              </a:ext>
            </a:extLst>
          </p:cNvPr>
          <p:cNvSpPr/>
          <p:nvPr/>
        </p:nvSpPr>
        <p:spPr>
          <a:xfrm>
            <a:off x="8063484" y="407835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D2302A5-1D48-584B-91D6-C11F18784EFC}"/>
              </a:ext>
            </a:extLst>
          </p:cNvPr>
          <p:cNvCxnSpPr/>
          <p:nvPr/>
        </p:nvCxnSpPr>
        <p:spPr>
          <a:xfrm>
            <a:off x="6086224" y="5003207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1266F396-3374-AE40-9E8A-97A82470BF64}"/>
              </a:ext>
            </a:extLst>
          </p:cNvPr>
          <p:cNvSpPr/>
          <p:nvPr/>
        </p:nvSpPr>
        <p:spPr>
          <a:xfrm>
            <a:off x="8063484" y="480060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7E73B3-4DA2-3C44-9576-78C012B3A9E5}"/>
              </a:ext>
            </a:extLst>
          </p:cNvPr>
          <p:cNvCxnSpPr/>
          <p:nvPr/>
        </p:nvCxnSpPr>
        <p:spPr>
          <a:xfrm>
            <a:off x="6086224" y="5447155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B90EF-1F32-9940-BBBC-78A5D79F2AAB}"/>
              </a:ext>
            </a:extLst>
          </p:cNvPr>
          <p:cNvSpPr/>
          <p:nvPr/>
        </p:nvSpPr>
        <p:spPr>
          <a:xfrm>
            <a:off x="8063484" y="5244548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70690F-8D37-D447-B33C-6BC3E55336AD}"/>
              </a:ext>
            </a:extLst>
          </p:cNvPr>
          <p:cNvCxnSpPr/>
          <p:nvPr/>
        </p:nvCxnSpPr>
        <p:spPr>
          <a:xfrm>
            <a:off x="5129302" y="2167863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4300CDA-6071-5E4B-8FC5-47BEC393A33A}"/>
              </a:ext>
            </a:extLst>
          </p:cNvPr>
          <p:cNvSpPr/>
          <p:nvPr/>
        </p:nvSpPr>
        <p:spPr>
          <a:xfrm>
            <a:off x="7106562" y="196525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D4A89E9-51AD-9645-B2C9-F6C373D71BE0}"/>
              </a:ext>
            </a:extLst>
          </p:cNvPr>
          <p:cNvCxnSpPr/>
          <p:nvPr/>
        </p:nvCxnSpPr>
        <p:spPr>
          <a:xfrm>
            <a:off x="5129302" y="2598479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0E5D14F8-196D-D94D-BE6F-B92AFB76F9E1}"/>
              </a:ext>
            </a:extLst>
          </p:cNvPr>
          <p:cNvSpPr/>
          <p:nvPr/>
        </p:nvSpPr>
        <p:spPr>
          <a:xfrm>
            <a:off x="7106562" y="239587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A319F88-CAC4-724A-97A1-B26EF7E41AF4}"/>
              </a:ext>
            </a:extLst>
          </p:cNvPr>
          <p:cNvSpPr/>
          <p:nvPr/>
        </p:nvSpPr>
        <p:spPr>
          <a:xfrm>
            <a:off x="722482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20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76B4772-4385-EA4E-8692-634935A1428B}"/>
              </a:ext>
            </a:extLst>
          </p:cNvPr>
          <p:cNvCxnSpPr/>
          <p:nvPr/>
        </p:nvCxnSpPr>
        <p:spPr>
          <a:xfrm flipV="1">
            <a:off x="7497620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2246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Shiha</a:t>
            </a:r>
            <a:r>
              <a:rPr lang="en-US" dirty="0"/>
              <a:t> G, et al. Gut. 2019:68:721-8.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Ledipasvir-Sofosbuvir +/- RBF in HCV Genotype 4</a:t>
            </a:r>
            <a:br>
              <a:rPr lang="en-US" dirty="0"/>
            </a:br>
            <a:r>
              <a:rPr lang="en-US" dirty="0"/>
              <a:t>Egyptian Multicenter Study: Results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631680"/>
              </p:ext>
            </p:extLst>
          </p:nvPr>
        </p:nvGraphicFramePr>
        <p:xfrm>
          <a:off x="251637" y="1531089"/>
          <a:ext cx="8640726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2188315" y="4581014"/>
            <a:ext cx="822960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38/42</a:t>
            </a:r>
          </a:p>
        </p:txBody>
      </p:sp>
      <p:sp>
        <p:nvSpPr>
          <p:cNvPr id="8" name="Rectangle 7"/>
          <p:cNvSpPr/>
          <p:nvPr/>
        </p:nvSpPr>
        <p:spPr>
          <a:xfrm>
            <a:off x="4450523" y="4581014"/>
            <a:ext cx="822960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41/42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90147" y="4581014"/>
            <a:ext cx="822960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34/36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985C6E-452E-D24C-8436-774B9F4015F1}"/>
              </a:ext>
            </a:extLst>
          </p:cNvPr>
          <p:cNvSpPr/>
          <p:nvPr/>
        </p:nvSpPr>
        <p:spPr>
          <a:xfrm>
            <a:off x="1077437" y="4581014"/>
            <a:ext cx="822960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41/43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14C21B-C083-754C-BF37-405FB34F0637}"/>
              </a:ext>
            </a:extLst>
          </p:cNvPr>
          <p:cNvSpPr/>
          <p:nvPr/>
        </p:nvSpPr>
        <p:spPr>
          <a:xfrm>
            <a:off x="3322680" y="4581014"/>
            <a:ext cx="822960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42/43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83613C-3186-284C-973A-1F891E3B31A3}"/>
              </a:ext>
            </a:extLst>
          </p:cNvPr>
          <p:cNvSpPr/>
          <p:nvPr/>
        </p:nvSpPr>
        <p:spPr>
          <a:xfrm>
            <a:off x="5567920" y="4581014"/>
            <a:ext cx="822960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11/11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1195BE-72CD-274F-85D2-0F57A30F32E5}"/>
              </a:ext>
            </a:extLst>
          </p:cNvPr>
          <p:cNvSpPr/>
          <p:nvPr/>
        </p:nvSpPr>
        <p:spPr>
          <a:xfrm>
            <a:off x="7822016" y="4581014"/>
            <a:ext cx="822960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38/38</a:t>
            </a:r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BD9C0B64-34D1-1148-BCB9-9F875A58C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334" y="5478318"/>
            <a:ext cx="2240280" cy="4998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300" b="1" dirty="0">
                <a:solidFill>
                  <a:srgbClr val="000000"/>
                </a:solidFill>
                <a:latin typeface="Arial" pitchFamily="22" charset="0"/>
              </a:rPr>
              <a:t>Treatment-Naive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1B288F2-0301-0147-BA18-3F5566C1C57C}"/>
              </a:ext>
            </a:extLst>
          </p:cNvPr>
          <p:cNvCxnSpPr/>
          <p:nvPr/>
        </p:nvCxnSpPr>
        <p:spPr>
          <a:xfrm>
            <a:off x="1099054" y="5447479"/>
            <a:ext cx="420624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5">
            <a:extLst>
              <a:ext uri="{FF2B5EF4-FFF2-40B4-BE49-F238E27FC236}">
                <a16:creationId xmlns:a16="http://schemas.microsoft.com/office/drawing/2014/main" id="{892AF600-9C89-5245-B045-192FD7EA8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7" y="5478318"/>
            <a:ext cx="2076886" cy="4998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300" b="1" dirty="0">
                <a:solidFill>
                  <a:srgbClr val="000000"/>
                </a:solidFill>
                <a:latin typeface="Arial" pitchFamily="22" charset="0"/>
              </a:rPr>
              <a:t>IFN-Experienced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A66BD22-927D-6040-BD41-F7734A7BDAE7}"/>
              </a:ext>
            </a:extLst>
          </p:cNvPr>
          <p:cNvCxnSpPr/>
          <p:nvPr/>
        </p:nvCxnSpPr>
        <p:spPr>
          <a:xfrm>
            <a:off x="6663068" y="5447479"/>
            <a:ext cx="210312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FEF9884-160A-5D48-BC60-7B4577CA3CF4}"/>
              </a:ext>
            </a:extLst>
          </p:cNvPr>
          <p:cNvCxnSpPr/>
          <p:nvPr/>
        </p:nvCxnSpPr>
        <p:spPr>
          <a:xfrm>
            <a:off x="5399580" y="5447479"/>
            <a:ext cx="118872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5">
            <a:extLst>
              <a:ext uri="{FF2B5EF4-FFF2-40B4-BE49-F238E27FC236}">
                <a16:creationId xmlns:a16="http://schemas.microsoft.com/office/drawing/2014/main" id="{9A7060EE-E5A7-2F46-A0F5-7B3B8ED3F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899" y="5527934"/>
            <a:ext cx="1712196" cy="4998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300" b="1" dirty="0">
                <a:solidFill>
                  <a:srgbClr val="000000"/>
                </a:solidFill>
                <a:latin typeface="Arial" pitchFamily="22" charset="0"/>
              </a:rPr>
              <a:t>LDV/SOF or SOF-Experienced</a:t>
            </a:r>
          </a:p>
        </p:txBody>
      </p:sp>
    </p:spTree>
    <p:extLst>
      <p:ext uri="{BB962C8B-B14F-4D97-AF65-F5344CB8AC3E}">
        <p14:creationId xmlns:p14="http://schemas.microsoft.com/office/powerpoint/2010/main" val="374973277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Shiha</a:t>
            </a:r>
            <a:r>
              <a:rPr lang="en-US" dirty="0"/>
              <a:t> G, et al. Gut. 2019:68:721-8.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Ledipasvir-Sofosbuvir +/- RBF in HCV Genotype 4</a:t>
            </a:r>
            <a:br>
              <a:rPr lang="en-US" sz="2800" dirty="0"/>
            </a:br>
            <a:r>
              <a:rPr lang="en-US" sz="2800" dirty="0"/>
              <a:t>Egyptian Multicenter Study: Conclusion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36388"/>
              </p:ext>
            </p:extLst>
          </p:nvPr>
        </p:nvGraphicFramePr>
        <p:xfrm>
          <a:off x="0" y="254521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1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A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mong non-cirrhotic treatment-naive patients with HCV genotype 4, 8 weeks of ledipasvir/sofosbuvir ± ribavirin was highly effective. Twelve weeks of ledipasvir/sofosbuvir ± ribavirin was highly effective regardless of presence of cirrhosis or prior treatment experience, including previous treatment with sofosbuvir or ledipasvir/sofosbuvir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37140</TotalTime>
  <Words>405</Words>
  <Application>Microsoft Office PowerPoint</Application>
  <PresentationFormat>On-screen Show (4:3)</PresentationFormat>
  <Paragraphs>55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Ledipasvir-Sofosbuvir +/- RBV in HCV Genotype 4   Egyptian Multicenter Study</vt:lpstr>
      <vt:lpstr>Ledipasvir-Sofosbuvir +/- RBF in HCV Genotype 4 Egyptian Multicenter Study: Study Design</vt:lpstr>
      <vt:lpstr>Ledipasvir-Sofosbuvir +/- RBF in HCV Genotype 4 Egyptian Multicenter Study: Design</vt:lpstr>
      <vt:lpstr>Ledipasvir-Sofosbuvir +/- RBF in HCV Genotype 4 Egyptian Multicenter Study: Results</vt:lpstr>
      <vt:lpstr>Ledipasvir-Sofosbuvir +/- RBF in HCV Genotype 4 Egyptian Multicenter Study: Conclusion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1421</cp:revision>
  <cp:lastPrinted>2019-10-21T18:40:24Z</cp:lastPrinted>
  <dcterms:created xsi:type="dcterms:W3CDTF">2010-11-28T05:36:22Z</dcterms:created>
  <dcterms:modified xsi:type="dcterms:W3CDTF">2020-07-22T20:11:19Z</dcterms:modified>
</cp:coreProperties>
</file>