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notesSlides/notesSlide7.xml" ContentType="application/vnd.openxmlformats-officedocument.presentationml.notesSl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notesSlides/notesSlide8.xml" ContentType="application/vnd.openxmlformats-officedocument.presentationml.notesSl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256" r:id="rId2"/>
    <p:sldId id="876" r:id="rId3"/>
    <p:sldId id="1000" r:id="rId4"/>
    <p:sldId id="878" r:id="rId5"/>
    <p:sldId id="568" r:id="rId6"/>
    <p:sldId id="881" r:id="rId7"/>
    <p:sldId id="882" r:id="rId8"/>
    <p:sldId id="883" r:id="rId9"/>
    <p:sldId id="884" r:id="rId10"/>
    <p:sldId id="885" r:id="rId11"/>
    <p:sldId id="887" r:id="rId12"/>
    <p:sldId id="886" r:id="rId13"/>
    <p:sldId id="934" r:id="rId14"/>
    <p:sldId id="888" r:id="rId15"/>
    <p:sldId id="889" r:id="rId16"/>
    <p:sldId id="933" r:id="rId17"/>
    <p:sldId id="890" r:id="rId18"/>
    <p:sldId id="891" r:id="rId19"/>
    <p:sldId id="892" r:id="rId20"/>
    <p:sldId id="893" r:id="rId21"/>
    <p:sldId id="950" r:id="rId22"/>
    <p:sldId id="951" r:id="rId23"/>
    <p:sldId id="952" r:id="rId24"/>
    <p:sldId id="896" r:id="rId25"/>
    <p:sldId id="895" r:id="rId26"/>
    <p:sldId id="953" r:id="rId27"/>
    <p:sldId id="897" r:id="rId28"/>
    <p:sldId id="1002" r:id="rId29"/>
    <p:sldId id="954" r:id="rId30"/>
    <p:sldId id="899" r:id="rId31"/>
    <p:sldId id="949" r:id="rId32"/>
    <p:sldId id="900" r:id="rId33"/>
    <p:sldId id="901" r:id="rId34"/>
    <p:sldId id="902" r:id="rId35"/>
    <p:sldId id="903" r:id="rId36"/>
    <p:sldId id="956" r:id="rId37"/>
    <p:sldId id="958" r:id="rId38"/>
    <p:sldId id="1012" r:id="rId39"/>
    <p:sldId id="905" r:id="rId40"/>
    <p:sldId id="906" r:id="rId41"/>
    <p:sldId id="907" r:id="rId42"/>
    <p:sldId id="955" r:id="rId43"/>
    <p:sldId id="935" r:id="rId44"/>
    <p:sldId id="937" r:id="rId45"/>
    <p:sldId id="938" r:id="rId46"/>
    <p:sldId id="1014" r:id="rId47"/>
    <p:sldId id="940" r:id="rId48"/>
    <p:sldId id="941" r:id="rId49"/>
    <p:sldId id="1013" r:id="rId50"/>
    <p:sldId id="942" r:id="rId51"/>
    <p:sldId id="1001" r:id="rId52"/>
    <p:sldId id="944" r:id="rId53"/>
    <p:sldId id="945" r:id="rId54"/>
    <p:sldId id="947" r:id="rId55"/>
    <p:sldId id="1004" r:id="rId56"/>
    <p:sldId id="1005" r:id="rId57"/>
    <p:sldId id="1006" r:id="rId58"/>
    <p:sldId id="1007" r:id="rId59"/>
    <p:sldId id="1008" r:id="rId60"/>
    <p:sldId id="1009" r:id="rId61"/>
    <p:sldId id="1010" r:id="rId62"/>
    <p:sldId id="1015" r:id="rId63"/>
    <p:sldId id="1016" r:id="rId64"/>
    <p:sldId id="1017" r:id="rId65"/>
    <p:sldId id="1018" r:id="rId66"/>
    <p:sldId id="1019" r:id="rId67"/>
    <p:sldId id="1020" r:id="rId68"/>
    <p:sldId id="1011" r:id="rId69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" initials="MFA" lastIdx="1" clrIdx="0">
    <p:extLst>
      <p:ext uri="{19B8F6BF-5375-455C-9EA6-DF929625EA0E}">
        <p15:presenceInfo xmlns:p15="http://schemas.microsoft.com/office/powerpoint/2012/main" userId="714ddc0a6c47b6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F"/>
    <a:srgbClr val="CDD3DD"/>
    <a:srgbClr val="CB9800"/>
    <a:srgbClr val="C39200"/>
    <a:srgbClr val="005FA3"/>
    <a:srgbClr val="165955"/>
    <a:srgbClr val="A97E00"/>
    <a:srgbClr val="73A43F"/>
    <a:srgbClr val="7F548D"/>
    <a:srgbClr val="005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96272" autoAdjust="0"/>
  </p:normalViewPr>
  <p:slideViewPr>
    <p:cSldViewPr snapToGrid="0" showGuides="1">
      <p:cViewPr varScale="1">
        <p:scale>
          <a:sx n="162" d="100"/>
          <a:sy n="162" d="100"/>
        </p:scale>
        <p:origin x="34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35792748128705"/>
          <c:y val="2.77778663809897E-2"/>
          <c:w val="0.86286879070671718"/>
          <c:h val="0.78052706405120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C9E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C57-3247-8BD9-FE6A5157AA13}"/>
              </c:ext>
            </c:extLst>
          </c:dPt>
          <c:dPt>
            <c:idx val="1"/>
            <c:invertIfNegative val="0"/>
            <c:bubble3D val="0"/>
            <c:spPr>
              <a:solidFill>
                <a:srgbClr val="73A43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C57-3247-8BD9-FE6A5157AA13}"/>
              </c:ext>
            </c:extLst>
          </c:dPt>
          <c:dPt>
            <c:idx val="2"/>
            <c:invertIfNegative val="0"/>
            <c:bubble3D val="0"/>
            <c:spPr>
              <a:solidFill>
                <a:srgbClr val="C39200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C57-3247-8BD9-FE6A5157AA13}"/>
              </c:ext>
            </c:extLst>
          </c:dPt>
          <c:dPt>
            <c:idx val="3"/>
            <c:invertIfNegative val="0"/>
            <c:bubble3D val="0"/>
            <c:spPr>
              <a:solidFill>
                <a:srgbClr val="7F548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AC57-3247-8BD9-FE6A5157AA13}"/>
              </c:ext>
            </c:extLst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AC57-3247-8BD9-FE6A5157AA13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AC57-3247-8BD9-FE6A5157AA13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AC57-3247-8BD9-FE6A5157AA13}"/>
              </c:ext>
            </c:extLst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Ledipasvir</c:v>
                </c:pt>
                <c:pt idx="1">
                  <c:v>Daclatasvir</c:v>
                </c:pt>
                <c:pt idx="2">
                  <c:v>Ombitasvir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51</c:v>
                </c:pt>
                <c:pt idx="1">
                  <c:v>27</c:v>
                </c:pt>
                <c:pt idx="2">
                  <c:v>11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C57-3247-8BD9-FE6A5157AA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30973512"/>
        <c:axId val="-2030184328"/>
      </c:barChart>
      <c:catAx>
        <c:axId val="-2030973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Prior NS5A Treatment</a:t>
                </a:r>
              </a:p>
            </c:rich>
          </c:tx>
          <c:layout>
            <c:manualLayout>
              <c:xMode val="edge"/>
              <c:yMode val="edge"/>
              <c:x val="0.4343084718576844"/>
              <c:y val="0.9293102753603168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301843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0184328"/>
        <c:scaling>
          <c:orientation val="minMax"/>
          <c:max val="6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(%)</a:t>
                </a:r>
              </a:p>
            </c:rich>
          </c:tx>
          <c:layout>
            <c:manualLayout>
              <c:xMode val="edge"/>
              <c:yMode val="edge"/>
              <c:x val="9.6567269369106645E-3"/>
              <c:y val="0.2685214923792420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30973512"/>
        <c:crosses val="autoZero"/>
        <c:crossBetween val="between"/>
        <c:majorUnit val="1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 x 8 weeks</c:v>
                </c:pt>
              </c:strCache>
            </c:strRef>
          </c:tx>
          <c:spPr>
            <a:gradFill>
              <a:gsLst>
                <a:gs pos="0">
                  <a:srgbClr val="50365B"/>
                </a:gs>
                <a:gs pos="100000">
                  <a:srgbClr val="9177A4"/>
                </a:gs>
              </a:gsLst>
              <a:lin ang="0" scaled="1"/>
            </a:gra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068-F24F-8E17-70E9091010C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068-F24F-8E17-70E9091010C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068-F24F-8E17-70E9091010C2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</c:v>
                </c:pt>
                <c:pt idx="1">
                  <c:v>GT 1a</c:v>
                </c:pt>
                <c:pt idx="2">
                  <c:v>GT 1b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</c:v>
                </c:pt>
                <c:pt idx="1">
                  <c:v>92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68-F24F-8E17-70E9091010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x 12 weeks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</a:gra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</c:v>
                </c:pt>
                <c:pt idx="1">
                  <c:v>GT 1a</c:v>
                </c:pt>
                <c:pt idx="2">
                  <c:v>GT 1b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98</c:v>
                </c:pt>
                <c:pt idx="1">
                  <c:v>99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68-F24F-8E17-70E9091010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2032014264"/>
        <c:axId val="-2069519704"/>
      </c:barChart>
      <c:catAx>
        <c:axId val="-2032014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6951970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6951970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8.3106104792456496E-3"/>
              <c:y val="0.179525307498327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03201426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76521302156509"/>
          <c:y val="2.0175977433940201E-2"/>
          <c:w val="0.71113304284256595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851921093394"/>
          <c:y val="0.11061854768153982"/>
          <c:w val="0.8426060804899389"/>
          <c:h val="0.78246806649168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 x 8 weeks </c:v>
                </c:pt>
              </c:strCache>
            </c:strRef>
          </c:tx>
          <c:spPr>
            <a:gradFill>
              <a:gsLst>
                <a:gs pos="0">
                  <a:srgbClr val="50365B"/>
                </a:gs>
                <a:gs pos="100000">
                  <a:srgbClr val="9F82B0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171-794E-9F96-5ADAC0F39E3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171-794E-9F96-5ADAC0F39E3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171-794E-9F96-5ADAC0F39E3C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</c:v>
                </c:pt>
                <c:pt idx="1">
                  <c:v>Cirrhosis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71-794E-9F96-5ADAC0F39E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x 12 weeks 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</c:v>
                </c:pt>
                <c:pt idx="1">
                  <c:v>Cirrhosis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98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71-794E-9F96-5ADAC0F39E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070913832"/>
        <c:axId val="-2070684088"/>
      </c:barChart>
      <c:catAx>
        <c:axId val="-2070913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706840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068408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4781277340332458E-3"/>
              <c:y val="0.1475300422006073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7091383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455591260843627"/>
          <c:y val="5.5555555555555558E-3"/>
          <c:w val="0.71598544365691763"/>
          <c:h val="0.1014621609798775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851921093394"/>
          <c:y val="0.11061854768153982"/>
          <c:w val="0.83334687177980504"/>
          <c:h val="0.78246806649168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 x 8 weeks </c:v>
                </c:pt>
              </c:strCache>
            </c:strRef>
          </c:tx>
          <c:spPr>
            <a:gradFill>
              <a:gsLst>
                <a:gs pos="0">
                  <a:srgbClr val="50365B"/>
                </a:gs>
                <a:gs pos="100000">
                  <a:srgbClr val="9F82B0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171-794E-9F96-5ADAC0F39E3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171-794E-9F96-5ADAC0F39E3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171-794E-9F96-5ADAC0F39E3C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</c:v>
                </c:pt>
                <c:pt idx="1">
                  <c:v>Cirrhosis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71-794E-9F96-5ADAC0F39E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x 12 weeks 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</c:v>
                </c:pt>
                <c:pt idx="1">
                  <c:v>Cirrhosis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98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71-794E-9F96-5ADAC0F39E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070913832"/>
        <c:axId val="-2070684088"/>
      </c:barChart>
      <c:catAx>
        <c:axId val="-2070913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706840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068408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4781437184729503E-3"/>
              <c:y val="0.1802097997156898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7091383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0759611645766503"/>
          <c:y val="0"/>
          <c:w val="0.55394843005735384"/>
          <c:h val="0.1096321599505944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69491136295"/>
          <c:y val="9.133508311461068E-2"/>
          <c:w val="0.87107458655046699"/>
          <c:h val="0.72691791935099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gradFill flip="none" rotWithShape="1">
              <a:gsLst>
                <a:gs pos="0">
                  <a:srgbClr val="50365B"/>
                </a:gs>
                <a:gs pos="100000">
                  <a:srgbClr val="9F82B0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E85-594A-9EDC-F0B5E63FB5B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E85-594A-9EDC-F0B5E63FB5B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E85-594A-9EDC-F0B5E63FB5B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E85-594A-9EDC-F0B5E63FB5B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E85-594A-9EDC-F0B5E63FB5B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E85-594A-9EDC-F0B5E63FB5BB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RAS</c:v>
                </c:pt>
                <c:pt idx="1">
                  <c:v>Any NS3 or
NS5A RAS</c:v>
                </c:pt>
                <c:pt idx="2">
                  <c:v>NS3 Only</c:v>
                </c:pt>
                <c:pt idx="3">
                  <c:v>NS5A Only</c:v>
                </c:pt>
                <c:pt idx="4">
                  <c:v>NS3 and
NS5A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98</c:v>
                </c:pt>
                <c:pt idx="1">
                  <c:v>94</c:v>
                </c:pt>
                <c:pt idx="2">
                  <c:v>91</c:v>
                </c:pt>
                <c:pt idx="3">
                  <c:v>95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85-594A-9EDC-F0B5E63FB5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</c:v>
                </c:pt>
              </c:strCache>
            </c:strRef>
          </c:tx>
          <c:spPr>
            <a:gradFill flip="none" rotWithShape="1"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&gt;99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E85-594A-9EDC-F0B5E63FB5BB}"/>
                </c:ext>
              </c:extLst>
            </c:dLbl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RAS</c:v>
                </c:pt>
                <c:pt idx="1">
                  <c:v>Any NS3 or
NS5A RAS</c:v>
                </c:pt>
                <c:pt idx="2">
                  <c:v>NS3 Only</c:v>
                </c:pt>
                <c:pt idx="3">
                  <c:v>NS5A Only</c:v>
                </c:pt>
                <c:pt idx="4">
                  <c:v>NS3 and
NS5A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99</c:v>
                </c:pt>
                <c:pt idx="1">
                  <c:v>99.5</c:v>
                </c:pt>
                <c:pt idx="2">
                  <c:v>100</c:v>
                </c:pt>
                <c:pt idx="3">
                  <c:v>99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85-594A-9EDC-F0B5E63FB5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01837912"/>
        <c:axId val="-2102038984"/>
      </c:barChart>
      <c:catAx>
        <c:axId val="-2101837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20389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203898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0.1187857313290384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  <a:effectLst/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183791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8318885914620999"/>
          <c:y val="0"/>
          <c:w val="0.38577848674876702"/>
          <c:h val="7.7852302553090003E-2"/>
        </c:manualLayout>
      </c:layout>
      <c:overlay val="0"/>
    </c:legend>
    <c:plotVisOnly val="0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24472"/>
                  </a:gs>
                  <a:gs pos="100000">
                    <a:srgbClr val="977BA5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E445-2E43-953D-1BD2E9E3399A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21446A"/>
                  </a:gs>
                  <a:gs pos="100000">
                    <a:srgbClr val="3D7EC4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E445-2E43-953D-1BD2E9E3399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445-2E43-953D-1BD2E9E3399A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45-2E43-953D-1BD2E9E33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02280648"/>
        <c:axId val="-2102270264"/>
      </c:barChart>
      <c:catAx>
        <c:axId val="-2102280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022702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227026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2991271635255015E-3"/>
              <c:y val="0.1290701856712355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228064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24472"/>
                  </a:gs>
                  <a:gs pos="100000">
                    <a:srgbClr val="977BA5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E445-2E43-953D-1BD2E9E3399A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21446A"/>
                  </a:gs>
                  <a:gs pos="100000">
                    <a:srgbClr val="3D7EC4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E445-2E43-953D-1BD2E9E3399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445-2E43-953D-1BD2E9E3399A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45-2E43-953D-1BD2E9E33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02280648"/>
        <c:axId val="-2102270264"/>
      </c:barChart>
      <c:catAx>
        <c:axId val="-2102280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022702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227026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2991271635255015E-3"/>
              <c:y val="0.1290701856712355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228064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149297979318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gradFill>
              <a:gsLst>
                <a:gs pos="0">
                  <a:srgbClr val="624472"/>
                </a:gs>
                <a:gs pos="100000">
                  <a:srgbClr val="977BA5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BB-E341-99B0-61B24735CC3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7BB-E341-99B0-61B24735CC3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7BB-E341-99B0-61B24735CC3B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Treatment-Naïve </c:v>
                </c:pt>
                <c:pt idx="1">
                  <c:v>Treatment-Experienced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BB-E341-99B0-61B24735CC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Treatment-Naïve </c:v>
                </c:pt>
                <c:pt idx="1">
                  <c:v>Treatment-Experienced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BB-E341-99B0-61B24735CC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0335288"/>
        <c:axId val="-2069385848"/>
      </c:barChart>
      <c:catAx>
        <c:axId val="-2070335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6938584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693858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7.0479471316085515E-4"/>
              <c:y val="0.176513376340005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7033528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0583953047535701"/>
          <c:y val="1.44676387400988E-2"/>
          <c:w val="0.48181479051229698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6631184990765"/>
          <c:y val="9.1335044516494268E-2"/>
          <c:w val="0.87107458655046699"/>
          <c:h val="0.72691791935099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gradFill flip="none" rotWithShape="1">
              <a:gsLst>
                <a:gs pos="0">
                  <a:srgbClr val="50365B"/>
                </a:gs>
                <a:gs pos="100000">
                  <a:srgbClr val="A889BB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881-D044-919C-DDD9ACCC37D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81-D044-919C-DDD9ACCC37D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881-D044-919C-DDD9ACCC37D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881-D044-919C-DDD9ACCC37D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881-D044-919C-DDD9ACCC37D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81-D044-919C-DDD9ACCC37DB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RAS</c:v>
                </c:pt>
                <c:pt idx="1">
                  <c:v>Any NS3 or NS5A RAS</c:v>
                </c:pt>
                <c:pt idx="2">
                  <c:v>NS3 Only</c:v>
                </c:pt>
                <c:pt idx="3">
                  <c:v>NS5A Only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98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81-D044-919C-DDD9ACCC37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</c:v>
                </c:pt>
              </c:strCache>
            </c:strRef>
          </c:tx>
          <c:spPr>
            <a:gradFill flip="none" rotWithShape="1">
              <a:gsLst>
                <a:gs pos="0">
                  <a:srgbClr val="21446A"/>
                </a:gs>
                <a:gs pos="100000">
                  <a:srgbClr val="3E81C8"/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RAS</c:v>
                </c:pt>
                <c:pt idx="1">
                  <c:v>Any NS3 or NS5A RAS</c:v>
                </c:pt>
                <c:pt idx="2">
                  <c:v>NS3 Only</c:v>
                </c:pt>
                <c:pt idx="3">
                  <c:v>NS5A Only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97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881-D044-919C-DDD9ACCC37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70809528"/>
        <c:axId val="-2135968808"/>
      </c:barChart>
      <c:catAx>
        <c:axId val="-2070809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359688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59688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0.1096948222381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  <a:effectLst/>
        </c:spPr>
        <c:crossAx val="-207080952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8318885914620999"/>
          <c:y val="0"/>
          <c:w val="0.38577848674876702"/>
          <c:h val="7.7852302553090003E-2"/>
        </c:manualLayout>
      </c:layout>
      <c:overlay val="0"/>
    </c:legend>
    <c:plotVisOnly val="0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B5945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3AF-7A43-823F-2ED9E051D410}"/>
              </c:ext>
            </c:extLst>
          </c:dPt>
          <c:dPt>
            <c:idx val="1"/>
            <c:invertIfNegative val="0"/>
            <c:bubble3D val="0"/>
            <c:spPr>
              <a:solidFill>
                <a:srgbClr val="B5945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3AF-7A43-823F-2ED9E051D410}"/>
              </c:ext>
            </c:extLst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D3AF-7A43-823F-2ED9E051D410}"/>
              </c:ext>
            </c:extLst>
          </c:dPt>
          <c:dPt>
            <c:idx val="3"/>
            <c:invertIfNegative val="0"/>
            <c:bubble3D val="0"/>
            <c:spPr>
              <a:solidFill>
                <a:srgbClr val="718E2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D3AF-7A43-823F-2ED9E051D410}"/>
              </c:ext>
            </c:extLst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D3AF-7A43-823F-2ED9E051D410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D3AF-7A43-823F-2ED9E051D410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D3AF-7A43-823F-2ED9E051D410}"/>
              </c:ext>
            </c:extLst>
          </c:dPt>
          <c:dLbls>
            <c:spPr>
              <a:noFill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SOF</c:v>
                </c:pt>
                <c:pt idx="1">
                  <c:v>Other</c:v>
                </c:pt>
                <c:pt idx="2">
                  <c:v>SOF+SMV</c:v>
                </c:pt>
                <c:pt idx="3">
                  <c:v>Other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69</c:v>
                </c:pt>
                <c:pt idx="1">
                  <c:v>4</c:v>
                </c:pt>
                <c:pt idx="2">
                  <c:v>11</c:v>
                </c:pt>
                <c:pt idx="3">
                  <c:v>14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3AF-7A43-823F-2ED9E051D4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14800360"/>
        <c:axId val="-2031313240"/>
      </c:barChart>
      <c:catAx>
        <c:axId val="2114800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313132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1313240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(%)</a:t>
                </a:r>
              </a:p>
            </c:rich>
          </c:tx>
          <c:layout>
            <c:manualLayout>
              <c:xMode val="edge"/>
              <c:yMode val="edge"/>
              <c:x val="7.3419231686948198E-4"/>
              <c:y val="0.22491379310344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211480036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50365B"/>
                  </a:gs>
                  <a:gs pos="100000">
                    <a:srgbClr val="9177A4"/>
                  </a:gs>
                </a:gsLst>
                <a:lin ang="0" scaled="1"/>
                <a:tileRect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8BB8-B94A-BDD6-2FD369348D8B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21446A"/>
                  </a:gs>
                  <a:gs pos="100000">
                    <a:srgbClr val="3D7EC4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8BB8-B94A-BDD6-2FD369348D8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BB8-B94A-BDD6-2FD369348D8B}"/>
              </c:ext>
            </c:extLst>
          </c:dPt>
          <c:dLbls>
            <c:dLbl>
              <c:idx val="1"/>
              <c:layout>
                <c:manualLayout>
                  <c:x val="-7.716049382716049E-3"/>
                  <c:y val="9.315784056404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B8-B94A-BDD6-2FD369348D8B}"/>
                </c:ext>
              </c:extLst>
            </c:dLbl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98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B8-B94A-BDD6-2FD369348D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05325320"/>
        <c:axId val="-2105336712"/>
      </c:barChart>
      <c:catAx>
        <c:axId val="-2105325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053367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533671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2991271635255015E-3"/>
              <c:y val="0.1198109264119762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532532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925078375619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3A78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C46-C74F-A569-CBD57E2E7920}"/>
              </c:ext>
            </c:extLst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C46-C74F-A569-CBD57E2E7920}"/>
              </c:ext>
            </c:extLst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C46-C74F-A569-CBD57E2E7920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AC46-C74F-A569-CBD57E2E7920}"/>
              </c:ext>
            </c:extLst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AC46-C74F-A569-CBD57E2E7920}"/>
              </c:ext>
            </c:extLst>
          </c:dPt>
          <c:dPt>
            <c:idx val="5"/>
            <c:invertIfNegative val="0"/>
            <c:bubble3D val="0"/>
            <c:spPr>
              <a:solidFill>
                <a:srgbClr val="96323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AC46-C74F-A569-CBD57E2E7920}"/>
              </c:ext>
            </c:extLst>
          </c:dPt>
          <c:dPt>
            <c:idx val="6"/>
            <c:invertIfNegative val="0"/>
            <c:bubble3D val="0"/>
            <c:spPr>
              <a:solidFill>
                <a:srgbClr val="8B8E5E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AC46-C74F-A569-CBD57E2E7920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1a</c:v>
                </c:pt>
                <c:pt idx="1">
                  <c:v>1b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96</c:v>
                </c:pt>
                <c:pt idx="1">
                  <c:v>100</c:v>
                </c:pt>
                <c:pt idx="2">
                  <c:v>100</c:v>
                </c:pt>
                <c:pt idx="3">
                  <c:v>95</c:v>
                </c:pt>
                <c:pt idx="4">
                  <c:v>91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C46-C74F-A569-CBD57E2E79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-2030886280"/>
        <c:axId val="-2031068344"/>
      </c:barChart>
      <c:catAx>
        <c:axId val="-2030886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Genotype</a:t>
                </a:r>
              </a:p>
            </c:rich>
          </c:tx>
          <c:layout>
            <c:manualLayout>
              <c:xMode val="edge"/>
              <c:yMode val="edge"/>
              <c:x val="0.49107222708272585"/>
              <c:y val="0.9142610211917954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3106834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106834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7.3419231686948198E-4"/>
              <c:y val="0.118691824713279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03088628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50365B"/>
                  </a:gs>
                  <a:gs pos="100000">
                    <a:srgbClr val="9177A4"/>
                  </a:gs>
                </a:gsLst>
                <a:lin ang="0" scaled="1"/>
                <a:tileRect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8BB8-B94A-BDD6-2FD369348D8B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21446A"/>
                  </a:gs>
                  <a:gs pos="100000">
                    <a:srgbClr val="3D7EC4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8BB8-B94A-BDD6-2FD369348D8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BB8-B94A-BDD6-2FD369348D8B}"/>
              </c:ext>
            </c:extLst>
          </c:dPt>
          <c:dLbls>
            <c:dLbl>
              <c:idx val="1"/>
              <c:layout>
                <c:manualLayout>
                  <c:x val="-7.716049382716049E-3"/>
                  <c:y val="9.315784056404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B8-B94A-BDD6-2FD369348D8B}"/>
                </c:ext>
              </c:extLst>
            </c:dLbl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98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B8-B94A-BDD6-2FD369348D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05325320"/>
        <c:axId val="-2105336712"/>
      </c:barChart>
      <c:catAx>
        <c:axId val="-2105325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053367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533671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2991271635255015E-3"/>
              <c:y val="0.1198109264119762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532532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0378856519661123"/>
          <c:w val="0.88154949381327297"/>
          <c:h val="0.79794088284521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gradFill>
              <a:gsLst>
                <a:gs pos="0">
                  <a:srgbClr val="6E4B7D">
                    <a:lumMod val="75000"/>
                  </a:srgbClr>
                </a:gs>
                <a:gs pos="100000">
                  <a:srgbClr val="6E4B7D">
                    <a:lumMod val="60000"/>
                    <a:lumOff val="40000"/>
                  </a:srgbClr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955-954A-A66B-DD333A959B0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955-954A-A66B-DD333A959B0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955-954A-A66B-DD333A959B06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GT 1a</c:v>
                </c:pt>
                <c:pt idx="1">
                  <c:v>GT 1b</c:v>
                </c:pt>
                <c:pt idx="2">
                  <c:v>GT 2</c:v>
                </c:pt>
                <c:pt idx="3">
                  <c:v>GT 3</c:v>
                </c:pt>
                <c:pt idx="4">
                  <c:v>GT 4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98</c:v>
                </c:pt>
                <c:pt idx="1">
                  <c:v>96</c:v>
                </c:pt>
                <c:pt idx="2">
                  <c:v>100</c:v>
                </c:pt>
                <c:pt idx="3">
                  <c:v>96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55-954A-A66B-DD333A959B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</c:v>
                </c:pt>
              </c:strCache>
            </c:strRef>
          </c:tx>
          <c:spPr>
            <a:gradFill>
              <a:gsLst>
                <a:gs pos="0">
                  <a:srgbClr val="204264"/>
                </a:gs>
                <a:gs pos="100000">
                  <a:srgbClr val="3F81C9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GT 1a</c:v>
                </c:pt>
                <c:pt idx="1">
                  <c:v>GT 1b</c:v>
                </c:pt>
                <c:pt idx="2">
                  <c:v>GT 2</c:v>
                </c:pt>
                <c:pt idx="3">
                  <c:v>GT 3</c:v>
                </c:pt>
                <c:pt idx="4">
                  <c:v>GT 4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89</c:v>
                </c:pt>
                <c:pt idx="1">
                  <c:v>95</c:v>
                </c:pt>
                <c:pt idx="2">
                  <c:v>97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55-954A-A66B-DD333A959B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2105183704"/>
        <c:axId val="-2105237256"/>
      </c:barChart>
      <c:catAx>
        <c:axId val="-2105183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523725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052372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8.3140035082492503E-3"/>
              <c:y val="0.2000317858968420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518370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61160481675901623"/>
          <c:y val="0"/>
          <c:w val="0.3667834402644114"/>
          <c:h val="9.2981254181462608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6546888340764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gradFill flip="none" rotWithShape="1">
              <a:gsLst>
                <a:gs pos="0">
                  <a:srgbClr val="644574"/>
                </a:gs>
                <a:gs pos="100000">
                  <a:srgbClr val="90769E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E2A-7147-BAFA-A7B379E059D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E2A-7147-BAFA-A7B379E059D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E2A-7147-BAFA-A7B379E059DC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</c:v>
                </c:pt>
                <c:pt idx="1">
                  <c:v>Cirrhosis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98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2A-7147-BAFA-A7B379E059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</c:v>
                </c:pt>
                <c:pt idx="1">
                  <c:v>Cirrhosis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94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2A-7147-BAFA-A7B379E059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2209400"/>
        <c:axId val="2122294808"/>
      </c:barChart>
      <c:catAx>
        <c:axId val="2122209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2229480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1222948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7.0479471316085482E-4"/>
              <c:y val="0.173501328147234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2220940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9661335301837304"/>
          <c:y val="1.44676387400988E-2"/>
          <c:w val="0.39104096362954599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gradFill flip="none" rotWithShape="1">
              <a:gsLst>
                <a:gs pos="0">
                  <a:srgbClr val="4F365B"/>
                </a:gs>
                <a:gs pos="100000">
                  <a:srgbClr val="9788A0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93D-C244-873C-32684451F06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93D-C244-873C-32684451F0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93D-C244-873C-32684451F067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RAS</c:v>
                </c:pt>
                <c:pt idx="1">
                  <c:v>Any RAS</c:v>
                </c:pt>
                <c:pt idx="2">
                  <c:v>NS3 Only</c:v>
                </c:pt>
                <c:pt idx="3">
                  <c:v>NS5A Only</c:v>
                </c:pt>
                <c:pt idx="4">
                  <c:v>NS3 + NS5A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94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3D-C244-873C-32684451F0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</c:v>
                </c:pt>
              </c:strCache>
            </c:strRef>
          </c:tx>
          <c:spPr>
            <a:gradFill flip="none" rotWithShape="1">
              <a:gsLst>
                <a:gs pos="0">
                  <a:srgbClr val="204264"/>
                </a:gs>
                <a:gs pos="100000">
                  <a:srgbClr val="3D7BBB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RAS</c:v>
                </c:pt>
                <c:pt idx="1">
                  <c:v>Any RAS</c:v>
                </c:pt>
                <c:pt idx="2">
                  <c:v>NS3 Only</c:v>
                </c:pt>
                <c:pt idx="3">
                  <c:v>NS5A Only</c:v>
                </c:pt>
                <c:pt idx="4">
                  <c:v>NS3 + NS5A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94</c:v>
                </c:pt>
                <c:pt idx="4" formatCode="General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D-C244-873C-32684451F0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138416984"/>
        <c:axId val="2138420280"/>
      </c:barChart>
      <c:catAx>
        <c:axId val="2138416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3842028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1384202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3841698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9158445790860903"/>
          <c:y val="3.3022967343023797E-2"/>
          <c:w val="0.39606990961850103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399"/>
          <c:y val="2.77778663809897E-2"/>
          <c:w val="0.85515270818420397"/>
          <c:h val="0.765907095664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C9E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C57-3247-8BD9-FE6A5157AA13}"/>
              </c:ext>
            </c:extLst>
          </c:dPt>
          <c:dPt>
            <c:idx val="1"/>
            <c:invertIfNegative val="0"/>
            <c:bubble3D val="0"/>
            <c:spPr>
              <a:solidFill>
                <a:srgbClr val="73A43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C57-3247-8BD9-FE6A5157AA13}"/>
              </c:ext>
            </c:extLst>
          </c:dPt>
          <c:dPt>
            <c:idx val="2"/>
            <c:invertIfNegative val="0"/>
            <c:bubble3D val="0"/>
            <c:spPr>
              <a:solidFill>
                <a:srgbClr val="A97E00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C57-3247-8BD9-FE6A5157AA13}"/>
              </c:ext>
            </c:extLst>
          </c:dPt>
          <c:dPt>
            <c:idx val="3"/>
            <c:invertIfNegative val="0"/>
            <c:bubble3D val="0"/>
            <c:spPr>
              <a:solidFill>
                <a:srgbClr val="7F548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AC57-3247-8BD9-FE6A5157AA13}"/>
              </c:ext>
            </c:extLst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AC57-3247-8BD9-FE6A5157AA13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AC57-3247-8BD9-FE6A5157AA13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AC57-3247-8BD9-FE6A5157AA13}"/>
              </c:ext>
            </c:extLst>
          </c:dPt>
          <c:dLbls>
            <c:dLbl>
              <c:idx val="0"/>
              <c:layout>
                <c:manualLayout>
                  <c:x val="-1.5151515151515152E-3"/>
                  <c:y val="8.34445927903871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57-3247-8BD9-FE6A5157AA13}"/>
                </c:ext>
              </c:extLst>
            </c:dLbl>
            <c:dLbl>
              <c:idx val="1"/>
              <c:layout>
                <c:manualLayout>
                  <c:x val="0"/>
                  <c:y val="8.90075656430796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57-3247-8BD9-FE6A5157AA13}"/>
                </c:ext>
              </c:extLst>
            </c:dLbl>
            <c:dLbl>
              <c:idx val="2"/>
              <c:layout>
                <c:manualLayout>
                  <c:x val="0"/>
                  <c:y val="8.06631063640409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57-3247-8BD9-FE6A5157AA13}"/>
                </c:ext>
              </c:extLst>
            </c:dLbl>
            <c:dLbl>
              <c:idx val="3"/>
              <c:layout>
                <c:manualLayout>
                  <c:x val="-3.0303030303030303E-3"/>
                  <c:y val="5.5629728526924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57-3247-8BD9-FE6A5157AA13}"/>
                </c:ext>
              </c:extLst>
            </c:dLbl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 ITT</c:v>
                </c:pt>
                <c:pt idx="1">
                  <c:v>HIV ITT</c:v>
                </c:pt>
                <c:pt idx="2">
                  <c:v>Non-completion ITT</c:v>
                </c:pt>
                <c:pt idx="3">
                  <c:v>Overall per Protocol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90.9</c:v>
                </c:pt>
                <c:pt idx="1">
                  <c:v>82.4</c:v>
                </c:pt>
                <c:pt idx="2">
                  <c:v>81.2</c:v>
                </c:pt>
                <c:pt idx="3">
                  <c:v>98.6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C57-3247-8BD9-FE6A5157AA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30973512"/>
        <c:axId val="-2030184328"/>
      </c:barChart>
      <c:catAx>
        <c:axId val="-2030973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300"/>
            </a:pPr>
            <a:endParaRPr lang="en-US"/>
          </a:p>
        </c:txPr>
        <c:crossAx val="-20301843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018432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SVR12 (%)</a:t>
                </a:r>
              </a:p>
            </c:rich>
          </c:tx>
          <c:layout>
            <c:manualLayout>
              <c:xMode val="edge"/>
              <c:yMode val="edge"/>
              <c:x val="1.8916010498687699E-2"/>
              <c:y val="0.239281609195402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030973512"/>
        <c:crosses val="autoZero"/>
        <c:crossBetween val="between"/>
        <c:maj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6357258175127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12E-3648-954C-2DD55204FE44}"/>
              </c:ext>
            </c:extLst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B12E-3648-954C-2DD55204FE44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B12E-3648-954C-2DD55204FE44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B12E-3648-954C-2DD55204FE44}"/>
              </c:ext>
            </c:extLst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B12E-3648-954C-2DD55204FE4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12E-3648-954C-2DD55204FE4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12E-3648-954C-2DD55204FE44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RAS</c:v>
                </c:pt>
                <c:pt idx="2">
                  <c:v>No RAS</c:v>
                </c:pt>
                <c:pt idx="3">
                  <c:v>GT 1a</c:v>
                </c:pt>
                <c:pt idx="4">
                  <c:v>GT 3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94</c:v>
                </c:pt>
                <c:pt idx="1">
                  <c:v>93</c:v>
                </c:pt>
                <c:pt idx="2">
                  <c:v>100</c:v>
                </c:pt>
                <c:pt idx="3">
                  <c:v>92</c:v>
                </c:pt>
                <c:pt idx="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12E-3648-954C-2DD55204FE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107681384"/>
        <c:axId val="-2107658216"/>
      </c:barChart>
      <c:catAx>
        <c:axId val="-2107681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1076582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765821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Participants with SVR12 (%)</a:t>
                </a:r>
              </a:p>
            </c:rich>
          </c:tx>
          <c:layout>
            <c:manualLayout>
              <c:xMode val="edge"/>
              <c:yMode val="edge"/>
              <c:x val="6.4666098097939271E-3"/>
              <c:y val="5.619188630613557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10768138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7360423697037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D805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D04-B040-AAC1-ECAB4A99E730}"/>
              </c:ext>
            </c:extLst>
          </c:dPt>
          <c:dPt>
            <c:idx val="1"/>
            <c:invertIfNegative val="0"/>
            <c:bubble3D val="0"/>
            <c:spPr>
              <a:solidFill>
                <a:srgbClr val="9C8148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ED04-B040-AAC1-ECAB4A99E730}"/>
              </c:ext>
            </c:extLst>
          </c:dPt>
          <c:dPt>
            <c:idx val="2"/>
            <c:invertIfNegative val="0"/>
            <c:bubble3D val="0"/>
            <c:spPr>
              <a:solidFill>
                <a:srgbClr val="4C2829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D04-B040-AAC1-ECAB4A99E73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D04-B040-AAC1-ECAB4A99E73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D04-B040-AAC1-ECAB4A99E73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D04-B040-AAC1-ECAB4A99E73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D04-B040-AAC1-ECAB4A99E730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No Cirrhosis</c:v>
                </c:pt>
                <c:pt idx="2">
                  <c:v>Cirrhosis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</c:v>
                </c:pt>
                <c:pt idx="1">
                  <c:v>99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04-B040-AAC1-ECAB4A99E7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76336104"/>
        <c:axId val="-2076465192"/>
      </c:barChart>
      <c:catAx>
        <c:axId val="-2076336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Treated with Sofosbuvir-Velpatasvir-Voxilaprevir</a:t>
                </a:r>
              </a:p>
            </c:rich>
          </c:tx>
          <c:layout>
            <c:manualLayout>
              <c:xMode val="edge"/>
              <c:yMode val="edge"/>
              <c:x val="0.2485987168270633"/>
              <c:y val="0.9242063492063492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764651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64651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5.1329030001784903E-3"/>
              <c:y val="0.148756891532045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07633610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40952172645084"/>
          <c:y val="2.7777777777777776E-2"/>
          <c:w val="0.86727392030541595"/>
          <c:h val="0.7969468889918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D805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E5F-904A-B10A-577A2708A699}"/>
              </c:ext>
            </c:extLst>
          </c:dPt>
          <c:dPt>
            <c:idx val="1"/>
            <c:invertIfNegative val="0"/>
            <c:bubble3D val="0"/>
            <c:spPr>
              <a:solidFill>
                <a:srgbClr val="9C8148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E5F-904A-B10A-577A2708A699}"/>
              </c:ext>
            </c:extLst>
          </c:dPt>
          <c:dPt>
            <c:idx val="2"/>
            <c:invertIfNegative val="0"/>
            <c:bubble3D val="0"/>
            <c:spPr>
              <a:solidFill>
                <a:srgbClr val="4C2829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5E5F-904A-B10A-577A2708A69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E5F-904A-B10A-577A2708A69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E5F-904A-B10A-577A2708A69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E5F-904A-B10A-577A2708A69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E5F-904A-B10A-577A2708A699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No Cirrhosis</c:v>
                </c:pt>
                <c:pt idx="2">
                  <c:v>Cirrhosis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</c:v>
                </c:pt>
                <c:pt idx="1">
                  <c:v>99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5F-904A-B10A-577A2708A6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05429416"/>
        <c:axId val="-2077052248"/>
      </c:barChart>
      <c:catAx>
        <c:axId val="-2105429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Treated with Sofosbuvir-Velpatasvir-Voxilaprevir</a:t>
                </a:r>
              </a:p>
            </c:rich>
          </c:tx>
          <c:layout>
            <c:manualLayout>
              <c:xMode val="edge"/>
              <c:yMode val="edge"/>
              <c:x val="0.185327104522125"/>
              <c:y val="0.9280195965853430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770522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70522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5.1329030001784903E-3"/>
              <c:y val="0.148756891532045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105429416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3.6789549033643502E-2"/>
          <c:w val="0.87107458655046699"/>
          <c:h val="0.7632815557146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0000">
                  <a:lumMod val="65000"/>
                  <a:lumOff val="35000"/>
                </a:srgb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225-F646-A770-959A447B1414}"/>
              </c:ext>
            </c:extLst>
          </c:dPt>
          <c:dPt>
            <c:idx val="1"/>
            <c:invertIfNegative val="0"/>
            <c:bubble3D val="0"/>
            <c:spPr>
              <a:solidFill>
                <a:srgbClr val="6E4B7D">
                  <a:lumMod val="75000"/>
                </a:srgb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225-F646-A770-959A447B1414}"/>
              </c:ext>
            </c:extLst>
          </c:dPt>
          <c:dPt>
            <c:idx val="2"/>
            <c:invertIfNegative val="0"/>
            <c:bubble3D val="0"/>
            <c:spPr>
              <a:solidFill>
                <a:srgbClr val="96717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225-F646-A770-959A447B1414}"/>
              </c:ext>
            </c:extLst>
          </c:dPt>
          <c:dPt>
            <c:idx val="3"/>
            <c:invertIfNegative val="0"/>
            <c:bubble3D val="0"/>
            <c:spPr>
              <a:solidFill>
                <a:srgbClr val="697D59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3225-F646-A770-959A447B1414}"/>
              </c:ext>
            </c:extLst>
          </c:dPt>
          <c:dPt>
            <c:idx val="4"/>
            <c:invertIfNegative val="0"/>
            <c:bubble3D val="0"/>
            <c:spPr>
              <a:solidFill>
                <a:srgbClr val="41547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3225-F646-A770-959A447B1414}"/>
              </c:ext>
            </c:extLst>
          </c:dPt>
          <c:dPt>
            <c:idx val="5"/>
            <c:invertIfNegative val="0"/>
            <c:bubble3D val="0"/>
            <c:spPr>
              <a:solidFill>
                <a:srgbClr val="91784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3225-F646-A770-959A447B1414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No RAS</c:v>
                </c:pt>
                <c:pt idx="1">
                  <c:v>Any RAS</c:v>
                </c:pt>
                <c:pt idx="2">
                  <c:v>NS5B Only</c:v>
                </c:pt>
                <c:pt idx="3">
                  <c:v>NS3 Only</c:v>
                </c:pt>
                <c:pt idx="4">
                  <c:v>NS5A Only</c:v>
                </c:pt>
                <c:pt idx="5">
                  <c:v>NS3 + NS5A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97.7</c:v>
                </c:pt>
                <c:pt idx="1">
                  <c:v>97.1</c:v>
                </c:pt>
                <c:pt idx="2">
                  <c:v>100</c:v>
                </c:pt>
                <c:pt idx="3">
                  <c:v>100</c:v>
                </c:pt>
                <c:pt idx="4">
                  <c:v>96.8</c:v>
                </c:pt>
                <c:pt idx="5">
                  <c:v>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225-F646-A770-959A447B1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030501112"/>
        <c:axId val="-2030598728"/>
      </c:barChart>
      <c:catAx>
        <c:axId val="-2030501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300"/>
            </a:pPr>
            <a:endParaRPr lang="en-US"/>
          </a:p>
        </c:txPr>
        <c:crossAx val="-20305987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059872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9.151300405631110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  <a:effectLst/>
        </c:spPr>
        <c:crossAx val="-203050111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624472"/>
                  </a:gs>
                  <a:gs pos="100000">
                    <a:srgbClr val="977BA5"/>
                  </a:gs>
                </a:gsLst>
                <a:lin ang="0" scaled="1"/>
                <a:tileRect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8915-7A45-A597-63658AE03B13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21446A"/>
                  </a:gs>
                  <a:gs pos="100000">
                    <a:srgbClr val="3D7EC4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8915-7A45-A597-63658AE03B1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915-7A45-A597-63658AE03B13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95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15-7A45-A597-63658AE03B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6613944"/>
        <c:axId val="-2136710632"/>
      </c:barChart>
      <c:catAx>
        <c:axId val="-2136613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367106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671063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8.7732089044425003E-4"/>
              <c:y val="0.1147817919818846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3661394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50365B"/>
                  </a:gs>
                  <a:gs pos="100000">
                    <a:srgbClr val="9F82B0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2718-134E-9893-1B3E74A988ED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21446A"/>
                  </a:gs>
                  <a:gs pos="100000">
                    <a:srgbClr val="3D7EC4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2718-134E-9893-1B3E74A988E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718-134E-9893-1B3E74A988ED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95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18-134E-9893-1B3E74A988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0445144"/>
        <c:axId val="-2032048824"/>
      </c:barChart>
      <c:catAx>
        <c:axId val="-2070445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320488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204882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8.7817147856517909E-4"/>
              <c:y val="0.1381478050537800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7044514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 x 8 weeks</c:v>
                </c:pt>
              </c:strCache>
            </c:strRef>
          </c:tx>
          <c:spPr>
            <a:gradFill>
              <a:gsLst>
                <a:gs pos="0">
                  <a:srgbClr val="6E4B7D">
                    <a:lumMod val="75000"/>
                  </a:srgbClr>
                </a:gs>
                <a:gs pos="100000">
                  <a:srgbClr val="6E4B7D">
                    <a:lumMod val="60000"/>
                    <a:lumOff val="40000"/>
                  </a:srgbClr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FBF-8F47-8BF3-93FFE429520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BF-8F47-8BF3-93FFE429520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FBF-8F47-8BF3-93FFE4295206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GT 1</c:v>
                </c:pt>
                <c:pt idx="1">
                  <c:v>GT 2</c:v>
                </c:pt>
                <c:pt idx="2">
                  <c:v>GT 3</c:v>
                </c:pt>
                <c:pt idx="3">
                  <c:v>GT 4</c:v>
                </c:pt>
                <c:pt idx="4">
                  <c:v>GT 5</c:v>
                </c:pt>
                <c:pt idx="5">
                  <c:v>GT 6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93</c:v>
                </c:pt>
                <c:pt idx="1">
                  <c:v>97</c:v>
                </c:pt>
                <c:pt idx="2">
                  <c:v>99</c:v>
                </c:pt>
                <c:pt idx="3">
                  <c:v>94</c:v>
                </c:pt>
                <c:pt idx="4">
                  <c:v>94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BF-8F47-8BF3-93FFE42952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x 12 weeks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E85D6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GT 1</c:v>
                </c:pt>
                <c:pt idx="1">
                  <c:v>GT 2</c:v>
                </c:pt>
                <c:pt idx="2">
                  <c:v>GT 3</c:v>
                </c:pt>
                <c:pt idx="3">
                  <c:v>GT 4</c:v>
                </c:pt>
                <c:pt idx="4">
                  <c:v>GT 5</c:v>
                </c:pt>
                <c:pt idx="5">
                  <c:v>GT 6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98</c:v>
                </c:pt>
                <c:pt idx="1">
                  <c:v>100</c:v>
                </c:pt>
                <c:pt idx="2">
                  <c:v>97</c:v>
                </c:pt>
                <c:pt idx="3">
                  <c:v>98</c:v>
                </c:pt>
                <c:pt idx="4">
                  <c:v>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BF-8F47-8BF3-93FFE42952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-2031914840"/>
        <c:axId val="-2070766536"/>
      </c:barChart>
      <c:catAx>
        <c:axId val="-2031914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7076653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7076653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0.1819711414749626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03191484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5066438730474803"/>
          <c:y val="1.54626987352486E-2"/>
          <c:w val="0.63698995862454699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 x 8 weeks</c:v>
                </c:pt>
              </c:strCache>
            </c:strRef>
          </c:tx>
          <c:spPr>
            <a:gradFill>
              <a:gsLst>
                <a:gs pos="0">
                  <a:srgbClr val="50365B"/>
                </a:gs>
                <a:gs pos="100000">
                  <a:srgbClr val="9177A4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29-EF48-A6CF-9C1EEF441AD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29-EF48-A6CF-9C1EEF441AD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229-EF48-A6CF-9C1EEF441AD2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</c:v>
                </c:pt>
                <c:pt idx="1">
                  <c:v>GT 1a</c:v>
                </c:pt>
                <c:pt idx="2">
                  <c:v>GT 1b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</c:v>
                </c:pt>
                <c:pt idx="1">
                  <c:v>92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29-EF48-A6CF-9C1EEF44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x 12 weeks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</c:v>
                </c:pt>
                <c:pt idx="1">
                  <c:v>GT 1a</c:v>
                </c:pt>
                <c:pt idx="2">
                  <c:v>GT 1b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98</c:v>
                </c:pt>
                <c:pt idx="1">
                  <c:v>99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29-EF48-A6CF-9C1EEF441A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2102062216"/>
        <c:axId val="-2102132424"/>
      </c:barChart>
      <c:catAx>
        <c:axId val="-2102062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0213242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021324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137229536896323E-3"/>
              <c:y val="0.1795254137272506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2062216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3209753604736297"/>
          <c:y val="2.0175977433940201E-2"/>
          <c:w val="0.65555680895171198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0.25398</cdr:x>
      <cdr:y>0.48973</cdr:y>
    </cdr:from>
    <cdr:to>
      <cdr:x>0.40912</cdr:x>
      <cdr:y>0.63603</cdr:y>
    </cdr:to>
    <cdr:sp macro="" textlink="">
      <cdr:nvSpPr>
        <cdr:cNvPr id="8" name="Line Callout 1 7"/>
        <cdr:cNvSpPr/>
      </cdr:nvSpPr>
      <cdr:spPr>
        <a:xfrm xmlns:a="http://schemas.openxmlformats.org/drawingml/2006/main">
          <a:off x="2090167" y="1522541"/>
          <a:ext cx="1276740" cy="454841"/>
        </a:xfrm>
        <a:prstGeom xmlns:a="http://schemas.openxmlformats.org/drawingml/2006/main" prst="borderCallout1">
          <a:avLst>
            <a:gd name="adj1" fmla="val 194767"/>
            <a:gd name="adj2" fmla="val 50066"/>
            <a:gd name="adj3" fmla="val 100906"/>
            <a:gd name="adj4" fmla="val 50062"/>
          </a:avLst>
        </a:prstGeom>
        <a:solidFill xmlns:a="http://schemas.openxmlformats.org/drawingml/2006/main">
          <a:srgbClr val="D9D9D9"/>
        </a:solidFill>
        <a:ln xmlns:a="http://schemas.openxmlformats.org/drawingml/2006/main" w="6350" cmpd="sng">
          <a:solidFill>
            <a:srgbClr val="FFFFFF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2 Relapses</a:t>
          </a:r>
        </a:p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1 Withdrew consent</a:t>
          </a:r>
        </a:p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1 Death</a:t>
          </a:r>
        </a:p>
      </cdr:txBody>
    </cdr:sp>
  </cdr:relSizeAnchor>
  <cdr:relSizeAnchor xmlns:cdr="http://schemas.openxmlformats.org/drawingml/2006/chartDrawing">
    <cdr:from>
      <cdr:x>0.67443</cdr:x>
      <cdr:y>0.42752</cdr:y>
    </cdr:from>
    <cdr:to>
      <cdr:x>0.83354</cdr:x>
      <cdr:y>0.65219</cdr:y>
    </cdr:to>
    <cdr:sp macro="" textlink="">
      <cdr:nvSpPr>
        <cdr:cNvPr id="9" name="Line Callout 1 8"/>
        <cdr:cNvSpPr/>
      </cdr:nvSpPr>
      <cdr:spPr>
        <a:xfrm xmlns:a="http://schemas.openxmlformats.org/drawingml/2006/main">
          <a:off x="5550258" y="1329149"/>
          <a:ext cx="1309419" cy="698493"/>
        </a:xfrm>
        <a:prstGeom xmlns:a="http://schemas.openxmlformats.org/drawingml/2006/main" prst="borderCallout1">
          <a:avLst>
            <a:gd name="adj1" fmla="val 159062"/>
            <a:gd name="adj2" fmla="val 49994"/>
            <a:gd name="adj3" fmla="val 100906"/>
            <a:gd name="adj4" fmla="val 50062"/>
          </a:avLst>
        </a:prstGeom>
        <a:solidFill xmlns:a="http://schemas.openxmlformats.org/drawingml/2006/main">
          <a:srgbClr val="D9D9D9"/>
        </a:solidFill>
        <a:ln xmlns:a="http://schemas.openxmlformats.org/drawingml/2006/main" w="6350" cmpd="sng">
          <a:solidFill>
            <a:srgbClr val="FFFFFF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1 On-treatment failure</a:t>
          </a:r>
        </a:p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1 Relapse</a:t>
          </a:r>
        </a:p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1 DC due to AE</a:t>
          </a:r>
        </a:p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1 Lost to follow-up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4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8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6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36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43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93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9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0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17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46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0092C9-A09F-7245-8D15-AEFDA5328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CC311E-DA3E-AB41-BF2C-7398324BA5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31116-A80C-D943-92A9-B0AF257E745D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contents in this presentation are those of the author(s) and do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29" r:id="rId10"/>
    <p:sldLayoutId id="2147483730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Sofosbuvir-</a:t>
            </a:r>
            <a:r>
              <a:rPr lang="en-US" sz="2800" dirty="0" err="1"/>
              <a:t>Velpatasvir</a:t>
            </a:r>
            <a:r>
              <a:rPr lang="en-US" sz="2800" dirty="0"/>
              <a:t>-</a:t>
            </a:r>
            <a:r>
              <a:rPr lang="en-US" sz="2800" dirty="0" err="1"/>
              <a:t>Voxilaprevir</a:t>
            </a:r>
            <a:r>
              <a:rPr lang="en-US" sz="2800" dirty="0"/>
              <a:t> (</a:t>
            </a:r>
            <a:r>
              <a:rPr lang="en-US" sz="2800" i="1" dirty="0" err="1"/>
              <a:t>Vosevi</a:t>
            </a:r>
            <a:r>
              <a:rPr lang="en-US" sz="2800" dirty="0"/>
              <a:t>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A1A5DC-5F25-614A-85EB-EA30C5D1F3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000" dirty="0"/>
              <a:t>Prepared by: </a:t>
            </a:r>
            <a:br>
              <a:rPr lang="en-US" sz="2000" dirty="0"/>
            </a:br>
            <a:r>
              <a:rPr lang="en-US" sz="2000" dirty="0"/>
              <a:t>H. Nina Kim, MD, MSc</a:t>
            </a:r>
            <a:br>
              <a:rPr lang="en-US" sz="2000" dirty="0"/>
            </a:br>
            <a:r>
              <a:rPr lang="en-US" sz="2000" dirty="0"/>
              <a:t>David H. Spach, MD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FB4A-D31F-0B46-801E-4BF261C3C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Last Updated:  September 17, 2023</a:t>
            </a:r>
          </a:p>
        </p:txBody>
      </p:sp>
    </p:spTree>
    <p:extLst>
      <p:ext uri="{BB962C8B-B14F-4D97-AF65-F5344CB8AC3E}">
        <p14:creationId xmlns:p14="http://schemas.microsoft.com/office/powerpoint/2010/main" val="201539750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NS5A-Experienced GT 1-6</a:t>
            </a:r>
            <a:br>
              <a:rPr lang="en-US" sz="2000" dirty="0"/>
            </a:br>
            <a:r>
              <a:rPr lang="en-US" sz="2000" dirty="0"/>
              <a:t>POLARIS-1: Prior NS5A Treatment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119194"/>
              </p:ext>
            </p:extLst>
          </p:nvPr>
        </p:nvGraphicFramePr>
        <p:xfrm>
          <a:off x="504495" y="1093733"/>
          <a:ext cx="82296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988649" y="3610147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133/263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202" y="3610147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70/263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67262" y="3610147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30/263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54444" y="3610147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33/263</a:t>
            </a:r>
          </a:p>
        </p:txBody>
      </p:sp>
    </p:spTree>
    <p:extLst>
      <p:ext uri="{BB962C8B-B14F-4D97-AF65-F5344CB8AC3E}">
        <p14:creationId xmlns:p14="http://schemas.microsoft.com/office/powerpoint/2010/main" val="221371234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NS5A-Experienced GT 1-6</a:t>
            </a:r>
            <a:br>
              <a:rPr lang="en-US" sz="2000" dirty="0"/>
            </a:br>
            <a:r>
              <a:rPr lang="en-US" sz="2000" dirty="0"/>
              <a:t>POLARIS-1: Results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POLARIS-1: SVR12 Results by Genotype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766347"/>
              </p:ext>
            </p:extLst>
          </p:nvPr>
        </p:nvGraphicFramePr>
        <p:xfrm>
          <a:off x="461010" y="1523321"/>
          <a:ext cx="82296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594331" y="3935873"/>
            <a:ext cx="615874" cy="261610"/>
          </a:xfrm>
          <a:prstGeom prst="rect">
            <a:avLst/>
          </a:prstGeom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97/101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2659325" y="3935873"/>
            <a:ext cx="537328" cy="261610"/>
          </a:xfrm>
          <a:prstGeom prst="rect">
            <a:avLst/>
          </a:prstGeom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45/45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3743356" y="3935873"/>
            <a:ext cx="380233" cy="261610"/>
          </a:xfrm>
          <a:prstGeom prst="rect">
            <a:avLst/>
          </a:prstGeom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5/5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4694201" y="3935873"/>
            <a:ext cx="537328" cy="261610"/>
          </a:xfrm>
          <a:prstGeom prst="rect">
            <a:avLst/>
          </a:prstGeom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74/78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5708375" y="3935873"/>
            <a:ext cx="537328" cy="261610"/>
          </a:xfrm>
          <a:prstGeom prst="rect">
            <a:avLst/>
          </a:prstGeom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20/22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6796258" y="3935873"/>
            <a:ext cx="380233" cy="261610"/>
          </a:xfrm>
          <a:prstGeom prst="rect">
            <a:avLst/>
          </a:prstGeom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1/1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7830380" y="3935873"/>
            <a:ext cx="380233" cy="261610"/>
          </a:xfrm>
          <a:prstGeom prst="rect">
            <a:avLst/>
          </a:prstGeom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401282-94F8-7B6C-FF22-D9F77BAB9878}"/>
              </a:ext>
            </a:extLst>
          </p:cNvPr>
          <p:cNvSpPr/>
          <p:nvPr/>
        </p:nvSpPr>
        <p:spPr>
          <a:xfrm>
            <a:off x="1403382" y="1990033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90-99)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CB39FD-B8FD-C463-05CF-4F1B8E98A0E4}"/>
              </a:ext>
            </a:extLst>
          </p:cNvPr>
          <p:cNvSpPr/>
          <p:nvPr/>
        </p:nvSpPr>
        <p:spPr>
          <a:xfrm>
            <a:off x="2414329" y="1886282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92-100)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95E2E7-96AC-4CB1-D933-EF9EEA4366B4}"/>
              </a:ext>
            </a:extLst>
          </p:cNvPr>
          <p:cNvSpPr/>
          <p:nvPr/>
        </p:nvSpPr>
        <p:spPr>
          <a:xfrm>
            <a:off x="3444080" y="1886336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95-100)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7116DF-EA1E-9403-BC4D-50EA61D3AE00}"/>
              </a:ext>
            </a:extLst>
          </p:cNvPr>
          <p:cNvSpPr/>
          <p:nvPr/>
        </p:nvSpPr>
        <p:spPr>
          <a:xfrm>
            <a:off x="4445696" y="2008833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87-99)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4E583C-A3E5-FB1D-FA7F-3A4E755C6731}"/>
              </a:ext>
            </a:extLst>
          </p:cNvPr>
          <p:cNvSpPr/>
          <p:nvPr/>
        </p:nvSpPr>
        <p:spPr>
          <a:xfrm>
            <a:off x="5469920" y="2138813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71-99)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57A4F8-666F-74B9-6EB3-61F7DE9A1961}"/>
              </a:ext>
            </a:extLst>
          </p:cNvPr>
          <p:cNvSpPr/>
          <p:nvPr/>
        </p:nvSpPr>
        <p:spPr>
          <a:xfrm>
            <a:off x="7525284" y="1895462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54-100)</a:t>
            </a:r>
          </a:p>
        </p:txBody>
      </p:sp>
    </p:spTree>
    <p:extLst>
      <p:ext uri="{BB962C8B-B14F-4D97-AF65-F5344CB8AC3E}">
        <p14:creationId xmlns:p14="http://schemas.microsoft.com/office/powerpoint/2010/main" val="36602434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NS5A-Experienced GT 1-6</a:t>
            </a:r>
            <a:br>
              <a:rPr lang="en-US" sz="2000" dirty="0"/>
            </a:br>
            <a:r>
              <a:rPr lang="en-US" sz="2000" dirty="0"/>
              <a:t>POLARIS-1: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POLARIS-1: SVR 12 by Cirrhosis Status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335471"/>
              </p:ext>
            </p:extLst>
          </p:nvPr>
        </p:nvGraphicFramePr>
        <p:xfrm>
          <a:off x="461010" y="1459383"/>
          <a:ext cx="8229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2236384" y="3739856"/>
            <a:ext cx="685800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253/263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96155" y="3739856"/>
            <a:ext cx="722376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140/142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22479" y="3739856"/>
            <a:ext cx="706374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113/121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51EB22-B8C8-8774-8E4D-2837705E52B7}"/>
              </a:ext>
            </a:extLst>
          </p:cNvPr>
          <p:cNvSpPr/>
          <p:nvPr/>
        </p:nvSpPr>
        <p:spPr>
          <a:xfrm>
            <a:off x="1982125" y="1921986"/>
            <a:ext cx="119431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93-98)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13A8A2-645F-44EB-F057-AC675E81DA83}"/>
              </a:ext>
            </a:extLst>
          </p:cNvPr>
          <p:cNvSpPr/>
          <p:nvPr/>
        </p:nvSpPr>
        <p:spPr>
          <a:xfrm>
            <a:off x="4379038" y="1855996"/>
            <a:ext cx="119431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95-100)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24BFE-736D-A75C-B5C8-7418380E17F6}"/>
              </a:ext>
            </a:extLst>
          </p:cNvPr>
          <p:cNvSpPr/>
          <p:nvPr/>
        </p:nvSpPr>
        <p:spPr>
          <a:xfrm>
            <a:off x="6747670" y="1989445"/>
            <a:ext cx="119431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87-97)</a:t>
            </a:r>
          </a:p>
        </p:txBody>
      </p:sp>
    </p:spTree>
    <p:extLst>
      <p:ext uri="{BB962C8B-B14F-4D97-AF65-F5344CB8AC3E}">
        <p14:creationId xmlns:p14="http://schemas.microsoft.com/office/powerpoint/2010/main" val="90470799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NS5A-Experienced GT 1-6</a:t>
            </a:r>
            <a:br>
              <a:rPr lang="en-US" sz="2000" dirty="0"/>
            </a:br>
            <a:r>
              <a:rPr lang="en-US" sz="2000" dirty="0"/>
              <a:t>POLARIS-1: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POLARIS-1: SVR 12 by Cirrhosis Status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387"/>
              </p:ext>
            </p:extLst>
          </p:nvPr>
        </p:nvGraphicFramePr>
        <p:xfrm>
          <a:off x="450056" y="1536355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2230806" y="3820739"/>
            <a:ext cx="685800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253/263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3298" y="3820739"/>
            <a:ext cx="722376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140/142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51541" y="3820739"/>
            <a:ext cx="706374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113/121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1916582" y="2487172"/>
            <a:ext cx="1294791" cy="723819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635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6 Relapses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On-treatment failure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 Withdrew consent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Lost to follow-up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4301337" y="2943982"/>
            <a:ext cx="1287475" cy="396116"/>
          </a:xfrm>
          <a:prstGeom prst="borderCallout1">
            <a:avLst>
              <a:gd name="adj1" fmla="val 233512"/>
              <a:gd name="adj2" fmla="val 50159"/>
              <a:gd name="adj3" fmla="val 100906"/>
              <a:gd name="adj4" fmla="val 50062"/>
            </a:avLst>
          </a:prstGeom>
          <a:solidFill>
            <a:srgbClr val="D9D9D9"/>
          </a:solidFill>
          <a:ln w="635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Withdrew consent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Lost to follow-up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6678777" y="2835626"/>
            <a:ext cx="1302106" cy="514350"/>
          </a:xfrm>
          <a:prstGeom prst="borderCallout1">
            <a:avLst>
              <a:gd name="adj1" fmla="val 202551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635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6 Relapses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On-treatment failure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Withdrew consent</a:t>
            </a:r>
          </a:p>
        </p:txBody>
      </p:sp>
    </p:spTree>
    <p:extLst>
      <p:ext uri="{BB962C8B-B14F-4D97-AF65-F5344CB8AC3E}">
        <p14:creationId xmlns:p14="http://schemas.microsoft.com/office/powerpoint/2010/main" val="270881399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787736"/>
              </p:ext>
            </p:extLst>
          </p:nvPr>
        </p:nvGraphicFramePr>
        <p:xfrm>
          <a:off x="457200" y="1371600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NS5A-Experienced GT 1-6</a:t>
            </a:r>
            <a:br>
              <a:rPr lang="en-US" sz="2000" dirty="0"/>
            </a:br>
            <a:r>
              <a:rPr lang="en-US" sz="2000" dirty="0"/>
              <a:t>POLARIS-1: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350" dirty="0"/>
              <a:t> </a:t>
            </a:r>
            <a:r>
              <a:rPr lang="en-US" dirty="0"/>
              <a:t>POLARIS-1: SVR12 by Baseline </a:t>
            </a:r>
            <a:r>
              <a:rPr lang="en-US" dirty="0">
                <a:cs typeface="Arial"/>
              </a:rPr>
              <a:t>Resistance-Associated Substitutions (</a:t>
            </a:r>
            <a:r>
              <a:rPr lang="en-US" dirty="0"/>
              <a:t>RAS)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88947" y="3570288"/>
            <a:ext cx="617220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Arial"/>
              </a:rPr>
              <a:t>42/43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2797085" y="3565248"/>
            <a:ext cx="777404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Arial"/>
              </a:rPr>
              <a:t>199/205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4065407" y="3570288"/>
            <a:ext cx="617220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Arial"/>
              </a:rPr>
              <a:t>2/2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275209" y="3565248"/>
            <a:ext cx="617220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Arial"/>
              </a:rPr>
              <a:t>9/9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6390662" y="3565248"/>
            <a:ext cx="763603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Arial"/>
              </a:rPr>
              <a:t>120/124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143000" y="4275065"/>
            <a:ext cx="7437730" cy="3749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83% of patients had baseline resistance-associated substitutions (RASs); 79% had NS5A RASs.</a:t>
            </a:r>
          </a:p>
          <a:p>
            <a:pPr marL="205740" defTabSz="701279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None who relapsed had treatment-emergent RASs.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58983" y="3565248"/>
            <a:ext cx="617220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Arial"/>
              </a:rPr>
              <a:t>70/72</a:t>
            </a:r>
          </a:p>
        </p:txBody>
      </p:sp>
    </p:spTree>
    <p:extLst>
      <p:ext uri="{BB962C8B-B14F-4D97-AF65-F5344CB8AC3E}">
        <p14:creationId xmlns:p14="http://schemas.microsoft.com/office/powerpoint/2010/main" val="419592391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NS5A-Experienced GT 1-6</a:t>
            </a:r>
            <a:br>
              <a:rPr lang="en-US" sz="2000" dirty="0"/>
            </a:br>
            <a:r>
              <a:rPr lang="en-US" sz="2000" dirty="0"/>
              <a:t>POLARIS-1: Adverse Events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314081"/>
              </p:ext>
            </p:extLst>
          </p:nvPr>
        </p:nvGraphicFramePr>
        <p:xfrm>
          <a:off x="457200" y="1078498"/>
          <a:ext cx="8229601" cy="365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38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(AE)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SOF-VEL-VOX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263)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152)</a:t>
                      </a:r>
                      <a:endParaRPr lang="en-US" sz="11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AE—no. (%)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(&lt;1)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—no. (%)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(2)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(5)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—no.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7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in ≥5% of patients—no. (%)</a:t>
                      </a:r>
                    </a:p>
                    <a:p>
                      <a:pPr marL="230188" indent="0">
                        <a:lnSpc>
                          <a:spcPts val="22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230188" indent="0">
                        <a:lnSpc>
                          <a:spcPts val="22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230188" indent="0">
                        <a:lnSpc>
                          <a:spcPts val="22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</a:t>
                      </a:r>
                    </a:p>
                    <a:p>
                      <a:pPr marL="230188" indent="0">
                        <a:lnSpc>
                          <a:spcPts val="22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(25)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(21)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(18)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(14)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(17)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(8)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marL="0" indent="0">
                        <a:lnSpc>
                          <a:spcPts val="2200"/>
                        </a:lnSpc>
                        <a:tabLst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AEs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Grade 3 or Above—no.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(6.9%)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(14.5%)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87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participant in active arm discontinued due to angioedema attributed to ramipril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20255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1-6</a:t>
            </a:r>
            <a:br>
              <a:rPr lang="en-US" sz="2000" dirty="0"/>
            </a:br>
            <a:r>
              <a:rPr lang="en-US" sz="2000" dirty="0"/>
              <a:t>POLARIS-1 and POLARIS-4: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AB9B1-1ED1-F144-BD3B-88308B73E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928830"/>
            <a:ext cx="9144000" cy="12762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Conclusions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“</a:t>
            </a:r>
            <a:r>
              <a:rPr lang="en-US" dirty="0">
                <a:solidFill>
                  <a:schemeClr val="tx1"/>
                </a:solidFill>
                <a:cs typeface="Arial"/>
              </a:rPr>
              <a:t>Sofosbuvir-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velpatasvir</a:t>
            </a:r>
            <a:r>
              <a:rPr lang="en-US" dirty="0">
                <a:solidFill>
                  <a:schemeClr val="tx1"/>
                </a:solidFill>
                <a:cs typeface="Arial"/>
              </a:rPr>
              <a:t>-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voxilaprevir</a:t>
            </a:r>
            <a:r>
              <a:rPr lang="en-US" dirty="0">
                <a:solidFill>
                  <a:schemeClr val="tx1"/>
                </a:solidFill>
                <a:cs typeface="Arial"/>
              </a:rPr>
              <a:t> taken for 12 weeks provided high rates of sustained virologic response among patients across HCV genotypes in whom treatment with a DAA regimen had previously failed.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9052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25"/>
              </a:lnSpc>
              <a:spcBef>
                <a:spcPts val="450"/>
              </a:spcBef>
            </a:pPr>
            <a:r>
              <a:rPr lang="en-US" sz="1800" dirty="0">
                <a:solidFill>
                  <a:srgbClr val="001D48"/>
                </a:solidFill>
              </a:rPr>
              <a:t>Sofosbuvir-Velpatasvir-Voxilaprevir in DAA-Naïve GT 1-6 </a:t>
            </a:r>
            <a:br>
              <a:rPr lang="en-US" sz="1600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POLARIS-2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FCFD4E-108B-1849-B52C-95E79DFE7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Jacobson IM, et al. Gastroenterology. 2017;153:113-22.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F779A-9299-7842-BF0A-7D6131E0A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Naïve and Treatment Experienced (DAA Naïve) , Phase 3</a:t>
            </a:r>
          </a:p>
        </p:txBody>
      </p:sp>
    </p:spTree>
    <p:extLst>
      <p:ext uri="{BB962C8B-B14F-4D97-AF65-F5344CB8AC3E}">
        <p14:creationId xmlns:p14="http://schemas.microsoft.com/office/powerpoint/2010/main" val="218628711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D236B-2E61-494E-AD7A-2508654F2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725" y="1079841"/>
            <a:ext cx="8229600" cy="3657600"/>
          </a:xfrm>
        </p:spPr>
        <p:txBody>
          <a:bodyPr>
            <a:noAutofit/>
          </a:bodyPr>
          <a:lstStyle/>
          <a:p>
            <a:r>
              <a:rPr lang="en-US" sz="1500" b="1" dirty="0"/>
              <a:t>Design</a:t>
            </a:r>
            <a:r>
              <a:rPr lang="en-US" sz="1500" dirty="0"/>
              <a:t>: Randomized, open-label, phase 3 trial to compare efficacy of a fixed-dose combination of sofosbuvir-velpatasvir-voxilaprevir (SOF-VEL-VOX) for 8 weeks versus sofosbuvir-velpatasvir (SOF-VEL) for 12 weeks in DAA-naïve participants with GT 1-6 chronic HCV infection.</a:t>
            </a:r>
          </a:p>
          <a:p>
            <a:r>
              <a:rPr lang="en-US" sz="1500" b="1" dirty="0"/>
              <a:t>Setting</a:t>
            </a:r>
            <a:r>
              <a:rPr lang="en-US" sz="1500" dirty="0"/>
              <a:t>: 117 sites in United States, Canada, New Zealand, Australia, France, Germany, and United Kingdom</a:t>
            </a:r>
          </a:p>
          <a:p>
            <a:r>
              <a:rPr lang="en-US" sz="1500" b="1" dirty="0"/>
              <a:t>Entry Criteria</a:t>
            </a:r>
          </a:p>
          <a:p>
            <a:pPr lvl="1">
              <a:lnSpc>
                <a:spcPts val="1900"/>
              </a:lnSpc>
              <a:spcBef>
                <a:spcPts val="300"/>
              </a:spcBef>
            </a:pPr>
            <a:r>
              <a:rPr lang="en-US" sz="1500" dirty="0"/>
              <a:t>Age ≥18 years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Chronic HCV GT 1-6 (all GT 5, 6 assigned to SOF-VEL-VOX)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HCV RNA ≥10,000 IU/mL at screening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No prior treatment with DAA; prior peginterferon + ribavirin allowed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Patients with compensated cirrhosis allowed except if GT3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Primary End Point</a:t>
            </a:r>
            <a:r>
              <a:rPr lang="en-US" sz="1500" dirty="0">
                <a:solidFill>
                  <a:schemeClr val="tx1"/>
                </a:solidFill>
              </a:rPr>
              <a:t>: SVR12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9814445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08603F3-DAB7-0B46-AD40-0F12536CE442}"/>
              </a:ext>
            </a:extLst>
          </p:cNvPr>
          <p:cNvSpPr/>
          <p:nvPr/>
        </p:nvSpPr>
        <p:spPr>
          <a:xfrm>
            <a:off x="1138416" y="1085901"/>
            <a:ext cx="6871718" cy="308037"/>
          </a:xfrm>
          <a:prstGeom prst="rect">
            <a:avLst/>
          </a:prstGeom>
          <a:gradFill>
            <a:gsLst>
              <a:gs pos="85000">
                <a:srgbClr val="ECECEC"/>
              </a:gs>
              <a:gs pos="0">
                <a:schemeClr val="bg1"/>
              </a:gs>
              <a:gs pos="1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Study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390263" y="1932681"/>
            <a:ext cx="20574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018663" y="1714500"/>
            <a:ext cx="1371600" cy="417016"/>
          </a:xfrm>
          <a:prstGeom prst="rect">
            <a:avLst/>
          </a:prstGeom>
          <a:solidFill>
            <a:srgbClr val="7F548D">
              <a:alpha val="25000"/>
            </a:srgb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SOF-VEL-VOX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1780726"/>
            <a:ext cx="632893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43001" y="1714500"/>
            <a:ext cx="1146407" cy="99571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1-6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 Naïve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28850" y="1753365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501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086350" y="2484783"/>
            <a:ext cx="20574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018663" y="2279950"/>
            <a:ext cx="2067687" cy="40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SOF-VEL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83785" y="2329413"/>
            <a:ext cx="632893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28850" y="2311515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440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138416" y="1021866"/>
            <a:ext cx="6871718" cy="386328"/>
            <a:chOff x="-6113" y="1362488"/>
            <a:chExt cx="9162291" cy="515104"/>
          </a:xfrm>
        </p:grpSpPr>
        <p:sp>
          <p:nvSpPr>
            <p:cNvPr id="50" name="Rectangle 4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1137788" y="3747259"/>
            <a:ext cx="6871716" cy="9198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: SOF, sofosbuvir; VEL, velpatasvir; VOX, voxilaprevir</a:t>
            </a:r>
          </a:p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SOF-VEL-VOX (400/100/100 mg): fixed dose combination; one pill once daily 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SOF-VEL (400/100 mg):  fixed dose combination; one pill once daily</a:t>
            </a: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1136356" y="2971801"/>
            <a:ext cx="6871716" cy="6588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spcBef>
                <a:spcPts val="15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GT 3 patients with cirrhosis were enrolled in separate study (POLARIS-3)</a:t>
            </a:r>
          </a:p>
          <a:p>
            <a:pPr defTabSz="701279">
              <a:spcBef>
                <a:spcPts val="15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GT 1-4 randomized 1:1; all GT 5, 6 assigned to SOF-VEL-VOX</a:t>
            </a:r>
          </a:p>
          <a:p>
            <a:pPr defTabSz="701279">
              <a:spcBef>
                <a:spcPts val="15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Stratified by GT, cirrhosis, and prior treatment experience</a:t>
            </a:r>
          </a:p>
        </p:txBody>
      </p:sp>
    </p:spTree>
    <p:extLst>
      <p:ext uri="{BB962C8B-B14F-4D97-AF65-F5344CB8AC3E}">
        <p14:creationId xmlns:p14="http://schemas.microsoft.com/office/powerpoint/2010/main" val="58958375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Sofosbuvir-</a:t>
            </a:r>
            <a:r>
              <a:rPr lang="en-US" sz="1800" dirty="0" err="1"/>
              <a:t>Velpatasvir</a:t>
            </a:r>
            <a:r>
              <a:rPr lang="en-US" sz="1800" dirty="0"/>
              <a:t>-</a:t>
            </a:r>
            <a:r>
              <a:rPr lang="en-US" sz="1800" dirty="0" err="1"/>
              <a:t>Voxilaprevir</a:t>
            </a:r>
            <a:r>
              <a:rPr lang="en-US" sz="1800" dirty="0"/>
              <a:t> (</a:t>
            </a:r>
            <a:r>
              <a:rPr lang="en-US" sz="1800" i="1" dirty="0" err="1"/>
              <a:t>Vosevi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dirty="0"/>
              <a:t>Background and Dosing</a:t>
            </a:r>
          </a:p>
        </p:txBody>
      </p:sp>
    </p:spTree>
    <p:extLst>
      <p:ext uri="{BB962C8B-B14F-4D97-AF65-F5344CB8AC3E}">
        <p14:creationId xmlns:p14="http://schemas.microsoft.com/office/powerpoint/2010/main" val="2022907407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40374"/>
              </p:ext>
            </p:extLst>
          </p:nvPr>
        </p:nvGraphicFramePr>
        <p:xfrm>
          <a:off x="457200" y="1001878"/>
          <a:ext cx="8229599" cy="381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weeks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501)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440)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6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(range)</a:t>
                      </a:r>
                    </a:p>
                  </a:txBody>
                  <a:tcPr marR="6858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(18-78)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(19-82)</a:t>
                      </a:r>
                    </a:p>
                  </a:txBody>
                  <a:tcPr marR="6858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76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</a:p>
                  </a:txBody>
                  <a:tcPr marR="6858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 (51)</a:t>
                      </a:r>
                    </a:p>
                  </a:txBody>
                  <a:tcPr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 (54)</a:t>
                      </a:r>
                    </a:p>
                  </a:txBody>
                  <a:tcPr marR="6858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76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White, n (%)</a:t>
                      </a:r>
                    </a:p>
                  </a:txBody>
                  <a:tcPr marR="6858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 (78)</a:t>
                      </a:r>
                    </a:p>
                  </a:txBody>
                  <a:tcPr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 (83)</a:t>
                      </a:r>
                    </a:p>
                  </a:txBody>
                  <a:tcPr marR="6858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866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genotype—no.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1a 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1b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5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858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 (34)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(13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(13)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(18)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(13)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(4)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(6)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(39)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(13)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(12)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(20)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(13)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(2)*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8580" marT="0" marB="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76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mean kg/m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(range)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858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26.9 (16.9-57.3)</a:t>
                      </a:r>
                    </a:p>
                  </a:txBody>
                  <a:tcPr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27.1 (17.9-54.0)</a:t>
                      </a:r>
                    </a:p>
                  </a:txBody>
                  <a:tcPr marR="6858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76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HCV RNA, log</a:t>
                      </a:r>
                      <a:r>
                        <a:rPr lang="en-US" sz="11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 (SD)</a:t>
                      </a:r>
                    </a:p>
                  </a:txBody>
                  <a:tcPr marR="6858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 (0.75)</a:t>
                      </a:r>
                    </a:p>
                  </a:txBody>
                  <a:tcPr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 (0.66)</a:t>
                      </a:r>
                    </a:p>
                  </a:txBody>
                  <a:tcPr marR="6858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76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IL28B CC, n (%)</a:t>
                      </a:r>
                    </a:p>
                  </a:txBody>
                  <a:tcPr marR="6858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(33) </a:t>
                      </a:r>
                    </a:p>
                  </a:txBody>
                  <a:tcPr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(31)</a:t>
                      </a:r>
                    </a:p>
                  </a:txBody>
                  <a:tcPr marR="6858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76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858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(18)</a:t>
                      </a:r>
                    </a:p>
                  </a:txBody>
                  <a:tcPr marR="68580" marT="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(19)</a:t>
                      </a:r>
                    </a:p>
                  </a:txBody>
                  <a:tcPr marR="6858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442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Abbreviations:</a:t>
                      </a:r>
                      <a:r>
                        <a:rPr lang="en-US" sz="105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SD, standard deviation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9 patients with GT6  were assigned to SOF-VEL and initially misclassified as GT1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88317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215325"/>
              </p:ext>
            </p:extLst>
          </p:nvPr>
        </p:nvGraphicFramePr>
        <p:xfrm>
          <a:off x="457200" y="1032820"/>
          <a:ext cx="822959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472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Prior Treatment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2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501)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2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440)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Treatment-Naïve 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 (76)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 (77)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94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-Experienced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Peginterferon + Ribavirin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Other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(24)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(79)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(21)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(23)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(81)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(19)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3657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Recent Treatment Response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Nonresponder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Relapse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Other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(42)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(47)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(11)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(47)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(44)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(9)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14911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Overall SVR12 by Treatment Arm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264149"/>
              </p:ext>
            </p:extLst>
          </p:nvPr>
        </p:nvGraphicFramePr>
        <p:xfrm>
          <a:off x="461010" y="1473540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315386" y="3858966"/>
            <a:ext cx="685800" cy="2969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432/440</a:t>
            </a:r>
          </a:p>
        </p:txBody>
      </p:sp>
      <p:sp>
        <p:nvSpPr>
          <p:cNvPr id="8" name="Rectangle 7"/>
          <p:cNvSpPr/>
          <p:nvPr/>
        </p:nvSpPr>
        <p:spPr>
          <a:xfrm>
            <a:off x="2837455" y="3858966"/>
            <a:ext cx="685800" cy="2969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477/501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9FBA3B-F2A9-3FA2-2E70-C051C5DF9D19}"/>
              </a:ext>
            </a:extLst>
          </p:cNvPr>
          <p:cNvSpPr/>
          <p:nvPr/>
        </p:nvSpPr>
        <p:spPr>
          <a:xfrm>
            <a:off x="2631233" y="2036816"/>
            <a:ext cx="110434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93-97)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D2209C-8A38-8B9A-5FB2-8C0629F7FEF3}"/>
              </a:ext>
            </a:extLst>
          </p:cNvPr>
          <p:cNvSpPr/>
          <p:nvPr/>
        </p:nvSpPr>
        <p:spPr>
          <a:xfrm>
            <a:off x="6105430" y="1970872"/>
            <a:ext cx="110434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96-99)</a:t>
            </a:r>
          </a:p>
        </p:txBody>
      </p:sp>
    </p:spTree>
    <p:extLst>
      <p:ext uri="{BB962C8B-B14F-4D97-AF65-F5344CB8AC3E}">
        <p14:creationId xmlns:p14="http://schemas.microsoft.com/office/powerpoint/2010/main" val="263979501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DAA-Naïve HCV GT1-6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Overall SVR12 by Treatment Arm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772567"/>
              </p:ext>
            </p:extLst>
          </p:nvPr>
        </p:nvGraphicFramePr>
        <p:xfrm>
          <a:off x="457200" y="1477659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315311" y="3865974"/>
            <a:ext cx="685800" cy="2969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432/440</a:t>
            </a:r>
          </a:p>
        </p:txBody>
      </p:sp>
      <p:sp>
        <p:nvSpPr>
          <p:cNvPr id="8" name="Rectangle 7"/>
          <p:cNvSpPr/>
          <p:nvPr/>
        </p:nvSpPr>
        <p:spPr>
          <a:xfrm>
            <a:off x="2826999" y="3865974"/>
            <a:ext cx="685800" cy="2969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477/501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2529613" y="2970487"/>
            <a:ext cx="1295205" cy="501663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635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21 Relapses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3 Lost to follow-up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6010609" y="2952518"/>
            <a:ext cx="1295205" cy="537599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 w="635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3 relapses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DC due to AE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4 Lost to follow-up</a:t>
            </a:r>
          </a:p>
        </p:txBody>
      </p:sp>
    </p:spTree>
    <p:extLst>
      <p:ext uri="{BB962C8B-B14F-4D97-AF65-F5344CB8AC3E}">
        <p14:creationId xmlns:p14="http://schemas.microsoft.com/office/powerpoint/2010/main" val="1251170857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SVR by Treatment Arm and  Genotype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1146738" y="4519337"/>
            <a:ext cx="7448622" cy="2834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05740" tIns="34073" rIns="0" bIns="34073" anchor="ctr">
            <a:prstTxWarp prst="textNoShape">
              <a:avLst/>
            </a:prstTxWarp>
          </a:bodyPr>
          <a:lstStyle/>
          <a:p>
            <a:pPr defTabSz="701279">
              <a:spcBef>
                <a:spcPct val="50000"/>
              </a:spcBef>
            </a:pPr>
            <a:r>
              <a:rPr lang="en-US" sz="900" b="1" dirty="0">
                <a:solidFill>
                  <a:srgbClr val="000000"/>
                </a:solidFill>
                <a:latin typeface="Arial" pitchFamily="22" charset="0"/>
              </a:rPr>
              <a:t>Abbreviations: </a:t>
            </a:r>
            <a:r>
              <a:rPr lang="en-US" sz="900" dirty="0">
                <a:solidFill>
                  <a:srgbClr val="000000"/>
                </a:solidFill>
                <a:latin typeface="Arial" pitchFamily="22" charset="0"/>
              </a:rPr>
              <a:t>DCAE, Discontinuation due to AE, LTFU, Lost to follow-up. </a:t>
            </a:r>
            <a:br>
              <a:rPr lang="en-US" sz="9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22" charset="0"/>
              </a:rPr>
              <a:t>Two patients had unknown genotype were assigned to SOF-VEL-VOX and went on to achieve SVR12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327046"/>
              </p:ext>
            </p:extLst>
          </p:nvPr>
        </p:nvGraphicFramePr>
        <p:xfrm>
          <a:off x="457200" y="1356906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400410" y="3861493"/>
            <a:ext cx="7111394" cy="285753"/>
            <a:chOff x="2044944" y="3871945"/>
            <a:chExt cx="5444034" cy="285753"/>
          </a:xfrm>
        </p:grpSpPr>
        <p:sp>
          <p:nvSpPr>
            <p:cNvPr id="42" name="Rectangle 41"/>
            <p:cNvSpPr/>
            <p:nvPr/>
          </p:nvSpPr>
          <p:spPr>
            <a:xfrm>
              <a:off x="2044944" y="3871945"/>
              <a:ext cx="457200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217/233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425467" y="3871945"/>
              <a:ext cx="457200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228/232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981067" y="3871945"/>
              <a:ext cx="409194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61/63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376232" y="3871945"/>
              <a:ext cx="409194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53/53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09582" y="3871945"/>
              <a:ext cx="409194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91/92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01216" y="3871945"/>
              <a:ext cx="409194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86/89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33266" y="3871945"/>
              <a:ext cx="409194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59/63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37714" y="3871945"/>
              <a:ext cx="409194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56/57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770106" y="3871945"/>
              <a:ext cx="409194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17/18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700490" y="3871945"/>
              <a:ext cx="409194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30/30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079784" y="3871945"/>
              <a:ext cx="409194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9/9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034136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SVR by Treatment Arm and Genotype 1 Subtype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220692"/>
              </p:ext>
            </p:extLst>
          </p:nvPr>
        </p:nvGraphicFramePr>
        <p:xfrm>
          <a:off x="457200" y="137770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angle 19"/>
          <p:cNvSpPr/>
          <p:nvPr/>
        </p:nvSpPr>
        <p:spPr>
          <a:xfrm>
            <a:off x="2630367" y="3859926"/>
            <a:ext cx="64684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228/232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87787" y="3859927"/>
            <a:ext cx="85424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217/233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53646" y="3859926"/>
            <a:ext cx="63858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170/172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19790" y="3861314"/>
            <a:ext cx="64684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155/169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89385" y="3859926"/>
            <a:ext cx="57839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57/59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70135" y="3859925"/>
            <a:ext cx="57839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61/63</a:t>
            </a:r>
          </a:p>
        </p:txBody>
      </p:sp>
    </p:spTree>
    <p:extLst>
      <p:ext uri="{BB962C8B-B14F-4D97-AF65-F5344CB8AC3E}">
        <p14:creationId xmlns:p14="http://schemas.microsoft.com/office/powerpoint/2010/main" val="22243492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SVR by Treatment Arm &amp; Genotype 1 Subtype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940579"/>
              </p:ext>
            </p:extLst>
          </p:nvPr>
        </p:nvGraphicFramePr>
        <p:xfrm>
          <a:off x="457200" y="1371600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1"/>
          <p:cNvSpPr/>
          <p:nvPr/>
        </p:nvSpPr>
        <p:spPr>
          <a:xfrm>
            <a:off x="5058672" y="3825913"/>
            <a:ext cx="65905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170/172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16695" y="3839247"/>
            <a:ext cx="63951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155/169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98853" y="3830685"/>
            <a:ext cx="57839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57/59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81477" y="3813264"/>
            <a:ext cx="57839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61/63</a:t>
            </a:r>
          </a:p>
        </p:txBody>
      </p:sp>
      <p:sp>
        <p:nvSpPr>
          <p:cNvPr id="31" name="Line Callout 1 30"/>
          <p:cNvSpPr/>
          <p:nvPr/>
        </p:nvSpPr>
        <p:spPr>
          <a:xfrm>
            <a:off x="7436498" y="2734639"/>
            <a:ext cx="731868" cy="413369"/>
          </a:xfrm>
          <a:prstGeom prst="borderCallout1">
            <a:avLst>
              <a:gd name="adj1" fmla="val 268169"/>
              <a:gd name="adj2" fmla="val 47995"/>
              <a:gd name="adj3" fmla="val 100906"/>
              <a:gd name="adj4" fmla="val 50062"/>
            </a:avLst>
          </a:prstGeom>
          <a:solidFill>
            <a:srgbClr val="D9D9D9"/>
          </a:solidFill>
          <a:ln w="9525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relapse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LTFU</a:t>
            </a:r>
          </a:p>
        </p:txBody>
      </p:sp>
      <p:sp>
        <p:nvSpPr>
          <p:cNvPr id="32" name="Line Callout 1 31"/>
          <p:cNvSpPr/>
          <p:nvPr/>
        </p:nvSpPr>
        <p:spPr>
          <a:xfrm>
            <a:off x="5015122" y="2691959"/>
            <a:ext cx="731868" cy="413369"/>
          </a:xfrm>
          <a:prstGeom prst="borderCallout1">
            <a:avLst>
              <a:gd name="adj1" fmla="val 267784"/>
              <a:gd name="adj2" fmla="val 48310"/>
              <a:gd name="adj3" fmla="val 100906"/>
              <a:gd name="adj4" fmla="val 50062"/>
            </a:avLst>
          </a:prstGeom>
          <a:solidFill>
            <a:srgbClr val="D9D9D9"/>
          </a:solidFill>
          <a:ln w="635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relapse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LTFU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01548" y="2734639"/>
            <a:ext cx="731868" cy="1402615"/>
            <a:chOff x="2968118" y="2722385"/>
            <a:chExt cx="731868" cy="1402615"/>
          </a:xfrm>
        </p:grpSpPr>
        <p:sp>
          <p:nvSpPr>
            <p:cNvPr id="20" name="Rectangle 19"/>
            <p:cNvSpPr/>
            <p:nvPr/>
          </p:nvSpPr>
          <p:spPr>
            <a:xfrm>
              <a:off x="3023082" y="3839247"/>
              <a:ext cx="640329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228/232</a:t>
              </a:r>
            </a:p>
          </p:txBody>
        </p:sp>
        <p:sp>
          <p:nvSpPr>
            <p:cNvPr id="33" name="Line Callout 1 32"/>
            <p:cNvSpPr/>
            <p:nvPr/>
          </p:nvSpPr>
          <p:spPr>
            <a:xfrm>
              <a:off x="2968118" y="2722385"/>
              <a:ext cx="731868" cy="413369"/>
            </a:xfrm>
            <a:prstGeom prst="borderCallout1">
              <a:avLst>
                <a:gd name="adj1" fmla="val 264995"/>
                <a:gd name="adj2" fmla="val 48679"/>
                <a:gd name="adj3" fmla="val 100906"/>
                <a:gd name="adj4" fmla="val 50062"/>
              </a:avLst>
            </a:prstGeom>
            <a:solidFill>
              <a:srgbClr val="D9D9D9"/>
            </a:solidFill>
            <a:ln w="6350" cmpd="sng">
              <a:solidFill>
                <a:srgbClr val="FFFFFF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2 relapses</a:t>
              </a:r>
            </a:p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2 LTFU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820538" y="3827159"/>
            <a:ext cx="60771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217/233</a:t>
            </a:r>
          </a:p>
        </p:txBody>
      </p:sp>
      <p:sp>
        <p:nvSpPr>
          <p:cNvPr id="34" name="Line Callout 1 33"/>
          <p:cNvSpPr/>
          <p:nvPr/>
        </p:nvSpPr>
        <p:spPr>
          <a:xfrm>
            <a:off x="1711757" y="3197933"/>
            <a:ext cx="801295" cy="285750"/>
          </a:xfrm>
          <a:prstGeom prst="borderCallout1">
            <a:avLst>
              <a:gd name="adj1" fmla="val 219841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 w="6350">
            <a:solidFill>
              <a:schemeClr val="bg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relapses</a:t>
            </a:r>
          </a:p>
        </p:txBody>
      </p:sp>
      <p:sp>
        <p:nvSpPr>
          <p:cNvPr id="35" name="Line Callout 1 34"/>
          <p:cNvSpPr/>
          <p:nvPr/>
        </p:nvSpPr>
        <p:spPr>
          <a:xfrm>
            <a:off x="4140403" y="3200400"/>
            <a:ext cx="774323" cy="285750"/>
          </a:xfrm>
          <a:prstGeom prst="borderCallout1">
            <a:avLst>
              <a:gd name="adj1" fmla="val 227521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 w="6350">
            <a:solidFill>
              <a:schemeClr val="bg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relapses</a:t>
            </a:r>
          </a:p>
        </p:txBody>
      </p:sp>
      <p:sp>
        <p:nvSpPr>
          <p:cNvPr id="36" name="Line Callout 1 35"/>
          <p:cNvSpPr/>
          <p:nvPr/>
        </p:nvSpPr>
        <p:spPr>
          <a:xfrm>
            <a:off x="6591847" y="3191808"/>
            <a:ext cx="731868" cy="285750"/>
          </a:xfrm>
          <a:prstGeom prst="borderCallout1">
            <a:avLst>
              <a:gd name="adj1" fmla="val 224961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 w="6350">
            <a:solidFill>
              <a:schemeClr val="bg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relapses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238178" y="4531171"/>
            <a:ext cx="7448622" cy="2560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05740" tIns="34073" rIns="0" bIns="34073" anchor="ctr">
            <a:prstTxWarp prst="textNoShape">
              <a:avLst/>
            </a:prstTxWarp>
          </a:bodyPr>
          <a:lstStyle/>
          <a:p>
            <a:r>
              <a:rPr lang="en-US" sz="900" b="1" dirty="0">
                <a:latin typeface="Arial"/>
                <a:cs typeface="Arial"/>
              </a:rPr>
              <a:t>Abbreviations</a:t>
            </a:r>
            <a:r>
              <a:rPr lang="en-US" sz="900" dirty="0">
                <a:latin typeface="Arial"/>
                <a:cs typeface="Arial"/>
              </a:rPr>
              <a:t>: LTFU = Lost to follow-up</a:t>
            </a:r>
          </a:p>
        </p:txBody>
      </p:sp>
    </p:spTree>
    <p:extLst>
      <p:ext uri="{BB962C8B-B14F-4D97-AF65-F5344CB8AC3E}">
        <p14:creationId xmlns:p14="http://schemas.microsoft.com/office/powerpoint/2010/main" val="15502327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SVR12 by Cirrhosis Status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594845"/>
              </p:ext>
            </p:extLst>
          </p:nvPr>
        </p:nvGraphicFramePr>
        <p:xfrm>
          <a:off x="457200" y="1494159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6942309" y="3942194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83/84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66336" y="3942195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82/90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54733" y="3944520"/>
            <a:ext cx="7062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394/411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60839" y="3949510"/>
            <a:ext cx="693094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349/356</a:t>
            </a:r>
          </a:p>
        </p:txBody>
      </p:sp>
    </p:spTree>
    <p:extLst>
      <p:ext uri="{BB962C8B-B14F-4D97-AF65-F5344CB8AC3E}">
        <p14:creationId xmlns:p14="http://schemas.microsoft.com/office/powerpoint/2010/main" val="371212955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SVR12 by Cirrhosis Status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158434"/>
              </p:ext>
            </p:extLst>
          </p:nvPr>
        </p:nvGraphicFramePr>
        <p:xfrm>
          <a:off x="457200" y="153489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6843245" y="4001380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83/84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22469" y="4004053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82/90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38082" y="4024209"/>
            <a:ext cx="71083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394/411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83246" y="4001379"/>
            <a:ext cx="75212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349/356</a:t>
            </a:r>
          </a:p>
        </p:txBody>
      </p:sp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403EEA6C-0512-EF45-A6A9-5B792ECAC4D3}"/>
              </a:ext>
            </a:extLst>
          </p:cNvPr>
          <p:cNvSpPr/>
          <p:nvPr/>
        </p:nvSpPr>
        <p:spPr>
          <a:xfrm>
            <a:off x="2246438" y="3425546"/>
            <a:ext cx="857563" cy="294953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relapses</a:t>
            </a:r>
          </a:p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LTFU</a:t>
            </a:r>
          </a:p>
        </p:txBody>
      </p:sp>
      <p:sp>
        <p:nvSpPr>
          <p:cNvPr id="14" name="Line Callout 1 13">
            <a:extLst>
              <a:ext uri="{FF2B5EF4-FFF2-40B4-BE49-F238E27FC236}">
                <a16:creationId xmlns:a16="http://schemas.microsoft.com/office/drawing/2014/main" id="{A6E9258C-0C87-FD43-8586-8ABE3BFC5591}"/>
              </a:ext>
            </a:extLst>
          </p:cNvPr>
          <p:cNvSpPr/>
          <p:nvPr/>
        </p:nvSpPr>
        <p:spPr>
          <a:xfrm>
            <a:off x="5727676" y="3405099"/>
            <a:ext cx="780531" cy="294953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relapses</a:t>
            </a:r>
          </a:p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LTFU</a:t>
            </a:r>
          </a:p>
        </p:txBody>
      </p:sp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1CBD1068-A8AD-6E46-B524-71E00EB62812}"/>
              </a:ext>
            </a:extLst>
          </p:cNvPr>
          <p:cNvSpPr/>
          <p:nvPr/>
        </p:nvSpPr>
        <p:spPr>
          <a:xfrm>
            <a:off x="3336468" y="3196946"/>
            <a:ext cx="801790" cy="530915"/>
          </a:xfrm>
          <a:prstGeom prst="borderCallout1">
            <a:avLst>
              <a:gd name="adj1" fmla="val 141844"/>
              <a:gd name="adj2" fmla="val 49994"/>
              <a:gd name="adj3" fmla="val 100906"/>
              <a:gd name="adj4" fmla="val 5006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relapses</a:t>
            </a:r>
          </a:p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LTFU</a:t>
            </a:r>
          </a:p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DCAE</a:t>
            </a:r>
          </a:p>
        </p:txBody>
      </p:sp>
      <p:sp>
        <p:nvSpPr>
          <p:cNvPr id="16" name="Line Callout 1 15">
            <a:extLst>
              <a:ext uri="{FF2B5EF4-FFF2-40B4-BE49-F238E27FC236}">
                <a16:creationId xmlns:a16="http://schemas.microsoft.com/office/drawing/2014/main" id="{E6F44ED8-27C6-B547-9547-D39A32BDC2A1}"/>
              </a:ext>
            </a:extLst>
          </p:cNvPr>
          <p:cNvSpPr/>
          <p:nvPr/>
        </p:nvSpPr>
        <p:spPr>
          <a:xfrm>
            <a:off x="6779009" y="3405099"/>
            <a:ext cx="780531" cy="294953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relapse</a:t>
            </a:r>
          </a:p>
        </p:txBody>
      </p:sp>
    </p:spTree>
    <p:extLst>
      <p:ext uri="{BB962C8B-B14F-4D97-AF65-F5344CB8AC3E}">
        <p14:creationId xmlns:p14="http://schemas.microsoft.com/office/powerpoint/2010/main" val="1935736992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DAA-Naïve HCV GT1-6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POLARIS-2: SVR12 by Baseline RASs*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9535" y="3606468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83/84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14950" y="3606468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82/90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0165" y="3606468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349/356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00350" y="3606468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394/411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4573243"/>
            <a:ext cx="6871716" cy="21031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*Using a 15% reporting threshold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1434768"/>
            <a:ext cx="8229600" cy="3108960"/>
            <a:chOff x="1485901" y="1434768"/>
            <a:chExt cx="6167624" cy="3143250"/>
          </a:xfrm>
        </p:grpSpPr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22252158"/>
                </p:ext>
              </p:extLst>
            </p:nvPr>
          </p:nvGraphicFramePr>
          <p:xfrm>
            <a:off x="1485901" y="1434768"/>
            <a:ext cx="6167624" cy="3143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2343151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224</a:t>
              </a:r>
              <a:b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229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24319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234</a:t>
              </a:r>
              <a:b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98792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b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61755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114</a:t>
              </a:r>
              <a:b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42123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b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43201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206</a:t>
              </a:r>
            </a:p>
            <a:p>
              <a:pPr algn="ctr">
                <a:lnSpc>
                  <a:spcPts val="1050"/>
                </a:lnSpc>
              </a:pP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208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12034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217</a:t>
              </a:r>
            </a:p>
            <a:p>
              <a:pPr algn="ctr">
                <a:lnSpc>
                  <a:spcPts val="1050"/>
                </a:lnSpc>
              </a:pP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218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98841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</a:t>
              </a:r>
              <a:b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61805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b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42173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b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831328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</a:t>
            </a:r>
            <a:r>
              <a:rPr lang="en-US" sz="2000" dirty="0"/>
              <a:t>-</a:t>
            </a:r>
            <a:r>
              <a:rPr lang="en-US" sz="2000" dirty="0" err="1"/>
              <a:t>Voxilaprevir</a:t>
            </a:r>
            <a:r>
              <a:rPr lang="en-US" sz="2000" dirty="0"/>
              <a:t> (</a:t>
            </a:r>
            <a:r>
              <a:rPr lang="en-US" sz="2000" i="1" dirty="0" err="1"/>
              <a:t>Vosevi</a:t>
            </a:r>
            <a:r>
              <a:rPr lang="en-US" sz="2000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Vosevi</a:t>
            </a:r>
            <a:r>
              <a:rPr lang="en-US" i="1" dirty="0"/>
              <a:t> </a:t>
            </a:r>
            <a:r>
              <a:rPr lang="en-US" dirty="0"/>
              <a:t>Prescribing Information, Gilead Sciences.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1400"/>
              </a:lnSpc>
              <a:spcBef>
                <a:spcPts val="300"/>
              </a:spcBef>
            </a:pPr>
            <a:r>
              <a:rPr lang="en-US" sz="1400" b="1" dirty="0"/>
              <a:t>Approval Status</a:t>
            </a:r>
            <a:r>
              <a:rPr lang="en-US" sz="1400" dirty="0"/>
              <a:t>: Approved by United States FDA on July 18, 2017</a:t>
            </a:r>
          </a:p>
          <a:p>
            <a:pPr>
              <a:lnSpc>
                <a:spcPts val="1400"/>
              </a:lnSpc>
            </a:pPr>
            <a:r>
              <a:rPr lang="en-US" sz="1400" b="1" dirty="0"/>
              <a:t>Indications and Usage: </a:t>
            </a:r>
            <a:r>
              <a:rPr lang="en-US" sz="1400" dirty="0"/>
              <a:t>Adult patients with chronic HCV without cirrhosis or with compensated cirrhosis (</a:t>
            </a:r>
            <a:r>
              <a:rPr lang="en-US" sz="1400" dirty="0">
                <a:solidFill>
                  <a:schemeClr val="tx1"/>
                </a:solidFill>
              </a:rPr>
              <a:t>Child-Pugh class A</a:t>
            </a:r>
            <a:r>
              <a:rPr lang="en-US" sz="1400" dirty="0"/>
              <a:t>) with:</a:t>
            </a:r>
          </a:p>
          <a:p>
            <a:pPr lvl="1">
              <a:lnSpc>
                <a:spcPts val="1400"/>
              </a:lnSpc>
            </a:pPr>
            <a:r>
              <a:rPr lang="en-US" sz="1400" dirty="0"/>
              <a:t>HCV genotypes 1-6 in previously treated with an NS5A inhibitor-containing regimen (treatment duration = 12 weeks)</a:t>
            </a:r>
          </a:p>
          <a:p>
            <a:pPr lvl="1">
              <a:lnSpc>
                <a:spcPts val="1400"/>
              </a:lnSpc>
            </a:pPr>
            <a:r>
              <a:rPr lang="en-US" sz="1400" dirty="0"/>
              <a:t>HCV genotypes 1a or 3 previously treated with a sofosbuvir-containing regimen without an NS5A inhibitor (treatment duration = 12 weeks)</a:t>
            </a:r>
          </a:p>
          <a:p>
            <a:pPr>
              <a:lnSpc>
                <a:spcPts val="1400"/>
              </a:lnSpc>
            </a:pPr>
            <a:r>
              <a:rPr lang="en-US" sz="1400" b="1" dirty="0"/>
              <a:t>Class and Mechanism</a:t>
            </a:r>
          </a:p>
          <a:p>
            <a:pPr lvl="1">
              <a:lnSpc>
                <a:spcPts val="1400"/>
              </a:lnSpc>
            </a:pPr>
            <a:r>
              <a:rPr lang="en-US" sz="1400" dirty="0"/>
              <a:t>Sofosbuvir: HCV NS5B polymerase inhibitor</a:t>
            </a:r>
          </a:p>
          <a:p>
            <a:pPr lvl="1">
              <a:lnSpc>
                <a:spcPts val="1400"/>
              </a:lnSpc>
            </a:pPr>
            <a:r>
              <a:rPr lang="en-US" sz="1400" dirty="0" err="1"/>
              <a:t>Velpatasvir</a:t>
            </a:r>
            <a:r>
              <a:rPr lang="en-US" sz="1400" dirty="0"/>
              <a:t>: HCV NS5A inhibitor</a:t>
            </a:r>
          </a:p>
          <a:p>
            <a:pPr lvl="1">
              <a:lnSpc>
                <a:spcPts val="1400"/>
              </a:lnSpc>
            </a:pPr>
            <a:r>
              <a:rPr lang="en-US" sz="1400" dirty="0" err="1"/>
              <a:t>Voxilaprevir</a:t>
            </a:r>
            <a:r>
              <a:rPr lang="en-US" sz="1400" dirty="0"/>
              <a:t>: HCV NS3/4A protease inhibitor</a:t>
            </a:r>
          </a:p>
          <a:p>
            <a:pPr>
              <a:lnSpc>
                <a:spcPts val="1400"/>
              </a:lnSpc>
            </a:pPr>
            <a:r>
              <a:rPr lang="en-US" sz="1400" b="1" dirty="0"/>
              <a:t>Preparation: </a:t>
            </a:r>
            <a:r>
              <a:rPr lang="en-US" sz="1400" dirty="0"/>
              <a:t>Sofosbuvir-</a:t>
            </a:r>
            <a:r>
              <a:rPr lang="en-US" sz="1400" dirty="0" err="1"/>
              <a:t>Velpatasvir</a:t>
            </a:r>
            <a:r>
              <a:rPr lang="en-US" sz="1400" dirty="0"/>
              <a:t>-</a:t>
            </a:r>
            <a:r>
              <a:rPr lang="en-US" sz="1400" dirty="0" err="1"/>
              <a:t>Voxilaprevir</a:t>
            </a:r>
            <a:r>
              <a:rPr lang="en-US" sz="1400" dirty="0"/>
              <a:t> (fixed dose 400/100/100 mg)</a:t>
            </a:r>
          </a:p>
          <a:p>
            <a:pPr>
              <a:lnSpc>
                <a:spcPts val="1400"/>
              </a:lnSpc>
            </a:pPr>
            <a:r>
              <a:rPr lang="en-US" sz="1400" b="1" dirty="0"/>
              <a:t>Dosing</a:t>
            </a:r>
            <a:r>
              <a:rPr lang="en-US" sz="1400" dirty="0"/>
              <a:t>: One tablet orally once daily, with food </a:t>
            </a:r>
          </a:p>
          <a:p>
            <a:pPr>
              <a:lnSpc>
                <a:spcPts val="1400"/>
              </a:lnSpc>
            </a:pPr>
            <a:r>
              <a:rPr lang="en-US" sz="1400" b="1" dirty="0"/>
              <a:t>Adverse Effects (AE)</a:t>
            </a:r>
            <a:r>
              <a:rPr lang="en-US" sz="1400" dirty="0"/>
              <a:t>: Headache, fatigue, diarrhea, and nausea</a:t>
            </a:r>
          </a:p>
        </p:txBody>
      </p:sp>
    </p:spTree>
    <p:extLst>
      <p:ext uri="{BB962C8B-B14F-4D97-AF65-F5344CB8AC3E}">
        <p14:creationId xmlns:p14="http://schemas.microsoft.com/office/powerpoint/2010/main" val="125219905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DAA-Naïve HCV GT1-6</a:t>
            </a:r>
            <a:br>
              <a:rPr lang="en-US" sz="2000" dirty="0"/>
            </a:br>
            <a:r>
              <a:rPr lang="en-US" sz="2000" dirty="0"/>
              <a:t>POLARIS-2: Adverse Events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1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566122"/>
              </p:ext>
            </p:extLst>
          </p:nvPr>
        </p:nvGraphicFramePr>
        <p:xfrm>
          <a:off x="457200" y="1024047"/>
          <a:ext cx="8229600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3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(AE),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SOF-VEL-VOX 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 8 weeks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501)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440)</a:t>
                      </a:r>
                      <a:endParaRPr lang="en-US" sz="11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AE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(&lt;1)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§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(3)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(2)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Related AE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188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in &gt;10%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(27)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(21)</a:t>
                      </a:r>
                    </a:p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(18)</a:t>
                      </a:r>
                    </a:p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(16)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(23)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(20)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(7)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(9)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87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AEs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(Grade 3-4)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(5)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(4)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161">
                <a:tc gridSpan="3">
                  <a:txBody>
                    <a:bodyPr/>
                    <a:lstStyle/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 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patient discontinued due to URI; 1 patient due to </a:t>
                      </a:r>
                      <a:r>
                        <a:rPr lang="en-US" sz="105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difficile</a:t>
                      </a:r>
                      <a:r>
                        <a:rPr lang="en-US" sz="105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infection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Neither considered related to study medication by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investigator.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39354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GT1-6</a:t>
            </a:r>
            <a:br>
              <a:rPr lang="en-US" sz="2000" dirty="0"/>
            </a:br>
            <a:r>
              <a:rPr lang="en-US" sz="2000" dirty="0"/>
              <a:t>POLARIS-2: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A81A3-25AC-704C-BEA3-9196CFFC9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760616"/>
            <a:ext cx="9144000" cy="16806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Conclusions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“In phase 3 trials of patients with HCV infection, we did not establish that sofosbuvir-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velpatasvir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voxilaprevir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for 8 weeks was noninferior to sofosbuvir-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velpatasvir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for 12 weeks, but the 2 regimens had similar rates of SVR in patients with HCV genotype 3 and cirrhosis. Mild gastrointestinal adverse events were associated with treatment regimens that included voxilaprevir.” </a:t>
            </a:r>
          </a:p>
        </p:txBody>
      </p:sp>
    </p:spTree>
    <p:extLst>
      <p:ext uri="{BB962C8B-B14F-4D97-AF65-F5344CB8AC3E}">
        <p14:creationId xmlns:p14="http://schemas.microsoft.com/office/powerpoint/2010/main" val="28640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25"/>
              </a:lnSpc>
              <a:spcBef>
                <a:spcPts val="450"/>
              </a:spcBef>
            </a:pPr>
            <a:r>
              <a:rPr lang="en-US" sz="1800" dirty="0" err="1">
                <a:solidFill>
                  <a:srgbClr val="001D48"/>
                </a:solidFill>
              </a:rPr>
              <a:t>Sofosbuvir-Velpatasvir-Voxilaprevir</a:t>
            </a:r>
            <a:r>
              <a:rPr lang="en-US" sz="1800" dirty="0">
                <a:solidFill>
                  <a:srgbClr val="001D48"/>
                </a:solidFill>
              </a:rPr>
              <a:t> in GT 3 and Cirrhosis </a:t>
            </a:r>
            <a:br>
              <a:rPr lang="en-US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POLARIS-3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B2B993-CE39-AC49-9108-F71B096451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Jacobson IM, et al. Gastroenterology. 2017;153:113-22.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BC4B6-7945-D045-BFEE-3C3FEB360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Naïve and Treatment Experienced, Phase 3</a:t>
            </a:r>
          </a:p>
        </p:txBody>
      </p:sp>
    </p:spTree>
    <p:extLst>
      <p:ext uri="{BB962C8B-B14F-4D97-AF65-F5344CB8AC3E}">
        <p14:creationId xmlns:p14="http://schemas.microsoft.com/office/powerpoint/2010/main" val="2536761597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</a:t>
            </a:r>
            <a:br>
              <a:rPr lang="en-US" sz="2000" dirty="0"/>
            </a:br>
            <a:r>
              <a:rPr lang="en-US" sz="2000" dirty="0"/>
              <a:t>POLARIS-3: 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33837-DE00-3241-B55F-FA4FC7D24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18542"/>
            <a:ext cx="8229600" cy="3519447"/>
          </a:xfrm>
        </p:spPr>
        <p:txBody>
          <a:bodyPr>
            <a:normAutofit/>
          </a:bodyPr>
          <a:lstStyle/>
          <a:p>
            <a:r>
              <a:rPr lang="en-US" sz="1500" b="1" dirty="0"/>
              <a:t>Design</a:t>
            </a:r>
            <a:r>
              <a:rPr lang="en-US" sz="1500" dirty="0"/>
              <a:t>: Open-label, randomized, phase 3 trial to compare efficacy of a fixed-dose combination of sofosbuvir-velpatasvir-voxilaprevir (SOF-VEL-VOX) for 8 weeks versus sofosbuvir-velpatasvir (SOF-VEL) for 12 weeks in patients with HCV genotype 3 and cirrhosis who were DAA-naïve </a:t>
            </a:r>
          </a:p>
          <a:p>
            <a:r>
              <a:rPr lang="en-US" sz="1500" b="1" dirty="0"/>
              <a:t>Setting</a:t>
            </a:r>
            <a:r>
              <a:rPr lang="en-US" sz="1500" dirty="0"/>
              <a:t>: 84 sites in United States, Canada, New Zealand, Australia, France, Germany, and United Kingdom</a:t>
            </a:r>
          </a:p>
          <a:p>
            <a:r>
              <a:rPr lang="en-US" sz="1500" b="1" dirty="0"/>
              <a:t>Entry Criteria</a:t>
            </a:r>
            <a:endParaRPr lang="en-US" sz="1500" dirty="0"/>
          </a:p>
          <a:p>
            <a:pPr lvl="1">
              <a:lnSpc>
                <a:spcPts val="1900"/>
              </a:lnSpc>
              <a:spcBef>
                <a:spcPts val="300"/>
              </a:spcBef>
            </a:pPr>
            <a:r>
              <a:rPr lang="en-US" sz="1500" dirty="0"/>
              <a:t>Age ≥18 years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Chronic HCV GT 3 with compensated cirrhosis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HCV RNA ≥10,000 IU/mL at screening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No prior treatment with DAA; prior peginterferon plus ribavirin allowed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Primary End Point</a:t>
            </a:r>
            <a:r>
              <a:rPr lang="en-US" sz="1500" dirty="0">
                <a:solidFill>
                  <a:schemeClr val="tx1"/>
                </a:solidFill>
              </a:rPr>
              <a:t>: SVR12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20011088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 </a:t>
            </a:r>
            <a:br>
              <a:rPr lang="en-US" sz="2000" dirty="0"/>
            </a:br>
            <a:r>
              <a:rPr lang="en-US" sz="2000" dirty="0"/>
              <a:t>POLARIS-3: Study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390263" y="2113841"/>
            <a:ext cx="20574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018663" y="1898375"/>
            <a:ext cx="1371600" cy="417016"/>
          </a:xfrm>
          <a:prstGeom prst="rect">
            <a:avLst/>
          </a:prstGeom>
          <a:solidFill>
            <a:srgbClr val="7F548D">
              <a:alpha val="25000"/>
            </a:srgb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SOF-VEL-VOX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1971313"/>
            <a:ext cx="680999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37788" y="1898375"/>
            <a:ext cx="1146407" cy="97742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3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Cirrhotic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 Naïve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28850" y="1937240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110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086350" y="2660767"/>
            <a:ext cx="20574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018663" y="2463825"/>
            <a:ext cx="2067687" cy="40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SOF-VEL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68287" y="2508740"/>
            <a:ext cx="680999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28850" y="2495390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109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38416" y="1058441"/>
            <a:ext cx="6871718" cy="386328"/>
            <a:chOff x="1138416" y="1021866"/>
            <a:chExt cx="6871718" cy="38632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08603F3-DAB7-0B46-AD40-0F12536CE442}"/>
                </a:ext>
              </a:extLst>
            </p:cNvPr>
            <p:cNvSpPr/>
            <p:nvPr/>
          </p:nvSpPr>
          <p:spPr>
            <a:xfrm>
              <a:off x="1138416" y="1085901"/>
              <a:ext cx="6871718" cy="308037"/>
            </a:xfrm>
            <a:prstGeom prst="rect">
              <a:avLst/>
            </a:prstGeom>
            <a:gradFill>
              <a:gsLst>
                <a:gs pos="85000">
                  <a:srgbClr val="ECECEC"/>
                </a:gs>
                <a:gs pos="0">
                  <a:schemeClr val="bg1"/>
                </a:gs>
                <a:gs pos="1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138416" y="1021866"/>
              <a:ext cx="6871718" cy="386328"/>
              <a:chOff x="-6113" y="1362488"/>
              <a:chExt cx="9162291" cy="515104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838200" y="1411256"/>
                <a:ext cx="838200" cy="3992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Week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242968" y="1362488"/>
                <a:ext cx="545592" cy="515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  <a:latin typeface="Arial"/>
                    <a:cs typeface="Arial"/>
                  </a:rPr>
                  <a:t>0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715700" y="1362488"/>
                <a:ext cx="545592" cy="515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  <a:latin typeface="Arial"/>
                    <a:cs typeface="Arial"/>
                  </a:rPr>
                  <a:t>24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049088" y="1362488"/>
                <a:ext cx="545592" cy="515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  <a:latin typeface="Arial"/>
                    <a:cs typeface="Arial"/>
                  </a:rPr>
                  <a:t>8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flipV="1">
                <a:off x="-6113" y="1850184"/>
                <a:ext cx="9162291" cy="11472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2514229" y="1770940"/>
                <a:ext cx="0" cy="8763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4331110" y="1770940"/>
                <a:ext cx="0" cy="8189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7988496" y="1770940"/>
                <a:ext cx="0" cy="8189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/>
              <p:cNvSpPr/>
              <p:nvPr/>
            </p:nvSpPr>
            <p:spPr>
              <a:xfrm>
                <a:off x="4980660" y="1362488"/>
                <a:ext cx="545592" cy="515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  <a:latin typeface="Arial"/>
                    <a:cs typeface="Arial"/>
                  </a:rPr>
                  <a:t>12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5262682" y="1770940"/>
                <a:ext cx="0" cy="8189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6823128" y="1362488"/>
                <a:ext cx="545592" cy="515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  <a:latin typeface="Arial"/>
                    <a:cs typeface="Arial"/>
                  </a:rPr>
                  <a:t>20</a:t>
                </a: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7093355" y="1770940"/>
                <a:ext cx="2280" cy="8189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1137788" y="3255344"/>
            <a:ext cx="6871716" cy="10725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: SOF, sofosbuvir; VEL, velpatasvir; VOX, voxilaprevir</a:t>
            </a:r>
          </a:p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SOF-VEL-VOX (400/100/100 mg): fixed dose combination; one pill once daily 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SOF-VEL (400/100 mg):  fixed dose combination; one pill once daily</a:t>
            </a:r>
          </a:p>
        </p:txBody>
      </p:sp>
    </p:spTree>
    <p:extLst>
      <p:ext uri="{BB962C8B-B14F-4D97-AF65-F5344CB8AC3E}">
        <p14:creationId xmlns:p14="http://schemas.microsoft.com/office/powerpoint/2010/main" val="155802721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</a:t>
            </a:r>
            <a:br>
              <a:rPr lang="en-US" sz="2000" dirty="0"/>
            </a:br>
            <a:r>
              <a:rPr lang="en-US" sz="2000" dirty="0"/>
              <a:t>POLARIS-3: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746242"/>
              </p:ext>
            </p:extLst>
          </p:nvPr>
        </p:nvGraphicFramePr>
        <p:xfrm>
          <a:off x="457200" y="1027330"/>
          <a:ext cx="8229601" cy="365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2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3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110)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109)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(range)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(25-75)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(31-69)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9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(67)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(92)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(91)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(89)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128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 Features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Platelets &lt;100 x 10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1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μL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FibroScan (range), 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kPa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(29)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(13-75)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(19)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(13-75)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mean, kg/m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(range)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(20-50)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(18-46)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HCV RNA, log</a:t>
                      </a:r>
                      <a:r>
                        <a:rPr lang="en-US" sz="11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 (range)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 (1.6-7.6)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 (4.1-7.5)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IL28B CC,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(37)</a:t>
                      </a:r>
                    </a:p>
                  </a:txBody>
                  <a:tcPr marL="68580" marR="68580" marT="34290" marB="34290"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(48)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053920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</a:t>
            </a:r>
            <a:br>
              <a:rPr lang="en-US" sz="2000" dirty="0"/>
            </a:br>
            <a:r>
              <a:rPr lang="en-US" sz="2000" dirty="0"/>
              <a:t>POLARIS-3: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844180"/>
              </p:ext>
            </p:extLst>
          </p:nvPr>
        </p:nvGraphicFramePr>
        <p:xfrm>
          <a:off x="457200" y="1003554"/>
          <a:ext cx="8229599" cy="365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667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Prior Treatment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110)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109)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18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Treatment-Naïve 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(68)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(71)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248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-Experienced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Peginterferon + Ribavirin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Other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(32)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(89)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(11)</a:t>
                      </a:r>
                    </a:p>
                  </a:txBody>
                  <a:tcPr marL="68580" marR="68580" marT="34290" marB="34290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(29)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(94)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(6)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3503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Recent Treatment Response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Nonresponder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Relapse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Other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(46)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(46)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(9)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(25)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(63)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(13)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3809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</a:t>
            </a:r>
            <a:br>
              <a:rPr lang="en-US" sz="2000" dirty="0"/>
            </a:br>
            <a:r>
              <a:rPr lang="en-US" sz="2000" dirty="0"/>
              <a:t>POLARIS-3: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POLARIS-3: Overall SVR12 by Treatment Arm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719160"/>
              </p:ext>
            </p:extLst>
          </p:nvPr>
        </p:nvGraphicFramePr>
        <p:xfrm>
          <a:off x="457200" y="147988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837174" y="3880188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106/110</a:t>
            </a:r>
          </a:p>
        </p:txBody>
      </p:sp>
      <p:sp>
        <p:nvSpPr>
          <p:cNvPr id="7" name="Rectangle 6"/>
          <p:cNvSpPr/>
          <p:nvPr/>
        </p:nvSpPr>
        <p:spPr>
          <a:xfrm>
            <a:off x="6308962" y="3876005"/>
            <a:ext cx="722355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105/109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BF87B4-AB9D-6FC7-9DC3-6CA2E38C35BB}"/>
              </a:ext>
            </a:extLst>
          </p:cNvPr>
          <p:cNvSpPr/>
          <p:nvPr/>
        </p:nvSpPr>
        <p:spPr>
          <a:xfrm>
            <a:off x="2625563" y="2040533"/>
            <a:ext cx="11440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91-99)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049AD6-1751-CF0B-553A-47CFCDF4979A}"/>
              </a:ext>
            </a:extLst>
          </p:cNvPr>
          <p:cNvSpPr/>
          <p:nvPr/>
        </p:nvSpPr>
        <p:spPr>
          <a:xfrm>
            <a:off x="6090333" y="2040578"/>
            <a:ext cx="11440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91-99)</a:t>
            </a:r>
          </a:p>
        </p:txBody>
      </p:sp>
    </p:spTree>
    <p:extLst>
      <p:ext uri="{BB962C8B-B14F-4D97-AF65-F5344CB8AC3E}">
        <p14:creationId xmlns:p14="http://schemas.microsoft.com/office/powerpoint/2010/main" val="31756565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</a:t>
            </a:r>
            <a:br>
              <a:rPr lang="en-US" sz="2000" dirty="0"/>
            </a:br>
            <a:r>
              <a:rPr lang="en-US" sz="2000" dirty="0"/>
              <a:t>POLARIS-3: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POLARIS-3: Overall SVR12 by Treatment Arm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536440"/>
              </p:ext>
            </p:extLst>
          </p:nvPr>
        </p:nvGraphicFramePr>
        <p:xfrm>
          <a:off x="457200" y="147988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837174" y="3880188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106/110</a:t>
            </a:r>
          </a:p>
        </p:txBody>
      </p:sp>
      <p:sp>
        <p:nvSpPr>
          <p:cNvPr id="7" name="Rectangle 6"/>
          <p:cNvSpPr/>
          <p:nvPr/>
        </p:nvSpPr>
        <p:spPr>
          <a:xfrm>
            <a:off x="6308962" y="3876005"/>
            <a:ext cx="722355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105/109</a:t>
            </a:r>
          </a:p>
        </p:txBody>
      </p:sp>
    </p:spTree>
    <p:extLst>
      <p:ext uri="{BB962C8B-B14F-4D97-AF65-F5344CB8AC3E}">
        <p14:creationId xmlns:p14="http://schemas.microsoft.com/office/powerpoint/2010/main" val="2772537282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</a:t>
            </a:r>
            <a:br>
              <a:rPr lang="en-US" sz="2000" dirty="0"/>
            </a:br>
            <a:r>
              <a:rPr lang="en-US" sz="2000" dirty="0"/>
              <a:t>POLARIS-3: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POLARIS-3: SVR12 by Treatment Experience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411785"/>
              </p:ext>
            </p:extLst>
          </p:nvPr>
        </p:nvGraphicFramePr>
        <p:xfrm>
          <a:off x="457200" y="1409700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269308" y="3893500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72/75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5206" y="3893500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76/77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21752" y="3893500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34/35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57703" y="3893500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29/32</a:t>
            </a:r>
          </a:p>
        </p:txBody>
      </p:sp>
    </p:spTree>
    <p:extLst>
      <p:ext uri="{BB962C8B-B14F-4D97-AF65-F5344CB8AC3E}">
        <p14:creationId xmlns:p14="http://schemas.microsoft.com/office/powerpoint/2010/main" val="277451376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(</a:t>
            </a:r>
            <a:r>
              <a:rPr lang="en-US" sz="2000" i="1" dirty="0" err="1"/>
              <a:t>Vosevi</a:t>
            </a:r>
            <a:r>
              <a:rPr lang="en-US" sz="2000" dirty="0"/>
              <a:t>) </a:t>
            </a:r>
            <a:br>
              <a:rPr lang="en-US" sz="2000" dirty="0"/>
            </a:br>
            <a:r>
              <a:rPr lang="en-US" sz="2000" dirty="0"/>
              <a:t>Indications and Usage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Vosevi</a:t>
            </a:r>
            <a:r>
              <a:rPr lang="en-US" i="1" dirty="0"/>
              <a:t> </a:t>
            </a:r>
            <a:r>
              <a:rPr lang="en-US" dirty="0"/>
              <a:t>Prescribing Information, Gilead Sciences.</a:t>
            </a:r>
          </a:p>
        </p:txBody>
      </p:sp>
      <p:graphicFrame>
        <p:nvGraphicFramePr>
          <p:cNvPr id="7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07993"/>
              </p:ext>
            </p:extLst>
          </p:nvPr>
        </p:nvGraphicFramePr>
        <p:xfrm>
          <a:off x="457200" y="1025958"/>
          <a:ext cx="8229600" cy="373202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97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5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96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Sofosbuvir-Velpatasvir-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Voxilaprevir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Adults with Chronic HCV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Cirrhosis or with Compensated Cirrhosis (Child-Pugh A)</a:t>
                      </a:r>
                    </a:p>
                  </a:txBody>
                  <a:tcPr marL="137160" marR="34290" marT="6858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9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Genotype</a:t>
                      </a:r>
                    </a:p>
                  </a:txBody>
                  <a:tcPr marL="137160" marR="34290" marT="34290" marB="3429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4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Previously Treated With an HCV Regimen Containing:</a:t>
                      </a:r>
                    </a:p>
                  </a:txBody>
                  <a:tcPr marL="68580" marR="34290" marT="34290" marB="3429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4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Duration</a:t>
                      </a:r>
                    </a:p>
                  </a:txBody>
                  <a:tcPr marL="0" marR="0" marT="34290" marB="3429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97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 2, 3, 4, 5, or 6</a:t>
                      </a:r>
                      <a:endParaRPr lang="en-US" sz="14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NS5A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inhibitor</a:t>
                      </a:r>
                      <a:r>
                        <a:rPr kumimoji="0" lang="en-US" sz="14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97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1a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Sofosbuvir without an NS5A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inhibitor</a:t>
                      </a:r>
                      <a:r>
                        <a:rPr kumimoji="0" lang="en-US" sz="14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170">
                <a:tc gridSpan="3">
                  <a:txBody>
                    <a:bodyPr/>
                    <a:lstStyle/>
                    <a:p>
                      <a:pPr marL="91440" indent="0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5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clinical trials, prior NS5A inhibitor experience included daclatasvir, elbasvir, ledipasvir, ombitasvir, or velpatasvir.</a:t>
                      </a:r>
                      <a:b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clinical trials, prior treatment experience included sofosbuvir with or without any of the following: peginterferon alfa/ribavirin, ribavirin, HCV NS3/4A protease inhibitor (boceprevir, simeprevir or telaprevir).</a:t>
                      </a:r>
                    </a:p>
                  </a:txBody>
                  <a:tcPr marL="68580" marR="34290" marT="6858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815165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</a:t>
            </a:r>
            <a:br>
              <a:rPr lang="en-US" sz="2000" dirty="0"/>
            </a:br>
            <a:r>
              <a:rPr lang="en-US" sz="2000" dirty="0"/>
              <a:t>POLARIS-3: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POLARIS-3: SVR12 by Baseline RAS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321492"/>
              </p:ext>
            </p:extLst>
          </p:nvPr>
        </p:nvGraphicFramePr>
        <p:xfrm>
          <a:off x="457200" y="138603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angle 20"/>
          <p:cNvSpPr/>
          <p:nvPr/>
        </p:nvSpPr>
        <p:spPr>
          <a:xfrm>
            <a:off x="1664149" y="3604109"/>
            <a:ext cx="55321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80/82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5452" y="3597364"/>
            <a:ext cx="63584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23/23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49476" y="3604109"/>
            <a:ext cx="54950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62835" y="3612529"/>
            <a:ext cx="53034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20/20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85469" y="3602471"/>
            <a:ext cx="60426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76/78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94433" y="3612529"/>
            <a:ext cx="593564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23/23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86990" y="3612529"/>
            <a:ext cx="58899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69879" y="3612528"/>
            <a:ext cx="57762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19/19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4391407"/>
            <a:ext cx="6871716" cy="3474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Y93H: 6 patients in SOF-VEL-VOX group and 4 in SOF-VEL group; all achieved SVR.</a:t>
            </a:r>
          </a:p>
          <a:p>
            <a:pPr marL="205740" defTabSz="701279">
              <a:spcBef>
                <a:spcPts val="180"/>
              </a:spcBef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No treatment-emergent RASs in SOF-VEL-VOX group. Both virologic failures in SOF-VEL group had Y93H.</a:t>
            </a:r>
          </a:p>
        </p:txBody>
      </p:sp>
    </p:spTree>
    <p:extLst>
      <p:ext uri="{BB962C8B-B14F-4D97-AF65-F5344CB8AC3E}">
        <p14:creationId xmlns:p14="http://schemas.microsoft.com/office/powerpoint/2010/main" val="946598052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</a:t>
            </a:r>
            <a:br>
              <a:rPr lang="en-US" sz="2000" dirty="0"/>
            </a:br>
            <a:r>
              <a:rPr lang="en-US" sz="2000" dirty="0"/>
              <a:t>POLARIS-3: Adverse Events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785991"/>
              </p:ext>
            </p:extLst>
          </p:nvPr>
        </p:nvGraphicFramePr>
        <p:xfrm>
          <a:off x="457200" y="1024590"/>
          <a:ext cx="8229600" cy="365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4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0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(AE),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SOF-VEL-VOX 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 8 weeks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110)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12 weeks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109)</a:t>
                      </a:r>
                      <a:endParaRPr lang="en-US" sz="11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4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AE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4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(3)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84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Related AE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84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§</a:t>
                      </a: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538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(25)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(25)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(21)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(15)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(29)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(28)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(9)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(5)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40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AEs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(Grade 3-4)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(13)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(8)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462407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</a:t>
            </a:r>
            <a:br>
              <a:rPr lang="en-US" sz="2000" dirty="0"/>
            </a:br>
            <a:r>
              <a:rPr lang="en-US" sz="2000" dirty="0"/>
              <a:t>POLARIS-3: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521BA-9F36-A240-8B19-05112B25A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714399"/>
            <a:ext cx="9144000" cy="173397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Conclusions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“In phase 3 trials of patients with HCV infection, we did not establish that sofosbuvir-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velpatasvir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voxilaprevir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for 8 weeks was noninferior to sofosbuvir-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velpatasvir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for 12 weeks, but the 2 regimens had similar rates of SVR in patients with HCV genotype 3 and cirrhosis. Mild gastrointestinal adverse events were associated with treatment regimens that included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voxilaprevir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54173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25"/>
              </a:lnSpc>
              <a:spcBef>
                <a:spcPts val="450"/>
              </a:spcBef>
            </a:pPr>
            <a:r>
              <a:rPr lang="en-US" sz="1800" dirty="0">
                <a:solidFill>
                  <a:srgbClr val="001D48"/>
                </a:solidFill>
              </a:rPr>
              <a:t>Sofosbuvir-Velpatasvir-</a:t>
            </a:r>
            <a:r>
              <a:rPr lang="en-US" sz="1800" dirty="0" err="1">
                <a:solidFill>
                  <a:srgbClr val="001D48"/>
                </a:solidFill>
              </a:rPr>
              <a:t>Voxilaprevir</a:t>
            </a:r>
            <a:r>
              <a:rPr lang="en-US" sz="1800" dirty="0">
                <a:solidFill>
                  <a:srgbClr val="001D48"/>
                </a:solidFill>
              </a:rPr>
              <a:t> in DAA-Experienced GT 1-4 </a:t>
            </a:r>
            <a:br>
              <a:rPr lang="en-US" sz="1650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POLARIS-4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4CB4C7-FCB0-0246-8716-BD026C8FE9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Bourlière</a:t>
            </a:r>
            <a:r>
              <a:rPr lang="en-US" dirty="0"/>
              <a:t> M, et al. N </a:t>
            </a:r>
            <a:r>
              <a:rPr lang="en-US" dirty="0" err="1"/>
              <a:t>Engl</a:t>
            </a:r>
            <a:r>
              <a:rPr lang="en-US" dirty="0"/>
              <a:t> J Med. 2017;376:2134-46.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85C4C7-C49E-E748-8774-CD5DDDC4E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6" y="3444766"/>
            <a:ext cx="4524935" cy="32744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34290"/>
            <a:r>
              <a:rPr lang="en-US" sz="1050" dirty="0">
                <a:solidFill>
                  <a:srgbClr val="001D48"/>
                </a:solidFill>
                <a:latin typeface="Arial"/>
                <a:cs typeface="Arial"/>
              </a:rPr>
              <a:t>Note: POLARIS-4 published in tandem with POLARIS-1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BEC9E-BE15-A740-BE18-E592BC78A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Experienced, Phase 3</a:t>
            </a:r>
          </a:p>
        </p:txBody>
      </p:sp>
    </p:spTree>
    <p:extLst>
      <p:ext uri="{BB962C8B-B14F-4D97-AF65-F5344CB8AC3E}">
        <p14:creationId xmlns:p14="http://schemas.microsoft.com/office/powerpoint/2010/main" val="3775257391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1-4</a:t>
            </a:r>
            <a:br>
              <a:rPr lang="en-US" sz="2000" dirty="0"/>
            </a:br>
            <a:r>
              <a:rPr lang="en-US" sz="2000" dirty="0"/>
              <a:t>POLARIS-4: 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4F436-FCBC-964B-A314-14511CF77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42005"/>
            <a:ext cx="8229600" cy="3475716"/>
          </a:xfrm>
        </p:spPr>
        <p:txBody>
          <a:bodyPr>
            <a:normAutofit/>
          </a:bodyPr>
          <a:lstStyle/>
          <a:p>
            <a:pPr>
              <a:lnSpc>
                <a:spcPts val="1900"/>
              </a:lnSpc>
            </a:pPr>
            <a:r>
              <a:rPr lang="en-US" sz="1500" b="1" dirty="0"/>
              <a:t>Design</a:t>
            </a:r>
            <a:r>
              <a:rPr lang="en-US" sz="1500" dirty="0"/>
              <a:t>: </a:t>
            </a:r>
            <a:r>
              <a:rPr lang="en-US" sz="1500" dirty="0">
                <a:solidFill>
                  <a:schemeClr val="tx1"/>
                </a:solidFill>
              </a:rPr>
              <a:t>Open-label, randomized, active-comparator</a:t>
            </a:r>
            <a:r>
              <a:rPr lang="en-US" sz="1500" dirty="0"/>
              <a:t>, phase 3 trial to compare efficacy of a fixed-dose combination of sofosbuvir-velpatasvir-voxilaprevir versus sofosbuvir-velpatasvir for 12 weeks in DAA-experienced patients who had not received prior NS5A inhibitor.</a:t>
            </a:r>
          </a:p>
          <a:p>
            <a:pPr>
              <a:lnSpc>
                <a:spcPts val="1900"/>
              </a:lnSpc>
            </a:pPr>
            <a:r>
              <a:rPr lang="en-US" sz="1500" b="1" dirty="0"/>
              <a:t>Setting</a:t>
            </a:r>
            <a:r>
              <a:rPr lang="en-US" sz="1500" dirty="0"/>
              <a:t>: 102 sites </a:t>
            </a:r>
            <a:r>
              <a:rPr lang="en-US" sz="1500" dirty="0">
                <a:solidFill>
                  <a:schemeClr val="tx1"/>
                </a:solidFill>
              </a:rPr>
              <a:t>in United States, Canada, Europe, Australia, and New </a:t>
            </a:r>
            <a:r>
              <a:rPr lang="en-US" sz="1500" dirty="0"/>
              <a:t>Zealand</a:t>
            </a:r>
          </a:p>
          <a:p>
            <a:r>
              <a:rPr lang="en-US" sz="1500" b="1" dirty="0"/>
              <a:t>Entry Criteria</a:t>
            </a:r>
          </a:p>
          <a:p>
            <a:pPr lvl="1">
              <a:lnSpc>
                <a:spcPts val="1900"/>
              </a:lnSpc>
              <a:spcBef>
                <a:spcPts val="300"/>
              </a:spcBef>
            </a:pPr>
            <a:r>
              <a:rPr lang="en-US" sz="1500" dirty="0"/>
              <a:t>Age ≥18 years </a:t>
            </a:r>
          </a:p>
          <a:p>
            <a:pPr lvl="1">
              <a:lnSpc>
                <a:spcPts val="1900"/>
              </a:lnSpc>
              <a:spcBef>
                <a:spcPts val="300"/>
              </a:spcBef>
            </a:pPr>
            <a:r>
              <a:rPr lang="en-US" sz="1500" dirty="0"/>
              <a:t>Chronic HCV GT 1-6 (enrolled only GT 1-4)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HCV RNA ≥10,000 IU/mL at screening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DAA experienced (excluding prior NS5A use)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Patients with compensated cirrhosis allowed</a:t>
            </a:r>
          </a:p>
          <a:p>
            <a:pPr>
              <a:lnSpc>
                <a:spcPts val="1900"/>
              </a:lnSpc>
            </a:pPr>
            <a:r>
              <a:rPr lang="en-US" sz="1500" b="1" dirty="0">
                <a:solidFill>
                  <a:schemeClr val="tx1"/>
                </a:solidFill>
              </a:rPr>
              <a:t>Primary End Point</a:t>
            </a:r>
            <a:r>
              <a:rPr lang="en-US" sz="1500" dirty="0">
                <a:solidFill>
                  <a:schemeClr val="tx1"/>
                </a:solidFill>
              </a:rPr>
              <a:t>: SVR12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47369908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08603F3-DAB7-0B46-AD40-0F12536CE442}"/>
              </a:ext>
            </a:extLst>
          </p:cNvPr>
          <p:cNvSpPr/>
          <p:nvPr/>
        </p:nvSpPr>
        <p:spPr>
          <a:xfrm>
            <a:off x="1138416" y="1085901"/>
            <a:ext cx="6871718" cy="308037"/>
          </a:xfrm>
          <a:prstGeom prst="rect">
            <a:avLst/>
          </a:prstGeom>
          <a:gradFill>
            <a:gsLst>
              <a:gs pos="85000">
                <a:srgbClr val="ECECEC"/>
              </a:gs>
              <a:gs pos="0">
                <a:schemeClr val="bg1"/>
              </a:gs>
              <a:gs pos="1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>
            <a:cxnSpLocks/>
            <a:stCxn id="26" idx="3"/>
          </p:cNvCxnSpPr>
          <p:nvPr/>
        </p:nvCxnSpPr>
        <p:spPr>
          <a:xfrm flipV="1">
            <a:off x="5091379" y="1950795"/>
            <a:ext cx="1642032" cy="2944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1-6</a:t>
            </a:r>
            <a:br>
              <a:rPr lang="en-US" sz="2000" dirty="0"/>
            </a:br>
            <a:r>
              <a:rPr lang="en-US" sz="2000" dirty="0"/>
              <a:t>POLARIS-4: Study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304412" y="1716784"/>
            <a:ext cx="1786967" cy="473910"/>
          </a:xfrm>
          <a:prstGeom prst="rect">
            <a:avLst/>
          </a:prstGeom>
          <a:solidFill>
            <a:srgbClr val="8D5D9B">
              <a:alpha val="25000"/>
            </a:srgb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rIns="0" anchor="ctr"/>
          <a:lstStyle/>
          <a:p>
            <a:pPr marL="34290" algn="ctr"/>
            <a:r>
              <a:rPr lang="en-US" sz="1200" b="1" dirty="0">
                <a:latin typeface="Arial"/>
                <a:cs typeface="Arial"/>
              </a:rPr>
              <a:t>Sofosbuvir-Velpatasvir-</a:t>
            </a:r>
          </a:p>
          <a:p>
            <a:pPr marL="34290" algn="ctr"/>
            <a:r>
              <a:rPr lang="en-US" sz="1200" b="1" dirty="0" err="1">
                <a:latin typeface="Arial"/>
                <a:cs typeface="Arial"/>
              </a:rPr>
              <a:t>Voxilaprevir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37376" y="1797406"/>
            <a:ext cx="672998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1137788" y="3994853"/>
            <a:ext cx="6871716" cy="5908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Sofosbuvir-Velpatasvir-</a:t>
            </a:r>
            <a:r>
              <a:rPr lang="en-US" sz="1050" dirty="0" err="1">
                <a:solidFill>
                  <a:srgbClr val="000000"/>
                </a:solidFill>
                <a:latin typeface="Arial" pitchFamily="22" charset="0"/>
              </a:rPr>
              <a:t>Voxilaprevir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 (400/100/100 mg): fixed dose combination; one pill once daily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Sofosbuvir-Velpatasvir (400/100 mg): fixed dose combination; one pill once daily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46502" y="1716784"/>
            <a:ext cx="1625962" cy="1259584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rtlCol="0" anchor="ctr"/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1-6 with prior DAA experience</a:t>
            </a:r>
          </a:p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NS5A inhibitor)</a:t>
            </a:r>
          </a:p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333)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06922" y="1805893"/>
            <a:ext cx="64869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182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5029200" y="2721854"/>
            <a:ext cx="17145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3304412" y="2486360"/>
            <a:ext cx="1786968" cy="473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34290" algn="ctr"/>
            <a:r>
              <a:rPr lang="en-US" sz="1200" b="1" dirty="0">
                <a:latin typeface="Arial"/>
                <a:cs typeface="Arial"/>
              </a:rPr>
              <a:t>Sofosbuvir-Velpatasvir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447663" y="2579838"/>
            <a:ext cx="662711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706922" y="2568394"/>
            <a:ext cx="64869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151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343150" y="1094641"/>
            <a:ext cx="628650" cy="2994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Week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110976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66435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12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138416" y="1387638"/>
            <a:ext cx="6871718" cy="860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314422" y="1328205"/>
            <a:ext cx="0" cy="6572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77952" y="1328205"/>
            <a:ext cx="0" cy="6142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1136356" y="3195765"/>
            <a:ext cx="6871716" cy="6242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GT 1, 2, 3 participants randomized 1:1. Stratified by presence of cirrhosis.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GT4 participants were assigned to active arm (and not randomized). 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No GT 5, 6 participants were enrolled.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05956" y="1028700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24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6719888" y="1319212"/>
            <a:ext cx="1710" cy="6142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56764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1-3</a:t>
            </a:r>
            <a:br>
              <a:rPr lang="en-US" sz="2000" dirty="0"/>
            </a:br>
            <a:r>
              <a:rPr lang="en-US" sz="2000" dirty="0"/>
              <a:t>POLARIS-4: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/>
        </p:nvGraphicFramePr>
        <p:xfrm>
          <a:off x="457200" y="1012700"/>
          <a:ext cx="8229600" cy="363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2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 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182)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 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151)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(range)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(25-85)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(24-80)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(79)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(75)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(88)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 (87)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53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Genotype,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1a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1b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(43)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(30)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(17)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(44)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(29)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(15)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(22)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mean, kg/m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(range)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(18-45)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(18-53)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HCV RNA, log</a:t>
                      </a:r>
                      <a:r>
                        <a:rPr lang="en-US" sz="11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 (range)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 ± 0.6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 ± 0.7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IL28B CC,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(18)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(19)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(46)</a:t>
                      </a:r>
                    </a:p>
                  </a:txBody>
                  <a:tcPr marL="68580" marR="68580" marT="34290" marB="34290"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(46)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89855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1-3</a:t>
            </a:r>
            <a:br>
              <a:rPr lang="en-US" sz="2000" dirty="0"/>
            </a:br>
            <a:r>
              <a:rPr lang="en-US" sz="2000" dirty="0"/>
              <a:t>POLARIS-4: Prior HCV Treatment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601578"/>
              </p:ext>
            </p:extLst>
          </p:nvPr>
        </p:nvGraphicFramePr>
        <p:xfrm>
          <a:off x="457200" y="1051560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719072" y="3917536"/>
            <a:ext cx="2246475" cy="283464"/>
          </a:xfrm>
          <a:prstGeom prst="rect">
            <a:avLst/>
          </a:prstGeom>
          <a:solidFill>
            <a:srgbClr val="CB9800">
              <a:alpha val="25000"/>
            </a:srgb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38100"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NS5B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7382885" y="3945211"/>
            <a:ext cx="929011" cy="283464"/>
          </a:xfrm>
          <a:prstGeom prst="rect">
            <a:avLst/>
          </a:prstGeom>
          <a:solidFill>
            <a:srgbClr val="C00000">
              <a:alpha val="18000"/>
            </a:srgb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Other</a:t>
            </a: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4572000" y="3945211"/>
            <a:ext cx="2259569" cy="283464"/>
          </a:xfrm>
          <a:prstGeom prst="rect">
            <a:avLst/>
          </a:prstGeom>
          <a:solidFill>
            <a:srgbClr val="92D050">
              <a:alpha val="25000"/>
            </a:srgb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NS5B + NS3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322773" y="4275065"/>
            <a:ext cx="7287216" cy="5074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Other NS5B included mericitabine (n = 7); other NS5B plus NS3 included </a:t>
            </a:r>
            <a:r>
              <a:rPr lang="en-US" sz="1000" dirty="0" err="1">
                <a:solidFill>
                  <a:srgbClr val="000000"/>
                </a:solidFill>
                <a:latin typeface="Arial"/>
                <a:cs typeface="Arial"/>
              </a:rPr>
              <a:t>deleobuvir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 plus faldaprevir (n = </a:t>
            </a:r>
            <a:r>
              <a:rPr lang="en-US" sz="1000" dirty="0">
                <a:latin typeface="Arial"/>
                <a:cs typeface="Arial"/>
              </a:rPr>
              <a:t>14), mericitabine 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plus danoprevir (n = 8), and sofosbuvir plus telaprevir (n = 6); one patient without prior DAA exposure is excluded.</a:t>
            </a:r>
          </a:p>
        </p:txBody>
      </p:sp>
    </p:spTree>
    <p:extLst>
      <p:ext uri="{BB962C8B-B14F-4D97-AF65-F5344CB8AC3E}">
        <p14:creationId xmlns:p14="http://schemas.microsoft.com/office/powerpoint/2010/main" val="2502820907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DAA-Experienced GT 1-6</a:t>
            </a:r>
            <a:br>
              <a:rPr lang="en-US" sz="2000" dirty="0"/>
            </a:br>
            <a:r>
              <a:rPr lang="en-US" sz="2000" dirty="0"/>
              <a:t>POLARIS-4: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POLARIS-4: Overall SVR12 by Treatment Arm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650507"/>
              </p:ext>
            </p:extLst>
          </p:nvPr>
        </p:nvGraphicFramePr>
        <p:xfrm>
          <a:off x="457200" y="1362075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308904" y="3714757"/>
            <a:ext cx="722355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136/151</a:t>
            </a:r>
          </a:p>
        </p:txBody>
      </p:sp>
      <p:sp>
        <p:nvSpPr>
          <p:cNvPr id="8" name="Rectangle 7"/>
          <p:cNvSpPr/>
          <p:nvPr/>
        </p:nvSpPr>
        <p:spPr>
          <a:xfrm>
            <a:off x="2835491" y="3714757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178/182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5C414714-6C5F-0841-9310-8893E673D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086" y="4462577"/>
            <a:ext cx="7086600" cy="3474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spcBef>
                <a:spcPts val="0"/>
              </a:spcBef>
            </a:pPr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Abbreviations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: SOF, sofosbuvir; VEL, velpatasvir; VOX, voxilaprevir</a:t>
            </a:r>
          </a:p>
          <a:p>
            <a:pPr marL="205740" defTabSz="701279">
              <a:spcBef>
                <a:spcPts val="0"/>
              </a:spcBef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P&lt;0.001 for superiority compared with prespecified 85% performance goal for SOF-VEL-VOX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833D4B-849A-A770-DC14-0201DDF1B11A}"/>
              </a:ext>
            </a:extLst>
          </p:cNvPr>
          <p:cNvSpPr/>
          <p:nvPr/>
        </p:nvSpPr>
        <p:spPr>
          <a:xfrm>
            <a:off x="2626282" y="1865184"/>
            <a:ext cx="11440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95-99)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56656-805D-D0F5-B603-03830C51EF5B}"/>
              </a:ext>
            </a:extLst>
          </p:cNvPr>
          <p:cNvSpPr/>
          <p:nvPr/>
        </p:nvSpPr>
        <p:spPr>
          <a:xfrm>
            <a:off x="6033344" y="2086535"/>
            <a:ext cx="11440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84-94)</a:t>
            </a:r>
          </a:p>
        </p:txBody>
      </p:sp>
    </p:spTree>
    <p:extLst>
      <p:ext uri="{BB962C8B-B14F-4D97-AF65-F5344CB8AC3E}">
        <p14:creationId xmlns:p14="http://schemas.microsoft.com/office/powerpoint/2010/main" val="2521757647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DAA-Experienced GT 1-6</a:t>
            </a:r>
            <a:br>
              <a:rPr lang="en-US" sz="2000" dirty="0"/>
            </a:br>
            <a:r>
              <a:rPr lang="en-US" sz="2000" dirty="0"/>
              <a:t>POLARIS-4: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POLARIS-4: Overall SVR12 by Treatment Arm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" y="1362075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308904" y="3714757"/>
            <a:ext cx="722355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136/151</a:t>
            </a:r>
          </a:p>
        </p:txBody>
      </p:sp>
      <p:sp>
        <p:nvSpPr>
          <p:cNvPr id="8" name="Rectangle 7"/>
          <p:cNvSpPr/>
          <p:nvPr/>
        </p:nvSpPr>
        <p:spPr>
          <a:xfrm>
            <a:off x="2835491" y="3714757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178/182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5C414714-6C5F-0841-9310-8893E673D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086" y="4462577"/>
            <a:ext cx="7086600" cy="3474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spcBef>
                <a:spcPts val="0"/>
              </a:spcBef>
            </a:pPr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Abbreviations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: SOF, sofosbuvir; VEL, velpatasvir; VOX, voxilaprevir</a:t>
            </a:r>
          </a:p>
          <a:p>
            <a:pPr marL="205740" defTabSz="701279">
              <a:spcBef>
                <a:spcPts val="0"/>
              </a:spcBef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P&lt;0.001 for superiority compared with prespecified 85% performance goal for SOF-VEL-VOX</a:t>
            </a:r>
          </a:p>
        </p:txBody>
      </p:sp>
      <p:sp>
        <p:nvSpPr>
          <p:cNvPr id="13" name="Line Callout 1 12">
            <a:extLst>
              <a:ext uri="{FF2B5EF4-FFF2-40B4-BE49-F238E27FC236}">
                <a16:creationId xmlns:a16="http://schemas.microsoft.com/office/drawing/2014/main" id="{8DF19CC4-3FFF-2801-6A18-E86608982E0A}"/>
              </a:ext>
            </a:extLst>
          </p:cNvPr>
          <p:cNvSpPr/>
          <p:nvPr/>
        </p:nvSpPr>
        <p:spPr>
          <a:xfrm>
            <a:off x="2589061" y="2856807"/>
            <a:ext cx="1200171" cy="451496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635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Relapse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Death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 Lost to follow-up</a:t>
            </a:r>
          </a:p>
        </p:txBody>
      </p:sp>
      <p:sp>
        <p:nvSpPr>
          <p:cNvPr id="14" name="Line Callout 1 13">
            <a:extLst>
              <a:ext uri="{FF2B5EF4-FFF2-40B4-BE49-F238E27FC236}">
                <a16:creationId xmlns:a16="http://schemas.microsoft.com/office/drawing/2014/main" id="{EDDCE0D3-1598-83F5-F1DD-CCD5968A2FF3}"/>
              </a:ext>
            </a:extLst>
          </p:cNvPr>
          <p:cNvSpPr/>
          <p:nvPr/>
        </p:nvSpPr>
        <p:spPr>
          <a:xfrm>
            <a:off x="6048691" y="2949170"/>
            <a:ext cx="1200172" cy="462422"/>
          </a:xfrm>
          <a:prstGeom prst="borderCallout1">
            <a:avLst>
              <a:gd name="adj1" fmla="val 170326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 w="635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Breakthrough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14 Relapses</a:t>
            </a:r>
          </a:p>
        </p:txBody>
      </p:sp>
    </p:spTree>
    <p:extLst>
      <p:ext uri="{BB962C8B-B14F-4D97-AF65-F5344CB8AC3E}">
        <p14:creationId xmlns:p14="http://schemas.microsoft.com/office/powerpoint/2010/main" val="116764685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302217" y="912572"/>
            <a:ext cx="8539564" cy="2737145"/>
          </a:xfrm>
          <a:prstGeom prst="rect">
            <a:avLst/>
          </a:prstGeom>
          <a:solidFill>
            <a:schemeClr val="tx1">
              <a:alpha val="31000"/>
            </a:schemeClr>
          </a:solidFill>
          <a:ln w="9525"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 lIns="137160" tIns="182880" rIns="274320" bIns="6858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444" indent="-123444">
              <a:lnSpc>
                <a:spcPts val="2100"/>
              </a:lnSpc>
              <a:spcBef>
                <a:spcPts val="1000"/>
              </a:spcBef>
              <a:buClr>
                <a:srgbClr val="00B0F0"/>
              </a:buClr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POLARIS-1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SOF-VEL-VOX x 12 weeks in TE, GT 1-6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444" indent="-123444">
              <a:lnSpc>
                <a:spcPts val="2100"/>
              </a:lnSpc>
              <a:spcBef>
                <a:spcPts val="1000"/>
              </a:spcBef>
              <a:buClr>
                <a:srgbClr val="00B0F0"/>
              </a:buClr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POLARIS-2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SOF-VEL-VOX x 8 weeks vs. SOF-VEL x 12 weeks in DAA Naive, GT 1-6</a:t>
            </a:r>
          </a:p>
          <a:p>
            <a:pPr marL="123444" indent="-123444">
              <a:lnSpc>
                <a:spcPts val="2100"/>
              </a:lnSpc>
              <a:spcBef>
                <a:spcPts val="1000"/>
              </a:spcBef>
              <a:buClr>
                <a:srgbClr val="00B0F0"/>
              </a:buClr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POLARIS-3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SOF-VEL-VOX x 8 weeks vs. SOF-VEL x 12 weeks in DAA Naive, GT 3 and Cirrhosis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444" indent="-123444">
              <a:lnSpc>
                <a:spcPts val="2100"/>
              </a:lnSpc>
              <a:spcBef>
                <a:spcPts val="1000"/>
              </a:spcBef>
              <a:buClr>
                <a:srgbClr val="00B0F0"/>
              </a:buClr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OLARIS-4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SOF-VEL-VOX vs. SOF-VEL x 12 weeks in DAA Experienced, GT 1-4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174" lvl="1" indent="-123444">
              <a:lnSpc>
                <a:spcPts val="2100"/>
              </a:lnSpc>
              <a:spcBef>
                <a:spcPts val="300"/>
              </a:spcBef>
              <a:buClr>
                <a:srgbClr val="00B0F0"/>
              </a:buCl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2219" y="462203"/>
            <a:ext cx="8539563" cy="3852202"/>
            <a:chOff x="457199" y="230223"/>
            <a:chExt cx="8539563" cy="4636764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57199" y="230223"/>
              <a:ext cx="8539563" cy="542092"/>
            </a:xfrm>
            <a:prstGeom prst="rect">
              <a:avLst/>
            </a:prstGeom>
            <a:solidFill>
              <a:srgbClr val="165955"/>
            </a:solidFill>
            <a:ln>
              <a:solidFill>
                <a:schemeClr val="bg1"/>
              </a:solidFill>
            </a:ln>
          </p:spPr>
          <p:txBody>
            <a:bodyPr tIns="0" anchor="ctr">
              <a:normAutofit fontScale="85000" lnSpcReduction="10000"/>
            </a:bodyPr>
            <a:lstStyle/>
            <a:p>
              <a:pPr eaLnBrk="1" fontAlgn="auto" hangingPunct="1">
                <a:lnSpc>
                  <a:spcPts val="2700"/>
                </a:lnSpc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FFFFFF"/>
                  </a:solidFill>
                  <a:latin typeface="Arial"/>
                  <a:ea typeface="+mj-ea"/>
                  <a:cs typeface="Arial"/>
                </a:rPr>
                <a:t>   </a:t>
              </a:r>
              <a:r>
                <a:rPr lang="en-US" sz="2000" dirty="0">
                  <a:solidFill>
                    <a:srgbClr val="FFFFFF"/>
                  </a:solidFill>
                  <a:latin typeface="Arial"/>
                  <a:cs typeface="Arial"/>
                </a:rPr>
                <a:t>Sofosbuvir-</a:t>
              </a:r>
              <a:r>
                <a:rPr lang="en-US" sz="2000" dirty="0" err="1">
                  <a:solidFill>
                    <a:srgbClr val="FFFFFF"/>
                  </a:solidFill>
                  <a:latin typeface="Arial"/>
                  <a:cs typeface="Arial"/>
                </a:rPr>
                <a:t>Velpatasvir</a:t>
              </a:r>
              <a:r>
                <a:rPr lang="en-US" sz="2000" dirty="0">
                  <a:solidFill>
                    <a:srgbClr val="FFFFFF"/>
                  </a:solidFill>
                  <a:latin typeface="Arial"/>
                  <a:cs typeface="Arial"/>
                </a:rPr>
                <a:t>-</a:t>
              </a:r>
              <a:r>
                <a:rPr lang="en-US" sz="2000" dirty="0" err="1">
                  <a:solidFill>
                    <a:srgbClr val="FFFFFF"/>
                  </a:solidFill>
                  <a:latin typeface="Arial"/>
                  <a:cs typeface="Arial"/>
                </a:rPr>
                <a:t>Velpatasvir</a:t>
              </a:r>
              <a:r>
                <a:rPr lang="en-US" sz="2000" dirty="0">
                  <a:solidFill>
                    <a:srgbClr val="FFFFFF"/>
                  </a:solidFill>
                  <a:latin typeface="Arial"/>
                  <a:cs typeface="Arial"/>
                </a:rPr>
                <a:t> (SOF-VEL-VOX): </a:t>
              </a:r>
              <a:r>
                <a:rPr lang="en-US" sz="2000" dirty="0">
                  <a:solidFill>
                    <a:srgbClr val="FFFFFF"/>
                  </a:solidFill>
                  <a:latin typeface="Arial"/>
                  <a:ea typeface="+mj-ea"/>
                  <a:cs typeface="Arial"/>
                </a:rPr>
                <a:t>Summary of Phase 3 Studies</a:t>
              </a:r>
            </a:p>
          </p:txBody>
        </p:sp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0BEB784D-7230-1E41-B0F6-F19532ED2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4130961"/>
              <a:ext cx="8539562" cy="73602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0" tIns="34073" rIns="69365" bIns="68580" anchor="ctr">
              <a:prstTxWarp prst="textNoShape">
                <a:avLst/>
              </a:prstTxWarp>
            </a:bodyPr>
            <a:lstStyle/>
            <a:p>
              <a:pPr defTabSz="701279">
                <a:lnSpc>
                  <a:spcPts val="1350"/>
                </a:lnSpc>
                <a:spcBef>
                  <a:spcPts val="600"/>
                </a:spcBef>
              </a:pPr>
              <a:r>
                <a:rPr lang="en-US" sz="1050" b="1" dirty="0">
                  <a:solidFill>
                    <a:schemeClr val="bg1"/>
                  </a:solidFill>
                  <a:latin typeface="Arial" pitchFamily="22" charset="0"/>
                </a:rPr>
                <a:t>Abbreviations</a:t>
              </a:r>
              <a:r>
                <a:rPr lang="en-US" sz="1050" dirty="0">
                  <a:solidFill>
                    <a:schemeClr val="bg1"/>
                  </a:solidFill>
                  <a:latin typeface="Arial" pitchFamily="22" charset="0"/>
                </a:rPr>
                <a:t>: SOF-VEL-VOX = sofosbuvir-</a:t>
              </a:r>
              <a:r>
                <a:rPr lang="en-US" sz="1050" dirty="0" err="1">
                  <a:solidFill>
                    <a:schemeClr val="bg1"/>
                  </a:solidFill>
                  <a:latin typeface="Arial" pitchFamily="22" charset="0"/>
                </a:rPr>
                <a:t>velpatasvir</a:t>
              </a:r>
              <a:r>
                <a:rPr lang="en-US" sz="1050" dirty="0">
                  <a:solidFill>
                    <a:schemeClr val="bg1"/>
                  </a:solidFill>
                  <a:latin typeface="Arial" pitchFamily="22" charset="0"/>
                </a:rPr>
                <a:t>;-</a:t>
              </a:r>
              <a:r>
                <a:rPr lang="en-US" sz="1050" dirty="0" err="1">
                  <a:solidFill>
                    <a:schemeClr val="bg1"/>
                  </a:solidFill>
                  <a:latin typeface="Arial" pitchFamily="22" charset="0"/>
                </a:rPr>
                <a:t>voxilaprevir</a:t>
              </a:r>
              <a:r>
                <a:rPr lang="en-US" sz="1050" dirty="0">
                  <a:solidFill>
                    <a:schemeClr val="bg1"/>
                  </a:solidFill>
                  <a:latin typeface="Arial" pitchFamily="22" charset="0"/>
                </a:rPr>
                <a:t>; SOF-VEL = sofosbuvir-</a:t>
              </a:r>
              <a:r>
                <a:rPr lang="en-US" sz="1050" dirty="0" err="1">
                  <a:solidFill>
                    <a:schemeClr val="bg1"/>
                  </a:solidFill>
                  <a:latin typeface="Arial" pitchFamily="22" charset="0"/>
                </a:rPr>
                <a:t>velpatasvir</a:t>
              </a:r>
              <a:r>
                <a:rPr lang="en-US" sz="1050" dirty="0">
                  <a:solidFill>
                    <a:schemeClr val="bg1"/>
                  </a:solidFill>
                  <a:latin typeface="Arial" pitchFamily="22" charset="0"/>
                </a:rPr>
                <a:t>; GT = genotype; </a:t>
              </a:r>
              <a:br>
                <a:rPr lang="en-US" sz="1050" dirty="0">
                  <a:solidFill>
                    <a:schemeClr val="bg1"/>
                  </a:solidFill>
                  <a:latin typeface="Arial" pitchFamily="22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itchFamily="22" charset="0"/>
                </a:rPr>
                <a:t>TE = treatment experienced; DAA = direct-acting antiviral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548150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1-6</a:t>
            </a:r>
            <a:br>
              <a:rPr lang="en-US" sz="2000" dirty="0"/>
            </a:br>
            <a:r>
              <a:rPr lang="en-US" sz="2000" dirty="0"/>
              <a:t>POLARIS-4: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POLARIS-4: SVR12 by Genotype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8803"/>
              </p:ext>
            </p:extLst>
          </p:nvPr>
        </p:nvGraphicFramePr>
        <p:xfrm>
          <a:off x="457200" y="1442529"/>
          <a:ext cx="82296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435288" y="4100231"/>
            <a:ext cx="49308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</a:rPr>
              <a:t>44/52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0549" y="4100231"/>
            <a:ext cx="52270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</a:rPr>
              <a:t>52/54</a:t>
            </a:r>
          </a:p>
        </p:txBody>
      </p:sp>
      <p:sp>
        <p:nvSpPr>
          <p:cNvPr id="8" name="Rectangle 7"/>
          <p:cNvSpPr/>
          <p:nvPr/>
        </p:nvSpPr>
        <p:spPr>
          <a:xfrm>
            <a:off x="4949349" y="4100232"/>
            <a:ext cx="55481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</a:rPr>
              <a:t>32/33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2069" y="4100232"/>
            <a:ext cx="50572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</a:rPr>
              <a:t>31/31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3267" y="4067447"/>
            <a:ext cx="49308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</a:rPr>
              <a:t>21/22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11518" y="4067448"/>
            <a:ext cx="50490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</a:rPr>
              <a:t>23/24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0739" y="4067448"/>
            <a:ext cx="51981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</a:rPr>
              <a:t>39/44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5029" y="4067448"/>
            <a:ext cx="53326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</a:rPr>
              <a:t>53/54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70755" y="4100229"/>
            <a:ext cx="4343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tx1"/>
                </a:solidFill>
              </a:rPr>
              <a:t>0/0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65913" y="4100230"/>
            <a:ext cx="50129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</a:rPr>
              <a:t>19/19</a:t>
            </a:r>
          </a:p>
        </p:txBody>
      </p:sp>
    </p:spTree>
    <p:extLst>
      <p:ext uri="{BB962C8B-B14F-4D97-AF65-F5344CB8AC3E}">
        <p14:creationId xmlns:p14="http://schemas.microsoft.com/office/powerpoint/2010/main" val="1632607176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1-6</a:t>
            </a:r>
            <a:br>
              <a:rPr lang="en-US" sz="2000" dirty="0"/>
            </a:br>
            <a:r>
              <a:rPr lang="en-US" sz="2000" dirty="0"/>
              <a:t>POLARIS-4: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POLARIS-4: SVR12 by Cirrhosis Status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466346"/>
              </p:ext>
            </p:extLst>
          </p:nvPr>
        </p:nvGraphicFramePr>
        <p:xfrm>
          <a:off x="461010" y="1460906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274218" y="3913747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96/98</a:t>
            </a:r>
          </a:p>
        </p:txBody>
      </p:sp>
      <p:sp>
        <p:nvSpPr>
          <p:cNvPr id="8" name="Rectangle 7"/>
          <p:cNvSpPr/>
          <p:nvPr/>
        </p:nvSpPr>
        <p:spPr>
          <a:xfrm>
            <a:off x="5931256" y="3915131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82/84</a:t>
            </a:r>
          </a:p>
        </p:txBody>
      </p:sp>
      <p:sp>
        <p:nvSpPr>
          <p:cNvPr id="9" name="Rectangle 8"/>
          <p:cNvSpPr/>
          <p:nvPr/>
        </p:nvSpPr>
        <p:spPr>
          <a:xfrm>
            <a:off x="6966113" y="3913747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59/69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420E37-FA78-AD46-BC49-CA43BD82FB6D}"/>
              </a:ext>
            </a:extLst>
          </p:cNvPr>
          <p:cNvSpPr/>
          <p:nvPr/>
        </p:nvSpPr>
        <p:spPr>
          <a:xfrm>
            <a:off x="3324743" y="3913747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77/82</a:t>
            </a:r>
          </a:p>
        </p:txBody>
      </p:sp>
    </p:spTree>
    <p:extLst>
      <p:ext uri="{BB962C8B-B14F-4D97-AF65-F5344CB8AC3E}">
        <p14:creationId xmlns:p14="http://schemas.microsoft.com/office/powerpoint/2010/main" val="3111956962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1-6</a:t>
            </a:r>
            <a:br>
              <a:rPr lang="en-US" sz="2000" dirty="0"/>
            </a:br>
            <a:r>
              <a:rPr lang="en-US" sz="2000" dirty="0"/>
              <a:t>POLARIS-4: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POLARIS-4: Overall SVR by Baseline RAS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507480"/>
              </p:ext>
            </p:extLst>
          </p:nvPr>
        </p:nvGraphicFramePr>
        <p:xfrm>
          <a:off x="461010" y="1346630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412240" y="3833368"/>
            <a:ext cx="52425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32/34</a:t>
            </a:r>
          </a:p>
        </p:txBody>
      </p:sp>
      <p:sp>
        <p:nvSpPr>
          <p:cNvPr id="7" name="Rectangle 6"/>
          <p:cNvSpPr/>
          <p:nvPr/>
        </p:nvSpPr>
        <p:spPr>
          <a:xfrm>
            <a:off x="5901591" y="3833368"/>
            <a:ext cx="53772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40/40</a:t>
            </a: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146738" y="4539357"/>
            <a:ext cx="7485198" cy="2834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05740" tIns="34073" rIns="0" bIns="34073" anchor="ctr">
            <a:prstTxWarp prst="textNoShape">
              <a:avLst/>
            </a:prstTxWarp>
          </a:bodyPr>
          <a:lstStyle/>
          <a:p>
            <a:pPr defTabSz="701279">
              <a:spcBef>
                <a:spcPts val="0"/>
              </a:spcBef>
            </a:pPr>
            <a:r>
              <a:rPr lang="en-US" sz="900" dirty="0">
                <a:solidFill>
                  <a:srgbClr val="000000"/>
                </a:solidFill>
                <a:latin typeface="Arial" pitchFamily="22" charset="0"/>
              </a:rPr>
              <a:t>n = 22 patients had NS5B RASs – all went on to achieve SVR12.</a:t>
            </a:r>
          </a:p>
          <a:p>
            <a:pPr defTabSz="701279">
              <a:spcBef>
                <a:spcPts val="0"/>
              </a:spcBef>
            </a:pPr>
            <a:r>
              <a:rPr lang="en-US" sz="900" dirty="0">
                <a:solidFill>
                  <a:srgbClr val="000000"/>
                </a:solidFill>
                <a:latin typeface="Arial" pitchFamily="22" charset="0"/>
              </a:rPr>
              <a:t>No treatment-emergent RASs noted in the viral relapser on SOF-VEL-VOX. In SOF-VEL group, 10/15 developed Y93H or Y93C.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4173" y="3833368"/>
            <a:ext cx="5479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29/32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35201" y="3833368"/>
            <a:ext cx="58983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39/39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4655" y="3833368"/>
            <a:ext cx="52662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63/70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97299" y="3833368"/>
            <a:ext cx="52874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83/83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7965" y="3833368"/>
            <a:ext cx="52887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67/75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17971" y="3833368"/>
            <a:ext cx="594454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84/89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3118" y="3833368"/>
            <a:ext cx="48238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73960" y="3833368"/>
            <a:ext cx="48238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4/4</a:t>
            </a:r>
          </a:p>
        </p:txBody>
      </p:sp>
    </p:spTree>
    <p:extLst>
      <p:ext uri="{BB962C8B-B14F-4D97-AF65-F5344CB8AC3E}">
        <p14:creationId xmlns:p14="http://schemas.microsoft.com/office/powerpoint/2010/main" val="2620601588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1-3</a:t>
            </a:r>
            <a:br>
              <a:rPr lang="en-US" sz="2000" dirty="0"/>
            </a:br>
            <a:r>
              <a:rPr lang="en-US" sz="2000" dirty="0"/>
              <a:t>POLARIS-4: Adverse Events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938203"/>
              </p:ext>
            </p:extLst>
          </p:nvPr>
        </p:nvGraphicFramePr>
        <p:xfrm>
          <a:off x="457200" y="1038676"/>
          <a:ext cx="8229599" cy="366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5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956">
                <a:tc>
                  <a:txBody>
                    <a:bodyPr/>
                    <a:lstStyle/>
                    <a:p>
                      <a:pPr marL="91440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(AE),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SOF-VEL-VOX 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 12 weeks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182)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12 weeks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151)</a:t>
                      </a:r>
                      <a:endParaRPr lang="en-US" sz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35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AE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(&lt;1)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35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(2) 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(3)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035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0492">
                <a:tc>
                  <a:txBody>
                    <a:bodyPr/>
                    <a:lstStyle/>
                    <a:p>
                      <a:pPr marL="91440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in ≥5% of patients</a:t>
                      </a:r>
                    </a:p>
                    <a:p>
                      <a:pPr marL="91440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91440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91440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</a:t>
                      </a:r>
                    </a:p>
                    <a:p>
                      <a:pPr marL="91440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(27)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(24)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(20)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(12)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(28)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(28)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(5)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(8)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pPr marL="91440" indent="0">
                        <a:tabLst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AEs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(Grade 3-4)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(6)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(7)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762">
                <a:tc gridSpan="3"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Abbreviations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SOF, sofosbuvir; VEL, velpatasvir; VOX, voxilaprevir</a:t>
                      </a:r>
                    </a:p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 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d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eath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SOF-VEL-VOX group due to illicit drug overdose.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171973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1-3</a:t>
            </a:r>
            <a:br>
              <a:rPr lang="en-US" sz="2000" dirty="0"/>
            </a:br>
            <a:r>
              <a:rPr lang="en-US" sz="2000" dirty="0"/>
              <a:t>POLARIS-1 and POLARIS-4: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0D3DA-636F-B14E-B588-A772E7FE3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977890"/>
            <a:ext cx="9144000" cy="1174260"/>
          </a:xfrm>
        </p:spPr>
        <p:txBody>
          <a:bodyPr/>
          <a:lstStyle/>
          <a:p>
            <a:pPr defTabSz="914400">
              <a:buClrTx/>
              <a:buSzTx/>
              <a:defRPr/>
            </a:pPr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Conclusions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“</a:t>
            </a:r>
            <a:r>
              <a:rPr lang="en-US" dirty="0">
                <a:solidFill>
                  <a:schemeClr val="tx1"/>
                </a:solidFill>
                <a:cs typeface="Arial"/>
              </a:rPr>
              <a:t>Sofosbuvir-velpatasvir-voxilaprevir taken for 12 weeks provided high rates of sustained virologic response among patients across HCV genotypes in whom treatment with a DAA regimen had previously failed.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47770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25"/>
              </a:lnSpc>
              <a:spcBef>
                <a:spcPts val="450"/>
              </a:spcBef>
            </a:pPr>
            <a:r>
              <a:rPr lang="en-US" sz="1800" dirty="0">
                <a:solidFill>
                  <a:srgbClr val="001D48"/>
                </a:solidFill>
              </a:rPr>
              <a:t>Sofosbuvir-Velpatasvir-</a:t>
            </a:r>
            <a:r>
              <a:rPr lang="en-US" sz="1800" dirty="0" err="1">
                <a:solidFill>
                  <a:srgbClr val="001D48"/>
                </a:solidFill>
              </a:rPr>
              <a:t>Voxilaprevir</a:t>
            </a:r>
            <a:r>
              <a:rPr lang="en-US" sz="1800" dirty="0">
                <a:solidFill>
                  <a:srgbClr val="001D48"/>
                </a:solidFill>
              </a:rPr>
              <a:t> in DAA-Experienced GT 1</a:t>
            </a:r>
            <a:br>
              <a:rPr lang="en-US" sz="1800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RESOLVE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00D309-0EB6-624C-8C51-140DFF083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Wilson E, et al. J Hepatol. 2019;71:498-504.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B66C1E-A85A-614F-B5B1-090D31FFC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Experienced, Phase 2b</a:t>
            </a:r>
          </a:p>
        </p:txBody>
      </p:sp>
    </p:spTree>
    <p:extLst>
      <p:ext uri="{BB962C8B-B14F-4D97-AF65-F5344CB8AC3E}">
        <p14:creationId xmlns:p14="http://schemas.microsoft.com/office/powerpoint/2010/main" val="4017438989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</a:t>
            </a:r>
            <a:br>
              <a:rPr lang="en-US" sz="2000" dirty="0"/>
            </a:br>
            <a:r>
              <a:rPr lang="en-US" sz="2000" dirty="0"/>
              <a:t>RESOLVE: 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Wilson E, et al. J Hepatol. 2019;71:498-504.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45A1A-C549-7B4D-8757-E69CD6311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90347"/>
            <a:ext cx="8229600" cy="3335934"/>
          </a:xfrm>
        </p:spPr>
        <p:txBody>
          <a:bodyPr>
            <a:normAutofit/>
          </a:bodyPr>
          <a:lstStyle/>
          <a:p>
            <a:r>
              <a:rPr lang="en-US" sz="1500" b="1" dirty="0"/>
              <a:t>Design</a:t>
            </a:r>
            <a:r>
              <a:rPr lang="en-US" sz="1500" dirty="0"/>
              <a:t>: Open-label, phase 2b trial to evaluate the efficacy of a fixed-dose combination of sofosbuvir-velpatasvir-voxilaprevir for 12 weeks in adults with chronic HCV GT 1 infection and a history of virologic rebound following DAA therapy</a:t>
            </a:r>
          </a:p>
          <a:p>
            <a:r>
              <a:rPr lang="en-US" sz="1500" b="1" dirty="0"/>
              <a:t>Setting</a:t>
            </a:r>
            <a:r>
              <a:rPr lang="en-US" sz="1500" dirty="0"/>
              <a:t>: 3 sites in United States</a:t>
            </a:r>
          </a:p>
          <a:p>
            <a:r>
              <a:rPr lang="en-US" sz="1500" b="1" dirty="0"/>
              <a:t>Entry Criteria</a:t>
            </a:r>
            <a:endParaRPr lang="en-US" sz="1500" dirty="0"/>
          </a:p>
          <a:p>
            <a:pPr lvl="1">
              <a:lnSpc>
                <a:spcPts val="1900"/>
              </a:lnSpc>
              <a:spcBef>
                <a:spcPts val="300"/>
              </a:spcBef>
            </a:pPr>
            <a:r>
              <a:rPr lang="en-US" sz="1500" dirty="0"/>
              <a:t>Age &gt;18 years 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Chronic HCV genotype 1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HCV RNA ≥1,000 IU/mL at screening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Prior treatment failure with </a:t>
            </a:r>
            <a:r>
              <a:rPr lang="en-US" sz="1500"/>
              <a:t>DAA treatment of </a:t>
            </a:r>
            <a:r>
              <a:rPr lang="en-US" sz="1500" dirty="0"/>
              <a:t>8 or more weeks duration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Participants with HIV and/or compensated cirrhosis allowed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Primary End Point</a:t>
            </a:r>
            <a:r>
              <a:rPr lang="en-US" sz="1500" dirty="0">
                <a:solidFill>
                  <a:schemeClr val="tx1"/>
                </a:solidFill>
              </a:rPr>
              <a:t>: </a:t>
            </a:r>
            <a:r>
              <a:rPr lang="en-US" sz="1500" dirty="0"/>
              <a:t>SVR12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14396200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08603F3-DAB7-0B46-AD40-0F12536CE442}"/>
              </a:ext>
            </a:extLst>
          </p:cNvPr>
          <p:cNvSpPr/>
          <p:nvPr/>
        </p:nvSpPr>
        <p:spPr>
          <a:xfrm>
            <a:off x="1138416" y="1148047"/>
            <a:ext cx="6871718" cy="308037"/>
          </a:xfrm>
          <a:prstGeom prst="rect">
            <a:avLst/>
          </a:prstGeom>
          <a:gradFill>
            <a:gsLst>
              <a:gs pos="85000">
                <a:srgbClr val="ECECEC"/>
              </a:gs>
              <a:gs pos="0">
                <a:schemeClr val="bg1"/>
              </a:gs>
              <a:gs pos="1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</a:t>
            </a:r>
            <a:br>
              <a:rPr lang="en-US" sz="2000" dirty="0"/>
            </a:br>
            <a:r>
              <a:rPr lang="en-US" sz="2000" dirty="0"/>
              <a:t>RESOLVE: Study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Wilson E, et al. J </a:t>
            </a:r>
            <a:r>
              <a:rPr lang="en-US" dirty="0" err="1"/>
              <a:t>Hepatol</a:t>
            </a:r>
            <a:r>
              <a:rPr lang="en-US" dirty="0"/>
              <a:t>. 2019;71:498-504.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31" name="Rectangle 30"/>
          <p:cNvSpPr/>
          <p:nvPr/>
        </p:nvSpPr>
        <p:spPr>
          <a:xfrm>
            <a:off x="1151879" y="1883182"/>
            <a:ext cx="1146407" cy="97742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1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 Experienced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095228" y="2388772"/>
            <a:ext cx="20574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027541" y="2180738"/>
            <a:ext cx="2067687" cy="40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SOF-VEL-VOX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77165" y="2235592"/>
            <a:ext cx="680999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66988" y="2212303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77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138416" y="1084012"/>
            <a:ext cx="6871718" cy="386328"/>
            <a:chOff x="-6113" y="1362488"/>
            <a:chExt cx="9162291" cy="515104"/>
          </a:xfrm>
        </p:grpSpPr>
        <p:sp>
          <p:nvSpPr>
            <p:cNvPr id="50" name="Rectangle 4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1137788" y="3486150"/>
            <a:ext cx="6871716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34073" rIns="0" bIns="68580" anchor="ctr">
            <a:prstTxWarp prst="textNoShape">
              <a:avLst/>
            </a:prstTxWarp>
          </a:bodyPr>
          <a:lstStyle/>
          <a:p>
            <a:pPr marL="91440"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: SOF, sofosbuvir; VEL, velpatasvir; VOX = voxilaprevir</a:t>
            </a:r>
          </a:p>
          <a:p>
            <a:pPr marL="91440" defTabSz="701279"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</a:p>
          <a:p>
            <a:pPr marL="91440" defTabSz="701279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SOF-VEL-VOX (400/100/100 mg): fixed dose combination; one pill once daily</a:t>
            </a:r>
          </a:p>
        </p:txBody>
      </p:sp>
    </p:spTree>
    <p:extLst>
      <p:ext uri="{BB962C8B-B14F-4D97-AF65-F5344CB8AC3E}">
        <p14:creationId xmlns:p14="http://schemas.microsoft.com/office/powerpoint/2010/main" val="3565830757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</a:t>
            </a:r>
            <a:br>
              <a:rPr lang="en-US" sz="2000" dirty="0"/>
            </a:br>
            <a:r>
              <a:rPr lang="en-US" sz="2000" dirty="0"/>
              <a:t>RESOLVE: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Wilson E, et al. J </a:t>
            </a:r>
            <a:r>
              <a:rPr lang="en-US" dirty="0" err="1"/>
              <a:t>Hepatol</a:t>
            </a:r>
            <a:r>
              <a:rPr lang="en-US" dirty="0"/>
              <a:t>. 2019;71:498-504.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227741"/>
              </p:ext>
            </p:extLst>
          </p:nvPr>
        </p:nvGraphicFramePr>
        <p:xfrm>
          <a:off x="457200" y="997155"/>
          <a:ext cx="8229600" cy="365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6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2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12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77)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(± SD)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(± 8)</a:t>
                      </a:r>
                    </a:p>
                  </a:txBody>
                  <a:tcPr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(83)</a:t>
                      </a:r>
                    </a:p>
                  </a:txBody>
                  <a:tcPr marR="0" marT="0" marB="0" anchor="ctr"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Black, n (%)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(86)</a:t>
                      </a:r>
                    </a:p>
                  </a:txBody>
                  <a:tcPr marR="0" marT="0" marB="0" anchor="ctr"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Hispanic, n (%)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4112907664"/>
                  </a:ext>
                </a:extLst>
              </a:tr>
              <a:tr h="560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subtype, n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1a </a:t>
                      </a:r>
                      <a:b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1b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(75)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(25)</a:t>
                      </a:r>
                    </a:p>
                  </a:txBody>
                  <a:tcPr marR="0" marT="0" marB="0"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5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Fibrosis stage,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F0-F2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F4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(36)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(23)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(40)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Coinfections,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HIV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HIV/HBV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(22)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(3)</a:t>
                      </a:r>
                    </a:p>
                  </a:txBody>
                  <a:tcPr marR="0" marT="0" marB="0" anchor="ctr"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injection drug use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(51)</a:t>
                      </a:r>
                    </a:p>
                  </a:txBody>
                  <a:tcPr marR="0" marT="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7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Abbreviations: 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SD, standard deviation, HBV,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hepatitis B</a:t>
                      </a:r>
                    </a:p>
                  </a:txBody>
                  <a:tcPr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329620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</a:t>
            </a:r>
            <a:br>
              <a:rPr lang="en-US" sz="2000" dirty="0"/>
            </a:br>
            <a:r>
              <a:rPr lang="en-US" sz="2000" dirty="0"/>
              <a:t>RESOLVE: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Wilson E, et al. J </a:t>
            </a:r>
            <a:r>
              <a:rPr lang="en-US" dirty="0" err="1"/>
              <a:t>Hepatol</a:t>
            </a:r>
            <a:r>
              <a:rPr lang="en-US" dirty="0"/>
              <a:t>. 2019;71:498-504.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604817"/>
              </p:ext>
            </p:extLst>
          </p:nvPr>
        </p:nvGraphicFramePr>
        <p:xfrm>
          <a:off x="457200" y="1015281"/>
          <a:ext cx="8229600" cy="3743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</a:t>
                      </a:r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12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77)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9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DAA regimen*, n (%)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Ledipasvir-Sofosbuvir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Paritaprevir-Ombitasvir-ritonavir-Dasabuvir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Daclatasvir-Asunaprevir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Elbasvir-Grazoprevir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Simeprevir + Sofosbuvir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Daclatasvir + Sofosbuvir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Sofosbuvir-Velpatasvir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(89)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interferon therapy,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(17)</a:t>
                      </a:r>
                    </a:p>
                  </a:txBody>
                  <a:tcPr marL="68580" marR="68580" marT="34290" marB="34290" anchor="ctr"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non-completion, n (%)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Poor adherence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Interruption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Lost or stolen medication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Adverse event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(29)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(18)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(5)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*Total number of regimens exceeds that of individual participants because some underwent &gt;1 prior DAA regimens</a:t>
                      </a: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69415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25"/>
              </a:lnSpc>
              <a:spcBef>
                <a:spcPts val="450"/>
              </a:spcBef>
            </a:pPr>
            <a:r>
              <a:rPr lang="en-US" sz="1800" dirty="0">
                <a:solidFill>
                  <a:srgbClr val="001D48"/>
                </a:solidFill>
              </a:rPr>
              <a:t>Sofosbuvir-Velpatasvir-</a:t>
            </a:r>
            <a:r>
              <a:rPr lang="en-US" sz="1800" dirty="0" err="1">
                <a:solidFill>
                  <a:srgbClr val="001D48"/>
                </a:solidFill>
              </a:rPr>
              <a:t>Voxilaprevir</a:t>
            </a:r>
            <a:r>
              <a:rPr lang="en-US" sz="1800" dirty="0">
                <a:solidFill>
                  <a:srgbClr val="001D48"/>
                </a:solidFill>
              </a:rPr>
              <a:t> in NS5A-Experienced GT 1-6 </a:t>
            </a:r>
            <a:br>
              <a:rPr lang="en-US" sz="1800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POLARIS-1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EAC34-44A8-6B45-85B7-AD307C7C15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Bourlière</a:t>
            </a:r>
            <a:r>
              <a:rPr lang="en-US" dirty="0"/>
              <a:t> M, et al. N </a:t>
            </a:r>
            <a:r>
              <a:rPr lang="en-US" dirty="0" err="1"/>
              <a:t>Engl</a:t>
            </a:r>
            <a:r>
              <a:rPr lang="en-US" dirty="0"/>
              <a:t> J Med. 2017;376:2134-46.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73A2354-94C7-E54E-AD38-7E233F26D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11" y="3421117"/>
            <a:ext cx="4524935" cy="31431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34290"/>
            <a:r>
              <a:rPr lang="en-US" sz="1050" dirty="0">
                <a:solidFill>
                  <a:srgbClr val="001D48"/>
                </a:solidFill>
                <a:latin typeface="Arial"/>
                <a:cs typeface="Arial"/>
              </a:rPr>
              <a:t>Note: POLARIS-1 published in tandem with POLARIS-4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9B767-4E6E-774E-AE33-704764794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Experienced, Phase 3</a:t>
            </a:r>
          </a:p>
        </p:txBody>
      </p:sp>
    </p:spTree>
    <p:extLst>
      <p:ext uri="{BB962C8B-B14F-4D97-AF65-F5344CB8AC3E}">
        <p14:creationId xmlns:p14="http://schemas.microsoft.com/office/powerpoint/2010/main" val="986817050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</a:t>
            </a:r>
            <a:br>
              <a:rPr lang="en-US" sz="2000" dirty="0"/>
            </a:br>
            <a:r>
              <a:rPr lang="en-US" sz="2000" dirty="0"/>
              <a:t>RESOLVE: 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Wilson E, et al. J </a:t>
            </a:r>
            <a:r>
              <a:rPr lang="en-US" dirty="0" err="1"/>
              <a:t>Hepatol</a:t>
            </a:r>
            <a:r>
              <a:rPr lang="en-US" dirty="0"/>
              <a:t>. 2019;71:498-504.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21393"/>
              </p:ext>
            </p:extLst>
          </p:nvPr>
        </p:nvGraphicFramePr>
        <p:xfrm>
          <a:off x="466725" y="1141100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2034568" y="3290458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70/77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85198" y="3290460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14/17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57167" y="3290459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18/22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21601" y="3290458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70/71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E10533DE-3789-394A-BCE8-DEB0F0E48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128693"/>
            <a:ext cx="7437730" cy="6319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/>
                <a:cs typeface="Arial"/>
              </a:rPr>
              <a:t>Abbreviations: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ITT, intent-to-treat analysis. </a:t>
            </a:r>
          </a:p>
          <a:p>
            <a:pPr marL="205740" defTabSz="701279">
              <a:spcBef>
                <a:spcPts val="60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Non-completion = Among those who had a history of prior non-completion. Per protocol, counting only those who completed 12 weeks of therapy</a:t>
            </a:r>
          </a:p>
        </p:txBody>
      </p:sp>
      <p:sp>
        <p:nvSpPr>
          <p:cNvPr id="14" name="Line Callout 1 13">
            <a:extLst>
              <a:ext uri="{FF2B5EF4-FFF2-40B4-BE49-F238E27FC236}">
                <a16:creationId xmlns:a16="http://schemas.microsoft.com/office/drawing/2014/main" id="{FDB702C0-FBA9-C640-8004-3B4846EC8FE6}"/>
              </a:ext>
            </a:extLst>
          </p:cNvPr>
          <p:cNvSpPr/>
          <p:nvPr/>
        </p:nvSpPr>
        <p:spPr>
          <a:xfrm>
            <a:off x="1727001" y="1925361"/>
            <a:ext cx="1352698" cy="818449"/>
          </a:xfrm>
          <a:prstGeom prst="borderCallout1">
            <a:avLst>
              <a:gd name="adj1" fmla="val 169464"/>
              <a:gd name="adj2" fmla="val 50066"/>
              <a:gd name="adj3" fmla="val 100906"/>
              <a:gd name="adj4" fmla="val 50062"/>
            </a:avLst>
          </a:prstGeom>
          <a:solidFill>
            <a:srgbClr val="D9D9D9"/>
          </a:solidFill>
          <a:ln w="635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virologic relapse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6 without SVR check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- 3 discontinued early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- 1 death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- 2 lost to follow-up</a:t>
            </a:r>
          </a:p>
        </p:txBody>
      </p:sp>
    </p:spTree>
    <p:extLst>
      <p:ext uri="{BB962C8B-B14F-4D97-AF65-F5344CB8AC3E}">
        <p14:creationId xmlns:p14="http://schemas.microsoft.com/office/powerpoint/2010/main" val="1895534372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</a:t>
            </a:r>
            <a:br>
              <a:rPr lang="en-US" sz="2000" dirty="0"/>
            </a:br>
            <a:r>
              <a:rPr lang="en-US" sz="2000" dirty="0"/>
              <a:t>RESOLVE: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Wilson E, et al. J </a:t>
            </a:r>
            <a:r>
              <a:rPr lang="en-US" dirty="0" err="1"/>
              <a:t>Hepatol</a:t>
            </a:r>
            <a:r>
              <a:rPr lang="en-US" dirty="0"/>
              <a:t>. 2019;71:498-504.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EB512-3A2B-CF4D-8336-9513D46D8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888888"/>
            <a:ext cx="9144000" cy="139034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Conclusion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“In </a:t>
            </a:r>
            <a:r>
              <a:rPr lang="en-US" dirty="0">
                <a:solidFill>
                  <a:schemeClr val="tx1"/>
                </a:solidFill>
                <a:cs typeface="Arial"/>
              </a:rPr>
              <a:t>Retreatment with 12 weeks of </a:t>
            </a:r>
            <a:r>
              <a:rPr lang="en-US" dirty="0">
                <a:latin typeface="Arial" pitchFamily="22" charset="0"/>
              </a:rPr>
              <a:t>sofosbuvir-</a:t>
            </a:r>
            <a:r>
              <a:rPr lang="en-US" dirty="0" err="1">
                <a:latin typeface="Arial" pitchFamily="22" charset="0"/>
              </a:rPr>
              <a:t>velpatasvir</a:t>
            </a:r>
            <a:r>
              <a:rPr lang="en-US" dirty="0">
                <a:latin typeface="Arial" pitchFamily="22" charset="0"/>
              </a:rPr>
              <a:t>-</a:t>
            </a:r>
            <a:r>
              <a:rPr lang="en-US" dirty="0" err="1">
                <a:latin typeface="Arial" pitchFamily="22" charset="0"/>
              </a:rPr>
              <a:t>voxilaprevir</a:t>
            </a:r>
            <a:r>
              <a:rPr lang="en-US" dirty="0">
                <a:latin typeface="Arial" pitchFamily="22" charset="0"/>
              </a:rPr>
              <a:t> </a:t>
            </a:r>
            <a:r>
              <a:rPr lang="en-US" dirty="0">
                <a:solidFill>
                  <a:schemeClr val="tx1"/>
                </a:solidFill>
                <a:cs typeface="Arial"/>
              </a:rPr>
              <a:t>was safe and effective in patients with relapsed HCV following initial combination DAA-based treatment. Treatment response was not affected by HIV coinfection or previous treatment course.” 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1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25"/>
              </a:lnSpc>
              <a:spcBef>
                <a:spcPts val="450"/>
              </a:spcBef>
            </a:pPr>
            <a:r>
              <a:rPr lang="en-US" sz="1800" dirty="0">
                <a:solidFill>
                  <a:srgbClr val="001D48"/>
                </a:solidFill>
              </a:rPr>
              <a:t>Sofosbuvir-</a:t>
            </a:r>
            <a:r>
              <a:rPr lang="en-US" sz="1800" dirty="0" err="1">
                <a:solidFill>
                  <a:srgbClr val="001D48"/>
                </a:solidFill>
              </a:rPr>
              <a:t>Velpatasvir</a:t>
            </a:r>
            <a:r>
              <a:rPr lang="en-US" sz="1800" dirty="0">
                <a:solidFill>
                  <a:srgbClr val="001D48"/>
                </a:solidFill>
              </a:rPr>
              <a:t>-</a:t>
            </a:r>
            <a:r>
              <a:rPr lang="en-US" sz="1800" dirty="0" err="1">
                <a:solidFill>
                  <a:srgbClr val="001D48"/>
                </a:solidFill>
              </a:rPr>
              <a:t>Voxilaprevir</a:t>
            </a:r>
            <a:r>
              <a:rPr lang="en-US" sz="1800" dirty="0">
                <a:solidFill>
                  <a:srgbClr val="001D48"/>
                </a:solidFill>
              </a:rPr>
              <a:t> in G/P Failure</a:t>
            </a:r>
            <a:endParaRPr lang="en-US" sz="2400" dirty="0">
              <a:solidFill>
                <a:srgbClr val="001D48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00D309-0EB6-624C-8C51-140DFF083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Pearlman B, et al. Am J Gastroenterol. 2019;114:1550-2.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B66C1E-A85A-614F-B5B1-090D31FFC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Experienced</a:t>
            </a:r>
          </a:p>
        </p:txBody>
      </p:sp>
    </p:spTree>
    <p:extLst>
      <p:ext uri="{BB962C8B-B14F-4D97-AF65-F5344CB8AC3E}">
        <p14:creationId xmlns:p14="http://schemas.microsoft.com/office/powerpoint/2010/main" val="1839473887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G/P-experienced GT 1a and 3</a:t>
            </a:r>
            <a:br>
              <a:rPr lang="en-US" sz="2000" dirty="0"/>
            </a:br>
            <a:r>
              <a:rPr lang="en-US" sz="2000" dirty="0"/>
              <a:t>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Pearlman B, et al. Am J Gastroenterol. 2019;114:1550-52.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45A1A-C549-7B4D-8757-E69CD6311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90347"/>
            <a:ext cx="8229600" cy="3335934"/>
          </a:xfrm>
        </p:spPr>
        <p:txBody>
          <a:bodyPr>
            <a:normAutofit/>
          </a:bodyPr>
          <a:lstStyle/>
          <a:p>
            <a:r>
              <a:rPr lang="en-US" sz="1500" b="1" dirty="0"/>
              <a:t>Design</a:t>
            </a:r>
            <a:r>
              <a:rPr lang="en-US" sz="1500" dirty="0"/>
              <a:t>: Open-label, single-arm, prospective study to evaluate the efficacy of a fixed-dose combination of sofosbuvir-velpatasvir-voxilaprevir for 12 weeks in adults with chronic HCV infection and a history of treatment failure with </a:t>
            </a:r>
            <a:r>
              <a:rPr lang="en-US" sz="1500" dirty="0" err="1"/>
              <a:t>glecaprevir-pibrentasvir</a:t>
            </a:r>
            <a:endParaRPr lang="en-US" sz="1500" dirty="0"/>
          </a:p>
          <a:p>
            <a:r>
              <a:rPr lang="en-US" sz="1500" b="1" dirty="0"/>
              <a:t>Setting</a:t>
            </a:r>
            <a:r>
              <a:rPr lang="en-US" sz="1500" dirty="0"/>
              <a:t>: 3 medical centers in United States</a:t>
            </a:r>
          </a:p>
          <a:p>
            <a:r>
              <a:rPr lang="en-US" sz="1500" b="1" dirty="0"/>
              <a:t>Entry Criteria</a:t>
            </a:r>
            <a:endParaRPr lang="en-US" sz="1500" dirty="0"/>
          </a:p>
          <a:p>
            <a:pPr lvl="1">
              <a:lnSpc>
                <a:spcPts val="1900"/>
              </a:lnSpc>
              <a:spcBef>
                <a:spcPts val="300"/>
              </a:spcBef>
            </a:pPr>
            <a:r>
              <a:rPr lang="en-US" sz="1500" dirty="0"/>
              <a:t>Age &gt;18 years 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Chronic HCV infection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Documented virologic failure following </a:t>
            </a:r>
            <a:r>
              <a:rPr lang="en-US" sz="1500" dirty="0" err="1"/>
              <a:t>glecaprevir-pibrentasvir</a:t>
            </a:r>
            <a:endParaRPr lang="en-US" sz="1500" dirty="0"/>
          </a:p>
          <a:p>
            <a:pPr lvl="1">
              <a:lnSpc>
                <a:spcPts val="1900"/>
              </a:lnSpc>
            </a:pPr>
            <a:r>
              <a:rPr lang="en-US" sz="1500" dirty="0"/>
              <a:t>Chart confirmed to have good adherence to above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Primary End Point</a:t>
            </a:r>
            <a:r>
              <a:rPr lang="en-US" sz="1500" dirty="0">
                <a:solidFill>
                  <a:schemeClr val="tx1"/>
                </a:solidFill>
              </a:rPr>
              <a:t>: </a:t>
            </a:r>
            <a:r>
              <a:rPr lang="en-US" sz="1500" dirty="0"/>
              <a:t>SVR12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81426324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08603F3-DAB7-0B46-AD40-0F12536CE442}"/>
              </a:ext>
            </a:extLst>
          </p:cNvPr>
          <p:cNvSpPr/>
          <p:nvPr/>
        </p:nvSpPr>
        <p:spPr>
          <a:xfrm>
            <a:off x="1138416" y="1148047"/>
            <a:ext cx="6871718" cy="308037"/>
          </a:xfrm>
          <a:prstGeom prst="rect">
            <a:avLst/>
          </a:prstGeom>
          <a:gradFill>
            <a:gsLst>
              <a:gs pos="85000">
                <a:srgbClr val="ECECEC"/>
              </a:gs>
              <a:gs pos="0">
                <a:schemeClr val="bg1"/>
              </a:gs>
              <a:gs pos="1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-</a:t>
            </a:r>
            <a:r>
              <a:rPr lang="en-US" sz="2000" dirty="0" err="1"/>
              <a:t>Voxilaprevir</a:t>
            </a:r>
            <a:r>
              <a:rPr lang="en-US" sz="2000" dirty="0"/>
              <a:t> in G/P-experienced GT 1a and 3 Study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Pearlman B, et al. Am J Gastroenterol. 2019;114:1550-2.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31" name="Rectangle 30"/>
          <p:cNvSpPr/>
          <p:nvPr/>
        </p:nvSpPr>
        <p:spPr>
          <a:xfrm>
            <a:off x="1151879" y="1883182"/>
            <a:ext cx="1146407" cy="97742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1a, 3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G/P Experienced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095228" y="2388772"/>
            <a:ext cx="20574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027541" y="2180738"/>
            <a:ext cx="2067687" cy="40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SOF-VEL-VOX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77165" y="2235592"/>
            <a:ext cx="680999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66988" y="2212303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31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138416" y="1084012"/>
            <a:ext cx="6871718" cy="386328"/>
            <a:chOff x="-6113" y="1362488"/>
            <a:chExt cx="9162291" cy="515104"/>
          </a:xfrm>
        </p:grpSpPr>
        <p:sp>
          <p:nvSpPr>
            <p:cNvPr id="50" name="Rectangle 4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892098" y="3486150"/>
            <a:ext cx="7281746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34073" rIns="0" bIns="68580" anchor="ctr">
            <a:prstTxWarp prst="textNoShape">
              <a:avLst/>
            </a:prstTxWarp>
          </a:bodyPr>
          <a:lstStyle/>
          <a:p>
            <a:pPr marL="91440" defTabSz="701279">
              <a:lnSpc>
                <a:spcPts val="1350"/>
              </a:lnSpc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: G/P, </a:t>
            </a: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glecaprevir-pibrentasvir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; SOF, sofosbuvir; VEL, velpatasvir; VOX = voxilaprevir</a:t>
            </a:r>
          </a:p>
          <a:p>
            <a:pPr marL="91440" defTabSz="701279"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:</a:t>
            </a:r>
            <a:r>
              <a:rPr lang="en-US" sz="1200" b="1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SOF-VEL-VOX (400/100/100 mg): fixed dose combination; one pill once daily</a:t>
            </a:r>
          </a:p>
        </p:txBody>
      </p:sp>
    </p:spTree>
    <p:extLst>
      <p:ext uri="{BB962C8B-B14F-4D97-AF65-F5344CB8AC3E}">
        <p14:creationId xmlns:p14="http://schemas.microsoft.com/office/powerpoint/2010/main" val="2964767497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-</a:t>
            </a:r>
            <a:r>
              <a:rPr lang="en-US" sz="2000" dirty="0" err="1"/>
              <a:t>Voxilaprevir</a:t>
            </a:r>
            <a:r>
              <a:rPr lang="en-US" sz="2000" dirty="0"/>
              <a:t> in in G/P-experienced GT 1a and 3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Pearlman B, et al. Am J Gastroenterol. 2019;114:1550-2.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765497"/>
              </p:ext>
            </p:extLst>
          </p:nvPr>
        </p:nvGraphicFramePr>
        <p:xfrm>
          <a:off x="630626" y="1019457"/>
          <a:ext cx="7863840" cy="384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12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weeks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31)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(77)</a:t>
                      </a:r>
                    </a:p>
                  </a:txBody>
                  <a:tcPr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1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prior treatment before G/P, n (%)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(90)</a:t>
                      </a:r>
                    </a:p>
                  </a:txBody>
                  <a:tcPr marR="0" marT="0" marB="0" anchor="ctr"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Black, n (%)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(52)</a:t>
                      </a:r>
                    </a:p>
                  </a:txBody>
                  <a:tcPr marR="0" marT="0" marB="0" anchor="ctr"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1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Cirrhosis, n (%)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(58)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4112907664"/>
                  </a:ext>
                </a:extLst>
              </a:tr>
              <a:tr h="579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Genotype 1a, n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Cirrhosis</a:t>
                      </a:r>
                      <a:b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Prior relapse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(42)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6/13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13/13</a:t>
                      </a:r>
                    </a:p>
                  </a:txBody>
                  <a:tcPr marR="0" marT="0" marB="0"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Genotype 3a,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Cirrhosis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Prior relapse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Prior breakthrough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(58)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15/18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3/18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60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RAS,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None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NS5a only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NS3 only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NS5a and NS3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(90)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(50)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(40)</a:t>
                      </a:r>
                    </a:p>
                  </a:txBody>
                  <a:tcPr marR="0" marT="0" marB="0" anchor="ctr"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71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Abbreviations: 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G/P, </a:t>
                      </a:r>
                      <a:r>
                        <a:rPr lang="en-US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glecaprevir-pibrentasvir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RAS, resistance-associated substitution; NS, non-structural</a:t>
                      </a:r>
                    </a:p>
                  </a:txBody>
                  <a:tcPr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804253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6FCC361-459D-24DF-8523-6F05725338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396419"/>
              </p:ext>
            </p:extLst>
          </p:nvPr>
        </p:nvGraphicFramePr>
        <p:xfrm>
          <a:off x="790575" y="1067002"/>
          <a:ext cx="7562850" cy="3582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-</a:t>
            </a:r>
            <a:r>
              <a:rPr lang="en-US" sz="2000" dirty="0" err="1"/>
              <a:t>Voxilaprevir</a:t>
            </a:r>
            <a:r>
              <a:rPr lang="en-US" sz="2000" dirty="0"/>
              <a:t> in in G/P-experienced GT 1a and 3</a:t>
            </a:r>
            <a:br>
              <a:rPr lang="en-US" sz="2000" dirty="0"/>
            </a:br>
            <a:r>
              <a:rPr lang="en-US" sz="2000" dirty="0"/>
              <a:t>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Pearlman B, et al. Am J Gastroenterol. 2019;114:1550-2.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E10533DE-3789-394A-BCE8-DEB0F0E48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886" y="4293705"/>
            <a:ext cx="7287319" cy="3476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/>
                <a:cs typeface="Arial"/>
              </a:rPr>
              <a:t>Abbreviations: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RAS, baseline resistance-associated substitution; GT, genotype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718F7E-E423-3B3A-72BF-A831C4E3EBE0}"/>
              </a:ext>
            </a:extLst>
          </p:cNvPr>
          <p:cNvSpPr/>
          <p:nvPr/>
        </p:nvSpPr>
        <p:spPr>
          <a:xfrm>
            <a:off x="1964105" y="3581840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29/31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A79580-17D1-A42C-32DD-CCE2A04EAA9E}"/>
              </a:ext>
            </a:extLst>
          </p:cNvPr>
          <p:cNvSpPr/>
          <p:nvPr/>
        </p:nvSpPr>
        <p:spPr>
          <a:xfrm>
            <a:off x="3279514" y="3585759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26/28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F6DE71-4309-8C71-5995-C80A572D5888}"/>
              </a:ext>
            </a:extLst>
          </p:cNvPr>
          <p:cNvSpPr/>
          <p:nvPr/>
        </p:nvSpPr>
        <p:spPr>
          <a:xfrm>
            <a:off x="4605797" y="3589429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42CBF-F8DD-D81E-EB57-1CC799E923CD}"/>
              </a:ext>
            </a:extLst>
          </p:cNvPr>
          <p:cNvSpPr/>
          <p:nvPr/>
        </p:nvSpPr>
        <p:spPr>
          <a:xfrm>
            <a:off x="5905909" y="3581839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E43674-CF8D-5578-B2D7-B57E7B59F54E}"/>
              </a:ext>
            </a:extLst>
          </p:cNvPr>
          <p:cNvSpPr/>
          <p:nvPr/>
        </p:nvSpPr>
        <p:spPr>
          <a:xfrm>
            <a:off x="7216839" y="3581838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17/18</a:t>
            </a:r>
          </a:p>
        </p:txBody>
      </p:sp>
    </p:spTree>
    <p:extLst>
      <p:ext uri="{BB962C8B-B14F-4D97-AF65-F5344CB8AC3E}">
        <p14:creationId xmlns:p14="http://schemas.microsoft.com/office/powerpoint/2010/main" val="3516695926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Pearlman B, et al. Am J Gastroenterol. 2019;114:1550-2.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EB512-3A2B-CF4D-8336-9513D46D8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888888"/>
            <a:ext cx="9144000" cy="1390343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Conclusion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“In conclusion, SOF/VEL/VOX once daily for 12 weeks is safe</a:t>
            </a:r>
          </a:p>
          <a:p>
            <a:pPr>
              <a:lnSpc>
                <a:spcPts val="2400"/>
              </a:lnSpc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and effective for GT 1- and 3-chronically infected HCV patients</a:t>
            </a:r>
          </a:p>
          <a:p>
            <a:pPr>
              <a:lnSpc>
                <a:spcPts val="2400"/>
              </a:lnSpc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who have failed G/P therapy.</a:t>
            </a:r>
            <a:r>
              <a:rPr lang="en-US" dirty="0">
                <a:solidFill>
                  <a:schemeClr val="tx1"/>
                </a:solidFill>
                <a:cs typeface="Arial"/>
              </a:rPr>
              <a:t>” 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77BC0A-6543-07B5-4CC3-3E3CC787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-</a:t>
            </a:r>
            <a:r>
              <a:rPr lang="en-US" sz="2000" dirty="0" err="1"/>
              <a:t>Voxilaprevir</a:t>
            </a:r>
            <a:r>
              <a:rPr lang="en-US" sz="2000" dirty="0"/>
              <a:t> in in G/P-experienced GT 1a and 3</a:t>
            </a:r>
            <a:br>
              <a:rPr lang="en-US" sz="2000" dirty="0"/>
            </a:br>
            <a:r>
              <a:rPr lang="en-US" sz="20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8470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83712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NS5A-Experienced GT 1-6</a:t>
            </a:r>
            <a:br>
              <a:rPr lang="en-US" sz="2000" dirty="0"/>
            </a:br>
            <a:r>
              <a:rPr lang="en-US" sz="2000" dirty="0"/>
              <a:t>POLARIS-1: 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66774-1C31-F542-8048-CEDF44599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17559"/>
            <a:ext cx="8229600" cy="3576991"/>
          </a:xfrm>
        </p:spPr>
        <p:txBody>
          <a:bodyPr>
            <a:normAutofit/>
          </a:bodyPr>
          <a:lstStyle/>
          <a:p>
            <a:pPr>
              <a:lnSpc>
                <a:spcPts val="1900"/>
              </a:lnSpc>
            </a:pPr>
            <a:r>
              <a:rPr lang="en-US" sz="1500" b="1" dirty="0">
                <a:solidFill>
                  <a:schemeClr val="tx1"/>
                </a:solidFill>
              </a:rPr>
              <a:t>Design</a:t>
            </a:r>
            <a:r>
              <a:rPr lang="en-US" sz="1500" dirty="0"/>
              <a:t>: Randomized, placebo-controlled, phase 3 trial to evaluate the efficacy of a fixed-dose combination of sofosbuvir-velpatasvir-voxilaprevir for 12 weeks in NS5A-inhibitor-experienced patients with GT 1-6 chronic HCV infection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Setting</a:t>
            </a:r>
            <a:r>
              <a:rPr lang="en-US" sz="1500" dirty="0"/>
              <a:t>: 108 sites in United States, Canada, New Zealand, Australia, France, Germany, and United Kingdom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Entry Criteria</a:t>
            </a:r>
            <a:endParaRPr lang="en-US" sz="1500" dirty="0"/>
          </a:p>
          <a:p>
            <a:pPr lvl="1">
              <a:lnSpc>
                <a:spcPts val="1900"/>
              </a:lnSpc>
              <a:spcBef>
                <a:spcPts val="300"/>
              </a:spcBef>
            </a:pPr>
            <a:r>
              <a:rPr lang="en-US" sz="1500" dirty="0"/>
              <a:t>Age ≥18 years 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Chronic HCV (any genotype)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HCV RNA ≥10,000 IU/mL at screening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Prior treatment failure with DAA that contained NS5A inhibitor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Patients with compensated cirrhosis allowed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Primary End Point</a:t>
            </a:r>
            <a:r>
              <a:rPr lang="en-US" sz="1500" dirty="0">
                <a:solidFill>
                  <a:schemeClr val="tx1"/>
                </a:solidFill>
              </a:rPr>
              <a:t>: SVR12</a:t>
            </a:r>
          </a:p>
        </p:txBody>
      </p:sp>
    </p:spTree>
    <p:extLst>
      <p:ext uri="{BB962C8B-B14F-4D97-AF65-F5344CB8AC3E}">
        <p14:creationId xmlns:p14="http://schemas.microsoft.com/office/powerpoint/2010/main" val="323090541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08603F3-DAB7-0B46-AD40-0F12536CE442}"/>
              </a:ext>
            </a:extLst>
          </p:cNvPr>
          <p:cNvSpPr/>
          <p:nvPr/>
        </p:nvSpPr>
        <p:spPr>
          <a:xfrm>
            <a:off x="1138415" y="1085901"/>
            <a:ext cx="7029191" cy="308037"/>
          </a:xfrm>
          <a:prstGeom prst="rect">
            <a:avLst/>
          </a:prstGeom>
          <a:gradFill>
            <a:gsLst>
              <a:gs pos="85000">
                <a:srgbClr val="ECECEC"/>
              </a:gs>
              <a:gs pos="0">
                <a:schemeClr val="bg1"/>
              </a:gs>
              <a:gs pos="1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>
            <a:cxnSpLocks/>
            <a:stCxn id="26" idx="3"/>
          </p:cNvCxnSpPr>
          <p:nvPr/>
        </p:nvCxnSpPr>
        <p:spPr>
          <a:xfrm>
            <a:off x="5209794" y="1953739"/>
            <a:ext cx="1705356" cy="566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NS5A-Experienced GT 1-6</a:t>
            </a:r>
            <a:br>
              <a:rPr lang="en-US" sz="2000" dirty="0"/>
            </a:br>
            <a:r>
              <a:rPr lang="en-US" sz="2000" dirty="0"/>
              <a:t>POLARIS-1: Study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304412" y="1716784"/>
            <a:ext cx="1905382" cy="473910"/>
          </a:xfrm>
          <a:prstGeom prst="rect">
            <a:avLst/>
          </a:prstGeom>
          <a:solidFill>
            <a:srgbClr val="7030A0">
              <a:alpha val="20000"/>
            </a:srgb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rIns="0" anchor="ctr"/>
          <a:lstStyle/>
          <a:p>
            <a:pPr marL="34290" algn="ctr"/>
            <a:r>
              <a:rPr lang="en-US" sz="1200" b="1" dirty="0" err="1">
                <a:latin typeface="Arial"/>
                <a:cs typeface="Arial"/>
              </a:rPr>
              <a:t>Sofosbuvir-Velpatasvir</a:t>
            </a:r>
            <a:r>
              <a:rPr lang="en-US" sz="1200" b="1" dirty="0">
                <a:latin typeface="Arial"/>
                <a:cs typeface="Arial"/>
              </a:rPr>
              <a:t>-</a:t>
            </a:r>
          </a:p>
          <a:p>
            <a:pPr marL="34290" algn="ctr"/>
            <a:r>
              <a:rPr lang="en-US" sz="1200" b="1" dirty="0" err="1">
                <a:latin typeface="Arial"/>
                <a:cs typeface="Arial"/>
              </a:rPr>
              <a:t>Voxilaprevir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24828" y="1807345"/>
            <a:ext cx="735863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1137788" y="4114800"/>
            <a:ext cx="6871716" cy="5806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Sofosbuvir-Velpatasvir-</a:t>
            </a:r>
            <a:r>
              <a:rPr lang="en-US" sz="1050" dirty="0" err="1">
                <a:solidFill>
                  <a:srgbClr val="000000"/>
                </a:solidFill>
                <a:latin typeface="Arial" pitchFamily="22" charset="0"/>
              </a:rPr>
              <a:t>Voxilaprevir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 (400/100/100 mg): fixed dose combination; one pill once daily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Placebo: one pill once daily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14451" y="1716784"/>
            <a:ext cx="1380129" cy="1259584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rtlCol="0" anchor="ctr"/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GT 1-6 with NS5A inhibitor experience*</a:t>
            </a:r>
          </a:p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rgbClr val="FFFFFF"/>
                </a:solidFill>
                <a:latin typeface="Arial"/>
                <a:cs typeface="Arial"/>
              </a:rPr>
              <a:t>(n = 415)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661333" y="1805893"/>
            <a:ext cx="658705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263</a:t>
            </a:r>
          </a:p>
        </p:txBody>
      </p:sp>
      <p:cxnSp>
        <p:nvCxnSpPr>
          <p:cNvPr id="70" name="Straight Connector 69"/>
          <p:cNvCxnSpPr>
            <a:cxnSpLocks/>
          </p:cNvCxnSpPr>
          <p:nvPr/>
        </p:nvCxnSpPr>
        <p:spPr>
          <a:xfrm>
            <a:off x="5029200" y="2721854"/>
            <a:ext cx="188595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3304412" y="2486360"/>
            <a:ext cx="1905382" cy="473910"/>
          </a:xfrm>
          <a:prstGeom prst="rect">
            <a:avLst/>
          </a:prstGeom>
          <a:solidFill>
            <a:srgbClr val="DCE0E8"/>
          </a:solidFill>
          <a:ln w="63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34290" algn="ctr"/>
            <a:r>
              <a:rPr lang="en-US" sz="1200" b="1" dirty="0">
                <a:latin typeface="Arial"/>
                <a:cs typeface="Arial"/>
              </a:rPr>
              <a:t>Placebo</a:t>
            </a:r>
            <a:r>
              <a:rPr lang="en-US" sz="1200" dirty="0">
                <a:latin typeface="Arial"/>
                <a:cs typeface="Arial"/>
              </a:rPr>
              <a:t> 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24828" y="2569899"/>
            <a:ext cx="735863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661333" y="2568394"/>
            <a:ext cx="658705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152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343150" y="1094641"/>
            <a:ext cx="628650" cy="2994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110976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02078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12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138416" y="1387638"/>
            <a:ext cx="6871718" cy="860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314422" y="1328205"/>
            <a:ext cx="0" cy="6572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 flipV="1">
            <a:off x="5213593" y="1328205"/>
            <a:ext cx="0" cy="6142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1136356" y="3235216"/>
            <a:ext cx="6871716" cy="6999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marL="75438" indent="-75438" defTabSz="701279">
              <a:lnSpc>
                <a:spcPts val="1200"/>
              </a:lnSpc>
              <a:spcBef>
                <a:spcPts val="300"/>
              </a:spcBef>
              <a:buFont typeface="Arial"/>
              <a:buChar char="•"/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GT 1 patients randomized 2:1 ratio (</a:t>
            </a:r>
            <a:r>
              <a:rPr lang="en-US" sz="1050" dirty="0" err="1">
                <a:solidFill>
                  <a:srgbClr val="000000"/>
                </a:solidFill>
                <a:latin typeface="Arial" pitchFamily="22" charset="0"/>
              </a:rPr>
              <a:t>active:placebo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). Stratified by presence of cirrhosis (target ≥30%)</a:t>
            </a:r>
          </a:p>
          <a:p>
            <a:pPr marL="75438" indent="-75438" defTabSz="701279">
              <a:lnSpc>
                <a:spcPts val="1200"/>
              </a:lnSpc>
              <a:spcBef>
                <a:spcPts val="300"/>
              </a:spcBef>
              <a:buFont typeface="Arial"/>
              <a:buChar char="•"/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Genotypes 2-6 were assigned to active arm (and not randomized)</a:t>
            </a:r>
          </a:p>
          <a:p>
            <a:pPr marL="75438" indent="-75438" defTabSz="701279">
              <a:lnSpc>
                <a:spcPts val="1200"/>
              </a:lnSpc>
              <a:spcBef>
                <a:spcPts val="300"/>
              </a:spcBef>
              <a:buFont typeface="Arial"/>
              <a:buChar char="•"/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Placebo recipients were eligible for deferred treatment with sofosbuvir-</a:t>
            </a:r>
            <a:r>
              <a:rPr lang="en-US" sz="1050" dirty="0" err="1">
                <a:solidFill>
                  <a:srgbClr val="000000"/>
                </a:solidFill>
                <a:latin typeface="Arial" pitchFamily="22" charset="0"/>
              </a:rPr>
              <a:t>velpatasvir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050" dirty="0" err="1">
                <a:solidFill>
                  <a:srgbClr val="000000"/>
                </a:solidFill>
                <a:latin typeface="Arial" pitchFamily="22" charset="0"/>
              </a:rPr>
              <a:t>voxilaprevir</a:t>
            </a:r>
            <a:endParaRPr lang="en-US" sz="105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01900" y="1028700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24</a:t>
            </a: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 flipH="1" flipV="1">
            <a:off x="7184833" y="1328205"/>
            <a:ext cx="1710" cy="6142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19629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NS5A-Experienced GT 1-6</a:t>
            </a:r>
            <a:br>
              <a:rPr lang="en-US" sz="2000" dirty="0"/>
            </a:br>
            <a:r>
              <a:rPr lang="en-US" sz="2000" dirty="0"/>
              <a:t>POLARIS-1: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541139"/>
              </p:ext>
            </p:extLst>
          </p:nvPr>
        </p:nvGraphicFramePr>
        <p:xfrm>
          <a:off x="457200" y="1005642"/>
          <a:ext cx="8229600" cy="3659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263)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n = 152)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(range)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(27-84)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(29-80)</a:t>
                      </a:r>
                    </a:p>
                  </a:txBody>
                  <a:tcPr marR="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8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(76)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(80)</a:t>
                      </a:r>
                    </a:p>
                  </a:txBody>
                  <a:tcPr marR="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6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White, n (%)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 (80)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(82)</a:t>
                      </a:r>
                    </a:p>
                  </a:txBody>
                  <a:tcPr marR="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393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genotype—no.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1a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1b 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 (other)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5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</a:t>
                      </a:r>
                    </a:p>
                  </a:txBody>
                  <a:tcPr marR="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(57)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(38)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 (17)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(2)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(30)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(8)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(&lt;1)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(99)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(77)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(20)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8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HCV RNA, log</a:t>
                      </a:r>
                      <a:r>
                        <a:rPr lang="en-US" sz="11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 (range)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 ±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0.7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 ± 0.6</a:t>
                      </a:r>
                    </a:p>
                  </a:txBody>
                  <a:tcPr marR="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8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IL28B CC, n (%)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(18)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(18)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8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(46)</a:t>
                      </a:r>
                    </a:p>
                  </a:txBody>
                  <a:tcPr marR="0" marT="0" marB="0"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(34)</a:t>
                      </a:r>
                    </a:p>
                  </a:txBody>
                  <a:tcPr marR="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78054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39025</TotalTime>
  <Words>5954</Words>
  <Application>Microsoft Macintosh PowerPoint</Application>
  <PresentationFormat>On-screen Show (16:9)</PresentationFormat>
  <Paragraphs>1057</Paragraphs>
  <Slides>68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Corbel</vt:lpstr>
      <vt:lpstr>Geneva</vt:lpstr>
      <vt:lpstr>Lucida Grande</vt:lpstr>
      <vt:lpstr>Symbol</vt:lpstr>
      <vt:lpstr>Times New Roman</vt:lpstr>
      <vt:lpstr>AETC_Master_Template_061510</vt:lpstr>
      <vt:lpstr>Sofosbuvir-Velpatasvir-Voxilaprevir (Vosevi)</vt:lpstr>
      <vt:lpstr>Sofosbuvir-Velpatasvir-Voxilaprevir (Vosevi) Background and Dosing</vt:lpstr>
      <vt:lpstr>Sofosbuvir-Velpatasvi-Voxilaprevir (Vosevi)</vt:lpstr>
      <vt:lpstr>Sofosbuvir-Velpatasvir-Voxilaprevir (Vosevi)  Indications and Usage</vt:lpstr>
      <vt:lpstr>PowerPoint Presentation</vt:lpstr>
      <vt:lpstr>Sofosbuvir-Velpatasvir-Voxilaprevir in NS5A-Experienced GT 1-6  POLARIS-1</vt:lpstr>
      <vt:lpstr>Sofosbuvir-Velpatasvir-Voxilaprevir in NS5A-Experienced GT 1-6 POLARIS-1: Study Features</vt:lpstr>
      <vt:lpstr>Sofosbuvir-Velpatasvir-Voxilaprevir in NS5A-Experienced GT 1-6 POLARIS-1: Study Design</vt:lpstr>
      <vt:lpstr>Sofosbuvir-Velpatasvir-Voxilaprevir in NS5A-Experienced GT 1-6 POLARIS-1: Baseline Characteristics</vt:lpstr>
      <vt:lpstr>Sofosbuvir-Velpatasvir-Voxilaprevir in NS5A-Experienced GT 1-6 POLARIS-1: Prior NS5A Treatment</vt:lpstr>
      <vt:lpstr>Sofosbuvir-Velpatasvir-Voxilaprevir in NS5A-Experienced GT 1-6 POLARIS-1: Results</vt:lpstr>
      <vt:lpstr>Sofosbuvir-Velpatasvir-Voxilaprevir in NS5A-Experienced GT 1-6 POLARIS-1: Results</vt:lpstr>
      <vt:lpstr>Sofosbuvir-Velpatasvir-Voxilaprevir in NS5A-Experienced GT 1-6 POLARIS-1: Results</vt:lpstr>
      <vt:lpstr>Sofosbuvir-Velpatasvir-Voxilaprevir in NS5A-Experienced GT 1-6 POLARIS-1: Results</vt:lpstr>
      <vt:lpstr>Sofosbuvir-Velpatasvir-Voxilaprevir in NS5A-Experienced GT 1-6 POLARIS-1: Adverse Events</vt:lpstr>
      <vt:lpstr>Sofosbuvir-Velpatasvir-Voxilaprevir in DAA-Experienced GT 1-6 POLARIS-1 and POLARIS-4: Conclusions</vt:lpstr>
      <vt:lpstr>Sofosbuvir-Velpatasvir-Voxilaprevir in DAA-Naïve GT 1-6  POLARIS-2</vt:lpstr>
      <vt:lpstr>Sofosbuvir-Velpatasvir-Voxilaprevir in DAA-Naïve HCV GT 1-6 POLARIS-2: Study Features</vt:lpstr>
      <vt:lpstr>Sofosbuvir-Velpatasvir-Voxilaprevir in DAA-Naïve HCV GT 1-6 POLARIS-2: Study Design</vt:lpstr>
      <vt:lpstr>Sofosbuvir-Velpatasvir-Voxilaprevir in DAA-Naïve HCV GT 1-6 POLARIS-2: Baseline Characteristics</vt:lpstr>
      <vt:lpstr>Sofosbuvir-Velpatasvir-Voxilaprevir in DAA-Naïve HCV GT 1-6 POLARIS-2: Baseline Characteristics</vt:lpstr>
      <vt:lpstr>Sofosbuvir-Velpatasvir-Voxilaprevir in DAA-Naïve HCV GT 1-6 POLARIS-2: Results</vt:lpstr>
      <vt:lpstr>Sofosbuvir-Velpatasvir-Voxilaprevir in DAA-Naïve HCV GT1-6 POLARIS-2: Results</vt:lpstr>
      <vt:lpstr>Sofosbuvir-Velpatasvir-Voxilaprevir in DAA-Naïve HCV GT 1-6 POLARIS-2: Results</vt:lpstr>
      <vt:lpstr>Sofosbuvir-Velpatasvir-Voxilaprevir in DAA-Naïve HCV GT 1-6 POLARIS-2: Results</vt:lpstr>
      <vt:lpstr>Sofosbuvir-Velpatasvir-Voxilaprevir in DAA-Naïve HCV GT 1-6 POLARIS-2: Results</vt:lpstr>
      <vt:lpstr>Sofosbuvir-Velpatasvir-Voxilaprevir in DAA-Naïve HCV GT 1-6 POLARIS-2: Results</vt:lpstr>
      <vt:lpstr>Sofosbuvir-Velpatasvir-Voxilaprevir in DAA-Naïve HCV GT 1-6 POLARIS-2: Results</vt:lpstr>
      <vt:lpstr>Sofosbuvir-Velpatasvir-Voxilaprevir in DAA-Naïve HCV GT1-6 POLARIS-2: Results</vt:lpstr>
      <vt:lpstr>Sofosbuvir-Velpatasvir-Voxilaprevir in DAA-Naïve HCV GT1-6 POLARIS-2: Adverse Events</vt:lpstr>
      <vt:lpstr>Sofosbuvir-Velpatasvir-Voxilaprevir in DAA-Naïve HCV GT1-6 POLARIS-2: Conclusions</vt:lpstr>
      <vt:lpstr>Sofosbuvir-Velpatasvir-Voxilaprevir in GT 3 and Cirrhosis  POLARIS-3</vt:lpstr>
      <vt:lpstr>Sofosbuvir-Velpatasvir-Voxilaprevir in GT 3 and Cirrhosis POLARIS-3: Study Features</vt:lpstr>
      <vt:lpstr>Sofosbuvir-Velpatasvir-Voxilaprevir in GT 3 and Cirrhosis  POLARIS-3: Study Design</vt:lpstr>
      <vt:lpstr>Sofosbuvir-Velpatasvir-Voxilaprevir in GT 3 and Cirrhosis POLARIS-3: Baseline Characteristics</vt:lpstr>
      <vt:lpstr>Sofosbuvir-Velpatasvir-Voxilaprevir in GT 3 and Cirrhosis POLARIS-3: Baseline Characteristics</vt:lpstr>
      <vt:lpstr>Sofosbuvir-Velpatasvir-Voxilaprevir in GT 3 and Cirrhosis POLARIS-3: Results</vt:lpstr>
      <vt:lpstr>Sofosbuvir-Velpatasvir-Voxilaprevir in GT 3 and Cirrhosis POLARIS-3: Results</vt:lpstr>
      <vt:lpstr>Sofosbuvir-Velpatasvir-Voxilaprevir in GT 3 and Cirrhosis POLARIS-3: Results</vt:lpstr>
      <vt:lpstr>Sofosbuvir-Velpatasvir-Voxilaprevir in GT 3 and Cirrhosis POLARIS-3: Results</vt:lpstr>
      <vt:lpstr>Sofosbuvir-Velpatasvir-Voxilaprevir in GT 3 and Cirrhosis POLARIS-3: Adverse Events</vt:lpstr>
      <vt:lpstr>Sofosbuvir-Velpatasvir-Voxilaprevir in GT 3 and Cirrhosis POLARIS-3: Conclusions</vt:lpstr>
      <vt:lpstr>Sofosbuvir-Velpatasvir-Voxilaprevir in DAA-Experienced GT 1-4  POLARIS-4</vt:lpstr>
      <vt:lpstr>Sofosbuvir-Velpatasvir-Voxilaprevir in DAA-Experienced GT 1-4 POLARIS-4: Study Features</vt:lpstr>
      <vt:lpstr>Sofosbuvir-Velpatasvir-Voxilaprevir in DAA-Experienced GT 1-6 POLARIS-4: Study Design</vt:lpstr>
      <vt:lpstr>Sofosbuvir-Velpatasvir-Voxilaprevir in DAA-Experienced GT 1-3 POLARIS-4: Baseline Characteristics</vt:lpstr>
      <vt:lpstr>Sofosbuvir-Velpatasvir-Voxilaprevir in DAA-Experienced GT 1-3 POLARIS-4: Prior HCV Treatment</vt:lpstr>
      <vt:lpstr>Sofosbuvir-Velpatasvir-Voxilaprevir in DAA-Experienced GT 1-6 POLARIS-4: Results</vt:lpstr>
      <vt:lpstr>Sofosbuvir-Velpatasvir-Voxilaprevir in DAA-Experienced GT 1-6 POLARIS-4: Results</vt:lpstr>
      <vt:lpstr>Sofosbuvir-Velpatasvir-Voxilaprevir in DAA-Experienced GT 1-6 POLARIS-4: Results</vt:lpstr>
      <vt:lpstr>Sofosbuvir-Velpatasvir-Voxilaprevir in DAA-Experienced GT 1-6 POLARIS-4: Results</vt:lpstr>
      <vt:lpstr>Sofosbuvir-Velpatasvir-Voxilaprevir in DAA-Experienced GT 1-6 POLARIS-4: Results</vt:lpstr>
      <vt:lpstr>Sofosbuvir-Velpatasvir-Voxilaprevir in DAA-Experienced GT 1-3 POLARIS-4: Adverse Events</vt:lpstr>
      <vt:lpstr>Sofosbuvir-Velpatasvir-Voxilaprevir in DAA-Experienced GT 1-3 POLARIS-1 and POLARIS-4: Conclusions</vt:lpstr>
      <vt:lpstr>Sofosbuvir-Velpatasvir-Voxilaprevir in DAA-Experienced GT 1 RESOLVE</vt:lpstr>
      <vt:lpstr>Sofosbuvir-Velpatasvir-Voxilaprevir in DAA-Experienced GT 1 RESOLVE: Study Features</vt:lpstr>
      <vt:lpstr>Sofosbuvir-Velpatasvir-Voxilaprevir in DAA-Experienced GT 1 RESOLVE: Study Design</vt:lpstr>
      <vt:lpstr>Sofosbuvir-Velpatasvir-Voxilaprevir in DAA-Experienced GT 1 RESOLVE: Baseline Characteristics</vt:lpstr>
      <vt:lpstr>Sofosbuvir-Velpatasvir-Voxilaprevir in DAA-Experienced GT 1 RESOLVE: Baseline Characteristics</vt:lpstr>
      <vt:lpstr>Sofosbuvir-Velpatasvir-Voxilaprevir in DAA-Experienced GT 1 RESOLVE: Results</vt:lpstr>
      <vt:lpstr>Sofosbuvir-Velpatasvir-Voxilaprevir in DAA-Experienced GT 1 RESOLVE: Conclusions</vt:lpstr>
      <vt:lpstr>Sofosbuvir-Velpatasvir-Voxilaprevir in G/P Failure</vt:lpstr>
      <vt:lpstr>Sofosbuvir-Velpatasvir-Voxilaprevir in G/P-experienced GT 1a and 3 Study Features</vt:lpstr>
      <vt:lpstr>Sofosbuvir-Velpatasvir-Voxilaprevir in G/P-experienced GT 1a and 3 Study Design</vt:lpstr>
      <vt:lpstr>Sofosbuvir-Velpatasvir-Voxilaprevir in in G/P-experienced GT 1a and 3 Baseline Characteristics</vt:lpstr>
      <vt:lpstr>Sofosbuvir-Velpatasvir-Voxilaprevir in in G/P-experienced GT 1a and 3 Results</vt:lpstr>
      <vt:lpstr>Sofosbuvir-Velpatasvir-Voxilaprevir in in G/P-experienced GT 1a and 3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1447</cp:revision>
  <cp:lastPrinted>2019-10-21T18:40:24Z</cp:lastPrinted>
  <dcterms:created xsi:type="dcterms:W3CDTF">2010-11-28T05:36:22Z</dcterms:created>
  <dcterms:modified xsi:type="dcterms:W3CDTF">2023-09-17T23:11:53Z</dcterms:modified>
</cp:coreProperties>
</file>