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756" r:id="rId2"/>
    <p:sldId id="765" r:id="rId3"/>
    <p:sldId id="840" r:id="rId4"/>
    <p:sldId id="766" r:id="rId5"/>
    <p:sldId id="768" r:id="rId6"/>
    <p:sldId id="769" r:id="rId7"/>
    <p:sldId id="1000" r:id="rId8"/>
    <p:sldId id="843" r:id="rId9"/>
    <p:sldId id="844" r:id="rId10"/>
    <p:sldId id="772" r:id="rId11"/>
    <p:sldId id="838" r:id="rId12"/>
    <p:sldId id="841" r:id="rId13"/>
    <p:sldId id="845" r:id="rId14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04E"/>
    <a:srgbClr val="9D8045"/>
    <a:srgbClr val="8BA449"/>
    <a:srgbClr val="E8EAEF"/>
    <a:srgbClr val="CDD3DD"/>
    <a:srgbClr val="005491"/>
    <a:srgbClr val="73A1C1"/>
    <a:srgbClr val="008DC1"/>
    <a:srgbClr val="004B80"/>
    <a:srgbClr val="83A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2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464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633555322227906E-2"/>
          <c:y val="2.77778663809897E-2"/>
          <c:w val="0.8995879087607040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FA02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0E4-114F-AEC9-A5829E3C673C}"/>
              </c:ext>
            </c:extLst>
          </c:dPt>
          <c:dPt>
            <c:idx val="1"/>
            <c:invertIfNegative val="0"/>
            <c:bubble3D val="0"/>
            <c:spPr>
              <a:solidFill>
                <a:srgbClr val="5C741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E0E4-114F-AEC9-A5829E3C673C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E0E4-114F-AEC9-A5829E3C673C}"/>
              </c:ext>
            </c:extLst>
          </c:dPt>
          <c:dPt>
            <c:idx val="3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E0E4-114F-AEC9-A5829E3C673C}"/>
              </c:ext>
            </c:extLst>
          </c:dPt>
          <c:dPt>
            <c:idx val="4"/>
            <c:invertIfNegative val="0"/>
            <c:bubble3D val="0"/>
            <c:spPr>
              <a:solidFill>
                <a:srgbClr val="B59452">
                  <a:lumMod val="50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E0E4-114F-AEC9-A5829E3C673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0E4-114F-AEC9-A5829E3C673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0E4-114F-AEC9-A5829E3C673C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EBR-GZR + SOF + RBV x 8 Weeks</c:v>
                </c:pt>
                <c:pt idx="1">
                  <c:v>EBR-GZR + SOF + RBV x 12 Weeks</c:v>
                </c:pt>
                <c:pt idx="2">
                  <c:v>EBR-GZR + SOF x 12 weeks </c:v>
                </c:pt>
                <c:pt idx="3">
                  <c:v>EBR-GZR + SOF + RBV x 12 weeks </c:v>
                </c:pt>
                <c:pt idx="4">
                  <c:v>EBR-GZR + SOF x 16 weeks 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91.3</c:v>
                </c:pt>
                <c:pt idx="1">
                  <c:v>95.8</c:v>
                </c:pt>
                <c:pt idx="2">
                  <c:v>100</c:v>
                </c:pt>
                <c:pt idx="3">
                  <c:v>94.4</c:v>
                </c:pt>
                <c:pt idx="4">
                  <c:v>94.4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0E4-114F-AEC9-A5829E3C67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8559912"/>
        <c:axId val="-851764728"/>
      </c:barChart>
      <c:catAx>
        <c:axId val="-2138559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300" b="0" i="0">
                <a:latin typeface="Arial"/>
                <a:cs typeface="Arial"/>
              </a:defRPr>
            </a:pPr>
            <a:endParaRPr lang="en-US"/>
          </a:p>
        </c:txPr>
        <c:crossAx val="-8517647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85176472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7.3419231686948101E-4"/>
              <c:y val="8.6982758620689604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13855991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633555322227906E-2"/>
          <c:y val="2.77778663809897E-2"/>
          <c:w val="0.89958790876070405"/>
          <c:h val="0.6854473325547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FA02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0E4-114F-AEC9-A5829E3C673C}"/>
              </c:ext>
            </c:extLst>
          </c:dPt>
          <c:dPt>
            <c:idx val="1"/>
            <c:invertIfNegative val="0"/>
            <c:bubble3D val="0"/>
            <c:spPr>
              <a:solidFill>
                <a:srgbClr val="5C741F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E0E4-114F-AEC9-A5829E3C673C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E0E4-114F-AEC9-A5829E3C673C}"/>
              </c:ext>
            </c:extLst>
          </c:dPt>
          <c:dPt>
            <c:idx val="3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E0E4-114F-AEC9-A5829E3C673C}"/>
              </c:ext>
            </c:extLst>
          </c:dPt>
          <c:dPt>
            <c:idx val="4"/>
            <c:invertIfNegative val="0"/>
            <c:bubble3D val="0"/>
            <c:spPr>
              <a:solidFill>
                <a:srgbClr val="B59452">
                  <a:lumMod val="50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E0E4-114F-AEC9-A5829E3C673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0E4-114F-AEC9-A5829E3C673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0E4-114F-AEC9-A5829E3C673C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EBR-GZR + SOF + RBV x 8 Weeks</c:v>
                </c:pt>
                <c:pt idx="1">
                  <c:v>EBR-GZR + SOF + RBV x 12 Weeks</c:v>
                </c:pt>
                <c:pt idx="2">
                  <c:v>EBR-GZR + SOF x 12 weeks </c:v>
                </c:pt>
                <c:pt idx="3">
                  <c:v>EBR-GZR + SOF + RBV x 12 weeks </c:v>
                </c:pt>
                <c:pt idx="4">
                  <c:v>EBR-GZR + SOF x 16 weeks 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91.3</c:v>
                </c:pt>
                <c:pt idx="1">
                  <c:v>95.8</c:v>
                </c:pt>
                <c:pt idx="2">
                  <c:v>100</c:v>
                </c:pt>
                <c:pt idx="3">
                  <c:v>94.4</c:v>
                </c:pt>
                <c:pt idx="4">
                  <c:v>94.4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0E4-114F-AEC9-A5829E3C67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8559912"/>
        <c:axId val="-851764728"/>
      </c:barChart>
      <c:catAx>
        <c:axId val="-2138559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300" b="0" i="0">
                <a:latin typeface="Arial"/>
                <a:cs typeface="Arial"/>
              </a:defRPr>
            </a:pPr>
            <a:endParaRPr lang="en-US"/>
          </a:p>
        </c:txPr>
        <c:crossAx val="-8517647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85176472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dirty="0">
                    <a:latin typeface="Arial"/>
                    <a:cs typeface="Arial"/>
                  </a:rPr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7.3419231686948101E-4"/>
              <c:y val="8.6982758620689604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13855991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681664791901"/>
          <c:y val="0.12722440944881899"/>
          <c:w val="0.88154949381327297"/>
          <c:h val="0.69016767858836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RAS</c:v>
                </c:pt>
              </c:strCache>
            </c:strRef>
          </c:tx>
          <c:spPr>
            <a:solidFill>
              <a:srgbClr val="73A1C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0D7-714D-A781-8244BBF3DCB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0D7-714D-A781-8244BBF3DCB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0D7-714D-A781-8244BBF3DCB8}"/>
              </c:ext>
            </c:extLst>
          </c:dPt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NS3</c:v>
                </c:pt>
                <c:pt idx="1">
                  <c:v>NS5A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97</c:v>
                </c:pt>
                <c:pt idx="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D7-714D-A781-8244BBF3DCB8}"/>
            </c:ext>
          </c:extLst>
        </c:ser>
        <c:ser>
          <c:idx val="1"/>
          <c:order val="1"/>
          <c:tx>
            <c:v>No RAS</c:v>
          </c:tx>
          <c:spPr>
            <a:solidFill>
              <a:srgbClr val="004B8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NS3</c:v>
                </c:pt>
                <c:pt idx="1">
                  <c:v>NS5A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100</c:v>
                </c:pt>
                <c:pt idx="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D7-714D-A781-8244BBF3DC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009514968"/>
        <c:axId val="-2088347080"/>
      </c:barChart>
      <c:catAx>
        <c:axId val="-1009514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  <a:effectLst/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88347080"/>
        <c:crosses val="autoZero"/>
        <c:auto val="1"/>
        <c:lblAlgn val="ctr"/>
        <c:lblOffset val="10"/>
        <c:tickLblSkip val="1"/>
        <c:tickMarkSkip val="1"/>
        <c:noMultiLvlLbl val="0"/>
      </c:catAx>
      <c:valAx>
        <c:axId val="-20883470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r>
                  <a:rPr lang="en-US" sz="1600" b="1" i="0" baseline="0" dirty="0">
                    <a:effectLst/>
                  </a:rPr>
                  <a:t>Patients (%) with SVR 12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3.6809851893513301E-3"/>
              <c:y val="0.15542903899060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00951496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0583953047535701"/>
          <c:y val="1.44676387400988E-2"/>
          <c:w val="0.48181479051229698"/>
          <c:h val="9.2774641874584896E-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07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83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2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38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18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10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1D48"/>
                </a:solidFill>
              </a:rPr>
              <a:t>Elbasvir-Grazoprevir + Sofosbuvir +/- RBV in GT 3</a:t>
            </a:r>
            <a:br>
              <a:rPr lang="en-US" sz="2200" dirty="0">
                <a:solidFill>
                  <a:srgbClr val="001D48"/>
                </a:solidFill>
              </a:rPr>
            </a:br>
            <a:r>
              <a:rPr lang="en-US" sz="3100" dirty="0">
                <a:solidFill>
                  <a:srgbClr val="001D48"/>
                </a:solidFill>
              </a:rPr>
              <a:t>C-ISLE</a:t>
            </a:r>
            <a:endParaRPr lang="en-US" sz="22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 and 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Source: Foster GR, et al.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Hepatology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2018;67:2113-26.</a:t>
            </a:r>
          </a:p>
        </p:txBody>
      </p:sp>
    </p:spTree>
    <p:extLst>
      <p:ext uri="{BB962C8B-B14F-4D97-AF65-F5344CB8AC3E}">
        <p14:creationId xmlns:p14="http://schemas.microsoft.com/office/powerpoint/2010/main" val="139079840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nb-NO" dirty="0"/>
              <a:t>Foster GR, et al. </a:t>
            </a:r>
            <a:r>
              <a:rPr lang="nb-NO" dirty="0" err="1"/>
              <a:t>Hepatology</a:t>
            </a:r>
            <a:r>
              <a:rPr lang="nb-NO" dirty="0"/>
              <a:t>. 2018;67:2113-26.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 Sofosbuvir +/- Ribavirin in HCV GT3</a:t>
            </a:r>
            <a:br>
              <a:rPr lang="en-US" sz="2400" dirty="0"/>
            </a:br>
            <a:r>
              <a:rPr lang="en-US" sz="2800" dirty="0"/>
              <a:t>C-ISLE Study: 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148840"/>
          <a:ext cx="9144000" cy="2575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Data from this study support the use of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elbasvir-grazoprevir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plus sofosbuvir for 12 weeks without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reibavirin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for treatment-naive and peginterferon/ribavirin-experienced people with GT3 infection and cirrhosis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30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1D48"/>
                </a:solidFill>
              </a:rPr>
              <a:t>Elbasvir-Grazoprevir</a:t>
            </a:r>
            <a:r>
              <a:rPr lang="en-US" sz="2200" dirty="0">
                <a:solidFill>
                  <a:srgbClr val="001D48"/>
                </a:solidFill>
              </a:rPr>
              <a:t> + Sofosbuvir +/- RBV in GT 3 Patients with Compensated Cirrhosis</a:t>
            </a:r>
            <a:br>
              <a:rPr lang="en-US" sz="2200" dirty="0">
                <a:solidFill>
                  <a:srgbClr val="001D48"/>
                </a:solidFill>
              </a:rPr>
            </a:br>
            <a:r>
              <a:rPr lang="en-US" sz="3100" dirty="0">
                <a:solidFill>
                  <a:srgbClr val="001D48"/>
                </a:solidFill>
              </a:rPr>
              <a:t>C-ISLE</a:t>
            </a:r>
            <a:endParaRPr lang="en-US" sz="22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 and 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Source: Foster G, et al.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Hepatology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2018;67:2113-6.</a:t>
            </a:r>
          </a:p>
        </p:txBody>
      </p:sp>
    </p:spTree>
    <p:extLst>
      <p:ext uri="{BB962C8B-B14F-4D97-AF65-F5344CB8AC3E}">
        <p14:creationId xmlns:p14="http://schemas.microsoft.com/office/powerpoint/2010/main" val="14417039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Foster G, et al. </a:t>
            </a:r>
            <a:r>
              <a:rPr lang="en-US" dirty="0" err="1"/>
              <a:t>Hepatology</a:t>
            </a:r>
            <a:r>
              <a:rPr lang="en-US" dirty="0"/>
              <a:t> 2018;67:2113-6.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</p:spPr>
        <p:txBody>
          <a:bodyPr>
            <a:normAutofit fontScale="90000"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 Sofosbuvir +/- RBV in HCV GT3 Cirrhosis</a:t>
            </a:r>
            <a:br>
              <a:rPr lang="en-US" sz="2400" dirty="0"/>
            </a:br>
            <a:r>
              <a:rPr lang="en-US" sz="2700" dirty="0"/>
              <a:t>C-ISLE Study: Baseline Characteristics</a:t>
            </a:r>
            <a:endParaRPr lang="en-US" sz="2500" dirty="0"/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85687"/>
              </p:ext>
            </p:extLst>
          </p:nvPr>
        </p:nvGraphicFramePr>
        <p:xfrm>
          <a:off x="228600" y="1447800"/>
          <a:ext cx="8648702" cy="481575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943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455945854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Baseline Characteristic</a:t>
                      </a:r>
                    </a:p>
                  </a:txBody>
                  <a:tcPr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Treatment-naïve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474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Treatment-Experienced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47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3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 + SOF + RBV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  8 </a:t>
                      </a:r>
                      <a:r>
                        <a:rPr lang="en-US" sz="1300" b="0" dirty="0" err="1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wks</a:t>
                      </a: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/>
                      </a:r>
                      <a:b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(n</a:t>
                      </a:r>
                      <a:r>
                        <a:rPr lang="en-US" sz="1300" b="0" baseline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= 23)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AE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 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SOF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12 </a:t>
                      </a:r>
                      <a:r>
                        <a:rPr lang="en-US" sz="1300" b="0" dirty="0" err="1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wks</a:t>
                      </a: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/>
                      </a:r>
                      <a:b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(n</a:t>
                      </a:r>
                      <a:r>
                        <a:rPr lang="en-US" sz="1300" b="0" baseline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= </a:t>
                      </a: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24)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8E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 </a:t>
                      </a: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12 </a:t>
                      </a:r>
                      <a:r>
                        <a:rPr lang="en-US" sz="1300" b="0" dirty="0" err="1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wks</a:t>
                      </a:r>
                      <a:endParaRPr lang="en-US" sz="1300" b="0" dirty="0">
                        <a:solidFill>
                          <a:srgbClr val="FFFFFF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(n</a:t>
                      </a:r>
                      <a:r>
                        <a:rPr lang="en-US" sz="1300" b="0" baseline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= </a:t>
                      </a: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17)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8B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+mn-lt"/>
                        </a:rPr>
                        <a:t>EBR-</a:t>
                      </a: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GZR </a:t>
                      </a:r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+mn-lt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+mn-lt"/>
                        </a:rPr>
                        <a:t>SOF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+mn-lt"/>
                        </a:rPr>
                        <a:t>12 </a:t>
                      </a:r>
                      <a:r>
                        <a:rPr lang="en-US" sz="13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wks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(n</a:t>
                      </a:r>
                      <a:r>
                        <a:rPr lang="en-US" sz="1300" b="0" baseline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= </a:t>
                      </a:r>
                      <a:r>
                        <a:rPr lang="en-US" sz="1300" b="0" dirty="0">
                          <a:solidFill>
                            <a:schemeClr val="bg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8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 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SOF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16 </a:t>
                      </a:r>
                      <a:r>
                        <a:rPr lang="en-US" sz="1300" b="0" dirty="0" err="1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wks</a:t>
                      </a:r>
                      <a:endParaRPr lang="en-US" sz="1300" b="0" dirty="0">
                        <a:solidFill>
                          <a:srgbClr val="FFFFFF"/>
                        </a:solidFill>
                        <a:latin typeface="+mn-lt"/>
                        <a:ea typeface="ヒラギノ角ゴ Pro W3"/>
                        <a:cs typeface="ヒラギノ角ゴ Pro W3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n</a:t>
                      </a:r>
                      <a:r>
                        <a:rPr lang="en-US" sz="1300" b="0" baseline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 </a:t>
                      </a: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= </a:t>
                      </a:r>
                      <a:r>
                        <a:rPr lang="en-US" sz="13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18)</a:t>
                      </a:r>
                      <a:endParaRPr lang="en-US" sz="13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8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300" dirty="0"/>
                        <a:t>Median age, </a:t>
                      </a:r>
                      <a:r>
                        <a:rPr lang="en-US" sz="1300" dirty="0" err="1"/>
                        <a:t>yrs</a:t>
                      </a:r>
                      <a:r>
                        <a:rPr lang="en-US" sz="1300" dirty="0"/>
                        <a:t> (range)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(37-68)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(32-64)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 (48-68)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(38-70)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 (43-66)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Male, %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56.5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64.7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66.7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83.3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300" dirty="0"/>
                        <a:t>Race</a:t>
                      </a:r>
                    </a:p>
                    <a:p>
                      <a:r>
                        <a:rPr lang="en-US" sz="1300" dirty="0"/>
                        <a:t>  White</a:t>
                      </a:r>
                    </a:p>
                    <a:p>
                      <a:r>
                        <a:rPr lang="en-US" sz="1300" dirty="0"/>
                        <a:t>  Asian</a:t>
                      </a:r>
                    </a:p>
                    <a:p>
                      <a:r>
                        <a:rPr lang="en-US" sz="1300" dirty="0"/>
                        <a:t>  Other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69.6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79.2</a:t>
                      </a: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16.7</a:t>
                      </a: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76.5</a:t>
                      </a: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23.5</a:t>
                      </a: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66.7</a:t>
                      </a: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33.3</a:t>
                      </a: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64">
                <a:tc>
                  <a:txBody>
                    <a:bodyPr/>
                    <a:lstStyle/>
                    <a:p>
                      <a:r>
                        <a:rPr lang="en-US" sz="1300" dirty="0"/>
                        <a:t>BMI ≥30 kg/m</a:t>
                      </a:r>
                      <a:r>
                        <a:rPr lang="en-US" sz="1300" baseline="30000" dirty="0"/>
                        <a:t>2</a:t>
                      </a:r>
                      <a:r>
                        <a:rPr lang="en-US" sz="1300" baseline="0" dirty="0"/>
                        <a:t>, %</a:t>
                      </a:r>
                      <a:endParaRPr lang="en-US" sz="13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27.8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38.9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2782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Prior PR history, %</a:t>
                      </a:r>
                    </a:p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Intolerant</a:t>
                      </a:r>
                    </a:p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Null responder</a:t>
                      </a:r>
                    </a:p>
                    <a:p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</a:rPr>
                        <a:t>Relapser</a:t>
                      </a:r>
                      <a:endParaRPr lang="en-US" sz="1300" dirty="0">
                        <a:solidFill>
                          <a:schemeClr val="tx1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</a:t>
                      </a: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94.4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5.6</a:t>
                      </a: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  <a:p>
                      <a:pPr algn="ctr"/>
                      <a:r>
                        <a:rPr lang="en-US" sz="13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94.4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r>
                        <a:rPr lang="en-US" sz="1300" dirty="0"/>
                        <a:t>IL28B non-CC, %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39.1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64.7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61.1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61.1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284">
                <a:tc>
                  <a:txBody>
                    <a:bodyPr/>
                    <a:lstStyle/>
                    <a:p>
                      <a:r>
                        <a:rPr lang="en-US" sz="1300" baseline="0" dirty="0"/>
                        <a:t>HCV RNA &gt;2 million IU/mL, %</a:t>
                      </a:r>
                      <a:endParaRPr lang="en-US" sz="13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47.8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58.3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41.2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55.6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38.9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75849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Foster G, et al. </a:t>
            </a:r>
            <a:r>
              <a:rPr lang="en-US" dirty="0" err="1"/>
              <a:t>Hepatology</a:t>
            </a:r>
            <a:r>
              <a:rPr lang="en-US" dirty="0"/>
              <a:t> 2018;67:2113-6.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 Sofosbuvir +/- RBV in HCV GT3 Cirrhosis</a:t>
            </a:r>
            <a:br>
              <a:rPr lang="en-US" sz="2400" dirty="0"/>
            </a:br>
            <a:r>
              <a:rPr lang="en-US" sz="2700" dirty="0"/>
              <a:t>C-ISLE Study: </a:t>
            </a:r>
            <a:r>
              <a:rPr lang="en-US" sz="2400" dirty="0"/>
              <a:t>Conclusions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0" y="2148840"/>
          <a:ext cx="9144000" cy="25755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conclusion, high efficacy was demonstrated in treatment-naive and peginterferon</a:t>
                      </a:r>
                      <a:r>
                        <a:rPr lang="en-US" sz="2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ribavirin treatment–experienced participants with HCV GT3 infection and cirrhosis, with SVR12 rates of 100% achieved in participants receiving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elbasvir-grazoprevir</a:t>
                      </a:r>
                      <a:r>
                        <a:rPr lang="en-US" sz="2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plus sofosbuvir with or without ribavirin for 12 weeks.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</a:t>
                      </a:r>
                    </a:p>
                  </a:txBody>
                  <a:tcPr marL="548640" marR="54864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77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nb-NO" dirty="0"/>
              <a:t>Foster GR, et al. </a:t>
            </a:r>
            <a:r>
              <a:rPr lang="nb-NO" dirty="0" err="1"/>
              <a:t>Hepatology</a:t>
            </a:r>
            <a:r>
              <a:rPr lang="nb-NO" dirty="0"/>
              <a:t>. 2018;67:2113-26.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</a:t>
            </a:r>
            <a:r>
              <a:rPr lang="en-US" sz="2400" dirty="0"/>
              <a:t> + </a:t>
            </a:r>
            <a:r>
              <a:rPr lang="en-US" sz="2400" dirty="0" err="1"/>
              <a:t>Grazoprevir</a:t>
            </a:r>
            <a:r>
              <a:rPr lang="en-US" sz="2400" dirty="0"/>
              <a:t> +/- Ribavirin in HCV GT3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dirty="0"/>
              <a:t>C-ISLE Study: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989241"/>
              </p:ext>
            </p:extLst>
          </p:nvPr>
        </p:nvGraphicFramePr>
        <p:xfrm>
          <a:off x="447609" y="1523999"/>
          <a:ext cx="8255881" cy="456977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255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837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C-ISLE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6938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Randomized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open label, phase 2 trial examining the safety and efficacy of elbasvir-grazoprevir plus sofosbuvir, with or without ribavirin, for 8 or 12 weeks in treatment-naïve adults with HCV GT3 and compensated cirrhosis, or for 12 or 16 weeks in adults with HCV GT3 and prior with treatment failure with peginterferon plus ribavirin (PR)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3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18 years or older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Compensated cirrhosis (Child-Pugh class A) and HIV allowed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Exclusions: prior DAA therapy, HBV, Child-Pugh class B or C cirrhosis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72800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Foster G, et al. </a:t>
            </a:r>
            <a:r>
              <a:rPr lang="en-US" dirty="0" err="1"/>
              <a:t>Hepatology</a:t>
            </a:r>
            <a:r>
              <a:rPr lang="en-US" dirty="0"/>
              <a:t> 2018;67:2113-6.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 Sofosbuvir +/- RBV in HCV GT3 Cirrhosis</a:t>
            </a: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C-ISLE Study: Study Design</a:t>
            </a:r>
            <a:endParaRPr lang="en-US" sz="24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-6113" y="1313696"/>
            <a:ext cx="9162291" cy="515104"/>
            <a:chOff x="-6113" y="1362488"/>
            <a:chExt cx="9162291" cy="515104"/>
          </a:xfrm>
        </p:grpSpPr>
        <p:sp>
          <p:nvSpPr>
            <p:cNvPr id="75" name="Rectangle 74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55980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484183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>
            <a:cxnSpLocks/>
            <a:stCxn id="49" idx="3"/>
            <a:endCxn id="50" idx="1"/>
          </p:cNvCxnSpPr>
          <p:nvPr/>
        </p:nvCxnSpPr>
        <p:spPr>
          <a:xfrm>
            <a:off x="3915238" y="2331926"/>
            <a:ext cx="2714162" cy="4364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4340220" y="2916586"/>
            <a:ext cx="289878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  <a:stCxn id="57" idx="3"/>
            <a:endCxn id="59" idx="1"/>
          </p:cNvCxnSpPr>
          <p:nvPr/>
        </p:nvCxnSpPr>
        <p:spPr>
          <a:xfrm>
            <a:off x="4841829" y="3714691"/>
            <a:ext cx="3235371" cy="4539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2504966" y="2151275"/>
            <a:ext cx="1410272" cy="3613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200" b="1" dirty="0">
                <a:latin typeface="Arial"/>
                <a:cs typeface="Arial"/>
              </a:rPr>
              <a:t>EBR-GZR +</a:t>
            </a:r>
          </a:p>
          <a:p>
            <a:r>
              <a:rPr lang="en-US" sz="1200" b="1" dirty="0">
                <a:latin typeface="Arial"/>
                <a:cs typeface="Arial"/>
              </a:rPr>
              <a:t>SOF + RBV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629400" y="213360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SVR24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65101" y="2091928"/>
            <a:ext cx="1511299" cy="1184672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Treatment-Naive</a:t>
            </a: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740565" y="2739683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24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740565" y="2168567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23</a:t>
            </a:r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2504966" y="2756026"/>
            <a:ext cx="2336864" cy="357567"/>
          </a:xfrm>
          <a:prstGeom prst="rect">
            <a:avLst/>
          </a:prstGeom>
          <a:solidFill>
            <a:srgbClr val="C6D896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740565" y="350520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17</a:t>
            </a:r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2504964" y="3535907"/>
            <a:ext cx="2336865" cy="357567"/>
          </a:xfrm>
          <a:prstGeom prst="rect">
            <a:avLst/>
          </a:prstGeom>
          <a:solidFill>
            <a:srgbClr val="C5E4F2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174140" y="2747999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SVR24</a:t>
            </a:r>
          </a:p>
        </p:txBody>
      </p:sp>
      <p:sp>
        <p:nvSpPr>
          <p:cNvPr id="59" name="Rectangle 58"/>
          <p:cNvSpPr/>
          <p:nvPr/>
        </p:nvSpPr>
        <p:spPr>
          <a:xfrm>
            <a:off x="8077200" y="351654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SVR24</a:t>
            </a:r>
          </a:p>
        </p:txBody>
      </p:sp>
      <p:cxnSp>
        <p:nvCxnSpPr>
          <p:cNvPr id="43" name="Straight Connector 42"/>
          <p:cNvCxnSpPr>
            <a:cxnSpLocks/>
            <a:endCxn id="47" idx="1"/>
          </p:cNvCxnSpPr>
          <p:nvPr/>
        </p:nvCxnSpPr>
        <p:spPr>
          <a:xfrm>
            <a:off x="5256913" y="4826427"/>
            <a:ext cx="2819400" cy="83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2504077" y="4643187"/>
            <a:ext cx="3439523" cy="357567"/>
          </a:xfrm>
          <a:prstGeom prst="rect">
            <a:avLst/>
          </a:prstGeom>
          <a:solidFill>
            <a:srgbClr val="A9C3D0"/>
          </a:solidFill>
          <a:ln w="1270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076313" y="462382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SVR24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750329" y="462382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18</a:t>
            </a:r>
          </a:p>
        </p:txBody>
      </p:sp>
      <p:sp>
        <p:nvSpPr>
          <p:cNvPr id="37" name="Rectangle 25"/>
          <p:cNvSpPr>
            <a:spLocks noChangeArrowheads="1"/>
          </p:cNvSpPr>
          <p:nvPr/>
        </p:nvSpPr>
        <p:spPr bwMode="auto">
          <a:xfrm>
            <a:off x="-6949" y="5186028"/>
            <a:ext cx="9162288" cy="113857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</a:t>
            </a:r>
            <a:r>
              <a:rPr lang="en-US" sz="1400" dirty="0">
                <a:latin typeface="Arial"/>
                <a:cs typeface="Arial"/>
              </a:rPr>
              <a:t>EBR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elbasvir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GRZ = </a:t>
            </a:r>
            <a:r>
              <a:rPr lang="en-US" sz="1400" dirty="0" err="1">
                <a:solidFill>
                  <a:srgbClr val="000000"/>
                </a:solidFill>
                <a:latin typeface="Arial" pitchFamily="22" charset="0"/>
              </a:rPr>
              <a:t>grazoprevir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; SOF = sofosbuvir; RBV = ribavirin 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Elbasvir: 50 mg once daily, Grazoprevir: 100 mg once daily, Sofosbuvir: 400 mg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800 to 1400 mg/day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6EF5E4E-121C-DF42-93A0-0CD85BF3C82D}"/>
              </a:ext>
            </a:extLst>
          </p:cNvPr>
          <p:cNvSpPr/>
          <p:nvPr/>
        </p:nvSpPr>
        <p:spPr>
          <a:xfrm>
            <a:off x="152400" y="3615928"/>
            <a:ext cx="1511299" cy="1432940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Treatment-Experienced</a:t>
            </a: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0A2E700-3739-4846-9397-C7262E3C6482}"/>
              </a:ext>
            </a:extLst>
          </p:cNvPr>
          <p:cNvSpPr/>
          <p:nvPr/>
        </p:nvSpPr>
        <p:spPr>
          <a:xfrm>
            <a:off x="3645408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8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D60F8FD-31CE-274F-8AC5-13EE7E8DDA26}"/>
              </a:ext>
            </a:extLst>
          </p:cNvPr>
          <p:cNvCxnSpPr/>
          <p:nvPr/>
        </p:nvCxnSpPr>
        <p:spPr>
          <a:xfrm flipV="1">
            <a:off x="3915238" y="1746906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7F0AB10-213F-4C4E-88DE-D271368F60A5}"/>
              </a:ext>
            </a:extLst>
          </p:cNvPr>
          <p:cNvCxnSpPr>
            <a:cxnSpLocks/>
            <a:stCxn id="61" idx="3"/>
            <a:endCxn id="63" idx="1"/>
          </p:cNvCxnSpPr>
          <p:nvPr/>
        </p:nvCxnSpPr>
        <p:spPr>
          <a:xfrm>
            <a:off x="4841829" y="4288571"/>
            <a:ext cx="3221655" cy="4539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8D2D2656-F7D3-314E-8666-1C11903ADAA3}"/>
              </a:ext>
            </a:extLst>
          </p:cNvPr>
          <p:cNvSpPr/>
          <p:nvPr/>
        </p:nvSpPr>
        <p:spPr>
          <a:xfrm>
            <a:off x="1726849" y="407908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18</a:t>
            </a:r>
          </a:p>
        </p:txBody>
      </p:sp>
      <p:sp>
        <p:nvSpPr>
          <p:cNvPr id="61" name="Rectangle 5">
            <a:extLst>
              <a:ext uri="{FF2B5EF4-FFF2-40B4-BE49-F238E27FC236}">
                <a16:creationId xmlns:a16="http://schemas.microsoft.com/office/drawing/2014/main" id="{8C3BD793-719A-B241-9854-98380F673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1249" y="4109787"/>
            <a:ext cx="2350580" cy="357567"/>
          </a:xfrm>
          <a:prstGeom prst="rect">
            <a:avLst/>
          </a:prstGeom>
          <a:solidFill>
            <a:srgbClr val="B8D3E0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 + RBV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2922665-7673-E24A-881B-9B880331FF2C}"/>
              </a:ext>
            </a:extLst>
          </p:cNvPr>
          <p:cNvSpPr/>
          <p:nvPr/>
        </p:nvSpPr>
        <p:spPr>
          <a:xfrm>
            <a:off x="8063484" y="409042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6EA875-AEDB-414E-A0CB-57DCC6A2DFAE}"/>
              </a:ext>
            </a:extLst>
          </p:cNvPr>
          <p:cNvSpPr txBox="1"/>
          <p:nvPr/>
        </p:nvSpPr>
        <p:spPr>
          <a:xfrm>
            <a:off x="4827727" y="2162648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//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DC76AD2-A569-B34B-9AC3-8619A94A39B9}"/>
              </a:ext>
            </a:extLst>
          </p:cNvPr>
          <p:cNvSpPr/>
          <p:nvPr/>
        </p:nvSpPr>
        <p:spPr>
          <a:xfrm>
            <a:off x="5550408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16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C08558F-0BBE-F84C-8043-5E0E969E5B42}"/>
              </a:ext>
            </a:extLst>
          </p:cNvPr>
          <p:cNvCxnSpPr/>
          <p:nvPr/>
        </p:nvCxnSpPr>
        <p:spPr>
          <a:xfrm flipV="1">
            <a:off x="5791200" y="1746906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AA75B4E8-0163-B840-9030-0C9C10D67AA4}"/>
              </a:ext>
            </a:extLst>
          </p:cNvPr>
          <p:cNvSpPr txBox="1"/>
          <p:nvPr/>
        </p:nvSpPr>
        <p:spPr>
          <a:xfrm>
            <a:off x="5850633" y="2725356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//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6F21018-3945-C840-958B-523CA4BC2740}"/>
              </a:ext>
            </a:extLst>
          </p:cNvPr>
          <p:cNvSpPr txBox="1"/>
          <p:nvPr/>
        </p:nvSpPr>
        <p:spPr>
          <a:xfrm>
            <a:off x="6260733" y="355301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//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493DD6C-C4F0-8B43-9FCA-23670CA1D1D7}"/>
              </a:ext>
            </a:extLst>
          </p:cNvPr>
          <p:cNvSpPr txBox="1"/>
          <p:nvPr/>
        </p:nvSpPr>
        <p:spPr>
          <a:xfrm>
            <a:off x="6260733" y="412835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//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84BD59F-FA2C-E942-BAC1-E70C77821777}"/>
              </a:ext>
            </a:extLst>
          </p:cNvPr>
          <p:cNvSpPr txBox="1"/>
          <p:nvPr/>
        </p:nvSpPr>
        <p:spPr>
          <a:xfrm>
            <a:off x="6807016" y="4665967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//</a:t>
            </a:r>
          </a:p>
        </p:txBody>
      </p:sp>
    </p:spTree>
    <p:extLst>
      <p:ext uri="{BB962C8B-B14F-4D97-AF65-F5344CB8AC3E}">
        <p14:creationId xmlns:p14="http://schemas.microsoft.com/office/powerpoint/2010/main" val="126777194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nb-NO" dirty="0"/>
              <a:t>Foster GR, et al. </a:t>
            </a:r>
            <a:r>
              <a:rPr lang="nb-NO" dirty="0" err="1"/>
              <a:t>Hepatology</a:t>
            </a:r>
            <a:r>
              <a:rPr lang="nb-NO" dirty="0"/>
              <a:t>. 2018;67:2113-26.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 Sofosbuvir +/- Ribavirin in HCV GT3</a:t>
            </a:r>
            <a:br>
              <a:rPr lang="en-US" sz="2400" dirty="0"/>
            </a:br>
            <a:r>
              <a:rPr lang="en-US" dirty="0"/>
              <a:t>C-ISLE: Study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-6113" y="1399076"/>
            <a:ext cx="9162291" cy="4107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0" y="1362464"/>
            <a:ext cx="762000" cy="39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Week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035803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251035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24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107425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8</a:t>
            </a:r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-6113" y="1801392"/>
            <a:ext cx="9162291" cy="11472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1307064" y="1722148"/>
            <a:ext cx="0" cy="8763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3389447" y="1722148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7523831" y="1722148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5219731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16</a:t>
            </a:r>
          </a:p>
        </p:txBody>
      </p:sp>
      <p:cxnSp>
        <p:nvCxnSpPr>
          <p:cNvPr id="85" name="Straight Connector 84"/>
          <p:cNvCxnSpPr/>
          <p:nvPr/>
        </p:nvCxnSpPr>
        <p:spPr>
          <a:xfrm flipV="1">
            <a:off x="5501753" y="1722148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166189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12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448211" y="1722148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383791" y="2534206"/>
            <a:ext cx="2322576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31635" y="2981139"/>
            <a:ext cx="2816352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050635" y="4042941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1297801" y="2349274"/>
            <a:ext cx="2103610" cy="3575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 + RBV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126913" y="2341076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3400" y="2785282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24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33400" y="2366566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23</a:t>
            </a:r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1297801" y="2801625"/>
            <a:ext cx="3149074" cy="3575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33400" y="3828994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17</a:t>
            </a:r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1297799" y="3859701"/>
            <a:ext cx="3149076" cy="3575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130128" y="2784121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412835" y="3840334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3" name="Straight Connector 42"/>
          <p:cNvCxnSpPr>
            <a:stCxn id="45" idx="3"/>
          </p:cNvCxnSpPr>
          <p:nvPr/>
        </p:nvCxnSpPr>
        <p:spPr>
          <a:xfrm>
            <a:off x="5498429" y="4964894"/>
            <a:ext cx="3041211" cy="4456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1296917" y="4786110"/>
            <a:ext cx="4201512" cy="35756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158640" y="4776220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70" name="Rectangle 25"/>
          <p:cNvSpPr>
            <a:spLocks noChangeArrowheads="1"/>
          </p:cNvSpPr>
          <p:nvPr/>
        </p:nvSpPr>
        <p:spPr bwMode="auto">
          <a:xfrm>
            <a:off x="-6949" y="5257800"/>
            <a:ext cx="9162288" cy="11246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</a:t>
            </a:r>
            <a:r>
              <a:rPr lang="en-US" sz="1400" dirty="0">
                <a:latin typeface="Arial"/>
                <a:cs typeface="Arial"/>
              </a:rPr>
              <a:t>EBR-GZR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= elbasvir-grazoprevir; RBV = ribavirin: SOF = sofosbuvir </a:t>
            </a: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Elbasvir: 50 mg once daily; Grazoprevir: 100 mg once daily; Sofosbuvir: 400 mg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800 to 1400 mg/day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43164" y="4766743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18</a:t>
            </a:r>
          </a:p>
        </p:txBody>
      </p:sp>
      <p:sp>
        <p:nvSpPr>
          <p:cNvPr id="60" name="Rectangle 59"/>
          <p:cNvSpPr/>
          <p:nvPr/>
        </p:nvSpPr>
        <p:spPr>
          <a:xfrm>
            <a:off x="8293608" y="1313696"/>
            <a:ext cx="545592" cy="515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28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8566404" y="1722148"/>
            <a:ext cx="0" cy="8189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AF8259D-78A4-B543-9410-D966A03D3C62}"/>
              </a:ext>
            </a:extLst>
          </p:cNvPr>
          <p:cNvCxnSpPr>
            <a:cxnSpLocks/>
          </p:cNvCxnSpPr>
          <p:nvPr/>
        </p:nvCxnSpPr>
        <p:spPr>
          <a:xfrm>
            <a:off x="-6949" y="3332370"/>
            <a:ext cx="9150949" cy="0"/>
          </a:xfrm>
          <a:prstGeom prst="line">
            <a:avLst/>
          </a:prstGeom>
          <a:ln w="12700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">
            <a:extLst>
              <a:ext uri="{FF2B5EF4-FFF2-40B4-BE49-F238E27FC236}">
                <a16:creationId xmlns:a16="http://schemas.microsoft.com/office/drawing/2014/main" id="{BC618C57-B828-9845-9649-42F49916F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804" y="1923082"/>
            <a:ext cx="7312795" cy="365760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600" b="1" dirty="0">
                <a:latin typeface="Arial"/>
                <a:cs typeface="Arial"/>
              </a:rPr>
              <a:t>HCV GT3: Treatment-Naïve Participants</a:t>
            </a:r>
          </a:p>
        </p:txBody>
      </p:sp>
      <p:sp>
        <p:nvSpPr>
          <p:cNvPr id="62" name="Rectangle 5">
            <a:extLst>
              <a:ext uri="{FF2B5EF4-FFF2-40B4-BE49-F238E27FC236}">
                <a16:creationId xmlns:a16="http://schemas.microsoft.com/office/drawing/2014/main" id="{A85FD07A-B125-AB43-9722-E70806BD3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804" y="3432975"/>
            <a:ext cx="7312795" cy="365760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600" b="1" dirty="0">
                <a:latin typeface="Arial"/>
                <a:cs typeface="Arial"/>
              </a:rPr>
              <a:t>HCV GT3: Peginterferon + Ribavirin Treatment Experienced Participants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3491252-8D99-9540-901A-885908BC4B2A}"/>
              </a:ext>
            </a:extLst>
          </p:cNvPr>
          <p:cNvCxnSpPr/>
          <p:nvPr/>
        </p:nvCxnSpPr>
        <p:spPr>
          <a:xfrm>
            <a:off x="4050635" y="4503472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438469BF-370D-D34E-A068-98392B8682E4}"/>
              </a:ext>
            </a:extLst>
          </p:cNvPr>
          <p:cNvSpPr/>
          <p:nvPr/>
        </p:nvSpPr>
        <p:spPr>
          <a:xfrm>
            <a:off x="533400" y="4289525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18</a:t>
            </a:r>
          </a:p>
        </p:txBody>
      </p:sp>
      <p:sp>
        <p:nvSpPr>
          <p:cNvPr id="72" name="Rectangle 5">
            <a:extLst>
              <a:ext uri="{FF2B5EF4-FFF2-40B4-BE49-F238E27FC236}">
                <a16:creationId xmlns:a16="http://schemas.microsoft.com/office/drawing/2014/main" id="{8465315C-C0AF-A647-AAE1-7CCE73D92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799" y="4320232"/>
            <a:ext cx="3149076" cy="3575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EBR-GZR + SOF + RBV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9D85775-5212-A04B-8557-251F97209303}"/>
              </a:ext>
            </a:extLst>
          </p:cNvPr>
          <p:cNvSpPr/>
          <p:nvPr/>
        </p:nvSpPr>
        <p:spPr>
          <a:xfrm>
            <a:off x="6412835" y="4300865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</p:spTree>
    <p:extLst>
      <p:ext uri="{BB962C8B-B14F-4D97-AF65-F5344CB8AC3E}">
        <p14:creationId xmlns:p14="http://schemas.microsoft.com/office/powerpoint/2010/main" val="201122982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nb-NO" dirty="0"/>
              <a:t>Foster GR, et al. </a:t>
            </a:r>
            <a:r>
              <a:rPr lang="nb-NO" dirty="0" err="1"/>
              <a:t>Hepatology</a:t>
            </a:r>
            <a:r>
              <a:rPr lang="nb-NO" dirty="0"/>
              <a:t>. 2018;67:2113-26.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304800"/>
            <a:ext cx="851535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 Sofosbuvir +/- Ribavirin in HCV GT3</a:t>
            </a:r>
            <a:br>
              <a:rPr lang="en-US" sz="2400" dirty="0"/>
            </a:br>
            <a:r>
              <a:rPr lang="en-US" dirty="0"/>
              <a:t>C-ISLE Study: Baseline Characteristics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058282"/>
              </p:ext>
            </p:extLst>
          </p:nvPr>
        </p:nvGraphicFramePr>
        <p:xfrm>
          <a:off x="230255" y="1405620"/>
          <a:ext cx="8685145" cy="492247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7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748">
                  <a:extLst>
                    <a:ext uri="{9D8B030D-6E8A-4147-A177-3AD203B41FA5}">
                      <a16:colId xmlns:a16="http://schemas.microsoft.com/office/drawing/2014/main" val="984798043"/>
                    </a:ext>
                  </a:extLst>
                </a:gridCol>
                <a:gridCol w="1282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88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Baseline Characteristic</a:t>
                      </a:r>
                    </a:p>
                  </a:txBody>
                  <a:tcPr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Treatment-Naïve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474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Treatment-Experienced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47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911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 + 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SOF + RBV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8 weeks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sym typeface="Symbol" pitchFamily="18" charset="2"/>
                        </a:rPr>
                        <a:t>2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3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3A42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 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+ SOF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12 weeks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24)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 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+ SOF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12 weeks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17)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 + 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SOF + RBV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12 weeks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sym typeface="Symbol" pitchFamily="18" charset="2"/>
                        </a:rPr>
                        <a:t>18)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16A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 + SOF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16 weeks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</a:rPr>
                        <a:t>(n = </a:t>
                      </a: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18)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408">
                <a:tc>
                  <a:txBody>
                    <a:bodyPr/>
                    <a:lstStyle/>
                    <a:p>
                      <a:r>
                        <a:rPr lang="en-US" sz="1400" dirty="0"/>
                        <a:t>Median age, y (range)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(37-68)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(32-64)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 (48-68)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(38-70)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 (43-66)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408">
                <a:tc>
                  <a:txBody>
                    <a:bodyPr/>
                    <a:lstStyle/>
                    <a:p>
                      <a:pPr>
                        <a:lnSpc>
                          <a:spcPts val="188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Male, %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Female, %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56.5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43.5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70.8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64.7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35.3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66.7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33.3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83.3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16.7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8104">
                <a:tc>
                  <a:txBody>
                    <a:bodyPr/>
                    <a:lstStyle/>
                    <a:p>
                      <a:pPr>
                        <a:lnSpc>
                          <a:spcPts val="1880"/>
                        </a:lnSpc>
                      </a:pPr>
                      <a:r>
                        <a:rPr lang="en-US" sz="1400" dirty="0"/>
                        <a:t>Race</a:t>
                      </a:r>
                    </a:p>
                    <a:p>
                      <a:pPr>
                        <a:lnSpc>
                          <a:spcPts val="1880"/>
                        </a:lnSpc>
                      </a:pPr>
                      <a:r>
                        <a:rPr lang="en-US" sz="1400" dirty="0"/>
                        <a:t>  White, %</a:t>
                      </a:r>
                    </a:p>
                    <a:p>
                      <a:pPr>
                        <a:lnSpc>
                          <a:spcPts val="1880"/>
                        </a:lnSpc>
                      </a:pPr>
                      <a:r>
                        <a:rPr lang="en-US" sz="1400" dirty="0"/>
                        <a:t>  Asian, %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ts val="1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69.6</a:t>
                      </a:r>
                    </a:p>
                    <a:p>
                      <a:pPr marL="0" marR="0" algn="ctr">
                        <a:lnSpc>
                          <a:spcPts val="1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79.2</a:t>
                      </a:r>
                    </a:p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76.5</a:t>
                      </a:r>
                    </a:p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50.0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50.0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66.7</a:t>
                      </a:r>
                    </a:p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33.3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8104">
                <a:tc>
                  <a:txBody>
                    <a:bodyPr/>
                    <a:lstStyle/>
                    <a:p>
                      <a:pPr>
                        <a:lnSpc>
                          <a:spcPts val="1880"/>
                        </a:lnSpc>
                      </a:pPr>
                      <a:r>
                        <a:rPr lang="en-US" sz="1400" dirty="0"/>
                        <a:t>BMI, %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  &lt;30 kg/m</a:t>
                      </a:r>
                      <a:r>
                        <a:rPr lang="en-US" sz="1400" baseline="30000" dirty="0"/>
                        <a:t>2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/>
                        <a:t>  ≥30 kg/m</a:t>
                      </a:r>
                      <a:r>
                        <a:rPr lang="en-US" sz="1400" baseline="30000" dirty="0"/>
                        <a:t>2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73.9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75.0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76.5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23.5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72.2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27.8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61.1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38.9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408">
                <a:tc>
                  <a:txBody>
                    <a:bodyPr/>
                    <a:lstStyle/>
                    <a:p>
                      <a:pPr>
                        <a:lnSpc>
                          <a:spcPts val="1880"/>
                        </a:lnSpc>
                      </a:pPr>
                      <a:r>
                        <a:rPr lang="en-US" sz="1400" baseline="0" dirty="0"/>
                        <a:t>Baseline HCV RNA </a:t>
                      </a:r>
                      <a:br>
                        <a:rPr lang="en-US" sz="1400" baseline="0" dirty="0"/>
                      </a:br>
                      <a:r>
                        <a:rPr lang="en-US" sz="1400" dirty="0"/>
                        <a:t>≤</a:t>
                      </a:r>
                      <a:r>
                        <a:rPr lang="en-US" sz="1400" baseline="0" dirty="0"/>
                        <a:t>2 million IU/mL, %</a:t>
                      </a:r>
                      <a:br>
                        <a:rPr lang="en-US" sz="1400" baseline="0" dirty="0"/>
                      </a:br>
                      <a:r>
                        <a:rPr lang="en-US" sz="1400" baseline="0" dirty="0"/>
                        <a:t>&gt;2 million IU/mL, %</a:t>
                      </a:r>
                      <a:endParaRPr lang="en-US" sz="1400" dirty="0"/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52.2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47.8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41.7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58.3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58.8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41.2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44.4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55.6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61.1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38.9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19898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nb-NO" dirty="0"/>
              <a:t>Foster GR, et al. </a:t>
            </a:r>
            <a:r>
              <a:rPr lang="nb-NO" dirty="0" err="1"/>
              <a:t>Hepatology</a:t>
            </a:r>
            <a:r>
              <a:rPr lang="nb-NO" dirty="0"/>
              <a:t>. 2018;67:2113-26.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 Sofosbuvir +/- Ribavirin in HCV GT3</a:t>
            </a:r>
            <a:br>
              <a:rPr lang="en-US" sz="2400" dirty="0"/>
            </a:br>
            <a:r>
              <a:rPr lang="en-US" dirty="0"/>
              <a:t>C-ISLE Study: Results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913299"/>
              </p:ext>
            </p:extLst>
          </p:nvPr>
        </p:nvGraphicFramePr>
        <p:xfrm>
          <a:off x="308563" y="1451374"/>
          <a:ext cx="8545923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472342" y="4215382"/>
            <a:ext cx="85240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21/23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1137888" y="5301714"/>
            <a:ext cx="301752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Treatment-Naive</a:t>
            </a: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4229487" y="5301714"/>
            <a:ext cx="4572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Treatment-Experienced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-5104" y="5839978"/>
            <a:ext cx="9162288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Abbreviations: EBR-GZR = elbasvir-grazoprevir; SOF = sofosbuvir; RBV = ribavirin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5BD4F5-2279-A549-B72E-E74D0DAE76D9}"/>
              </a:ext>
            </a:extLst>
          </p:cNvPr>
          <p:cNvSpPr/>
          <p:nvPr/>
        </p:nvSpPr>
        <p:spPr>
          <a:xfrm>
            <a:off x="3014424" y="4215382"/>
            <a:ext cx="85240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23/24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795D24-314C-A74B-8401-83451EC7C7C7}"/>
              </a:ext>
            </a:extLst>
          </p:cNvPr>
          <p:cNvSpPr/>
          <p:nvPr/>
        </p:nvSpPr>
        <p:spPr>
          <a:xfrm>
            <a:off x="4541008" y="4215382"/>
            <a:ext cx="85240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17/17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E1A353-48B2-1942-8811-B388B04279A0}"/>
              </a:ext>
            </a:extLst>
          </p:cNvPr>
          <p:cNvSpPr/>
          <p:nvPr/>
        </p:nvSpPr>
        <p:spPr>
          <a:xfrm>
            <a:off x="6098588" y="4215382"/>
            <a:ext cx="85240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17/18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AA7CFD-C829-8644-9C89-2A167E0595E8}"/>
              </a:ext>
            </a:extLst>
          </p:cNvPr>
          <p:cNvSpPr/>
          <p:nvPr/>
        </p:nvSpPr>
        <p:spPr>
          <a:xfrm>
            <a:off x="7632920" y="4215382"/>
            <a:ext cx="85240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17/18</a:t>
            </a:r>
          </a:p>
        </p:txBody>
      </p:sp>
    </p:spTree>
    <p:extLst>
      <p:ext uri="{BB962C8B-B14F-4D97-AF65-F5344CB8AC3E}">
        <p14:creationId xmlns:p14="http://schemas.microsoft.com/office/powerpoint/2010/main" val="300638249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nb-NO" dirty="0"/>
              <a:t>Foster GR, et al. </a:t>
            </a:r>
            <a:r>
              <a:rPr lang="nb-NO" dirty="0" err="1"/>
              <a:t>Hepatology</a:t>
            </a:r>
            <a:r>
              <a:rPr lang="nb-NO" dirty="0"/>
              <a:t>. 2018;67:2113-26.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err="1"/>
              <a:t>Elbasvir-Grazoprevir</a:t>
            </a:r>
            <a:r>
              <a:rPr lang="en-US" sz="2400" dirty="0"/>
              <a:t> + Sofosbuvir +/- Ribavirin in HCV GT3</a:t>
            </a:r>
            <a:br>
              <a:rPr lang="en-US" sz="2400" dirty="0"/>
            </a:br>
            <a:r>
              <a:rPr lang="en-US" dirty="0"/>
              <a:t>C-ISLE Study: Results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/>
          </p:nvPr>
        </p:nvGraphicFramePr>
        <p:xfrm>
          <a:off x="308563" y="1451374"/>
          <a:ext cx="8545923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472342" y="4215382"/>
            <a:ext cx="85240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21/23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1137888" y="5301714"/>
            <a:ext cx="301752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Treatment-Naive</a:t>
            </a: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4229487" y="5301714"/>
            <a:ext cx="4572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Treatment-Experienced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-5104" y="5839978"/>
            <a:ext cx="9162288" cy="36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 Abbreviations: EBR-GZR = elbasvir-grazoprevir; SOF = sofosbuvir; RBV = ribavirin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5BD4F5-2279-A549-B72E-E74D0DAE76D9}"/>
              </a:ext>
            </a:extLst>
          </p:cNvPr>
          <p:cNvSpPr/>
          <p:nvPr/>
        </p:nvSpPr>
        <p:spPr>
          <a:xfrm>
            <a:off x="3014424" y="4215382"/>
            <a:ext cx="85240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23/24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795D24-314C-A74B-8401-83451EC7C7C7}"/>
              </a:ext>
            </a:extLst>
          </p:cNvPr>
          <p:cNvSpPr/>
          <p:nvPr/>
        </p:nvSpPr>
        <p:spPr>
          <a:xfrm>
            <a:off x="4541008" y="4215382"/>
            <a:ext cx="85240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17/17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E1A353-48B2-1942-8811-B388B04279A0}"/>
              </a:ext>
            </a:extLst>
          </p:cNvPr>
          <p:cNvSpPr/>
          <p:nvPr/>
        </p:nvSpPr>
        <p:spPr>
          <a:xfrm>
            <a:off x="6098588" y="4215382"/>
            <a:ext cx="85240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17/18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AA7CFD-C829-8644-9C89-2A167E0595E8}"/>
              </a:ext>
            </a:extLst>
          </p:cNvPr>
          <p:cNvSpPr/>
          <p:nvPr/>
        </p:nvSpPr>
        <p:spPr>
          <a:xfrm>
            <a:off x="7632920" y="4215382"/>
            <a:ext cx="852406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17/18</a:t>
            </a:r>
          </a:p>
        </p:txBody>
      </p:sp>
      <p:sp>
        <p:nvSpPr>
          <p:cNvPr id="14" name="Line Callout 1 13">
            <a:extLst>
              <a:ext uri="{FF2B5EF4-FFF2-40B4-BE49-F238E27FC236}">
                <a16:creationId xmlns:a16="http://schemas.microsoft.com/office/drawing/2014/main" id="{5914CD4D-0250-064F-8810-8656656270B6}"/>
              </a:ext>
            </a:extLst>
          </p:cNvPr>
          <p:cNvSpPr/>
          <p:nvPr/>
        </p:nvSpPr>
        <p:spPr>
          <a:xfrm>
            <a:off x="1440034" y="3565965"/>
            <a:ext cx="911817" cy="405387"/>
          </a:xfrm>
          <a:prstGeom prst="borderCallout1">
            <a:avLst>
              <a:gd name="adj1" fmla="val 178881"/>
              <a:gd name="adj2" fmla="val 49994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</a:t>
            </a:r>
            <a:r>
              <a:rPr lang="en-US" sz="1100" dirty="0"/>
              <a:t> relapses</a:t>
            </a:r>
          </a:p>
        </p:txBody>
      </p:sp>
      <p:sp>
        <p:nvSpPr>
          <p:cNvPr id="15" name="Line Callout 1 14">
            <a:extLst>
              <a:ext uri="{FF2B5EF4-FFF2-40B4-BE49-F238E27FC236}">
                <a16:creationId xmlns:a16="http://schemas.microsoft.com/office/drawing/2014/main" id="{3112EF01-CD6C-E94A-ACAC-EE1050841671}"/>
              </a:ext>
            </a:extLst>
          </p:cNvPr>
          <p:cNvSpPr/>
          <p:nvPr/>
        </p:nvSpPr>
        <p:spPr>
          <a:xfrm>
            <a:off x="2956436" y="3590352"/>
            <a:ext cx="911817" cy="405387"/>
          </a:xfrm>
          <a:prstGeom prst="borderCallout1">
            <a:avLst>
              <a:gd name="adj1" fmla="val 178881"/>
              <a:gd name="adj2" fmla="val 49994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1 LTFU</a:t>
            </a:r>
            <a:endParaRPr lang="en-US" sz="1100" dirty="0"/>
          </a:p>
        </p:txBody>
      </p:sp>
      <p:sp>
        <p:nvSpPr>
          <p:cNvPr id="17" name="Line Callout 1 16">
            <a:extLst>
              <a:ext uri="{FF2B5EF4-FFF2-40B4-BE49-F238E27FC236}">
                <a16:creationId xmlns:a16="http://schemas.microsoft.com/office/drawing/2014/main" id="{AFB8D1F8-E8B5-FE44-89CA-7440127FBB00}"/>
              </a:ext>
            </a:extLst>
          </p:cNvPr>
          <p:cNvSpPr/>
          <p:nvPr/>
        </p:nvSpPr>
        <p:spPr>
          <a:xfrm>
            <a:off x="6031632" y="3590352"/>
            <a:ext cx="911817" cy="405387"/>
          </a:xfrm>
          <a:prstGeom prst="borderCallout1">
            <a:avLst>
              <a:gd name="adj1" fmla="val 178881"/>
              <a:gd name="adj2" fmla="val 49994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1 withdrew consent</a:t>
            </a:r>
            <a:endParaRPr lang="en-US" sz="1100" dirty="0"/>
          </a:p>
        </p:txBody>
      </p:sp>
      <p:sp>
        <p:nvSpPr>
          <p:cNvPr id="19" name="Line Callout 1 18">
            <a:extLst>
              <a:ext uri="{FF2B5EF4-FFF2-40B4-BE49-F238E27FC236}">
                <a16:creationId xmlns:a16="http://schemas.microsoft.com/office/drawing/2014/main" id="{4AB06AC7-8506-964E-8404-765EB5E1C986}"/>
              </a:ext>
            </a:extLst>
          </p:cNvPr>
          <p:cNvSpPr/>
          <p:nvPr/>
        </p:nvSpPr>
        <p:spPr>
          <a:xfrm>
            <a:off x="7577184" y="3565965"/>
            <a:ext cx="911817" cy="405387"/>
          </a:xfrm>
          <a:prstGeom prst="borderCallout1">
            <a:avLst>
              <a:gd name="adj1" fmla="val 178881"/>
              <a:gd name="adj2" fmla="val 49994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1 DC due to AE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9533944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err="1"/>
              <a:t>Elbasvir-Grazoprevir</a:t>
            </a:r>
            <a:r>
              <a:rPr lang="en-US" sz="2200" dirty="0"/>
              <a:t> + Sofosbuvir +/- RBV in HCV GT3 Cirrhosis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>C-ISLE Study: Results by Presence of RAS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C-ISLE: SVR12 Rates by Presence of RAS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Foster G, et al. </a:t>
            </a:r>
            <a:r>
              <a:rPr lang="en-US" dirty="0" err="1"/>
              <a:t>Hepatology</a:t>
            </a:r>
            <a:r>
              <a:rPr lang="en-US" dirty="0"/>
              <a:t> 2018;67:2113-6.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61842"/>
              </p:ext>
            </p:extLst>
          </p:nvPr>
        </p:nvGraphicFramePr>
        <p:xfrm>
          <a:off x="304800" y="1887760"/>
          <a:ext cx="85344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/>
          <p:cNvSpPr/>
          <p:nvPr/>
        </p:nvSpPr>
        <p:spPr>
          <a:xfrm>
            <a:off x="3190240" y="4935760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3/3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088842" y="4935760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85/87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944360" y="4935760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46/47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52160" y="4935760"/>
            <a:ext cx="908357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49/50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4984" y="5791200"/>
            <a:ext cx="9144000" cy="49987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274320" tIns="45431" rIns="0" bIns="45431" anchor="ctr">
            <a:prstTxWarp prst="textNoShape">
              <a:avLst/>
            </a:prstTxWarp>
          </a:bodyPr>
          <a:lstStyle/>
          <a:p>
            <a:pPr defTabSz="935038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RAS = resistance-associated substitution. 97 patients contributed to RAS analysis. </a:t>
            </a:r>
            <a:br>
              <a:rPr lang="en-US" sz="12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Of these, 90 had sequences available for NS3 analysis and all 97 for NS5A analysis.</a:t>
            </a:r>
          </a:p>
        </p:txBody>
      </p:sp>
    </p:spTree>
    <p:extLst>
      <p:ext uri="{BB962C8B-B14F-4D97-AF65-F5344CB8AC3E}">
        <p14:creationId xmlns:p14="http://schemas.microsoft.com/office/powerpoint/2010/main" val="354203951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Foster G, et al. </a:t>
            </a:r>
            <a:r>
              <a:rPr lang="en-US" dirty="0" err="1"/>
              <a:t>Hepatology</a:t>
            </a:r>
            <a:r>
              <a:rPr lang="en-US" dirty="0"/>
              <a:t> 2018;67:2113-6.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Elbasvir-Grazoprevir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+ Sofosbuvir +/- RBV in HCV GT3 Cirrhosis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700" dirty="0"/>
              <a:t>C-ISLE Study: </a:t>
            </a:r>
            <a:r>
              <a:rPr lang="en-US" sz="2400" dirty="0"/>
              <a:t>Adverse Events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6" name="Group 66">
            <a:extLst>
              <a:ext uri="{FF2B5EF4-FFF2-40B4-BE49-F238E27FC236}">
                <a16:creationId xmlns:a16="http://schemas.microsoft.com/office/drawing/2014/main" id="{03623C32-77DA-944C-B1BF-DE62963A1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327937"/>
              </p:ext>
            </p:extLst>
          </p:nvPr>
        </p:nvGraphicFramePr>
        <p:xfrm>
          <a:off x="228600" y="1399122"/>
          <a:ext cx="8648702" cy="489589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171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55945854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Adverse Event (AE), n (%)</a:t>
                      </a:r>
                    </a:p>
                  </a:txBody>
                  <a:tcPr marR="4572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Treatment-naïve</a:t>
                      </a:r>
                    </a:p>
                  </a:txBody>
                  <a:tcPr marL="73152" marR="4572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474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Treatment-Experienced</a:t>
                      </a:r>
                    </a:p>
                  </a:txBody>
                  <a:tcPr marL="73152" marR="4572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947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73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 + SOF + RBV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8 weeks</a:t>
                      </a:r>
                      <a:b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(n 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23)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AE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 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SOF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12 weeks</a:t>
                      </a:r>
                      <a:b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(n 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24)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8E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(n 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17)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SOF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(n 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= 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18)</a:t>
                      </a: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EBR-GZR 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SOF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16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(n 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  <a:latin typeface="+mn-lt"/>
                          <a:ea typeface="ヒラギノ角ゴ Pro W3"/>
                          <a:cs typeface="ヒラギノ角ゴ Pro W3"/>
                          <a:sym typeface="Symbol" pitchFamily="18" charset="2"/>
                        </a:rPr>
                        <a:t>=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  <a:latin typeface="+mn-lt"/>
                          <a:cs typeface="Arial" pitchFamily="34" charset="0"/>
                        </a:rPr>
                        <a:t>18)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27432" marR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Drug-related AE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(61)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(54)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(29)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(83)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(61)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Any AE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Fatigue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Nausea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Headache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 Rash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(87)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(26)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(17)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(22)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(13)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 (88)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(33)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(13)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(29)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(4)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(82)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(35)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(18)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(29)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(6)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(94)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(56)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(33)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(61)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(17)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(94)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(33)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(17)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(39)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(6)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Serious AE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(6)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(17)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(6)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56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Discontinuation due to AE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(6)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56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Deaths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669120"/>
                  </a:ext>
                </a:extLst>
              </a:tr>
              <a:tr h="27441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Hemoglobin &lt;10 mg/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dL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(6)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(11)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Bilirubin &lt;5x baseline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28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400" dirty="0"/>
                        <a:t>ALT/AST &gt;5x baseline</a:t>
                      </a:r>
                    </a:p>
                  </a:txBody>
                  <a:tcPr marR="4572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37105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43506</TotalTime>
  <Words>1504</Words>
  <Application>Microsoft Office PowerPoint</Application>
  <PresentationFormat>On-screen Show (4:3)</PresentationFormat>
  <Paragraphs>359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Geneva</vt:lpstr>
      <vt:lpstr>Symbol</vt:lpstr>
      <vt:lpstr>Times New Roman</vt:lpstr>
      <vt:lpstr>Wingdings</vt:lpstr>
      <vt:lpstr>ヒラギノ角ゴ Pro W3</vt:lpstr>
      <vt:lpstr>AETC_Master_Template_061510</vt:lpstr>
      <vt:lpstr>Elbasvir-Grazoprevir + Sofosbuvir +/- RBV in GT 3 C-ISLE</vt:lpstr>
      <vt:lpstr>Elbasvir + Grazoprevir +/- Ribavirin in HCV GT3 C-ISLE Study: Features</vt:lpstr>
      <vt:lpstr>Elbasvir-Grazoprevir + Sofosbuvir +/- RBV in HCV GT3 Cirrhosis C-ISLE Study: Study Design</vt:lpstr>
      <vt:lpstr>Elbasvir-Grazoprevir + Sofosbuvir +/- Ribavirin in HCV GT3 C-ISLE: Study Design</vt:lpstr>
      <vt:lpstr>Elbasvir-Grazoprevir + Sofosbuvir +/- Ribavirin in HCV GT3 C-ISLE Study: Baseline Characteristics</vt:lpstr>
      <vt:lpstr>Elbasvir-Grazoprevir + Sofosbuvir +/- Ribavirin in HCV GT3 C-ISLE Study: Results</vt:lpstr>
      <vt:lpstr>Elbasvir-Grazoprevir + Sofosbuvir +/- Ribavirin in HCV GT3 C-ISLE Study: Results</vt:lpstr>
      <vt:lpstr>Elbasvir-Grazoprevir + Sofosbuvir +/- RBV in HCV GT3 Cirrhosis C-ISLE Study: Results by Presence of RAS</vt:lpstr>
      <vt:lpstr>Elbasvir-Grazoprevir + Sofosbuvir +/- RBV in HCV GT3 Cirrhosis C-ISLE Study: Adverse Events</vt:lpstr>
      <vt:lpstr>Elbasvir-Grazoprevir + Sofosbuvir +/- Ribavirin in HCV GT3 C-ISLE Study: Conclusions</vt:lpstr>
      <vt:lpstr>Elbasvir-Grazoprevir + Sofosbuvir +/- RBV in GT 3 Patients with Compensated Cirrhosis C-ISLE</vt:lpstr>
      <vt:lpstr>Elbasvir-Grazoprevir + Sofosbuvir +/- RBV in HCV GT3 Cirrhosis C-ISLE Study: Baseline Characteristics</vt:lpstr>
      <vt:lpstr>Elbasvir-Grazoprevir + Sofosbuvir +/- RBV in HCV GT3 Cirrhosis C-ISLE Study: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1402</cp:revision>
  <cp:lastPrinted>2019-10-21T18:40:24Z</cp:lastPrinted>
  <dcterms:created xsi:type="dcterms:W3CDTF">2010-11-28T05:36:22Z</dcterms:created>
  <dcterms:modified xsi:type="dcterms:W3CDTF">2020-08-24T13:48:06Z</dcterms:modified>
</cp:coreProperties>
</file>