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855" r:id="rId2"/>
    <p:sldId id="859" r:id="rId3"/>
    <p:sldId id="857" r:id="rId4"/>
    <p:sldId id="858" r:id="rId5"/>
    <p:sldId id="856" r:id="rId6"/>
    <p:sldId id="860" r:id="rId7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611C"/>
    <a:srgbClr val="28699D"/>
    <a:srgbClr val="6D8C47"/>
    <a:srgbClr val="9D4053"/>
    <a:srgbClr val="825F95"/>
    <a:srgbClr val="AB8100"/>
    <a:srgbClr val="7A954F"/>
    <a:srgbClr val="0061A7"/>
    <a:srgbClr val="9D7700"/>
    <a:srgbClr val="7757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43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51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633555322227906E-2"/>
          <c:y val="2.77778663809897E-2"/>
          <c:w val="0.89958790876070405"/>
          <c:h val="0.900964566929133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gradFill flip="none" rotWithShape="1">
              <a:gsLst>
                <a:gs pos="0">
                  <a:srgbClr val="718E25">
                    <a:lumMod val="75000"/>
                  </a:srgbClr>
                </a:gs>
                <a:gs pos="100000">
                  <a:srgbClr val="718E25">
                    <a:lumMod val="60000"/>
                    <a:lumOff val="40000"/>
                  </a:srgbClr>
                </a:gs>
              </a:gsLst>
              <a:lin ang="16200000" scaled="0"/>
              <a:tileRect/>
            </a:gra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D8D8D8">
                  <a:lumMod val="50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E4-114F-AEC9-A5829E3C673C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E0E4-114F-AEC9-A5829E3C673C}"/>
              </c:ext>
            </c:extLst>
          </c:dPt>
          <c:dPt>
            <c:idx val="2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E0E4-114F-AEC9-A5829E3C673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0E4-114F-AEC9-A5829E3C673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0E4-114F-AEC9-A5829E3C673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0E4-114F-AEC9-A5829E3C673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E4-114F-AEC9-A5829E3C673C}"/>
              </c:ext>
            </c:extLst>
          </c:dPt>
          <c:dLbls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All</c:v>
                </c:pt>
                <c:pt idx="1">
                  <c:v>EBR-GZR x 12 Weeks</c:v>
                </c:pt>
                <c:pt idx="2">
                  <c:v>EBR-GZR + RBV x 12 weeks 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96.4</c:v>
                </c:pt>
                <c:pt idx="1">
                  <c:v>96</c:v>
                </c:pt>
                <c:pt idx="2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4-114F-AEC9-A5829E3C6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5"/>
        <c:axId val="-1007867880"/>
        <c:axId val="-2113863752"/>
      </c:barChart>
      <c:catAx>
        <c:axId val="-1007867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300"/>
            </a:pPr>
            <a:endParaRPr lang="en-US"/>
          </a:p>
        </c:txPr>
        <c:crossAx val="-21138637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1138637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7906095071448E-4"/>
              <c:y val="0.1291573118877281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-1007867880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57791030881"/>
          <c:y val="2.77778663809897E-2"/>
          <c:w val="0.89364355377412097"/>
          <c:h val="0.8311779777527809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rgbClr val="9D804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ysClr val="window" lastClr="FFFFFF">
                  <a:lumMod val="50000"/>
                </a:sys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E0E4-114F-AEC9-A5829E3C673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0E4-114F-AEC9-A5829E3C673C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E0E4-114F-AEC9-A5829E3C673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E0E4-114F-AEC9-A5829E3C673C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0E4-114F-AEC9-A5829E3C673C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E0E4-114F-AEC9-A5829E3C673C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E0E4-114F-AEC9-A5829E3C673C}"/>
              </c:ext>
            </c:extLst>
          </c:dPt>
          <c:dLbls>
            <c:numFmt formatCode="0.0" sourceLinked="0"/>
            <c:spPr>
              <a:solidFill>
                <a:schemeClr val="bg1">
                  <a:alpha val="50000"/>
                </a:schemeClr>
              </a:solidFill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EBR-GZR ± RBV _x000d_x 12 or 16 Weeks</c:v>
                </c:pt>
                <c:pt idx="1">
                  <c:v>EBR-GZR _x000d_x 12 Weeks</c:v>
                </c:pt>
                <c:pt idx="2">
                  <c:v>EBR-GZR + RBV _x000d_x 12 weeks </c:v>
                </c:pt>
                <c:pt idx="3">
                  <c:v>EBR-GZR _x000d_x 16 weeks </c:v>
                </c:pt>
                <c:pt idx="4">
                  <c:v>EBR-GZR + RBV _x000d_x 16 weeks 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88.6</c:v>
                </c:pt>
                <c:pt idx="1">
                  <c:v>87.5</c:v>
                </c:pt>
                <c:pt idx="2">
                  <c:v>93.3</c:v>
                </c:pt>
                <c:pt idx="3">
                  <c:v>60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0E4-114F-AEC9-A5829E3C67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119433608"/>
        <c:axId val="2059350312"/>
      </c:barChart>
      <c:catAx>
        <c:axId val="21194336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100"/>
            </a:pPr>
            <a:endParaRPr lang="en-US"/>
          </a:p>
        </c:txPr>
        <c:crossAx val="205935031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05935031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Patients with SVR 12 (%)</a:t>
                </a:r>
              </a:p>
            </c:rich>
          </c:tx>
          <c:layout>
            <c:manualLayout>
              <c:xMode val="edge"/>
              <c:yMode val="edge"/>
              <c:x val="7.3417906095071448E-4"/>
              <c:y val="9.245625546806648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119433608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673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265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E2D5DDC8-955B-5F4B-89A3-FA28C1E4091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87419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853372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10" name="Title 4">
            <a:extLst>
              <a:ext uri="{FF2B5EF4-FFF2-40B4-BE49-F238E27FC236}">
                <a16:creationId xmlns:a16="http://schemas.microsoft.com/office/drawing/2014/main" id="{32040D45-8BA9-D140-AC63-610E2828C96D}"/>
              </a:ext>
            </a:extLst>
          </p:cNvPr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3D8E482-99BE-C84B-B161-963C2E5217F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DB6606ED-A198-F841-A81E-EAF8A36DE6F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905E0287-FFA2-4B43-9C84-CDE59F70FA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B639466-DB5B-A345-8962-629595564BB7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 in this presentation is that of the author(s) and does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37" r:id="rId10"/>
    <p:sldLayoutId id="2147483738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solidFill>
                  <a:srgbClr val="001D48"/>
                </a:solidFill>
              </a:rPr>
              <a:t>Elbasvir-Grazoprevir</a:t>
            </a:r>
            <a:r>
              <a:rPr lang="en-US" sz="1800" dirty="0">
                <a:solidFill>
                  <a:srgbClr val="001D48"/>
                </a:solidFill>
              </a:rPr>
              <a:t> +/- Ribavirin in HCV GT 4 </a:t>
            </a:r>
            <a:br>
              <a:rPr lang="en-US" sz="165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Pooled Analysis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0D3AF60-E53B-0F4D-8845-8C615C4F198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Source: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Asselah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T, et al.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Liver Int. 2018;38:1583-91.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9FA6AD-21D1-454D-9988-5826D4099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and Treatment Experienced, Phase 2/3</a:t>
            </a:r>
          </a:p>
        </p:txBody>
      </p:sp>
    </p:spTree>
    <p:extLst>
      <p:ext uri="{BB962C8B-B14F-4D97-AF65-F5344CB8AC3E}">
        <p14:creationId xmlns:p14="http://schemas.microsoft.com/office/powerpoint/2010/main" val="422472589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Elbasvir-Grazoprevir</a:t>
            </a:r>
            <a:r>
              <a:rPr lang="en-US" sz="2000" dirty="0"/>
              <a:t> +/- RBV in HCV GT4 </a:t>
            </a:r>
            <a:br>
              <a:rPr lang="en-US" sz="2000" dirty="0"/>
            </a:br>
            <a:r>
              <a:rPr lang="en-US" sz="2000" dirty="0"/>
              <a:t>Pooled Analysis: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 err="1"/>
              <a:t>Asselah</a:t>
            </a:r>
            <a:r>
              <a:rPr lang="nb-NO" dirty="0"/>
              <a:t> T, et al. Liver Int. 2018;38:1583-91.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3E2E6-33AE-8C43-B7D8-5E309EECA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4"/>
            <a:ext cx="8515350" cy="329318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Design</a:t>
            </a:r>
            <a:r>
              <a:rPr lang="en-US" dirty="0"/>
              <a:t>: Pooled analysis of treatment naïve and treatment experienced adults with HCV genotype 4 who participated in phase 2 and 3 clinical trials involving treatment with elbasvir-grazoprevir for 12-16 weeks, with or without ribavirin.</a:t>
            </a:r>
          </a:p>
          <a:p>
            <a:r>
              <a:rPr lang="en-US" b="1" dirty="0"/>
              <a:t>Entry Criteria</a:t>
            </a:r>
          </a:p>
          <a:p>
            <a:pPr lvl="1"/>
            <a:r>
              <a:rPr lang="en-US" dirty="0"/>
              <a:t>Chronic HCV genotype 4 (n = 155)</a:t>
            </a:r>
          </a:p>
          <a:p>
            <a:pPr lvl="1"/>
            <a:r>
              <a:rPr lang="en-US" dirty="0"/>
              <a:t>18 years or older</a:t>
            </a:r>
          </a:p>
          <a:p>
            <a:pPr lvl="1"/>
            <a:r>
              <a:rPr lang="en-US" dirty="0"/>
              <a:t>Baseline HCV RNA ≥10,000 IU/mL</a:t>
            </a:r>
          </a:p>
          <a:p>
            <a:pPr lvl="1"/>
            <a:r>
              <a:rPr lang="en-US" dirty="0"/>
              <a:t>Treatment naïve &amp; Treatment experienced (prior PEG-INF-based failure)</a:t>
            </a:r>
          </a:p>
          <a:p>
            <a:pPr lvl="1"/>
            <a:r>
              <a:rPr lang="en-US" dirty="0"/>
              <a:t>Persons with compensated cirrhosis permitted</a:t>
            </a:r>
          </a:p>
          <a:p>
            <a:pPr lvl="1"/>
            <a:r>
              <a:rPr lang="en-US" dirty="0"/>
              <a:t>Persons with HIV infection permitted</a:t>
            </a:r>
          </a:p>
          <a:p>
            <a:r>
              <a:rPr lang="en-US" b="1" dirty="0"/>
              <a:t>Primary End-Point</a:t>
            </a:r>
            <a:r>
              <a:rPr lang="en-US" dirty="0"/>
              <a:t>: SVR12</a:t>
            </a:r>
          </a:p>
          <a:p>
            <a:pPr marL="34290" indent="0">
              <a:buNone/>
            </a:pPr>
            <a:endParaRPr lang="en-US" dirty="0"/>
          </a:p>
          <a:p>
            <a:pPr marL="3429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0697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Elbasvir-Grazoprevir</a:t>
            </a:r>
            <a:r>
              <a:rPr lang="en-US" sz="2000" dirty="0"/>
              <a:t> +/- RBV in HCV GT4 </a:t>
            </a:r>
            <a:br>
              <a:rPr lang="en-US" sz="2000" dirty="0"/>
            </a:br>
            <a:r>
              <a:rPr lang="en-US" sz="2000" dirty="0"/>
              <a:t>Pooled Analysis: Results in Treatment Naive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 err="1"/>
              <a:t>Asselah</a:t>
            </a:r>
            <a:r>
              <a:rPr lang="nb-NO" dirty="0"/>
              <a:t> T, et al. Liver Int. 2018;38:1583-91.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61551" y="1088531"/>
          <a:ext cx="8229600" cy="318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86440" y="3617265"/>
            <a:ext cx="1196393" cy="363386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107/111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234967" y="4484528"/>
            <a:ext cx="7456183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 Abbreviations: EBR-GZR = </a:t>
            </a:r>
            <a:r>
              <a:rPr lang="en-US" sz="1050" dirty="0" err="1">
                <a:solidFill>
                  <a:srgbClr val="000000"/>
                </a:solidFill>
                <a:latin typeface="Arial"/>
                <a:cs typeface="Arial"/>
              </a:rPr>
              <a:t>elbasvir-grazoprevir</a:t>
            </a: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; RBV = ribavirin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5BD4F5-2279-A549-B72E-E74D0DAE76D9}"/>
              </a:ext>
            </a:extLst>
          </p:cNvPr>
          <p:cNvSpPr/>
          <p:nvPr/>
        </p:nvSpPr>
        <p:spPr>
          <a:xfrm>
            <a:off x="4512444" y="3706505"/>
            <a:ext cx="88865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97/101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95D24-314C-A74B-8401-83451EC7C7C7}"/>
              </a:ext>
            </a:extLst>
          </p:cNvPr>
          <p:cNvSpPr/>
          <p:nvPr/>
        </p:nvSpPr>
        <p:spPr>
          <a:xfrm>
            <a:off x="6934970" y="3706505"/>
            <a:ext cx="888651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10/10</a:t>
            </a:r>
          </a:p>
        </p:txBody>
      </p:sp>
    </p:spTree>
    <p:extLst>
      <p:ext uri="{BB962C8B-B14F-4D97-AF65-F5344CB8AC3E}">
        <p14:creationId xmlns:p14="http://schemas.microsoft.com/office/powerpoint/2010/main" val="140372441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000" dirty="0" err="1"/>
              <a:t>Elbasvir-Grazoprevir</a:t>
            </a:r>
            <a:r>
              <a:rPr lang="en-US" sz="2000" dirty="0"/>
              <a:t> +/- RBV in HCV GT4 </a:t>
            </a:r>
            <a:br>
              <a:rPr lang="en-US" sz="2000" dirty="0"/>
            </a:br>
            <a:r>
              <a:rPr lang="en-US" sz="2000" dirty="0"/>
              <a:t>Pooled Analysis: Results in Treatment Experienced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 err="1"/>
              <a:t>Asselah</a:t>
            </a:r>
            <a:r>
              <a:rPr lang="nb-NO" dirty="0"/>
              <a:t> T, et al. Liver Int. 2018;38:1583-91.</a:t>
            </a:r>
          </a:p>
        </p:txBody>
      </p:sp>
      <p:graphicFrame>
        <p:nvGraphicFramePr>
          <p:cNvPr id="30" name="Chart 29"/>
          <p:cNvGraphicFramePr>
            <a:graphicFrameLocks/>
          </p:cNvGraphicFramePr>
          <p:nvPr/>
        </p:nvGraphicFramePr>
        <p:xfrm>
          <a:off x="466725" y="1088533"/>
          <a:ext cx="82296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711664" y="3453719"/>
            <a:ext cx="639305" cy="316922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39/44</a:t>
            </a: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1299952" y="4421903"/>
            <a:ext cx="7396373" cy="27432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0" tIns="91440" rIns="0" bIns="91440" anchor="ctr">
            <a:prstTxWarp prst="textNoShape">
              <a:avLst/>
            </a:prstTxWarp>
          </a:bodyPr>
          <a:lstStyle/>
          <a:p>
            <a:pPr marL="91440" defTabSz="701279">
              <a:lnSpc>
                <a:spcPts val="1350"/>
              </a:lnSpc>
              <a:spcBef>
                <a:spcPct val="50000"/>
              </a:spcBef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Abbreviations: EBR-GZR = elbasvir-grazoprevir; RBV = ribavirin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F5BD4F5-2279-A549-B72E-E74D0DAE76D9}"/>
              </a:ext>
            </a:extLst>
          </p:cNvPr>
          <p:cNvSpPr/>
          <p:nvPr/>
        </p:nvSpPr>
        <p:spPr>
          <a:xfrm>
            <a:off x="3207861" y="3528436"/>
            <a:ext cx="63930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14/16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795D24-314C-A74B-8401-83451EC7C7C7}"/>
              </a:ext>
            </a:extLst>
          </p:cNvPr>
          <p:cNvSpPr/>
          <p:nvPr/>
        </p:nvSpPr>
        <p:spPr>
          <a:xfrm>
            <a:off x="4656871" y="3528436"/>
            <a:ext cx="63930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14/15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4E1A353-48B2-1942-8811-B388B04279A0}"/>
              </a:ext>
            </a:extLst>
          </p:cNvPr>
          <p:cNvSpPr/>
          <p:nvPr/>
        </p:nvSpPr>
        <p:spPr>
          <a:xfrm>
            <a:off x="6127983" y="3528436"/>
            <a:ext cx="63930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3/5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AA7CFD-C829-8644-9C89-2A167E0595E8}"/>
              </a:ext>
            </a:extLst>
          </p:cNvPr>
          <p:cNvSpPr/>
          <p:nvPr/>
        </p:nvSpPr>
        <p:spPr>
          <a:xfrm>
            <a:off x="7615882" y="3528436"/>
            <a:ext cx="63930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8/8</a:t>
            </a:r>
          </a:p>
        </p:txBody>
      </p:sp>
    </p:spTree>
    <p:extLst>
      <p:ext uri="{BB962C8B-B14F-4D97-AF65-F5344CB8AC3E}">
        <p14:creationId xmlns:p14="http://schemas.microsoft.com/office/powerpoint/2010/main" val="418098722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Elbasvir-Grazoprevir +/- RBV in HCV GT4 </a:t>
            </a:r>
            <a:br>
              <a:rPr lang="en-US" sz="2000" dirty="0"/>
            </a:br>
            <a:r>
              <a:rPr lang="en-US" sz="2000" dirty="0"/>
              <a:t>Pooled Analysis: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nb-NO" dirty="0" err="1"/>
              <a:t>Asselah</a:t>
            </a:r>
            <a:r>
              <a:rPr lang="nb-NO" dirty="0"/>
              <a:t> T, et al. Liver Int. 2018;38:1583-91.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CD4F4-28D1-7D4F-9722-C2B2D032C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707077"/>
            <a:ext cx="9180576" cy="172715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dirty="0">
                <a:solidFill>
                  <a:srgbClr val="C0000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chemeClr val="tx1"/>
                </a:solidFill>
              </a:rPr>
              <a:t>“The regimens of 12 weeks of elbasvir/grazoprevir without ribavirin, and 16 weeks of elbasvir/grazoprevir plus ribavirin, were efficacious in HCV GT4‐infected treatment‐naïve and treatment‐experienced participants respectively. Baseline NS5A resistance‐associated substitutions did not impact the efficacy of elbasvir/grazoprevir in GT4‐infected participants.”</a:t>
            </a:r>
          </a:p>
        </p:txBody>
      </p:sp>
    </p:spTree>
    <p:extLst>
      <p:ext uri="{BB962C8B-B14F-4D97-AF65-F5344CB8AC3E}">
        <p14:creationId xmlns:p14="http://schemas.microsoft.com/office/powerpoint/2010/main" val="282211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3645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38978</TotalTime>
  <Words>323</Words>
  <Application>Microsoft Macintosh PowerPoint</Application>
  <PresentationFormat>On-screen Show (16:9)</PresentationFormat>
  <Paragraphs>35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Corbel</vt:lpstr>
      <vt:lpstr>Geneva</vt:lpstr>
      <vt:lpstr>Lucida Grande</vt:lpstr>
      <vt:lpstr>Times New Roman</vt:lpstr>
      <vt:lpstr>AETC_Master_Template_061510</vt:lpstr>
      <vt:lpstr>Elbasvir-Grazoprevir +/- Ribavirin in HCV GT 4  Pooled Analysis</vt:lpstr>
      <vt:lpstr>Elbasvir-Grazoprevir +/- RBV in HCV GT4  Pooled Analysis: Study Features</vt:lpstr>
      <vt:lpstr>Elbasvir-Grazoprevir +/- RBV in HCV GT4  Pooled Analysis: Results in Treatment Naive</vt:lpstr>
      <vt:lpstr>Elbasvir-Grazoprevir +/- RBV in HCV GT4  Pooled Analysis: Results in Treatment Experienced</vt:lpstr>
      <vt:lpstr>Elbasvir-Grazoprevir +/- RBV in HCV GT4  Pooled Analysis: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1476</cp:revision>
  <cp:lastPrinted>2019-10-21T18:40:24Z</cp:lastPrinted>
  <dcterms:created xsi:type="dcterms:W3CDTF">2010-11-28T05:36:22Z</dcterms:created>
  <dcterms:modified xsi:type="dcterms:W3CDTF">2022-03-31T03:18:32Z</dcterms:modified>
</cp:coreProperties>
</file>