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3"/>
  </p:notesMasterIdLst>
  <p:handoutMasterIdLst>
    <p:handoutMasterId r:id="rId14"/>
  </p:handoutMasterIdLst>
  <p:sldIdLst>
    <p:sldId id="1079" r:id="rId2"/>
    <p:sldId id="1080" r:id="rId3"/>
    <p:sldId id="913" r:id="rId4"/>
    <p:sldId id="915" r:id="rId5"/>
    <p:sldId id="1081" r:id="rId6"/>
    <p:sldId id="1082" r:id="rId7"/>
    <p:sldId id="995" r:id="rId8"/>
    <p:sldId id="1083" r:id="rId9"/>
    <p:sldId id="1084" r:id="rId10"/>
    <p:sldId id="1103" r:id="rId11"/>
    <p:sldId id="999" r:id="rId12"/>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A" initials="MFA" lastIdx="23" clrIdx="0">
    <p:extLst>
      <p:ext uri="{19B8F6BF-5375-455C-9EA6-DF929625EA0E}">
        <p15:presenceInfo xmlns:p15="http://schemas.microsoft.com/office/powerpoint/2012/main" userId="714ddc0a6c47b6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B00"/>
    <a:srgbClr val="0085B6"/>
    <a:srgbClr val="708C76"/>
    <a:srgbClr val="005B9D"/>
    <a:srgbClr val="7A9342"/>
    <a:srgbClr val="456975"/>
    <a:srgbClr val="C4AAC3"/>
    <a:srgbClr val="9A8699"/>
    <a:srgbClr val="E1C4E0"/>
    <a:srgbClr val="828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245" autoAdjust="0"/>
    <p:restoredTop sz="85486" autoAdjust="0"/>
  </p:normalViewPr>
  <p:slideViewPr>
    <p:cSldViewPr snapToGrid="0" showGuides="1">
      <p:cViewPr varScale="1">
        <p:scale>
          <a:sx n="148" d="100"/>
          <a:sy n="148" d="100"/>
        </p:scale>
        <p:origin x="976"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9952"/>
    </p:cViewPr>
  </p:sorterViewPr>
  <p:notesViewPr>
    <p:cSldViewPr snapToGrid="0"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35209487702926"/>
          <c:y val="4.5138888888888888E-2"/>
          <c:w val="0.84978810467271204"/>
          <c:h val="0.82433666445968701"/>
        </c:manualLayout>
      </c:layout>
      <c:barChart>
        <c:barDir val="col"/>
        <c:grouping val="clustered"/>
        <c:varyColors val="0"/>
        <c:ser>
          <c:idx val="0"/>
          <c:order val="0"/>
          <c:tx>
            <c:strRef>
              <c:f>Sheet1!$B$1</c:f>
              <c:strCache>
                <c:ptCount val="1"/>
              </c:strCache>
            </c:strRef>
          </c:tx>
          <c:spPr>
            <a:solidFill>
              <a:srgbClr val="005C9E"/>
            </a:soli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1-01B1-7F42-BFE3-39BA84638243}"/>
              </c:ext>
            </c:extLst>
          </c:dPt>
          <c:dPt>
            <c:idx val="1"/>
            <c:invertIfNegative val="0"/>
            <c:bubble3D val="0"/>
            <c:spPr>
              <a:solidFill>
                <a:srgbClr val="71796B"/>
              </a:solidFill>
              <a:ln w="12700">
                <a:noFill/>
              </a:ln>
              <a:effectLst/>
              <a:scene3d>
                <a:camera prst="orthographicFront"/>
                <a:lightRig rig="threePt" dir="t"/>
              </a:scene3d>
              <a:sp3d>
                <a:bevelT/>
              </a:sp3d>
            </c:spPr>
            <c:extLst>
              <c:ext xmlns:c16="http://schemas.microsoft.com/office/drawing/2014/chart" uri="{C3380CC4-5D6E-409C-BE32-E72D297353CC}">
                <c16:uniqueId val="{00000002-01B1-7F42-BFE3-39BA84638243}"/>
              </c:ext>
            </c:extLst>
          </c:dPt>
          <c:dPt>
            <c:idx val="2"/>
            <c:invertIfNegative val="0"/>
            <c:bubble3D val="0"/>
            <c:extLst>
              <c:ext xmlns:c16="http://schemas.microsoft.com/office/drawing/2014/chart" uri="{C3380CC4-5D6E-409C-BE32-E72D297353CC}">
                <c16:uniqueId val="{00000004-01B1-7F42-BFE3-39BA84638243}"/>
              </c:ext>
            </c:extLst>
          </c:dPt>
          <c:dPt>
            <c:idx val="3"/>
            <c:invertIfNegative val="0"/>
            <c:bubble3D val="0"/>
            <c:extLst>
              <c:ext xmlns:c16="http://schemas.microsoft.com/office/drawing/2014/chart" uri="{C3380CC4-5D6E-409C-BE32-E72D297353CC}">
                <c16:uniqueId val="{00000006-01B1-7F42-BFE3-39BA84638243}"/>
              </c:ext>
            </c:extLst>
          </c:dPt>
          <c:dPt>
            <c:idx val="4"/>
            <c:invertIfNegative val="0"/>
            <c:bubble3D val="0"/>
            <c:extLst>
              <c:ext xmlns:c16="http://schemas.microsoft.com/office/drawing/2014/chart" uri="{C3380CC4-5D6E-409C-BE32-E72D297353CC}">
                <c16:uniqueId val="{00000008-01B1-7F42-BFE3-39BA84638243}"/>
              </c:ext>
            </c:extLst>
          </c:dPt>
          <c:dPt>
            <c:idx val="5"/>
            <c:invertIfNegative val="0"/>
            <c:bubble3D val="0"/>
            <c:extLst>
              <c:ext xmlns:c16="http://schemas.microsoft.com/office/drawing/2014/chart" uri="{C3380CC4-5D6E-409C-BE32-E72D297353CC}">
                <c16:uniqueId val="{00000009-01B1-7F42-BFE3-39BA84638243}"/>
              </c:ext>
            </c:extLst>
          </c:dPt>
          <c:dPt>
            <c:idx val="6"/>
            <c:invertIfNegative val="0"/>
            <c:bubble3D val="0"/>
            <c:extLst>
              <c:ext xmlns:c16="http://schemas.microsoft.com/office/drawing/2014/chart" uri="{C3380CC4-5D6E-409C-BE32-E72D297353CC}">
                <c16:uniqueId val="{0000000A-01B1-7F42-BFE3-39BA84638243}"/>
              </c:ext>
            </c:extLst>
          </c:dPt>
          <c:dLbls>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Sofosbuvir-Velpatasvir</c:v>
                </c:pt>
                <c:pt idx="1">
                  <c:v>Sofosbuvir-Velpatasvir + Ribavirin</c:v>
                </c:pt>
              </c:strCache>
            </c:strRef>
          </c:cat>
          <c:val>
            <c:numRef>
              <c:f>Sheet1!$B$2:$B$3</c:f>
              <c:numCache>
                <c:formatCode>0</c:formatCode>
                <c:ptCount val="2"/>
                <c:pt idx="0">
                  <c:v>91</c:v>
                </c:pt>
                <c:pt idx="1">
                  <c:v>96</c:v>
                </c:pt>
              </c:numCache>
            </c:numRef>
          </c:val>
          <c:extLst>
            <c:ext xmlns:c16="http://schemas.microsoft.com/office/drawing/2014/chart" uri="{C3380CC4-5D6E-409C-BE32-E72D297353CC}">
              <c16:uniqueId val="{0000000B-01B1-7F42-BFE3-39BA84638243}"/>
            </c:ext>
          </c:extLst>
        </c:ser>
        <c:dLbls>
          <c:showLegendKey val="0"/>
          <c:showVal val="1"/>
          <c:showCatName val="0"/>
          <c:showSerName val="0"/>
          <c:showPercent val="0"/>
          <c:showBubbleSize val="0"/>
        </c:dLbls>
        <c:gapWidth val="125"/>
        <c:overlap val="9"/>
        <c:axId val="-2068885288"/>
        <c:axId val="-2063783192"/>
      </c:barChart>
      <c:catAx>
        <c:axId val="-206888528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063783192"/>
        <c:crosses val="autoZero"/>
        <c:auto val="1"/>
        <c:lblAlgn val="ctr"/>
        <c:lblOffset val="1"/>
        <c:tickLblSkip val="1"/>
        <c:tickMarkSkip val="1"/>
        <c:noMultiLvlLbl val="0"/>
      </c:catAx>
      <c:valAx>
        <c:axId val="-2063783192"/>
        <c:scaling>
          <c:orientation val="minMax"/>
          <c:max val="100"/>
          <c:min val="0"/>
        </c:scaling>
        <c:delete val="0"/>
        <c:axPos val="l"/>
        <c:title>
          <c:tx>
            <c:rich>
              <a:bodyPr/>
              <a:lstStyle/>
              <a:p>
                <a:pPr>
                  <a:defRPr/>
                </a:pPr>
                <a:r>
                  <a:rPr lang="en-US" dirty="0"/>
                  <a:t>Patients with SVR12 (%)</a:t>
                </a:r>
              </a:p>
            </c:rich>
          </c:tx>
          <c:layout>
            <c:manualLayout>
              <c:xMode val="edge"/>
              <c:yMode val="edge"/>
              <c:x val="0"/>
              <c:y val="0.15630768543753601"/>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0688852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43857238449"/>
          <c:y val="2.77778663809897E-2"/>
          <c:w val="0.84978810467271204"/>
          <c:h val="0.82433666445968701"/>
        </c:manualLayout>
      </c:layout>
      <c:barChart>
        <c:barDir val="col"/>
        <c:grouping val="clustered"/>
        <c:varyColors val="0"/>
        <c:ser>
          <c:idx val="0"/>
          <c:order val="0"/>
          <c:tx>
            <c:strRef>
              <c:f>Sheet1!$B$1</c:f>
              <c:strCache>
                <c:ptCount val="1"/>
              </c:strCache>
            </c:strRef>
          </c:tx>
          <c:spPr>
            <a:solidFill>
              <a:srgbClr val="326496"/>
            </a:solidFill>
            <a:ln w="12700">
              <a:noFill/>
            </a:ln>
            <a:effectLst/>
            <a:scene3d>
              <a:camera prst="orthographicFront"/>
              <a:lightRig rig="threePt" dir="t"/>
            </a:scene3d>
            <a:sp3d>
              <a:bevelT/>
            </a:sp3d>
          </c:spPr>
          <c:invertIfNegative val="0"/>
          <c:dPt>
            <c:idx val="0"/>
            <c:invertIfNegative val="0"/>
            <c:bubble3D val="0"/>
            <c:spPr>
              <a:solidFill>
                <a:srgbClr val="005C9E"/>
              </a:solidFill>
              <a:ln w="12700">
                <a:noFill/>
              </a:ln>
              <a:effectLst/>
              <a:scene3d>
                <a:camera prst="orthographicFront"/>
                <a:lightRig rig="threePt" dir="t"/>
              </a:scene3d>
              <a:sp3d>
                <a:bevelT/>
              </a:sp3d>
            </c:spPr>
            <c:extLst>
              <c:ext xmlns:c16="http://schemas.microsoft.com/office/drawing/2014/chart" uri="{C3380CC4-5D6E-409C-BE32-E72D297353CC}">
                <c16:uniqueId val="{00000001-01B1-7F42-BFE3-39BA84638243}"/>
              </c:ext>
            </c:extLst>
          </c:dPt>
          <c:dPt>
            <c:idx val="1"/>
            <c:invertIfNegative val="0"/>
            <c:bubble3D val="0"/>
            <c:spPr>
              <a:solidFill>
                <a:srgbClr val="71796B"/>
              </a:solidFill>
              <a:ln w="12700">
                <a:noFill/>
              </a:ln>
              <a:effectLst/>
              <a:scene3d>
                <a:camera prst="orthographicFront"/>
                <a:lightRig rig="threePt" dir="t"/>
              </a:scene3d>
              <a:sp3d>
                <a:bevelT/>
              </a:sp3d>
            </c:spPr>
            <c:extLst>
              <c:ext xmlns:c16="http://schemas.microsoft.com/office/drawing/2014/chart" uri="{C3380CC4-5D6E-409C-BE32-E72D297353CC}">
                <c16:uniqueId val="{00000002-01B1-7F42-BFE3-39BA84638243}"/>
              </c:ext>
            </c:extLst>
          </c:dPt>
          <c:dPt>
            <c:idx val="2"/>
            <c:invertIfNegative val="0"/>
            <c:bubble3D val="0"/>
            <c:spPr>
              <a:solidFill>
                <a:sysClr val="window" lastClr="FFFFFF">
                  <a:lumMod val="50000"/>
                </a:sysClr>
              </a:solidFill>
              <a:ln w="12700">
                <a:noFill/>
              </a:ln>
              <a:effectLst/>
              <a:scene3d>
                <a:camera prst="orthographicFront"/>
                <a:lightRig rig="threePt" dir="t"/>
              </a:scene3d>
              <a:sp3d>
                <a:bevelT/>
              </a:sp3d>
            </c:spPr>
            <c:extLst>
              <c:ext xmlns:c16="http://schemas.microsoft.com/office/drawing/2014/chart" uri="{C3380CC4-5D6E-409C-BE32-E72D297353CC}">
                <c16:uniqueId val="{00000004-01B1-7F42-BFE3-39BA84638243}"/>
              </c:ext>
            </c:extLst>
          </c:dPt>
          <c:dPt>
            <c:idx val="3"/>
            <c:invertIfNegative val="0"/>
            <c:bubble3D val="0"/>
            <c:spPr>
              <a:solidFill>
                <a:srgbClr val="6E4B7D"/>
              </a:solidFill>
              <a:ln w="12700">
                <a:noFill/>
              </a:ln>
              <a:effectLst/>
              <a:scene3d>
                <a:camera prst="orthographicFront"/>
                <a:lightRig rig="threePt" dir="t"/>
              </a:scene3d>
              <a:sp3d>
                <a:bevelT/>
              </a:sp3d>
            </c:spPr>
            <c:extLst>
              <c:ext xmlns:c16="http://schemas.microsoft.com/office/drawing/2014/chart" uri="{C3380CC4-5D6E-409C-BE32-E72D297353CC}">
                <c16:uniqueId val="{00000006-01B1-7F42-BFE3-39BA84638243}"/>
              </c:ext>
            </c:extLst>
          </c:dPt>
          <c:dPt>
            <c:idx val="4"/>
            <c:invertIfNegative val="0"/>
            <c:bubble3D val="0"/>
            <c:spPr>
              <a:solidFill>
                <a:srgbClr val="886F3F"/>
              </a:solidFill>
              <a:ln w="12700">
                <a:noFill/>
              </a:ln>
              <a:effectLst/>
              <a:scene3d>
                <a:camera prst="orthographicFront"/>
                <a:lightRig rig="threePt" dir="t"/>
              </a:scene3d>
              <a:sp3d>
                <a:bevelT/>
              </a:sp3d>
            </c:spPr>
            <c:extLst>
              <c:ext xmlns:c16="http://schemas.microsoft.com/office/drawing/2014/chart" uri="{C3380CC4-5D6E-409C-BE32-E72D297353CC}">
                <c16:uniqueId val="{00000008-01B1-7F42-BFE3-39BA84638243}"/>
              </c:ext>
            </c:extLst>
          </c:dPt>
          <c:dPt>
            <c:idx val="5"/>
            <c:invertIfNegative val="0"/>
            <c:bubble3D val="0"/>
            <c:extLst>
              <c:ext xmlns:c16="http://schemas.microsoft.com/office/drawing/2014/chart" uri="{C3380CC4-5D6E-409C-BE32-E72D297353CC}">
                <c16:uniqueId val="{00000009-01B1-7F42-BFE3-39BA84638243}"/>
              </c:ext>
            </c:extLst>
          </c:dPt>
          <c:dPt>
            <c:idx val="6"/>
            <c:invertIfNegative val="0"/>
            <c:bubble3D val="0"/>
            <c:extLst>
              <c:ext xmlns:c16="http://schemas.microsoft.com/office/drawing/2014/chart" uri="{C3380CC4-5D6E-409C-BE32-E72D297353CC}">
                <c16:uniqueId val="{0000000A-01B1-7F42-BFE3-39BA84638243}"/>
              </c:ext>
            </c:extLst>
          </c:dPt>
          <c:dLbls>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Sofosbuvir-Velpatasvir</c:v>
                </c:pt>
                <c:pt idx="1">
                  <c:v>Sofosbuvir-Velpatasvir + Ribavirin</c:v>
                </c:pt>
              </c:strCache>
            </c:strRef>
          </c:cat>
          <c:val>
            <c:numRef>
              <c:f>Sheet1!$B$2:$B$3</c:f>
              <c:numCache>
                <c:formatCode>0</c:formatCode>
                <c:ptCount val="2"/>
                <c:pt idx="0">
                  <c:v>91</c:v>
                </c:pt>
                <c:pt idx="1">
                  <c:v>96</c:v>
                </c:pt>
              </c:numCache>
            </c:numRef>
          </c:val>
          <c:extLst>
            <c:ext xmlns:c16="http://schemas.microsoft.com/office/drawing/2014/chart" uri="{C3380CC4-5D6E-409C-BE32-E72D297353CC}">
              <c16:uniqueId val="{0000000B-01B1-7F42-BFE3-39BA84638243}"/>
            </c:ext>
          </c:extLst>
        </c:ser>
        <c:dLbls>
          <c:showLegendKey val="0"/>
          <c:showVal val="1"/>
          <c:showCatName val="0"/>
          <c:showSerName val="0"/>
          <c:showPercent val="0"/>
          <c:showBubbleSize val="0"/>
        </c:dLbls>
        <c:gapWidth val="125"/>
        <c:overlap val="9"/>
        <c:axId val="-2068885288"/>
        <c:axId val="-2063783192"/>
      </c:barChart>
      <c:catAx>
        <c:axId val="-206888528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063783192"/>
        <c:crosses val="autoZero"/>
        <c:auto val="1"/>
        <c:lblAlgn val="ctr"/>
        <c:lblOffset val="1"/>
        <c:tickLblSkip val="1"/>
        <c:tickMarkSkip val="1"/>
        <c:noMultiLvlLbl val="0"/>
      </c:catAx>
      <c:valAx>
        <c:axId val="-2063783192"/>
        <c:scaling>
          <c:orientation val="minMax"/>
          <c:max val="100"/>
          <c:min val="0"/>
        </c:scaling>
        <c:delete val="0"/>
        <c:axPos val="l"/>
        <c:title>
          <c:tx>
            <c:rich>
              <a:bodyPr/>
              <a:lstStyle/>
              <a:p>
                <a:pPr>
                  <a:defRPr sz="1400"/>
                </a:pPr>
                <a:r>
                  <a:rPr lang="en-US" sz="1400" dirty="0"/>
                  <a:t>Patients with SVR12 (%)</a:t>
                </a:r>
              </a:p>
            </c:rich>
          </c:tx>
          <c:layout>
            <c:manualLayout>
              <c:xMode val="edge"/>
              <c:yMode val="edge"/>
              <c:x val="0"/>
              <c:y val="0.15630768543753601"/>
            </c:manualLayout>
          </c:layout>
          <c:overlay val="0"/>
        </c:title>
        <c:numFmt formatCode="0" sourceLinked="0"/>
        <c:majorTickMark val="out"/>
        <c:minorTickMark val="none"/>
        <c:tickLblPos val="nextTo"/>
        <c:spPr>
          <a:ln w="6350">
            <a:solidFill>
              <a:srgbClr val="000000"/>
            </a:solidFill>
          </a:ln>
        </c:spPr>
        <c:crossAx val="-20688852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81664791901"/>
          <c:y val="0.12143737568664301"/>
          <c:w val="0.88154949381327297"/>
          <c:h val="0.76262157931790298"/>
        </c:manualLayout>
      </c:layout>
      <c:barChart>
        <c:barDir val="col"/>
        <c:grouping val="clustered"/>
        <c:varyColors val="0"/>
        <c:ser>
          <c:idx val="0"/>
          <c:order val="0"/>
          <c:tx>
            <c:strRef>
              <c:f>Sheet1!$B$1</c:f>
              <c:strCache>
                <c:ptCount val="1"/>
                <c:pt idx="0">
                  <c:v>No NS5A RAS</c:v>
                </c:pt>
              </c:strCache>
            </c:strRef>
          </c:tx>
          <c:spPr>
            <a:gradFill flip="none" rotWithShape="1">
              <a:gsLst>
                <a:gs pos="20000">
                  <a:srgbClr val="7F6000"/>
                </a:gs>
                <a:gs pos="100000">
                  <a:srgbClr val="E5B56C"/>
                </a:gs>
              </a:gsLst>
              <a:lin ang="0" scaled="1"/>
              <a:tileRect/>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0-8646-DA48-9A55-F643D58F947C}"/>
              </c:ext>
            </c:extLst>
          </c:dPt>
          <c:dPt>
            <c:idx val="1"/>
            <c:invertIfNegative val="0"/>
            <c:bubble3D val="0"/>
            <c:extLst>
              <c:ext xmlns:c16="http://schemas.microsoft.com/office/drawing/2014/chart" uri="{C3380CC4-5D6E-409C-BE32-E72D297353CC}">
                <c16:uniqueId val="{00000001-8646-DA48-9A55-F643D58F947C}"/>
              </c:ext>
            </c:extLst>
          </c:dPt>
          <c:dPt>
            <c:idx val="2"/>
            <c:invertIfNegative val="0"/>
            <c:bubble3D val="0"/>
            <c:extLst>
              <c:ext xmlns:c16="http://schemas.microsoft.com/office/drawing/2014/chart" uri="{C3380CC4-5D6E-409C-BE32-E72D297353CC}">
                <c16:uniqueId val="{00000002-8646-DA48-9A55-F643D58F947C}"/>
              </c:ext>
            </c:extLst>
          </c:dPt>
          <c:dLbls>
            <c:dLbl>
              <c:idx val="1"/>
              <c:tx>
                <c:rich>
                  <a:bodyPr/>
                  <a:lstStyle/>
                  <a:p>
                    <a:r>
                      <a:rPr lang="en-US" sz="1200" dirty="0"/>
                      <a:t>100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646-DA48-9A55-F643D58F947C}"/>
                </c:ext>
              </c:extLst>
            </c:dLbl>
            <c:numFmt formatCode="0.0" sourceLinked="0"/>
            <c:spPr>
              <a:solidFill>
                <a:sysClr val="window" lastClr="FFFFFF">
                  <a:alpha val="50000"/>
                </a:sysClr>
              </a:solidFill>
              <a:ln>
                <a:noFill/>
              </a:ln>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SOF-VEL</c:v>
                </c:pt>
                <c:pt idx="1">
                  <c:v>SOF-VEL + RBV</c:v>
                </c:pt>
              </c:strCache>
            </c:strRef>
          </c:cat>
          <c:val>
            <c:numRef>
              <c:f>Sheet1!$B$2:$B$3</c:f>
              <c:numCache>
                <c:formatCode>0.0</c:formatCode>
                <c:ptCount val="2"/>
                <c:pt idx="0">
                  <c:v>96</c:v>
                </c:pt>
                <c:pt idx="1">
                  <c:v>99</c:v>
                </c:pt>
              </c:numCache>
            </c:numRef>
          </c:val>
          <c:extLst>
            <c:ext xmlns:c16="http://schemas.microsoft.com/office/drawing/2014/chart" uri="{C3380CC4-5D6E-409C-BE32-E72D297353CC}">
              <c16:uniqueId val="{00000003-8646-DA48-9A55-F643D58F947C}"/>
            </c:ext>
          </c:extLst>
        </c:ser>
        <c:ser>
          <c:idx val="1"/>
          <c:order val="1"/>
          <c:tx>
            <c:strRef>
              <c:f>Sheet1!$C$1</c:f>
              <c:strCache>
                <c:ptCount val="1"/>
                <c:pt idx="0">
                  <c:v>Any NS5A RAS</c:v>
                </c:pt>
              </c:strCache>
            </c:strRef>
          </c:tx>
          <c:spPr>
            <a:gradFill>
              <a:gsLst>
                <a:gs pos="20000">
                  <a:srgbClr val="00637F"/>
                </a:gs>
                <a:gs pos="100000">
                  <a:srgbClr val="5AB0CA"/>
                </a:gs>
              </a:gsLst>
              <a:lin ang="0" scaled="1"/>
            </a:gradFill>
            <a:ln w="12700">
              <a:noFill/>
            </a:ln>
            <a:effectLst/>
            <a:scene3d>
              <a:camera prst="orthographicFront"/>
              <a:lightRig rig="threePt" dir="t"/>
            </a:scene3d>
            <a:sp3d>
              <a:bevelT/>
            </a:sp3d>
          </c:spPr>
          <c:invertIfNegative val="0"/>
          <c:dLbls>
            <c:dLbl>
              <c:idx val="1"/>
              <c:tx>
                <c:rich>
                  <a:bodyPr/>
                  <a:lstStyle/>
                  <a:p>
                    <a:r>
                      <a:rPr lang="en-US" sz="1200" dirty="0"/>
                      <a:t>100</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646-DA48-9A55-F643D58F947C}"/>
                </c:ext>
              </c:extLst>
            </c:dLbl>
            <c:numFmt formatCode="0.0" sourceLinked="0"/>
            <c:spPr>
              <a:solidFill>
                <a:sysClr val="window" lastClr="FFFFFF">
                  <a:alpha val="50000"/>
                </a:sysClr>
              </a:solidFill>
              <a:ln>
                <a:noFill/>
              </a:ln>
              <a:effectLst/>
            </c:spPr>
            <c:txPr>
              <a:bodyPr/>
              <a:lstStyle/>
              <a:p>
                <a:pPr>
                  <a:defRPr sz="12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SOF-VEL</c:v>
                </c:pt>
                <c:pt idx="1">
                  <c:v>SOF-VEL + RBV</c:v>
                </c:pt>
              </c:strCache>
            </c:strRef>
          </c:cat>
          <c:val>
            <c:numRef>
              <c:f>Sheet1!$C$2:$C$3</c:f>
              <c:numCache>
                <c:formatCode>0.0</c:formatCode>
                <c:ptCount val="2"/>
                <c:pt idx="0">
                  <c:v>84</c:v>
                </c:pt>
                <c:pt idx="1">
                  <c:v>95</c:v>
                </c:pt>
              </c:numCache>
            </c:numRef>
          </c:val>
          <c:extLst>
            <c:ext xmlns:c16="http://schemas.microsoft.com/office/drawing/2014/chart" uri="{C3380CC4-5D6E-409C-BE32-E72D297353CC}">
              <c16:uniqueId val="{00000005-8646-DA48-9A55-F643D58F947C}"/>
            </c:ext>
          </c:extLst>
        </c:ser>
        <c:dLbls>
          <c:showLegendKey val="0"/>
          <c:showVal val="1"/>
          <c:showCatName val="0"/>
          <c:showSerName val="0"/>
          <c:showPercent val="0"/>
          <c:showBubbleSize val="0"/>
        </c:dLbls>
        <c:gapWidth val="150"/>
        <c:axId val="-2017957192"/>
        <c:axId val="-2108268424"/>
      </c:barChart>
      <c:catAx>
        <c:axId val="-2017957192"/>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b="1" i="0">
                <a:latin typeface="Arial"/>
                <a:cs typeface="Arial"/>
              </a:defRPr>
            </a:pPr>
            <a:endParaRPr lang="en-US"/>
          </a:p>
        </c:txPr>
        <c:crossAx val="-2108268424"/>
        <c:crosses val="autoZero"/>
        <c:auto val="1"/>
        <c:lblAlgn val="ctr"/>
        <c:lblOffset val="10"/>
        <c:tickLblSkip val="1"/>
        <c:tickMarkSkip val="1"/>
        <c:noMultiLvlLbl val="0"/>
      </c:catAx>
      <c:valAx>
        <c:axId val="-2108268424"/>
        <c:scaling>
          <c:orientation val="minMax"/>
          <c:max val="100"/>
          <c:min val="0"/>
        </c:scaling>
        <c:delete val="0"/>
        <c:axPos val="l"/>
        <c:title>
          <c:tx>
            <c:rich>
              <a:bodyPr/>
              <a:lstStyle/>
              <a:p>
                <a:pPr>
                  <a:defRPr sz="1400">
                    <a:latin typeface="Arial"/>
                    <a:cs typeface="Arial"/>
                  </a:defRPr>
                </a:pPr>
                <a:r>
                  <a:rPr lang="en-US" sz="1400" b="1" i="0" baseline="0" dirty="0">
                    <a:effectLst/>
                  </a:rPr>
                  <a:t>Patients (%) with SVR 12</a:t>
                </a:r>
                <a:endParaRPr lang="en-US" sz="1400" dirty="0">
                  <a:effectLst/>
                </a:endParaRPr>
              </a:p>
            </c:rich>
          </c:tx>
          <c:layout>
            <c:manualLayout>
              <c:xMode val="edge"/>
              <c:yMode val="edge"/>
              <c:x val="0"/>
              <c:y val="0.19341426071741"/>
            </c:manualLayout>
          </c:layout>
          <c:overlay val="0"/>
        </c:title>
        <c:numFmt formatCode="0" sourceLinked="0"/>
        <c:majorTickMark val="out"/>
        <c:minorTickMark val="none"/>
        <c:tickLblPos val="nextTo"/>
        <c:spPr>
          <a:ln w="6350" cmpd="sng">
            <a:solidFill>
              <a:srgbClr val="000000"/>
            </a:solidFill>
          </a:ln>
        </c:spPr>
        <c:txPr>
          <a:bodyPr/>
          <a:lstStyle/>
          <a:p>
            <a:pPr>
              <a:defRPr sz="1200">
                <a:latin typeface="Arial" panose="020B0604020202020204" pitchFamily="34" charset="0"/>
                <a:cs typeface="Arial" panose="020B0604020202020204" pitchFamily="34" charset="0"/>
              </a:defRPr>
            </a:pPr>
            <a:endParaRPr lang="en-US"/>
          </a:p>
        </c:txPr>
        <c:crossAx val="-201795719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9996302056541742"/>
          <c:y val="1.7245406824146998E-2"/>
          <c:w val="0.4816865414856597"/>
          <c:h val="8.0726462290953996E-2"/>
        </c:manualLayout>
      </c:layout>
      <c:overlay val="0"/>
      <c:spPr>
        <a:noFill/>
        <a:ln>
          <a:noFill/>
        </a:ln>
      </c:spPr>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cs typeface="Arial"/>
            </a:endParaRPr>
          </a:p>
        </p:txBody>
      </p:sp>
    </p:spTree>
    <p:extLst>
      <p:ext uri="{BB962C8B-B14F-4D97-AF65-F5344CB8AC3E}">
        <p14:creationId xmlns:p14="http://schemas.microsoft.com/office/powerpoint/2010/main" val="316972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a:t>
            </a:fld>
            <a:endParaRPr lang="en-US" dirty="0"/>
          </a:p>
        </p:txBody>
      </p:sp>
    </p:spTree>
    <p:extLst>
      <p:ext uri="{BB962C8B-B14F-4D97-AF65-F5344CB8AC3E}">
        <p14:creationId xmlns:p14="http://schemas.microsoft.com/office/powerpoint/2010/main" val="99858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a:t>
            </a:fld>
            <a:endParaRPr lang="en-US" dirty="0"/>
          </a:p>
        </p:txBody>
      </p:sp>
    </p:spTree>
    <p:extLst>
      <p:ext uri="{BB962C8B-B14F-4D97-AF65-F5344CB8AC3E}">
        <p14:creationId xmlns:p14="http://schemas.microsoft.com/office/powerpoint/2010/main" val="3593200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7</a:t>
            </a:fld>
            <a:endParaRPr lang="en-US" dirty="0"/>
          </a:p>
        </p:txBody>
      </p:sp>
    </p:spTree>
    <p:extLst>
      <p:ext uri="{BB962C8B-B14F-4D97-AF65-F5344CB8AC3E}">
        <p14:creationId xmlns:p14="http://schemas.microsoft.com/office/powerpoint/2010/main" val="1530820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8</a:t>
            </a:fld>
            <a:endParaRPr lang="en-US" dirty="0"/>
          </a:p>
        </p:txBody>
      </p:sp>
    </p:spTree>
    <p:extLst>
      <p:ext uri="{BB962C8B-B14F-4D97-AF65-F5344CB8AC3E}">
        <p14:creationId xmlns:p14="http://schemas.microsoft.com/office/powerpoint/2010/main" val="2431992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9</a:t>
            </a:fld>
            <a:endParaRPr lang="en-US" dirty="0"/>
          </a:p>
        </p:txBody>
      </p:sp>
    </p:spTree>
    <p:extLst>
      <p:ext uri="{BB962C8B-B14F-4D97-AF65-F5344CB8AC3E}">
        <p14:creationId xmlns:p14="http://schemas.microsoft.com/office/powerpoint/2010/main" val="1447991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UR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4C532C-3D97-E34C-A378-DD504926CABE}"/>
              </a:ext>
            </a:extLst>
          </p:cNvPr>
          <p:cNvPicPr>
            <a:picLocks noChangeAspect="1"/>
          </p:cNvPicPr>
          <p:nvPr userDrawn="1"/>
        </p:nvPicPr>
        <p:blipFill>
          <a:blip r:embed="rId2"/>
          <a:stretch>
            <a:fillRect/>
          </a:stretch>
        </p:blipFill>
        <p:spPr>
          <a:xfrm>
            <a:off x="504850" y="195241"/>
            <a:ext cx="2926080" cy="465946"/>
          </a:xfrm>
          <a:prstGeom prst="rect">
            <a:avLst/>
          </a:prstGeom>
        </p:spPr>
      </p:pic>
      <p:grpSp>
        <p:nvGrpSpPr>
          <p:cNvPr id="3" name="Group 2">
            <a:extLst>
              <a:ext uri="{FF2B5EF4-FFF2-40B4-BE49-F238E27FC236}">
                <a16:creationId xmlns:a16="http://schemas.microsoft.com/office/drawing/2014/main" id="{B90319A0-61A9-B04E-A7BC-8B6F583247CD}"/>
              </a:ext>
            </a:extLst>
          </p:cNvPr>
          <p:cNvGrpSpPr/>
          <p:nvPr userDrawn="1"/>
        </p:nvGrpSpPr>
        <p:grpSpPr>
          <a:xfrm>
            <a:off x="462321" y="4516238"/>
            <a:ext cx="2280879" cy="446276"/>
            <a:chOff x="462321" y="4578479"/>
            <a:chExt cx="2280879" cy="446276"/>
          </a:xfrm>
        </p:grpSpPr>
        <p:sp>
          <p:nvSpPr>
            <p:cNvPr id="12" name="TextBox 11">
              <a:extLst>
                <a:ext uri="{FF2B5EF4-FFF2-40B4-BE49-F238E27FC236}">
                  <a16:creationId xmlns:a16="http://schemas.microsoft.com/office/drawing/2014/main" id="{919FD9F7-C1BC-7347-B044-72480FB61141}"/>
                </a:ext>
              </a:extLst>
            </p:cNvPr>
            <p:cNvSpPr txBox="1">
              <a:spLocks noChangeAspect="1"/>
            </p:cNvSpPr>
            <p:nvPr userDrawn="1"/>
          </p:nvSpPr>
          <p:spPr>
            <a:xfrm>
              <a:off x="462321" y="4578479"/>
              <a:ext cx="2280879" cy="446276"/>
            </a:xfrm>
            <a:prstGeom prst="rect">
              <a:avLst/>
            </a:prstGeom>
            <a:noFill/>
          </p:spPr>
          <p:txBody>
            <a:bodyPr wrap="square" rtlCol="0">
              <a:spAutoFit/>
            </a:bodyPr>
            <a:lstStyle/>
            <a:p>
              <a:pPr algn="l"/>
              <a:r>
                <a:rPr lang="en-US" sz="1200" cap="small" spc="100" baseline="0" dirty="0">
                  <a:latin typeface="Corbel" panose="020B0503020204020204" pitchFamily="34" charset="0"/>
                  <a:cs typeface="Calibri" panose="020F0502020204030204" pitchFamily="34" charset="0"/>
                </a:rPr>
                <a:t>Hepatitis </a:t>
              </a:r>
              <a:r>
                <a:rPr lang="en-US" sz="1200" b="1" cap="small" spc="100" baseline="0" dirty="0">
                  <a:solidFill>
                    <a:srgbClr val="285078"/>
                  </a:solidFill>
                  <a:latin typeface="Corbel" panose="020B0503020204020204" pitchFamily="34" charset="0"/>
                  <a:cs typeface="Calibri" panose="020F0502020204030204" pitchFamily="34" charset="0"/>
                </a:rPr>
                <a:t>C</a:t>
              </a:r>
              <a:r>
                <a:rPr lang="en-US" sz="1200" cap="small" spc="100" baseline="0" dirty="0">
                  <a:latin typeface="Corbel" panose="020B0503020204020204" pitchFamily="34" charset="0"/>
                  <a:cs typeface="Calibri" panose="020F0502020204030204" pitchFamily="34" charset="0"/>
                </a:rPr>
                <a:t> Online</a:t>
              </a:r>
              <a:br>
                <a:rPr lang="en-US" sz="1600" dirty="0">
                  <a:latin typeface="Corbel" panose="020B0503020204020204" pitchFamily="34" charset="0"/>
                  <a:cs typeface="Arial" panose="020B0604020202020204" pitchFamily="34" charset="0"/>
                </a:rPr>
              </a:br>
              <a:r>
                <a:rPr lang="en-US" sz="1050" dirty="0">
                  <a:solidFill>
                    <a:schemeClr val="tx1">
                      <a:lumMod val="75000"/>
                      <a:lumOff val="25000"/>
                    </a:schemeClr>
                  </a:solidFill>
                  <a:latin typeface="Corbel" panose="020B0503020204020204" pitchFamily="34" charset="0"/>
                  <a:cs typeface="Calibri" panose="020F0502020204030204" pitchFamily="34" charset="0"/>
                </a:rPr>
                <a:t>www.hepatitisC.uw.edu</a:t>
              </a:r>
            </a:p>
          </p:txBody>
        </p:sp>
        <p:cxnSp>
          <p:nvCxnSpPr>
            <p:cNvPr id="16" name="Straight Connector 15">
              <a:extLst>
                <a:ext uri="{FF2B5EF4-FFF2-40B4-BE49-F238E27FC236}">
                  <a16:creationId xmlns:a16="http://schemas.microsoft.com/office/drawing/2014/main" id="{348D6E11-48AB-BE4A-8814-EA56822BBF1E}"/>
                </a:ext>
              </a:extLst>
            </p:cNvPr>
            <p:cNvCxnSpPr/>
            <p:nvPr userDrawn="1"/>
          </p:nvCxnSpPr>
          <p:spPr>
            <a:xfrm>
              <a:off x="550191" y="4808530"/>
              <a:ext cx="1335024"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331D7AC0-870D-EE43-85B5-10937BBC3887}"/>
              </a:ext>
            </a:extLst>
          </p:cNvPr>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0" y="858320"/>
            <a:ext cx="9157371" cy="3474720"/>
          </a:xfrm>
          <a:prstGeom prst="rect">
            <a:avLst/>
          </a:prstGeom>
        </p:spPr>
      </p:pic>
      <p:sp>
        <p:nvSpPr>
          <p:cNvPr id="18" name="Title 1">
            <a:extLst>
              <a:ext uri="{FF2B5EF4-FFF2-40B4-BE49-F238E27FC236}">
                <a16:creationId xmlns:a16="http://schemas.microsoft.com/office/drawing/2014/main" id="{E80F54C7-FB42-CA4C-90DF-566F5473896E}"/>
              </a:ext>
            </a:extLst>
          </p:cNvPr>
          <p:cNvSpPr>
            <a:spLocks noGrp="1"/>
          </p:cNvSpPr>
          <p:nvPr>
            <p:ph type="ctrTitle" hasCustomPrompt="1"/>
          </p:nvPr>
        </p:nvSpPr>
        <p:spPr>
          <a:xfrm>
            <a:off x="438219" y="1017901"/>
            <a:ext cx="8229600" cy="1280160"/>
          </a:xfrm>
          <a:prstGeom prst="rect">
            <a:avLst/>
          </a:prstGeom>
        </p:spPr>
        <p:txBody>
          <a:bodyPr lIns="91440" anchor="ctr" anchorCtr="0">
            <a:normAutofit/>
          </a:bodyPr>
          <a:lstStyle>
            <a:lvl1pPr algn="l">
              <a:lnSpc>
                <a:spcPts val="3000"/>
              </a:lnSpc>
              <a:defRPr sz="3200" b="0">
                <a:solidFill>
                  <a:schemeClr val="bg1"/>
                </a:solidFill>
                <a:latin typeface="Arial" panose="020B0604020202020204" pitchFamily="34" charset="0"/>
                <a:cs typeface="Arial" panose="020B0604020202020204" pitchFamily="34" charset="0"/>
              </a:defRPr>
            </a:lvl1pPr>
          </a:lstStyle>
          <a:p>
            <a:r>
              <a:rPr lang="en-US" dirty="0"/>
              <a:t>Click and Add Title</a:t>
            </a:r>
          </a:p>
        </p:txBody>
      </p:sp>
      <p:sp>
        <p:nvSpPr>
          <p:cNvPr id="21" name="Text Placeholder 15">
            <a:extLst>
              <a:ext uri="{FF2B5EF4-FFF2-40B4-BE49-F238E27FC236}">
                <a16:creationId xmlns:a16="http://schemas.microsoft.com/office/drawing/2014/main" id="{4ABFC78A-A9BC-CF4A-BAF8-FC4134E5D473}"/>
              </a:ext>
            </a:extLst>
          </p:cNvPr>
          <p:cNvSpPr>
            <a:spLocks noGrp="1"/>
          </p:cNvSpPr>
          <p:nvPr>
            <p:ph type="body" sz="quarter" idx="18" hasCustomPrompt="1"/>
          </p:nvPr>
        </p:nvSpPr>
        <p:spPr>
          <a:xfrm>
            <a:off x="443736" y="2404157"/>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2" name="Date">
            <a:extLst>
              <a:ext uri="{FF2B5EF4-FFF2-40B4-BE49-F238E27FC236}">
                <a16:creationId xmlns:a16="http://schemas.microsoft.com/office/drawing/2014/main" id="{B66131DB-45B5-6945-A76D-741496EBA307}"/>
              </a:ext>
            </a:extLst>
          </p:cNvPr>
          <p:cNvSpPr>
            <a:spLocks noGrp="1"/>
          </p:cNvSpPr>
          <p:nvPr>
            <p:ph type="body" sz="quarter" idx="14" hasCustomPrompt="1"/>
          </p:nvPr>
        </p:nvSpPr>
        <p:spPr>
          <a:xfrm>
            <a:off x="443736" y="3967450"/>
            <a:ext cx="8229600" cy="219455"/>
          </a:xfrm>
          <a:prstGeom prst="rect">
            <a:avLst/>
          </a:prstGeom>
        </p:spPr>
        <p:txBody>
          <a:bodyPr anchor="ctr">
            <a:noAutofit/>
          </a:bodyPr>
          <a:lstStyle>
            <a:lvl1pPr marL="0" indent="0" algn="l">
              <a:lnSpc>
                <a:spcPts val="1200"/>
              </a:lnSpc>
              <a:buNone/>
              <a:defRPr sz="1050" b="0" baseline="0">
                <a:solidFill>
                  <a:srgbClr val="82C8FA"/>
                </a:solidFill>
                <a:latin typeface="Arial"/>
              </a:defRPr>
            </a:lvl1pPr>
          </a:lstStyle>
          <a:p>
            <a:pPr lvl="0"/>
            <a:r>
              <a:rPr lang="en-US" dirty="0"/>
              <a:t>Click and Add Last Date Info</a:t>
            </a:r>
          </a:p>
        </p:txBody>
      </p:sp>
      <p:cxnSp>
        <p:nvCxnSpPr>
          <p:cNvPr id="23" name="Straight Connector 22">
            <a:extLst>
              <a:ext uri="{FF2B5EF4-FFF2-40B4-BE49-F238E27FC236}">
                <a16:creationId xmlns:a16="http://schemas.microsoft.com/office/drawing/2014/main" id="{566D0A3E-B052-EA40-B037-054B51E770EC}"/>
              </a:ext>
            </a:extLst>
          </p:cNvPr>
          <p:cNvCxnSpPr>
            <a:cxnSpLocks/>
          </p:cNvCxnSpPr>
          <p:nvPr userDrawn="1"/>
        </p:nvCxnSpPr>
        <p:spPr>
          <a:xfrm>
            <a:off x="-8639" y="86256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160ADCC-ACEB-FA4F-9D36-5D0D7D86AD0A}"/>
              </a:ext>
            </a:extLst>
          </p:cNvPr>
          <p:cNvCxnSpPr>
            <a:cxnSpLocks/>
          </p:cNvCxnSpPr>
          <p:nvPr userDrawn="1"/>
        </p:nvCxnSpPr>
        <p:spPr>
          <a:xfrm>
            <a:off x="-863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386432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y-Slide-Full">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31297179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udy-Summary">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231542467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Bar: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10" name="Content Placeholder 3">
            <a:extLst>
              <a:ext uri="{FF2B5EF4-FFF2-40B4-BE49-F238E27FC236}">
                <a16:creationId xmlns:a16="http://schemas.microsoft.com/office/drawing/2014/main" id="{2291D050-F2FF-B84B-B85F-704A33D7A299}"/>
              </a:ext>
            </a:extLst>
          </p:cNvPr>
          <p:cNvSpPr>
            <a:spLocks noGrp="1"/>
          </p:cNvSpPr>
          <p:nvPr>
            <p:ph sz="half" idx="2" hasCustomPrompt="1"/>
          </p:nvPr>
        </p:nvSpPr>
        <p:spPr>
          <a:xfrm>
            <a:off x="323850" y="1428596"/>
            <a:ext cx="4248149"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1" name="Rectangle 3">
            <a:extLst>
              <a:ext uri="{FF2B5EF4-FFF2-40B4-BE49-F238E27FC236}">
                <a16:creationId xmlns:a16="http://schemas.microsoft.com/office/drawing/2014/main" id="{7D86A608-CE71-5040-8C80-661F1437DF33}"/>
              </a:ext>
            </a:extLst>
          </p:cNvPr>
          <p:cNvSpPr>
            <a:spLocks noChangeArrowheads="1"/>
          </p:cNvSpPr>
          <p:nvPr userDrawn="1"/>
        </p:nvSpPr>
        <p:spPr bwMode="invGray">
          <a:xfrm>
            <a:off x="323850" y="1035386"/>
            <a:ext cx="4248150"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3" name="Text Placeholder 2">
            <a:extLst>
              <a:ext uri="{FF2B5EF4-FFF2-40B4-BE49-F238E27FC236}">
                <a16:creationId xmlns:a16="http://schemas.microsoft.com/office/drawing/2014/main" id="{78D38D57-7E90-4C4F-BEFE-18F098A6A601}"/>
              </a:ext>
            </a:extLst>
          </p:cNvPr>
          <p:cNvSpPr>
            <a:spLocks noGrp="1"/>
          </p:cNvSpPr>
          <p:nvPr>
            <p:ph type="body" idx="10" hasCustomPrompt="1"/>
          </p:nvPr>
        </p:nvSpPr>
        <p:spPr>
          <a:xfrm>
            <a:off x="332815" y="1046741"/>
            <a:ext cx="4185088"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384688150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Whit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sp>
        <p:nvSpPr>
          <p:cNvPr id="2" name="Title 1"/>
          <p:cNvSpPr>
            <a:spLocks noGrp="1"/>
          </p:cNvSpPr>
          <p:nvPr>
            <p:ph type="title" hasCustomPrompt="1"/>
          </p:nvPr>
        </p:nvSpPr>
        <p:spPr>
          <a:xfrm>
            <a:off x="533401" y="2102823"/>
            <a:ext cx="8077200" cy="928688"/>
          </a:xfrm>
          <a:prstGeom prst="rect">
            <a:avLst/>
          </a:prstGeom>
        </p:spPr>
        <p:txBody>
          <a:bodyPr tIns="0" anchor="ctr">
            <a:normAutofit/>
          </a:bodyPr>
          <a:lstStyle>
            <a:lvl1pPr algn="ctr">
              <a:defRPr sz="2800" b="0"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13" name="Straight Connector 12"/>
          <p:cNvCxnSpPr>
            <a:cxnSpLocks/>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E75D3E13-CC4F-7E49-B471-8878E909C360}"/>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05573826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Divider-Bar">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2095500"/>
            <a:ext cx="9143999" cy="97155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323848" y="2105025"/>
            <a:ext cx="84963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550092C9-A09F-7245-8D15-AEFDA532881C}"/>
              </a:ext>
            </a:extLst>
          </p:cNvPr>
          <p:cNvSpPr>
            <a:spLocks noGrp="1"/>
          </p:cNvSpPr>
          <p:nvPr>
            <p:ph type="body" sz="quarter" idx="15"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
        <p:nvSpPr>
          <p:cNvPr id="10" name="Text Placeholder 2">
            <a:extLst>
              <a:ext uri="{FF2B5EF4-FFF2-40B4-BE49-F238E27FC236}">
                <a16:creationId xmlns:a16="http://schemas.microsoft.com/office/drawing/2014/main" id="{1CCC311E-DA3E-AB41-BF2C-7398324BA555}"/>
              </a:ext>
            </a:extLst>
          </p:cNvPr>
          <p:cNvSpPr>
            <a:spLocks noGrp="1"/>
          </p:cNvSpPr>
          <p:nvPr>
            <p:ph type="body" idx="1" hasCustomPrompt="1"/>
          </p:nvPr>
        </p:nvSpPr>
        <p:spPr>
          <a:xfrm>
            <a:off x="323849" y="-7144"/>
            <a:ext cx="8839200" cy="363760"/>
          </a:xfrm>
          <a:prstGeom prst="rect">
            <a:avLst/>
          </a:prstGeom>
        </p:spPr>
        <p:txBody>
          <a:bodyPr lIns="91440" anchor="b">
            <a:normAutofit/>
          </a:bodyPr>
          <a:lstStyle>
            <a:lvl1pPr marL="0" indent="0">
              <a:spcBef>
                <a:spcPts val="0"/>
              </a:spcBef>
              <a:buNone/>
              <a:defRPr sz="1100" b="0" baseline="0">
                <a:solidFill>
                  <a:schemeClr val="bg1"/>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SECTION TOPIC (OPTIONAL)</a:t>
            </a:r>
          </a:p>
        </p:txBody>
      </p:sp>
    </p:spTree>
    <p:extLst>
      <p:ext uri="{BB962C8B-B14F-4D97-AF65-F5344CB8AC3E}">
        <p14:creationId xmlns:p14="http://schemas.microsoft.com/office/powerpoint/2010/main" val="388067803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Soli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36BB952-50A8-AE49-87A9-BEC72E8DE500}"/>
              </a:ext>
            </a:extLst>
          </p:cNvPr>
          <p:cNvSpPr txBox="1">
            <a:spLocks/>
          </p:cNvSpPr>
          <p:nvPr userDrawn="1"/>
        </p:nvSpPr>
        <p:spPr>
          <a:xfrm>
            <a:off x="1" y="1371600"/>
            <a:ext cx="9143999" cy="240030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2" name="Title 1"/>
          <p:cNvSpPr>
            <a:spLocks noGrp="1"/>
          </p:cNvSpPr>
          <p:nvPr>
            <p:ph type="title" hasCustomPrompt="1"/>
          </p:nvPr>
        </p:nvSpPr>
        <p:spPr>
          <a:xfrm>
            <a:off x="0" y="2105025"/>
            <a:ext cx="91440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72F09-2BBD-9049-A14A-1051BDD99E57}"/>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13881032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1371600"/>
            <a:ext cx="9143999" cy="2400300"/>
          </a:xfrm>
          <a:prstGeom prst="rect">
            <a:avLst/>
          </a:prstGeom>
          <a:gradFill flip="none" rotWithShape="1">
            <a:gsLst>
              <a:gs pos="0">
                <a:srgbClr val="006D9A">
                  <a:alpha val="50000"/>
                </a:srgbClr>
              </a:gs>
              <a:gs pos="50000">
                <a:schemeClr val="bg1"/>
              </a:gs>
              <a:gs pos="100000">
                <a:srgbClr val="006D9A">
                  <a:alpha val="50000"/>
                </a:srgbClr>
              </a:gs>
            </a:gsLst>
            <a:lin ang="5400000" scaled="0"/>
            <a:tileRect/>
          </a:gra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0" y="2105025"/>
            <a:ext cx="9144000" cy="956120"/>
          </a:xfrm>
          <a:prstGeom prst="rect">
            <a:avLst/>
          </a:prstGeom>
          <a:solidFill>
            <a:schemeClr val="bg1"/>
          </a:solidFill>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5" name="Straight Connector 14"/>
          <p:cNvCxnSpPr/>
          <p:nvPr userDrawn="1"/>
        </p:nvCxnSpPr>
        <p:spPr>
          <a:xfrm>
            <a:off x="-7493"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54F47EEC-7D64-BC44-B74A-8AB7EC9C1146}"/>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2243079281"/>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mage-Blue">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gradFill>
            <a:gsLst>
              <a:gs pos="0">
                <a:srgbClr val="004E66"/>
              </a:gs>
              <a:gs pos="100000">
                <a:srgbClr val="00779D"/>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05198773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mage-Black">
    <p:spTree>
      <p:nvGrpSpPr>
        <p:cNvPr id="1" name=""/>
        <p:cNvGrpSpPr/>
        <p:nvPr/>
      </p:nvGrpSpPr>
      <p:grpSpPr>
        <a:xfrm>
          <a:off x="0" y="0"/>
          <a:ext cx="0" cy="0"/>
          <a:chOff x="0" y="0"/>
          <a:chExt cx="0" cy="0"/>
        </a:xfrm>
      </p:grpSpPr>
      <p:sp>
        <p:nvSpPr>
          <p:cNvPr id="18" name="Rectangle 17"/>
          <p:cNvSpPr/>
          <p:nvPr userDrawn="1"/>
        </p:nvSpPr>
        <p:spPr>
          <a:xfrm>
            <a:off x="0" y="971551"/>
            <a:ext cx="9153144" cy="4192523"/>
          </a:xfrm>
          <a:prstGeom prst="rect">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9" name="Straight Connector 18"/>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50C5D8D2-47A9-4648-ADAF-AF4DDAB936D3}"/>
              </a:ext>
            </a:extLst>
          </p:cNvPr>
          <p:cNvPicPr>
            <a:picLocks/>
          </p:cNvPicPr>
          <p:nvPr userDrawn="1"/>
        </p:nvPicPr>
        <p:blipFill>
          <a:blip r:embed="rId3"/>
          <a:stretch>
            <a:fillRect/>
          </a:stretch>
        </p:blipFill>
        <p:spPr>
          <a:xfrm>
            <a:off x="8130186" y="4819791"/>
            <a:ext cx="914400" cy="265176"/>
          </a:xfrm>
          <a:prstGeom prst="rect">
            <a:avLst/>
          </a:prstGeom>
        </p:spPr>
      </p:pic>
      <p:sp>
        <p:nvSpPr>
          <p:cNvPr id="9" name="Text Placeholder 5">
            <a:extLst>
              <a:ext uri="{FF2B5EF4-FFF2-40B4-BE49-F238E27FC236}">
                <a16:creationId xmlns:a16="http://schemas.microsoft.com/office/drawing/2014/main" id="{42E694FF-BE93-494A-8335-D80A3BE9892C}"/>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06949215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5154930"/>
          </a:xfrm>
          <a:prstGeom prst="rect">
            <a:avLst/>
          </a:prstGeom>
        </p:spPr>
      </p:pic>
      <p:pic>
        <p:nvPicPr>
          <p:cNvPr id="5" name="Picture 4">
            <a:extLst>
              <a:ext uri="{FF2B5EF4-FFF2-40B4-BE49-F238E27FC236}">
                <a16:creationId xmlns:a16="http://schemas.microsoft.com/office/drawing/2014/main" id="{97E7F697-0452-FD41-8395-6BF13DCE8E98}"/>
              </a:ext>
            </a:extLst>
          </p:cNvPr>
          <p:cNvPicPr>
            <a:picLocks/>
          </p:cNvPicPr>
          <p:nvPr userDrawn="1"/>
        </p:nvPicPr>
        <p:blipFill>
          <a:blip r:embed="rId3"/>
          <a:stretch>
            <a:fillRect/>
          </a:stretch>
        </p:blipFill>
        <p:spPr>
          <a:xfrm>
            <a:off x="8130186" y="4819791"/>
            <a:ext cx="914400" cy="265176"/>
          </a:xfrm>
          <a:prstGeom prst="rect">
            <a:avLst/>
          </a:prstGeom>
        </p:spPr>
      </p:pic>
      <p:sp>
        <p:nvSpPr>
          <p:cNvPr id="7" name="Text Placeholder 5">
            <a:extLst>
              <a:ext uri="{FF2B5EF4-FFF2-40B4-BE49-F238E27FC236}">
                <a16:creationId xmlns:a16="http://schemas.microsoft.com/office/drawing/2014/main" id="{C5375E53-0C80-A84B-AAA8-6B394E1E6F30}"/>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19300039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Lar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Large-Font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 Placeholder 5">
            <a:extLst>
              <a:ext uri="{FF2B5EF4-FFF2-40B4-BE49-F238E27FC236}">
                <a16:creationId xmlns:a16="http://schemas.microsoft.com/office/drawing/2014/main" id="{9A681A14-7A84-7F43-AE92-51583060A7F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82568E9B-001A-3C4B-92D6-08A79194F9D9}"/>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8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7239642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Rectang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950244"/>
            <a:ext cx="3657600" cy="514350"/>
          </a:xfrm>
          <a:prstGeom prst="rect">
            <a:avLst/>
          </a:prstGeom>
        </p:spPr>
        <p:txBody>
          <a:bodyPr tIns="0" anchor="t">
            <a:normAutofit/>
          </a:bodyPr>
          <a:lstStyle>
            <a:lvl1pPr algn="l">
              <a:defRPr sz="2400" b="0" cap="none">
                <a:solidFill>
                  <a:srgbClr val="003A78"/>
                </a:solidFill>
                <a:latin typeface="Arial" panose="020B0604020202020204" pitchFamily="34" charset="0"/>
                <a:cs typeface="Arial" panose="020B0604020202020204" pitchFamily="34" charset="0"/>
              </a:defRPr>
            </a:lvl1pPr>
          </a:lstStyle>
          <a:p>
            <a:r>
              <a:rPr lang="en-US" dirty="0"/>
              <a:t>Title</a:t>
            </a:r>
          </a:p>
        </p:txBody>
      </p:sp>
      <p:sp>
        <p:nvSpPr>
          <p:cNvPr id="3" name="Text Placeholder 2"/>
          <p:cNvSpPr>
            <a:spLocks noGrp="1"/>
          </p:cNvSpPr>
          <p:nvPr>
            <p:ph type="body" idx="1" hasCustomPrompt="1"/>
          </p:nvPr>
        </p:nvSpPr>
        <p:spPr>
          <a:xfrm>
            <a:off x="533400" y="1521619"/>
            <a:ext cx="3657600" cy="400050"/>
          </a:xfrm>
          <a:prstGeom prst="rect">
            <a:avLst/>
          </a:prstGeom>
        </p:spPr>
        <p:txBody>
          <a:bodyPr bIns="0" anchor="b"/>
          <a:lstStyle>
            <a:lvl1pPr marL="0" indent="0" algn="l">
              <a:buNone/>
              <a:defRPr sz="1800" cap="small" baseline="0">
                <a:solidFill>
                  <a:srgbClr val="003A78"/>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subtitle</a:t>
            </a:r>
          </a:p>
        </p:txBody>
      </p:sp>
      <p:sp>
        <p:nvSpPr>
          <p:cNvPr id="14" name="Rectangle 13"/>
          <p:cNvSpPr/>
          <p:nvPr/>
        </p:nvSpPr>
        <p:spPr>
          <a:xfrm>
            <a:off x="9526" y="2571752"/>
            <a:ext cx="4572001" cy="1209674"/>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p:nvSpPr>
        <p:spPr>
          <a:xfrm>
            <a:off x="4588934" y="1371600"/>
            <a:ext cx="4572001" cy="1185863"/>
          </a:xfrm>
          <a:prstGeom prst="rect">
            <a:avLst/>
          </a:prstGeom>
          <a:solidFill>
            <a:srgbClr val="0070C0">
              <a:alpha val="1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16"/>
          <p:cNvSpPr>
            <a:spLocks noGrp="1"/>
          </p:cNvSpPr>
          <p:nvPr>
            <p:ph sz="quarter" idx="10" hasCustomPrompt="1"/>
          </p:nvPr>
        </p:nvSpPr>
        <p:spPr>
          <a:xfrm>
            <a:off x="4876800" y="2686050"/>
            <a:ext cx="3962400" cy="914400"/>
          </a:xfrm>
          <a:prstGeom prst="rect">
            <a:avLst/>
          </a:prstGeom>
        </p:spPr>
        <p:txBody>
          <a:bodyPr/>
          <a:lstStyle>
            <a:lvl1pPr marL="171450" indent="-171450">
              <a:defRPr sz="1500">
                <a:solidFill>
                  <a:srgbClr val="003A78"/>
                </a:solidFill>
                <a:latin typeface="Arial" panose="020B0604020202020204" pitchFamily="34" charset="0"/>
                <a:cs typeface="Arial" panose="020B0604020202020204" pitchFamily="34" charset="0"/>
              </a:defRPr>
            </a:lvl1pPr>
          </a:lstStyle>
          <a:p>
            <a:pPr lvl="0"/>
            <a:r>
              <a:rPr lang="en-US" dirty="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cxnSp>
        <p:nvCxnSpPr>
          <p:cNvPr id="21" name="Straight Connector 20"/>
          <p:cNvCxnSpPr/>
          <p:nvPr userDrawn="1"/>
        </p:nvCxnSpPr>
        <p:spPr>
          <a:xfrm>
            <a:off x="-9329"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23" name="Straight Connector 22"/>
          <p:cNvCxnSpPr/>
          <p:nvPr userDrawn="1"/>
        </p:nvCxnSpPr>
        <p:spPr>
          <a:xfrm>
            <a:off x="-9329"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91F3C7D4-0781-8845-8825-89A145A9DF09}"/>
              </a:ext>
            </a:extLst>
          </p:cNvPr>
          <p:cNvPicPr>
            <a:picLocks/>
          </p:cNvPicPr>
          <p:nvPr userDrawn="1"/>
        </p:nvPicPr>
        <p:blipFill>
          <a:blip r:embed="rId3"/>
          <a:stretch>
            <a:fillRect/>
          </a:stretch>
        </p:blipFill>
        <p:spPr>
          <a:xfrm>
            <a:off x="8130186" y="4819791"/>
            <a:ext cx="914400" cy="265176"/>
          </a:xfrm>
          <a:prstGeom prst="rect">
            <a:avLst/>
          </a:prstGeom>
        </p:spPr>
      </p:pic>
    </p:spTree>
    <p:extLst>
      <p:ext uri="{BB962C8B-B14F-4D97-AF65-F5344CB8AC3E}">
        <p14:creationId xmlns:p14="http://schemas.microsoft.com/office/powerpoint/2010/main" val="310178891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osure-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Disclosures</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a:t>
            </a:r>
          </a:p>
          <a:p>
            <a:pPr lvl="1"/>
            <a:endParaRPr lang="en-US" dirty="0"/>
          </a:p>
          <a:p>
            <a:pPr lvl="1"/>
            <a:endParaRPr lang="en-US" dirty="0"/>
          </a:p>
        </p:txBody>
      </p:sp>
    </p:spTree>
    <p:extLst>
      <p:ext uri="{BB962C8B-B14F-4D97-AF65-F5344CB8AC3E}">
        <p14:creationId xmlns:p14="http://schemas.microsoft.com/office/powerpoint/2010/main" val="51980907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87835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nding-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0F0B8B-66F2-DF43-BD77-6C2E0DA2E6A6}"/>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cxnSp>
        <p:nvCxnSpPr>
          <p:cNvPr id="8" name="Straight Connector 7">
            <a:extLst>
              <a:ext uri="{FF2B5EF4-FFF2-40B4-BE49-F238E27FC236}">
                <a16:creationId xmlns:a16="http://schemas.microsoft.com/office/drawing/2014/main" id="{6A83514E-98F2-2D45-9DA2-54F265280D6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DA28F71-E8EE-4641-AAE6-AB4095216C3F}"/>
              </a:ext>
            </a:extLst>
          </p:cNvPr>
          <p:cNvSpPr txBox="1"/>
          <p:nvPr userDrawn="1"/>
        </p:nvSpPr>
        <p:spPr>
          <a:xfrm>
            <a:off x="458843" y="1375979"/>
            <a:ext cx="8229600" cy="1299010"/>
          </a:xfrm>
          <a:prstGeom prst="rect">
            <a:avLst/>
          </a:prstGeom>
          <a:noFill/>
        </p:spPr>
        <p:txBody>
          <a:bodyPr wrap="square" rtlCol="0">
            <a:spAutoFit/>
          </a:bodyPr>
          <a:lstStyle/>
          <a:p>
            <a:pPr marL="0" marR="0" lvl="0" indent="0" algn="l" defTabSz="914400" rtl="0" eaLnBrk="0" fontAlgn="base" latinLnBrk="0" hangingPunct="0">
              <a:lnSpc>
                <a:spcPts val="2400"/>
              </a:lnSpc>
              <a:spcBef>
                <a:spcPts val="0"/>
              </a:spcBef>
              <a:spcAft>
                <a:spcPct val="0"/>
              </a:spcAft>
              <a:buClr>
                <a:srgbClr val="434DA1"/>
              </a:buClr>
              <a:buSzPct val="125000"/>
              <a:buFont typeface="Arial"/>
              <a:buNone/>
              <a:tabLst/>
              <a:defRPr/>
            </a:pPr>
            <a:r>
              <a:rPr lang="en-US" sz="1800" b="1" i="0" dirty="0">
                <a:latin typeface="Arial" panose="020B0604020202020204" pitchFamily="34" charset="0"/>
                <a:cs typeface="Arial" panose="020B0604020202020204" pitchFamily="34" charset="0"/>
              </a:rPr>
              <a:t>Hepatitis </a:t>
            </a:r>
            <a:r>
              <a:rPr lang="en-US" sz="2000" b="1" i="0" dirty="0">
                <a:solidFill>
                  <a:srgbClr val="00546D"/>
                </a:solidFill>
                <a:latin typeface="Arial" panose="020B0604020202020204" pitchFamily="34" charset="0"/>
                <a:cs typeface="Arial" panose="020B0604020202020204" pitchFamily="34" charset="0"/>
              </a:rPr>
              <a:t>C</a:t>
            </a:r>
            <a:r>
              <a:rPr lang="en-US" sz="1800" b="1" i="0" dirty="0">
                <a:latin typeface="Arial" panose="020B0604020202020204" pitchFamily="34" charset="0"/>
                <a:cs typeface="Arial" panose="020B0604020202020204" pitchFamily="34" charset="0"/>
              </a:rPr>
              <a:t> Online </a:t>
            </a:r>
            <a:r>
              <a:rPr lang="en-US" sz="1800" i="0" dirty="0">
                <a:latin typeface="Arial" panose="020B0604020202020204" pitchFamily="34" charset="0"/>
                <a:cs typeface="Arial" panose="020B0604020202020204" pitchFamily="34" charset="0"/>
              </a:rPr>
              <a:t>is funded by a cooperative agreement from the Centers for Disease Control and Prevention (CDC-RFA- PS21-2105). This project is led by the University of Washington Infectious Diseases Education and Assessment (IDEA) Program. </a:t>
            </a:r>
            <a:endParaRPr lang="en-US" sz="1500" i="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4131116-A80C-D943-92A9-B0AF257E745D}"/>
              </a:ext>
            </a:extLst>
          </p:cNvPr>
          <p:cNvSpPr txBox="1"/>
          <p:nvPr userDrawn="1"/>
        </p:nvSpPr>
        <p:spPr>
          <a:xfrm>
            <a:off x="0" y="4636541"/>
            <a:ext cx="9151575" cy="564257"/>
          </a:xfrm>
          <a:prstGeom prst="rect">
            <a:avLst/>
          </a:prstGeom>
          <a:solidFill>
            <a:schemeClr val="bg1">
              <a:lumMod val="95000"/>
            </a:schemeClr>
          </a:solidFill>
        </p:spPr>
        <p:txBody>
          <a:bodyPr wrap="square" lIns="1188720" tIns="91440" rIns="1188720" bIns="137160" rtlCol="0" anchor="ctr">
            <a:spAutoFit/>
          </a:bodyPr>
          <a:lstStyle/>
          <a:p>
            <a:pPr algn="ctr">
              <a:lnSpc>
                <a:spcPts val="1300"/>
              </a:lnSpc>
            </a:pPr>
            <a:r>
              <a:rPr lang="en-US" sz="1100" i="1" dirty="0">
                <a:solidFill>
                  <a:schemeClr val="tx1"/>
                </a:solidFill>
                <a:latin typeface="+mn-lt"/>
              </a:rPr>
              <a:t>The contents in this presentation are those of the author(s) and do not necessarily represent the </a:t>
            </a:r>
            <a:br>
              <a:rPr lang="en-US" sz="1100" i="1" dirty="0">
                <a:solidFill>
                  <a:schemeClr val="tx1"/>
                </a:solidFill>
                <a:latin typeface="+mn-lt"/>
              </a:rPr>
            </a:br>
            <a:r>
              <a:rPr lang="en-US" sz="1100" i="1" dirty="0">
                <a:solidFill>
                  <a:schemeClr val="tx1"/>
                </a:solidFill>
                <a:latin typeface="+mn-lt"/>
              </a:rPr>
              <a:t>official position of views of, nor an endorsement, by the Centers for Disease Control and Prevention.</a:t>
            </a:r>
            <a:endParaRPr lang="en-US" sz="1100" i="1" dirty="0">
              <a:solidFill>
                <a:schemeClr val="tx1"/>
              </a:solidFill>
              <a:latin typeface="Arial"/>
            </a:endParaRPr>
          </a:p>
        </p:txBody>
      </p:sp>
      <p:pic>
        <p:nvPicPr>
          <p:cNvPr id="13" name="Picture 12">
            <a:extLst>
              <a:ext uri="{FF2B5EF4-FFF2-40B4-BE49-F238E27FC236}">
                <a16:creationId xmlns:a16="http://schemas.microsoft.com/office/drawing/2014/main" id="{E24FC7B0-4199-894F-A8D2-4FF835667F61}"/>
              </a:ext>
            </a:extLst>
          </p:cNvPr>
          <p:cNvPicPr>
            <a:picLocks noChangeAspect="1"/>
          </p:cNvPicPr>
          <p:nvPr userDrawn="1"/>
        </p:nvPicPr>
        <p:blipFill>
          <a:blip r:embed="rId3"/>
          <a:stretch>
            <a:fillRect/>
          </a:stretch>
        </p:blipFill>
        <p:spPr>
          <a:xfrm>
            <a:off x="3505188" y="3229441"/>
            <a:ext cx="2120053" cy="621792"/>
          </a:xfrm>
          <a:prstGeom prst="rect">
            <a:avLst/>
          </a:prstGeom>
        </p:spPr>
      </p:pic>
      <p:sp>
        <p:nvSpPr>
          <p:cNvPr id="14" name="Rectangle 13">
            <a:extLst>
              <a:ext uri="{FF2B5EF4-FFF2-40B4-BE49-F238E27FC236}">
                <a16:creationId xmlns:a16="http://schemas.microsoft.com/office/drawing/2014/main" id="{BED0061C-C01B-6147-BCD8-08FDF056E6F2}"/>
              </a:ext>
            </a:extLst>
          </p:cNvPr>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Acknowledgments</a:t>
            </a:r>
          </a:p>
        </p:txBody>
      </p:sp>
      <p:pic>
        <p:nvPicPr>
          <p:cNvPr id="29" name="Picture 28">
            <a:extLst>
              <a:ext uri="{FF2B5EF4-FFF2-40B4-BE49-F238E27FC236}">
                <a16:creationId xmlns:a16="http://schemas.microsoft.com/office/drawing/2014/main" id="{CFDD0DC4-87ED-2248-BCCC-3FFD6569F846}"/>
              </a:ext>
            </a:extLst>
          </p:cNvPr>
          <p:cNvPicPr>
            <a:picLocks noChangeAspect="1"/>
          </p:cNvPicPr>
          <p:nvPr userDrawn="1"/>
        </p:nvPicPr>
        <p:blipFill>
          <a:blip r:embed="rId4"/>
          <a:stretch>
            <a:fillRect/>
          </a:stretch>
        </p:blipFill>
        <p:spPr>
          <a:xfrm>
            <a:off x="489589" y="3230381"/>
            <a:ext cx="2257262" cy="658368"/>
          </a:xfrm>
          <a:prstGeom prst="rect">
            <a:avLst/>
          </a:prstGeom>
        </p:spPr>
      </p:pic>
      <p:pic>
        <p:nvPicPr>
          <p:cNvPr id="16" name="Picture 15">
            <a:extLst>
              <a:ext uri="{FF2B5EF4-FFF2-40B4-BE49-F238E27FC236}">
                <a16:creationId xmlns:a16="http://schemas.microsoft.com/office/drawing/2014/main" id="{5EAE2333-2F70-634E-82A6-B1B90516D6E6}"/>
              </a:ext>
            </a:extLst>
          </p:cNvPr>
          <p:cNvPicPr>
            <a:picLocks noChangeAspect="1"/>
          </p:cNvPicPr>
          <p:nvPr userDrawn="1"/>
        </p:nvPicPr>
        <p:blipFill>
          <a:blip r:embed="rId5"/>
          <a:stretch>
            <a:fillRect/>
          </a:stretch>
        </p:blipFill>
        <p:spPr>
          <a:xfrm>
            <a:off x="6442226" y="3266416"/>
            <a:ext cx="2145931" cy="560724"/>
          </a:xfrm>
          <a:prstGeom prst="rect">
            <a:avLst/>
          </a:prstGeom>
        </p:spPr>
      </p:pic>
    </p:spTree>
    <p:extLst>
      <p:ext uri="{BB962C8B-B14F-4D97-AF65-F5344CB8AC3E}">
        <p14:creationId xmlns:p14="http://schemas.microsoft.com/office/powerpoint/2010/main" val="156526751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Mediu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Medium-Font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Content Placeholder 3">
            <a:extLst>
              <a:ext uri="{FF2B5EF4-FFF2-40B4-BE49-F238E27FC236}">
                <a16:creationId xmlns:a16="http://schemas.microsoft.com/office/drawing/2014/main" id="{E7E4DF60-71E6-5A4F-922E-DACE79CE099B}"/>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5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
        <p:nvSpPr>
          <p:cNvPr id="10" name="Text Placeholder 5">
            <a:extLst>
              <a:ext uri="{FF2B5EF4-FFF2-40B4-BE49-F238E27FC236}">
                <a16:creationId xmlns:a16="http://schemas.microsoft.com/office/drawing/2014/main" id="{41F06CDF-9301-9D41-99E6-E67191B990C9}"/>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59610513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ame 20 F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3D4D4E-CA73-CE48-9341-CA63C4422E0F}"/>
              </a:ext>
            </a:extLst>
          </p:cNvPr>
          <p:cNvPicPr>
            <a:picLocks noChangeAspect="1"/>
          </p:cNvPicPr>
          <p:nvPr userDrawn="1"/>
        </p:nvPicPr>
        <p:blipFill>
          <a:blip r:embed="rId2"/>
          <a:stretch>
            <a:fillRect/>
          </a:stretch>
        </p:blipFill>
        <p:spPr>
          <a:xfrm>
            <a:off x="8130186" y="4829794"/>
            <a:ext cx="914400" cy="268185"/>
          </a:xfrm>
          <a:prstGeom prst="rect">
            <a:avLst/>
          </a:prstGeom>
        </p:spPr>
      </p:pic>
      <p:pic>
        <p:nvPicPr>
          <p:cNvPr id="16" name="Picture 15"/>
          <p:cNvPicPr>
            <a:picLocks/>
          </p:cNvPicPr>
          <p:nvPr userDrawn="1"/>
        </p:nvPicPr>
        <p:blipFill>
          <a:blip r:embed="rId3"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Same-20-Font Text Slide: click to add title</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5">
            <a:extLst>
              <a:ext uri="{FF2B5EF4-FFF2-40B4-BE49-F238E27FC236}">
                <a16:creationId xmlns:a16="http://schemas.microsoft.com/office/drawing/2014/main" id="{7E488213-315E-8B44-A5C0-27244905129B}"/>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9" name="Content Placeholder 3">
            <a:extLst>
              <a:ext uri="{FF2B5EF4-FFF2-40B4-BE49-F238E27FC236}">
                <a16:creationId xmlns:a16="http://schemas.microsoft.com/office/drawing/2014/main" id="{73EF870E-42BF-9B46-A4A3-4BBBF5EE82C2}"/>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 Level Text (click Return TAB to get to next level text)</a:t>
            </a:r>
          </a:p>
          <a:p>
            <a:pPr lvl="1"/>
            <a:r>
              <a:rPr lang="en-US" dirty="0"/>
              <a:t>Second level (click shift TAB to get back to First Level)</a:t>
            </a:r>
          </a:p>
          <a:p>
            <a:pPr lvl="2"/>
            <a:r>
              <a:rPr lang="en-US" dirty="0"/>
              <a:t>Click Return Tab to get to Third-Level Text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5560809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Text and Data/Image Slide: click to add title</a:t>
            </a:r>
          </a:p>
        </p:txBody>
      </p:sp>
      <p:sp>
        <p:nvSpPr>
          <p:cNvPr id="4" name="Content Placeholder 3"/>
          <p:cNvSpPr>
            <a:spLocks noGrp="1"/>
          </p:cNvSpPr>
          <p:nvPr>
            <p:ph sz="half" idx="2" hasCustomPrompt="1"/>
          </p:nvPr>
        </p:nvSpPr>
        <p:spPr>
          <a:xfrm>
            <a:off x="323850" y="1190625"/>
            <a:ext cx="4095750" cy="3600450"/>
          </a:xfrm>
          <a:prstGeom prst="rect">
            <a:avLst/>
          </a:prstGeom>
        </p:spPr>
        <p:txBody>
          <a:bodyPr anchor="t" anchorCtr="0">
            <a:normAutofit/>
          </a:bodyPr>
          <a:lstStyle>
            <a:lvl1pPr marL="171450" indent="-171450">
              <a:lnSpc>
                <a:spcPts val="2100"/>
              </a:lnSpc>
              <a:spcBef>
                <a:spcPts val="600"/>
              </a:spcBef>
              <a:buClr>
                <a:srgbClr val="0070C0"/>
              </a:buClr>
              <a:defRPr sz="1800">
                <a:solidFill>
                  <a:srgbClr val="000000"/>
                </a:solidFill>
                <a:latin typeface="Arial" panose="020B0604020202020204" pitchFamily="34" charset="0"/>
                <a:cs typeface="Arial" panose="020B0604020202020204" pitchFamily="34" charset="0"/>
              </a:defRPr>
            </a:lvl1pPr>
            <a:lvl2pPr marL="300038" indent="-128588">
              <a:lnSpc>
                <a:spcPts val="2100"/>
              </a:lnSpc>
              <a:spcBef>
                <a:spcPts val="300"/>
              </a:spcBef>
              <a:buClr>
                <a:srgbClr val="0070C0"/>
              </a:buClr>
              <a:buFont typeface="Arial" pitchFamily="34" charset="0"/>
              <a:buChar char="-"/>
              <a:defRPr sz="1800">
                <a:solidFill>
                  <a:srgbClr val="000000"/>
                </a:solidFill>
                <a:latin typeface="Arial" panose="020B0604020202020204" pitchFamily="34" charset="0"/>
                <a:cs typeface="Arial" panose="020B0604020202020204" pitchFamily="34" charset="0"/>
              </a:defRPr>
            </a:lvl2pPr>
            <a:lvl3pPr>
              <a:lnSpc>
                <a:spcPts val="2100"/>
              </a:lnSpc>
              <a:spcBef>
                <a:spcPts val="600"/>
              </a:spcBef>
              <a:defRPr sz="12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edit first level text</a:t>
            </a:r>
          </a:p>
          <a:p>
            <a:pPr lvl="1"/>
            <a:r>
              <a:rPr lang="en-US" dirty="0"/>
              <a:t>Second level</a:t>
            </a:r>
          </a:p>
        </p:txBody>
      </p:sp>
      <p:cxnSp>
        <p:nvCxnSpPr>
          <p:cNvPr id="17" name="Straight Connector 16"/>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0091559A-A57D-7640-A089-C617FF5BE98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0" name="Text Placeholder 5">
            <a:extLst>
              <a:ext uri="{FF2B5EF4-FFF2-40B4-BE49-F238E27FC236}">
                <a16:creationId xmlns:a16="http://schemas.microsoft.com/office/drawing/2014/main" id="{AE78A2BD-79AF-4045-B862-6F54F0C316B6}"/>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213841972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Table-Imag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7" name="Text Placeholder 5">
            <a:extLst>
              <a:ext uri="{FF2B5EF4-FFF2-40B4-BE49-F238E27FC236}">
                <a16:creationId xmlns:a16="http://schemas.microsoft.com/office/drawing/2014/main" id="{D1050445-BA7D-E540-B7EF-B34AC2CA36C4}"/>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416563534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llustration-Credit">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Illustration/Credit: click to add title</a:t>
            </a:r>
          </a:p>
        </p:txBody>
      </p:sp>
      <p:cxnSp>
        <p:nvCxnSpPr>
          <p:cNvPr id="10" name="Straight Connector 9"/>
          <p:cNvCxnSpPr/>
          <p:nvPr userDrawn="1"/>
        </p:nvCxnSpPr>
        <p:spPr>
          <a:xfrm>
            <a:off x="-9329" y="962025"/>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32CEDF1-0424-7343-B2E6-04464D55ADF7}"/>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9" name="Text Placeholder 5">
            <a:extLst>
              <a:ext uri="{FF2B5EF4-FFF2-40B4-BE49-F238E27FC236}">
                <a16:creationId xmlns:a16="http://schemas.microsoft.com/office/drawing/2014/main" id="{49040465-5DC6-4C45-8214-2E969A7E141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379583066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Gray-Bar">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Graph/Table/Image Gray Bar: click to add title</a:t>
            </a:r>
          </a:p>
        </p:txBody>
      </p:sp>
      <p:sp>
        <p:nvSpPr>
          <p:cNvPr id="8" name="Rectangle 3"/>
          <p:cNvSpPr>
            <a:spLocks noChangeArrowheads="1"/>
          </p:cNvSpPr>
          <p:nvPr userDrawn="1"/>
        </p:nvSpPr>
        <p:spPr bwMode="invGray">
          <a:xfrm>
            <a:off x="-4917" y="980205"/>
            <a:ext cx="9162288" cy="36576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0" name="Text Placeholder 2">
            <a:extLst>
              <a:ext uri="{FF2B5EF4-FFF2-40B4-BE49-F238E27FC236}">
                <a16:creationId xmlns:a16="http://schemas.microsoft.com/office/drawing/2014/main" id="{85436345-40BB-5242-A91F-64B15D2D0A4B}"/>
              </a:ext>
            </a:extLst>
          </p:cNvPr>
          <p:cNvSpPr>
            <a:spLocks noGrp="1"/>
          </p:cNvSpPr>
          <p:nvPr>
            <p:ph type="body" idx="10" hasCustomPrompt="1"/>
          </p:nvPr>
        </p:nvSpPr>
        <p:spPr>
          <a:xfrm>
            <a:off x="323850" y="989536"/>
            <a:ext cx="8503920"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cxnSp>
        <p:nvCxnSpPr>
          <p:cNvPr id="11" name="Straight Connector 10"/>
          <p:cNvCxnSpPr/>
          <p:nvPr userDrawn="1"/>
        </p:nvCxnSpPr>
        <p:spPr>
          <a:xfrm>
            <a:off x="-4917" y="968376"/>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ACC8AE8E-D860-A048-A8D2-A7D0623F19C5}"/>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D279690D-7F7B-9243-8026-9C4650B83EB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Tree>
    <p:extLst>
      <p:ext uri="{BB962C8B-B14F-4D97-AF65-F5344CB8AC3E}">
        <p14:creationId xmlns:p14="http://schemas.microsoft.com/office/powerpoint/2010/main" val="145874344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udy-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062BBA1-6479-2148-9EE1-B8CD2CE7493C}"/>
              </a:ext>
            </a:extLst>
          </p:cNvPr>
          <p:cNvPicPr>
            <a:picLocks noChangeAspect="1"/>
          </p:cNvPicPr>
          <p:nvPr userDrawn="1"/>
        </p:nvPicPr>
        <p:blipFill>
          <a:blip r:embed="rId3"/>
          <a:stretch>
            <a:fillRect/>
          </a:stretch>
        </p:blipFill>
        <p:spPr>
          <a:xfrm>
            <a:off x="8130186" y="4829794"/>
            <a:ext cx="914400" cy="268185"/>
          </a:xfrm>
          <a:prstGeom prst="rect">
            <a:avLst/>
          </a:prstGeom>
        </p:spPr>
      </p:pic>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1" y="1184224"/>
            <a:ext cx="4248150"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100932503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9" r:id="rId2"/>
    <p:sldLayoutId id="2147483711" r:id="rId3"/>
    <p:sldLayoutId id="2147483709" r:id="rId4"/>
    <p:sldLayoutId id="2147483700" r:id="rId5"/>
    <p:sldLayoutId id="2147483701" r:id="rId6"/>
    <p:sldLayoutId id="2147483710" r:id="rId7"/>
    <p:sldLayoutId id="2147483703" r:id="rId8"/>
    <p:sldLayoutId id="2147483723" r:id="rId9"/>
    <p:sldLayoutId id="2147483729" r:id="rId10"/>
    <p:sldLayoutId id="2147483730" r:id="rId11"/>
    <p:sldLayoutId id="2147483727" r:id="rId12"/>
    <p:sldLayoutId id="2147483695" r:id="rId13"/>
    <p:sldLayoutId id="2147483697" r:id="rId14"/>
    <p:sldLayoutId id="2147483725" r:id="rId15"/>
    <p:sldLayoutId id="2147483698" r:id="rId16"/>
    <p:sldLayoutId id="2147483704" r:id="rId17"/>
    <p:sldLayoutId id="2147483724" r:id="rId18"/>
    <p:sldLayoutId id="2147483705" r:id="rId19"/>
    <p:sldLayoutId id="2147483696" r:id="rId20"/>
    <p:sldLayoutId id="2147483726" r:id="rId21"/>
    <p:sldLayoutId id="2147483707" r:id="rId22"/>
    <p:sldLayoutId id="2147483708" r:id="rId23"/>
  </p:sldLayoutIdLst>
  <p:transition spd="slow"/>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ts val="2625"/>
              </a:lnSpc>
              <a:spcBef>
                <a:spcPts val="450"/>
              </a:spcBef>
            </a:pPr>
            <a:r>
              <a:rPr lang="en-US" sz="1800" dirty="0">
                <a:solidFill>
                  <a:srgbClr val="001D48"/>
                </a:solidFill>
              </a:rPr>
              <a:t>Sofosbuvir-Velpatasvir +/- Ribavirin in HCV GT 3 and Cirrhosis</a:t>
            </a:r>
            <a:br>
              <a:rPr lang="en-US" dirty="0">
                <a:solidFill>
                  <a:srgbClr val="001D48"/>
                </a:solidFill>
              </a:rPr>
            </a:br>
            <a:r>
              <a:rPr lang="en-US" sz="2400" dirty="0">
                <a:solidFill>
                  <a:srgbClr val="001D48"/>
                </a:solidFill>
              </a:rPr>
              <a:t>HCV GT 3 Cirrhosis Study (Spain)</a:t>
            </a:r>
          </a:p>
        </p:txBody>
      </p:sp>
      <p:sp>
        <p:nvSpPr>
          <p:cNvPr id="2" name="Text Placeholder 1">
            <a:extLst>
              <a:ext uri="{FF2B5EF4-FFF2-40B4-BE49-F238E27FC236}">
                <a16:creationId xmlns:a16="http://schemas.microsoft.com/office/drawing/2014/main" id="{E1359F89-F2D0-1146-8D5F-617830A02CE1}"/>
              </a:ext>
            </a:extLst>
          </p:cNvPr>
          <p:cNvSpPr>
            <a:spLocks noGrp="1"/>
          </p:cNvSpPr>
          <p:nvPr>
            <p:ph type="body" sz="quarter" idx="15"/>
          </p:nvPr>
        </p:nvSpPr>
        <p:spPr/>
        <p:txBody>
          <a:bodyPr/>
          <a:lstStyle/>
          <a:p>
            <a:r>
              <a:rPr lang="en-US" dirty="0"/>
              <a:t>Source: Esteban R, et al. Gastroenterol. 2018;155:1120-27.e4.</a:t>
            </a:r>
          </a:p>
        </p:txBody>
      </p:sp>
      <p:sp>
        <p:nvSpPr>
          <p:cNvPr id="5" name="Text Placeholder 4">
            <a:extLst>
              <a:ext uri="{FF2B5EF4-FFF2-40B4-BE49-F238E27FC236}">
                <a16:creationId xmlns:a16="http://schemas.microsoft.com/office/drawing/2014/main" id="{6F667BD3-7EBC-BB40-9352-8543186E4E57}"/>
              </a:ext>
            </a:extLst>
          </p:cNvPr>
          <p:cNvSpPr>
            <a:spLocks noGrp="1"/>
          </p:cNvSpPr>
          <p:nvPr>
            <p:ph type="body" idx="1"/>
          </p:nvPr>
        </p:nvSpPr>
        <p:spPr/>
        <p:txBody>
          <a:bodyPr/>
          <a:lstStyle/>
          <a:p>
            <a:r>
              <a:rPr lang="en-US" dirty="0">
                <a:latin typeface="Arial"/>
                <a:cs typeface="Arial"/>
              </a:rPr>
              <a:t>Treatment Naïve and Treatment Experienced, Phase 2</a:t>
            </a:r>
          </a:p>
        </p:txBody>
      </p:sp>
    </p:spTree>
    <p:extLst>
      <p:ext uri="{BB962C8B-B14F-4D97-AF65-F5344CB8AC3E}">
        <p14:creationId xmlns:p14="http://schemas.microsoft.com/office/powerpoint/2010/main" val="46349501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Sofosbuvir-Velpatasvir +/- Ribavirin for HCV GT 3 and Cirrhosis</a:t>
            </a:r>
            <a:br>
              <a:rPr lang="en-US" sz="2000" dirty="0"/>
            </a:br>
            <a:r>
              <a:rPr lang="en-US" sz="2000" dirty="0"/>
              <a:t>Conclusions</a:t>
            </a:r>
          </a:p>
        </p:txBody>
      </p:sp>
      <p:sp>
        <p:nvSpPr>
          <p:cNvPr id="2" name="Content Placeholder 1"/>
          <p:cNvSpPr>
            <a:spLocks noGrp="1"/>
          </p:cNvSpPr>
          <p:nvPr>
            <p:ph type="body" sz="quarter" idx="14"/>
          </p:nvPr>
        </p:nvSpPr>
        <p:spPr/>
        <p:txBody>
          <a:bodyPr/>
          <a:lstStyle/>
          <a:p>
            <a:r>
              <a:rPr lang="en-US" dirty="0"/>
              <a:t>Source: Esteban R, et al. Gastroenterol. 2018;155:1120-27.e4.</a:t>
            </a:r>
          </a:p>
        </p:txBody>
      </p:sp>
      <p:sp>
        <p:nvSpPr>
          <p:cNvPr id="3" name="Content Placeholder 2">
            <a:extLst>
              <a:ext uri="{FF2B5EF4-FFF2-40B4-BE49-F238E27FC236}">
                <a16:creationId xmlns:a16="http://schemas.microsoft.com/office/drawing/2014/main" id="{A18D6F70-9FE4-324D-A86C-121F83B52AD4}"/>
              </a:ext>
            </a:extLst>
          </p:cNvPr>
          <p:cNvSpPr>
            <a:spLocks noGrp="1"/>
          </p:cNvSpPr>
          <p:nvPr>
            <p:ph sz="half" idx="2"/>
          </p:nvPr>
        </p:nvSpPr>
        <p:spPr>
          <a:xfrm>
            <a:off x="0" y="1715461"/>
            <a:ext cx="9144000" cy="1713537"/>
          </a:xfrm>
        </p:spPr>
        <p:txBody>
          <a:bodyPr>
            <a:noAutofit/>
          </a:bodyPr>
          <a:lstStyle/>
          <a:p>
            <a:r>
              <a:rPr lang="en-US" b="1" dirty="0">
                <a:solidFill>
                  <a:srgbClr val="C00000"/>
                </a:solidFill>
              </a:rPr>
              <a:t>Conclusions</a:t>
            </a:r>
            <a:r>
              <a:rPr lang="en-US" dirty="0">
                <a:solidFill>
                  <a:schemeClr val="tx1"/>
                </a:solidFill>
              </a:rPr>
              <a:t>: </a:t>
            </a:r>
            <a:r>
              <a:rPr lang="en-US" dirty="0"/>
              <a:t>“Consistent with findings from previous studies, a high rate of patients (91% and 96%) with genotype 3 HCV infection and compensated cirrhosis achieved an SVR12 with sofosbuvir and velpatasvir, with or without ribavirin. Of patients treated with sofosbuvir and velpatasvir without ribavirin, fewer patients with baseline NS5A RASs achieved an SVR12 compared with patients without baseline NS5A.”</a:t>
            </a:r>
          </a:p>
        </p:txBody>
      </p:sp>
    </p:spTree>
    <p:extLst>
      <p:ext uri="{BB962C8B-B14F-4D97-AF65-F5344CB8AC3E}">
        <p14:creationId xmlns:p14="http://schemas.microsoft.com/office/powerpoint/2010/main" val="39138266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83776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950" dirty="0"/>
              <a:t>Sofosbuvir-Velpatasvir +/- Ribavirin for HCV GT 3 and Cirrhosis</a:t>
            </a:r>
            <a:br>
              <a:rPr lang="en-US" sz="1950" dirty="0"/>
            </a:br>
            <a:r>
              <a:rPr lang="en-US" sz="2025" dirty="0"/>
              <a:t>Study Features</a:t>
            </a:r>
          </a:p>
        </p:txBody>
      </p:sp>
      <p:sp>
        <p:nvSpPr>
          <p:cNvPr id="6" name="Content Placeholder 5"/>
          <p:cNvSpPr>
            <a:spLocks noGrp="1"/>
          </p:cNvSpPr>
          <p:nvPr>
            <p:ph type="body" sz="quarter" idx="14"/>
          </p:nvPr>
        </p:nvSpPr>
        <p:spPr/>
        <p:txBody>
          <a:bodyPr/>
          <a:lstStyle/>
          <a:p>
            <a:r>
              <a:rPr lang="en-US" dirty="0"/>
              <a:t>Source: Esteban R, et al. Gastroenterol. 2018;155:1120-27.e4.</a:t>
            </a:r>
          </a:p>
        </p:txBody>
      </p:sp>
      <p:sp>
        <p:nvSpPr>
          <p:cNvPr id="3" name="Content Placeholder 2">
            <a:extLst>
              <a:ext uri="{FF2B5EF4-FFF2-40B4-BE49-F238E27FC236}">
                <a16:creationId xmlns:a16="http://schemas.microsoft.com/office/drawing/2014/main" id="{E7402015-9A0C-294D-AC4F-671CB60A3401}"/>
              </a:ext>
            </a:extLst>
          </p:cNvPr>
          <p:cNvSpPr>
            <a:spLocks noGrp="1"/>
          </p:cNvSpPr>
          <p:nvPr>
            <p:ph sz="half" idx="2"/>
          </p:nvPr>
        </p:nvSpPr>
        <p:spPr>
          <a:xfrm>
            <a:off x="466725" y="1130217"/>
            <a:ext cx="8229600" cy="3549937"/>
          </a:xfrm>
        </p:spPr>
        <p:txBody>
          <a:bodyPr>
            <a:normAutofit/>
          </a:bodyPr>
          <a:lstStyle/>
          <a:p>
            <a:pPr>
              <a:lnSpc>
                <a:spcPts val="1900"/>
              </a:lnSpc>
            </a:pPr>
            <a:r>
              <a:rPr lang="en-US" sz="1500" b="1" dirty="0"/>
              <a:t>Design</a:t>
            </a:r>
            <a:r>
              <a:rPr lang="en-US" sz="1500" dirty="0"/>
              <a:t>: Randomized, open-labeled, phase 2 trial to evaluate the safety and efficacy of the fixed-dose combination of sofosbuvir-velpatasvir for 12 weeks with or without ribavirin in treatment-naïve or treatment-experienced adults with GT 3 chronic HCV infection and compensated cirrhosis</a:t>
            </a:r>
          </a:p>
          <a:p>
            <a:pPr>
              <a:lnSpc>
                <a:spcPts val="1900"/>
              </a:lnSpc>
            </a:pPr>
            <a:r>
              <a:rPr lang="en-US" sz="1500" b="1" dirty="0"/>
              <a:t>Setting</a:t>
            </a:r>
            <a:r>
              <a:rPr lang="en-US" sz="1500" dirty="0"/>
              <a:t>: 29 sites in Spain</a:t>
            </a:r>
          </a:p>
          <a:p>
            <a:r>
              <a:rPr lang="en-US" sz="1500" b="1" dirty="0"/>
              <a:t>Key Eligibility Criteria</a:t>
            </a:r>
            <a:endParaRPr lang="en-US" sz="1500" dirty="0"/>
          </a:p>
          <a:p>
            <a:pPr lvl="1">
              <a:lnSpc>
                <a:spcPts val="1900"/>
              </a:lnSpc>
              <a:spcBef>
                <a:spcPts val="300"/>
              </a:spcBef>
            </a:pPr>
            <a:r>
              <a:rPr lang="en-US" sz="1500" dirty="0"/>
              <a:t>Chronic HCV GT3</a:t>
            </a:r>
          </a:p>
          <a:p>
            <a:pPr lvl="1">
              <a:lnSpc>
                <a:spcPts val="1900"/>
              </a:lnSpc>
            </a:pPr>
            <a:r>
              <a:rPr lang="en-US" sz="1500" dirty="0"/>
              <a:t>Age ≥18 years</a:t>
            </a:r>
          </a:p>
          <a:p>
            <a:pPr lvl="1">
              <a:lnSpc>
                <a:spcPts val="1900"/>
              </a:lnSpc>
            </a:pPr>
            <a:r>
              <a:rPr lang="en-US" sz="1500" dirty="0"/>
              <a:t>Naïve or treated with peginterferon +/- ribavirin (PR) or PR +/- sofosbuvir</a:t>
            </a:r>
          </a:p>
          <a:p>
            <a:pPr lvl="1">
              <a:lnSpc>
                <a:spcPts val="1900"/>
              </a:lnSpc>
            </a:pPr>
            <a:r>
              <a:rPr lang="en-US" sz="1500" dirty="0"/>
              <a:t>Compensated cirrhosis</a:t>
            </a:r>
          </a:p>
          <a:p>
            <a:pPr lvl="1">
              <a:lnSpc>
                <a:spcPts val="1900"/>
              </a:lnSpc>
            </a:pPr>
            <a:r>
              <a:rPr lang="en-US" sz="1500" dirty="0">
                <a:solidFill>
                  <a:schemeClr val="tx1"/>
                </a:solidFill>
              </a:rPr>
              <a:t>HIV coinfection allowed</a:t>
            </a:r>
          </a:p>
          <a:p>
            <a:r>
              <a:rPr lang="en-US" sz="1500" b="1" dirty="0">
                <a:solidFill>
                  <a:schemeClr val="tx1"/>
                </a:solidFill>
              </a:rPr>
              <a:t>Primary End Point</a:t>
            </a:r>
            <a:r>
              <a:rPr lang="en-US" sz="1500" dirty="0">
                <a:solidFill>
                  <a:schemeClr val="tx1"/>
                </a:solidFill>
              </a:rPr>
              <a:t>: SVR12</a:t>
            </a:r>
          </a:p>
          <a:p>
            <a:endParaRPr lang="en-US" sz="1500" dirty="0"/>
          </a:p>
        </p:txBody>
      </p:sp>
    </p:spTree>
    <p:extLst>
      <p:ext uri="{BB962C8B-B14F-4D97-AF65-F5344CB8AC3E}">
        <p14:creationId xmlns:p14="http://schemas.microsoft.com/office/powerpoint/2010/main" val="53257730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000" dirty="0"/>
              <a:t>Sofosbuvir-Velpatasvir +/- Ribavirin for HCV GT 3 and Cirrhosis</a:t>
            </a:r>
            <a:br>
              <a:rPr lang="en-US" sz="2000" dirty="0"/>
            </a:br>
            <a:r>
              <a:rPr lang="en-US" sz="2000" dirty="0"/>
              <a:t>Study Design</a:t>
            </a:r>
          </a:p>
        </p:txBody>
      </p:sp>
      <p:sp>
        <p:nvSpPr>
          <p:cNvPr id="36" name="Content Placeholder 6"/>
          <p:cNvSpPr>
            <a:spLocks noGrp="1"/>
          </p:cNvSpPr>
          <p:nvPr>
            <p:ph type="body" sz="quarter" idx="14"/>
          </p:nvPr>
        </p:nvSpPr>
        <p:spPr/>
        <p:txBody>
          <a:bodyPr/>
          <a:lstStyle/>
          <a:p>
            <a:r>
              <a:rPr lang="en-US" dirty="0"/>
              <a:t>Source: Esteban R, et al. Gastroenterol. 2018;155:1120-27.e4.</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cxnSp>
        <p:nvCxnSpPr>
          <p:cNvPr id="35" name="Straight Connector 34"/>
          <p:cNvCxnSpPr/>
          <p:nvPr/>
        </p:nvCxnSpPr>
        <p:spPr>
          <a:xfrm>
            <a:off x="5065776" y="2130285"/>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ectangle 5"/>
          <p:cNvSpPr>
            <a:spLocks noChangeArrowheads="1"/>
          </p:cNvSpPr>
          <p:nvPr/>
        </p:nvSpPr>
        <p:spPr bwMode="auto">
          <a:xfrm>
            <a:off x="3018663" y="1862299"/>
            <a:ext cx="2047113" cy="538001"/>
          </a:xfrm>
          <a:prstGeom prst="rect">
            <a:avLst/>
          </a:prstGeom>
          <a:solidFill>
            <a:srgbClr val="005C9E">
              <a:alpha val="20000"/>
            </a:srgbClr>
          </a:solidFill>
          <a:ln w="9525" cmpd="sng">
            <a:solidFill>
              <a:srgbClr val="000000"/>
            </a:solidFill>
            <a:miter lim="800000"/>
            <a:headEnd/>
            <a:tailEnd/>
          </a:ln>
          <a:effectLst/>
        </p:spPr>
        <p:txBody>
          <a:bodyPr wrap="none" anchor="ctr"/>
          <a:lstStyle/>
          <a:p>
            <a:r>
              <a:rPr lang="en-US" sz="1200" b="1" dirty="0">
                <a:latin typeface="Arial" panose="020B0604020202020204" pitchFamily="34" charset="0"/>
                <a:cs typeface="Arial" panose="020B0604020202020204" pitchFamily="34" charset="0"/>
              </a:rPr>
              <a:t>SOF-VEL</a:t>
            </a:r>
            <a:br>
              <a:rPr lang="en-US" sz="1200" b="1"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(n =101)</a:t>
            </a:r>
          </a:p>
        </p:txBody>
      </p:sp>
      <p:sp>
        <p:nvSpPr>
          <p:cNvPr id="50" name="Rectangle 49"/>
          <p:cNvSpPr/>
          <p:nvPr/>
        </p:nvSpPr>
        <p:spPr>
          <a:xfrm>
            <a:off x="6805833" y="1978330"/>
            <a:ext cx="689429" cy="304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panose="020B0604020202020204" pitchFamily="34" charset="0"/>
                <a:cs typeface="Arial" panose="020B0604020202020204" pitchFamily="34" charset="0"/>
              </a:rPr>
              <a:t>SVR12</a:t>
            </a:r>
          </a:p>
        </p:txBody>
      </p:sp>
      <p:cxnSp>
        <p:nvCxnSpPr>
          <p:cNvPr id="60" name="Straight Connector 59"/>
          <p:cNvCxnSpPr/>
          <p:nvPr/>
        </p:nvCxnSpPr>
        <p:spPr>
          <a:xfrm>
            <a:off x="5072390" y="3071450"/>
            <a:ext cx="20574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Rectangle 5"/>
          <p:cNvSpPr>
            <a:spLocks noChangeArrowheads="1"/>
          </p:cNvSpPr>
          <p:nvPr/>
        </p:nvSpPr>
        <p:spPr bwMode="auto">
          <a:xfrm>
            <a:off x="3018663" y="2848311"/>
            <a:ext cx="2056258" cy="466390"/>
          </a:xfrm>
          <a:prstGeom prst="rect">
            <a:avLst/>
          </a:prstGeom>
          <a:solidFill>
            <a:srgbClr val="71796B">
              <a:alpha val="20000"/>
            </a:srgbClr>
          </a:solidFill>
          <a:ln w="9525" cmpd="sng">
            <a:solidFill>
              <a:srgbClr val="000000"/>
            </a:solidFill>
            <a:miter lim="800000"/>
            <a:headEnd/>
            <a:tailEnd/>
          </a:ln>
          <a:effectLst/>
        </p:spPr>
        <p:txBody>
          <a:bodyPr wrap="none" anchor="ctr"/>
          <a:lstStyle/>
          <a:p>
            <a:r>
              <a:rPr lang="en-US" sz="1200" b="1" dirty="0">
                <a:latin typeface="Arial" panose="020B0604020202020204" pitchFamily="34" charset="0"/>
                <a:cs typeface="Arial" panose="020B0604020202020204" pitchFamily="34" charset="0"/>
              </a:rPr>
              <a:t>SOF-VEL + RBV</a:t>
            </a:r>
            <a:br>
              <a:rPr lang="en-US" sz="1200" b="1"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(n =103)</a:t>
            </a:r>
          </a:p>
        </p:txBody>
      </p:sp>
      <p:sp>
        <p:nvSpPr>
          <p:cNvPr id="62" name="Rectangle 61"/>
          <p:cNvSpPr/>
          <p:nvPr/>
        </p:nvSpPr>
        <p:spPr>
          <a:xfrm>
            <a:off x="6818268" y="2919495"/>
            <a:ext cx="697934" cy="30403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latin typeface="Arial" panose="020B0604020202020204" pitchFamily="34" charset="0"/>
                <a:cs typeface="Arial" panose="020B0604020202020204" pitchFamily="34" charset="0"/>
              </a:rPr>
              <a:t>SVR12</a:t>
            </a:r>
          </a:p>
        </p:txBody>
      </p:sp>
      <p:sp>
        <p:nvSpPr>
          <p:cNvPr id="64" name="Rectangle 25"/>
          <p:cNvSpPr>
            <a:spLocks noChangeArrowheads="1"/>
          </p:cNvSpPr>
          <p:nvPr/>
        </p:nvSpPr>
        <p:spPr bwMode="auto">
          <a:xfrm>
            <a:off x="1137789" y="3687584"/>
            <a:ext cx="6863212" cy="781623"/>
          </a:xfrm>
          <a:prstGeom prst="rect">
            <a:avLst/>
          </a:prstGeom>
          <a:solidFill>
            <a:schemeClr val="bg1">
              <a:lumMod val="95000"/>
            </a:schemeClr>
          </a:solidFill>
          <a:ln w="9525" cap="flat" cmpd="sng" algn="ctr">
            <a:solidFill>
              <a:schemeClr val="bg1">
                <a:lumMod val="65000"/>
              </a:schemeClr>
            </a:solidFill>
            <a:prstDash val="solid"/>
            <a:miter lim="800000"/>
            <a:headEnd type="none" w="med" len="med"/>
            <a:tailEnd type="none" w="med" len="med"/>
          </a:ln>
          <a:effectLst/>
        </p:spPr>
        <p:txBody>
          <a:bodyPr lIns="137160" tIns="34073" rIns="137160" bIns="68580" anchor="ctr">
            <a:prstTxWarp prst="textNoShape">
              <a:avLst/>
            </a:prstTxWarp>
          </a:bodyPr>
          <a:lstStyle/>
          <a:p>
            <a:pPr defTabSz="701279">
              <a:spcBef>
                <a:spcPts val="300"/>
              </a:spcBef>
            </a:pPr>
            <a:r>
              <a:rPr lang="en-US" sz="1050" b="1" dirty="0">
                <a:solidFill>
                  <a:srgbClr val="000000"/>
                </a:solidFill>
                <a:latin typeface="Arial" pitchFamily="22" charset="0"/>
              </a:rPr>
              <a:t>Abbreviations</a:t>
            </a:r>
            <a:r>
              <a:rPr lang="en-US" sz="1050" dirty="0">
                <a:solidFill>
                  <a:srgbClr val="000000"/>
                </a:solidFill>
                <a:latin typeface="Arial" pitchFamily="22" charset="0"/>
              </a:rPr>
              <a:t>: </a:t>
            </a:r>
            <a:r>
              <a:rPr lang="en-US" sz="1050" dirty="0">
                <a:solidFill>
                  <a:srgbClr val="000000"/>
                </a:solidFill>
                <a:latin typeface="Arial"/>
                <a:cs typeface="Arial"/>
              </a:rPr>
              <a:t>SOF-VEL, Sofosbuvir-velpatasvir, RBV, Ribavirin</a:t>
            </a:r>
          </a:p>
          <a:p>
            <a:pPr defTabSz="701279">
              <a:spcBef>
                <a:spcPts val="0"/>
              </a:spcBef>
            </a:pPr>
            <a:endParaRPr lang="en-US" sz="1050" dirty="0">
              <a:solidFill>
                <a:srgbClr val="000000"/>
              </a:solidFill>
              <a:latin typeface="Arial" pitchFamily="22" charset="0"/>
            </a:endParaRPr>
          </a:p>
          <a:p>
            <a:pPr defTabSz="701279">
              <a:spcBef>
                <a:spcPts val="300"/>
              </a:spcBef>
            </a:pPr>
            <a:r>
              <a:rPr lang="en-US" sz="1050" b="1" dirty="0">
                <a:solidFill>
                  <a:srgbClr val="000000"/>
                </a:solidFill>
                <a:latin typeface="Arial" pitchFamily="22" charset="0"/>
              </a:rPr>
              <a:t>Drug Dosing: </a:t>
            </a:r>
            <a:r>
              <a:rPr lang="en-US" sz="1050" dirty="0">
                <a:solidFill>
                  <a:srgbClr val="000000"/>
                </a:solidFill>
                <a:latin typeface="Arial"/>
                <a:cs typeface="Arial"/>
              </a:rPr>
              <a:t>Sofosbuvir-velpatasvir</a:t>
            </a:r>
            <a:r>
              <a:rPr lang="en-US" sz="1050" dirty="0">
                <a:solidFill>
                  <a:srgbClr val="000000"/>
                </a:solidFill>
                <a:latin typeface="Arial" pitchFamily="22" charset="0"/>
              </a:rPr>
              <a:t> (400/100 mg): fixed-dose combination; one pill once daily</a:t>
            </a:r>
          </a:p>
          <a:p>
            <a:pPr defTabSz="701279">
              <a:spcBef>
                <a:spcPts val="300"/>
              </a:spcBef>
            </a:pPr>
            <a:r>
              <a:rPr lang="en-US" sz="1050" dirty="0">
                <a:solidFill>
                  <a:srgbClr val="000000"/>
                </a:solidFill>
                <a:latin typeface="Arial" pitchFamily="22" charset="0"/>
              </a:rPr>
              <a:t>Ribavirin (weight-based and divided bid): 1000 mg/day if &lt; 75 kg or 1200 mg/day if ≥ 75 kg</a:t>
            </a:r>
          </a:p>
        </p:txBody>
      </p:sp>
      <p:sp>
        <p:nvSpPr>
          <p:cNvPr id="27" name="Rectangle 26">
            <a:extLst>
              <a:ext uri="{FF2B5EF4-FFF2-40B4-BE49-F238E27FC236}">
                <a16:creationId xmlns:a16="http://schemas.microsoft.com/office/drawing/2014/main" id="{FA380503-3F6A-004E-B7D8-8F77F8B3DF18}"/>
              </a:ext>
            </a:extLst>
          </p:cNvPr>
          <p:cNvSpPr/>
          <p:nvPr/>
        </p:nvSpPr>
        <p:spPr>
          <a:xfrm>
            <a:off x="1027040" y="1860295"/>
            <a:ext cx="1925565" cy="1454405"/>
          </a:xfrm>
          <a:prstGeom prst="rect">
            <a:avLst/>
          </a:prstGeom>
          <a:solidFill>
            <a:srgbClr val="5957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FF"/>
                </a:solidFill>
                <a:latin typeface="Arial" panose="020B0604020202020204" pitchFamily="34" charset="0"/>
                <a:cs typeface="Arial" panose="020B0604020202020204" pitchFamily="34" charset="0"/>
              </a:rPr>
              <a:t>GT 3</a:t>
            </a:r>
          </a:p>
          <a:p>
            <a:pPr algn="ctr"/>
            <a:r>
              <a:rPr lang="en-US" sz="1200" b="1" dirty="0">
                <a:solidFill>
                  <a:srgbClr val="FFFFFF"/>
                </a:solidFill>
                <a:latin typeface="Arial" panose="020B0604020202020204" pitchFamily="34" charset="0"/>
                <a:cs typeface="Arial" panose="020B0604020202020204" pitchFamily="34" charset="0"/>
              </a:rPr>
              <a:t>Compensated Cirrhosis</a:t>
            </a:r>
          </a:p>
        </p:txBody>
      </p:sp>
      <p:grpSp>
        <p:nvGrpSpPr>
          <p:cNvPr id="28" name="Group 27">
            <a:extLst>
              <a:ext uri="{FF2B5EF4-FFF2-40B4-BE49-F238E27FC236}">
                <a16:creationId xmlns:a16="http://schemas.microsoft.com/office/drawing/2014/main" id="{6F10006F-DC8F-6A45-8504-BAFCE71E6680}"/>
              </a:ext>
            </a:extLst>
          </p:cNvPr>
          <p:cNvGrpSpPr/>
          <p:nvPr/>
        </p:nvGrpSpPr>
        <p:grpSpPr>
          <a:xfrm>
            <a:off x="1138416" y="1021866"/>
            <a:ext cx="6871718" cy="386328"/>
            <a:chOff x="1138416" y="1021866"/>
            <a:chExt cx="6871718" cy="386328"/>
          </a:xfrm>
        </p:grpSpPr>
        <p:sp>
          <p:nvSpPr>
            <p:cNvPr id="29" name="Rectangle 28">
              <a:extLst>
                <a:ext uri="{FF2B5EF4-FFF2-40B4-BE49-F238E27FC236}">
                  <a16:creationId xmlns:a16="http://schemas.microsoft.com/office/drawing/2014/main" id="{52F49333-23CD-D048-87B4-2C1FE0DF64E4}"/>
                </a:ext>
              </a:extLst>
            </p:cNvPr>
            <p:cNvSpPr/>
            <p:nvPr/>
          </p:nvSpPr>
          <p:spPr>
            <a:xfrm>
              <a:off x="1138416" y="1085901"/>
              <a:ext cx="6871718" cy="308037"/>
            </a:xfrm>
            <a:prstGeom prst="rect">
              <a:avLst/>
            </a:prstGeom>
            <a:gradFill>
              <a:gsLst>
                <a:gs pos="85000">
                  <a:srgbClr val="ECECEC"/>
                </a:gs>
                <a:gs pos="0">
                  <a:schemeClr val="bg1"/>
                </a:gs>
                <a:gs pos="15000">
                  <a:schemeClr val="bg1">
                    <a:lumMod val="85000"/>
                  </a:schemeClr>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rgbClr val="000000"/>
                </a:solidFill>
                <a:latin typeface="Arial"/>
                <a:cs typeface="Arial"/>
              </a:endParaRPr>
            </a:p>
          </p:txBody>
        </p:sp>
        <p:cxnSp>
          <p:nvCxnSpPr>
            <p:cNvPr id="31" name="Straight Connector 30">
              <a:extLst>
                <a:ext uri="{FF2B5EF4-FFF2-40B4-BE49-F238E27FC236}">
                  <a16:creationId xmlns:a16="http://schemas.microsoft.com/office/drawing/2014/main" id="{896E7BEA-B17A-8840-8A0D-5FCE4F61DBE8}"/>
                </a:ext>
              </a:extLst>
            </p:cNvPr>
            <p:cNvCxnSpPr/>
            <p:nvPr/>
          </p:nvCxnSpPr>
          <p:spPr>
            <a:xfrm flipV="1">
              <a:off x="1138416" y="1387638"/>
              <a:ext cx="6871718" cy="8604"/>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46A148CD-F36D-3143-9F81-687DE7CF1043}"/>
                </a:ext>
              </a:extLst>
            </p:cNvPr>
            <p:cNvGrpSpPr/>
            <p:nvPr/>
          </p:nvGrpSpPr>
          <p:grpSpPr>
            <a:xfrm>
              <a:off x="1857714" y="1021866"/>
              <a:ext cx="5481256" cy="386328"/>
              <a:chOff x="1857714" y="1021866"/>
              <a:chExt cx="5481256" cy="386328"/>
            </a:xfrm>
          </p:grpSpPr>
          <p:sp>
            <p:nvSpPr>
              <p:cNvPr id="46" name="Rectangle 45">
                <a:extLst>
                  <a:ext uri="{FF2B5EF4-FFF2-40B4-BE49-F238E27FC236}">
                    <a16:creationId xmlns:a16="http://schemas.microsoft.com/office/drawing/2014/main" id="{9DC0FB2E-9EBF-5D40-831F-95FC3A085176}"/>
                  </a:ext>
                </a:extLst>
              </p:cNvPr>
              <p:cNvSpPr/>
              <p:nvPr/>
            </p:nvSpPr>
            <p:spPr>
              <a:xfrm>
                <a:off x="1857714" y="1079958"/>
                <a:ext cx="628650" cy="299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Week</a:t>
                </a:r>
              </a:p>
            </p:txBody>
          </p:sp>
          <p:grpSp>
            <p:nvGrpSpPr>
              <p:cNvPr id="48" name="Group 47">
                <a:extLst>
                  <a:ext uri="{FF2B5EF4-FFF2-40B4-BE49-F238E27FC236}">
                    <a16:creationId xmlns:a16="http://schemas.microsoft.com/office/drawing/2014/main" id="{496DB1E4-3D68-A842-8FF2-F452959B579E}"/>
                  </a:ext>
                </a:extLst>
              </p:cNvPr>
              <p:cNvGrpSpPr/>
              <p:nvPr/>
            </p:nvGrpSpPr>
            <p:grpSpPr>
              <a:xfrm>
                <a:off x="2825227" y="1021866"/>
                <a:ext cx="4513743" cy="386328"/>
                <a:chOff x="2825227" y="1021866"/>
                <a:chExt cx="4513743" cy="386328"/>
              </a:xfrm>
            </p:grpSpPr>
            <p:sp>
              <p:nvSpPr>
                <p:cNvPr id="49" name="Rectangle 48">
                  <a:extLst>
                    <a:ext uri="{FF2B5EF4-FFF2-40B4-BE49-F238E27FC236}">
                      <a16:creationId xmlns:a16="http://schemas.microsoft.com/office/drawing/2014/main" id="{CD2D59E4-0F12-3145-AED4-49E289E7445B}"/>
                    </a:ext>
                  </a:extLst>
                </p:cNvPr>
                <p:cNvSpPr/>
                <p:nvPr/>
              </p:nvSpPr>
              <p:spPr>
                <a:xfrm>
                  <a:off x="2825227"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0</a:t>
                  </a:r>
                </a:p>
              </p:txBody>
            </p:sp>
            <p:sp>
              <p:nvSpPr>
                <p:cNvPr id="65" name="Rectangle 64">
                  <a:extLst>
                    <a:ext uri="{FF2B5EF4-FFF2-40B4-BE49-F238E27FC236}">
                      <a16:creationId xmlns:a16="http://schemas.microsoft.com/office/drawing/2014/main" id="{8B1B3A79-CF53-E147-9624-05A333ACEAF3}"/>
                    </a:ext>
                  </a:extLst>
                </p:cNvPr>
                <p:cNvSpPr/>
                <p:nvPr/>
              </p:nvSpPr>
              <p:spPr>
                <a:xfrm>
                  <a:off x="6929776"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24</a:t>
                  </a:r>
                </a:p>
              </p:txBody>
            </p:sp>
            <p:sp>
              <p:nvSpPr>
                <p:cNvPr id="66" name="Rectangle 65">
                  <a:extLst>
                    <a:ext uri="{FF2B5EF4-FFF2-40B4-BE49-F238E27FC236}">
                      <a16:creationId xmlns:a16="http://schemas.microsoft.com/office/drawing/2014/main" id="{90E41CAC-22E6-1345-8A85-1074BEF5C7EE}"/>
                    </a:ext>
                  </a:extLst>
                </p:cNvPr>
                <p:cNvSpPr/>
                <p:nvPr/>
              </p:nvSpPr>
              <p:spPr>
                <a:xfrm>
                  <a:off x="4193410"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8</a:t>
                  </a:r>
                </a:p>
              </p:txBody>
            </p:sp>
            <p:sp>
              <p:nvSpPr>
                <p:cNvPr id="67" name="Rectangle 66">
                  <a:extLst>
                    <a:ext uri="{FF2B5EF4-FFF2-40B4-BE49-F238E27FC236}">
                      <a16:creationId xmlns:a16="http://schemas.microsoft.com/office/drawing/2014/main" id="{A0419805-768C-3444-9EB0-4F41C34D8F01}"/>
                    </a:ext>
                  </a:extLst>
                </p:cNvPr>
                <p:cNvSpPr/>
                <p:nvPr/>
              </p:nvSpPr>
              <p:spPr>
                <a:xfrm>
                  <a:off x="4877501"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12</a:t>
                  </a:r>
                </a:p>
              </p:txBody>
            </p:sp>
            <p:sp>
              <p:nvSpPr>
                <p:cNvPr id="68" name="Rectangle 67">
                  <a:extLst>
                    <a:ext uri="{FF2B5EF4-FFF2-40B4-BE49-F238E27FC236}">
                      <a16:creationId xmlns:a16="http://schemas.microsoft.com/office/drawing/2014/main" id="{9A07FDCA-9FC8-FC48-A4C0-B846C663476F}"/>
                    </a:ext>
                  </a:extLst>
                </p:cNvPr>
                <p:cNvSpPr/>
                <p:nvPr/>
              </p:nvSpPr>
              <p:spPr>
                <a:xfrm>
                  <a:off x="6245683"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20</a:t>
                  </a:r>
                </a:p>
              </p:txBody>
            </p:sp>
            <p:sp>
              <p:nvSpPr>
                <p:cNvPr id="69" name="Rectangle 68">
                  <a:extLst>
                    <a:ext uri="{FF2B5EF4-FFF2-40B4-BE49-F238E27FC236}">
                      <a16:creationId xmlns:a16="http://schemas.microsoft.com/office/drawing/2014/main" id="{7B468431-A0F1-3047-890C-AFB36E84BEC0}"/>
                    </a:ext>
                  </a:extLst>
                </p:cNvPr>
                <p:cNvSpPr/>
                <p:nvPr/>
              </p:nvSpPr>
              <p:spPr>
                <a:xfrm>
                  <a:off x="3509318"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4</a:t>
                  </a:r>
                </a:p>
              </p:txBody>
            </p:sp>
            <p:sp>
              <p:nvSpPr>
                <p:cNvPr id="70" name="Rectangle 69">
                  <a:extLst>
                    <a:ext uri="{FF2B5EF4-FFF2-40B4-BE49-F238E27FC236}">
                      <a16:creationId xmlns:a16="http://schemas.microsoft.com/office/drawing/2014/main" id="{0FBA4923-0A74-2B46-A9DA-315B9C4A039E}"/>
                    </a:ext>
                  </a:extLst>
                </p:cNvPr>
                <p:cNvSpPr/>
                <p:nvPr/>
              </p:nvSpPr>
              <p:spPr>
                <a:xfrm>
                  <a:off x="5561592" y="1021866"/>
                  <a:ext cx="409194" cy="3863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latin typeface="Arial"/>
                      <a:cs typeface="Arial"/>
                    </a:rPr>
                    <a:t>16</a:t>
                  </a:r>
                </a:p>
              </p:txBody>
            </p:sp>
          </p:grpSp>
        </p:grpSp>
        <p:grpSp>
          <p:nvGrpSpPr>
            <p:cNvPr id="33" name="Group 32">
              <a:extLst>
                <a:ext uri="{FF2B5EF4-FFF2-40B4-BE49-F238E27FC236}">
                  <a16:creationId xmlns:a16="http://schemas.microsoft.com/office/drawing/2014/main" id="{C8280A3F-DAF9-6643-B9F4-C45CC775BE27}"/>
                </a:ext>
              </a:extLst>
            </p:cNvPr>
            <p:cNvGrpSpPr/>
            <p:nvPr/>
          </p:nvGrpSpPr>
          <p:grpSpPr>
            <a:xfrm>
              <a:off x="3028672" y="1328205"/>
              <a:ext cx="4105701" cy="65723"/>
              <a:chOff x="3028672" y="1328205"/>
              <a:chExt cx="4105701" cy="65723"/>
            </a:xfrm>
          </p:grpSpPr>
          <p:cxnSp>
            <p:nvCxnSpPr>
              <p:cNvPr id="34" name="Straight Connector 33">
                <a:extLst>
                  <a:ext uri="{FF2B5EF4-FFF2-40B4-BE49-F238E27FC236}">
                    <a16:creationId xmlns:a16="http://schemas.microsoft.com/office/drawing/2014/main" id="{F50BADA9-406D-A449-8DDC-1BB9697A2631}"/>
                  </a:ext>
                </a:extLst>
              </p:cNvPr>
              <p:cNvCxnSpPr/>
              <p:nvPr/>
            </p:nvCxnSpPr>
            <p:spPr>
              <a:xfrm flipV="1">
                <a:off x="3028672"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407D8B0-1047-7248-AFBB-EC3EB9FE78FC}"/>
                  </a:ext>
                </a:extLst>
              </p:cNvPr>
              <p:cNvCxnSpPr/>
              <p:nvPr/>
            </p:nvCxnSpPr>
            <p:spPr>
              <a:xfrm flipV="1">
                <a:off x="4396669"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7AA991F-3D35-FA4B-8B0A-83D1CC053B7B}"/>
                  </a:ext>
                </a:extLst>
              </p:cNvPr>
              <p:cNvCxnSpPr/>
              <p:nvPr/>
            </p:nvCxnSpPr>
            <p:spPr>
              <a:xfrm flipV="1">
                <a:off x="7134373"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B5394DE-DEE1-324C-8103-9E1747B50A16}"/>
                  </a:ext>
                </a:extLst>
              </p:cNvPr>
              <p:cNvCxnSpPr/>
              <p:nvPr/>
            </p:nvCxnSpPr>
            <p:spPr>
              <a:xfrm flipV="1">
                <a:off x="5080667"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11EB2B0-1489-3944-B356-9F4ACEAAD5F1}"/>
                  </a:ext>
                </a:extLst>
              </p:cNvPr>
              <p:cNvCxnSpPr/>
              <p:nvPr/>
            </p:nvCxnSpPr>
            <p:spPr>
              <a:xfrm flipH="1" flipV="1">
                <a:off x="6448663" y="1328205"/>
                <a:ext cx="171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138C62B-1860-D443-9174-C1390288B77C}"/>
                  </a:ext>
                </a:extLst>
              </p:cNvPr>
              <p:cNvCxnSpPr/>
              <p:nvPr/>
            </p:nvCxnSpPr>
            <p:spPr>
              <a:xfrm flipV="1">
                <a:off x="5764665" y="1328205"/>
                <a:ext cx="0" cy="61421"/>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070EA61-BFC7-D942-8C98-373265155EF8}"/>
                  </a:ext>
                </a:extLst>
              </p:cNvPr>
              <p:cNvCxnSpPr/>
              <p:nvPr/>
            </p:nvCxnSpPr>
            <p:spPr>
              <a:xfrm flipV="1">
                <a:off x="3712670" y="1328205"/>
                <a:ext cx="0" cy="65723"/>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6735653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000" dirty="0"/>
              <a:t>Sofosbuvir-Velpatasvir +/- Ribavirin for HCV GT 3 and Cirrhosis</a:t>
            </a:r>
            <a:br>
              <a:rPr lang="en-US" sz="2000" dirty="0"/>
            </a:br>
            <a:r>
              <a:rPr lang="en-US" sz="2000" dirty="0"/>
              <a:t>Baseline Characteristics</a:t>
            </a:r>
          </a:p>
        </p:txBody>
      </p:sp>
      <p:sp>
        <p:nvSpPr>
          <p:cNvPr id="36" name="Content Placeholder 6"/>
          <p:cNvSpPr>
            <a:spLocks noGrp="1"/>
          </p:cNvSpPr>
          <p:nvPr>
            <p:ph type="body" sz="quarter" idx="14"/>
          </p:nvPr>
        </p:nvSpPr>
        <p:spPr/>
        <p:txBody>
          <a:bodyPr/>
          <a:lstStyle/>
          <a:p>
            <a:r>
              <a:rPr lang="en-US" dirty="0"/>
              <a:t>Source: Esteban R, et al. Gastroenterol. 2018;155:1120-27.e4.</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5" name="Content Placeholder 2"/>
          <p:cNvGraphicFramePr>
            <a:graphicFrameLocks/>
          </p:cNvGraphicFramePr>
          <p:nvPr>
            <p:extLst>
              <p:ext uri="{D42A27DB-BD31-4B8C-83A1-F6EECF244321}">
                <p14:modId xmlns:p14="http://schemas.microsoft.com/office/powerpoint/2010/main" val="1788778854"/>
              </p:ext>
            </p:extLst>
          </p:nvPr>
        </p:nvGraphicFramePr>
        <p:xfrm>
          <a:off x="457200" y="992137"/>
          <a:ext cx="8229600" cy="3840564"/>
        </p:xfrm>
        <a:graphic>
          <a:graphicData uri="http://schemas.openxmlformats.org/drawingml/2006/table">
            <a:tbl>
              <a:tblPr firstRow="1" bandRow="1">
                <a:tableStyleId>{5C22544A-7EE6-4342-B048-85BDC9FD1C3A}</a:tableStyleId>
              </a:tblPr>
              <a:tblGrid>
                <a:gridCol w="3981796">
                  <a:extLst>
                    <a:ext uri="{9D8B030D-6E8A-4147-A177-3AD203B41FA5}">
                      <a16:colId xmlns:a16="http://schemas.microsoft.com/office/drawing/2014/main" val="20000"/>
                    </a:ext>
                  </a:extLst>
                </a:gridCol>
                <a:gridCol w="2038004">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457284">
                <a:tc>
                  <a:txBody>
                    <a:bodyPr/>
                    <a:lstStyle/>
                    <a:p>
                      <a:pPr>
                        <a:lnSpc>
                          <a:spcPct val="100000"/>
                        </a:lnSpc>
                      </a:pPr>
                      <a:r>
                        <a:rPr lang="en-US" sz="1400" dirty="0">
                          <a:latin typeface="Arial" panose="020B0604020202020204" pitchFamily="34" charset="0"/>
                          <a:cs typeface="Arial" panose="020B0604020202020204" pitchFamily="34" charset="0"/>
                        </a:rPr>
                        <a:t>Baseline Characteristics</a:t>
                      </a:r>
                    </a:p>
                  </a:txBody>
                  <a:tcPr marL="68580" marR="68580" marT="34290" marB="34290" anchor="ctr">
                    <a:lnL w="12700" cap="flat" cmpd="sng" algn="ctr">
                      <a:solidFill>
                        <a:srgbClr val="BFBFBF"/>
                      </a:solidFill>
                      <a:prstDash val="solid"/>
                      <a:round/>
                      <a:headEnd type="none" w="med" len="med"/>
                      <a:tailEnd type="none" w="med" len="med"/>
                    </a:lnL>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400"/>
                        </a:lnSpc>
                      </a:pPr>
                      <a:r>
                        <a:rPr lang="en-US" sz="1400" b="1" dirty="0">
                          <a:solidFill>
                            <a:srgbClr val="FFFFFF"/>
                          </a:solidFill>
                          <a:latin typeface="Arial" panose="020B0604020202020204" pitchFamily="34" charset="0"/>
                          <a:cs typeface="Arial" panose="020B0604020202020204" pitchFamily="34" charset="0"/>
                        </a:rPr>
                        <a:t>SOF-VEL</a:t>
                      </a:r>
                      <a:br>
                        <a:rPr lang="en-US" sz="1400" b="0" dirty="0">
                          <a:solidFill>
                            <a:srgbClr val="FFFFFF"/>
                          </a:solidFill>
                          <a:latin typeface="Arial" panose="020B0604020202020204" pitchFamily="34" charset="0"/>
                          <a:cs typeface="Arial" panose="020B0604020202020204" pitchFamily="34" charset="0"/>
                        </a:rPr>
                      </a:br>
                      <a:r>
                        <a:rPr lang="en-US" sz="1100" b="0" dirty="0">
                          <a:solidFill>
                            <a:srgbClr val="FFFFFF"/>
                          </a:solidFill>
                          <a:latin typeface="Arial" panose="020B0604020202020204" pitchFamily="34" charset="0"/>
                          <a:cs typeface="Arial" panose="020B0604020202020204" pitchFamily="34" charset="0"/>
                        </a:rPr>
                        <a:t>(n = 101)</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C9E"/>
                    </a:solidFill>
                  </a:tcPr>
                </a:tc>
                <a:tc>
                  <a:txBody>
                    <a:bodyPr/>
                    <a:lstStyle/>
                    <a:p>
                      <a:pPr algn="ctr">
                        <a:lnSpc>
                          <a:spcPts val="1400"/>
                        </a:lnSpc>
                      </a:pPr>
                      <a:r>
                        <a:rPr lang="en-US" sz="1400" b="1" dirty="0">
                          <a:solidFill>
                            <a:srgbClr val="FFFFFF"/>
                          </a:solidFill>
                          <a:latin typeface="Arial" panose="020B0604020202020204" pitchFamily="34" charset="0"/>
                          <a:cs typeface="Arial" panose="020B0604020202020204" pitchFamily="34" charset="0"/>
                        </a:rPr>
                        <a:t>SOF-VEL + RBV</a:t>
                      </a:r>
                    </a:p>
                    <a:p>
                      <a:pPr algn="ctr">
                        <a:lnSpc>
                          <a:spcPts val="1400"/>
                        </a:lnSpc>
                      </a:pPr>
                      <a:r>
                        <a:rPr lang="en-US" sz="1100" b="0" dirty="0">
                          <a:solidFill>
                            <a:srgbClr val="FFFFFF"/>
                          </a:solidFill>
                          <a:latin typeface="Arial" panose="020B0604020202020204" pitchFamily="34" charset="0"/>
                          <a:cs typeface="Arial" panose="020B0604020202020204" pitchFamily="34" charset="0"/>
                        </a:rPr>
                        <a:t>(n</a:t>
                      </a:r>
                      <a:r>
                        <a:rPr lang="en-US" sz="1100" b="0" baseline="0" dirty="0">
                          <a:solidFill>
                            <a:srgbClr val="FFFFFF"/>
                          </a:solidFill>
                          <a:latin typeface="Arial" panose="020B0604020202020204" pitchFamily="34" charset="0"/>
                          <a:cs typeface="Arial" panose="020B0604020202020204" pitchFamily="34" charset="0"/>
                        </a:rPr>
                        <a:t> </a:t>
                      </a:r>
                      <a:r>
                        <a:rPr lang="en-US" sz="1100" b="0" dirty="0">
                          <a:solidFill>
                            <a:srgbClr val="FFFFFF"/>
                          </a:solidFill>
                          <a:latin typeface="Arial" panose="020B0604020202020204" pitchFamily="34" charset="0"/>
                          <a:cs typeface="Arial" panose="020B0604020202020204" pitchFamily="34" charset="0"/>
                        </a:rPr>
                        <a:t>= 103)</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1796B"/>
                    </a:solidFill>
                  </a:tcPr>
                </a:tc>
                <a:extLst>
                  <a:ext uri="{0D108BD9-81ED-4DB2-BD59-A6C34878D82A}">
                    <a16:rowId xmlns:a16="http://schemas.microsoft.com/office/drawing/2014/main" val="10000"/>
                  </a:ext>
                </a:extLst>
              </a:tr>
              <a:tr h="266379">
                <a:tc>
                  <a:txBody>
                    <a:bodyPr/>
                    <a:lstStyle/>
                    <a:p>
                      <a:pPr>
                        <a:lnSpc>
                          <a:spcPct val="100000"/>
                        </a:lnSpc>
                      </a:pPr>
                      <a:r>
                        <a:rPr lang="en-US" sz="1200" dirty="0">
                          <a:latin typeface="Arial" panose="020B0604020202020204" pitchFamily="34" charset="0"/>
                          <a:cs typeface="Arial" panose="020B0604020202020204" pitchFamily="34" charset="0"/>
                        </a:rPr>
                        <a:t>Age, mean years (standard deviation, SD)</a:t>
                      </a:r>
                    </a:p>
                  </a:txBody>
                  <a:tcPr marL="45720" marR="45720" anchor="ctr">
                    <a:lnL w="12700" cap="flat" cmpd="sng" algn="ctr">
                      <a:solidFill>
                        <a:srgbClr val="BFBFBF"/>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ct val="100000"/>
                        </a:lnSpc>
                      </a:pPr>
                      <a:r>
                        <a:rPr lang="en-US" sz="1200" dirty="0">
                          <a:latin typeface="Arial" panose="020B0604020202020204" pitchFamily="34" charset="0"/>
                          <a:cs typeface="Arial" panose="020B0604020202020204" pitchFamily="34" charset="0"/>
                        </a:rPr>
                        <a:t>51 (7.3)</a:t>
                      </a:r>
                    </a:p>
                  </a:txBody>
                  <a:tcPr marL="45720" marR="45720" anchor="ctr">
                    <a:lnT w="57150" cap="flat" cmpd="sng" algn="ctr">
                      <a:solidFill>
                        <a:srgbClr val="FFFFFF"/>
                      </a:solidFill>
                      <a:prstDash val="solid"/>
                      <a:round/>
                      <a:headEnd type="none" w="med" len="med"/>
                      <a:tailEnd type="none" w="med" len="med"/>
                    </a:lnT>
                  </a:tcPr>
                </a:tc>
                <a:tc>
                  <a:txBody>
                    <a:bodyPr/>
                    <a:lstStyle/>
                    <a:p>
                      <a:pPr algn="ctr">
                        <a:lnSpc>
                          <a:spcPct val="100000"/>
                        </a:lnSpc>
                      </a:pPr>
                      <a:r>
                        <a:rPr lang="en-US" sz="1200" dirty="0">
                          <a:latin typeface="Arial" panose="020B0604020202020204" pitchFamily="34" charset="0"/>
                          <a:cs typeface="Arial" panose="020B0604020202020204" pitchFamily="34" charset="0"/>
                        </a:rPr>
                        <a:t>51 (7.6)</a:t>
                      </a:r>
                    </a:p>
                  </a:txBody>
                  <a:tcPr marL="45720" marR="45720" anchor="ctr">
                    <a:lnR w="12700" cap="flat" cmpd="sng" algn="ctr">
                      <a:solidFill>
                        <a:srgbClr val="BFBFBF"/>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266379">
                <a:tc>
                  <a:txBody>
                    <a:bodyPr/>
                    <a:lstStyle/>
                    <a:p>
                      <a:pPr>
                        <a:lnSpc>
                          <a:spcPct val="100000"/>
                        </a:lnSpc>
                      </a:pPr>
                      <a:r>
                        <a:rPr lang="en-US" sz="1200" dirty="0">
                          <a:latin typeface="Arial" panose="020B0604020202020204" pitchFamily="34" charset="0"/>
                          <a:cs typeface="Arial" panose="020B0604020202020204" pitchFamily="34" charset="0"/>
                        </a:rPr>
                        <a:t>Male, n (%)</a:t>
                      </a:r>
                    </a:p>
                  </a:txBody>
                  <a:tcPr marL="45720" marR="45720" anchor="ctr">
                    <a:lnL w="12700" cap="flat" cmpd="sng" algn="ctr">
                      <a:solidFill>
                        <a:srgbClr val="BFBFBF"/>
                      </a:solidFill>
                      <a:prstDash val="solid"/>
                      <a:round/>
                      <a:headEnd type="none" w="med" len="med"/>
                      <a:tailEnd type="none" w="med" len="med"/>
                    </a:lnL>
                    <a:solidFill>
                      <a:srgbClr val="E8EAEF"/>
                    </a:solidFill>
                  </a:tcPr>
                </a:tc>
                <a:tc>
                  <a:txBody>
                    <a:bodyPr/>
                    <a:lstStyle/>
                    <a:p>
                      <a:pPr algn="ctr">
                        <a:lnSpc>
                          <a:spcPct val="100000"/>
                        </a:lnSpc>
                      </a:pPr>
                      <a:r>
                        <a:rPr lang="en-US" sz="1200" dirty="0">
                          <a:latin typeface="Arial" panose="020B0604020202020204" pitchFamily="34" charset="0"/>
                          <a:cs typeface="Arial" panose="020B0604020202020204" pitchFamily="34" charset="0"/>
                        </a:rPr>
                        <a:t>75 (74)</a:t>
                      </a:r>
                    </a:p>
                  </a:txBody>
                  <a:tcPr marL="45720" marR="45720" anchor="ctr"/>
                </a:tc>
                <a:tc>
                  <a:txBody>
                    <a:bodyPr/>
                    <a:lstStyle/>
                    <a:p>
                      <a:pPr algn="ctr">
                        <a:lnSpc>
                          <a:spcPct val="100000"/>
                        </a:lnSpc>
                      </a:pPr>
                      <a:r>
                        <a:rPr lang="en-US" sz="1200" dirty="0">
                          <a:latin typeface="Arial" panose="020B0604020202020204" pitchFamily="34" charset="0"/>
                          <a:cs typeface="Arial" panose="020B0604020202020204" pitchFamily="34" charset="0"/>
                        </a:rPr>
                        <a:t>87 (85)</a:t>
                      </a:r>
                    </a:p>
                  </a:txBody>
                  <a:tcPr marL="45720" marR="4572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2"/>
                  </a:ext>
                </a:extLst>
              </a:tr>
              <a:tr h="621551">
                <a:tc>
                  <a:txBody>
                    <a:bodyPr/>
                    <a:lstStyle/>
                    <a:p>
                      <a:pPr>
                        <a:lnSpc>
                          <a:spcPct val="100000"/>
                        </a:lnSpc>
                      </a:pPr>
                      <a:r>
                        <a:rPr lang="en-US" sz="1200" dirty="0">
                          <a:latin typeface="Arial" panose="020B0604020202020204" pitchFamily="34" charset="0"/>
                          <a:cs typeface="Arial" panose="020B0604020202020204" pitchFamily="34" charset="0"/>
                        </a:rPr>
                        <a:t>Race, n (%)</a:t>
                      </a:r>
                    </a:p>
                    <a:p>
                      <a:pPr>
                        <a:lnSpc>
                          <a:spcPct val="100000"/>
                        </a:lnSpc>
                      </a:pPr>
                      <a:r>
                        <a:rPr lang="en-US" sz="1200" dirty="0">
                          <a:latin typeface="Arial" panose="020B0604020202020204" pitchFamily="34" charset="0"/>
                          <a:cs typeface="Arial" panose="020B0604020202020204" pitchFamily="34" charset="0"/>
                        </a:rPr>
                        <a:t>  White</a:t>
                      </a:r>
                    </a:p>
                    <a:p>
                      <a:pPr>
                        <a:lnSpc>
                          <a:spcPct val="100000"/>
                        </a:lnSpc>
                      </a:pPr>
                      <a:r>
                        <a:rPr lang="en-US" sz="1200" dirty="0">
                          <a:latin typeface="Arial" panose="020B0604020202020204" pitchFamily="34" charset="0"/>
                          <a:cs typeface="Arial" panose="020B0604020202020204" pitchFamily="34" charset="0"/>
                        </a:rPr>
                        <a:t>  Asian</a:t>
                      </a:r>
                    </a:p>
                  </a:txBody>
                  <a:tcPr marL="45720" marR="45720" anchor="ctr">
                    <a:lnL w="12700" cap="flat" cmpd="sng" algn="ctr">
                      <a:solidFill>
                        <a:srgbClr val="BFBFBF"/>
                      </a:solidFill>
                      <a:prstDash val="solid"/>
                      <a:round/>
                      <a:headEnd type="none" w="med" len="med"/>
                      <a:tailEnd type="none" w="med" len="med"/>
                    </a:lnL>
                  </a:tcP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84 (83)</a:t>
                      </a:r>
                    </a:p>
                    <a:p>
                      <a:pPr algn="ctr">
                        <a:lnSpc>
                          <a:spcPct val="100000"/>
                        </a:lnSpc>
                      </a:pPr>
                      <a:r>
                        <a:rPr lang="en-US" sz="1200" dirty="0">
                          <a:latin typeface="Arial" panose="020B0604020202020204" pitchFamily="34" charset="0"/>
                          <a:cs typeface="Arial" panose="020B0604020202020204" pitchFamily="34" charset="0"/>
                        </a:rPr>
                        <a:t>17 (17)</a:t>
                      </a:r>
                    </a:p>
                  </a:txBody>
                  <a:tcPr marL="45720" marR="45720" anchor="ct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95 (92)</a:t>
                      </a:r>
                    </a:p>
                    <a:p>
                      <a:pPr algn="ctr">
                        <a:lnSpc>
                          <a:spcPct val="100000"/>
                        </a:lnSpc>
                      </a:pPr>
                      <a:r>
                        <a:rPr lang="en-US" sz="1200" dirty="0">
                          <a:latin typeface="Arial" panose="020B0604020202020204" pitchFamily="34" charset="0"/>
                          <a:cs typeface="Arial" panose="020B0604020202020204" pitchFamily="34" charset="0"/>
                        </a:rPr>
                        <a:t>9 (8)</a:t>
                      </a:r>
                    </a:p>
                  </a:txBody>
                  <a:tcPr marL="45720" marR="4572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3"/>
                  </a:ext>
                </a:extLst>
              </a:tr>
              <a:tr h="266379">
                <a:tc>
                  <a:txBody>
                    <a:bodyPr/>
                    <a:lstStyle/>
                    <a:p>
                      <a:pPr>
                        <a:lnSpc>
                          <a:spcPct val="100000"/>
                        </a:lnSpc>
                      </a:pPr>
                      <a:r>
                        <a:rPr lang="en-US" sz="1200" dirty="0">
                          <a:latin typeface="Arial" panose="020B0604020202020204" pitchFamily="34" charset="0"/>
                          <a:cs typeface="Arial" panose="020B0604020202020204" pitchFamily="34" charset="0"/>
                        </a:rPr>
                        <a:t>Body mass index,</a:t>
                      </a:r>
                      <a:r>
                        <a:rPr lang="en-US" sz="1200" baseline="0" dirty="0">
                          <a:latin typeface="Arial" panose="020B0604020202020204" pitchFamily="34" charset="0"/>
                          <a:cs typeface="Arial" panose="020B0604020202020204" pitchFamily="34" charset="0"/>
                        </a:rPr>
                        <a:t> mean kg/m</a:t>
                      </a:r>
                      <a:r>
                        <a:rPr lang="en-US" sz="1200" baseline="30000" dirty="0">
                          <a:latin typeface="Arial" panose="020B0604020202020204" pitchFamily="34" charset="0"/>
                          <a:cs typeface="Arial" panose="020B0604020202020204" pitchFamily="34" charset="0"/>
                        </a:rPr>
                        <a:t>2</a:t>
                      </a:r>
                      <a:r>
                        <a:rPr lang="en-US" sz="1200" baseline="0" dirty="0">
                          <a:latin typeface="Arial" panose="020B0604020202020204" pitchFamily="34" charset="0"/>
                          <a:cs typeface="Arial" panose="020B0604020202020204" pitchFamily="34" charset="0"/>
                        </a:rPr>
                        <a:t> (SD)</a:t>
                      </a:r>
                      <a:endParaRPr lang="en-US" sz="1200" dirty="0">
                        <a:latin typeface="Arial" panose="020B0604020202020204" pitchFamily="34" charset="0"/>
                        <a:cs typeface="Arial" panose="020B0604020202020204" pitchFamily="34" charset="0"/>
                      </a:endParaRPr>
                    </a:p>
                  </a:txBody>
                  <a:tcPr marL="45720" marR="45720" anchor="ctr">
                    <a:lnL w="12700" cap="flat" cmpd="sng" algn="ctr">
                      <a:solidFill>
                        <a:srgbClr val="BFBFBF"/>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27 (5.1)</a:t>
                      </a:r>
                    </a:p>
                  </a:txBody>
                  <a:tcPr marL="45720" marR="45720" anchor="ctr"/>
                </a:tc>
                <a:tc>
                  <a:txBody>
                    <a:bodyPr/>
                    <a:lstStyle/>
                    <a:p>
                      <a:pPr algn="ctr">
                        <a:lnSpc>
                          <a:spcPct val="100000"/>
                        </a:lnSpc>
                      </a:pPr>
                      <a:r>
                        <a:rPr lang="en-US" sz="1200" dirty="0">
                          <a:latin typeface="Arial" panose="020B0604020202020204" pitchFamily="34" charset="0"/>
                          <a:cs typeface="Arial" panose="020B0604020202020204" pitchFamily="34" charset="0"/>
                        </a:rPr>
                        <a:t>27 (4.9)</a:t>
                      </a:r>
                    </a:p>
                  </a:txBody>
                  <a:tcPr marL="45720" marR="4572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5"/>
                  </a:ext>
                </a:extLst>
              </a:tr>
              <a:tr h="266379">
                <a:tc>
                  <a:txBody>
                    <a:bodyPr/>
                    <a:lstStyle/>
                    <a:p>
                      <a:pPr>
                        <a:lnSpc>
                          <a:spcPct val="100000"/>
                        </a:lnSpc>
                      </a:pPr>
                      <a:r>
                        <a:rPr lang="en-US" sz="1200" dirty="0">
                          <a:latin typeface="Arial" panose="020B0604020202020204" pitchFamily="34" charset="0"/>
                          <a:cs typeface="Arial" panose="020B0604020202020204" pitchFamily="34" charset="0"/>
                        </a:rPr>
                        <a:t>HCV RNA, mean log</a:t>
                      </a:r>
                      <a:r>
                        <a:rPr lang="en-US" sz="1200" baseline="-25000" dirty="0">
                          <a:latin typeface="Arial" panose="020B0604020202020204" pitchFamily="34" charset="0"/>
                          <a:cs typeface="Arial" panose="020B0604020202020204" pitchFamily="34" charset="0"/>
                        </a:rPr>
                        <a:t>10</a:t>
                      </a:r>
                      <a:r>
                        <a:rPr lang="en-US" sz="1200" dirty="0">
                          <a:latin typeface="Arial" panose="020B0604020202020204" pitchFamily="34" charset="0"/>
                          <a:cs typeface="Arial" panose="020B0604020202020204" pitchFamily="34" charset="0"/>
                        </a:rPr>
                        <a:t> IU/mL (SD)</a:t>
                      </a:r>
                    </a:p>
                  </a:txBody>
                  <a:tcPr marL="45720" marR="45720" anchor="ctr">
                    <a:lnL w="12700" cap="flat" cmpd="sng" algn="ctr">
                      <a:solidFill>
                        <a:srgbClr val="BFBFBF"/>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6.2 (0.64)</a:t>
                      </a:r>
                    </a:p>
                  </a:txBody>
                  <a:tcPr marL="45720" marR="45720" anchor="ctr"/>
                </a:tc>
                <a:tc>
                  <a:txBody>
                    <a:bodyPr/>
                    <a:lstStyle/>
                    <a:p>
                      <a:pPr algn="ctr">
                        <a:lnSpc>
                          <a:spcPct val="100000"/>
                        </a:lnSpc>
                      </a:pPr>
                      <a:r>
                        <a:rPr lang="en-US" sz="1200" dirty="0">
                          <a:latin typeface="Arial" panose="020B0604020202020204" pitchFamily="34" charset="0"/>
                          <a:cs typeface="Arial" panose="020B0604020202020204" pitchFamily="34" charset="0"/>
                        </a:rPr>
                        <a:t>6.3 (0.56)</a:t>
                      </a:r>
                    </a:p>
                  </a:txBody>
                  <a:tcPr marL="45720" marR="4572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6"/>
                  </a:ext>
                </a:extLst>
              </a:tr>
              <a:tr h="266379">
                <a:tc>
                  <a:txBody>
                    <a:bodyPr/>
                    <a:lstStyle/>
                    <a:p>
                      <a:pPr>
                        <a:lnSpc>
                          <a:spcPct val="100000"/>
                        </a:lnSpc>
                      </a:pPr>
                      <a:r>
                        <a:rPr lang="en-US" sz="1200" dirty="0">
                          <a:latin typeface="Arial" panose="020B0604020202020204" pitchFamily="34" charset="0"/>
                          <a:cs typeface="Arial" panose="020B0604020202020204" pitchFamily="34" charset="0"/>
                        </a:rPr>
                        <a:t>Non-CC IL28B genotype, n (%)</a:t>
                      </a:r>
                    </a:p>
                  </a:txBody>
                  <a:tcPr marL="45720" marR="45720" anchor="ctr">
                    <a:lnL w="12700" cap="flat" cmpd="sng" algn="ctr">
                      <a:solidFill>
                        <a:srgbClr val="BFBFBF"/>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36 (36)</a:t>
                      </a:r>
                    </a:p>
                  </a:txBody>
                  <a:tcPr marL="45720" marR="45720" anchor="ctr"/>
                </a:tc>
                <a:tc>
                  <a:txBody>
                    <a:bodyPr/>
                    <a:lstStyle/>
                    <a:p>
                      <a:pPr algn="ctr">
                        <a:lnSpc>
                          <a:spcPct val="100000"/>
                        </a:lnSpc>
                      </a:pPr>
                      <a:r>
                        <a:rPr lang="en-US" sz="1200" dirty="0">
                          <a:latin typeface="Arial" panose="020B0604020202020204" pitchFamily="34" charset="0"/>
                          <a:cs typeface="Arial" panose="020B0604020202020204" pitchFamily="34" charset="0"/>
                        </a:rPr>
                        <a:t>50 (49)</a:t>
                      </a:r>
                    </a:p>
                  </a:txBody>
                  <a:tcPr marL="45720" marR="4572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7"/>
                  </a:ext>
                </a:extLst>
              </a:tr>
              <a:tr h="799137">
                <a:tc>
                  <a:txBody>
                    <a:bodyPr/>
                    <a:lstStyle/>
                    <a:p>
                      <a:pPr>
                        <a:lnSpc>
                          <a:spcPct val="100000"/>
                        </a:lnSpc>
                      </a:pPr>
                      <a:r>
                        <a:rPr lang="en-US" sz="1200" dirty="0">
                          <a:latin typeface="Arial" panose="020B0604020202020204" pitchFamily="34" charset="0"/>
                          <a:cs typeface="Arial" panose="020B0604020202020204" pitchFamily="34" charset="0"/>
                        </a:rPr>
                        <a:t>Prior Treatment,</a:t>
                      </a:r>
                      <a:r>
                        <a:rPr lang="en-US" sz="1200" baseline="0" dirty="0">
                          <a:latin typeface="Arial" panose="020B0604020202020204" pitchFamily="34" charset="0"/>
                          <a:cs typeface="Arial" panose="020B0604020202020204" pitchFamily="34" charset="0"/>
                        </a:rPr>
                        <a:t> n (%)</a:t>
                      </a:r>
                    </a:p>
                    <a:p>
                      <a:pPr>
                        <a:lnSpc>
                          <a:spcPct val="100000"/>
                        </a:lnSpc>
                      </a:pPr>
                      <a:r>
                        <a:rPr lang="en-US" sz="1200" baseline="0" dirty="0">
                          <a:latin typeface="Arial" panose="020B0604020202020204" pitchFamily="34" charset="0"/>
                          <a:cs typeface="Arial" panose="020B0604020202020204" pitchFamily="34" charset="0"/>
                        </a:rPr>
                        <a:t>  DAA +/- Peg-IFN +/- RBV</a:t>
                      </a:r>
                    </a:p>
                    <a:p>
                      <a:pPr>
                        <a:lnSpc>
                          <a:spcPct val="100000"/>
                        </a:lnSpc>
                      </a:pPr>
                      <a:r>
                        <a:rPr lang="en-US" sz="1200" baseline="0" dirty="0">
                          <a:latin typeface="Arial" panose="020B0604020202020204" pitchFamily="34" charset="0"/>
                          <a:cs typeface="Arial" panose="020B0604020202020204" pitchFamily="34" charset="0"/>
                        </a:rPr>
                        <a:t>  Peg-IFN + RBV</a:t>
                      </a:r>
                    </a:p>
                    <a:p>
                      <a:pPr>
                        <a:lnSpc>
                          <a:spcPct val="100000"/>
                        </a:lnSpc>
                      </a:pPr>
                      <a:r>
                        <a:rPr lang="en-US" sz="1200" baseline="0" dirty="0">
                          <a:latin typeface="Arial" panose="020B0604020202020204" pitchFamily="34" charset="0"/>
                          <a:cs typeface="Arial" panose="020B0604020202020204" pitchFamily="34" charset="0"/>
                        </a:rPr>
                        <a:t>  Other (IFN +/- RBV or Peg-IFN alone)</a:t>
                      </a:r>
                    </a:p>
                  </a:txBody>
                  <a:tcPr marL="45720" marR="45720" anchor="ctr">
                    <a:lnL w="12700" cap="flat" cmpd="sng" algn="ctr">
                      <a:solidFill>
                        <a:srgbClr val="BFBFBF"/>
                      </a:solidFill>
                      <a:prstDash val="solid"/>
                      <a:round/>
                      <a:headEnd type="none" w="med" len="med"/>
                      <a:tailEnd type="none" w="med" len="med"/>
                    </a:lnL>
                  </a:tcP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1 (1)</a:t>
                      </a:r>
                    </a:p>
                    <a:p>
                      <a:pPr algn="ctr">
                        <a:lnSpc>
                          <a:spcPct val="100000"/>
                        </a:lnSpc>
                      </a:pPr>
                      <a:r>
                        <a:rPr lang="en-US" sz="1200" dirty="0">
                          <a:latin typeface="Arial" panose="020B0604020202020204" pitchFamily="34" charset="0"/>
                          <a:cs typeface="Arial" panose="020B0604020202020204" pitchFamily="34" charset="0"/>
                        </a:rPr>
                        <a:t>14 (14)</a:t>
                      </a:r>
                    </a:p>
                    <a:p>
                      <a:pPr algn="ctr">
                        <a:lnSpc>
                          <a:spcPct val="100000"/>
                        </a:lnSpc>
                      </a:pPr>
                      <a:r>
                        <a:rPr lang="en-US" sz="1200" dirty="0">
                          <a:latin typeface="Arial" panose="020B0604020202020204" pitchFamily="34" charset="0"/>
                          <a:cs typeface="Arial" panose="020B0604020202020204" pitchFamily="34" charset="0"/>
                        </a:rPr>
                        <a:t>12 (12)</a:t>
                      </a:r>
                    </a:p>
                  </a:txBody>
                  <a:tcPr marL="45720" marR="45720" anchor="ctr"/>
                </a:tc>
                <a:tc>
                  <a:txBody>
                    <a:bodyPr/>
                    <a:lstStyle/>
                    <a:p>
                      <a:pPr algn="ctr">
                        <a:lnSpc>
                          <a:spcPct val="100000"/>
                        </a:lnSpc>
                      </a:pPr>
                      <a:endParaRPr lang="en-US" sz="1200" dirty="0">
                        <a:latin typeface="Arial" panose="020B0604020202020204" pitchFamily="34" charset="0"/>
                        <a:cs typeface="Arial" panose="020B0604020202020204" pitchFamily="34" charset="0"/>
                      </a:endParaRPr>
                    </a:p>
                    <a:p>
                      <a:pPr algn="ctr">
                        <a:lnSpc>
                          <a:spcPct val="100000"/>
                        </a:lnSpc>
                      </a:pPr>
                      <a:r>
                        <a:rPr lang="en-US" sz="1200" dirty="0">
                          <a:latin typeface="Arial" panose="020B0604020202020204" pitchFamily="34" charset="0"/>
                          <a:cs typeface="Arial" panose="020B0604020202020204" pitchFamily="34" charset="0"/>
                        </a:rPr>
                        <a:t>2 (2)</a:t>
                      </a:r>
                    </a:p>
                    <a:p>
                      <a:pPr algn="ctr">
                        <a:lnSpc>
                          <a:spcPct val="100000"/>
                        </a:lnSpc>
                      </a:pPr>
                      <a:r>
                        <a:rPr lang="en-US" sz="1200" dirty="0">
                          <a:latin typeface="Arial" panose="020B0604020202020204" pitchFamily="34" charset="0"/>
                          <a:cs typeface="Arial" panose="020B0604020202020204" pitchFamily="34" charset="0"/>
                        </a:rPr>
                        <a:t>18 (17)</a:t>
                      </a:r>
                    </a:p>
                    <a:p>
                      <a:pPr algn="ctr">
                        <a:lnSpc>
                          <a:spcPct val="100000"/>
                        </a:lnSpc>
                      </a:pPr>
                      <a:r>
                        <a:rPr lang="en-US" sz="1200" dirty="0">
                          <a:latin typeface="Arial" panose="020B0604020202020204" pitchFamily="34" charset="0"/>
                          <a:cs typeface="Arial" panose="020B0604020202020204" pitchFamily="34" charset="0"/>
                        </a:rPr>
                        <a:t>8 (8)</a:t>
                      </a:r>
                    </a:p>
                  </a:txBody>
                  <a:tcPr marL="45720" marR="4572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8"/>
                  </a:ext>
                </a:extLst>
              </a:tr>
              <a:tr h="266379">
                <a:tc>
                  <a:txBody>
                    <a:bodyPr/>
                    <a:lstStyle/>
                    <a:p>
                      <a:pPr>
                        <a:lnSpc>
                          <a:spcPct val="100000"/>
                        </a:lnSpc>
                      </a:pPr>
                      <a:r>
                        <a:rPr lang="en-US" sz="1200" dirty="0">
                          <a:latin typeface="Arial" panose="020B0604020202020204" pitchFamily="34" charset="0"/>
                          <a:cs typeface="Arial" panose="020B0604020202020204" pitchFamily="34" charset="0"/>
                        </a:rPr>
                        <a:t>Platelets (x 10</a:t>
                      </a:r>
                      <a:r>
                        <a:rPr lang="en-US" sz="1200" baseline="30000"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/μL), mean (SD)</a:t>
                      </a:r>
                    </a:p>
                  </a:txBody>
                  <a:tcPr marL="45720" marR="45720" anchor="ctr">
                    <a:lnL w="12700" cap="flat" cmpd="sng" algn="ctr">
                      <a:solidFill>
                        <a:srgbClr val="BFBFBF"/>
                      </a:solidFill>
                      <a:prstDash val="solid"/>
                      <a:round/>
                      <a:headEnd type="none" w="med" len="med"/>
                      <a:tailEnd type="none" w="med" len="med"/>
                    </a:lnL>
                  </a:tcPr>
                </a:tc>
                <a:tc>
                  <a:txBody>
                    <a:bodyPr/>
                    <a:lstStyle/>
                    <a:p>
                      <a:pPr algn="ctr">
                        <a:lnSpc>
                          <a:spcPct val="100000"/>
                        </a:lnSpc>
                      </a:pPr>
                      <a:r>
                        <a:rPr lang="en-US" sz="1200" dirty="0">
                          <a:latin typeface="Arial" panose="020B0604020202020204" pitchFamily="34" charset="0"/>
                          <a:cs typeface="Arial" panose="020B0604020202020204" pitchFamily="34" charset="0"/>
                        </a:rPr>
                        <a:t>150 (62)</a:t>
                      </a: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148 (69)</a:t>
                      </a:r>
                    </a:p>
                  </a:txBody>
                  <a:tcPr marL="45720" marR="45720"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10009"/>
                  </a:ext>
                </a:extLst>
              </a:tr>
              <a:tr h="2663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HIV</a:t>
                      </a:r>
                      <a:r>
                        <a:rPr lang="en-US" sz="1200" baseline="0" dirty="0">
                          <a:latin typeface="Arial" panose="020B0604020202020204" pitchFamily="34" charset="0"/>
                          <a:cs typeface="Arial" panose="020B0604020202020204" pitchFamily="34" charset="0"/>
                        </a:rPr>
                        <a:t> coinfection n (%)</a:t>
                      </a:r>
                      <a:endParaRPr lang="en-US" sz="1200" dirty="0">
                        <a:latin typeface="Arial" panose="020B0604020202020204" pitchFamily="34" charset="0"/>
                        <a:cs typeface="Arial" panose="020B0604020202020204" pitchFamily="34" charset="0"/>
                      </a:endParaRPr>
                    </a:p>
                  </a:txBody>
                  <a:tcPr marL="45720" marR="45720" anchor="ctr">
                    <a:lnL w="12700" cap="flat" cmpd="sng" algn="ctr">
                      <a:solidFill>
                        <a:srgbClr val="BFBFBF"/>
                      </a:solidFill>
                      <a:prstDash val="solid"/>
                      <a:round/>
                      <a:headEnd type="none" w="med" len="med"/>
                      <a:tailEnd type="none" w="med" len="med"/>
                    </a:lnL>
                    <a:lnB w="12700" cap="flat" cmpd="sng" algn="ctr">
                      <a:solidFill>
                        <a:srgbClr val="BFBFBF"/>
                      </a:solidFill>
                      <a:prstDash val="solid"/>
                      <a:round/>
                      <a:headEnd type="none" w="med" len="med"/>
                      <a:tailEnd type="none" w="med" len="med"/>
                    </a:lnB>
                  </a:tcPr>
                </a:tc>
                <a:tc>
                  <a:txBody>
                    <a:bodyPr/>
                    <a:lstStyle/>
                    <a:p>
                      <a:pPr algn="ctr">
                        <a:lnSpc>
                          <a:spcPct val="100000"/>
                        </a:lnSpc>
                      </a:pPr>
                      <a:r>
                        <a:rPr lang="en-US" sz="1200" dirty="0">
                          <a:latin typeface="Arial" panose="020B0604020202020204" pitchFamily="34" charset="0"/>
                          <a:cs typeface="Arial" panose="020B0604020202020204" pitchFamily="34" charset="0"/>
                        </a:rPr>
                        <a:t>16 (16)</a:t>
                      </a:r>
                    </a:p>
                  </a:txBody>
                  <a:tcPr marL="45720" marR="45720" anchor="ctr">
                    <a:lnB w="12700" cap="flat" cmpd="sng" algn="ctr">
                      <a:solidFill>
                        <a:srgbClr val="BFBFBF"/>
                      </a:solidFill>
                      <a:prstDash val="solid"/>
                      <a:round/>
                      <a:headEnd type="none" w="med" len="med"/>
                      <a:tailEnd type="none" w="med" len="med"/>
                    </a:lnB>
                  </a:tcPr>
                </a:tc>
                <a:tc>
                  <a:txBody>
                    <a:bodyPr/>
                    <a:lstStyle/>
                    <a:p>
                      <a:pPr algn="ctr">
                        <a:lnSpc>
                          <a:spcPct val="100000"/>
                        </a:lnSpc>
                      </a:pPr>
                      <a:r>
                        <a:rPr lang="en-US" sz="1200" dirty="0">
                          <a:latin typeface="Arial" panose="020B0604020202020204" pitchFamily="34" charset="0"/>
                          <a:cs typeface="Arial" panose="020B0604020202020204" pitchFamily="34" charset="0"/>
                        </a:rPr>
                        <a:t>14 (14)</a:t>
                      </a:r>
                    </a:p>
                  </a:txBody>
                  <a:tcPr marL="45720" marR="45720" anchor="ctr">
                    <a:lnR w="12700" cap="flat" cmpd="sng" algn="ctr">
                      <a:solidFill>
                        <a:srgbClr val="BFBFBF"/>
                      </a:solidFill>
                      <a:prstDash val="solid"/>
                      <a:round/>
                      <a:headEnd type="none" w="med" len="med"/>
                      <a:tailEnd type="none" w="med" len="med"/>
                    </a:lnR>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1510016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 Ribavirin for HCV GT 3 and Cirrhosis</a:t>
            </a:r>
            <a:br>
              <a:rPr lang="en-US" sz="2000" dirty="0"/>
            </a:br>
            <a:r>
              <a:rPr lang="en-US" sz="2000" dirty="0"/>
              <a:t>Results: ITT Analysis by Treatment Arm</a:t>
            </a:r>
          </a:p>
        </p:txBody>
      </p:sp>
      <p:sp>
        <p:nvSpPr>
          <p:cNvPr id="7" name="Content Placeholder 6"/>
          <p:cNvSpPr>
            <a:spLocks noGrp="1"/>
          </p:cNvSpPr>
          <p:nvPr>
            <p:ph type="body" sz="quarter" idx="14"/>
          </p:nvPr>
        </p:nvSpPr>
        <p:spPr/>
        <p:txBody>
          <a:bodyPr/>
          <a:lstStyle/>
          <a:p>
            <a:r>
              <a:rPr lang="en-US" dirty="0"/>
              <a:t>Source: Esteban R, et al. Gastroenterol. 2018;155:1120-27.e4.</a:t>
            </a:r>
          </a:p>
        </p:txBody>
      </p:sp>
      <p:sp>
        <p:nvSpPr>
          <p:cNvPr id="34" name="Rectangle 25"/>
          <p:cNvSpPr>
            <a:spLocks noChangeArrowheads="1"/>
          </p:cNvSpPr>
          <p:nvPr/>
        </p:nvSpPr>
        <p:spPr bwMode="auto">
          <a:xfrm>
            <a:off x="1139172" y="4457700"/>
            <a:ext cx="6918040" cy="249175"/>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lnSpc>
                <a:spcPts val="1350"/>
              </a:lnSpc>
              <a:spcBef>
                <a:spcPct val="50000"/>
              </a:spcBef>
            </a:pPr>
            <a:r>
              <a:rPr lang="en-US" sz="1050" b="1" dirty="0">
                <a:latin typeface="Arial"/>
                <a:cs typeface="Arial"/>
              </a:rPr>
              <a:t>Abbreviations: </a:t>
            </a:r>
            <a:r>
              <a:rPr lang="en-US" sz="1050" dirty="0">
                <a:latin typeface="Arial"/>
                <a:cs typeface="Arial"/>
              </a:rPr>
              <a:t>ITT, intent-to-treat. P=0.14 for comparison of Sofosbuvir-Velpatasvir with Sofosbuvir-Velpatasvir + Ribavirin</a:t>
            </a:r>
            <a:endParaRPr lang="en-US" sz="1050" dirty="0">
              <a:solidFill>
                <a:srgbClr val="000000"/>
              </a:solidFill>
              <a:latin typeface="Arial"/>
              <a:cs typeface="Arial"/>
            </a:endParaRPr>
          </a:p>
        </p:txBody>
      </p:sp>
      <p:graphicFrame>
        <p:nvGraphicFramePr>
          <p:cNvPr id="8" name="Chart 7"/>
          <p:cNvGraphicFramePr>
            <a:graphicFrameLocks/>
          </p:cNvGraphicFramePr>
          <p:nvPr>
            <p:extLst>
              <p:ext uri="{D42A27DB-BD31-4B8C-83A1-F6EECF244321}">
                <p14:modId xmlns:p14="http://schemas.microsoft.com/office/powerpoint/2010/main" val="1748303874"/>
              </p:ext>
            </p:extLst>
          </p:nvPr>
        </p:nvGraphicFramePr>
        <p:xfrm>
          <a:off x="457200" y="1126672"/>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732113" y="3963520"/>
            <a:ext cx="1037087" cy="276999"/>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bg1"/>
                </a:solidFill>
                <a:latin typeface="Arial" panose="020B0604020202020204" pitchFamily="34" charset="0"/>
                <a:cs typeface="Arial" panose="020B0604020202020204" pitchFamily="34" charset="0"/>
              </a:rPr>
              <a:t>92/101</a:t>
            </a:r>
          </a:p>
        </p:txBody>
      </p:sp>
      <p:sp>
        <p:nvSpPr>
          <p:cNvPr id="10" name="TextBox 9"/>
          <p:cNvSpPr txBox="1"/>
          <p:nvPr/>
        </p:nvSpPr>
        <p:spPr>
          <a:xfrm>
            <a:off x="6286686" y="3963521"/>
            <a:ext cx="1040167" cy="276999"/>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FFFF"/>
                </a:solidFill>
                <a:latin typeface="Arial" panose="020B0604020202020204" pitchFamily="34" charset="0"/>
                <a:cs typeface="Arial" panose="020B0604020202020204" pitchFamily="34" charset="0"/>
              </a:rPr>
              <a:t>99/103</a:t>
            </a:r>
          </a:p>
        </p:txBody>
      </p:sp>
      <p:sp>
        <p:nvSpPr>
          <p:cNvPr id="11" name="Rectangle 10">
            <a:extLst>
              <a:ext uri="{FF2B5EF4-FFF2-40B4-BE49-F238E27FC236}">
                <a16:creationId xmlns:a16="http://schemas.microsoft.com/office/drawing/2014/main" id="{5F28FFEC-1D56-1424-EC76-962665FCFD2D}"/>
              </a:ext>
            </a:extLst>
          </p:cNvPr>
          <p:cNvSpPr/>
          <p:nvPr/>
        </p:nvSpPr>
        <p:spPr>
          <a:xfrm>
            <a:off x="2696549" y="1845714"/>
            <a:ext cx="112863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84-96)</a:t>
            </a:r>
          </a:p>
        </p:txBody>
      </p:sp>
      <p:sp>
        <p:nvSpPr>
          <p:cNvPr id="12" name="Rectangle 11">
            <a:extLst>
              <a:ext uri="{FF2B5EF4-FFF2-40B4-BE49-F238E27FC236}">
                <a16:creationId xmlns:a16="http://schemas.microsoft.com/office/drawing/2014/main" id="{4697A37F-2BCE-7485-23A8-75E5AF040660}"/>
              </a:ext>
            </a:extLst>
          </p:cNvPr>
          <p:cNvSpPr/>
          <p:nvPr/>
        </p:nvSpPr>
        <p:spPr>
          <a:xfrm>
            <a:off x="6193512" y="1693005"/>
            <a:ext cx="1128637" cy="285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rgbClr val="FFFFFF"/>
                </a:solidFill>
                <a:latin typeface="Arial" panose="020B0604020202020204" pitchFamily="34" charset="0"/>
                <a:cs typeface="Arial" panose="020B0604020202020204" pitchFamily="34" charset="0"/>
              </a:rPr>
              <a:t>(95% CI, 90-99)</a:t>
            </a:r>
          </a:p>
        </p:txBody>
      </p:sp>
    </p:spTree>
    <p:extLst>
      <p:ext uri="{BB962C8B-B14F-4D97-AF65-F5344CB8AC3E}">
        <p14:creationId xmlns:p14="http://schemas.microsoft.com/office/powerpoint/2010/main" val="44315715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 Ribavirin for HCV GT 3 and Cirrhosis</a:t>
            </a:r>
            <a:br>
              <a:rPr lang="en-US" sz="2000" dirty="0"/>
            </a:br>
            <a:r>
              <a:rPr lang="en-US" sz="2000" dirty="0"/>
              <a:t>Results: ITT Analysis by Treatment Arm</a:t>
            </a:r>
          </a:p>
        </p:txBody>
      </p:sp>
      <p:sp>
        <p:nvSpPr>
          <p:cNvPr id="7" name="Content Placeholder 6"/>
          <p:cNvSpPr>
            <a:spLocks noGrp="1"/>
          </p:cNvSpPr>
          <p:nvPr>
            <p:ph type="body" sz="quarter" idx="14"/>
          </p:nvPr>
        </p:nvSpPr>
        <p:spPr/>
        <p:txBody>
          <a:bodyPr/>
          <a:lstStyle/>
          <a:p>
            <a:r>
              <a:rPr lang="en-US" dirty="0"/>
              <a:t>Source: Esteban R, et al. Gastroenterol. 2018;155:1120-27.e4.</a:t>
            </a:r>
          </a:p>
        </p:txBody>
      </p:sp>
      <p:sp>
        <p:nvSpPr>
          <p:cNvPr id="34" name="Rectangle 25"/>
          <p:cNvSpPr>
            <a:spLocks noChangeArrowheads="1"/>
          </p:cNvSpPr>
          <p:nvPr/>
        </p:nvSpPr>
        <p:spPr bwMode="auto">
          <a:xfrm>
            <a:off x="1139172" y="4457700"/>
            <a:ext cx="6871716" cy="249175"/>
          </a:xfrm>
          <a:prstGeom prst="rect">
            <a:avLst/>
          </a:prstGeom>
          <a:solidFill>
            <a:schemeClr val="bg1">
              <a:lumMod val="95000"/>
            </a:schemeClr>
          </a:solidFill>
          <a:ln w="12700">
            <a:noFill/>
            <a:miter lim="800000"/>
            <a:headEnd/>
            <a:tailEnd/>
          </a:ln>
        </p:spPr>
        <p:txBody>
          <a:bodyPr lIns="69365" tIns="34073" rIns="69365" bIns="34073" anchor="ctr">
            <a:prstTxWarp prst="textNoShape">
              <a:avLst/>
            </a:prstTxWarp>
          </a:bodyPr>
          <a:lstStyle/>
          <a:p>
            <a:pPr marL="205740" defTabSz="701279">
              <a:lnSpc>
                <a:spcPts val="1350"/>
              </a:lnSpc>
              <a:spcBef>
                <a:spcPct val="50000"/>
              </a:spcBef>
            </a:pPr>
            <a:r>
              <a:rPr lang="en-US" sz="1050" dirty="0">
                <a:latin typeface="Arial"/>
                <a:cs typeface="Arial"/>
              </a:rPr>
              <a:t>ITT, intent-to-treat. P=0.14 for comparison of Sofosbuvir-Velpatasvir with Sofosbuvir-Velpatasvir + Ribavirin</a:t>
            </a:r>
            <a:endParaRPr lang="en-US" sz="1050" dirty="0">
              <a:solidFill>
                <a:srgbClr val="000000"/>
              </a:solidFill>
              <a:latin typeface="Arial"/>
              <a:cs typeface="Arial"/>
            </a:endParaRPr>
          </a:p>
        </p:txBody>
      </p:sp>
      <p:graphicFrame>
        <p:nvGraphicFramePr>
          <p:cNvPr id="8" name="Chart 7"/>
          <p:cNvGraphicFramePr>
            <a:graphicFrameLocks/>
          </p:cNvGraphicFramePr>
          <p:nvPr>
            <p:extLst>
              <p:ext uri="{D42A27DB-BD31-4B8C-83A1-F6EECF244321}">
                <p14:modId xmlns:p14="http://schemas.microsoft.com/office/powerpoint/2010/main" val="452773754"/>
              </p:ext>
            </p:extLst>
          </p:nvPr>
        </p:nvGraphicFramePr>
        <p:xfrm>
          <a:off x="457200" y="1126672"/>
          <a:ext cx="8229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782906" y="3921255"/>
            <a:ext cx="1037087"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solidFill>
                  <a:schemeClr val="bg1"/>
                </a:solidFill>
                <a:latin typeface="Arial" panose="020B0604020202020204" pitchFamily="34" charset="0"/>
                <a:cs typeface="Arial" panose="020B0604020202020204" pitchFamily="34" charset="0"/>
              </a:rPr>
              <a:t>92/101</a:t>
            </a:r>
          </a:p>
        </p:txBody>
      </p:sp>
      <p:sp>
        <p:nvSpPr>
          <p:cNvPr id="10" name="TextBox 9"/>
          <p:cNvSpPr txBox="1"/>
          <p:nvPr/>
        </p:nvSpPr>
        <p:spPr>
          <a:xfrm>
            <a:off x="6286685" y="3921255"/>
            <a:ext cx="1040167" cy="253916"/>
          </a:xfrm>
          <a:prstGeom prst="rect">
            <a:avLst/>
          </a:prstGeom>
        </p:spPr>
        <p:txBody>
          <a:bodyPr wrap="square"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dirty="0">
                <a:solidFill>
                  <a:srgbClr val="FFFFFF"/>
                </a:solidFill>
                <a:latin typeface="Arial" panose="020B0604020202020204" pitchFamily="34" charset="0"/>
                <a:cs typeface="Arial" panose="020B0604020202020204" pitchFamily="34" charset="0"/>
              </a:rPr>
              <a:t>99/103</a:t>
            </a:r>
          </a:p>
        </p:txBody>
      </p:sp>
      <p:sp>
        <p:nvSpPr>
          <p:cNvPr id="11" name="Line Callout 1 10">
            <a:extLst>
              <a:ext uri="{FF2B5EF4-FFF2-40B4-BE49-F238E27FC236}">
                <a16:creationId xmlns:a16="http://schemas.microsoft.com/office/drawing/2014/main" id="{0A2B3C03-B783-3D49-A8F0-AC37FD57B025}"/>
              </a:ext>
            </a:extLst>
          </p:cNvPr>
          <p:cNvSpPr/>
          <p:nvPr/>
        </p:nvSpPr>
        <p:spPr>
          <a:xfrm>
            <a:off x="2575843" y="2565720"/>
            <a:ext cx="1437197" cy="477424"/>
          </a:xfrm>
          <a:prstGeom prst="borderCallout1">
            <a:avLst>
              <a:gd name="adj1" fmla="val 245275"/>
              <a:gd name="adj2" fmla="val 49495"/>
              <a:gd name="adj3" fmla="val 100906"/>
              <a:gd name="adj4" fmla="val 50062"/>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900" dirty="0">
                <a:latin typeface="Arial" panose="020B0604020202020204" pitchFamily="34" charset="0"/>
                <a:cs typeface="Arial" panose="020B0604020202020204" pitchFamily="34" charset="0"/>
              </a:rPr>
              <a:t>6 virologic failure</a:t>
            </a:r>
          </a:p>
          <a:p>
            <a:r>
              <a:rPr lang="en-US" sz="900" dirty="0">
                <a:latin typeface="Arial" panose="020B0604020202020204" pitchFamily="34" charset="0"/>
                <a:cs typeface="Arial" panose="020B0604020202020204" pitchFamily="34" charset="0"/>
              </a:rPr>
              <a:t>1 discontinued treatment</a:t>
            </a:r>
          </a:p>
          <a:p>
            <a:r>
              <a:rPr lang="en-US" sz="900" dirty="0">
                <a:latin typeface="Arial" panose="020B0604020202020204" pitchFamily="34" charset="0"/>
                <a:cs typeface="Arial" panose="020B0604020202020204" pitchFamily="34" charset="0"/>
              </a:rPr>
              <a:t>2 lost to follow-up</a:t>
            </a:r>
          </a:p>
        </p:txBody>
      </p:sp>
      <p:sp>
        <p:nvSpPr>
          <p:cNvPr id="12" name="Line Callout 1 11">
            <a:extLst>
              <a:ext uri="{FF2B5EF4-FFF2-40B4-BE49-F238E27FC236}">
                <a16:creationId xmlns:a16="http://schemas.microsoft.com/office/drawing/2014/main" id="{DC22EDA2-FB8F-424E-A0EB-C485ADF3F9E0}"/>
              </a:ext>
            </a:extLst>
          </p:cNvPr>
          <p:cNvSpPr/>
          <p:nvPr/>
        </p:nvSpPr>
        <p:spPr>
          <a:xfrm>
            <a:off x="6131683" y="2565720"/>
            <a:ext cx="1350169" cy="477424"/>
          </a:xfrm>
          <a:prstGeom prst="borderCallout1">
            <a:avLst>
              <a:gd name="adj1" fmla="val 245275"/>
              <a:gd name="adj2" fmla="val 49495"/>
              <a:gd name="adj3" fmla="val 100906"/>
              <a:gd name="adj4" fmla="val 50062"/>
            </a:avLst>
          </a:prstGeom>
          <a:solidFill>
            <a:srgbClr val="D9D9D9"/>
          </a:solidFill>
          <a:ln w="12700" cmpd="sng">
            <a:solidFill>
              <a:srgbClr val="FFFFFF"/>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900" dirty="0">
                <a:latin typeface="Arial" panose="020B0604020202020204" pitchFamily="34" charset="0"/>
                <a:cs typeface="Arial" panose="020B0604020202020204" pitchFamily="34" charset="0"/>
              </a:rPr>
              <a:t>2 virologic failure</a:t>
            </a:r>
          </a:p>
          <a:p>
            <a:r>
              <a:rPr lang="en-US" sz="900" dirty="0">
                <a:latin typeface="Arial" panose="020B0604020202020204" pitchFamily="34" charset="0"/>
                <a:cs typeface="Arial" panose="020B0604020202020204" pitchFamily="34" charset="0"/>
              </a:rPr>
              <a:t>2 lost to follow-up</a:t>
            </a:r>
          </a:p>
        </p:txBody>
      </p:sp>
    </p:spTree>
    <p:extLst>
      <p:ext uri="{BB962C8B-B14F-4D97-AF65-F5344CB8AC3E}">
        <p14:creationId xmlns:p14="http://schemas.microsoft.com/office/powerpoint/2010/main" val="279322823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dirty="0"/>
              <a:t>Sofosbuvir-Velpatasvir +/- Ribavirin for HCV GT 3 and Cirrhosis</a:t>
            </a:r>
            <a:br>
              <a:rPr lang="en-US" sz="2000" dirty="0"/>
            </a:br>
            <a:r>
              <a:rPr lang="en-US" sz="2000" dirty="0"/>
              <a:t>Results: ITT Analysis by Treatment Arm and NS5A RAS</a:t>
            </a:r>
          </a:p>
        </p:txBody>
      </p:sp>
      <p:sp>
        <p:nvSpPr>
          <p:cNvPr id="36" name="Content Placeholder 6"/>
          <p:cNvSpPr>
            <a:spLocks noGrp="1"/>
          </p:cNvSpPr>
          <p:nvPr>
            <p:ph type="body" sz="quarter" idx="14"/>
          </p:nvPr>
        </p:nvSpPr>
        <p:spPr/>
        <p:txBody>
          <a:bodyPr/>
          <a:lstStyle/>
          <a:p>
            <a:r>
              <a:rPr lang="en-US" dirty="0"/>
              <a:t>Source: Esteban R, et al. Gastroenterol. 2018;155:1120-27.e4.</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6" name="Chart 5"/>
          <p:cNvGraphicFramePr>
            <a:graphicFrameLocks/>
          </p:cNvGraphicFramePr>
          <p:nvPr>
            <p:extLst>
              <p:ext uri="{D42A27DB-BD31-4B8C-83A1-F6EECF244321}">
                <p14:modId xmlns:p14="http://schemas.microsoft.com/office/powerpoint/2010/main" val="102986215"/>
              </p:ext>
            </p:extLst>
          </p:nvPr>
        </p:nvGraphicFramePr>
        <p:xfrm>
          <a:off x="466725" y="1111888"/>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282308" y="3474927"/>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76/79</a:t>
            </a:r>
          </a:p>
        </p:txBody>
      </p:sp>
      <p:sp>
        <p:nvSpPr>
          <p:cNvPr id="9" name="Rectangle 8"/>
          <p:cNvSpPr/>
          <p:nvPr/>
        </p:nvSpPr>
        <p:spPr>
          <a:xfrm>
            <a:off x="3318102" y="3480609"/>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16/19*</a:t>
            </a:r>
          </a:p>
        </p:txBody>
      </p:sp>
      <p:sp>
        <p:nvSpPr>
          <p:cNvPr id="10" name="Rectangle 9"/>
          <p:cNvSpPr/>
          <p:nvPr/>
        </p:nvSpPr>
        <p:spPr>
          <a:xfrm>
            <a:off x="5912275" y="3479249"/>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78/79</a:t>
            </a:r>
          </a:p>
        </p:txBody>
      </p:sp>
      <p:sp>
        <p:nvSpPr>
          <p:cNvPr id="11" name="Rectangle 10"/>
          <p:cNvSpPr/>
          <p:nvPr/>
        </p:nvSpPr>
        <p:spPr>
          <a:xfrm>
            <a:off x="6961385" y="3474927"/>
            <a:ext cx="685829" cy="2857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dirty="0">
                <a:solidFill>
                  <a:schemeClr val="bg1"/>
                </a:solidFill>
                <a:latin typeface="Arial" panose="020B0604020202020204" pitchFamily="34" charset="0"/>
                <a:cs typeface="Arial" panose="020B0604020202020204" pitchFamily="34" charset="0"/>
              </a:rPr>
              <a:t>21/22</a:t>
            </a:r>
          </a:p>
        </p:txBody>
      </p:sp>
      <p:sp>
        <p:nvSpPr>
          <p:cNvPr id="12" name="TextBox 11"/>
          <p:cNvSpPr txBox="1"/>
          <p:nvPr/>
        </p:nvSpPr>
        <p:spPr>
          <a:xfrm>
            <a:off x="1143000" y="4221958"/>
            <a:ext cx="7415074" cy="415498"/>
          </a:xfrm>
          <a:prstGeom prst="rect">
            <a:avLst/>
          </a:prstGeom>
          <a:solidFill>
            <a:schemeClr val="bg1">
              <a:lumMod val="95000"/>
            </a:schemeClr>
          </a:solidFill>
        </p:spPr>
        <p:txBody>
          <a:bodyPr wrap="square" lIns="274320" rtlCol="0">
            <a:spAutoFit/>
          </a:bodyPr>
          <a:lstStyle/>
          <a:p>
            <a:r>
              <a:rPr lang="en-US" sz="1050" b="1" dirty="0">
                <a:latin typeface="Arial" charset="0"/>
                <a:ea typeface="Arial" charset="0"/>
                <a:cs typeface="Arial" charset="0"/>
              </a:rPr>
              <a:t>Abbreviations</a:t>
            </a:r>
            <a:r>
              <a:rPr lang="en-US" sz="1050" dirty="0">
                <a:latin typeface="Arial" charset="0"/>
                <a:ea typeface="Arial" charset="0"/>
                <a:cs typeface="Arial" charset="0"/>
              </a:rPr>
              <a:t>: RAS, resistance-associated variant; SOF-VEL, sofosbuvir-velpatasvir; RBV, ribavirin.</a:t>
            </a:r>
          </a:p>
          <a:p>
            <a:r>
              <a:rPr lang="en-US" sz="1050" dirty="0">
                <a:latin typeface="Arial" charset="0"/>
                <a:ea typeface="Arial" charset="0"/>
                <a:cs typeface="Arial" charset="0"/>
              </a:rPr>
              <a:t>* All patients with baseline RAS who did not achieve SVR had viral relapse; one had on-treatment failure.</a:t>
            </a:r>
          </a:p>
        </p:txBody>
      </p:sp>
    </p:spTree>
    <p:extLst>
      <p:ext uri="{BB962C8B-B14F-4D97-AF65-F5344CB8AC3E}">
        <p14:creationId xmlns:p14="http://schemas.microsoft.com/office/powerpoint/2010/main" val="52299677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000" dirty="0"/>
              <a:t>Sofosbuvir-Velpatasvir +/- Ribavirin for HCV GT 3 and Cirrhosis</a:t>
            </a:r>
            <a:br>
              <a:rPr lang="en-US" sz="2000" dirty="0"/>
            </a:br>
            <a:r>
              <a:rPr lang="en-US" sz="2000" dirty="0"/>
              <a:t>Results: Adverse Events</a:t>
            </a:r>
          </a:p>
        </p:txBody>
      </p:sp>
      <p:sp>
        <p:nvSpPr>
          <p:cNvPr id="36" name="Content Placeholder 6"/>
          <p:cNvSpPr>
            <a:spLocks noGrp="1"/>
          </p:cNvSpPr>
          <p:nvPr>
            <p:ph type="body" sz="quarter" idx="14"/>
          </p:nvPr>
        </p:nvSpPr>
        <p:spPr/>
        <p:txBody>
          <a:bodyPr/>
          <a:lstStyle/>
          <a:p>
            <a:r>
              <a:rPr lang="en-US" dirty="0"/>
              <a:t>Source: Esteban R, et al. Gastroenterol. 2018;155:1120-27.e4.</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5" name="Content Placeholder 2"/>
          <p:cNvGraphicFramePr>
            <a:graphicFrameLocks/>
          </p:cNvGraphicFramePr>
          <p:nvPr>
            <p:extLst>
              <p:ext uri="{D42A27DB-BD31-4B8C-83A1-F6EECF244321}">
                <p14:modId xmlns:p14="http://schemas.microsoft.com/office/powerpoint/2010/main" val="3826184713"/>
              </p:ext>
            </p:extLst>
          </p:nvPr>
        </p:nvGraphicFramePr>
        <p:xfrm>
          <a:off x="457200" y="1012043"/>
          <a:ext cx="8229599" cy="3657613"/>
        </p:xfrm>
        <a:graphic>
          <a:graphicData uri="http://schemas.openxmlformats.org/drawingml/2006/table">
            <a:tbl>
              <a:tblPr firstRow="1" bandRow="1">
                <a:tableStyleId>{5C22544A-7EE6-4342-B048-85BDC9FD1C3A}</a:tableStyleId>
              </a:tblPr>
              <a:tblGrid>
                <a:gridCol w="3981795">
                  <a:extLst>
                    <a:ext uri="{9D8B030D-6E8A-4147-A177-3AD203B41FA5}">
                      <a16:colId xmlns:a16="http://schemas.microsoft.com/office/drawing/2014/main" val="20000"/>
                    </a:ext>
                  </a:extLst>
                </a:gridCol>
                <a:gridCol w="2123902">
                  <a:extLst>
                    <a:ext uri="{9D8B030D-6E8A-4147-A177-3AD203B41FA5}">
                      <a16:colId xmlns:a16="http://schemas.microsoft.com/office/drawing/2014/main" val="20001"/>
                    </a:ext>
                  </a:extLst>
                </a:gridCol>
                <a:gridCol w="2123902">
                  <a:extLst>
                    <a:ext uri="{9D8B030D-6E8A-4147-A177-3AD203B41FA5}">
                      <a16:colId xmlns:a16="http://schemas.microsoft.com/office/drawing/2014/main" val="20002"/>
                    </a:ext>
                  </a:extLst>
                </a:gridCol>
              </a:tblGrid>
              <a:tr h="483379">
                <a:tc>
                  <a:txBody>
                    <a:bodyPr/>
                    <a:lstStyle/>
                    <a:p>
                      <a:pPr>
                        <a:lnSpc>
                          <a:spcPts val="1800"/>
                        </a:lnSpc>
                      </a:pPr>
                      <a:r>
                        <a:rPr lang="en-US" sz="1400" dirty="0">
                          <a:latin typeface="Arial" panose="020B0604020202020204" pitchFamily="34" charset="0"/>
                          <a:cs typeface="Arial" panose="020B0604020202020204" pitchFamily="34" charset="0"/>
                        </a:rPr>
                        <a:t>Adverse Events (AE), n (%)</a:t>
                      </a:r>
                    </a:p>
                  </a:txBody>
                  <a:tcPr marL="68580" marR="68580" marT="34290" marB="34290"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ct val="100000"/>
                        </a:lnSpc>
                      </a:pPr>
                      <a:r>
                        <a:rPr lang="en-US" sz="1400" b="1" dirty="0">
                          <a:solidFill>
                            <a:srgbClr val="FFFFFF"/>
                          </a:solidFill>
                          <a:latin typeface="Arial" panose="020B0604020202020204" pitchFamily="34" charset="0"/>
                          <a:cs typeface="Arial" panose="020B0604020202020204" pitchFamily="34" charset="0"/>
                        </a:rPr>
                        <a:t>SOF-VEL</a:t>
                      </a:r>
                      <a:br>
                        <a:rPr lang="en-US" sz="1200" b="0" dirty="0">
                          <a:solidFill>
                            <a:srgbClr val="FFFFFF"/>
                          </a:solidFill>
                          <a:latin typeface="Arial" panose="020B0604020202020204" pitchFamily="34" charset="0"/>
                          <a:cs typeface="Arial" panose="020B0604020202020204" pitchFamily="34" charset="0"/>
                        </a:rPr>
                      </a:br>
                      <a:r>
                        <a:rPr lang="en-US" sz="1100" b="0" dirty="0">
                          <a:solidFill>
                            <a:srgbClr val="FFFFFF"/>
                          </a:solidFill>
                          <a:latin typeface="Arial" panose="020B0604020202020204" pitchFamily="34" charset="0"/>
                          <a:cs typeface="Arial" panose="020B0604020202020204" pitchFamily="34" charset="0"/>
                        </a:rPr>
                        <a:t>(n = 101)</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C9E"/>
                    </a:solidFill>
                  </a:tcPr>
                </a:tc>
                <a:tc>
                  <a:txBody>
                    <a:bodyPr/>
                    <a:lstStyle/>
                    <a:p>
                      <a:pPr algn="ctr">
                        <a:lnSpc>
                          <a:spcPct val="100000"/>
                        </a:lnSpc>
                      </a:pPr>
                      <a:r>
                        <a:rPr lang="en-US" sz="1400" b="1" dirty="0">
                          <a:solidFill>
                            <a:srgbClr val="FFFFFF"/>
                          </a:solidFill>
                          <a:latin typeface="Arial" panose="020B0604020202020204" pitchFamily="34" charset="0"/>
                          <a:cs typeface="Arial" panose="020B0604020202020204" pitchFamily="34" charset="0"/>
                        </a:rPr>
                        <a:t>SOF-VEL + RBV</a:t>
                      </a:r>
                    </a:p>
                    <a:p>
                      <a:pPr algn="ctr">
                        <a:lnSpc>
                          <a:spcPct val="100000"/>
                        </a:lnSpc>
                      </a:pPr>
                      <a:r>
                        <a:rPr lang="en-US" sz="1100" b="0" dirty="0">
                          <a:solidFill>
                            <a:srgbClr val="FFFFFF"/>
                          </a:solidFill>
                          <a:latin typeface="Arial" panose="020B0604020202020204" pitchFamily="34" charset="0"/>
                          <a:cs typeface="Arial" panose="020B0604020202020204" pitchFamily="34" charset="0"/>
                        </a:rPr>
                        <a:t>(n</a:t>
                      </a:r>
                      <a:r>
                        <a:rPr lang="en-US" sz="1100" b="0" baseline="0" dirty="0">
                          <a:solidFill>
                            <a:srgbClr val="FFFFFF"/>
                          </a:solidFill>
                          <a:latin typeface="Arial" panose="020B0604020202020204" pitchFamily="34" charset="0"/>
                          <a:cs typeface="Arial" panose="020B0604020202020204" pitchFamily="34" charset="0"/>
                        </a:rPr>
                        <a:t> </a:t>
                      </a:r>
                      <a:r>
                        <a:rPr lang="en-US" sz="1100" b="0" dirty="0">
                          <a:solidFill>
                            <a:srgbClr val="FFFFFF"/>
                          </a:solidFill>
                          <a:latin typeface="Arial" panose="020B0604020202020204" pitchFamily="34" charset="0"/>
                          <a:cs typeface="Arial" panose="020B0604020202020204" pitchFamily="34" charset="0"/>
                        </a:rPr>
                        <a:t>= 103)</a:t>
                      </a:r>
                      <a:endParaRPr lang="en-US" sz="1100" b="1" dirty="0">
                        <a:solidFill>
                          <a:srgbClr val="FFFFFF"/>
                        </a:solidFill>
                        <a:latin typeface="Arial" panose="020B0604020202020204" pitchFamily="34" charset="0"/>
                        <a:cs typeface="Arial" panose="020B0604020202020204" pitchFamily="34" charset="0"/>
                      </a:endParaRPr>
                    </a:p>
                  </a:txBody>
                  <a:tcPr marL="68580" marR="68580" marT="34290" marB="3429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1796B"/>
                    </a:solidFill>
                  </a:tcPr>
                </a:tc>
                <a:extLst>
                  <a:ext uri="{0D108BD9-81ED-4DB2-BD59-A6C34878D82A}">
                    <a16:rowId xmlns:a16="http://schemas.microsoft.com/office/drawing/2014/main" val="10000"/>
                  </a:ext>
                </a:extLst>
              </a:tr>
              <a:tr h="333136">
                <a:tc>
                  <a:txBody>
                    <a:bodyPr/>
                    <a:lstStyle/>
                    <a:p>
                      <a:pPr>
                        <a:lnSpc>
                          <a:spcPts val="2200"/>
                        </a:lnSpc>
                      </a:pPr>
                      <a:r>
                        <a:rPr lang="en-US" sz="1200" dirty="0">
                          <a:latin typeface="Arial" panose="020B0604020202020204" pitchFamily="34" charset="0"/>
                          <a:cs typeface="Arial" panose="020B0604020202020204" pitchFamily="34" charset="0"/>
                        </a:rPr>
                        <a:t>Any AE</a:t>
                      </a:r>
                    </a:p>
                  </a:txBody>
                  <a:tcPr marL="68580" marR="68580" marT="34290" marB="34290" anchor="ctr">
                    <a:lnL w="9525" cap="flat" cmpd="sng" algn="ctr">
                      <a:solidFill>
                        <a:schemeClr val="bg1">
                          <a:lumMod val="75000"/>
                        </a:scheme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2200"/>
                        </a:lnSpc>
                      </a:pPr>
                      <a:r>
                        <a:rPr lang="en-US" sz="1200" dirty="0">
                          <a:latin typeface="Arial" panose="020B0604020202020204" pitchFamily="34" charset="0"/>
                          <a:cs typeface="Arial" panose="020B0604020202020204" pitchFamily="34" charset="0"/>
                        </a:rPr>
                        <a:t>48 (48)</a:t>
                      </a:r>
                    </a:p>
                  </a:txBody>
                  <a:tcPr marL="68580" marR="68580" marT="34290" marB="34290" anchor="ctr">
                    <a:lnT w="57150" cap="flat" cmpd="sng" algn="ctr">
                      <a:solidFill>
                        <a:srgbClr val="FFFFFF"/>
                      </a:solidFill>
                      <a:prstDash val="solid"/>
                      <a:round/>
                      <a:headEnd type="none" w="med" len="med"/>
                      <a:tailEnd type="none" w="med" len="med"/>
                    </a:lnT>
                  </a:tcPr>
                </a:tc>
                <a:tc>
                  <a:txBody>
                    <a:bodyPr/>
                    <a:lstStyle/>
                    <a:p>
                      <a:pPr algn="ctr">
                        <a:lnSpc>
                          <a:spcPts val="2200"/>
                        </a:lnSpc>
                      </a:pPr>
                      <a:r>
                        <a:rPr lang="en-US" sz="1200" dirty="0">
                          <a:latin typeface="Arial" panose="020B0604020202020204" pitchFamily="34" charset="0"/>
                          <a:cs typeface="Arial" panose="020B0604020202020204" pitchFamily="34" charset="0"/>
                        </a:rPr>
                        <a:t>77 (75)</a:t>
                      </a:r>
                    </a:p>
                  </a:txBody>
                  <a:tcPr marL="68580" marR="68580" marT="34290" marB="34290" anchor="ctr">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333136">
                <a:tc>
                  <a:txBody>
                    <a:bodyPr/>
                    <a:lstStyle/>
                    <a:p>
                      <a:pPr>
                        <a:lnSpc>
                          <a:spcPts val="2200"/>
                        </a:lnSpc>
                      </a:pPr>
                      <a:r>
                        <a:rPr lang="en-US" sz="1200" dirty="0">
                          <a:latin typeface="Arial" panose="020B0604020202020204" pitchFamily="34" charset="0"/>
                          <a:cs typeface="Arial" panose="020B0604020202020204" pitchFamily="34" charset="0"/>
                        </a:rPr>
                        <a:t>Serious AE*</a:t>
                      </a:r>
                    </a:p>
                  </a:txBody>
                  <a:tcPr marL="68580" marR="68580" marT="34290" marB="34290" anchor="ctr">
                    <a:lnL w="9525" cap="flat" cmpd="sng" algn="ctr">
                      <a:solidFill>
                        <a:schemeClr val="bg1">
                          <a:lumMod val="75000"/>
                        </a:schemeClr>
                      </a:solidFill>
                      <a:prstDash val="solid"/>
                      <a:round/>
                      <a:headEnd type="none" w="med" len="med"/>
                      <a:tailEnd type="none" w="med" len="med"/>
                    </a:lnL>
                    <a:solidFill>
                      <a:srgbClr val="E8EAEF"/>
                    </a:solidFill>
                  </a:tcPr>
                </a:tc>
                <a:tc>
                  <a:txBody>
                    <a:bodyPr/>
                    <a:lstStyle/>
                    <a:p>
                      <a:pPr algn="ctr">
                        <a:lnSpc>
                          <a:spcPts val="2200"/>
                        </a:lnSpc>
                      </a:pPr>
                      <a:r>
                        <a:rPr lang="en-US" sz="1200" dirty="0">
                          <a:latin typeface="Arial" panose="020B0604020202020204" pitchFamily="34" charset="0"/>
                          <a:cs typeface="Arial" panose="020B0604020202020204" pitchFamily="34" charset="0"/>
                        </a:rPr>
                        <a:t>4 (4)</a:t>
                      </a:r>
                    </a:p>
                  </a:txBody>
                  <a:tcPr marL="68580" marR="68580" marT="34290" marB="34290" anchor="ctr"/>
                </a:tc>
                <a:tc>
                  <a:txBody>
                    <a:bodyPr/>
                    <a:lstStyle/>
                    <a:p>
                      <a:pPr algn="ctr">
                        <a:lnSpc>
                          <a:spcPts val="2200"/>
                        </a:lnSpc>
                      </a:pPr>
                      <a:r>
                        <a:rPr lang="en-US" sz="1200" dirty="0">
                          <a:latin typeface="Arial" panose="020B0604020202020204" pitchFamily="34" charset="0"/>
                          <a:cs typeface="Arial" panose="020B0604020202020204" pitchFamily="34" charset="0"/>
                        </a:rPr>
                        <a:t>2 (2)</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333136">
                <a:tc>
                  <a:txBody>
                    <a:bodyPr/>
                    <a:lstStyle/>
                    <a:p>
                      <a:pPr>
                        <a:lnSpc>
                          <a:spcPts val="2200"/>
                        </a:lnSpc>
                      </a:pPr>
                      <a:r>
                        <a:rPr lang="en-US" sz="1200" dirty="0">
                          <a:latin typeface="Arial" panose="020B0604020202020204" pitchFamily="34" charset="0"/>
                          <a:cs typeface="Arial" panose="020B0604020202020204" pitchFamily="34" charset="0"/>
                        </a:rPr>
                        <a:t>AE leading to SOF-VEL discontinuation</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2200"/>
                        </a:lnSpc>
                      </a:pPr>
                      <a:r>
                        <a:rPr lang="en-US" sz="1200" dirty="0">
                          <a:latin typeface="Arial" panose="020B0604020202020204" pitchFamily="34" charset="0"/>
                          <a:cs typeface="Arial" panose="020B0604020202020204" pitchFamily="34" charset="0"/>
                        </a:rPr>
                        <a:t>1 (1)</a:t>
                      </a:r>
                    </a:p>
                  </a:txBody>
                  <a:tcPr marL="68580" marR="68580" marT="34290" marB="34290" anchor="ctr"/>
                </a:tc>
                <a:tc>
                  <a:txBody>
                    <a:bodyPr/>
                    <a:lstStyle/>
                    <a:p>
                      <a:pPr algn="ctr">
                        <a:lnSpc>
                          <a:spcPts val="2200"/>
                        </a:lnSpc>
                      </a:pPr>
                      <a:r>
                        <a:rPr lang="en-US" sz="1200" dirty="0">
                          <a:latin typeface="Arial" panose="020B0604020202020204" pitchFamily="34" charset="0"/>
                          <a:cs typeface="Arial" panose="020B0604020202020204" pitchFamily="34" charset="0"/>
                        </a:rPr>
                        <a:t>1 (1)</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3"/>
                  </a:ext>
                </a:extLst>
              </a:tr>
              <a:tr h="1165369">
                <a:tc>
                  <a:txBody>
                    <a:bodyPr/>
                    <a:lstStyle/>
                    <a:p>
                      <a:pPr>
                        <a:lnSpc>
                          <a:spcPts val="2200"/>
                        </a:lnSpc>
                      </a:pPr>
                      <a:r>
                        <a:rPr lang="en-US" sz="1200" dirty="0">
                          <a:latin typeface="Arial" panose="020B0604020202020204" pitchFamily="34" charset="0"/>
                          <a:cs typeface="Arial" panose="020B0604020202020204" pitchFamily="34" charset="0"/>
                        </a:rPr>
                        <a:t>AEs present in ≥10%</a:t>
                      </a:r>
                    </a:p>
                    <a:p>
                      <a:pPr>
                        <a:lnSpc>
                          <a:spcPts val="2200"/>
                        </a:lnSpc>
                      </a:pPr>
                      <a:r>
                        <a:rPr lang="en-US" sz="1200" dirty="0">
                          <a:latin typeface="Arial" panose="020B0604020202020204" pitchFamily="34" charset="0"/>
                          <a:cs typeface="Arial" panose="020B0604020202020204" pitchFamily="34" charset="0"/>
                        </a:rPr>
                        <a:t>  Asthenia</a:t>
                      </a:r>
                    </a:p>
                    <a:p>
                      <a:pPr>
                        <a:lnSpc>
                          <a:spcPts val="2200"/>
                        </a:lnSpc>
                      </a:pPr>
                      <a:r>
                        <a:rPr lang="en-US" sz="1200" dirty="0">
                          <a:latin typeface="Arial" panose="020B0604020202020204" pitchFamily="34" charset="0"/>
                          <a:cs typeface="Arial" panose="020B0604020202020204" pitchFamily="34" charset="0"/>
                        </a:rPr>
                        <a:t>  Headache</a:t>
                      </a:r>
                    </a:p>
                    <a:p>
                      <a:pPr>
                        <a:lnSpc>
                          <a:spcPts val="2200"/>
                        </a:lnSpc>
                      </a:pPr>
                      <a:r>
                        <a:rPr lang="en-US" sz="1200" dirty="0">
                          <a:latin typeface="Arial" panose="020B0604020202020204" pitchFamily="34" charset="0"/>
                          <a:cs typeface="Arial" panose="020B0604020202020204" pitchFamily="34" charset="0"/>
                        </a:rPr>
                        <a:t>  Insomnia</a:t>
                      </a:r>
                    </a:p>
                  </a:txBody>
                  <a:tcPr marL="68580" marR="68580" marT="34290" marB="3429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2200"/>
                        </a:lnSpc>
                      </a:pPr>
                      <a:endParaRPr lang="en-US" sz="1200" dirty="0">
                        <a:latin typeface="Arial" panose="020B0604020202020204" pitchFamily="34" charset="0"/>
                        <a:cs typeface="Arial" panose="020B0604020202020204" pitchFamily="34" charset="0"/>
                      </a:endParaRPr>
                    </a:p>
                    <a:p>
                      <a:pPr algn="ctr">
                        <a:lnSpc>
                          <a:spcPts val="2200"/>
                        </a:lnSpc>
                      </a:pPr>
                      <a:r>
                        <a:rPr lang="en-US" sz="1200" dirty="0">
                          <a:latin typeface="Arial" panose="020B0604020202020204" pitchFamily="34" charset="0"/>
                          <a:cs typeface="Arial" panose="020B0604020202020204" pitchFamily="34" charset="0"/>
                        </a:rPr>
                        <a:t>12 (12)</a:t>
                      </a:r>
                    </a:p>
                    <a:p>
                      <a:pPr algn="ctr">
                        <a:lnSpc>
                          <a:spcPts val="2200"/>
                        </a:lnSpc>
                      </a:pPr>
                      <a:r>
                        <a:rPr lang="en-US" sz="1200" dirty="0">
                          <a:latin typeface="Arial" panose="020B0604020202020204" pitchFamily="34" charset="0"/>
                          <a:cs typeface="Arial" panose="020B0604020202020204" pitchFamily="34" charset="0"/>
                        </a:rPr>
                        <a:t>8 (8)</a:t>
                      </a:r>
                    </a:p>
                    <a:p>
                      <a:pPr algn="ctr">
                        <a:lnSpc>
                          <a:spcPts val="2200"/>
                        </a:lnSpc>
                      </a:pPr>
                      <a:r>
                        <a:rPr lang="en-US" sz="1200" dirty="0">
                          <a:latin typeface="Arial" panose="020B0604020202020204" pitchFamily="34" charset="0"/>
                          <a:cs typeface="Arial" panose="020B0604020202020204" pitchFamily="34" charset="0"/>
                        </a:rPr>
                        <a:t>1 (1)</a:t>
                      </a:r>
                    </a:p>
                  </a:txBody>
                  <a:tcPr marL="68580" marR="68580" marT="34290" marB="34290" anchor="ctr"/>
                </a:tc>
                <a:tc>
                  <a:txBody>
                    <a:bodyPr/>
                    <a:lstStyle/>
                    <a:p>
                      <a:pPr algn="ctr">
                        <a:lnSpc>
                          <a:spcPts val="2200"/>
                        </a:lnSpc>
                      </a:pPr>
                      <a:endParaRPr lang="en-US" sz="1200" dirty="0">
                        <a:latin typeface="Arial" panose="020B0604020202020204" pitchFamily="34" charset="0"/>
                        <a:cs typeface="Arial" panose="020B0604020202020204" pitchFamily="34" charset="0"/>
                      </a:endParaRPr>
                    </a:p>
                    <a:p>
                      <a:pPr algn="ctr">
                        <a:lnSpc>
                          <a:spcPts val="2200"/>
                        </a:lnSpc>
                      </a:pPr>
                      <a:r>
                        <a:rPr lang="en-US" sz="1200" dirty="0">
                          <a:latin typeface="Arial" panose="020B0604020202020204" pitchFamily="34" charset="0"/>
                          <a:cs typeface="Arial" panose="020B0604020202020204" pitchFamily="34" charset="0"/>
                        </a:rPr>
                        <a:t>28 (27)</a:t>
                      </a:r>
                    </a:p>
                    <a:p>
                      <a:pPr algn="ctr">
                        <a:lnSpc>
                          <a:spcPts val="2200"/>
                        </a:lnSpc>
                      </a:pPr>
                      <a:r>
                        <a:rPr lang="en-US" sz="1200" dirty="0">
                          <a:latin typeface="Arial" panose="020B0604020202020204" pitchFamily="34" charset="0"/>
                          <a:cs typeface="Arial" panose="020B0604020202020204" pitchFamily="34" charset="0"/>
                        </a:rPr>
                        <a:t>25 (24)</a:t>
                      </a:r>
                    </a:p>
                    <a:p>
                      <a:pPr algn="ctr">
                        <a:lnSpc>
                          <a:spcPts val="2200"/>
                        </a:lnSpc>
                      </a:pPr>
                      <a:r>
                        <a:rPr lang="en-US" sz="1200" dirty="0">
                          <a:latin typeface="Arial" panose="020B0604020202020204" pitchFamily="34" charset="0"/>
                          <a:cs typeface="Arial" panose="020B0604020202020204" pitchFamily="34" charset="0"/>
                        </a:rPr>
                        <a:t>12 (12)</a:t>
                      </a:r>
                    </a:p>
                  </a:txBody>
                  <a:tcPr marL="68580" marR="68580" marT="34290" marB="3429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5"/>
                  </a:ext>
                </a:extLst>
              </a:tr>
              <a:tr h="333136">
                <a:tc>
                  <a:txBody>
                    <a:bodyPr/>
                    <a:lstStyle/>
                    <a:p>
                      <a:pPr>
                        <a:lnSpc>
                          <a:spcPts val="2200"/>
                        </a:lnSpc>
                      </a:pPr>
                      <a:r>
                        <a:rPr lang="en-US" sz="1200" dirty="0">
                          <a:latin typeface="Arial" panose="020B0604020202020204" pitchFamily="34" charset="0"/>
                          <a:cs typeface="Arial" panose="020B0604020202020204" pitchFamily="34" charset="0"/>
                        </a:rPr>
                        <a:t>Deaths</a:t>
                      </a:r>
                    </a:p>
                  </a:txBody>
                  <a:tcPr marL="68580" marR="68580" marT="34290" marB="34290" anchor="ctr">
                    <a:lnL w="9525"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tcPr>
                </a:tc>
                <a:tc>
                  <a:txBody>
                    <a:bodyPr/>
                    <a:lstStyle/>
                    <a:p>
                      <a:pPr algn="ctr">
                        <a:lnSpc>
                          <a:spcPts val="2200"/>
                        </a:lnSpc>
                      </a:pPr>
                      <a:r>
                        <a:rPr lang="en-US" sz="1200" dirty="0">
                          <a:latin typeface="Arial" panose="020B0604020202020204" pitchFamily="34" charset="0"/>
                          <a:cs typeface="Arial" panose="020B0604020202020204" pitchFamily="34" charset="0"/>
                        </a:rPr>
                        <a:t>0</a:t>
                      </a:r>
                    </a:p>
                  </a:txBody>
                  <a:tcPr marL="68580" marR="68580" marT="34290" marB="34290" anchor="ctr">
                    <a:lnB w="6350" cap="flat" cmpd="sng" algn="ctr">
                      <a:solidFill>
                        <a:schemeClr val="bg1">
                          <a:lumMod val="75000"/>
                        </a:schemeClr>
                      </a:solidFill>
                      <a:prstDash val="solid"/>
                      <a:round/>
                      <a:headEnd type="none" w="med" len="med"/>
                      <a:tailEnd type="none" w="med" len="med"/>
                    </a:lnB>
                  </a:tcPr>
                </a:tc>
                <a:tc>
                  <a:txBody>
                    <a:bodyPr/>
                    <a:lstStyle/>
                    <a:p>
                      <a:pPr algn="ctr">
                        <a:lnSpc>
                          <a:spcPts val="2200"/>
                        </a:lnSpc>
                      </a:pPr>
                      <a:r>
                        <a:rPr lang="en-US" sz="1200" dirty="0">
                          <a:latin typeface="Arial" panose="020B0604020202020204" pitchFamily="34" charset="0"/>
                          <a:cs typeface="Arial" panose="020B0604020202020204" pitchFamily="34" charset="0"/>
                        </a:rPr>
                        <a:t>0</a:t>
                      </a:r>
                    </a:p>
                  </a:txBody>
                  <a:tcPr marL="68580" marR="68580" marT="34290" marB="34290" anchor="ctr">
                    <a:lnR w="9525"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263265895"/>
                  </a:ext>
                </a:extLst>
              </a:tr>
              <a:tr h="676321">
                <a:tc gridSpan="3">
                  <a:txBody>
                    <a:bodyPr/>
                    <a:lstStyle/>
                    <a:p>
                      <a:pPr>
                        <a:lnSpc>
                          <a:spcPts val="2200"/>
                        </a:lnSpc>
                      </a:pPr>
                      <a:r>
                        <a:rPr lang="en-US" sz="1050" b="1" dirty="0">
                          <a:latin typeface="Arial" panose="020B0604020202020204" pitchFamily="34" charset="0"/>
                          <a:cs typeface="Arial" panose="020B0604020202020204" pitchFamily="34" charset="0"/>
                        </a:rPr>
                        <a:t>Abbreviations: </a:t>
                      </a:r>
                      <a:r>
                        <a:rPr lang="en-US" sz="1050" dirty="0">
                          <a:latin typeface="Arial" panose="020B0604020202020204" pitchFamily="34" charset="0"/>
                          <a:cs typeface="Arial" panose="020B0604020202020204" pitchFamily="34" charset="0"/>
                        </a:rPr>
                        <a:t>SOF-VEL = sofosbuvir-</a:t>
                      </a:r>
                      <a:r>
                        <a:rPr lang="en-US" sz="1050" dirty="0" err="1">
                          <a:latin typeface="Arial" panose="020B0604020202020204" pitchFamily="34" charset="0"/>
                          <a:cs typeface="Arial" panose="020B0604020202020204" pitchFamily="34" charset="0"/>
                        </a:rPr>
                        <a:t>velpatasvir</a:t>
                      </a:r>
                      <a:endParaRPr lang="en-US" sz="1050" dirty="0">
                        <a:latin typeface="Arial" panose="020B0604020202020204" pitchFamily="34" charset="0"/>
                        <a:cs typeface="Arial" panose="020B0604020202020204" pitchFamily="34" charset="0"/>
                      </a:endParaRPr>
                    </a:p>
                    <a:p>
                      <a:pPr>
                        <a:lnSpc>
                          <a:spcPct val="100000"/>
                        </a:lnSpc>
                      </a:pPr>
                      <a:r>
                        <a:rPr lang="en-US" sz="1050" dirty="0">
                          <a:latin typeface="Arial" panose="020B0604020202020204" pitchFamily="34" charset="0"/>
                          <a:cs typeface="Arial" panose="020B0604020202020204" pitchFamily="34" charset="0"/>
                        </a:rPr>
                        <a:t>* SAEs reported in this study were an accident at work, hepatic cancer, hepatocellular carcinoma, limb injury, non-small cell lung cancer, pharyngotonsillitis, and urinary tract infection; all were assessed as unrelated to study drug.</a:t>
                      </a:r>
                    </a:p>
                  </a:txBody>
                  <a:tcPr marL="6858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9A7501">
                        <a:alpha val="10000"/>
                      </a:srgbClr>
                    </a:solidFill>
                  </a:tcPr>
                </a:tc>
                <a:tc hMerge="1">
                  <a:txBody>
                    <a:bodyPr/>
                    <a:lstStyle/>
                    <a:p>
                      <a:pPr algn="ctr">
                        <a:lnSpc>
                          <a:spcPts val="2200"/>
                        </a:lnSpc>
                      </a:pPr>
                      <a:endParaRPr lang="en-US" sz="1600" dirty="0"/>
                    </a:p>
                  </a:txBody>
                  <a:tcPr anchor="ctr"/>
                </a:tc>
                <a:tc hMerge="1">
                  <a:txBody>
                    <a:bodyPr/>
                    <a:lstStyle/>
                    <a:p>
                      <a:pPr algn="ctr">
                        <a:lnSpc>
                          <a:spcPts val="2200"/>
                        </a:lnSpc>
                      </a:pPr>
                      <a:endParaRPr lang="en-US" sz="1600" dirty="0"/>
                    </a:p>
                  </a:txBody>
                  <a:tcPr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912397298"/>
                  </a:ext>
                </a:extLst>
              </a:tr>
            </a:tbl>
          </a:graphicData>
        </a:graphic>
      </p:graphicFrame>
    </p:spTree>
    <p:extLst>
      <p:ext uri="{BB962C8B-B14F-4D97-AF65-F5344CB8AC3E}">
        <p14:creationId xmlns:p14="http://schemas.microsoft.com/office/powerpoint/2010/main" val="57054973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000" dirty="0"/>
              <a:t>Sofosbuvir-Velpatasvir +/- Ribavirin for HCV GT 3 and Cirrhosis</a:t>
            </a:r>
            <a:br>
              <a:rPr lang="en-US" sz="2000" dirty="0"/>
            </a:br>
            <a:r>
              <a:rPr lang="en-US" sz="2000" dirty="0"/>
              <a:t>Results: Laboratory Abnormalities</a:t>
            </a:r>
          </a:p>
        </p:txBody>
      </p:sp>
      <p:sp>
        <p:nvSpPr>
          <p:cNvPr id="36" name="Content Placeholder 6"/>
          <p:cNvSpPr>
            <a:spLocks noGrp="1"/>
          </p:cNvSpPr>
          <p:nvPr>
            <p:ph type="body" sz="quarter" idx="14"/>
          </p:nvPr>
        </p:nvSpPr>
        <p:spPr/>
        <p:txBody>
          <a:bodyPr/>
          <a:lstStyle/>
          <a:p>
            <a:r>
              <a:rPr lang="en-US" dirty="0"/>
              <a:t>Source: Esteban R, et al. Gastroenterol. 2018;155:1120-27.e4.</a:t>
            </a:r>
          </a:p>
        </p:txBody>
      </p:sp>
      <p:sp>
        <p:nvSpPr>
          <p:cNvPr id="8" name="Title 1"/>
          <p:cNvSpPr txBox="1">
            <a:spLocks/>
          </p:cNvSpPr>
          <p:nvPr/>
        </p:nvSpPr>
        <p:spPr>
          <a:xfrm>
            <a:off x="1371600" y="228600"/>
            <a:ext cx="6386513" cy="74295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1800" dirty="0"/>
          </a:p>
        </p:txBody>
      </p:sp>
      <p:graphicFrame>
        <p:nvGraphicFramePr>
          <p:cNvPr id="5" name="Content Placeholder 2"/>
          <p:cNvGraphicFramePr>
            <a:graphicFrameLocks/>
          </p:cNvGraphicFramePr>
          <p:nvPr>
            <p:extLst>
              <p:ext uri="{D42A27DB-BD31-4B8C-83A1-F6EECF244321}">
                <p14:modId xmlns:p14="http://schemas.microsoft.com/office/powerpoint/2010/main" val="776960263"/>
              </p:ext>
            </p:extLst>
          </p:nvPr>
        </p:nvGraphicFramePr>
        <p:xfrm>
          <a:off x="457200" y="987116"/>
          <a:ext cx="8229600" cy="3840479"/>
        </p:xfrm>
        <a:graphic>
          <a:graphicData uri="http://schemas.openxmlformats.org/drawingml/2006/table">
            <a:tbl>
              <a:tblPr firstRow="1" bandRow="1">
                <a:tableStyleId>{5C22544A-7EE6-4342-B048-85BDC9FD1C3A}</a:tableStyleId>
              </a:tblPr>
              <a:tblGrid>
                <a:gridCol w="3759200">
                  <a:extLst>
                    <a:ext uri="{9D8B030D-6E8A-4147-A177-3AD203B41FA5}">
                      <a16:colId xmlns:a16="http://schemas.microsoft.com/office/drawing/2014/main" val="20000"/>
                    </a:ext>
                  </a:extLst>
                </a:gridCol>
                <a:gridCol w="2235200">
                  <a:extLst>
                    <a:ext uri="{9D8B030D-6E8A-4147-A177-3AD203B41FA5}">
                      <a16:colId xmlns:a16="http://schemas.microsoft.com/office/drawing/2014/main" val="20001"/>
                    </a:ext>
                  </a:extLst>
                </a:gridCol>
                <a:gridCol w="2235200">
                  <a:extLst>
                    <a:ext uri="{9D8B030D-6E8A-4147-A177-3AD203B41FA5}">
                      <a16:colId xmlns:a16="http://schemas.microsoft.com/office/drawing/2014/main" val="20002"/>
                    </a:ext>
                  </a:extLst>
                </a:gridCol>
              </a:tblGrid>
              <a:tr h="449721">
                <a:tc>
                  <a:txBody>
                    <a:bodyPr/>
                    <a:lstStyle/>
                    <a:p>
                      <a:pPr marL="91440">
                        <a:lnSpc>
                          <a:spcPts val="1400"/>
                        </a:lnSpc>
                      </a:pPr>
                      <a:r>
                        <a:rPr lang="en-US" sz="1200" dirty="0">
                          <a:latin typeface="Arial" panose="020B0604020202020204" pitchFamily="34" charset="0"/>
                          <a:cs typeface="Arial" panose="020B0604020202020204" pitchFamily="34" charset="0"/>
                        </a:rPr>
                        <a:t>Selected Lab Abnormalities, n (%)</a:t>
                      </a:r>
                    </a:p>
                  </a:txBody>
                  <a:tcPr marL="45720" marR="68580" marT="34290" marB="34290"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444444"/>
                    </a:solidFill>
                  </a:tcPr>
                </a:tc>
                <a:tc>
                  <a:txBody>
                    <a:bodyPr/>
                    <a:lstStyle/>
                    <a:p>
                      <a:pPr algn="ctr">
                        <a:lnSpc>
                          <a:spcPts val="1400"/>
                        </a:lnSpc>
                      </a:pPr>
                      <a:r>
                        <a:rPr lang="en-US" sz="1200" b="1" dirty="0">
                          <a:solidFill>
                            <a:srgbClr val="FFFFFF"/>
                          </a:solidFill>
                          <a:latin typeface="Arial" panose="020B0604020202020204" pitchFamily="34" charset="0"/>
                          <a:cs typeface="Arial" panose="020B0604020202020204" pitchFamily="34" charset="0"/>
                        </a:rPr>
                        <a:t>SOF-VEL</a:t>
                      </a:r>
                      <a:br>
                        <a:rPr lang="en-US" sz="1200" b="0" dirty="0">
                          <a:solidFill>
                            <a:srgbClr val="FFFFFF"/>
                          </a:solidFill>
                          <a:latin typeface="Arial" panose="020B0604020202020204" pitchFamily="34" charset="0"/>
                          <a:cs typeface="Arial" panose="020B0604020202020204" pitchFamily="34" charset="0"/>
                        </a:rPr>
                      </a:br>
                      <a:r>
                        <a:rPr lang="en-US" sz="1100" b="0" dirty="0">
                          <a:solidFill>
                            <a:srgbClr val="FFFFFF"/>
                          </a:solidFill>
                          <a:latin typeface="Arial" panose="020B0604020202020204" pitchFamily="34" charset="0"/>
                          <a:cs typeface="Arial" panose="020B0604020202020204" pitchFamily="34" charset="0"/>
                        </a:rPr>
                        <a:t>(n = 101)</a:t>
                      </a:r>
                      <a:endParaRPr lang="en-US" sz="1100" b="1" dirty="0">
                        <a:solidFill>
                          <a:srgbClr val="FFFFFF"/>
                        </a:solidFill>
                        <a:latin typeface="Arial" panose="020B0604020202020204" pitchFamily="34" charset="0"/>
                        <a:cs typeface="Arial" panose="020B0604020202020204" pitchFamily="34" charset="0"/>
                      </a:endParaRPr>
                    </a:p>
                  </a:txBody>
                  <a:tcPr marL="45720" marR="68580" marT="34290" marB="34290" anchor="ct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5C9E"/>
                    </a:solidFill>
                  </a:tcPr>
                </a:tc>
                <a:tc>
                  <a:txBody>
                    <a:bodyPr/>
                    <a:lstStyle/>
                    <a:p>
                      <a:pPr algn="ctr">
                        <a:lnSpc>
                          <a:spcPts val="1400"/>
                        </a:lnSpc>
                      </a:pPr>
                      <a:r>
                        <a:rPr lang="en-US" sz="1200" b="1" dirty="0">
                          <a:solidFill>
                            <a:srgbClr val="FFFFFF"/>
                          </a:solidFill>
                          <a:latin typeface="Arial" panose="020B0604020202020204" pitchFamily="34" charset="0"/>
                          <a:cs typeface="Arial" panose="020B0604020202020204" pitchFamily="34" charset="0"/>
                        </a:rPr>
                        <a:t>SOF-VEL + RBV</a:t>
                      </a:r>
                    </a:p>
                    <a:p>
                      <a:pPr algn="ctr">
                        <a:lnSpc>
                          <a:spcPts val="1400"/>
                        </a:lnSpc>
                      </a:pPr>
                      <a:r>
                        <a:rPr lang="en-US" sz="1100" b="0" dirty="0">
                          <a:solidFill>
                            <a:srgbClr val="FFFFFF"/>
                          </a:solidFill>
                          <a:latin typeface="Arial" panose="020B0604020202020204" pitchFamily="34" charset="0"/>
                          <a:cs typeface="Arial" panose="020B0604020202020204" pitchFamily="34" charset="0"/>
                        </a:rPr>
                        <a:t>(n</a:t>
                      </a:r>
                      <a:r>
                        <a:rPr lang="en-US" sz="1100" b="0" baseline="0" dirty="0">
                          <a:solidFill>
                            <a:srgbClr val="FFFFFF"/>
                          </a:solidFill>
                          <a:latin typeface="Arial" panose="020B0604020202020204" pitchFamily="34" charset="0"/>
                          <a:cs typeface="Arial" panose="020B0604020202020204" pitchFamily="34" charset="0"/>
                        </a:rPr>
                        <a:t> </a:t>
                      </a:r>
                      <a:r>
                        <a:rPr lang="en-US" sz="1100" b="0" dirty="0">
                          <a:solidFill>
                            <a:srgbClr val="FFFFFF"/>
                          </a:solidFill>
                          <a:latin typeface="Arial" panose="020B0604020202020204" pitchFamily="34" charset="0"/>
                          <a:cs typeface="Arial" panose="020B0604020202020204" pitchFamily="34" charset="0"/>
                        </a:rPr>
                        <a:t>= 103)</a:t>
                      </a:r>
                      <a:endParaRPr lang="en-US" sz="1100" b="1" dirty="0">
                        <a:solidFill>
                          <a:srgbClr val="FFFFFF"/>
                        </a:solidFill>
                        <a:latin typeface="Arial" panose="020B0604020202020204" pitchFamily="34" charset="0"/>
                        <a:cs typeface="Arial" panose="020B0604020202020204" pitchFamily="34" charset="0"/>
                      </a:endParaRPr>
                    </a:p>
                  </a:txBody>
                  <a:tcPr marL="45720" marR="68580" marT="34290" marB="3429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71796B"/>
                    </a:solidFill>
                  </a:tcPr>
                </a:tc>
                <a:extLst>
                  <a:ext uri="{0D108BD9-81ED-4DB2-BD59-A6C34878D82A}">
                    <a16:rowId xmlns:a16="http://schemas.microsoft.com/office/drawing/2014/main" val="10000"/>
                  </a:ext>
                </a:extLst>
              </a:tr>
              <a:tr h="763016">
                <a:tc>
                  <a:txBody>
                    <a:bodyPr/>
                    <a:lstStyle/>
                    <a:p>
                      <a:pPr marL="91440">
                        <a:lnSpc>
                          <a:spcPts val="1900"/>
                        </a:lnSpc>
                      </a:pPr>
                      <a:r>
                        <a:rPr lang="en-US" sz="1200" dirty="0">
                          <a:latin typeface="Arial" panose="020B0604020202020204" pitchFamily="34" charset="0"/>
                          <a:cs typeface="Arial" panose="020B0604020202020204" pitchFamily="34" charset="0"/>
                        </a:rPr>
                        <a:t>Hemoglobin</a:t>
                      </a:r>
                    </a:p>
                    <a:p>
                      <a:pPr marL="91440">
                        <a:lnSpc>
                          <a:spcPts val="1900"/>
                        </a:lnSpc>
                      </a:pPr>
                      <a:r>
                        <a:rPr lang="en-US" sz="1200" dirty="0">
                          <a:latin typeface="Arial" panose="020B0604020202020204" pitchFamily="34" charset="0"/>
                          <a:cs typeface="Arial" panose="020B0604020202020204" pitchFamily="34" charset="0"/>
                        </a:rPr>
                        <a:t>  &lt; 8.5 g/dL</a:t>
                      </a:r>
                    </a:p>
                    <a:p>
                      <a:pPr marL="91440">
                        <a:lnSpc>
                          <a:spcPts val="1900"/>
                        </a:lnSpc>
                      </a:pPr>
                      <a:r>
                        <a:rPr lang="en-US" sz="1200" dirty="0">
                          <a:latin typeface="Arial" panose="020B0604020202020204" pitchFamily="34" charset="0"/>
                          <a:cs typeface="Arial" panose="020B0604020202020204" pitchFamily="34" charset="0"/>
                        </a:rPr>
                        <a:t>  &lt;10 g/dL</a:t>
                      </a:r>
                    </a:p>
                  </a:txBody>
                  <a:tcPr marL="45720" marR="137160" marT="0" marB="0" anchor="ctr">
                    <a:lnL w="9525" cap="flat" cmpd="sng" algn="ctr">
                      <a:solidFill>
                        <a:schemeClr val="bg1">
                          <a:lumMod val="75000"/>
                        </a:schemeClr>
                      </a:solidFill>
                      <a:prstDash val="solid"/>
                      <a:round/>
                      <a:headEnd type="none" w="med" len="med"/>
                      <a:tailEnd type="none" w="med" len="med"/>
                    </a:lnL>
                    <a:lnT w="57150" cap="flat" cmpd="sng" algn="ctr">
                      <a:solidFill>
                        <a:srgbClr val="FFFFFF"/>
                      </a:solidFill>
                      <a:prstDash val="solid"/>
                      <a:round/>
                      <a:headEnd type="none" w="med" len="med"/>
                      <a:tailEnd type="none" w="med" len="med"/>
                    </a:lnT>
                    <a:solidFill>
                      <a:srgbClr val="CDD3DD"/>
                    </a:solidFill>
                  </a:tcP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0</a:t>
                      </a:r>
                    </a:p>
                    <a:p>
                      <a:pPr algn="ctr">
                        <a:lnSpc>
                          <a:spcPts val="1900"/>
                        </a:lnSpc>
                      </a:pPr>
                      <a:r>
                        <a:rPr lang="en-US" sz="1200" dirty="0">
                          <a:latin typeface="Arial" panose="020B0604020202020204" pitchFamily="34" charset="0"/>
                          <a:cs typeface="Arial" panose="020B0604020202020204" pitchFamily="34" charset="0"/>
                        </a:rPr>
                        <a:t>1 (1)</a:t>
                      </a:r>
                    </a:p>
                  </a:txBody>
                  <a:tcPr marL="45720" marR="45720" marT="0" marB="0" anchor="ctr">
                    <a:lnT w="57150" cap="flat" cmpd="sng" algn="ctr">
                      <a:solidFill>
                        <a:srgbClr val="FFFFFF"/>
                      </a:solidFill>
                      <a:prstDash val="solid"/>
                      <a:round/>
                      <a:headEnd type="none" w="med" len="med"/>
                      <a:tailEnd type="none" w="med" len="med"/>
                    </a:lnT>
                  </a:tcP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0</a:t>
                      </a:r>
                    </a:p>
                    <a:p>
                      <a:pPr algn="ctr">
                        <a:lnSpc>
                          <a:spcPts val="1900"/>
                        </a:lnSpc>
                      </a:pPr>
                      <a:r>
                        <a:rPr lang="en-US" sz="1200" dirty="0">
                          <a:latin typeface="Arial" panose="020B0604020202020204" pitchFamily="34" charset="0"/>
                          <a:cs typeface="Arial" panose="020B0604020202020204" pitchFamily="34" charset="0"/>
                        </a:rPr>
                        <a:t>5 (5)</a:t>
                      </a:r>
                    </a:p>
                  </a:txBody>
                  <a:tcPr marL="45720" marR="45720" marT="0" marB="0" anchor="ctr">
                    <a:lnR w="9525" cap="flat" cmpd="sng" algn="ctr">
                      <a:solidFill>
                        <a:schemeClr val="bg1">
                          <a:lumMod val="75000"/>
                        </a:schemeClr>
                      </a:solidFill>
                      <a:prstDash val="solid"/>
                      <a:round/>
                      <a:headEnd type="none" w="med" len="med"/>
                      <a:tailEnd type="none" w="med" len="med"/>
                    </a:lnR>
                    <a:lnT w="571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1"/>
                  </a:ext>
                </a:extLst>
              </a:tr>
              <a:tr h="763016">
                <a:tc>
                  <a:txBody>
                    <a:bodyPr/>
                    <a:lstStyle/>
                    <a:p>
                      <a:pPr marL="91440">
                        <a:lnSpc>
                          <a:spcPts val="1900"/>
                        </a:lnSpc>
                      </a:pPr>
                      <a:r>
                        <a:rPr lang="en-US" sz="1200" dirty="0">
                          <a:latin typeface="Arial" panose="020B0604020202020204" pitchFamily="34" charset="0"/>
                          <a:cs typeface="Arial" panose="020B0604020202020204" pitchFamily="34" charset="0"/>
                        </a:rPr>
                        <a:t>Lymphocyte</a:t>
                      </a:r>
                    </a:p>
                    <a:p>
                      <a:pPr marL="91440">
                        <a:lnSpc>
                          <a:spcPts val="1900"/>
                        </a:lnSpc>
                      </a:pPr>
                      <a:r>
                        <a:rPr lang="en-US" sz="1200" dirty="0">
                          <a:latin typeface="Arial" panose="020B0604020202020204" pitchFamily="34" charset="0"/>
                          <a:cs typeface="Arial" panose="020B0604020202020204" pitchFamily="34" charset="0"/>
                        </a:rPr>
                        <a:t>  350 to &lt;500/mm</a:t>
                      </a:r>
                      <a:r>
                        <a:rPr lang="en-US" sz="1200" baseline="30000" dirty="0">
                          <a:latin typeface="Arial" panose="020B0604020202020204" pitchFamily="34" charset="0"/>
                          <a:cs typeface="Arial" panose="020B0604020202020204" pitchFamily="34" charset="0"/>
                        </a:rPr>
                        <a:t>3</a:t>
                      </a:r>
                      <a:endParaRPr lang="en-US" sz="1200" baseline="0" dirty="0">
                        <a:latin typeface="Arial" panose="020B0604020202020204" pitchFamily="34" charset="0"/>
                        <a:cs typeface="Arial" panose="020B0604020202020204" pitchFamily="34" charset="0"/>
                      </a:endParaRPr>
                    </a:p>
                    <a:p>
                      <a:pPr marL="91440">
                        <a:lnSpc>
                          <a:spcPts val="1900"/>
                        </a:lnSpc>
                      </a:pPr>
                      <a:r>
                        <a:rPr lang="en-US" sz="1200" baseline="0" dirty="0">
                          <a:latin typeface="Arial" panose="020B0604020202020204" pitchFamily="34" charset="0"/>
                          <a:cs typeface="Arial" panose="020B0604020202020204" pitchFamily="34" charset="0"/>
                        </a:rPr>
                        <a:t>  &lt;350/</a:t>
                      </a:r>
                      <a:r>
                        <a:rPr lang="en-US" sz="1200" dirty="0">
                          <a:latin typeface="Arial" panose="020B0604020202020204" pitchFamily="34" charset="0"/>
                          <a:cs typeface="Arial" panose="020B0604020202020204" pitchFamily="34" charset="0"/>
                        </a:rPr>
                        <a:t>mm</a:t>
                      </a:r>
                      <a:r>
                        <a:rPr lang="en-US" sz="1200" baseline="30000" dirty="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marL="45720" marR="137160" marT="0" marB="0" anchor="ctr">
                    <a:lnL w="9525" cap="flat" cmpd="sng" algn="ctr">
                      <a:solidFill>
                        <a:schemeClr val="bg1">
                          <a:lumMod val="75000"/>
                        </a:schemeClr>
                      </a:solidFill>
                      <a:prstDash val="solid"/>
                      <a:round/>
                      <a:headEnd type="none" w="med" len="med"/>
                      <a:tailEnd type="none" w="med" len="med"/>
                    </a:lnL>
                    <a:solidFill>
                      <a:srgbClr val="E8EAEF"/>
                    </a:solidFill>
                  </a:tcP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1 (1)</a:t>
                      </a:r>
                    </a:p>
                    <a:p>
                      <a:pPr algn="ctr">
                        <a:lnSpc>
                          <a:spcPts val="1900"/>
                        </a:lnSpc>
                      </a:pPr>
                      <a:r>
                        <a:rPr lang="en-US" sz="1200" dirty="0">
                          <a:latin typeface="Arial" panose="020B0604020202020204" pitchFamily="34" charset="0"/>
                          <a:cs typeface="Arial" panose="020B0604020202020204" pitchFamily="34" charset="0"/>
                        </a:rPr>
                        <a:t>0</a:t>
                      </a:r>
                    </a:p>
                  </a:txBody>
                  <a:tcPr marL="45720" marR="45720" marT="0" marB="0" anchor="ct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0</a:t>
                      </a:r>
                    </a:p>
                    <a:p>
                      <a:pPr algn="ctr">
                        <a:lnSpc>
                          <a:spcPts val="1900"/>
                        </a:lnSpc>
                      </a:pPr>
                      <a:r>
                        <a:rPr lang="en-US" sz="1200" dirty="0">
                          <a:latin typeface="Arial" panose="020B0604020202020204" pitchFamily="34" charset="0"/>
                          <a:cs typeface="Arial" panose="020B0604020202020204" pitchFamily="34" charset="0"/>
                        </a:rPr>
                        <a:t>0</a:t>
                      </a:r>
                    </a:p>
                  </a:txBody>
                  <a:tcPr marL="45720" marR="45720" marT="0" marB="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2"/>
                  </a:ext>
                </a:extLst>
              </a:tr>
              <a:tr h="763016">
                <a:tc>
                  <a:txBody>
                    <a:bodyPr/>
                    <a:lstStyle/>
                    <a:p>
                      <a:pPr marL="91440">
                        <a:lnSpc>
                          <a:spcPts val="1900"/>
                        </a:lnSpc>
                      </a:pPr>
                      <a:r>
                        <a:rPr lang="en-US" sz="1200" baseline="0" dirty="0">
                          <a:latin typeface="Arial" panose="020B0604020202020204" pitchFamily="34" charset="0"/>
                          <a:cs typeface="Arial" panose="020B0604020202020204" pitchFamily="34" charset="0"/>
                        </a:rPr>
                        <a:t>Platelets</a:t>
                      </a:r>
                    </a:p>
                    <a:p>
                      <a:pPr marL="91440">
                        <a:lnSpc>
                          <a:spcPts val="1900"/>
                        </a:lnSpc>
                      </a:pPr>
                      <a:r>
                        <a:rPr lang="en-US" sz="1200" baseline="0" dirty="0">
                          <a:latin typeface="Arial" panose="020B0604020202020204" pitchFamily="34" charset="0"/>
                          <a:cs typeface="Arial" panose="020B0604020202020204" pitchFamily="34" charset="0"/>
                        </a:rPr>
                        <a:t>  25,000 to &lt;50,000/mm</a:t>
                      </a:r>
                      <a:r>
                        <a:rPr lang="en-US" sz="1200" baseline="30000" dirty="0">
                          <a:latin typeface="Arial" panose="020B0604020202020204" pitchFamily="34" charset="0"/>
                          <a:cs typeface="Arial" panose="020B0604020202020204" pitchFamily="34" charset="0"/>
                        </a:rPr>
                        <a:t>3</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&lt;25,000/mm</a:t>
                      </a:r>
                      <a:r>
                        <a:rPr lang="en-US" sz="1200" baseline="30000" dirty="0">
                          <a:latin typeface="Arial" panose="020B0604020202020204" pitchFamily="34" charset="0"/>
                          <a:cs typeface="Arial" panose="020B0604020202020204" pitchFamily="34" charset="0"/>
                        </a:rPr>
                        <a:t>3</a:t>
                      </a:r>
                      <a:endParaRPr lang="en-US" sz="1200" baseline="0" dirty="0">
                        <a:latin typeface="Arial" panose="020B0604020202020204" pitchFamily="34" charset="0"/>
                        <a:cs typeface="Arial" panose="020B0604020202020204" pitchFamily="34" charset="0"/>
                      </a:endParaRPr>
                    </a:p>
                  </a:txBody>
                  <a:tcPr marL="45720" marR="137160" marT="0" marB="0" anchor="ctr">
                    <a:lnL w="9525" cap="flat" cmpd="sng" algn="ctr">
                      <a:solidFill>
                        <a:schemeClr val="bg1">
                          <a:lumMod val="75000"/>
                        </a:schemeClr>
                      </a:solidFill>
                      <a:prstDash val="solid"/>
                      <a:round/>
                      <a:headEnd type="none" w="med" len="med"/>
                      <a:tailEnd type="none" w="med" len="med"/>
                    </a:lnL>
                  </a:tcP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1 (1)</a:t>
                      </a:r>
                    </a:p>
                    <a:p>
                      <a:pPr algn="ctr">
                        <a:lnSpc>
                          <a:spcPts val="1900"/>
                        </a:lnSpc>
                      </a:pPr>
                      <a:r>
                        <a:rPr lang="en-US" sz="1200" dirty="0">
                          <a:latin typeface="Arial" panose="020B0604020202020204" pitchFamily="34" charset="0"/>
                          <a:cs typeface="Arial" panose="020B0604020202020204" pitchFamily="34" charset="0"/>
                        </a:rPr>
                        <a:t>0</a:t>
                      </a:r>
                    </a:p>
                  </a:txBody>
                  <a:tcPr marL="45720" marR="45720" marT="0" marB="0" anchor="ct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1 (1)</a:t>
                      </a:r>
                    </a:p>
                    <a:p>
                      <a:pPr algn="ctr">
                        <a:lnSpc>
                          <a:spcPts val="1900"/>
                        </a:lnSpc>
                      </a:pPr>
                      <a:r>
                        <a:rPr lang="en-US" sz="1200" dirty="0">
                          <a:latin typeface="Arial" panose="020B0604020202020204" pitchFamily="34" charset="0"/>
                          <a:cs typeface="Arial" panose="020B0604020202020204" pitchFamily="34" charset="0"/>
                        </a:rPr>
                        <a:t>0</a:t>
                      </a:r>
                    </a:p>
                  </a:txBody>
                  <a:tcPr marL="45720" marR="45720" marT="0" marB="0" anchor="ctr">
                    <a:lnR w="9525" cap="flat" cmpd="sng" algn="ctr">
                      <a:solidFill>
                        <a:schemeClr val="bg1">
                          <a:lumMod val="75000"/>
                        </a:schemeClr>
                      </a:solidFill>
                      <a:prstDash val="solid"/>
                      <a:round/>
                      <a:headEnd type="none" w="med" len="med"/>
                      <a:tailEnd type="none" w="med" len="med"/>
                    </a:lnR>
                  </a:tcPr>
                </a:tc>
                <a:extLst>
                  <a:ext uri="{0D108BD9-81ED-4DB2-BD59-A6C34878D82A}">
                    <a16:rowId xmlns:a16="http://schemas.microsoft.com/office/drawing/2014/main" val="10003"/>
                  </a:ext>
                </a:extLst>
              </a:tr>
              <a:tr h="763016">
                <a:tc>
                  <a:txBody>
                    <a:bodyPr/>
                    <a:lstStyle/>
                    <a:p>
                      <a:pPr marL="91440">
                        <a:lnSpc>
                          <a:spcPts val="1900"/>
                        </a:lnSpc>
                      </a:pPr>
                      <a:r>
                        <a:rPr lang="en-US" sz="1200" dirty="0">
                          <a:latin typeface="Arial" panose="020B0604020202020204" pitchFamily="34" charset="0"/>
                          <a:cs typeface="Arial" panose="020B0604020202020204" pitchFamily="34" charset="0"/>
                        </a:rPr>
                        <a:t>Total bilirubin</a:t>
                      </a:r>
                    </a:p>
                    <a:p>
                      <a:pPr marL="91440">
                        <a:lnSpc>
                          <a:spcPts val="1900"/>
                        </a:lnSpc>
                      </a:pPr>
                      <a:r>
                        <a:rPr lang="en-US" sz="1200" dirty="0">
                          <a:latin typeface="Arial" panose="020B0604020202020204" pitchFamily="34" charset="0"/>
                          <a:cs typeface="Arial" panose="020B0604020202020204" pitchFamily="34" charset="0"/>
                        </a:rPr>
                        <a:t>  &gt;2.5-5x ULN</a:t>
                      </a:r>
                    </a:p>
                    <a:p>
                      <a:pPr marL="91440">
                        <a:lnSpc>
                          <a:spcPts val="1900"/>
                        </a:lnSpc>
                      </a:pPr>
                      <a:r>
                        <a:rPr lang="en-US" sz="1200" dirty="0">
                          <a:latin typeface="Arial" panose="020B0604020202020204" pitchFamily="34" charset="0"/>
                          <a:cs typeface="Arial" panose="020B0604020202020204" pitchFamily="34" charset="0"/>
                        </a:rPr>
                        <a:t>  &gt;5x ULN</a:t>
                      </a:r>
                    </a:p>
                  </a:txBody>
                  <a:tcPr marL="45720" marR="137160" marT="0" marB="0" anchor="ctr">
                    <a:lnL w="9525" cap="flat" cmpd="sng" algn="ctr">
                      <a:solidFill>
                        <a:schemeClr val="bg1">
                          <a:lumMod val="75000"/>
                        </a:schemeClr>
                      </a:solidFill>
                      <a:prstDash val="solid"/>
                      <a:round/>
                      <a:headEnd type="none" w="med" len="med"/>
                      <a:tailEnd type="none" w="med" len="med"/>
                    </a:lnL>
                    <a:lnB w="6350" cap="flat" cmpd="sng" algn="ctr">
                      <a:solidFill>
                        <a:schemeClr val="bg1">
                          <a:lumMod val="75000"/>
                        </a:schemeClr>
                      </a:solidFill>
                      <a:prstDash val="solid"/>
                      <a:round/>
                      <a:headEnd type="none" w="med" len="med"/>
                      <a:tailEnd type="none" w="med" len="med"/>
                    </a:lnB>
                  </a:tcPr>
                </a:tc>
                <a:tc>
                  <a:txBody>
                    <a:bodyPr/>
                    <a:lstStyle/>
                    <a:p>
                      <a:pPr algn="ctr">
                        <a:lnSpc>
                          <a:spcPts val="1900"/>
                        </a:lnSpc>
                      </a:pPr>
                      <a:endParaRPr lang="en-US" sz="1200" dirty="0">
                        <a:latin typeface="Arial" panose="020B0604020202020204" pitchFamily="34" charset="0"/>
                        <a:cs typeface="Arial" panose="020B0604020202020204" pitchFamily="34" charset="0"/>
                      </a:endParaRPr>
                    </a:p>
                    <a:p>
                      <a:pPr algn="ctr">
                        <a:lnSpc>
                          <a:spcPts val="1900"/>
                        </a:lnSpc>
                      </a:pPr>
                      <a:r>
                        <a:rPr lang="en-US" sz="1200" dirty="0">
                          <a:latin typeface="Arial" panose="020B0604020202020204" pitchFamily="34" charset="0"/>
                          <a:cs typeface="Arial" panose="020B0604020202020204" pitchFamily="34" charset="0"/>
                        </a:rPr>
                        <a:t>0</a:t>
                      </a:r>
                    </a:p>
                    <a:p>
                      <a:pPr algn="ctr">
                        <a:lnSpc>
                          <a:spcPts val="1900"/>
                        </a:lnSpc>
                      </a:pPr>
                      <a:r>
                        <a:rPr lang="en-US" sz="1200" dirty="0">
                          <a:latin typeface="Arial" panose="020B0604020202020204" pitchFamily="34" charset="0"/>
                          <a:cs typeface="Arial" panose="020B0604020202020204" pitchFamily="34" charset="0"/>
                        </a:rPr>
                        <a:t>0</a:t>
                      </a:r>
                    </a:p>
                  </a:txBody>
                  <a:tcPr marL="45720" marR="45720" marT="0" marB="0" anchor="ctr">
                    <a:lnB w="6350" cap="flat" cmpd="sng" algn="ctr">
                      <a:solidFill>
                        <a:schemeClr val="bg1">
                          <a:lumMod val="75000"/>
                        </a:schemeClr>
                      </a:solidFill>
                      <a:prstDash val="solid"/>
                      <a:round/>
                      <a:headEnd type="none" w="med" len="med"/>
                      <a:tailEnd type="none" w="med" len="med"/>
                    </a:lnB>
                  </a:tcPr>
                </a:tc>
                <a:tc>
                  <a:txBody>
                    <a:bodyPr/>
                    <a:lstStyle/>
                    <a:p>
                      <a:pPr marL="0" marR="0" indent="0" algn="ctr" defTabSz="914400" rtl="0" eaLnBrk="1" fontAlgn="auto" latinLnBrk="0" hangingPunct="1">
                        <a:lnSpc>
                          <a:spcPts val="19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indent="0" algn="ctr" defTabSz="914400" rtl="0" eaLnBrk="1" fontAlgn="auto" latinLnBrk="0" hangingPunct="1">
                        <a:lnSpc>
                          <a:spcPts val="19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2 (2)</a:t>
                      </a:r>
                    </a:p>
                    <a:p>
                      <a:pPr marL="0" marR="0" indent="0" algn="ctr" defTabSz="914400" rtl="0" eaLnBrk="1" fontAlgn="auto" latinLnBrk="0" hangingPunct="1">
                        <a:lnSpc>
                          <a:spcPts val="19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0</a:t>
                      </a:r>
                    </a:p>
                  </a:txBody>
                  <a:tcPr marL="45720" marR="45720" marT="0" marB="0" anchor="ctr">
                    <a:lnR w="9525" cap="flat" cmpd="sng" algn="ctr">
                      <a:solidFill>
                        <a:schemeClr val="bg1">
                          <a:lumMod val="75000"/>
                        </a:schemeClr>
                      </a:solidFill>
                      <a:prstDash val="solid"/>
                      <a:round/>
                      <a:headEnd type="none" w="med" len="med"/>
                      <a:tailEnd type="none" w="med" len="med"/>
                    </a:lnR>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338694">
                <a:tc gridSpan="3">
                  <a:txBody>
                    <a:bodyPr/>
                    <a:lstStyle/>
                    <a:p>
                      <a:pPr marL="91440">
                        <a:lnSpc>
                          <a:spcPts val="2200"/>
                        </a:lnSpc>
                      </a:pPr>
                      <a:r>
                        <a:rPr lang="en-US" sz="1100" b="1" dirty="0">
                          <a:latin typeface="Arial" panose="020B0604020202020204" pitchFamily="34" charset="0"/>
                          <a:cs typeface="Arial" panose="020B0604020202020204" pitchFamily="34" charset="0"/>
                        </a:rPr>
                        <a:t>Abbreviations: </a:t>
                      </a:r>
                      <a:r>
                        <a:rPr lang="en-US" sz="1100" dirty="0">
                          <a:latin typeface="Arial" panose="020B0604020202020204" pitchFamily="34" charset="0"/>
                          <a:cs typeface="Arial" panose="020B0604020202020204" pitchFamily="34" charset="0"/>
                        </a:rPr>
                        <a:t>ULN, upper limit of normal</a:t>
                      </a:r>
                    </a:p>
                  </a:txBody>
                  <a:tcPr marL="45720" marR="68580" marT="34290" marB="342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9A7501">
                        <a:alpha val="10000"/>
                      </a:srgbClr>
                    </a:solidFill>
                  </a:tcPr>
                </a:tc>
                <a:tc hMerge="1">
                  <a:txBody>
                    <a:bodyPr/>
                    <a:lstStyle/>
                    <a:p>
                      <a:pPr algn="ctr">
                        <a:lnSpc>
                          <a:spcPts val="2200"/>
                        </a:lnSpc>
                      </a:pPr>
                      <a:endParaRPr lang="en-US" sz="1600" dirty="0"/>
                    </a:p>
                  </a:txBody>
                  <a:tcPr anchor="ctr"/>
                </a:tc>
                <a:tc hMerge="1">
                  <a:txBody>
                    <a:bodyPr/>
                    <a:lstStyle/>
                    <a:p>
                      <a:pPr marL="0" marR="0" indent="0" algn="ctr" defTabSz="914400" rtl="0" eaLnBrk="1" fontAlgn="auto" latinLnBrk="0" hangingPunct="1">
                        <a:lnSpc>
                          <a:spcPts val="2200"/>
                        </a:lnSpc>
                        <a:spcBef>
                          <a:spcPts val="0"/>
                        </a:spcBef>
                        <a:spcAft>
                          <a:spcPts val="0"/>
                        </a:spcAft>
                        <a:buClrTx/>
                        <a:buSzTx/>
                        <a:buFontTx/>
                        <a:buNone/>
                        <a:tabLst/>
                        <a:defRPr/>
                      </a:pPr>
                      <a:endParaRPr lang="en-US" sz="1600" dirty="0"/>
                    </a:p>
                  </a:txBody>
                  <a:tcPr anchor="ctr">
                    <a:lnR w="12700" cap="flat" cmpd="sng" algn="ctr">
                      <a:solidFill>
                        <a:srgbClr val="BFBFBF"/>
                      </a:solidFill>
                      <a:prstDash val="solid"/>
                      <a:round/>
                      <a:headEnd type="none" w="med" len="med"/>
                      <a:tailEnd type="none" w="med" len="med"/>
                    </a:lnR>
                  </a:tcPr>
                </a:tc>
                <a:extLst>
                  <a:ext uri="{0D108BD9-81ED-4DB2-BD59-A6C34878D82A}">
                    <a16:rowId xmlns:a16="http://schemas.microsoft.com/office/drawing/2014/main" val="3769981316"/>
                  </a:ext>
                </a:extLst>
              </a:tr>
            </a:tbl>
          </a:graphicData>
        </a:graphic>
      </p:graphicFrame>
    </p:spTree>
    <p:extLst>
      <p:ext uri="{BB962C8B-B14F-4D97-AF65-F5344CB8AC3E}">
        <p14:creationId xmlns:p14="http://schemas.microsoft.com/office/powerpoint/2010/main" val="1120525889"/>
      </p:ext>
    </p:extLst>
  </p:cSld>
  <p:clrMapOvr>
    <a:masterClrMapping/>
  </p:clrMapOvr>
  <p:transition spd="slow"/>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AETC_Master_Template_061510.potx</Template>
  <TotalTime>46037</TotalTime>
  <Words>1108</Words>
  <Application>Microsoft Macintosh PowerPoint</Application>
  <PresentationFormat>On-screen Show (16:9)</PresentationFormat>
  <Paragraphs>194</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Corbel</vt:lpstr>
      <vt:lpstr>Geneva</vt:lpstr>
      <vt:lpstr>Lucida Grande</vt:lpstr>
      <vt:lpstr>Times New Roman</vt:lpstr>
      <vt:lpstr>AETC_Master_Template_061510</vt:lpstr>
      <vt:lpstr>Sofosbuvir-Velpatasvir +/- Ribavirin in HCV GT 3 and Cirrhosis HCV GT 3 Cirrhosis Study (Spain)</vt:lpstr>
      <vt:lpstr>Sofosbuvir-Velpatasvir +/- Ribavirin for HCV GT 3 and Cirrhosis Study Features</vt:lpstr>
      <vt:lpstr>Sofosbuvir-Velpatasvir +/- Ribavirin for HCV GT 3 and Cirrhosis Study Design</vt:lpstr>
      <vt:lpstr>Sofosbuvir-Velpatasvir +/- Ribavirin for HCV GT 3 and Cirrhosis Baseline Characteristics</vt:lpstr>
      <vt:lpstr>Sofosbuvir-Velpatasvir +/- Ribavirin for HCV GT 3 and Cirrhosis Results: ITT Analysis by Treatment Arm</vt:lpstr>
      <vt:lpstr>Sofosbuvir-Velpatasvir +/- Ribavirin for HCV GT 3 and Cirrhosis Results: ITT Analysis by Treatment Arm</vt:lpstr>
      <vt:lpstr>Sofosbuvir-Velpatasvir +/- Ribavirin for HCV GT 3 and Cirrhosis Results: ITT Analysis by Treatment Arm and NS5A RAS</vt:lpstr>
      <vt:lpstr>Sofosbuvir-Velpatasvir +/- Ribavirin for HCV GT 3 and Cirrhosis Results: Adverse Events</vt:lpstr>
      <vt:lpstr>Sofosbuvir-Velpatasvir +/- Ribavirin for HCV GT 3 and Cirrhosis Results: Laboratory Abnormalities</vt:lpstr>
      <vt:lpstr>Sofosbuvir-Velpatasvir +/- Ribavirin for HCV GT 3 and Cirrhosis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1516</cp:revision>
  <cp:lastPrinted>2019-10-21T18:40:24Z</cp:lastPrinted>
  <dcterms:created xsi:type="dcterms:W3CDTF">2010-11-28T05:36:22Z</dcterms:created>
  <dcterms:modified xsi:type="dcterms:W3CDTF">2022-06-30T18:27:50Z</dcterms:modified>
</cp:coreProperties>
</file>