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1090" r:id="rId2"/>
    <p:sldId id="1107" r:id="rId3"/>
    <p:sldId id="1092" r:id="rId4"/>
    <p:sldId id="1093" r:id="rId5"/>
    <p:sldId id="1098" r:id="rId6"/>
    <p:sldId id="1099" r:id="rId7"/>
    <p:sldId id="1109" r:id="rId8"/>
    <p:sldId id="1077" r:id="rId9"/>
    <p:sldId id="1102" r:id="rId10"/>
    <p:sldId id="1100" r:id="rId11"/>
    <p:sldId id="1101" r:id="rId12"/>
    <p:sldId id="1106" r:id="rId13"/>
    <p:sldId id="999" r:id="rId14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A" initials="MFA" lastIdx="23" clrIdx="0">
    <p:extLst>
      <p:ext uri="{19B8F6BF-5375-455C-9EA6-DF929625EA0E}">
        <p15:presenceInfo xmlns:p15="http://schemas.microsoft.com/office/powerpoint/2012/main" userId="714ddc0a6c47b6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9B00"/>
    <a:srgbClr val="0085B6"/>
    <a:srgbClr val="708C76"/>
    <a:srgbClr val="005B9D"/>
    <a:srgbClr val="7A9342"/>
    <a:srgbClr val="456975"/>
    <a:srgbClr val="C4AAC3"/>
    <a:srgbClr val="9A8699"/>
    <a:srgbClr val="E1C4E0"/>
    <a:srgbClr val="82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245" autoAdjust="0"/>
    <p:restoredTop sz="85486" autoAdjust="0"/>
  </p:normalViewPr>
  <p:slideViewPr>
    <p:cSldViewPr snapToGrid="0" showGuides="1">
      <p:cViewPr varScale="1">
        <p:scale>
          <a:sx n="148" d="100"/>
          <a:sy n="148" d="100"/>
        </p:scale>
        <p:origin x="976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43857238449"/>
          <c:y val="2.77778663809897E-2"/>
          <c:w val="0.84978810467271204"/>
          <c:h val="0.85293144841986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5C9E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1B1-7F42-BFE3-39BA84638243}"/>
              </c:ext>
            </c:extLst>
          </c:dPt>
          <c:dPt>
            <c:idx val="1"/>
            <c:invertIfNegative val="0"/>
            <c:bubble3D val="0"/>
            <c:spPr>
              <a:solidFill>
                <a:srgbClr val="71796B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01B1-7F42-BFE3-39BA84638243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01B1-7F42-BFE3-39BA84638243}"/>
              </c:ext>
            </c:extLst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01B1-7F42-BFE3-39BA84638243}"/>
              </c:ext>
            </c:extLst>
          </c:dPt>
          <c:dPt>
            <c:idx val="4"/>
            <c:invertIfNegative val="0"/>
            <c:bubble3D val="0"/>
            <c:spPr>
              <a:solidFill>
                <a:srgbClr val="886F3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01B1-7F42-BFE3-39BA8463824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1B1-7F42-BFE3-39BA8463824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01B1-7F42-BFE3-39BA84638243}"/>
              </c:ext>
            </c:extLst>
          </c:dPt>
          <c:dLbls>
            <c:numFmt formatCode="#,##0" sourceLinked="0"/>
            <c:spPr>
              <a:solidFill>
                <a:schemeClr val="bg1">
                  <a:alpha val="5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Sofosbuvir-Velpatasvir</c:v>
                </c:pt>
                <c:pt idx="1">
                  <c:v>Sofosbuvir-Velpatasvir + Ribavirin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92.2</c:v>
                </c:pt>
                <c:pt idx="1">
                  <c:v>92.2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1B1-7F42-BFE3-39BA846382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9"/>
        <c:axId val="-2068885288"/>
        <c:axId val="-2063783192"/>
      </c:barChart>
      <c:catAx>
        <c:axId val="-2068885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-20637831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37831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0"/>
              <c:y val="0.156307685437536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-206888528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43857238449"/>
          <c:y val="2.77778663809897E-2"/>
          <c:w val="0.84978810467271204"/>
          <c:h val="0.852931448419868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5C9E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01B1-7F42-BFE3-39BA84638243}"/>
              </c:ext>
            </c:extLst>
          </c:dPt>
          <c:dPt>
            <c:idx val="1"/>
            <c:invertIfNegative val="0"/>
            <c:bubble3D val="0"/>
            <c:spPr>
              <a:solidFill>
                <a:srgbClr val="71796B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01B1-7F42-BFE3-39BA84638243}"/>
              </c:ext>
            </c:extLst>
          </c:dPt>
          <c:dPt>
            <c:idx val="2"/>
            <c:invertIfNegative val="0"/>
            <c:bubble3D val="0"/>
            <c:spPr>
              <a:solidFill>
                <a:sysClr val="window" lastClr="FFFFFF">
                  <a:lumMod val="50000"/>
                </a:sysClr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01B1-7F42-BFE3-39BA84638243}"/>
              </c:ext>
            </c:extLst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01B1-7F42-BFE3-39BA84638243}"/>
              </c:ext>
            </c:extLst>
          </c:dPt>
          <c:dPt>
            <c:idx val="4"/>
            <c:invertIfNegative val="0"/>
            <c:bubble3D val="0"/>
            <c:spPr>
              <a:solidFill>
                <a:srgbClr val="886F3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01B1-7F42-BFE3-39BA8463824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1B1-7F42-BFE3-39BA8463824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01B1-7F42-BFE3-39BA84638243}"/>
              </c:ext>
            </c:extLst>
          </c:dPt>
          <c:dLbls>
            <c:numFmt formatCode="#,##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Sofosbuvir-Velpatasvir</c:v>
                </c:pt>
                <c:pt idx="1">
                  <c:v>Sofosbuvir-Velpatasvir + Ribavirin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92.2</c:v>
                </c:pt>
                <c:pt idx="1">
                  <c:v>92.2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1B1-7F42-BFE3-39BA846382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9"/>
        <c:axId val="-2068885288"/>
        <c:axId val="-2063783192"/>
      </c:barChart>
      <c:catAx>
        <c:axId val="-2068885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200" b="0" i="0" baseline="0">
                <a:latin typeface="Arial"/>
                <a:cs typeface="Arial"/>
              </a:defRPr>
            </a:pPr>
            <a:endParaRPr lang="en-US"/>
          </a:p>
        </c:txPr>
        <c:crossAx val="-206378319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378319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latin typeface="Arial"/>
                    <a:cs typeface="Arial"/>
                  </a:defRPr>
                </a:pPr>
                <a:r>
                  <a:rPr lang="en-US" sz="1400" dirty="0">
                    <a:latin typeface="Arial"/>
                    <a:cs typeface="Arial"/>
                  </a:rPr>
                  <a:t>Patients with SVR12 (%)</a:t>
                </a:r>
              </a:p>
            </c:rich>
          </c:tx>
          <c:layout>
            <c:manualLayout>
              <c:xMode val="edge"/>
              <c:yMode val="edge"/>
              <c:x val="0"/>
              <c:y val="0.156307685437536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txPr>
          <a:bodyPr/>
          <a:lstStyle/>
          <a:p>
            <a: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-2068885288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45050279859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</c:v>
                </c:pt>
              </c:strCache>
            </c:strRef>
          </c:tx>
          <c:spPr>
            <a:gradFill flip="none" rotWithShape="1">
              <a:gsLst>
                <a:gs pos="24000">
                  <a:srgbClr val="005C9E"/>
                </a:gs>
                <a:gs pos="100000">
                  <a:srgbClr val="5D8EC5"/>
                </a:gs>
              </a:gsLst>
              <a:lin ang="0" scaled="1"/>
              <a:tileRect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93D-C244-873C-32684451F06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93D-C244-873C-32684451F06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93D-C244-873C-32684451F067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GT 1a</c:v>
                </c:pt>
                <c:pt idx="2">
                  <c:v>GT 1b</c:v>
                </c:pt>
                <c:pt idx="3">
                  <c:v>GT 2</c:v>
                </c:pt>
                <c:pt idx="4">
                  <c:v>GT 3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92</c:v>
                </c:pt>
                <c:pt idx="1">
                  <c:v>0</c:v>
                </c:pt>
                <c:pt idx="2">
                  <c:v>98</c:v>
                </c:pt>
                <c:pt idx="3">
                  <c:v>89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3D-C244-873C-32684451F0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 + RBV</c:v>
                </c:pt>
              </c:strCache>
            </c:strRef>
          </c:tx>
          <c:spPr>
            <a:gradFill flip="none" rotWithShape="1">
              <a:gsLst>
                <a:gs pos="31000">
                  <a:srgbClr val="71796B"/>
                </a:gs>
                <a:gs pos="99000">
                  <a:srgbClr val="B0BDA7"/>
                </a:gs>
              </a:gsLst>
              <a:lin ang="0" scaled="1"/>
              <a:tileRect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GT 1a</c:v>
                </c:pt>
                <c:pt idx="2">
                  <c:v>GT 1b</c:v>
                </c:pt>
                <c:pt idx="3">
                  <c:v>GT 2</c:v>
                </c:pt>
                <c:pt idx="4">
                  <c:v>GT 3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 formatCode="0.0">
                  <c:v>92</c:v>
                </c:pt>
                <c:pt idx="2" formatCode="0.0">
                  <c:v>90</c:v>
                </c:pt>
                <c:pt idx="3" formatCode="0.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D-C244-873C-32684451F0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7"/>
        <c:axId val="2138416984"/>
        <c:axId val="2138420280"/>
      </c:barChart>
      <c:catAx>
        <c:axId val="2138416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213842028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1384202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Patients (%) with SVR 12</a:t>
                </a: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2138416984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8231830217760738"/>
          <c:y val="3.3022967343023797E-2"/>
          <c:w val="0.40533606534950245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81664791901"/>
          <c:y val="0.12722440944881899"/>
          <c:w val="0.88154949381327297"/>
          <c:h val="0.77450502798595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SOF-VEL</c:v>
                </c:pt>
              </c:strCache>
            </c:strRef>
          </c:tx>
          <c:spPr>
            <a:gradFill flip="none" rotWithShape="1">
              <a:gsLst>
                <a:gs pos="0">
                  <a:srgbClr val="005C9E"/>
                </a:gs>
                <a:gs pos="100000">
                  <a:srgbClr val="6194CC"/>
                </a:gs>
              </a:gsLst>
              <a:lin ang="0" scaled="1"/>
              <a:tileRect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005C9E"/>
                  </a:gs>
                  <a:gs pos="99000">
                    <a:srgbClr val="527DAE"/>
                  </a:gs>
                </a:gsLst>
                <a:lin ang="0" scaled="1"/>
                <a:tileRect/>
              </a:gra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493D-C244-873C-32684451F06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93D-C244-873C-32684451F06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93D-C244-873C-32684451F067}"/>
              </c:ext>
            </c:extLst>
          </c:dPt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CTP Class A</c:v>
                </c:pt>
                <c:pt idx="1">
                  <c:v>CTP Class B</c:v>
                </c:pt>
                <c:pt idx="2">
                  <c:v>CTP Class C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100</c:v>
                </c:pt>
                <c:pt idx="1">
                  <c:v>95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93D-C244-873C-32684451F0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SOF-VEL + RBV</c:v>
                </c:pt>
              </c:strCache>
            </c:strRef>
          </c:tx>
          <c:spPr>
            <a:gradFill flip="none" rotWithShape="1">
              <a:gsLst>
                <a:gs pos="0">
                  <a:srgbClr val="71796B"/>
                </a:gs>
                <a:gs pos="99000">
                  <a:srgbClr val="A8B49F"/>
                </a:gs>
              </a:gsLst>
              <a:lin ang="0" scaled="1"/>
              <a:tileRect/>
            </a:gra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CTP Class A</c:v>
                </c:pt>
                <c:pt idx="1">
                  <c:v>CTP Class B</c:v>
                </c:pt>
                <c:pt idx="2">
                  <c:v>CTP Class C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100</c:v>
                </c:pt>
                <c:pt idx="1">
                  <c:v>97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D-C244-873C-32684451F0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7"/>
        <c:axId val="2138416984"/>
        <c:axId val="2138420280"/>
      </c:barChart>
      <c:catAx>
        <c:axId val="2138416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63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crossAx val="213842028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21384202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Patients (%) with SVR 12</a:t>
                </a:r>
              </a:p>
            </c:rich>
          </c:tx>
          <c:layout>
            <c:manualLayout>
              <c:xMode val="edge"/>
              <c:yMode val="edge"/>
              <c:x val="3.6809851893513301E-3"/>
              <c:y val="0.1795254245327770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6350">
            <a:solidFill>
              <a:srgbClr val="000000"/>
            </a:solidFill>
          </a:ln>
        </c:spPr>
        <c:crossAx val="2138416984"/>
        <c:crosses val="autoZero"/>
        <c:crossBetween val="between"/>
        <c:majorUnit val="20"/>
        <c:minorUnit val="20"/>
      </c:valAx>
      <c:spPr>
        <a:solidFill>
          <a:srgbClr val="E6EBF2"/>
        </a:solidFill>
        <a:ln w="63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1899957134909513"/>
          <c:y val="3.3022967343023797E-2"/>
          <c:w val="0.46865479617801475"/>
          <c:h val="8.072646229095399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177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95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55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22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234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4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4C532C-3D97-E34C-A378-DD504926CA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850" y="195241"/>
            <a:ext cx="2926080" cy="46594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0319A0-61A9-B04E-A7BC-8B6F583247CD}"/>
              </a:ext>
            </a:extLst>
          </p:cNvPr>
          <p:cNvGrpSpPr/>
          <p:nvPr userDrawn="1"/>
        </p:nvGrpSpPr>
        <p:grpSpPr>
          <a:xfrm>
            <a:off x="462321" y="4516238"/>
            <a:ext cx="2280879" cy="446276"/>
            <a:chOff x="462321" y="4578479"/>
            <a:chExt cx="2280879" cy="44627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FD9F7-C1BC-7347-B044-72480FB61141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462321" y="4578479"/>
              <a:ext cx="2280879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Hepatitis </a:t>
              </a:r>
              <a:r>
                <a:rPr lang="en-US" sz="1200" b="1" cap="small" spc="100" baseline="0" dirty="0">
                  <a:solidFill>
                    <a:srgbClr val="285078"/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C</a:t>
              </a:r>
              <a:r>
                <a:rPr lang="en-US" sz="1200" cap="small" spc="100" baseline="0" dirty="0">
                  <a:latin typeface="Corbel" panose="020B0503020204020204" pitchFamily="34" charset="0"/>
                  <a:cs typeface="Calibri" panose="020F0502020204030204" pitchFamily="34" charset="0"/>
                </a:rPr>
                <a:t> Online</a:t>
              </a:r>
              <a:br>
                <a:rPr lang="en-US" sz="1600" dirty="0">
                  <a:latin typeface="Corbel" panose="020B0503020204020204" pitchFamily="34" charset="0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rbel" panose="020B0503020204020204" pitchFamily="34" charset="0"/>
                  <a:cs typeface="Calibri" panose="020F0502020204030204" pitchFamily="34" charset="0"/>
                </a:rPr>
                <a:t>www.hepatitisC.uw.edu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48D6E11-48AB-BE4A-8814-EA56822BBF1E}"/>
                </a:ext>
              </a:extLst>
            </p:cNvPr>
            <p:cNvCxnSpPr/>
            <p:nvPr userDrawn="1"/>
          </p:nvCxnSpPr>
          <p:spPr>
            <a:xfrm>
              <a:off x="550191" y="4808530"/>
              <a:ext cx="1335024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D7AC0-870D-EE43-85B5-10937BBC3887}"/>
              </a:ext>
            </a:extLst>
          </p:cNvPr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8320"/>
            <a:ext cx="9157371" cy="347472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E80F54C7-FB42-CA4C-90DF-566F547389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1017901"/>
            <a:ext cx="8229600" cy="128016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ABFC78A-A9BC-CF4A-BAF8-FC4134E5D4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404157"/>
            <a:ext cx="8229600" cy="14630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2" name="Date">
            <a:extLst>
              <a:ext uri="{FF2B5EF4-FFF2-40B4-BE49-F238E27FC236}">
                <a16:creationId xmlns:a16="http://schemas.microsoft.com/office/drawing/2014/main" id="{B66131DB-45B5-6945-A76D-741496EBA3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3736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Date Info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66D0A3E-B052-EA40-B037-054B51E770EC}"/>
              </a:ext>
            </a:extLst>
          </p:cNvPr>
          <p:cNvCxnSpPr>
            <a:cxnSpLocks/>
          </p:cNvCxnSpPr>
          <p:nvPr userDrawn="1"/>
        </p:nvCxnSpPr>
        <p:spPr>
          <a:xfrm>
            <a:off x="-8639" y="86256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60ADCC-ACEB-FA4F-9D36-5D0D7D86AD0A}"/>
              </a:ext>
            </a:extLst>
          </p:cNvPr>
          <p:cNvCxnSpPr>
            <a:cxnSpLocks/>
          </p:cNvCxnSpPr>
          <p:nvPr userDrawn="1"/>
        </p:nvCxnSpPr>
        <p:spPr>
          <a:xfrm>
            <a:off x="-8639" y="4330452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4"/>
            <a:ext cx="85153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rIns="18288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179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-18168" y="1786409"/>
            <a:ext cx="9180576" cy="15744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txBody>
          <a:bodyPr lIns="457200" tIns="91440" rIns="457200" bIns="182880" anchor="ctr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42467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 Bar: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91D050-F2FF-B84B-B85F-704A33D7A2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428596"/>
            <a:ext cx="4248149" cy="3277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86A608-CE71-5040-8C80-661F1437DF33}"/>
              </a:ext>
            </a:extLst>
          </p:cNvPr>
          <p:cNvSpPr>
            <a:spLocks noChangeArrowheads="1"/>
          </p:cNvSpPr>
          <p:nvPr userDrawn="1"/>
        </p:nvSpPr>
        <p:spPr bwMode="invGray">
          <a:xfrm>
            <a:off x="323850" y="1035386"/>
            <a:ext cx="4248150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8D38D57-7E90-4C4F-BEFE-18F098A6A60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32815" y="1046741"/>
            <a:ext cx="4185088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8468815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2102823"/>
            <a:ext cx="8077200" cy="928688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75D3E13-CC4F-7E49-B471-8878E909C36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-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2095500"/>
            <a:ext cx="9143999" cy="97155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48" y="2105025"/>
            <a:ext cx="84963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50092C9-A09F-7245-8D15-AEFDA53288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CCC311E-DA3E-AB41-BF2C-7398324BA55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849" y="-7144"/>
            <a:ext cx="8839200" cy="363760"/>
          </a:xfrm>
          <a:prstGeom prst="rect">
            <a:avLst/>
          </a:prstGeom>
        </p:spPr>
        <p:txBody>
          <a:bodyPr lIns="91440" anchor="b">
            <a:normAutofit/>
          </a:bodyPr>
          <a:lstStyle>
            <a:lvl1pPr marL="0" indent="0">
              <a:spcBef>
                <a:spcPts val="0"/>
              </a:spcBef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4">
            <a:extLst>
              <a:ext uri="{FF2B5EF4-FFF2-40B4-BE49-F238E27FC236}">
                <a16:creationId xmlns:a16="http://schemas.microsoft.com/office/drawing/2014/main" id="{E36BB952-50A8-AE49-87A9-BEC72E8DE500}"/>
              </a:ext>
            </a:extLst>
          </p:cNvPr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72F09-2BBD-9049-A14A-1051BDD99E5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1032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gradFill flip="none" rotWithShape="1">
            <a:gsLst>
              <a:gs pos="0">
                <a:srgbClr val="006D9A">
                  <a:alpha val="50000"/>
                </a:srgbClr>
              </a:gs>
              <a:gs pos="50000">
                <a:schemeClr val="bg1"/>
              </a:gs>
              <a:gs pos="100000">
                <a:srgbClr val="006D9A">
                  <a:alpha val="50000"/>
                </a:srgbClr>
              </a:gs>
            </a:gsLst>
            <a:lin ang="5400000" scaled="0"/>
            <a:tileRect/>
          </a:gra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105025"/>
            <a:ext cx="9144000" cy="956120"/>
          </a:xfrm>
          <a:prstGeom prst="rect">
            <a:avLst/>
          </a:prstGeom>
          <a:solidFill>
            <a:schemeClr val="bg1"/>
          </a:solidFill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-7493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54F47EEC-7D64-BC44-B74A-8AB7EC9C114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gradFill>
            <a:gsLst>
              <a:gs pos="0">
                <a:srgbClr val="004E66"/>
              </a:gs>
              <a:gs pos="100000">
                <a:srgbClr val="00779D"/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53144" cy="4192523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C5D8D2-47A9-4648-ADAF-AF4DDAB936D3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2E694FF-BE93-494A-8335-D80A3BE989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06949215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E7F697-0452-FD41-8395-6BF13DCE8E98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5375E53-0C80-A84B-AAA8-6B394E1E6F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9A681A14-7A84-7F43-AE92-51583060A7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2568E9B-001A-3C4B-92D6-08A79194F9D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950244"/>
            <a:ext cx="3657600" cy="5143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1521619"/>
            <a:ext cx="3657600" cy="40005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1800" cap="small" baseline="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5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171450" indent="-171450">
              <a:defRPr sz="15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-9329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-9329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91F3C7D4-0781-8845-8825-89A145A9DF09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19791"/>
            <a:ext cx="91440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09073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F0B8B-66F2-DF43-BD77-6C2E0DA2E6A6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3514E-98F2-2D45-9DA2-54F265280D6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DA28F71-E8EE-4641-AAE6-AB4095216C3F}"/>
              </a:ext>
            </a:extLst>
          </p:cNvPr>
          <p:cNvSpPr txBox="1"/>
          <p:nvPr userDrawn="1"/>
        </p:nvSpPr>
        <p:spPr>
          <a:xfrm>
            <a:off x="458843" y="1375979"/>
            <a:ext cx="8229600" cy="1299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434DA1"/>
              </a:buClr>
              <a:buSzPct val="125000"/>
              <a:buFont typeface="Arial"/>
              <a:buNone/>
              <a:tabLst/>
              <a:defRPr/>
            </a:pP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Hepatitis </a:t>
            </a:r>
            <a:r>
              <a:rPr lang="en-US" sz="2000" b="1" i="0" dirty="0">
                <a:solidFill>
                  <a:srgbClr val="0054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800" b="1" i="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en-US" sz="1800" i="0" dirty="0">
                <a:latin typeface="Arial" panose="020B0604020202020204" pitchFamily="34" charset="0"/>
                <a:cs typeface="Arial" panose="020B0604020202020204" pitchFamily="34" charset="0"/>
              </a:rPr>
              <a:t>is funded by a cooperative agreement from the Centers for Disease Control and Prevention (CDC-RFA- PS21-2105). This project is led by the University of Washington Infectious Diseases Education and Assessment (IDEA) Program. </a:t>
            </a:r>
            <a:endParaRPr lang="en-US" sz="15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131116-A80C-D943-92A9-B0AF257E745D}"/>
              </a:ext>
            </a:extLst>
          </p:cNvPr>
          <p:cNvSpPr txBox="1"/>
          <p:nvPr userDrawn="1"/>
        </p:nvSpPr>
        <p:spPr>
          <a:xfrm>
            <a:off x="0" y="4636541"/>
            <a:ext cx="9151575" cy="5642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1188720" tIns="91440" rIns="1188720" bIns="137160" rtlCol="0" anchor="ctr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100" i="1" dirty="0">
                <a:solidFill>
                  <a:schemeClr val="tx1"/>
                </a:solidFill>
                <a:latin typeface="+mn-lt"/>
              </a:rPr>
              <a:t>The contents in this presentation are those of the author(s) and do not necessarily represent the </a:t>
            </a:r>
            <a:br>
              <a:rPr lang="en-US" sz="1100" i="1" dirty="0">
                <a:solidFill>
                  <a:schemeClr val="tx1"/>
                </a:solidFill>
                <a:latin typeface="+mn-lt"/>
              </a:rPr>
            </a:br>
            <a:r>
              <a:rPr lang="en-US" sz="1100" i="1" dirty="0">
                <a:solidFill>
                  <a:schemeClr val="tx1"/>
                </a:solidFill>
                <a:latin typeface="+mn-lt"/>
              </a:rPr>
              <a:t>official position of views of, nor an endorsement, by the Centers for Disease Control and Prevention.</a:t>
            </a:r>
            <a:endParaRPr lang="en-US" sz="1100" i="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24FC7B0-4199-894F-A8D2-4FF835667F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05188" y="3229441"/>
            <a:ext cx="2120053" cy="62179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ED0061C-C01B-6147-BCD8-08FDF056E6F2}"/>
              </a:ext>
            </a:extLst>
          </p:cNvPr>
          <p:cNvSpPr/>
          <p:nvPr userDrawn="1"/>
        </p:nvSpPr>
        <p:spPr>
          <a:xfrm>
            <a:off x="295189" y="89397"/>
            <a:ext cx="8503918" cy="822624"/>
          </a:xfrm>
          <a:prstGeom prst="rect">
            <a:avLst/>
          </a:prstGeom>
        </p:spPr>
        <p:txBody>
          <a:bodyPr wrap="square" lIns="68580" anchor="ctr">
            <a:normAutofit/>
          </a:bodyPr>
          <a:lstStyle/>
          <a:p>
            <a:pPr defTabSz="342900">
              <a:spcAft>
                <a:spcPts val="0"/>
              </a:spcAft>
            </a:pPr>
            <a:r>
              <a:rPr lang="en-US" sz="24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DD0DC4-87ED-2248-BCCC-3FFD6569F8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89" y="3230381"/>
            <a:ext cx="2257262" cy="6583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E2333-2F70-634E-82A6-B1B90516D6E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42226" y="3266416"/>
            <a:ext cx="2145931" cy="56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75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7E4DF60-71E6-5A4F-922E-DACE79CE09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5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1F06CDF-9301-9D41-99E6-E67191B990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596105137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3D4D4E-CA73-CE48-9341-CA63C4422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E488213-315E-8B44-A5C0-2724490512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3EF870E-42BF-9B46-A4A3-4BBBF5EE82C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 Level Text (click Return TAB to get to next level text)</a:t>
            </a:r>
          </a:p>
          <a:p>
            <a:pPr lvl="1"/>
            <a:r>
              <a:rPr lang="en-US" dirty="0"/>
              <a:t>Second level (click shift TAB to get back to First Level)</a:t>
            </a:r>
          </a:p>
          <a:p>
            <a:pPr lvl="2"/>
            <a:r>
              <a:rPr lang="en-US" dirty="0"/>
              <a:t>Click Return Tab to get to Third-Level Text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60809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190625"/>
            <a:ext cx="40957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71450" indent="-171450">
              <a:lnSpc>
                <a:spcPts val="2100"/>
              </a:lnSpc>
              <a:spcBef>
                <a:spcPts val="600"/>
              </a:spcBef>
              <a:buClr>
                <a:srgbClr val="0070C0"/>
              </a:buClr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0038" indent="-128588">
              <a:lnSpc>
                <a:spcPts val="2100"/>
              </a:lnSpc>
              <a:spcBef>
                <a:spcPts val="300"/>
              </a:spcBef>
              <a:buClr>
                <a:srgbClr val="0070C0"/>
              </a:buClr>
              <a:buFont typeface="Arial" pitchFamily="34" charset="0"/>
              <a:buChar char="-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spcBef>
                <a:spcPts val="600"/>
              </a:spcBef>
              <a:defRPr sz="12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first level text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091559A-A57D-7640-A089-C617FF5BE9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E78A2BD-79AF-4045-B862-6F54F0C316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1050445-BA7D-E540-B7EF-B34AC2CA36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9329" y="962025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432CEDF1-0424-7343-B2E6-04464D55AD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9040465-5DC6-4C45-8214-2E969A7E14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60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79583066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 Gray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6576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989536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-4917" y="968376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CC8AE8E-D860-A048-A8D2-A7D0623F19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279690D-7F7B-9243-8026-9C4650B83E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062BBA1-6479-2148-9EE1-B8CD2CE74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30186" y="4829794"/>
            <a:ext cx="914400" cy="268185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1BF38B5-72C1-5A4F-B205-3AF64FC4F8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49" y="4846321"/>
            <a:ext cx="7733363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73E7362-CDE5-A340-93E0-4EB40FE4CF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1" y="1184224"/>
            <a:ext cx="4248150" cy="350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tIns="91440"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3250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11" r:id="rId3"/>
    <p:sldLayoutId id="2147483709" r:id="rId4"/>
    <p:sldLayoutId id="2147483700" r:id="rId5"/>
    <p:sldLayoutId id="2147483701" r:id="rId6"/>
    <p:sldLayoutId id="2147483710" r:id="rId7"/>
    <p:sldLayoutId id="2147483703" r:id="rId8"/>
    <p:sldLayoutId id="2147483723" r:id="rId9"/>
    <p:sldLayoutId id="2147483729" r:id="rId10"/>
    <p:sldLayoutId id="2147483730" r:id="rId11"/>
    <p:sldLayoutId id="2147483727" r:id="rId12"/>
    <p:sldLayoutId id="2147483695" r:id="rId13"/>
    <p:sldLayoutId id="2147483697" r:id="rId14"/>
    <p:sldLayoutId id="2147483725" r:id="rId15"/>
    <p:sldLayoutId id="2147483698" r:id="rId16"/>
    <p:sldLayoutId id="2147483704" r:id="rId17"/>
    <p:sldLayoutId id="2147483724" r:id="rId18"/>
    <p:sldLayoutId id="2147483705" r:id="rId19"/>
    <p:sldLayoutId id="2147483696" r:id="rId20"/>
    <p:sldLayoutId id="2147483726" r:id="rId21"/>
    <p:sldLayoutId id="2147483707" r:id="rId22"/>
    <p:sldLayoutId id="2147483708" r:id="rId23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625"/>
              </a:lnSpc>
              <a:spcBef>
                <a:spcPts val="450"/>
              </a:spcBef>
            </a:pPr>
            <a:r>
              <a:rPr lang="en-US" sz="1800" dirty="0">
                <a:solidFill>
                  <a:srgbClr val="001D48"/>
                </a:solidFill>
              </a:rPr>
              <a:t>Sofosbuvir-Velpatasvir with or without Ribavirin</a:t>
            </a:r>
            <a:br>
              <a:rPr lang="en-US" sz="1800" dirty="0">
                <a:solidFill>
                  <a:srgbClr val="001D48"/>
                </a:solidFill>
              </a:rPr>
            </a:br>
            <a:r>
              <a:rPr lang="en-US" sz="1800" dirty="0">
                <a:solidFill>
                  <a:srgbClr val="001D48"/>
                </a:solidFill>
              </a:rPr>
              <a:t>in Decompensated Cirrhosis (Japan)</a:t>
            </a:r>
            <a:endParaRPr lang="en-US" sz="1500" dirty="0">
              <a:solidFill>
                <a:srgbClr val="001D48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4A77AF-F854-4248-8BA9-B9FB87E0C7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Source: Takehara T, et al. J Gastroenterol. 2019;54:87-95.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30E0CD-5B87-B840-9800-1DED16DB6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Treatment Naïve and Treatment Experienced, Phase 3</a:t>
            </a:r>
          </a:p>
        </p:txBody>
      </p:sp>
    </p:spTree>
    <p:extLst>
      <p:ext uri="{BB962C8B-B14F-4D97-AF65-F5344CB8AC3E}">
        <p14:creationId xmlns:p14="http://schemas.microsoft.com/office/powerpoint/2010/main" val="3996261051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+/- Ribavirin for Decompensated Cirrhosis</a:t>
            </a:r>
            <a:br>
              <a:rPr lang="en-US" sz="2000" dirty="0"/>
            </a:br>
            <a:r>
              <a:rPr lang="en-US" sz="2000" dirty="0"/>
              <a:t>Adverse Events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spcBef>
                <a:spcPct val="30000"/>
              </a:spcBef>
              <a:defRPr/>
            </a:pPr>
            <a:r>
              <a:rPr lang="en-US" dirty="0"/>
              <a:t>Source: Takehara T, et al. J Gastroenterol. 2019;54:87-95.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901547"/>
              </p:ext>
            </p:extLst>
          </p:nvPr>
        </p:nvGraphicFramePr>
        <p:xfrm>
          <a:off x="457200" y="1010860"/>
          <a:ext cx="8229600" cy="3786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966">
                <a:tc>
                  <a:txBody>
                    <a:bodyPr/>
                    <a:lstStyle/>
                    <a:p>
                      <a:pPr marL="91440">
                        <a:lnSpc>
                          <a:spcPts val="1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 events (AEs),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</a:t>
                      </a:r>
                      <a:b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51)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 + RBV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51)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321">
                <a:tc>
                  <a:txBody>
                    <a:bodyPr/>
                    <a:lstStyle/>
                    <a:p>
                      <a:pPr marL="91440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AE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(69)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(86)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321">
                <a:tc>
                  <a:txBody>
                    <a:bodyPr/>
                    <a:lstStyle/>
                    <a:p>
                      <a:pPr marL="91440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Grade ≥3 AE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(4)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(10)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321">
                <a:tc>
                  <a:txBody>
                    <a:bodyPr/>
                    <a:lstStyle/>
                    <a:p>
                      <a:pPr marL="91440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(8)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(14)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0918">
                <a:tc>
                  <a:txBody>
                    <a:bodyPr/>
                    <a:lstStyle/>
                    <a:p>
                      <a:pPr marL="91440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 leading to</a:t>
                      </a:r>
                    </a:p>
                    <a:p>
                      <a:pPr marL="91440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Discontinuation of SOF-VEL</a:t>
                      </a:r>
                    </a:p>
                    <a:p>
                      <a:pPr marL="91440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Discontinuation of RBV</a:t>
                      </a:r>
                    </a:p>
                    <a:p>
                      <a:pPr marL="91440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Interruption of RBV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(4)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(18)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(35)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321">
                <a:tc>
                  <a:txBody>
                    <a:bodyPr/>
                    <a:lstStyle/>
                    <a:p>
                      <a:pPr marL="91440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(6)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0918">
                <a:tc>
                  <a:txBody>
                    <a:bodyPr/>
                    <a:lstStyle/>
                    <a:p>
                      <a:pPr marL="91440">
                        <a:lnSpc>
                          <a:spcPts val="16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AE in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 in either group</a:t>
                      </a:r>
                    </a:p>
                    <a:p>
                      <a:pPr marL="91440">
                        <a:lnSpc>
                          <a:spcPts val="16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Anemia</a:t>
                      </a:r>
                    </a:p>
                    <a:p>
                      <a:pPr marL="91440">
                        <a:lnSpc>
                          <a:spcPts val="16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Nasopharyngitis</a:t>
                      </a:r>
                    </a:p>
                    <a:p>
                      <a:pPr marL="91440">
                        <a:lnSpc>
                          <a:spcPts val="16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Diarrhea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(14)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(39)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(6)</a:t>
                      </a:r>
                    </a:p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(14)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231">
                <a:tc gridSpan="3"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Abbreviations: 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SOF-VEL, sofosbuvir-velpatasvir; RBV, ribavirin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000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75761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+/- Ribavirin for Decompensated Cirrhosis</a:t>
            </a:r>
            <a:br>
              <a:rPr lang="en-US" sz="2000" dirty="0"/>
            </a:br>
            <a:r>
              <a:rPr lang="en-US" sz="2000" dirty="0"/>
              <a:t>Laboratory Abnormalities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spcBef>
                <a:spcPct val="30000"/>
              </a:spcBef>
              <a:defRPr/>
            </a:pPr>
            <a:r>
              <a:rPr lang="en-US" dirty="0"/>
              <a:t>Source: Takehara T, et al. J Gastroenterol. 2019;54:87-95.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415643"/>
              </p:ext>
            </p:extLst>
          </p:nvPr>
        </p:nvGraphicFramePr>
        <p:xfrm>
          <a:off x="457200" y="1014378"/>
          <a:ext cx="8229600" cy="3657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5650">
                <a:tc>
                  <a:txBody>
                    <a:bodyPr/>
                    <a:lstStyle/>
                    <a:p>
                      <a:pPr marL="91440">
                        <a:lnSpc>
                          <a:spcPts val="1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 abnormalities*,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</a:t>
                      </a:r>
                      <a:b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51)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 + RBV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51)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719">
                <a:tc>
                  <a:txBody>
                    <a:bodyPr/>
                    <a:lstStyle/>
                    <a:p>
                      <a:pPr marL="91440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Hemoglobin &lt;10 g/dl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(4)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(14)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719">
                <a:tc>
                  <a:txBody>
                    <a:bodyPr/>
                    <a:lstStyle/>
                    <a:p>
                      <a:pPr marL="91440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Lymphocytes &lt;500 cells/mm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(10)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719">
                <a:tc>
                  <a:txBody>
                    <a:bodyPr/>
                    <a:lstStyle/>
                    <a:p>
                      <a:pPr marL="91440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Platelets 25,000 to 50,000 cells/mm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(12)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719">
                <a:tc>
                  <a:txBody>
                    <a:bodyPr/>
                    <a:lstStyle/>
                    <a:p>
                      <a:pPr marL="91440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Hyperglycemia &gt;250-500 mg/dL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(10)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(18)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6719">
                <a:tc>
                  <a:txBody>
                    <a:bodyPr/>
                    <a:lstStyle/>
                    <a:p>
                      <a:pPr marL="91440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bilirubin &gt;2.5 x ULN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(12)</a:t>
                      </a:r>
                    </a:p>
                  </a:txBody>
                  <a:tcPr marL="68580" marR="68580" marT="34290" marB="34290"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(24)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356">
                <a:tc gridSpan="3">
                  <a:txBody>
                    <a:bodyPr/>
                    <a:lstStyle/>
                    <a:p>
                      <a:pPr marL="91440">
                        <a:lnSpc>
                          <a:spcPts val="1600"/>
                        </a:lnSpc>
                      </a:pP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*Occurring ≥10% in either group. ULN, upper limit of normal</a:t>
                      </a:r>
                    </a:p>
                  </a:txBody>
                  <a:tcPr marL="45720" marR="4572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000">
                        <a:alpha val="994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5193793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 +/- Ribavirin for Decompensated Cirrhosis</a:t>
            </a:r>
            <a:br>
              <a:rPr lang="en-US" sz="2000" dirty="0"/>
            </a:br>
            <a:r>
              <a:rPr lang="en-US" sz="2000" dirty="0"/>
              <a:t>Conclusion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spcBef>
                <a:spcPct val="30000"/>
              </a:spcBef>
              <a:defRPr/>
            </a:pPr>
            <a:r>
              <a:rPr lang="en-US" dirty="0"/>
              <a:t>Source: Takehara T, et al. J Gastroenterol. 2019;54:87-95.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A1C9C-7EBB-F149-8625-6B3EE60C2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974712"/>
            <a:ext cx="9144000" cy="121889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Conclusion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dirty="0"/>
              <a:t>“Sofosbuvir-velpatasvir for 12 weeks provides a highly effective and well-tolerated therapy for Japanese patients with HCV and decompensated cirrhosis. Ribavirin did not improve efficacy but increased toxicity.”</a:t>
            </a:r>
          </a:p>
        </p:txBody>
      </p:sp>
    </p:spTree>
    <p:extLst>
      <p:ext uri="{BB962C8B-B14F-4D97-AF65-F5344CB8AC3E}">
        <p14:creationId xmlns:p14="http://schemas.microsoft.com/office/powerpoint/2010/main" val="317506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837769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+/- Ribavirin for Decompensated Cirrhosis</a:t>
            </a:r>
            <a:br>
              <a:rPr lang="en-US" sz="2000" dirty="0"/>
            </a:br>
            <a:r>
              <a:rPr lang="en-US" sz="2000" dirty="0"/>
              <a:t>Study Features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spcBef>
                <a:spcPct val="30000"/>
              </a:spcBef>
              <a:defRPr/>
            </a:pPr>
            <a:r>
              <a:rPr lang="en-US" dirty="0"/>
              <a:t>Source: Takehara T, et al. J Gastroenterol. 2019;54:87-95.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8C53D-2BAA-F647-96EA-DF2C6EB318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1033305"/>
            <a:ext cx="8229600" cy="3657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ts val="1900"/>
              </a:lnSpc>
            </a:pPr>
            <a:r>
              <a:rPr lang="en-US" b="1" dirty="0"/>
              <a:t>Design</a:t>
            </a:r>
            <a:r>
              <a:rPr lang="en-US" dirty="0"/>
              <a:t>: Randomized, open-labeled, phase 3 trial to evaluate the safety and efficacy of the fixed-dose combination of sofosbuvir-velpatasvir for 12 weeks with or without ribavirin in treatment-naïve or treatment-experienced adults with chronic HCV infection and decompensated cirrhosis</a:t>
            </a:r>
          </a:p>
          <a:p>
            <a:r>
              <a:rPr lang="en-US" b="1" dirty="0"/>
              <a:t>Setting</a:t>
            </a:r>
            <a:r>
              <a:rPr lang="en-US" dirty="0"/>
              <a:t>: 13 sites in Japan</a:t>
            </a:r>
          </a:p>
          <a:p>
            <a:pPr>
              <a:lnSpc>
                <a:spcPts val="1600"/>
              </a:lnSpc>
            </a:pPr>
            <a:r>
              <a:rPr lang="en-US" b="1" dirty="0"/>
              <a:t>Key Eligibility Criteria</a:t>
            </a:r>
            <a:endParaRPr lang="en-US" dirty="0"/>
          </a:p>
          <a:p>
            <a:pPr lvl="1">
              <a:lnSpc>
                <a:spcPts val="1900"/>
              </a:lnSpc>
              <a:spcBef>
                <a:spcPts val="300"/>
              </a:spcBef>
            </a:pPr>
            <a:r>
              <a:rPr lang="en-US" dirty="0"/>
              <a:t>Chronic HCV GT 1, 2, 3, 4, 5, or 6</a:t>
            </a:r>
          </a:p>
          <a:p>
            <a:pPr lvl="1">
              <a:lnSpc>
                <a:spcPts val="1900"/>
              </a:lnSpc>
            </a:pPr>
            <a:r>
              <a:rPr lang="en-US" dirty="0"/>
              <a:t>Age ≥20 years</a:t>
            </a:r>
          </a:p>
          <a:p>
            <a:pPr lvl="1">
              <a:lnSpc>
                <a:spcPts val="1900"/>
              </a:lnSpc>
            </a:pPr>
            <a:r>
              <a:rPr lang="en-US" dirty="0">
                <a:solidFill>
                  <a:schemeClr val="tx1"/>
                </a:solidFill>
              </a:rPr>
              <a:t>Decompensated cirrhosis (Child-Turcotte-Pugh score 7-12) </a:t>
            </a:r>
          </a:p>
          <a:p>
            <a:pPr lvl="1">
              <a:lnSpc>
                <a:spcPts val="1900"/>
              </a:lnSpc>
            </a:pPr>
            <a:r>
              <a:rPr lang="en-US" dirty="0">
                <a:solidFill>
                  <a:schemeClr val="tx1"/>
                </a:solidFill>
              </a:rPr>
              <a:t>Hepatocellular carcinoma excluded in imaging within 4 months of baseline</a:t>
            </a:r>
          </a:p>
          <a:p>
            <a:pPr lvl="1">
              <a:lnSpc>
                <a:spcPts val="1900"/>
              </a:lnSpc>
            </a:pPr>
            <a:r>
              <a:rPr lang="en-US" dirty="0">
                <a:solidFill>
                  <a:schemeClr val="tx1"/>
                </a:solidFill>
              </a:rPr>
              <a:t>Naïve or treated with peginterferon </a:t>
            </a:r>
            <a:r>
              <a:rPr lang="en-US" dirty="0"/>
              <a:t>+/- ribavirin (PR) or PR +/- sofosbuvir</a:t>
            </a:r>
          </a:p>
          <a:p>
            <a:pPr lvl="1">
              <a:lnSpc>
                <a:spcPts val="1900"/>
              </a:lnSpc>
            </a:pPr>
            <a:r>
              <a:rPr lang="en-US" dirty="0"/>
              <a:t>HIV, chronic hepatitis B coinfections excluded</a:t>
            </a:r>
          </a:p>
          <a:p>
            <a:r>
              <a:rPr lang="en-US" b="1" dirty="0">
                <a:solidFill>
                  <a:schemeClr val="tx1"/>
                </a:solidFill>
              </a:rPr>
              <a:t>Primary End Point</a:t>
            </a:r>
            <a:r>
              <a:rPr lang="en-US" dirty="0">
                <a:solidFill>
                  <a:schemeClr val="tx1"/>
                </a:solidFill>
              </a:rPr>
              <a:t>: SVR12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15585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+/- Ribavirin for Decompensated Cirrhosis</a:t>
            </a:r>
            <a:br>
              <a:rPr lang="en-US" sz="2000" dirty="0"/>
            </a:br>
            <a:r>
              <a:rPr lang="en-US" sz="2000" dirty="0"/>
              <a:t>Study Design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spcBef>
                <a:spcPct val="30000"/>
              </a:spcBef>
              <a:defRPr/>
            </a:pPr>
            <a:r>
              <a:rPr lang="en-US" dirty="0"/>
              <a:t>Source: Takehara T, et al. J Gastroenterol. 2019;54:87-95.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5058796" y="2130285"/>
            <a:ext cx="20574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3018663" y="1862299"/>
            <a:ext cx="2047113" cy="538001"/>
          </a:xfrm>
          <a:prstGeom prst="rect">
            <a:avLst/>
          </a:prstGeom>
          <a:solidFill>
            <a:srgbClr val="005C9E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/>
                <a:cs typeface="Arial"/>
              </a:rPr>
              <a:t>SOF-VEL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743013" y="1978330"/>
            <a:ext cx="813716" cy="304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54" name="Rectangle 53"/>
          <p:cNvSpPr/>
          <p:nvPr/>
        </p:nvSpPr>
        <p:spPr>
          <a:xfrm>
            <a:off x="2197019" y="1985018"/>
            <a:ext cx="10133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51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5079370" y="3071450"/>
            <a:ext cx="2057400" cy="0"/>
          </a:xfrm>
          <a:prstGeom prst="line">
            <a:avLst/>
          </a:prstGeom>
          <a:ln w="952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3018663" y="2848311"/>
            <a:ext cx="2056258" cy="466390"/>
          </a:xfrm>
          <a:prstGeom prst="rect">
            <a:avLst/>
          </a:prstGeom>
          <a:solidFill>
            <a:srgbClr val="71796B">
              <a:alpha val="20000"/>
            </a:srgbClr>
          </a:solidFill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200" b="1" dirty="0">
                <a:latin typeface="Arial"/>
                <a:cs typeface="Arial"/>
              </a:rPr>
              <a:t>SOF-VEL + RBV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734508" y="2919495"/>
            <a:ext cx="813716" cy="3040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SVR12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217300" y="2920747"/>
            <a:ext cx="1013314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51</a:t>
            </a: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1137789" y="3687584"/>
            <a:ext cx="6863212" cy="78162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37160" tIns="34073" rIns="137160" bIns="68580" anchor="ctr">
            <a:prstTxWarp prst="textNoShape">
              <a:avLst/>
            </a:prstTxWarp>
          </a:bodyPr>
          <a:lstStyle/>
          <a:p>
            <a:pPr defTabSz="701279">
              <a:spcBef>
                <a:spcPts val="3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Abbreviations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050" dirty="0">
                <a:latin typeface="Arial" pitchFamily="22" charset="0"/>
              </a:rPr>
              <a:t>CTP, Child-Turcotte-Pugh; </a:t>
            </a:r>
            <a:r>
              <a:rPr lang="en-US" sz="1050" dirty="0">
                <a:latin typeface="Arial"/>
                <a:cs typeface="Arial"/>
              </a:rPr>
              <a:t>SOF-VEL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, Sofosbuvir-velpatasvir; RBV, Ribavirin</a:t>
            </a:r>
          </a:p>
          <a:p>
            <a:pPr defTabSz="701279">
              <a:spcBef>
                <a:spcPts val="0"/>
              </a:spcBef>
            </a:pPr>
            <a:endParaRPr lang="en-US" sz="1050" dirty="0">
              <a:solidFill>
                <a:srgbClr val="000000"/>
              </a:solidFill>
              <a:latin typeface="Arial" pitchFamily="22" charset="0"/>
            </a:endParaRPr>
          </a:p>
          <a:p>
            <a:pPr defTabSz="701279">
              <a:spcBef>
                <a:spcPts val="3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Drug Dosing: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Sofosbuvir-velpatasvir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 (400/100 mg): fixed-dose combination; one pill once daily</a:t>
            </a:r>
          </a:p>
          <a:p>
            <a:pPr defTabSz="701279">
              <a:spcBef>
                <a:spcPts val="300"/>
              </a:spcBef>
            </a:pP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Ribavirin (weight-based and divided bid): 1000 mg/day if &lt; 75 kg or 1200 mg/day if ≥ 75 kg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715510A-FBD6-B145-BC3F-A32DDCC9E209}"/>
              </a:ext>
            </a:extLst>
          </p:cNvPr>
          <p:cNvSpPr/>
          <p:nvPr/>
        </p:nvSpPr>
        <p:spPr>
          <a:xfrm>
            <a:off x="1129965" y="2054675"/>
            <a:ext cx="1270335" cy="1016562"/>
          </a:xfrm>
          <a:prstGeom prst="rect">
            <a:avLst/>
          </a:prstGeom>
          <a:solidFill>
            <a:srgbClr val="59574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575"/>
              </a:lnSpc>
              <a:spcBef>
                <a:spcPts val="300"/>
              </a:spcBef>
            </a:pP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Stratified by CTP score and Genotype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5C9D5C0-5960-D74F-9667-31131AF6F9DF}"/>
              </a:ext>
            </a:extLst>
          </p:cNvPr>
          <p:cNvGrpSpPr/>
          <p:nvPr/>
        </p:nvGrpSpPr>
        <p:grpSpPr>
          <a:xfrm>
            <a:off x="1138416" y="1021866"/>
            <a:ext cx="6871718" cy="386328"/>
            <a:chOff x="1138416" y="1021866"/>
            <a:chExt cx="6871718" cy="38632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7CCB8E9B-C9A1-4C45-88DF-075B79D0E792}"/>
                </a:ext>
              </a:extLst>
            </p:cNvPr>
            <p:cNvSpPr/>
            <p:nvPr/>
          </p:nvSpPr>
          <p:spPr>
            <a:xfrm>
              <a:off x="1138416" y="1085901"/>
              <a:ext cx="6871718" cy="308037"/>
            </a:xfrm>
            <a:prstGeom prst="rect">
              <a:avLst/>
            </a:prstGeom>
            <a:gradFill>
              <a:gsLst>
                <a:gs pos="85000">
                  <a:srgbClr val="ECECEC"/>
                </a:gs>
                <a:gs pos="0">
                  <a:schemeClr val="bg1"/>
                </a:gs>
                <a:gs pos="15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D2759C5-2679-C64C-B265-F1B80A53DF3F}"/>
                </a:ext>
              </a:extLst>
            </p:cNvPr>
            <p:cNvCxnSpPr/>
            <p:nvPr/>
          </p:nvCxnSpPr>
          <p:spPr>
            <a:xfrm flipV="1">
              <a:off x="1138416" y="1387638"/>
              <a:ext cx="6871718" cy="8604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960441F-4D78-7C4D-9FB1-03992E623170}"/>
                </a:ext>
              </a:extLst>
            </p:cNvPr>
            <p:cNvGrpSpPr/>
            <p:nvPr/>
          </p:nvGrpSpPr>
          <p:grpSpPr>
            <a:xfrm>
              <a:off x="1857714" y="1021866"/>
              <a:ext cx="5481256" cy="386328"/>
              <a:chOff x="1857714" y="1021866"/>
              <a:chExt cx="5481256" cy="386328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0B7845B3-C6B9-4042-95C2-2FE3472394DE}"/>
                  </a:ext>
                </a:extLst>
              </p:cNvPr>
              <p:cNvSpPr/>
              <p:nvPr/>
            </p:nvSpPr>
            <p:spPr>
              <a:xfrm>
                <a:off x="1857714" y="1079958"/>
                <a:ext cx="628650" cy="29947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>
                    <a:solidFill>
                      <a:srgbClr val="000000"/>
                    </a:solidFill>
                  </a:rPr>
                  <a:t>Week</a:t>
                </a:r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0C1E7DF2-2F28-754D-93C5-5691D346A6D6}"/>
                  </a:ext>
                </a:extLst>
              </p:cNvPr>
              <p:cNvGrpSpPr/>
              <p:nvPr/>
            </p:nvGrpSpPr>
            <p:grpSpPr>
              <a:xfrm>
                <a:off x="2825227" y="1021866"/>
                <a:ext cx="4513743" cy="386328"/>
                <a:chOff x="2825227" y="1021866"/>
                <a:chExt cx="4513743" cy="386328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8BA88B39-C51D-744E-9915-F3B439CE6581}"/>
                    </a:ext>
                  </a:extLst>
                </p:cNvPr>
                <p:cNvSpPr/>
                <p:nvPr/>
              </p:nvSpPr>
              <p:spPr>
                <a:xfrm>
                  <a:off x="2825227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0</a:t>
                  </a:r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76E4132F-C3A1-574B-8BE0-3EAB66FF965F}"/>
                    </a:ext>
                  </a:extLst>
                </p:cNvPr>
                <p:cNvSpPr/>
                <p:nvPr/>
              </p:nvSpPr>
              <p:spPr>
                <a:xfrm>
                  <a:off x="6929776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24</a:t>
                  </a:r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id="{60312188-F95B-C841-884F-DB4DEEFD4F42}"/>
                    </a:ext>
                  </a:extLst>
                </p:cNvPr>
                <p:cNvSpPr/>
                <p:nvPr/>
              </p:nvSpPr>
              <p:spPr>
                <a:xfrm>
                  <a:off x="4193410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8</a:t>
                  </a: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1E8FB543-BBA0-994B-BD88-1AF8288EF4B2}"/>
                    </a:ext>
                  </a:extLst>
                </p:cNvPr>
                <p:cNvSpPr/>
                <p:nvPr/>
              </p:nvSpPr>
              <p:spPr>
                <a:xfrm>
                  <a:off x="4877501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12</a:t>
                  </a:r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EA251F51-BCC4-E144-B97E-DD7ED6ECCDD3}"/>
                    </a:ext>
                  </a:extLst>
                </p:cNvPr>
                <p:cNvSpPr/>
                <p:nvPr/>
              </p:nvSpPr>
              <p:spPr>
                <a:xfrm>
                  <a:off x="6245683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20</a:t>
                  </a:r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F3BFF654-F96C-5945-9F71-5F083B7CAA05}"/>
                    </a:ext>
                  </a:extLst>
                </p:cNvPr>
                <p:cNvSpPr/>
                <p:nvPr/>
              </p:nvSpPr>
              <p:spPr>
                <a:xfrm>
                  <a:off x="3509318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4</a:t>
                  </a:r>
                </a:p>
              </p:txBody>
            </p:sp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EB24172-7581-EF44-83FE-FC116171523D}"/>
                    </a:ext>
                  </a:extLst>
                </p:cNvPr>
                <p:cNvSpPr/>
                <p:nvPr/>
              </p:nvSpPr>
              <p:spPr>
                <a:xfrm>
                  <a:off x="5561592" y="1021866"/>
                  <a:ext cx="409194" cy="3863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>
                      <a:solidFill>
                        <a:srgbClr val="000000"/>
                      </a:solidFill>
                      <a:latin typeface="Arial"/>
                      <a:cs typeface="Arial"/>
                    </a:rPr>
                    <a:t>16</a:t>
                  </a:r>
                </a:p>
              </p:txBody>
            </p:sp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D08A9E8C-6C30-B945-9D57-7040DFF792AC}"/>
                </a:ext>
              </a:extLst>
            </p:cNvPr>
            <p:cNvGrpSpPr/>
            <p:nvPr/>
          </p:nvGrpSpPr>
          <p:grpSpPr>
            <a:xfrm>
              <a:off x="3028672" y="1328205"/>
              <a:ext cx="4105701" cy="65723"/>
              <a:chOff x="3028672" y="1328205"/>
              <a:chExt cx="4105701" cy="65723"/>
            </a:xfrm>
          </p:grpSpPr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05C040B-F5EA-B342-9281-9B4419D88C74}"/>
                  </a:ext>
                </a:extLst>
              </p:cNvPr>
              <p:cNvCxnSpPr/>
              <p:nvPr/>
            </p:nvCxnSpPr>
            <p:spPr>
              <a:xfrm flipV="1">
                <a:off x="3028672" y="1328205"/>
                <a:ext cx="0" cy="6572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7EF3F58-129B-AF4B-AE21-5578E0DFFE0A}"/>
                  </a:ext>
                </a:extLst>
              </p:cNvPr>
              <p:cNvCxnSpPr/>
              <p:nvPr/>
            </p:nvCxnSpPr>
            <p:spPr>
              <a:xfrm flipV="1">
                <a:off x="4396669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6FE54B5-BE0A-C34C-8F32-1887FAAC7D54}"/>
                  </a:ext>
                </a:extLst>
              </p:cNvPr>
              <p:cNvCxnSpPr/>
              <p:nvPr/>
            </p:nvCxnSpPr>
            <p:spPr>
              <a:xfrm flipV="1">
                <a:off x="7134373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319BE3B-9A12-AE4B-A3AE-4D09DAAABACC}"/>
                  </a:ext>
                </a:extLst>
              </p:cNvPr>
              <p:cNvCxnSpPr/>
              <p:nvPr/>
            </p:nvCxnSpPr>
            <p:spPr>
              <a:xfrm flipV="1">
                <a:off x="5080667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E9410AFC-0ABE-184F-BBE5-BFC005B7D89B}"/>
                  </a:ext>
                </a:extLst>
              </p:cNvPr>
              <p:cNvCxnSpPr/>
              <p:nvPr/>
            </p:nvCxnSpPr>
            <p:spPr>
              <a:xfrm flipH="1" flipV="1">
                <a:off x="6448663" y="1328205"/>
                <a:ext cx="171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882D2760-F6F6-1C45-88B8-729A05DF0ECE}"/>
                  </a:ext>
                </a:extLst>
              </p:cNvPr>
              <p:cNvCxnSpPr/>
              <p:nvPr/>
            </p:nvCxnSpPr>
            <p:spPr>
              <a:xfrm flipV="1">
                <a:off x="5764665" y="1328205"/>
                <a:ext cx="0" cy="61421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80E2D0A-1CE8-9343-AF68-0D156AAC8166}"/>
                  </a:ext>
                </a:extLst>
              </p:cNvPr>
              <p:cNvCxnSpPr/>
              <p:nvPr/>
            </p:nvCxnSpPr>
            <p:spPr>
              <a:xfrm flipV="1">
                <a:off x="3712670" y="1328205"/>
                <a:ext cx="0" cy="65723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864946398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+/- Ribavirin for Decompensated Cirrhosis</a:t>
            </a:r>
            <a:br>
              <a:rPr lang="en-US" sz="2000" dirty="0"/>
            </a:br>
            <a:r>
              <a:rPr lang="en-US" sz="2000" dirty="0"/>
              <a:t>Participants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spcBef>
                <a:spcPct val="30000"/>
              </a:spcBef>
              <a:defRPr/>
            </a:pPr>
            <a:r>
              <a:rPr lang="en-US" dirty="0"/>
              <a:t>Source: Takehara T, et al. J Gastroenterol. 2019;54:87-95.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201076"/>
              </p:ext>
            </p:extLst>
          </p:nvPr>
        </p:nvGraphicFramePr>
        <p:xfrm>
          <a:off x="457200" y="1004532"/>
          <a:ext cx="82296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43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</a:t>
                      </a:r>
                      <a:b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51)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 + RBV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51)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1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years (range)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(43-82)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(41-83)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01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Female, n 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(65)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(57)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01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mean kg/m</a:t>
                      </a:r>
                      <a:r>
                        <a:rPr lang="en-US" sz="12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(range)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26.5 (20.4-43.0)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25.8 (18.3-58.6)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01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RNA, mean log</a:t>
                      </a:r>
                      <a:r>
                        <a:rPr lang="en-US" sz="12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IU/mL (range)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 (3.7-7.1)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01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IL28B CC genotype, n 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(65)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(73)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409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HCV genotype,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1a / 1b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3b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(80)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(2) / 40 (78)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(18)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(2)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(76)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39 (76)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(22)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Treatment-naïve,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(53)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(61)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25737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+/- Ribavirin for Decompensated Cirrhosis </a:t>
            </a:r>
            <a:br>
              <a:rPr lang="en-US" sz="2000" dirty="0"/>
            </a:br>
            <a:r>
              <a:rPr lang="en-US" sz="2000" dirty="0"/>
              <a:t>Participants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spcBef>
                <a:spcPct val="30000"/>
              </a:spcBef>
              <a:defRPr/>
            </a:pPr>
            <a:r>
              <a:rPr lang="en-US" dirty="0"/>
              <a:t>Source: Takehara T, et al. J Gastroenterol. 2019;54:87-95.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672666"/>
              </p:ext>
            </p:extLst>
          </p:nvPr>
        </p:nvGraphicFramePr>
        <p:xfrm>
          <a:off x="457200" y="1014378"/>
          <a:ext cx="8229600" cy="365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49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Characteristics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</a:t>
                      </a:r>
                      <a:b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51)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SOF-VEL + RBV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51)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17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4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Child-Turcotte-Pugh (class B) score 7-9 n (%)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(78)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(73)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34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MELD score ≥15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(90)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(76)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1760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Ascites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None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Mild/moderate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Severe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(37)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(63)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(31)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(65)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(4)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6956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Encephalopathy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None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Medication-controlled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 (45)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(55)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(43)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(57)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34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estimated GFR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mL/min (range)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 (40-183)</a:t>
                      </a:r>
                    </a:p>
                  </a:txBody>
                  <a:tcPr marL="68580" marR="68580" marT="34290" marB="34290" anchor="ctr"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 (42-299)</a:t>
                      </a:r>
                    </a:p>
                  </a:txBody>
                  <a:tcPr marL="68580" marR="68580" marT="34290" marB="34290" anchor="ctr"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7347">
                <a:tc grid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05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Abbreviations: </a:t>
                      </a:r>
                      <a:r>
                        <a:rPr lang="en-US" sz="105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MELD, Model for End-Stage Liver Disease; GFR, glomerular filtration rate</a:t>
                      </a:r>
                    </a:p>
                  </a:txBody>
                  <a:tcPr marL="68580" marR="68580" marT="34290" marB="34290" anchor="ctr">
                    <a:lnL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6000">
                        <a:alpha val="1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5586114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+/- Ribavirin for Decompensated Cirrhosis</a:t>
            </a:r>
            <a:br>
              <a:rPr lang="en-US" sz="2000" dirty="0"/>
            </a:br>
            <a:r>
              <a:rPr lang="en-US" sz="2000" dirty="0"/>
              <a:t>Results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spcBef>
                <a:spcPct val="30000"/>
              </a:spcBef>
              <a:defRPr/>
            </a:pPr>
            <a:r>
              <a:rPr lang="en-US" dirty="0"/>
              <a:t>Source: Takehara T, et al. J Gastroenterol. 2019;54:87-95.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264176"/>
              </p:ext>
            </p:extLst>
          </p:nvPr>
        </p:nvGraphicFramePr>
        <p:xfrm>
          <a:off x="457200" y="1188721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40993" y="4100935"/>
            <a:ext cx="1037087" cy="276999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47/51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5562" y="4100935"/>
            <a:ext cx="1040167" cy="276999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47/51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39BF87-E2A1-1BE4-E49C-E24EA4105F2D}"/>
              </a:ext>
            </a:extLst>
          </p:cNvPr>
          <p:cNvSpPr/>
          <p:nvPr/>
        </p:nvSpPr>
        <p:spPr>
          <a:xfrm>
            <a:off x="2715723" y="1826050"/>
            <a:ext cx="112949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81-98)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FFBAE3-4072-9A59-F91B-6118D69D4DC1}"/>
              </a:ext>
            </a:extLst>
          </p:cNvPr>
          <p:cNvSpPr/>
          <p:nvPr/>
        </p:nvSpPr>
        <p:spPr>
          <a:xfrm>
            <a:off x="6248907" y="1835881"/>
            <a:ext cx="1129490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(95% CI, 81-98)</a:t>
            </a:r>
          </a:p>
        </p:txBody>
      </p:sp>
    </p:spTree>
    <p:extLst>
      <p:ext uri="{BB962C8B-B14F-4D97-AF65-F5344CB8AC3E}">
        <p14:creationId xmlns:p14="http://schemas.microsoft.com/office/powerpoint/2010/main" val="2073793668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Sofosbuvir-Velpatasvir +/- Ribavirin for Decompensated Cirrhosis</a:t>
            </a:r>
            <a:br>
              <a:rPr lang="en-US" sz="2000" dirty="0"/>
            </a:br>
            <a:r>
              <a:rPr lang="en-US" sz="2000" dirty="0"/>
              <a:t>Results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spcBef>
                <a:spcPct val="30000"/>
              </a:spcBef>
              <a:defRPr/>
            </a:pPr>
            <a:r>
              <a:rPr lang="en-US" dirty="0"/>
              <a:t>Source: Takehara T, et al. J Gastroenterol. 2019;54:87-95.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7256407"/>
              </p:ext>
            </p:extLst>
          </p:nvPr>
        </p:nvGraphicFramePr>
        <p:xfrm>
          <a:off x="466725" y="1125063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67624" y="3948838"/>
            <a:ext cx="1037087" cy="26161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47/51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60485" y="3948838"/>
            <a:ext cx="1040167" cy="261610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47/51</a:t>
            </a:r>
          </a:p>
        </p:txBody>
      </p:sp>
      <p:sp>
        <p:nvSpPr>
          <p:cNvPr id="11" name="Line Callout 1 10">
            <a:extLst>
              <a:ext uri="{FF2B5EF4-FFF2-40B4-BE49-F238E27FC236}">
                <a16:creationId xmlns:a16="http://schemas.microsoft.com/office/drawing/2014/main" id="{B6D87CD3-C55A-5E45-B2BF-081675DBF486}"/>
              </a:ext>
            </a:extLst>
          </p:cNvPr>
          <p:cNvSpPr/>
          <p:nvPr/>
        </p:nvSpPr>
        <p:spPr>
          <a:xfrm>
            <a:off x="2568735" y="2785188"/>
            <a:ext cx="1437197" cy="477424"/>
          </a:xfrm>
          <a:prstGeom prst="borderCallout1">
            <a:avLst>
              <a:gd name="adj1" fmla="val 245275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4 virologic relapse</a:t>
            </a:r>
          </a:p>
        </p:txBody>
      </p:sp>
      <p:sp>
        <p:nvSpPr>
          <p:cNvPr id="12" name="Line Callout 1 11">
            <a:extLst>
              <a:ext uri="{FF2B5EF4-FFF2-40B4-BE49-F238E27FC236}">
                <a16:creationId xmlns:a16="http://schemas.microsoft.com/office/drawing/2014/main" id="{3F6C7AD2-D61C-5740-AE0F-31FDCE1D2DCC}"/>
              </a:ext>
            </a:extLst>
          </p:cNvPr>
          <p:cNvSpPr/>
          <p:nvPr/>
        </p:nvSpPr>
        <p:spPr>
          <a:xfrm>
            <a:off x="6105485" y="2802938"/>
            <a:ext cx="1350169" cy="477424"/>
          </a:xfrm>
          <a:prstGeom prst="borderCallout1">
            <a:avLst>
              <a:gd name="adj1" fmla="val 245275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 virologic failure</a:t>
            </a:r>
          </a:p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 discontinuation</a:t>
            </a:r>
          </a:p>
        </p:txBody>
      </p:sp>
    </p:spTree>
    <p:extLst>
      <p:ext uri="{BB962C8B-B14F-4D97-AF65-F5344CB8AC3E}">
        <p14:creationId xmlns:p14="http://schemas.microsoft.com/office/powerpoint/2010/main" val="341856998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 +/- Ribavirin for Decompensated Cirrhosis</a:t>
            </a:r>
            <a:br>
              <a:rPr lang="en-US" sz="2000" dirty="0"/>
            </a:br>
            <a:r>
              <a:rPr lang="en-US" sz="2000" dirty="0"/>
              <a:t>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SVR12, Overall and by Genotype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spcBef>
                <a:spcPct val="30000"/>
              </a:spcBef>
              <a:defRPr/>
            </a:pPr>
            <a:r>
              <a:rPr lang="en-US" dirty="0"/>
              <a:t>Source: Takehara T, et al. J Gastroenterol. 2019;54:87-95.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574951"/>
              </p:ext>
            </p:extLst>
          </p:nvPr>
        </p:nvGraphicFramePr>
        <p:xfrm>
          <a:off x="457200" y="1393556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410015" y="3861768"/>
            <a:ext cx="544306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12/12</a:t>
            </a:r>
          </a:p>
        </p:txBody>
      </p:sp>
      <p:sp>
        <p:nvSpPr>
          <p:cNvPr id="7" name="Rectangle 6"/>
          <p:cNvSpPr/>
          <p:nvPr/>
        </p:nvSpPr>
        <p:spPr>
          <a:xfrm>
            <a:off x="5893592" y="3852811"/>
            <a:ext cx="482387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8/9</a:t>
            </a: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146737" y="4468721"/>
            <a:ext cx="7473479" cy="2834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05740" tIns="34073" rIns="0" bIns="34073" anchor="ctr">
            <a:prstTxWarp prst="textNoShape">
              <a:avLst/>
            </a:prstTxWarp>
          </a:bodyPr>
          <a:lstStyle/>
          <a:p>
            <a:pPr defTabSz="701279">
              <a:spcBef>
                <a:spcPts val="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Abbreviations: 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SOF-VEL, sofosbuvir-velpatasvir; RBV, ribavirin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4598" y="3861930"/>
            <a:ext cx="695354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35/39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50298" y="3861768"/>
            <a:ext cx="559868" cy="28575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39/40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64009" y="3859403"/>
            <a:ext cx="572224" cy="31841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47/51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83677" y="3852243"/>
            <a:ext cx="573132" cy="30480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47/51</a:t>
            </a:r>
          </a:p>
        </p:txBody>
      </p:sp>
    </p:spTree>
    <p:extLst>
      <p:ext uri="{BB962C8B-B14F-4D97-AF65-F5344CB8AC3E}">
        <p14:creationId xmlns:p14="http://schemas.microsoft.com/office/powerpoint/2010/main" val="34370592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Sofosbuvir-Velpatasvir +/- Ribavirin for Decompensated Cirrhosis</a:t>
            </a:r>
            <a:br>
              <a:rPr lang="en-US" sz="2000" dirty="0"/>
            </a:br>
            <a:r>
              <a:rPr lang="en-US" sz="2000" dirty="0"/>
              <a:t>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SVR12 by Child-Turcotte-Pugh (CTP) Class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>
              <a:spcBef>
                <a:spcPct val="30000"/>
              </a:spcBef>
              <a:defRPr/>
            </a:pPr>
            <a:r>
              <a:rPr lang="en-US" dirty="0"/>
              <a:t>Source: Takehara T, et al. J Gastroenterol. 2019;54:87-95.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825458"/>
              </p:ext>
            </p:extLst>
          </p:nvPr>
        </p:nvGraphicFramePr>
        <p:xfrm>
          <a:off x="457200" y="1393556"/>
          <a:ext cx="822960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1146738" y="4450965"/>
            <a:ext cx="7437969" cy="2560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</p:spPr>
        <p:txBody>
          <a:bodyPr lIns="205740" tIns="34073" rIns="0" bIns="34073" anchor="ctr">
            <a:prstTxWarp prst="textNoShape">
              <a:avLst/>
            </a:prstTxWarp>
          </a:bodyPr>
          <a:lstStyle/>
          <a:p>
            <a:pPr defTabSz="701279">
              <a:spcBef>
                <a:spcPts val="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Abbreviations: 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SOF-VEL, sofosbuvir-velpatasvir; RBV, ribavirin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9754C2-D3CE-4E49-A4F2-F4BE657024B3}"/>
              </a:ext>
            </a:extLst>
          </p:cNvPr>
          <p:cNvSpPr txBox="1"/>
          <p:nvPr/>
        </p:nvSpPr>
        <p:spPr>
          <a:xfrm>
            <a:off x="1775180" y="3895919"/>
            <a:ext cx="615389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3FF272-289B-AF4C-A7E6-7CE856B411F6}"/>
              </a:ext>
            </a:extLst>
          </p:cNvPr>
          <p:cNvSpPr txBox="1"/>
          <p:nvPr/>
        </p:nvSpPr>
        <p:spPr>
          <a:xfrm>
            <a:off x="2657790" y="3895919"/>
            <a:ext cx="615389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DAEB23-6413-FD4E-9413-873D7E4A12F0}"/>
              </a:ext>
            </a:extLst>
          </p:cNvPr>
          <p:cNvSpPr txBox="1"/>
          <p:nvPr/>
        </p:nvSpPr>
        <p:spPr>
          <a:xfrm>
            <a:off x="4202023" y="3895776"/>
            <a:ext cx="615389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38/40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5C4F2A-B2DF-F144-A785-84868AD40D76}"/>
              </a:ext>
            </a:extLst>
          </p:cNvPr>
          <p:cNvSpPr txBox="1"/>
          <p:nvPr/>
        </p:nvSpPr>
        <p:spPr>
          <a:xfrm>
            <a:off x="5098720" y="3895776"/>
            <a:ext cx="615389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38/39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DABA4A-C339-A84F-A913-58E92BEDC93C}"/>
              </a:ext>
            </a:extLst>
          </p:cNvPr>
          <p:cNvSpPr txBox="1"/>
          <p:nvPr/>
        </p:nvSpPr>
        <p:spPr>
          <a:xfrm>
            <a:off x="6639283" y="3895776"/>
            <a:ext cx="615389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8/10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A1DC1-4179-1A44-B479-CF1FABD2BF58}"/>
              </a:ext>
            </a:extLst>
          </p:cNvPr>
          <p:cNvSpPr txBox="1"/>
          <p:nvPr/>
        </p:nvSpPr>
        <p:spPr>
          <a:xfrm>
            <a:off x="7495091" y="3904312"/>
            <a:ext cx="615389" cy="253916"/>
          </a:xfrm>
          <a:prstGeom prst="rect">
            <a:avLst/>
          </a:prstGeom>
        </p:spPr>
        <p:txBody>
          <a:bodyPr wrap="square" rtlCol="0" anchor="ctr" anchorCtr="1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7/10</a:t>
            </a:r>
          </a:p>
        </p:txBody>
      </p:sp>
    </p:spTree>
    <p:extLst>
      <p:ext uri="{BB962C8B-B14F-4D97-AF65-F5344CB8AC3E}">
        <p14:creationId xmlns:p14="http://schemas.microsoft.com/office/powerpoint/2010/main" val="4026000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46033</TotalTime>
  <Words>1105</Words>
  <Application>Microsoft Macintosh PowerPoint</Application>
  <PresentationFormat>On-screen Show (16:9)</PresentationFormat>
  <Paragraphs>221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Corbel</vt:lpstr>
      <vt:lpstr>Geneva</vt:lpstr>
      <vt:lpstr>Lucida Grande</vt:lpstr>
      <vt:lpstr>Times New Roman</vt:lpstr>
      <vt:lpstr>AETC_Master_Template_061510</vt:lpstr>
      <vt:lpstr>Sofosbuvir-Velpatasvir with or without Ribavirin in Decompensated Cirrhosis (Japan)</vt:lpstr>
      <vt:lpstr>Sofosbuvir-Velpatasvir +/- Ribavirin for Decompensated Cirrhosis Study Features</vt:lpstr>
      <vt:lpstr>Sofosbuvir-Velpatasvir +/- Ribavirin for Decompensated Cirrhosis Study Design</vt:lpstr>
      <vt:lpstr>Sofosbuvir-Velpatasvir +/- Ribavirin for Decompensated Cirrhosis Participants</vt:lpstr>
      <vt:lpstr>Sofosbuvir-Velpatasvir +/- Ribavirin for Decompensated Cirrhosis  Participants</vt:lpstr>
      <vt:lpstr>Sofosbuvir-Velpatasvir +/- Ribavirin for Decompensated Cirrhosis Results</vt:lpstr>
      <vt:lpstr>Sofosbuvir-Velpatasvir +/- Ribavirin for Decompensated Cirrhosis Results</vt:lpstr>
      <vt:lpstr>Sofosbuvir-Velpatasvir +/- Ribavirin for Decompensated Cirrhosis Results</vt:lpstr>
      <vt:lpstr>Sofosbuvir-Velpatasvir +/- Ribavirin for Decompensated Cirrhosis Results</vt:lpstr>
      <vt:lpstr>Sofosbuvir-Velpatasvir +/- Ribavirin for Decompensated Cirrhosis Adverse Events</vt:lpstr>
      <vt:lpstr>Sofosbuvir-Velpatasvir +/- Ribavirin for Decompensated Cirrhosis Laboratory Abnormalities</vt:lpstr>
      <vt:lpstr>Sofosbuvir-Velpatasvir +/- Ribavirin for Decompensated Cirrhosis Conclusion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1517</cp:revision>
  <cp:lastPrinted>2019-10-21T18:40:24Z</cp:lastPrinted>
  <dcterms:created xsi:type="dcterms:W3CDTF">2010-11-28T05:36:22Z</dcterms:created>
  <dcterms:modified xsi:type="dcterms:W3CDTF">2022-06-30T18:30:39Z</dcterms:modified>
</cp:coreProperties>
</file>