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1085" r:id="rId2"/>
    <p:sldId id="1086" r:id="rId3"/>
    <p:sldId id="1087" r:id="rId4"/>
    <p:sldId id="1088" r:id="rId5"/>
    <p:sldId id="1089" r:id="rId6"/>
    <p:sldId id="1095" r:id="rId7"/>
    <p:sldId id="1105" r:id="rId8"/>
    <p:sldId id="1096" r:id="rId9"/>
    <p:sldId id="1097" r:id="rId10"/>
    <p:sldId id="1104" r:id="rId11"/>
    <p:sldId id="999" r:id="rId12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yA" initials="MFA" lastIdx="23" clrIdx="0">
    <p:extLst>
      <p:ext uri="{19B8F6BF-5375-455C-9EA6-DF929625EA0E}">
        <p15:presenceInfo xmlns:p15="http://schemas.microsoft.com/office/powerpoint/2012/main" userId="714ddc0a6c47b6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9B00"/>
    <a:srgbClr val="0085B6"/>
    <a:srgbClr val="708C76"/>
    <a:srgbClr val="005B9D"/>
    <a:srgbClr val="7A9342"/>
    <a:srgbClr val="456975"/>
    <a:srgbClr val="C4AAC3"/>
    <a:srgbClr val="9A8699"/>
    <a:srgbClr val="E1C4E0"/>
    <a:srgbClr val="828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5" autoAdjust="0"/>
    <p:restoredTop sz="85486" autoAdjust="0"/>
  </p:normalViewPr>
  <p:slideViewPr>
    <p:cSldViewPr snapToGrid="0" showGuides="1">
      <p:cViewPr varScale="1">
        <p:scale>
          <a:sx n="142" d="100"/>
          <a:sy n="142" d="100"/>
        </p:scale>
        <p:origin x="1040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243857238449"/>
          <c:y val="2.77778663809897E-2"/>
          <c:w val="0.84978810467271204"/>
          <c:h val="0.901877595904507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5C9E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1B1-7F42-BFE3-39BA8463824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1B1-7F42-BFE3-39BA8463824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1B1-7F42-BFE3-39BA8463824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1B1-7F42-BFE3-39BA8463824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1B1-7F42-BFE3-39BA8463824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1B1-7F42-BFE3-39BA8463824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01B1-7F42-BFE3-39BA84638243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Sofosbuvir-Velpatasvir</c:v>
                </c:pt>
              </c:strCache>
            </c:strRef>
          </c:cat>
          <c:val>
            <c:numRef>
              <c:f>Sheet1!$B$2:$B$2</c:f>
              <c:numCache>
                <c:formatCode>0</c:formatCode>
                <c:ptCount val="1"/>
                <c:pt idx="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1B1-7F42-BFE3-39BA846382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86"/>
        <c:overlap val="9"/>
        <c:axId val="-2068885288"/>
        <c:axId val="-2063783192"/>
      </c:barChart>
      <c:catAx>
        <c:axId val="-2068885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crossAx val="-20637831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378319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0"/>
              <c:y val="0.156307685437536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crossAx val="-206888528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243857238449"/>
          <c:y val="2.77778663809897E-2"/>
          <c:w val="0.84978810467271204"/>
          <c:h val="0.901877595904507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5C9E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1B1-7F42-BFE3-39BA8463824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1B1-7F42-BFE3-39BA8463824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1B1-7F42-BFE3-39BA8463824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1B1-7F42-BFE3-39BA8463824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1B1-7F42-BFE3-39BA8463824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1B1-7F42-BFE3-39BA8463824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01B1-7F42-BFE3-39BA84638243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Sofosbuvir-Velpatasvir</c:v>
                </c:pt>
              </c:strCache>
            </c:strRef>
          </c:cat>
          <c:val>
            <c:numRef>
              <c:f>Sheet1!$B$2:$B$2</c:f>
              <c:numCache>
                <c:formatCode>0</c:formatCode>
                <c:ptCount val="1"/>
                <c:pt idx="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1B1-7F42-BFE3-39BA846382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86"/>
        <c:overlap val="9"/>
        <c:axId val="-2068885288"/>
        <c:axId val="-2063783192"/>
      </c:barChart>
      <c:catAx>
        <c:axId val="-2068885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200" b="0" i="0" baseline="0">
                <a:latin typeface="Arial"/>
                <a:cs typeface="Arial"/>
              </a:defRPr>
            </a:pPr>
            <a:endParaRPr lang="en-US"/>
          </a:p>
        </c:txPr>
        <c:crossAx val="-20637831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378319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>
                    <a:latin typeface="Arial"/>
                    <a:cs typeface="Arial"/>
                  </a:defRPr>
                </a:pPr>
                <a:r>
                  <a:rPr lang="en-US" sz="14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0"/>
              <c:y val="0.156307685437536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>
            <a:solidFill>
              <a:srgbClr val="000000"/>
            </a:solidFill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2068885288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3179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131116-A80C-D943-92A9-B0AF257E745D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625"/>
              </a:lnSpc>
              <a:spcBef>
                <a:spcPts val="450"/>
              </a:spcBef>
            </a:pPr>
            <a:r>
              <a:rPr lang="en-US" sz="1800" dirty="0">
                <a:solidFill>
                  <a:srgbClr val="001D48"/>
                </a:solidFill>
              </a:rPr>
              <a:t>Sofosbuvir-Velpatasvir in End-Stage Renal Disease on Dialysis</a:t>
            </a:r>
            <a:endParaRPr lang="en-US" sz="1500" dirty="0">
              <a:solidFill>
                <a:srgbClr val="001D48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D2CC12-A531-0D41-BF9B-22185BEDA0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Borgia SM, et al. J Hepatol. 2019;71:660-5.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36FE9B-A3FB-A348-892C-807A134580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Treatment Naïve and Treatment Experienced, Phase 2</a:t>
            </a:r>
          </a:p>
        </p:txBody>
      </p:sp>
    </p:spTree>
    <p:extLst>
      <p:ext uri="{BB962C8B-B14F-4D97-AF65-F5344CB8AC3E}">
        <p14:creationId xmlns:p14="http://schemas.microsoft.com/office/powerpoint/2010/main" val="4064748471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Sofosbuvir-Velpatasvir in Patients with ESRD on Dialysis</a:t>
            </a:r>
            <a:br>
              <a:rPr lang="en-US" sz="2000" dirty="0"/>
            </a:br>
            <a:r>
              <a:rPr lang="en-US" sz="2000" dirty="0"/>
              <a:t>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>
              <a:spcBef>
                <a:spcPct val="30000"/>
              </a:spcBef>
              <a:defRPr/>
            </a:pPr>
            <a:r>
              <a:rPr lang="en-US" dirty="0"/>
              <a:t>Source: Borgia SM, et al. J Hepatol. 2019;71:660-5.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ABA25-DDA6-544A-BA8E-B8945D921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2145630"/>
            <a:ext cx="9144000" cy="89954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Conclusions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/>
              <a:t>“Treatment with sofosbuvir/velpatasvir for 12 weeks was safe and effective in patients with ESRD undergoing dialysis.”</a:t>
            </a:r>
          </a:p>
        </p:txBody>
      </p:sp>
    </p:spTree>
    <p:extLst>
      <p:ext uri="{BB962C8B-B14F-4D97-AF65-F5344CB8AC3E}">
        <p14:creationId xmlns:p14="http://schemas.microsoft.com/office/powerpoint/2010/main" val="53047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Sofosbuvir-Velpatasvir in Patients with ESRD on Dialysis</a:t>
            </a:r>
            <a:br>
              <a:rPr lang="en-US" sz="2000" dirty="0"/>
            </a:br>
            <a:r>
              <a:rPr lang="en-US" sz="2000" dirty="0"/>
              <a:t>Study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>
              <a:spcBef>
                <a:spcPct val="30000"/>
              </a:spcBef>
              <a:defRPr/>
            </a:pPr>
            <a:r>
              <a:rPr lang="en-US" dirty="0"/>
              <a:t>Source: Borgia SM, et al. J Hepatol. 2019;71:660-5.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7010C-BF5D-2C4F-BB86-79D409283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081088"/>
            <a:ext cx="8229600" cy="3354726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n-US" sz="1500" b="1" dirty="0"/>
              <a:t>Design</a:t>
            </a:r>
            <a:r>
              <a:rPr lang="en-US" sz="1500" dirty="0"/>
              <a:t>: Single-arm, open-label, multicenter, phase 2 trial of sofosbuvir-velpatasvir for 12 weeks in end-stage renal disease patients on dialysis</a:t>
            </a:r>
          </a:p>
          <a:p>
            <a:pPr>
              <a:lnSpc>
                <a:spcPts val="1900"/>
              </a:lnSpc>
            </a:pPr>
            <a:r>
              <a:rPr lang="en-US" sz="1500" b="1" dirty="0"/>
              <a:t>Setting</a:t>
            </a:r>
            <a:r>
              <a:rPr lang="en-US" sz="1500" dirty="0"/>
              <a:t>: 22 sites in Canada, United Kingdom, Spain, Israel, New Zealand, and Australia</a:t>
            </a:r>
          </a:p>
          <a:p>
            <a:pPr>
              <a:lnSpc>
                <a:spcPts val="1900"/>
              </a:lnSpc>
            </a:pPr>
            <a:r>
              <a:rPr lang="en-US" sz="1500" b="1" dirty="0"/>
              <a:t>Entry Criteria</a:t>
            </a:r>
          </a:p>
          <a:p>
            <a:pPr lvl="1">
              <a:lnSpc>
                <a:spcPts val="1900"/>
              </a:lnSpc>
            </a:pPr>
            <a:r>
              <a:rPr lang="en-US" sz="1500" dirty="0"/>
              <a:t>Chronic HCV GT 1-6</a:t>
            </a:r>
          </a:p>
          <a:p>
            <a:pPr lvl="1">
              <a:lnSpc>
                <a:spcPts val="1900"/>
              </a:lnSpc>
            </a:pPr>
            <a:r>
              <a:rPr lang="en-US" sz="1500" dirty="0"/>
              <a:t>Age ≥18 years </a:t>
            </a:r>
          </a:p>
          <a:p>
            <a:pPr lvl="1">
              <a:lnSpc>
                <a:spcPts val="1900"/>
              </a:lnSpc>
            </a:pPr>
            <a:r>
              <a:rPr lang="en-US" sz="1500" dirty="0"/>
              <a:t>End-stage renal disease on peritoneal or hemodialysis</a:t>
            </a:r>
          </a:p>
          <a:p>
            <a:pPr lvl="1">
              <a:lnSpc>
                <a:spcPts val="1900"/>
              </a:lnSpc>
            </a:pPr>
            <a:r>
              <a:rPr lang="en-US" sz="1500" dirty="0"/>
              <a:t>HIV coinfection allowed if stable on antiretroviral therapy x ≥8 weeks</a:t>
            </a:r>
          </a:p>
          <a:p>
            <a:pPr lvl="1">
              <a:lnSpc>
                <a:spcPts val="1900"/>
              </a:lnSpc>
            </a:pPr>
            <a:r>
              <a:rPr lang="en-US" sz="1500" dirty="0"/>
              <a:t>Prior treatment failure allowed (but no prior NS5A or NS5B)</a:t>
            </a:r>
          </a:p>
          <a:p>
            <a:pPr lvl="1">
              <a:lnSpc>
                <a:spcPts val="1900"/>
              </a:lnSpc>
            </a:pPr>
            <a:r>
              <a:rPr lang="en-US" sz="1500" dirty="0"/>
              <a:t>Patients with compensated cirrhosis allowed</a:t>
            </a:r>
          </a:p>
          <a:p>
            <a:pPr>
              <a:lnSpc>
                <a:spcPts val="1900"/>
              </a:lnSpc>
            </a:pPr>
            <a:r>
              <a:rPr lang="en-US" sz="1500" b="1" dirty="0">
                <a:solidFill>
                  <a:schemeClr val="tx1"/>
                </a:solidFill>
              </a:rPr>
              <a:t>Primary End Point</a:t>
            </a:r>
            <a:r>
              <a:rPr lang="en-US" sz="1500" dirty="0">
                <a:solidFill>
                  <a:schemeClr val="tx1"/>
                </a:solidFill>
              </a:rPr>
              <a:t>: SVR12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7372171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C08603F3-DAB7-0B46-AD40-0F12536CE442}"/>
              </a:ext>
            </a:extLst>
          </p:cNvPr>
          <p:cNvSpPr/>
          <p:nvPr/>
        </p:nvSpPr>
        <p:spPr>
          <a:xfrm>
            <a:off x="1138416" y="1130505"/>
            <a:ext cx="6871718" cy="308037"/>
          </a:xfrm>
          <a:prstGeom prst="rect">
            <a:avLst/>
          </a:prstGeom>
          <a:gradFill>
            <a:gsLst>
              <a:gs pos="85000">
                <a:srgbClr val="ECECEC"/>
              </a:gs>
              <a:gs pos="0">
                <a:schemeClr val="bg1"/>
              </a:gs>
              <a:gs pos="15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Sofosbuvir-Velpatasvir in Patients with ESRD on Dialysis</a:t>
            </a:r>
            <a:br>
              <a:rPr lang="en-US" sz="2000" dirty="0"/>
            </a:br>
            <a:r>
              <a:rPr lang="en-US" sz="2000" dirty="0"/>
              <a:t>Study Design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>
              <a:spcBef>
                <a:spcPct val="30000"/>
              </a:spcBef>
              <a:defRPr/>
            </a:pPr>
            <a:r>
              <a:rPr lang="en-US" dirty="0"/>
              <a:t>Source: Borgia SM, et al. J Hepatol. 2019;71:660-5.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6241" y="2000250"/>
            <a:ext cx="2064415" cy="1016562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75"/>
              </a:lnSpc>
              <a:spcBef>
                <a:spcPts val="300"/>
              </a:spcBef>
            </a:pPr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ESRD on dialysis</a:t>
            </a:r>
          </a:p>
          <a:p>
            <a:pPr>
              <a:lnSpc>
                <a:spcPts val="1575"/>
              </a:lnSpc>
              <a:spcBef>
                <a:spcPts val="300"/>
              </a:spcBef>
            </a:pPr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Treatment-naïve or Treatment-experienced</a:t>
            </a:r>
          </a:p>
          <a:p>
            <a:pPr>
              <a:lnSpc>
                <a:spcPts val="1575"/>
              </a:lnSpc>
              <a:spcBef>
                <a:spcPts val="300"/>
              </a:spcBef>
            </a:pPr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GT 1, 2, 3, 4, or 6</a:t>
            </a:r>
          </a:p>
        </p:txBody>
      </p:sp>
      <p:sp>
        <p:nvSpPr>
          <p:cNvPr id="7" name="Rectangle 6"/>
          <p:cNvSpPr/>
          <p:nvPr/>
        </p:nvSpPr>
        <p:spPr>
          <a:xfrm>
            <a:off x="3227034" y="2328627"/>
            <a:ext cx="628650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59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60224" y="2200711"/>
            <a:ext cx="1799084" cy="542489"/>
          </a:xfrm>
          <a:prstGeom prst="rect">
            <a:avLst/>
          </a:prstGeom>
          <a:solidFill>
            <a:srgbClr val="0070C0">
              <a:alpha val="20000"/>
            </a:srgbClr>
          </a:solidFill>
          <a:ln w="952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Arial"/>
                <a:cs typeface="Arial"/>
              </a:rPr>
              <a:t>Sofosbuvir-Velpatasvir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657850" y="2485427"/>
            <a:ext cx="1803654" cy="0"/>
          </a:xfrm>
          <a:prstGeom prst="line">
            <a:avLst/>
          </a:prstGeom>
          <a:ln w="9525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431935" y="1058442"/>
            <a:ext cx="628650" cy="29947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57600" y="1021866"/>
            <a:ext cx="409194" cy="3863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48906" y="1021866"/>
            <a:ext cx="409194" cy="3863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138416" y="1387638"/>
            <a:ext cx="6871718" cy="8604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860224" y="1328205"/>
            <a:ext cx="0" cy="65723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460674" y="1328205"/>
            <a:ext cx="0" cy="68279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429250" y="1021866"/>
            <a:ext cx="409194" cy="3863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657850" y="1328205"/>
            <a:ext cx="0" cy="68279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192241" y="2333472"/>
            <a:ext cx="735518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1137788" y="3657600"/>
            <a:ext cx="6871716" cy="51204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Abbreviations: 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ESRD, end-stage renal disease</a:t>
            </a:r>
            <a:endParaRPr lang="en-US" sz="1050" b="1" dirty="0">
              <a:solidFill>
                <a:srgbClr val="000000"/>
              </a:solidFill>
              <a:latin typeface="Arial" pitchFamily="22" charset="0"/>
            </a:endParaRPr>
          </a:p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: Sofosbuvir-velpatasvir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 (400/100 mg): fixed-dose combination; one pill once daily</a:t>
            </a:r>
          </a:p>
        </p:txBody>
      </p:sp>
    </p:spTree>
    <p:extLst>
      <p:ext uri="{BB962C8B-B14F-4D97-AF65-F5344CB8AC3E}">
        <p14:creationId xmlns:p14="http://schemas.microsoft.com/office/powerpoint/2010/main" val="230871807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Sofosbuvir-Velpatasvir in Patients with ESRD on Dialysis</a:t>
            </a:r>
            <a:br>
              <a:rPr lang="en-US" sz="1800" dirty="0"/>
            </a:br>
            <a:r>
              <a:rPr lang="en-US" sz="1800" dirty="0"/>
              <a:t>Study Participants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>
              <a:spcBef>
                <a:spcPct val="30000"/>
              </a:spcBef>
              <a:defRPr/>
            </a:pPr>
            <a:r>
              <a:rPr lang="en-US" dirty="0"/>
              <a:t>Source: Borgia SM, et al. J Hepatol. 2019;71:660-5.</a:t>
            </a:r>
          </a:p>
        </p:txBody>
      </p:sp>
      <p:graphicFrame>
        <p:nvGraphicFramePr>
          <p:cNvPr id="2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700908"/>
              </p:ext>
            </p:extLst>
          </p:nvPr>
        </p:nvGraphicFramePr>
        <p:xfrm>
          <a:off x="457200" y="1018300"/>
          <a:ext cx="8229600" cy="3660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473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Sofosbuvir-Velpatasvir </a:t>
                      </a:r>
                      <a:b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</a:t>
                      </a:r>
                      <a:r>
                        <a:rPr lang="en-US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59)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5C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mean, years (range)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(33-91)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 (%)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(59)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61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race, n (%)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(10)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678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genotype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 (%)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1a / 1b / other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(25) / 11 (19) / 1 (2)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(12)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(32)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(7)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(3)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00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Body mass index,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mean kg/m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(SD)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(17-39)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HCV RNA, log</a:t>
                      </a:r>
                      <a:r>
                        <a:rPr lang="en-US" sz="12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IU/mL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(range)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 (3.1-7.7)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Cirrhosis,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 (%)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(29)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14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 experienced, n (%)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(22)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56639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Sofosbuvir-Velpatasvir in Patients with ESRD on Dialysis</a:t>
            </a:r>
            <a:br>
              <a:rPr lang="en-US" sz="2000" dirty="0"/>
            </a:br>
            <a:r>
              <a:rPr lang="en-US" sz="2000" dirty="0"/>
              <a:t>Study Participants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>
              <a:spcBef>
                <a:spcPct val="30000"/>
              </a:spcBef>
              <a:defRPr/>
            </a:pPr>
            <a:r>
              <a:rPr lang="en-US" dirty="0"/>
              <a:t>Source: Borgia SM, et al. J Hepatol. 2019;71:660-5.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158246"/>
              </p:ext>
            </p:extLst>
          </p:nvPr>
        </p:nvGraphicFramePr>
        <p:xfrm>
          <a:off x="457200" y="1020848"/>
          <a:ext cx="8229600" cy="365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7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2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0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Characteristics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Sofosbuvir-Velpatasvir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</a:t>
                      </a:r>
                      <a:r>
                        <a:rPr lang="en-US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59)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5C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261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HCV treatment experience, n/N (%)</a:t>
                      </a: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Peg-IFN + ribavirin</a:t>
                      </a: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Other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6/13 (46)</a:t>
                      </a: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(13) (54)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8261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dialysis, n (%)</a:t>
                      </a: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Hemodialysis</a:t>
                      </a:r>
                    </a:p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Peritoneal dialysis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(92)</a:t>
                      </a: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(9)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877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duration of dialysis, years (range)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(0-40)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219183"/>
                  </a:ext>
                </a:extLst>
              </a:tr>
              <a:tr h="439877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renal transplant, n (%)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(32)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151853"/>
                  </a:ext>
                </a:extLst>
              </a:tr>
              <a:tr h="36028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</a:t>
                      </a:r>
                      <a:r>
                        <a:rPr lang="en-US" sz="105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Peg-IFN, pegylated interferon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8580" marB="6858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6000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lang="en-US" sz="1400" dirty="0"/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08677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Sofosbuvir-Velpatasvir in Patients with ESRD on Dialysis</a:t>
            </a:r>
            <a:br>
              <a:rPr lang="en-US" sz="2000" dirty="0"/>
            </a:br>
            <a:r>
              <a:rPr lang="en-US" sz="2000" dirty="0"/>
              <a:t>Results: ITT Analysis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spcBef>
                <a:spcPct val="30000"/>
              </a:spcBef>
              <a:defRPr/>
            </a:pPr>
            <a:r>
              <a:rPr lang="en-US" dirty="0"/>
              <a:t>Source: Borgia SM, et al. J Hepatol. 2019;71:660-5.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8690473"/>
              </p:ext>
            </p:extLst>
          </p:nvPr>
        </p:nvGraphicFramePr>
        <p:xfrm>
          <a:off x="457200" y="1126672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98412" y="4158256"/>
            <a:ext cx="1040167" cy="253916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56/59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91424B-B19F-3D5F-6C7E-2E327A6111B5}"/>
              </a:ext>
            </a:extLst>
          </p:cNvPr>
          <p:cNvSpPr/>
          <p:nvPr/>
        </p:nvSpPr>
        <p:spPr>
          <a:xfrm>
            <a:off x="4456558" y="1763666"/>
            <a:ext cx="1207122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86-99)</a:t>
            </a:r>
          </a:p>
        </p:txBody>
      </p:sp>
    </p:spTree>
    <p:extLst>
      <p:ext uri="{BB962C8B-B14F-4D97-AF65-F5344CB8AC3E}">
        <p14:creationId xmlns:p14="http://schemas.microsoft.com/office/powerpoint/2010/main" val="246550459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71450"/>
            <a:ext cx="8229600" cy="742950"/>
          </a:xfrm>
        </p:spPr>
        <p:txBody>
          <a:bodyPr>
            <a:normAutofit/>
          </a:bodyPr>
          <a:lstStyle/>
          <a:p>
            <a:r>
              <a:rPr lang="en-US" sz="2000" dirty="0"/>
              <a:t>Sofosbuvir-Velpatasvir in Patients with ESRD on Dialysis</a:t>
            </a:r>
            <a:br>
              <a:rPr lang="en-US" sz="2000" dirty="0"/>
            </a:br>
            <a:r>
              <a:rPr lang="en-US" sz="2000" dirty="0"/>
              <a:t>Results: ITT Analysis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spcBef>
                <a:spcPct val="30000"/>
              </a:spcBef>
              <a:defRPr/>
            </a:pPr>
            <a:r>
              <a:rPr lang="en-US" dirty="0"/>
              <a:t>Source: Borgia SM, et al. J Hepatol. 2019;71:660-5.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631633"/>
              </p:ext>
            </p:extLst>
          </p:nvPr>
        </p:nvGraphicFramePr>
        <p:xfrm>
          <a:off x="457200" y="1126672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63627" y="4122753"/>
            <a:ext cx="1757779" cy="253916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56/59</a:t>
            </a:r>
          </a:p>
        </p:txBody>
      </p:sp>
      <p:sp>
        <p:nvSpPr>
          <p:cNvPr id="11" name="Line Callout 1 10">
            <a:extLst>
              <a:ext uri="{FF2B5EF4-FFF2-40B4-BE49-F238E27FC236}">
                <a16:creationId xmlns:a16="http://schemas.microsoft.com/office/drawing/2014/main" id="{8523048E-B96A-B74C-9374-C35396083A16}"/>
              </a:ext>
            </a:extLst>
          </p:cNvPr>
          <p:cNvSpPr/>
          <p:nvPr/>
        </p:nvSpPr>
        <p:spPr>
          <a:xfrm>
            <a:off x="4040734" y="2658872"/>
            <a:ext cx="1985820" cy="477424"/>
          </a:xfrm>
          <a:prstGeom prst="borderCallout1">
            <a:avLst>
              <a:gd name="adj1" fmla="val 306401"/>
              <a:gd name="adj2" fmla="val 50389"/>
              <a:gd name="adj3" fmla="val 102765"/>
              <a:gd name="adj4" fmla="val 51403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virologic failure (relapse)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death from suicide before SVR12</a:t>
            </a:r>
          </a:p>
        </p:txBody>
      </p:sp>
    </p:spTree>
    <p:extLst>
      <p:ext uri="{BB962C8B-B14F-4D97-AF65-F5344CB8AC3E}">
        <p14:creationId xmlns:p14="http://schemas.microsoft.com/office/powerpoint/2010/main" val="67623580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Sofosbuvir-Velpatasvir in Patients with ESRD on Dialysis</a:t>
            </a:r>
            <a:br>
              <a:rPr lang="en-US" sz="2000" dirty="0"/>
            </a:br>
            <a:r>
              <a:rPr lang="en-US" sz="2000" dirty="0"/>
              <a:t>Results: Adverse Events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>
              <a:spcBef>
                <a:spcPct val="30000"/>
              </a:spcBef>
              <a:defRPr/>
            </a:pPr>
            <a:r>
              <a:rPr lang="en-US" dirty="0"/>
              <a:t>Source: Borgia SM, et al. J Hepatol. 2019;71:660-5.</a:t>
            </a:r>
          </a:p>
        </p:txBody>
      </p:sp>
      <p:graphicFrame>
        <p:nvGraphicFramePr>
          <p:cNvPr id="2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25967"/>
              </p:ext>
            </p:extLst>
          </p:nvPr>
        </p:nvGraphicFramePr>
        <p:xfrm>
          <a:off x="457200" y="1013554"/>
          <a:ext cx="8229600" cy="366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02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Events (AEs), n (%)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Sofosbuvir-Velpatasvir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</a:t>
                      </a:r>
                      <a:r>
                        <a:rPr lang="en-US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59)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5C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2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adverse event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(80)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82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 AEs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(12)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08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Serious AEs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(19)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08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 leading to SOF-VEL discontinuation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76530720"/>
                  </a:ext>
                </a:extLst>
              </a:tr>
              <a:tr h="31608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Deaths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(3)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62334498"/>
                  </a:ext>
                </a:extLst>
              </a:tr>
              <a:tr h="1441143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 occurring in ≥10% patients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Headache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Fatigue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Nausea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Vomiting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Insomnia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(17)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(14)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(14)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(14)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(10)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475208"/>
                  </a:ext>
                </a:extLst>
              </a:tr>
              <a:tr h="272528"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SOF-VEL, sofosbuvir-velpatasvir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6000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91891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68374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Sofosbuvir-Velpatasvir in Patients with ESRD on Dialysis</a:t>
            </a:r>
            <a:br>
              <a:rPr lang="en-US" sz="2000" dirty="0"/>
            </a:br>
            <a:r>
              <a:rPr lang="en-US" sz="2000" dirty="0"/>
              <a:t>Results: Laboratory Abnormalities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>
              <a:spcBef>
                <a:spcPct val="30000"/>
              </a:spcBef>
              <a:defRPr/>
            </a:pPr>
            <a:r>
              <a:rPr lang="en-US" dirty="0"/>
              <a:t>Source: Borgia SM, et al. J Hepatol. 2019;71:660-5.</a:t>
            </a:r>
          </a:p>
        </p:txBody>
      </p:sp>
      <p:graphicFrame>
        <p:nvGraphicFramePr>
          <p:cNvPr id="2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629223"/>
              </p:ext>
            </p:extLst>
          </p:nvPr>
        </p:nvGraphicFramePr>
        <p:xfrm>
          <a:off x="457200" y="1022432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330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3-4 Lab Abnormalities, n (%)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Sofosbuvir-Velpatasvir </a:t>
                      </a:r>
                      <a:b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</a:t>
                      </a:r>
                      <a:r>
                        <a:rPr lang="en-US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59)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5C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2973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Creatinine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Grade 3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Grade 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(2)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(24)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162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Hyperglycemia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Grade 3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(9)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162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Hemoglobin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Grade 3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(7)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2973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Hyperkalemia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Grade 3</a:t>
                      </a:r>
                    </a:p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Grade 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(3)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(2)</a:t>
                      </a: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530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76221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46033</TotalTime>
  <Words>799</Words>
  <Application>Microsoft Macintosh PowerPoint</Application>
  <PresentationFormat>On-screen Show (16:9)</PresentationFormat>
  <Paragraphs>145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Corbel</vt:lpstr>
      <vt:lpstr>Geneva</vt:lpstr>
      <vt:lpstr>Lucida Grande</vt:lpstr>
      <vt:lpstr>Times New Roman</vt:lpstr>
      <vt:lpstr>AETC_Master_Template_061510</vt:lpstr>
      <vt:lpstr>Sofosbuvir-Velpatasvir in End-Stage Renal Disease on Dialysis</vt:lpstr>
      <vt:lpstr>Sofosbuvir-Velpatasvir in Patients with ESRD on Dialysis Study Features</vt:lpstr>
      <vt:lpstr>Sofosbuvir-Velpatasvir in Patients with ESRD on Dialysis Study Design</vt:lpstr>
      <vt:lpstr>Sofosbuvir-Velpatasvir in Patients with ESRD on Dialysis Study Participants</vt:lpstr>
      <vt:lpstr>Sofosbuvir-Velpatasvir in Patients with ESRD on Dialysis Study Participants</vt:lpstr>
      <vt:lpstr>Sofosbuvir-Velpatasvir in Patients with ESRD on Dialysis Results: ITT Analysis</vt:lpstr>
      <vt:lpstr>Sofosbuvir-Velpatasvir in Patients with ESRD on Dialysis Results: ITT Analysis</vt:lpstr>
      <vt:lpstr>Sofosbuvir-Velpatasvir in Patients with ESRD on Dialysis Results: Adverse Events</vt:lpstr>
      <vt:lpstr>Sofosbuvir-Velpatasvir in Patients with ESRD on Dialysis Results: Laboratory Abnormalities</vt:lpstr>
      <vt:lpstr>Sofosbuvir-Velpatasvir in Patients with ESRD on Dialysis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1517</cp:revision>
  <cp:lastPrinted>2019-10-21T18:40:24Z</cp:lastPrinted>
  <dcterms:created xsi:type="dcterms:W3CDTF">2010-11-28T05:36:22Z</dcterms:created>
  <dcterms:modified xsi:type="dcterms:W3CDTF">2022-06-30T18:32:48Z</dcterms:modified>
</cp:coreProperties>
</file>