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069" r:id="rId2"/>
    <p:sldId id="1070" r:id="rId3"/>
    <p:sldId id="1071" r:id="rId4"/>
    <p:sldId id="1072" r:id="rId5"/>
    <p:sldId id="1073" r:id="rId6"/>
    <p:sldId id="1074" r:id="rId7"/>
    <p:sldId id="1075" r:id="rId8"/>
    <p:sldId id="1076" r:id="rId9"/>
    <p:sldId id="1077" r:id="rId10"/>
    <p:sldId id="1078" r:id="rId11"/>
    <p:sldId id="1079" r:id="rId12"/>
    <p:sldId id="999" r:id="rId13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Compensated Cirrhosis</c:v>
                </c:pt>
              </c:strCache>
            </c:strRef>
          </c:tx>
          <c:spPr>
            <a:gradFill flip="none" rotWithShape="1">
              <a:gsLst>
                <a:gs pos="0">
                  <a:srgbClr val="4F365B"/>
                </a:gs>
                <a:gs pos="100000">
                  <a:srgbClr val="9788A0"/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93D-C244-873C-32684451F0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93D-C244-873C-32684451F0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93D-C244-873C-32684451F067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GT 1</c:v>
                </c:pt>
                <c:pt idx="2">
                  <c:v>GT 2</c:v>
                </c:pt>
                <c:pt idx="3">
                  <c:v>GT 3</c:v>
                </c:pt>
                <c:pt idx="4">
                  <c:v>GT 4-6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96</c:v>
                </c:pt>
                <c:pt idx="1">
                  <c:v>94</c:v>
                </c:pt>
                <c:pt idx="2">
                  <c:v>100</c:v>
                </c:pt>
                <c:pt idx="3">
                  <c:v>97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3D-C244-873C-32684451F0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Cirrhosis</c:v>
                </c:pt>
              </c:strCache>
            </c:strRef>
          </c:tx>
          <c:spPr>
            <a:gradFill flip="none" rotWithShape="1">
              <a:gsLst>
                <a:gs pos="0">
                  <a:srgbClr val="204264"/>
                </a:gs>
                <a:gs pos="100000">
                  <a:srgbClr val="3D7BBB"/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GT 1</c:v>
                </c:pt>
                <c:pt idx="2">
                  <c:v>GT 2</c:v>
                </c:pt>
                <c:pt idx="3">
                  <c:v>GT 3</c:v>
                </c:pt>
                <c:pt idx="4">
                  <c:v>GT 4-6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98</c:v>
                </c:pt>
                <c:pt idx="1">
                  <c:v>99</c:v>
                </c:pt>
                <c:pt idx="2">
                  <c:v>99</c:v>
                </c:pt>
                <c:pt idx="3">
                  <c:v>95</c:v>
                </c:pt>
                <c:pt idx="4" formatCode="General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3D-C244-873C-32684451F0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axId val="2138416984"/>
        <c:axId val="2138420280"/>
      </c:barChart>
      <c:catAx>
        <c:axId val="213841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84202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1384202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(%) with SVR 12</a:t>
                </a:r>
              </a:p>
            </c:rich>
          </c:tx>
          <c:layout>
            <c:manualLayout>
              <c:xMode val="edge"/>
              <c:yMode val="edge"/>
              <c:x val="3.6810078550823791E-3"/>
              <c:y val="0.1631854382172816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841698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6031391838608371"/>
          <c:y val="1.7560268607775136E-2"/>
          <c:w val="0.52734044914102629"/>
          <c:h val="9.6189187458314632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25"/>
              </a:lnSpc>
              <a:spcBef>
                <a:spcPts val="45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Patients with and without Cirrhosis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Pooled Analysis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Clin Infect Dis. 2019;69:1657-64.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Naïve and Treatment Experienced, Phase 2 and 3 </a:t>
            </a:r>
          </a:p>
        </p:txBody>
      </p:sp>
    </p:spTree>
    <p:extLst>
      <p:ext uri="{BB962C8B-B14F-4D97-AF65-F5344CB8AC3E}">
        <p14:creationId xmlns:p14="http://schemas.microsoft.com/office/powerpoint/2010/main" val="30437886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Outcomes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27062"/>
              </p:ext>
            </p:extLst>
          </p:nvPr>
        </p:nvGraphicFramePr>
        <p:xfrm>
          <a:off x="457200" y="1034495"/>
          <a:ext cx="8229601" cy="36439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8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456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Cirrhosis*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308)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2,061)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728">
                <a:tc>
                  <a:txBody>
                    <a:bodyPr/>
                    <a:lstStyle/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SVR12, n (%, [95% CI])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297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(96.4 [93.7-98.0])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2010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(97.5 [96.8-98.1])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7755">
                <a:tc>
                  <a:txBody>
                    <a:bodyPr/>
                    <a:lstStyle/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Non-response, n (%)</a:t>
                      </a:r>
                    </a:p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On-treatment virologic failure</a:t>
                      </a:r>
                    </a:p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Viral relapse</a:t>
                      </a:r>
                    </a:p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Premature drug discontinuation</a:t>
                      </a:r>
                    </a:p>
                    <a:p>
                      <a:pPr marL="91440">
                        <a:lnSpc>
                          <a:spcPts val="222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Missing SVR12 data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endParaRPr lang="en-US" sz="14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5**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endParaRPr lang="en-US" sz="14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algn="ctr">
                        <a:lnSpc>
                          <a:spcPts val="2220"/>
                        </a:lnSpc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037"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*Compensated. Abbreviation: SVR12, sustained virologic response 12 weeks post-treatment; CI, confidence interval. </a:t>
                      </a: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**2 patients had prior treatment experience with both a NS5A inhibitor and NS3/4A protease inhibitor. Glecaprevir-pibrentasvir not recommended for treatment in this dual DAA-experienced patient population.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18012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1DE7-91BC-494A-B268-B0F0D3907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133603"/>
            <a:ext cx="9180576" cy="890043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“Glecaprevir-pibrentasvir was safe and efficacious in patients with compensated liver disease, including those with CKD 4/5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2106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with and without Cirrhosis</a:t>
            </a:r>
            <a:br>
              <a:rPr lang="en-US" sz="2000" dirty="0"/>
            </a:br>
            <a:r>
              <a:rPr lang="en-US" sz="2000" dirty="0"/>
              <a:t>Pooled Analysis: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B601-2C13-944A-B2A3-4D0561FC2E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Integrated analysis of pooled data from nine phase 2 &amp; 3 trials to evaluate the safety and efficacy of the fixed-dose combination of glecaprevir-pibrentasvir for 8, 12 or 16 weeks in treatment-naïve and treatment-experienced adults with GT 1-6 chronic HCV infection with and without cirrhosis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US, Canada, Europe, Australia, New Zealand and South Africa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1-6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≥</a:t>
            </a:r>
            <a:r>
              <a:rPr lang="en-US" sz="1500" dirty="0">
                <a:latin typeface="Arial" pitchFamily="22" charset="0"/>
              </a:rPr>
              <a:t>1,000 IU/mL at screening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Treatment naïve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Prior treatment with (1) PEG (or INF) +/- RIB or (2) Sofosbuvir + RIB +/- PEG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compensated cirrhosis permitted in some trials</a:t>
            </a:r>
          </a:p>
          <a:p>
            <a:pPr marL="376047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chronic HBV excluded</a:t>
            </a:r>
          </a:p>
          <a:p>
            <a:pPr marL="210312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End Points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Safety and efficacy, stratified by cirrhosis status</a:t>
            </a:r>
          </a:p>
          <a:p>
            <a:pPr>
              <a:lnSpc>
                <a:spcPts val="17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005389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25731"/>
              </p:ext>
            </p:extLst>
          </p:nvPr>
        </p:nvGraphicFramePr>
        <p:xfrm>
          <a:off x="457200" y="1009179"/>
          <a:ext cx="8229601" cy="372169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4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Cirrhosis*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308)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2,061)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2,369)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≥65 years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(21)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264 (13)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 (14)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 (65)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1119 (54)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1318 (56)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96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261 (85)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(6)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1637 (80)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 (6)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255 (12)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1898 (80)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 (6)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272 (11)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≥30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115 (37)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387 (19)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502 (21)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91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genotype, n (%)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1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2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3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4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GT 5 / 6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 (40)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(12)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 (38)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(7)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(&lt;1) / 7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864 (42)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439 (21)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527 (26)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 (8)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(1)/ 41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987 (42)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477 (20)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643 (27)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182 (8)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(1) / 48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34">
                <a:tc gridSpan="4"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*All with cirrhosis had compensated cirrhosis</a:t>
                      </a:r>
                      <a:b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BMI = body mass index; GT = genotype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534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57574"/>
              </p:ext>
            </p:extLst>
          </p:nvPr>
        </p:nvGraphicFramePr>
        <p:xfrm>
          <a:off x="457200" y="1010654"/>
          <a:ext cx="8229599" cy="3778162"/>
        </p:xfrm>
        <a:graphic>
          <a:graphicData uri="http://schemas.openxmlformats.org/drawingml/2006/table">
            <a:tbl>
              <a:tblPr/>
              <a:tblGrid>
                <a:gridCol w="2891018">
                  <a:extLst>
                    <a:ext uri="{9D8B030D-6E8A-4147-A177-3AD203B41FA5}">
                      <a16:colId xmlns:a16="http://schemas.microsoft.com/office/drawing/2014/main" val="3147803207"/>
                    </a:ext>
                  </a:extLst>
                </a:gridCol>
                <a:gridCol w="1779527">
                  <a:extLst>
                    <a:ext uri="{9D8B030D-6E8A-4147-A177-3AD203B41FA5}">
                      <a16:colId xmlns:a16="http://schemas.microsoft.com/office/drawing/2014/main" val="3913737477"/>
                    </a:ext>
                  </a:extLst>
                </a:gridCol>
                <a:gridCol w="1779527">
                  <a:extLst>
                    <a:ext uri="{9D8B030D-6E8A-4147-A177-3AD203B41FA5}">
                      <a16:colId xmlns:a16="http://schemas.microsoft.com/office/drawing/2014/main" val="1477111257"/>
                    </a:ext>
                  </a:extLst>
                </a:gridCol>
                <a:gridCol w="1779527">
                  <a:extLst>
                    <a:ext uri="{9D8B030D-6E8A-4147-A177-3AD203B41FA5}">
                      <a16:colId xmlns:a16="http://schemas.microsoft.com/office/drawing/2014/main" val="128443475"/>
                    </a:ext>
                  </a:extLst>
                </a:gridCol>
              </a:tblGrid>
              <a:tr h="442084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Cirrhosis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 = 308)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 Cirrhosis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 = 2,061)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Overall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 = 2,369)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07198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Treatment experienced, n (%)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(41)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 (29)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 (31)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81428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PRS experienced**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(79)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517 (86)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 (84)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30652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PI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and/or NS5A experienced**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(21)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(14)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(16)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063005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HCV RNA ≥1 million IU/ml, n (%)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(59)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1224 (59)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1407 (59)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061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Fibrosis stage, n (%)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71890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F0-1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1651 (80)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1651 (70)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921788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F2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 (8)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 (7)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58461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F3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 (12)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 (10)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74869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F4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(99)***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(13)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4409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Child-Pugh score, n (%)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98555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5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 (86)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(&lt;1)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 (11)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14787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6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(13)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(2)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685117"/>
                  </a:ext>
                </a:extLst>
              </a:tr>
              <a:tr h="18701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&gt;6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(&lt;1)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(&lt;1)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63713"/>
                  </a:ext>
                </a:extLst>
              </a:tr>
              <a:tr h="19972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Platelet count &lt;100 x 10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cells/L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(23)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(&lt;1)</a:t>
                      </a:r>
                    </a:p>
                  </a:txBody>
                  <a:tcPr marL="7418" marR="7418" marT="74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(3)</a:t>
                      </a:r>
                    </a:p>
                  </a:txBody>
                  <a:tcPr marL="7418" marR="7418" marT="741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19394"/>
                  </a:ext>
                </a:extLst>
              </a:tr>
              <a:tr h="705144">
                <a:tc gridSpan="4">
                  <a:txBody>
                    <a:bodyPr/>
                    <a:lstStyle/>
                    <a:p>
                      <a:pPr marL="91440"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*Compensated</a:t>
                      </a:r>
                    </a:p>
                    <a:p>
                      <a:pPr marL="91440"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**Percentage out of total number of treatment-experienced</a:t>
                      </a:r>
                    </a:p>
                    <a:p>
                      <a:pPr marL="91440"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***Missing in n=1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Abbreviations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PRS =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pegIFN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ribavirin or sofosbuvir plus ribavirin; PI =  protease inhibitor</a:t>
                      </a:r>
                    </a:p>
                  </a:txBody>
                  <a:tcPr marL="7418" marR="7418" marT="741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31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895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57226"/>
              </p:ext>
            </p:extLst>
          </p:nvPr>
        </p:nvGraphicFramePr>
        <p:xfrm>
          <a:off x="457200" y="1049779"/>
          <a:ext cx="8229600" cy="37131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3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854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Cirrhosis*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308)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2,061)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2,369)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198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G/P treatment duration,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 weeks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12 weeks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16 weeks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 (80)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828 (40)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1176 (57)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(3)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828 (35)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1421 (60)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 (5)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Albumin &lt;3.5 g/dl,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(&lt;1)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CKD stage 4 or 5 (eGFR &lt;30 ml/min/1.73 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 (4)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 (5)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diabetes**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 (7)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204 (9)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748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cardiovascular disease**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154 (50)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622 (30)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776 (33)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4067">
                <a:tc gridSpan="4">
                  <a:txBody>
                    <a:bodyPr/>
                    <a:lstStyle/>
                    <a:p>
                      <a:pPr marL="91440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*Compensated</a:t>
                      </a:r>
                    </a:p>
                    <a:p>
                      <a:pPr marL="91440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**Statistically significant difference between those with versus without cirrhosis at </a:t>
                      </a:r>
                      <a:r>
                        <a:rPr lang="en-US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 &lt;0.05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level</a:t>
                      </a:r>
                    </a:p>
                    <a:p>
                      <a:pPr marL="9144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CKD = chronic kidney disease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92484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Adverse Events (without chronic kidney disease stage 4-5)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96594"/>
              </p:ext>
            </p:extLst>
          </p:nvPr>
        </p:nvGraphicFramePr>
        <p:xfrm>
          <a:off x="457200" y="996203"/>
          <a:ext cx="8229599" cy="384149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06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37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 (AE), n (%)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</a:t>
                      </a:r>
                      <a:r>
                        <a:rPr lang="en-US" sz="12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288)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1,977)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2,265)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213 (74)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1316 (67)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1529 (68)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(3)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DAA-related serious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drug discontinuation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(&lt;1)</a:t>
                      </a:r>
                      <a:r>
                        <a:rPr lang="en-US" sz="1200" kern="120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328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in 10% patients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Pruritus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(16)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 (20)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(9)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363 (18)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272 (14)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 (9)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(4)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 (18)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 (15)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208 (9)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 (5)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175979"/>
                  </a:ext>
                </a:extLst>
              </a:tr>
              <a:tr h="25821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  <a:r>
                        <a:rPr lang="en-US" sz="1200" kern="120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(&lt;1)</a:t>
                      </a:r>
                      <a:r>
                        <a:rPr lang="en-US" sz="1200" kern="120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36215"/>
                  </a:ext>
                </a:extLst>
              </a:tr>
              <a:tr h="754380">
                <a:tc gridSpan="4">
                  <a:txBody>
                    <a:bodyPr/>
                    <a:lstStyle/>
                    <a:p>
                      <a:pPr marL="91440"/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Compensated. </a:t>
                      </a:r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these 8 patients, 3 experienced a total of 9 DAA-related AEs that led to study drug discontinuation, including abdominal pain, diarrhea, nausea, fatigue, malaise, dizziness, headache, and transient ischemic attacks.</a:t>
                      </a:r>
                    </a:p>
                    <a:p>
                      <a:pPr marL="91440"/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to cerebral hemorrhage. </a:t>
                      </a:r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to pneumonia, accidental overdose, adenocarcinoma, hepatic cancer metastatic, and acute ethanol and combined methadone toxicity</a:t>
                      </a:r>
                    </a:p>
                    <a:p>
                      <a:pPr marL="9144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CKD, chronic kidney disease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76464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Adverse Events (with CKD stage 4-5)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09696"/>
              </p:ext>
            </p:extLst>
          </p:nvPr>
        </p:nvGraphicFramePr>
        <p:xfrm>
          <a:off x="457200" y="1016828"/>
          <a:ext cx="8229599" cy="37141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94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 (AE), n (%)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</a:t>
                      </a:r>
                      <a:r>
                        <a:rPr lang="en-US" sz="12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20)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84)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6B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104)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(64)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(71)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(17)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(24)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(17)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(24)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DAA-related serious AE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drug discontinuation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(4)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in 10% patients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</a:p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Pruritus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(20)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(30)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(10)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(17)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(10)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(18)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(9)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(14)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(12)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175979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(5)</a:t>
                      </a:r>
                      <a:r>
                        <a:rPr lang="en-US" sz="1200" kern="120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36215"/>
                  </a:ext>
                </a:extLst>
              </a:tr>
              <a:tr h="708660">
                <a:tc gridSpan="4">
                  <a:txBody>
                    <a:bodyPr/>
                    <a:lstStyle/>
                    <a:p>
                      <a:pPr marL="91440"/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Compensated cirrhosis </a:t>
                      </a:r>
                    </a:p>
                    <a:p>
                      <a:pPr marL="91440"/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these 4 patients, 2 with compensated cirrhosis experienced a DAA-related AE: 1 had Grade 2 diarrhea, and 1 had Grade 3 pruritus.</a:t>
                      </a:r>
                    </a:p>
                    <a:p>
                      <a:pPr marL="91440"/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of death was cerebral hemorrhage.</a:t>
                      </a:r>
                    </a:p>
                    <a:p>
                      <a:pPr marL="91440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CKD, chronic kidney disease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60553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Laboratory Abnormalities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10214"/>
              </p:ext>
            </p:extLst>
          </p:nvPr>
        </p:nvGraphicFramePr>
        <p:xfrm>
          <a:off x="457200" y="1024402"/>
          <a:ext cx="8229600" cy="35388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0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9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≥3, n (%)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Cirrhosis*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308)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2,061)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2,369)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&gt;5 x ULN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(&lt;1)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2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&gt;5 x ULN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(&lt;1)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bilirubin &gt;3 x ULN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(&lt;1)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Platelets &lt;50 x 10</a:t>
                      </a:r>
                      <a:r>
                        <a:rPr lang="en-US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(&lt;1)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29">
                <a:tc gridSpan="4"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*All with cirrhosis had compensated cirrhosis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= alanine aminotransferase; AST = aspartate aminotransferase, ULN = upper limit of normal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9205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Patients +/- Cirrhosis (Pooled Analysis)</a:t>
            </a:r>
            <a:br>
              <a:rPr lang="en-US" sz="2000" dirty="0"/>
            </a:br>
            <a:r>
              <a:rPr lang="en-US" sz="2000" dirty="0"/>
              <a:t>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Overall SVR by Intention-to-Treat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fr-F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239211"/>
              </p:ext>
            </p:extLst>
          </p:nvPr>
        </p:nvGraphicFramePr>
        <p:xfrm>
          <a:off x="320040" y="1388909"/>
          <a:ext cx="8503921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431724" y="3813003"/>
            <a:ext cx="6399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500/527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1730" y="3815450"/>
            <a:ext cx="648478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112/116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941901" y="4433209"/>
            <a:ext cx="7810213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05740" tIns="34073" rIns="0" bIns="34073" anchor="ctr">
            <a:prstTxWarp prst="textNoShape">
              <a:avLst/>
            </a:prstTxWarp>
          </a:bodyPr>
          <a:lstStyle/>
          <a:p>
            <a:pPr defTabSz="701279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itchFamily="22" charset="0"/>
              </a:rPr>
              <a:t>Note – duration of treatment 12 (80%) or 16 (20%) weeks for cirrhosis.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7085" y="3813003"/>
            <a:ext cx="644923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425/431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2522" y="3813003"/>
            <a:ext cx="529682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35/35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3278" y="3817947"/>
            <a:ext cx="64193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859/872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74804" y="3811870"/>
            <a:ext cx="643534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119/126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39665" y="3787798"/>
            <a:ext cx="650142" cy="3184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201/206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69712" y="3779955"/>
            <a:ext cx="639915" cy="30480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297/308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68570" y="3818231"/>
            <a:ext cx="79625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226/231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30397" y="3815450"/>
            <a:ext cx="54290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5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31/31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B6BAEE-9256-483C-64AC-92EFF89EBCB3}"/>
              </a:ext>
            </a:extLst>
          </p:cNvPr>
          <p:cNvSpPr/>
          <p:nvPr/>
        </p:nvSpPr>
        <p:spPr>
          <a:xfrm>
            <a:off x="1369712" y="2159724"/>
            <a:ext cx="639915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</a:t>
            </a:r>
            <a:b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94-98)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E9CF34-B4CE-07F9-AE31-F6616C685394}"/>
              </a:ext>
            </a:extLst>
          </p:cNvPr>
          <p:cNvSpPr/>
          <p:nvPr/>
        </p:nvSpPr>
        <p:spPr>
          <a:xfrm>
            <a:off x="1908467" y="2159724"/>
            <a:ext cx="639915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</a:t>
            </a:r>
            <a:b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97-98)</a:t>
            </a:r>
          </a:p>
        </p:txBody>
      </p:sp>
    </p:spTree>
    <p:extLst>
      <p:ext uri="{BB962C8B-B14F-4D97-AF65-F5344CB8AC3E}">
        <p14:creationId xmlns:p14="http://schemas.microsoft.com/office/powerpoint/2010/main" val="14623124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1869</Words>
  <Application>Microsoft Macintosh PowerPoint</Application>
  <PresentationFormat>On-screen Show (16:9)</PresentationFormat>
  <Paragraphs>376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Patients with and without Cirrhosis Pooled Analysis</vt:lpstr>
      <vt:lpstr>Glecaprevir-Pibrentasvir in Patients with and without Cirrhosis Pooled Analysis: Study Features</vt:lpstr>
      <vt:lpstr>Glecaprevir-Pibrentasvir in Patients +/- Cirrhosis (Pooled Analysis) Baseline Characteristics</vt:lpstr>
      <vt:lpstr>Glecaprevir-Pibrentasvir in Patients +/- Cirrhosis (Pooled Analysis) Baseline Characteristics</vt:lpstr>
      <vt:lpstr>Glecaprevir-Pibrentasvir in Patients +/- Cirrhosis (Pooled Analysis) Baseline Characteristics</vt:lpstr>
      <vt:lpstr>Glecaprevir-Pibrentasvir in Patients +/- Cirrhosis (Pooled Analysis) Adverse Events (without chronic kidney disease stage 4-5)</vt:lpstr>
      <vt:lpstr>Glecaprevir-Pibrentasvir in Patients +/- Cirrhosis (Pooled Analysis) Adverse Events (with CKD stage 4-5)</vt:lpstr>
      <vt:lpstr>Glecaprevir-Pibrentasvir in Patients +/- Cirrhosis (Pooled Analysis) Laboratory Abnormalities</vt:lpstr>
      <vt:lpstr>Glecaprevir-Pibrentasvir in Patients +/- Cirrhosis (Pooled Analysis) Results</vt:lpstr>
      <vt:lpstr>Glecaprevir-Pibrentasvir in Patients +/- Cirrhosis (Pooled Analysis) Outcomes</vt:lpstr>
      <vt:lpstr>Glecaprevir-Pibrentasvir in Patients +/- Cirrhosis (Pooled Analysis)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1425</cp:revision>
  <cp:lastPrinted>2019-10-21T18:40:24Z</cp:lastPrinted>
  <dcterms:created xsi:type="dcterms:W3CDTF">2010-11-28T05:36:22Z</dcterms:created>
  <dcterms:modified xsi:type="dcterms:W3CDTF">2022-06-25T21:44:32Z</dcterms:modified>
</cp:coreProperties>
</file>