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1016" r:id="rId2"/>
    <p:sldId id="1017" r:id="rId3"/>
    <p:sldId id="1018" r:id="rId4"/>
    <p:sldId id="1019" r:id="rId5"/>
    <p:sldId id="1020" r:id="rId6"/>
    <p:sldId id="1021" r:id="rId7"/>
    <p:sldId id="1022" r:id="rId8"/>
    <p:sldId id="1023" r:id="rId9"/>
    <p:sldId id="1024" r:id="rId10"/>
    <p:sldId id="999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" initials="MFA" lastIdx="43" clrIdx="0">
    <p:extLst>
      <p:ext uri="{19B8F6BF-5375-455C-9EA6-DF929625EA0E}">
        <p15:presenceInfo xmlns:p15="http://schemas.microsoft.com/office/powerpoint/2012/main" userId="714ddc0a6c47b6bf" providerId="Windows Live"/>
      </p:ext>
    </p:extLst>
  </p:cmAuthor>
  <p:cmAuthor id="2" name="David H. Spach" initials="DHS" lastIdx="2" clrIdx="1">
    <p:extLst>
      <p:ext uri="{19B8F6BF-5375-455C-9EA6-DF929625EA0E}">
        <p15:presenceInfo xmlns:p15="http://schemas.microsoft.com/office/powerpoint/2012/main" userId="S::spach@uw.edu::fcbd4324-3f6d-45e2-8ec5-76a21d2e96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400"/>
    <a:srgbClr val="005B9D"/>
    <a:srgbClr val="CDD3DD"/>
    <a:srgbClr val="E1E1E1"/>
    <a:srgbClr val="3D7A97"/>
    <a:srgbClr val="618A35"/>
    <a:srgbClr val="386C9D"/>
    <a:srgbClr val="6B5A66"/>
    <a:srgbClr val="7C6977"/>
    <a:srgbClr val="557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94" autoAdjust="0"/>
    <p:restoredTop sz="85486" autoAdjust="0"/>
  </p:normalViewPr>
  <p:slideViewPr>
    <p:cSldViewPr snapToGrid="0" showGuides="1">
      <p:cViewPr varScale="1">
        <p:scale>
          <a:sx n="148" d="100"/>
          <a:sy n="148" d="100"/>
        </p:scale>
        <p:origin x="99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LDV-SOF + RBV x 12 weeks</c:v>
                </c:pt>
              </c:strCache>
            </c:strRef>
          </c:tx>
          <c:spPr>
            <a:gradFill>
              <a:gsLst>
                <a:gs pos="0">
                  <a:srgbClr val="503C59"/>
                </a:gs>
                <a:gs pos="100000">
                  <a:srgbClr val="9D78AF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996-2947-9A57-B0C8DDEF512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996-2947-9A57-B0C8DDEF512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996-2947-9A57-B0C8DDEF512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CTP B</c:v>
                </c:pt>
                <c:pt idx="2">
                  <c:v>CTP C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83</c:v>
                </c:pt>
                <c:pt idx="1">
                  <c:v>85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6-2947-9A57-B0C8DDEF5128}"/>
            </c:ext>
          </c:extLst>
        </c:ser>
        <c:ser>
          <c:idx val="1"/>
          <c:order val="1"/>
          <c:tx>
            <c:v>LDV-SOF + RBV x 24 weeks</c:v>
          </c:tx>
          <c:spPr>
            <a:gradFill>
              <a:gsLst>
                <a:gs pos="0">
                  <a:srgbClr val="204264"/>
                </a:gs>
                <a:gs pos="100000">
                  <a:srgbClr val="3D7BBB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100000">
                    <a:srgbClr val="4286CC"/>
                  </a:gs>
                  <a:gs pos="0">
                    <a:srgbClr val="204264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CC22-5843-8041-AEDC295C0D5A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CTP B</c:v>
                </c:pt>
                <c:pt idx="2">
                  <c:v>CTP C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86</c:v>
                </c:pt>
                <c:pt idx="1">
                  <c:v>96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6-2947-9A57-B0C8DDEF51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24837784"/>
        <c:axId val="1824917672"/>
      </c:barChart>
      <c:catAx>
        <c:axId val="1824837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491767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249176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(%) with SVR 12</a:t>
                </a:r>
              </a:p>
            </c:rich>
          </c:tx>
          <c:layout>
            <c:manualLayout>
              <c:xMode val="edge"/>
              <c:yMode val="edge"/>
              <c:x val="5.9456109652960046E-4"/>
              <c:y val="0.175440340178065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483778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470540130541"/>
          <c:y val="3.3022967343023797E-2"/>
          <c:w val="0.74818382077240297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LDV-SOF + RBV x 12 weeks</c:v>
                </c:pt>
              </c:strCache>
            </c:strRef>
          </c:tx>
          <c:spPr>
            <a:gradFill>
              <a:gsLst>
                <a:gs pos="0">
                  <a:srgbClr val="503C59"/>
                </a:gs>
                <a:gs pos="100000">
                  <a:srgbClr val="9D78AF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7BB-DA4D-9C8C-FE7D99CEE4D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7BB-DA4D-9C8C-FE7D99CEE4D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7BB-DA4D-9C8C-FE7D99CEE4D2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F0-F3</c:v>
                </c:pt>
                <c:pt idx="1">
                  <c:v>CTP A</c:v>
                </c:pt>
                <c:pt idx="2">
                  <c:v>CTP B</c:v>
                </c:pt>
                <c:pt idx="3">
                  <c:v>CTP C</c:v>
                </c:pt>
                <c:pt idx="4">
                  <c:v>FCH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94</c:v>
                </c:pt>
                <c:pt idx="1">
                  <c:v>97</c:v>
                </c:pt>
                <c:pt idx="2">
                  <c:v>95</c:v>
                </c:pt>
                <c:pt idx="3">
                  <c:v>33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BB-DA4D-9C8C-FE7D99CEE4D2}"/>
            </c:ext>
          </c:extLst>
        </c:ser>
        <c:ser>
          <c:idx val="1"/>
          <c:order val="1"/>
          <c:tx>
            <c:v>LDV-SOF + RBV x 24 weeks</c:v>
          </c:tx>
          <c:spPr>
            <a:gradFill>
              <a:gsLst>
                <a:gs pos="100000">
                  <a:srgbClr val="4286CC"/>
                </a:gs>
                <a:gs pos="0">
                  <a:srgbClr val="204264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F0-F3</c:v>
                </c:pt>
                <c:pt idx="1">
                  <c:v>CTP A</c:v>
                </c:pt>
                <c:pt idx="2">
                  <c:v>CTP B</c:v>
                </c:pt>
                <c:pt idx="3">
                  <c:v>CTP C</c:v>
                </c:pt>
                <c:pt idx="4">
                  <c:v>FCH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100</c:v>
                </c:pt>
                <c:pt idx="1">
                  <c:v>97</c:v>
                </c:pt>
                <c:pt idx="2">
                  <c:v>100</c:v>
                </c:pt>
                <c:pt idx="3">
                  <c:v>80</c:v>
                </c:pt>
                <c:pt idx="4" formatCode="General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BB-DA4D-9C8C-FE7D99CEE4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98112616"/>
        <c:axId val="1898095848"/>
      </c:barChart>
      <c:catAx>
        <c:axId val="1898112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9809584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980958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(%) with SVR 12</a:t>
                </a:r>
              </a:p>
            </c:rich>
          </c:tx>
          <c:layout>
            <c:manualLayout>
              <c:xMode val="edge"/>
              <c:yMode val="edge"/>
              <c:x val="3.6809808496160207E-3"/>
              <c:y val="0.13743802857976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9811261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470540130541"/>
          <c:y val="3.3022967343023797E-2"/>
          <c:w val="0.74818382077240297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70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3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3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31116-A80C-D943-92A9-B0AF257E745D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tIns="0" bIns="0" anchor="ctr">
            <a:normAutofit/>
          </a:bodyPr>
          <a:lstStyle/>
          <a:p>
            <a:pPr>
              <a:lnSpc>
                <a:spcPts val="2400"/>
              </a:lnSpc>
            </a:pPr>
            <a:r>
              <a:rPr lang="en-US" sz="1600" dirty="0">
                <a:solidFill>
                  <a:srgbClr val="001D48"/>
                </a:solidFill>
              </a:rPr>
              <a:t>Ledipasvir-Sofosbuvir + RBV in Decompensated Cirrhosis or Post-Liver Transplantation</a:t>
            </a:r>
            <a:br>
              <a:rPr lang="en-US" sz="15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SOLAR-2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1CF436-B011-1B4D-870C-A6CCF8AB5E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C63205-639C-4A4D-9816-3A72CC257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Treatment Naïve and Treatment Experienced, Phase 2</a:t>
            </a:r>
          </a:p>
        </p:txBody>
      </p:sp>
    </p:spTree>
    <p:extLst>
      <p:ext uri="{BB962C8B-B14F-4D97-AF65-F5344CB8AC3E}">
        <p14:creationId xmlns:p14="http://schemas.microsoft.com/office/powerpoint/2010/main" val="103822053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SOLAR-2: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F784-8792-3247-9092-12AD6FDF7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051560"/>
            <a:ext cx="8228479" cy="3657600"/>
          </a:xfrm>
        </p:spPr>
        <p:txBody>
          <a:bodyPr>
            <a:noAutofit/>
          </a:bodyPr>
          <a:lstStyle/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b="1" dirty="0">
                <a:latin typeface="Arial" pitchFamily="22" charset="0"/>
              </a:rPr>
              <a:t>Design</a:t>
            </a:r>
            <a:r>
              <a:rPr lang="en-US" sz="1400" dirty="0">
                <a:latin typeface="Arial" pitchFamily="22" charset="0"/>
              </a:rPr>
              <a:t>: Phase 2, open label, randomized trial evaluating the fixed-dose combination of ledipasvir-sofosbuvir plus ribavirin for 12 or 24 weeks in patients with decompensated cirrhosis or after liver transplantation.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22" charset="0"/>
              </a:rPr>
              <a:t>Cohorts</a:t>
            </a:r>
            <a:endParaRPr lang="en-US" sz="14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600"/>
              </a:lnSpc>
              <a:spcBef>
                <a:spcPts val="3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Cohort A = Child-Turcotte-Pugh (CTP) class B or C cirrhosis before liver transplantation</a:t>
            </a:r>
          </a:p>
          <a:p>
            <a:pPr marL="376047" lvl="1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Cohort B = post liver transplantation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22" charset="0"/>
              </a:rPr>
              <a:t>Setting</a:t>
            </a: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: 34 sites in Europe, Canada, Australia, and New Zealand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22" charset="0"/>
              </a:rPr>
              <a:t>Entry Criteria </a:t>
            </a:r>
            <a:endParaRPr lang="en-US" sz="14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600"/>
              </a:lnSpc>
              <a:spcBef>
                <a:spcPts val="3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Adults with chronic HCV genotype 1 or 4</a:t>
            </a:r>
          </a:p>
          <a:p>
            <a:pPr marL="376047" lvl="1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Treatment-naïve or treatment-experienced</a:t>
            </a:r>
          </a:p>
          <a:p>
            <a:pPr marL="376047" lvl="1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Total bilirubin ≤10 mg/dL; creatinine clearance ≥40 mL/min </a:t>
            </a:r>
          </a:p>
          <a:p>
            <a:pPr marL="376047" lvl="1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Platelet count &gt;30,000/mm</a:t>
            </a:r>
            <a:r>
              <a:rPr lang="en-US" sz="1400" baseline="30000" dirty="0">
                <a:solidFill>
                  <a:schemeClr val="tx1"/>
                </a:solidFill>
                <a:latin typeface="Arial" pitchFamily="22" charset="0"/>
              </a:rPr>
              <a:t>3</a:t>
            </a:r>
            <a:endParaRPr lang="en-US" sz="14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Exclusion: CTP score 13-15 or prior receipt of NS5a inhibitor</a:t>
            </a:r>
          </a:p>
          <a:p>
            <a:pPr marL="210312" lvl="0" indent="-173736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buFont typeface="Wingdings" charset="2"/>
              <a:buChar char="§"/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400" dirty="0">
                <a:solidFill>
                  <a:schemeClr val="tx1"/>
                </a:solidFill>
                <a:latin typeface="Arial" pitchFamily="22" charset="0"/>
              </a:rPr>
              <a:t>: SVR12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685804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541780" y="2062811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SOLAR-2: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170180" y="1828800"/>
            <a:ext cx="1371600" cy="473910"/>
          </a:xfrm>
          <a:prstGeom prst="rect">
            <a:avLst/>
          </a:prstGeom>
          <a:solidFill>
            <a:srgbClr val="7C6977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LDV-SOF +RBV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44500" y="1919361"/>
            <a:ext cx="697965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14500" y="3986603"/>
            <a:ext cx="525675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1144210" y="3627971"/>
            <a:ext cx="6856790" cy="11046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68580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OLT= orthotopic liver transplantation; </a:t>
            </a:r>
            <a:r>
              <a:rPr lang="en-US" sz="1050" dirty="0">
                <a:latin typeface="Arial" pitchFamily="22" charset="0"/>
              </a:rPr>
              <a:t>CTP = Child-Turcotte-Pugh; FCH = fibrosing cholestatic 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hepatitis; LDV = ledipasvir; SOF = sofosbuvir; RBV = ribavirin 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Ribavirin: started at 600 mg/day and then escalated as tolerated up to maximum of 1200 mg/day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44210" y="1468782"/>
            <a:ext cx="1933095" cy="2124339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75" b="1" dirty="0">
                <a:solidFill>
                  <a:srgbClr val="FFFFFF"/>
                </a:solidFill>
                <a:latin typeface="Arial"/>
                <a:cs typeface="Arial"/>
              </a:rPr>
              <a:t>Each of the following subgroups randomized 1:1</a:t>
            </a:r>
          </a:p>
          <a:p>
            <a:endParaRPr lang="en-US" sz="975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975" b="1" dirty="0">
                <a:solidFill>
                  <a:srgbClr val="FFFFFF"/>
                </a:solidFill>
                <a:latin typeface="Arial"/>
                <a:cs typeface="Arial"/>
              </a:rPr>
              <a:t>Cohort A (pre-OLT)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1, CTP-B (n = 56)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2, CTP-C (n = 51)</a:t>
            </a:r>
          </a:p>
          <a:p>
            <a:endParaRPr lang="en-US" sz="975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975" b="1" dirty="0">
                <a:solidFill>
                  <a:srgbClr val="FFFFFF"/>
                </a:solidFill>
                <a:latin typeface="Arial"/>
                <a:cs typeface="Arial"/>
              </a:rPr>
              <a:t>Cohort B (post-OLT)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3, no cirrhosis (n = 101)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4, CTP-A (n = 67)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5, CTP-B (n = 45)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6, CTP-C (n = 8)</a:t>
            </a:r>
          </a:p>
          <a:p>
            <a:r>
              <a:rPr lang="en-US" sz="975" dirty="0">
                <a:solidFill>
                  <a:srgbClr val="FFFFFF"/>
                </a:solidFill>
                <a:latin typeface="Arial"/>
                <a:cs typeface="Arial"/>
              </a:rPr>
              <a:t>Group 7, FCH (n = 6)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913380" y="2833871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170179" y="2598377"/>
            <a:ext cx="2743200" cy="47391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874535" y="2681915"/>
            <a:ext cx="758883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114176" y="1021866"/>
            <a:ext cx="6889257" cy="386328"/>
            <a:chOff x="-6113" y="1362488"/>
            <a:chExt cx="9185676" cy="515104"/>
          </a:xfrm>
        </p:grpSpPr>
        <p:sp>
          <p:nvSpPr>
            <p:cNvPr id="40" name="Rectangle 39"/>
            <p:cNvSpPr/>
            <p:nvPr/>
          </p:nvSpPr>
          <p:spPr>
            <a:xfrm>
              <a:off x="17272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4258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89858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231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7417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69710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51399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34440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17137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14781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A = Pre-transplantation):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69160"/>
              </p:ext>
            </p:extLst>
          </p:nvPr>
        </p:nvGraphicFramePr>
        <p:xfrm>
          <a:off x="457200" y="1002941"/>
          <a:ext cx="8229599" cy="368015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7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0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Cohort A</a:t>
                      </a:r>
                      <a:b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68580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CTP B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CTP C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28)</a:t>
                      </a:r>
                    </a:p>
                  </a:txBody>
                  <a:tcPr marL="20574" marR="20574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28)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25)</a:t>
                      </a: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26)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3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age, years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3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(82)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(68)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(60)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(77)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3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(89)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(100)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(92)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(96)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37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</a:t>
                      </a:r>
                      <a:r>
                        <a:rPr lang="en-US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log</a:t>
                      </a:r>
                      <a:r>
                        <a:rPr lang="en-US" sz="8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37"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(32)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(28)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0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1a,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(46)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(43)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(52)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(46)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1b,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(43)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(46)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(44)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(42)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30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(11)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(11)</a:t>
                      </a: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(4)</a:t>
                      </a:r>
                    </a:p>
                  </a:txBody>
                  <a:tcPr marL="0" marR="34290" marT="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(12)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(89)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(86)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(52)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(69)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10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CTP=Child-Turcotte-Pugh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973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47239" y="-488077"/>
          <a:ext cx="162560" cy="222885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26679" y="4250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05952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B = Post-transplantation):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69225"/>
              </p:ext>
            </p:extLst>
          </p:nvPr>
        </p:nvGraphicFramePr>
        <p:xfrm>
          <a:off x="457200" y="1011488"/>
          <a:ext cx="8229601" cy="365451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4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0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Cohort B</a:t>
                      </a:r>
                      <a:b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68580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Cirrhosis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CTP A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52)</a:t>
                      </a:r>
                    </a:p>
                  </a:txBody>
                  <a:tcPr marL="20574" marR="20574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49)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34)</a:t>
                      </a: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33)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7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age, years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7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 (79)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(80)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(82)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(79)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7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(96)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(96)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(97)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(91)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73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</a:t>
                      </a:r>
                      <a:r>
                        <a:rPr lang="en-US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log</a:t>
                      </a:r>
                      <a:r>
                        <a:rPr lang="en-US" sz="8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73"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(17)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(20)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(9)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(21)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07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1a,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(52)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(59)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(41)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(39)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1b,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(35)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(31)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(47)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(45)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(13)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(10)</a:t>
                      </a: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(12)</a:t>
                      </a:r>
                    </a:p>
                  </a:txBody>
                  <a:tcPr marL="0" marR="34290" marT="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(15)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 (79)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(73)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(91)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(88)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71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CTP = Child-Turcotte-Pugh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99122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47239" y="-488077"/>
          <a:ext cx="162560" cy="222885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26679" y="4250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07241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B = Post-transplantation):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545667"/>
              </p:ext>
            </p:extLst>
          </p:nvPr>
        </p:nvGraphicFramePr>
        <p:xfrm>
          <a:off x="401646" y="1034042"/>
          <a:ext cx="8229607" cy="36575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658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2635204057"/>
                    </a:ext>
                  </a:extLst>
                </a:gridCol>
                <a:gridCol w="1095161">
                  <a:extLst>
                    <a:ext uri="{9D8B030D-6E8A-4147-A177-3AD203B41FA5}">
                      <a16:colId xmlns:a16="http://schemas.microsoft.com/office/drawing/2014/main" val="544921632"/>
                    </a:ext>
                  </a:extLst>
                </a:gridCol>
              </a:tblGrid>
              <a:tr h="3323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Cohort B</a:t>
                      </a:r>
                      <a:br>
                        <a:rPr lang="en-US" sz="1200" b="1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68580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CTP B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CTP C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FCH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2D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0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22)</a:t>
                      </a:r>
                    </a:p>
                  </a:txBody>
                  <a:tcPr marL="20574" marR="20574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23)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3)</a:t>
                      </a: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5)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Weeks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3)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8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age, years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8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(68)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(65)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(100)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8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(95)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(91)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(100)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(100)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85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log</a:t>
                      </a:r>
                      <a:r>
                        <a:rPr lang="en-US" sz="11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259"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CC, n (%)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(14)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(60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5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1a,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(57)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(33)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(20)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(100)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1b,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(41)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(30)</a:t>
                      </a:r>
                    </a:p>
                  </a:txBody>
                  <a:tcPr marL="0" marR="3429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(33)</a:t>
                      </a:r>
                    </a:p>
                  </a:txBody>
                  <a:tcPr marL="0" marR="342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(80)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(33)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3429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05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4,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(9)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(13)</a:t>
                      </a:r>
                    </a:p>
                  </a:txBody>
                  <a:tcPr marL="0" marR="34290" marT="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(33)</a:t>
                      </a:r>
                    </a:p>
                  </a:txBody>
                  <a:tcPr marL="0" marR="34290" marT="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34290" marT="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(82)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(83)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(100)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(67)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(100)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6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CTP=Child-Turcotte-Pugh,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FCH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=Fibrosing cholestatic hepatitis</a:t>
                      </a:r>
                    </a:p>
                  </a:txBody>
                  <a:tcPr marL="68580" marR="3429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355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47239" y="-488077"/>
          <a:ext cx="162560" cy="222885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26679" y="4250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245442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657631"/>
              </p:ext>
            </p:extLst>
          </p:nvPr>
        </p:nvGraphicFramePr>
        <p:xfrm>
          <a:off x="461010" y="1332436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A= Pre-transplantation):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SOLAR-2 Cohort A (Pre-Transplantation): SVR12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2284" y="3762085"/>
            <a:ext cx="77018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43/50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6250" y="3762085"/>
            <a:ext cx="769122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39/47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00126" y="376208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24/25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63417" y="376208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20454" y="376208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19/25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85635" y="376208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17/21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146737" y="4411395"/>
            <a:ext cx="7475969" cy="4349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05740" tIns="34073" rIns="0" bIns="34073" anchor="ctr">
            <a:prstTxWarp prst="textNoShape">
              <a:avLst/>
            </a:prstTxWarp>
          </a:bodyPr>
          <a:lstStyle/>
          <a:p>
            <a:pPr defTabSz="701279">
              <a:spcBef>
                <a:spcPts val="0"/>
              </a:spcBef>
            </a:pPr>
            <a:r>
              <a:rPr lang="en-US" sz="900" b="1" dirty="0">
                <a:latin typeface="Arial"/>
                <a:cs typeface="Arial"/>
              </a:rPr>
              <a:t>Abbreviations</a:t>
            </a:r>
            <a:r>
              <a:rPr lang="en-US" sz="900" dirty="0">
                <a:latin typeface="Arial"/>
                <a:cs typeface="Arial"/>
              </a:rPr>
              <a:t>: CTP=Child-Turcotte-Pugh</a:t>
            </a:r>
          </a:p>
          <a:p>
            <a:pPr defTabSz="701279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itchFamily="22" charset="0"/>
              </a:rPr>
              <a:t>Notes: 6 subjects excluded because received transplant before SVR12 could be assessed; SVR12 estimates reflect combination of GT1 and GT4 outcomes together, and differ from stratified SVR12 estimates presented in the published manuscript.</a:t>
            </a:r>
          </a:p>
        </p:txBody>
      </p:sp>
    </p:spTree>
    <p:extLst>
      <p:ext uri="{BB962C8B-B14F-4D97-AF65-F5344CB8AC3E}">
        <p14:creationId xmlns:p14="http://schemas.microsoft.com/office/powerpoint/2010/main" val="31462886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B = Post-transplantation):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SOLAR-2 Cohort B (Post-Transplantation): SVR12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177085"/>
              </p:ext>
            </p:extLst>
          </p:nvPr>
        </p:nvGraphicFramePr>
        <p:xfrm>
          <a:off x="457200" y="1382469"/>
          <a:ext cx="82296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23"/>
          <p:cNvSpPr/>
          <p:nvPr/>
        </p:nvSpPr>
        <p:spPr>
          <a:xfrm>
            <a:off x="6434189" y="3823552"/>
            <a:ext cx="482387" cy="2800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12061" y="3814737"/>
            <a:ext cx="4823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146737" y="4341932"/>
            <a:ext cx="7467423" cy="4985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05740" tIns="34073" rIns="0" bIns="34073" anchor="ctr">
            <a:prstTxWarp prst="textNoShape">
              <a:avLst/>
            </a:prstTxWarp>
          </a:bodyPr>
          <a:lstStyle/>
          <a:p>
            <a:pPr defTabSz="701279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Arial" pitchFamily="22" charset="0"/>
              </a:rPr>
              <a:t>Abbreviations: </a:t>
            </a:r>
            <a:r>
              <a:rPr lang="en-US" sz="1000" dirty="0">
                <a:solidFill>
                  <a:srgbClr val="000000"/>
                </a:solidFill>
                <a:latin typeface="Arial" pitchFamily="22" charset="0"/>
              </a:rPr>
              <a:t>CTP=Child-Turcotte-Pugh; FCH=fibrosing cholestatic hepatitis</a:t>
            </a:r>
            <a:br>
              <a:rPr lang="en-US" sz="10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itchFamily="22" charset="0"/>
              </a:rPr>
              <a:t>Note: SVR12 estimates reflect combination of GT1 and GT4 outcomes together, and differ from stratified SVR12 estimates presented in the published manuscript.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2646" y="3808514"/>
            <a:ext cx="52691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23/23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44621" y="3820701"/>
            <a:ext cx="508025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93427" y="3820701"/>
            <a:ext cx="527965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32/33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80753" y="3820701"/>
            <a:ext cx="520586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33/34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16977" y="3820701"/>
            <a:ext cx="578668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49/49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2966" y="3820701"/>
            <a:ext cx="516571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49/52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88623" y="3820699"/>
            <a:ext cx="4823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54170" y="3823552"/>
            <a:ext cx="4823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340339032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+ Ribavirin in Advanced Liver Disease</a:t>
            </a:r>
            <a:br>
              <a:rPr lang="en-US" sz="2000" dirty="0"/>
            </a:br>
            <a:r>
              <a:rPr lang="en-US" sz="2000" dirty="0"/>
              <a:t>SOLAR-2 (Cohort B = Post-transplantation): 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Manns</a:t>
            </a:r>
            <a:r>
              <a:rPr lang="en-US" dirty="0"/>
              <a:t> M, et al. Lancet Infect Dis. 2016;16:685-97.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67DE1-D8F3-734C-8055-2404B7D7D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936751"/>
            <a:ext cx="9144000" cy="12780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Interpretation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</a:t>
            </a:r>
            <a:r>
              <a:rPr lang="en-US" dirty="0">
                <a:cs typeface="Arial"/>
              </a:rPr>
              <a:t>Ledipasvir-sofosbuvir and ribavirin provided high rates of SVR12 for patients with advanced liver disease, including those with decompensated cirrhosis before or after liver transplantation.”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05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51362</TotalTime>
  <Words>1398</Words>
  <Application>Microsoft Macintosh PowerPoint</Application>
  <PresentationFormat>On-screen Show (16:9)</PresentationFormat>
  <Paragraphs>266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Corbel</vt:lpstr>
      <vt:lpstr>Geneva</vt:lpstr>
      <vt:lpstr>Lucida Grande</vt:lpstr>
      <vt:lpstr>Symbol</vt:lpstr>
      <vt:lpstr>Times New Roman</vt:lpstr>
      <vt:lpstr>Wingdings</vt:lpstr>
      <vt:lpstr>AETC_Master_Template_061510</vt:lpstr>
      <vt:lpstr>Ledipasvir-Sofosbuvir + RBV in Decompensated Cirrhosis or Post-Liver Transplantation SOLAR-2</vt:lpstr>
      <vt:lpstr>Ledipasvir-Sofosbuvir + Ribavirin in Advanced Liver Disease SOLAR-2: Features</vt:lpstr>
      <vt:lpstr>Ledipasvir-Sofosbuvir + Ribavirin in Advanced Liver Disease SOLAR-2: Design</vt:lpstr>
      <vt:lpstr>Ledipasvir-Sofosbuvir + Ribavirin in Advanced Liver Disease SOLAR-2 (Cohort A = Pre-transplantation): Baseline Characteristics</vt:lpstr>
      <vt:lpstr>Ledipasvir-Sofosbuvir + Ribavirin in Advanced Liver Disease SOLAR-2 (Cohort B = Post-transplantation): Baseline Characteristics</vt:lpstr>
      <vt:lpstr>Ledipasvir-Sofosbuvir + Ribavirin in Advanced Liver Disease SOLAR-2 (Cohort B = Post-transplantation): Baseline Characteristics</vt:lpstr>
      <vt:lpstr>Ledipasvir-Sofosbuvir + Ribavirin in Advanced Liver Disease SOLAR-2 (Cohort A= Pre-transplantation): Results</vt:lpstr>
      <vt:lpstr>Ledipasvir-Sofosbuvir + Ribavirin in Advanced Liver Disease SOLAR-2 (Cohort B = Post-transplantation): Results</vt:lpstr>
      <vt:lpstr>Ledipasvir-Sofosbuvir + Ribavirin in Advanced Liver Disease SOLAR-2 (Cohort B = Post-transplantation):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1542</cp:revision>
  <cp:lastPrinted>2019-10-21T18:40:24Z</cp:lastPrinted>
  <dcterms:created xsi:type="dcterms:W3CDTF">2010-11-28T05:36:22Z</dcterms:created>
  <dcterms:modified xsi:type="dcterms:W3CDTF">2022-07-05T16:45:20Z</dcterms:modified>
</cp:coreProperties>
</file>