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1004" r:id="rId2"/>
    <p:sldId id="1005" r:id="rId3"/>
    <p:sldId id="1006" r:id="rId4"/>
    <p:sldId id="1007" r:id="rId5"/>
    <p:sldId id="1008" r:id="rId6"/>
    <p:sldId id="1009" r:id="rId7"/>
    <p:sldId id="1010" r:id="rId8"/>
    <p:sldId id="1011" r:id="rId9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A" initials="MFA" lastIdx="1" clrIdx="0">
    <p:extLst>
      <p:ext uri="{19B8F6BF-5375-455C-9EA6-DF929625EA0E}">
        <p15:presenceInfo xmlns:p15="http://schemas.microsoft.com/office/powerpoint/2012/main" userId="714ddc0a6c47b6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CB9800"/>
    <a:srgbClr val="C39200"/>
    <a:srgbClr val="005FA3"/>
    <a:srgbClr val="165955"/>
    <a:srgbClr val="A97E00"/>
    <a:srgbClr val="73A43F"/>
    <a:srgbClr val="7F548D"/>
    <a:srgbClr val="005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376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280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2.77778663809897E-2"/>
          <c:w val="0.85515270818420397"/>
          <c:h val="0.765907095664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5C9E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C57-3247-8BD9-FE6A5157AA13}"/>
              </c:ext>
            </c:extLst>
          </c:dPt>
          <c:dPt>
            <c:idx val="1"/>
            <c:invertIfNegative val="0"/>
            <c:bubble3D val="0"/>
            <c:spPr>
              <a:solidFill>
                <a:srgbClr val="73A43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C57-3247-8BD9-FE6A5157AA13}"/>
              </c:ext>
            </c:extLst>
          </c:dPt>
          <c:dPt>
            <c:idx val="2"/>
            <c:invertIfNegative val="0"/>
            <c:bubble3D val="0"/>
            <c:spPr>
              <a:solidFill>
                <a:srgbClr val="A97E0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C57-3247-8BD9-FE6A5157AA13}"/>
              </c:ext>
            </c:extLst>
          </c:dPt>
          <c:dPt>
            <c:idx val="3"/>
            <c:invertIfNegative val="0"/>
            <c:bubble3D val="0"/>
            <c:spPr>
              <a:solidFill>
                <a:srgbClr val="7F548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AC57-3247-8BD9-FE6A5157AA13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AC57-3247-8BD9-FE6A5157AA13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AC57-3247-8BD9-FE6A5157AA13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AC57-3247-8BD9-FE6A5157AA13}"/>
              </c:ext>
            </c:extLst>
          </c:dPt>
          <c:dLbls>
            <c:dLbl>
              <c:idx val="0"/>
              <c:layout>
                <c:manualLayout>
                  <c:x val="-1.5151515151515152E-3"/>
                  <c:y val="8.3444592790387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57-3247-8BD9-FE6A5157AA13}"/>
                </c:ext>
              </c:extLst>
            </c:dLbl>
            <c:dLbl>
              <c:idx val="1"/>
              <c:layout>
                <c:manualLayout>
                  <c:x val="0"/>
                  <c:y val="8.90075656430796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57-3247-8BD9-FE6A5157AA13}"/>
                </c:ext>
              </c:extLst>
            </c:dLbl>
            <c:dLbl>
              <c:idx val="2"/>
              <c:layout>
                <c:manualLayout>
                  <c:x val="0"/>
                  <c:y val="8.06631063640409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57-3247-8BD9-FE6A5157AA13}"/>
                </c:ext>
              </c:extLst>
            </c:dLbl>
            <c:dLbl>
              <c:idx val="3"/>
              <c:layout>
                <c:manualLayout>
                  <c:x val="-3.0303030303030303E-3"/>
                  <c:y val="5.56297285269247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57-3247-8BD9-FE6A5157AA13}"/>
                </c:ext>
              </c:extLst>
            </c:dLbl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Overall ITT</c:v>
                </c:pt>
                <c:pt idx="1">
                  <c:v>HIV ITT</c:v>
                </c:pt>
                <c:pt idx="2">
                  <c:v>Non-completion ITT</c:v>
                </c:pt>
                <c:pt idx="3">
                  <c:v>Overall per Protocol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90.9</c:v>
                </c:pt>
                <c:pt idx="1">
                  <c:v>82.4</c:v>
                </c:pt>
                <c:pt idx="2">
                  <c:v>81.2</c:v>
                </c:pt>
                <c:pt idx="3">
                  <c:v>98.6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C57-3247-8BD9-FE6A5157AA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30973512"/>
        <c:axId val="-2030184328"/>
      </c:barChart>
      <c:catAx>
        <c:axId val="-2030973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300"/>
            </a:pPr>
            <a:endParaRPr lang="en-US"/>
          </a:p>
        </c:txPr>
        <c:crossAx val="-20301843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301843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SVR12 (%)</a:t>
                </a:r>
              </a:p>
            </c:rich>
          </c:tx>
          <c:layout>
            <c:manualLayout>
              <c:xMode val="edge"/>
              <c:yMode val="edge"/>
              <c:x val="1.8916010498687699E-2"/>
              <c:y val="0.239281609195402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</c:spPr>
        <c:crossAx val="-2030973512"/>
        <c:crosses val="autoZero"/>
        <c:crossBetween val="between"/>
        <c:maj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9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131116-A80C-D943-92A9-B0AF257E745D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625"/>
              </a:lnSpc>
              <a:spcBef>
                <a:spcPts val="450"/>
              </a:spcBef>
            </a:pPr>
            <a:r>
              <a:rPr lang="en-US" sz="1800" dirty="0">
                <a:solidFill>
                  <a:srgbClr val="001D48"/>
                </a:solidFill>
              </a:rPr>
              <a:t>Sofosbuvir-Velpatasvir-</a:t>
            </a:r>
            <a:r>
              <a:rPr lang="en-US" sz="1800" dirty="0" err="1">
                <a:solidFill>
                  <a:srgbClr val="001D48"/>
                </a:solidFill>
              </a:rPr>
              <a:t>Voxilaprevir</a:t>
            </a:r>
            <a:r>
              <a:rPr lang="en-US" sz="1800" dirty="0">
                <a:solidFill>
                  <a:srgbClr val="001D48"/>
                </a:solidFill>
              </a:rPr>
              <a:t> in DAA-Experienced GT 1</a:t>
            </a:r>
            <a:br>
              <a:rPr lang="en-US" sz="1800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RESOLVE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00D309-0EB6-624C-8C51-140DFF0838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Wilson E, et al. J Hepatol. 2019;71:498-504.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B66C1E-A85A-614F-B5B1-090D31FFC7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Treatment Experienced, Phase 2b</a:t>
            </a:r>
          </a:p>
        </p:txBody>
      </p:sp>
    </p:spTree>
    <p:extLst>
      <p:ext uri="{BB962C8B-B14F-4D97-AF65-F5344CB8AC3E}">
        <p14:creationId xmlns:p14="http://schemas.microsoft.com/office/powerpoint/2010/main" val="401743898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Sofosbuvir-Velpatasvir-</a:t>
            </a:r>
            <a:r>
              <a:rPr lang="en-US" sz="2000" dirty="0" err="1"/>
              <a:t>Voxilaprevir</a:t>
            </a:r>
            <a:r>
              <a:rPr lang="en-US" sz="2000" dirty="0"/>
              <a:t> in DAA-Experienced GT 1</a:t>
            </a:r>
            <a:br>
              <a:rPr lang="en-US" sz="2000" dirty="0"/>
            </a:br>
            <a:r>
              <a:rPr lang="en-US" sz="2000" dirty="0"/>
              <a:t>RESOLVE: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Wilson E, et al. J Hepatol. 2019;71:498-504.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45A1A-C549-7B4D-8757-E69CD6311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190347"/>
            <a:ext cx="8229600" cy="3335934"/>
          </a:xfrm>
        </p:spPr>
        <p:txBody>
          <a:bodyPr>
            <a:normAutofit/>
          </a:bodyPr>
          <a:lstStyle/>
          <a:p>
            <a:r>
              <a:rPr lang="en-US" sz="1500" b="1" dirty="0"/>
              <a:t>Design</a:t>
            </a:r>
            <a:r>
              <a:rPr lang="en-US" sz="1500" dirty="0"/>
              <a:t>: Open-label, phase 2b trial to evaluate the efficacy of a fixed-dose combination of sofosbuvir-velpatasvir-voxilaprevir for 12 weeks in adults with chronic HCV GT 1 infection and a history of virologic rebound following DAA therapy</a:t>
            </a:r>
          </a:p>
          <a:p>
            <a:r>
              <a:rPr lang="en-US" sz="1500" b="1" dirty="0"/>
              <a:t>Setting</a:t>
            </a:r>
            <a:r>
              <a:rPr lang="en-US" sz="1500" dirty="0"/>
              <a:t>: 3 sites in United States</a:t>
            </a:r>
          </a:p>
          <a:p>
            <a:r>
              <a:rPr lang="en-US" sz="1500" b="1" dirty="0"/>
              <a:t>Entry Criteria</a:t>
            </a:r>
            <a:endParaRPr lang="en-US" sz="1500" dirty="0"/>
          </a:p>
          <a:p>
            <a:pPr lvl="1">
              <a:lnSpc>
                <a:spcPts val="1900"/>
              </a:lnSpc>
              <a:spcBef>
                <a:spcPts val="300"/>
              </a:spcBef>
            </a:pPr>
            <a:r>
              <a:rPr lang="en-US" sz="1500" dirty="0"/>
              <a:t>Age &gt;18 years </a:t>
            </a:r>
          </a:p>
          <a:p>
            <a:pPr lvl="1">
              <a:lnSpc>
                <a:spcPts val="1900"/>
              </a:lnSpc>
            </a:pPr>
            <a:r>
              <a:rPr lang="en-US" sz="1500" dirty="0"/>
              <a:t>Chronic HCV genotype 1</a:t>
            </a:r>
          </a:p>
          <a:p>
            <a:pPr lvl="1">
              <a:lnSpc>
                <a:spcPts val="1900"/>
              </a:lnSpc>
            </a:pPr>
            <a:r>
              <a:rPr lang="en-US" sz="1500" dirty="0"/>
              <a:t>HCV RNA ≥1,000 IU/mL at screening</a:t>
            </a:r>
          </a:p>
          <a:p>
            <a:pPr lvl="1">
              <a:lnSpc>
                <a:spcPts val="1900"/>
              </a:lnSpc>
            </a:pPr>
            <a:r>
              <a:rPr lang="en-US" sz="1500" dirty="0"/>
              <a:t>Prior treatment failure with </a:t>
            </a:r>
            <a:r>
              <a:rPr lang="en-US" sz="1500"/>
              <a:t>DAA treatment of </a:t>
            </a:r>
            <a:r>
              <a:rPr lang="en-US" sz="1500" dirty="0"/>
              <a:t>8 or more weeks duration</a:t>
            </a:r>
          </a:p>
          <a:p>
            <a:pPr lvl="1">
              <a:lnSpc>
                <a:spcPts val="1900"/>
              </a:lnSpc>
            </a:pPr>
            <a:r>
              <a:rPr lang="en-US" sz="1500" dirty="0"/>
              <a:t>Participants with HIV and/or compensated cirrhosis allowed</a:t>
            </a:r>
          </a:p>
          <a:p>
            <a:r>
              <a:rPr lang="en-US" sz="1500" b="1" dirty="0">
                <a:solidFill>
                  <a:schemeClr val="tx1"/>
                </a:solidFill>
              </a:rPr>
              <a:t>Primary End Point</a:t>
            </a:r>
            <a:r>
              <a:rPr lang="en-US" sz="1500" dirty="0">
                <a:solidFill>
                  <a:schemeClr val="tx1"/>
                </a:solidFill>
              </a:rPr>
              <a:t>: </a:t>
            </a:r>
            <a:r>
              <a:rPr lang="en-US" sz="1500" dirty="0"/>
              <a:t>SVR12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51439620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08603F3-DAB7-0B46-AD40-0F12536CE442}"/>
              </a:ext>
            </a:extLst>
          </p:cNvPr>
          <p:cNvSpPr/>
          <p:nvPr/>
        </p:nvSpPr>
        <p:spPr>
          <a:xfrm>
            <a:off x="1138416" y="1148047"/>
            <a:ext cx="6871718" cy="308037"/>
          </a:xfrm>
          <a:prstGeom prst="rect">
            <a:avLst/>
          </a:prstGeom>
          <a:gradFill>
            <a:gsLst>
              <a:gs pos="85000">
                <a:srgbClr val="ECECEC"/>
              </a:gs>
              <a:gs pos="0">
                <a:schemeClr val="bg1"/>
              </a:gs>
              <a:gs pos="15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Sofosbuvir-</a:t>
            </a:r>
            <a:r>
              <a:rPr lang="en-US" sz="2000" dirty="0" err="1"/>
              <a:t>Velpatasvir</a:t>
            </a:r>
            <a:r>
              <a:rPr lang="en-US" sz="2000" dirty="0"/>
              <a:t>-</a:t>
            </a:r>
            <a:r>
              <a:rPr lang="en-US" sz="2000" dirty="0" err="1"/>
              <a:t>Voxilaprevir</a:t>
            </a:r>
            <a:r>
              <a:rPr lang="en-US" sz="2000" dirty="0"/>
              <a:t> in DAA-Experienced GT 1</a:t>
            </a:r>
            <a:br>
              <a:rPr lang="en-US" sz="2000" dirty="0"/>
            </a:br>
            <a:r>
              <a:rPr lang="en-US" sz="2000" dirty="0"/>
              <a:t>RESOLVE: Study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Wilson E, et al. J </a:t>
            </a:r>
            <a:r>
              <a:rPr lang="en-US" dirty="0" err="1"/>
              <a:t>Hepatol</a:t>
            </a:r>
            <a:r>
              <a:rPr lang="en-US" dirty="0"/>
              <a:t>. 2019;71:498-504.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31" name="Rectangle 30"/>
          <p:cNvSpPr/>
          <p:nvPr/>
        </p:nvSpPr>
        <p:spPr>
          <a:xfrm>
            <a:off x="1151879" y="1883182"/>
            <a:ext cx="1146407" cy="97742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1</a:t>
            </a:r>
          </a:p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DAA Experienced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095228" y="2388772"/>
            <a:ext cx="2057400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027541" y="2180738"/>
            <a:ext cx="2067687" cy="40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200" b="1" dirty="0">
                <a:latin typeface="Arial"/>
                <a:cs typeface="Arial"/>
              </a:rPr>
              <a:t>SOF-VEL-VOX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877165" y="2235592"/>
            <a:ext cx="680999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66988" y="2212303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77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1138416" y="1084012"/>
            <a:ext cx="6871718" cy="386328"/>
            <a:chOff x="-6113" y="1362488"/>
            <a:chExt cx="9162291" cy="515104"/>
          </a:xfrm>
        </p:grpSpPr>
        <p:sp>
          <p:nvSpPr>
            <p:cNvPr id="50" name="Rectangle 49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49806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5262682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68231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 flipV="1">
              <a:off x="7093355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137788" y="3486150"/>
            <a:ext cx="6871716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34073" rIns="0" bIns="68580" anchor="ctr">
            <a:prstTxWarp prst="textNoShape">
              <a:avLst/>
            </a:prstTxWarp>
          </a:bodyPr>
          <a:lstStyle/>
          <a:p>
            <a:pPr marL="91440"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: SOF, sofosbuvir; VEL, velpatasvir; VOX = voxilaprevir</a:t>
            </a:r>
          </a:p>
          <a:p>
            <a:pPr marL="91440" defTabSz="701279"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</a:p>
          <a:p>
            <a:pPr marL="91440" defTabSz="701279">
              <a:spcBef>
                <a:spcPts val="0"/>
              </a:spcBef>
            </a:pP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SOF-VEL-VOX (400/100/100 mg): fixed dose combination; one pill once daily</a:t>
            </a:r>
          </a:p>
        </p:txBody>
      </p:sp>
    </p:spTree>
    <p:extLst>
      <p:ext uri="{BB962C8B-B14F-4D97-AF65-F5344CB8AC3E}">
        <p14:creationId xmlns:p14="http://schemas.microsoft.com/office/powerpoint/2010/main" val="356583075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Sofosbuvir-</a:t>
            </a:r>
            <a:r>
              <a:rPr lang="en-US" sz="2000" dirty="0" err="1"/>
              <a:t>Velpatasvir</a:t>
            </a:r>
            <a:r>
              <a:rPr lang="en-US" sz="2000" dirty="0"/>
              <a:t>-</a:t>
            </a:r>
            <a:r>
              <a:rPr lang="en-US" sz="2000" dirty="0" err="1"/>
              <a:t>Voxilaprevir</a:t>
            </a:r>
            <a:r>
              <a:rPr lang="en-US" sz="2000" dirty="0"/>
              <a:t> in DAA-Experienced GT 1</a:t>
            </a:r>
            <a:br>
              <a:rPr lang="en-US" sz="2000" dirty="0"/>
            </a:br>
            <a:r>
              <a:rPr lang="en-US" sz="2000" dirty="0"/>
              <a:t>RESOLVE: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Wilson E, et al. J </a:t>
            </a:r>
            <a:r>
              <a:rPr lang="en-US" dirty="0" err="1"/>
              <a:t>Hepatol</a:t>
            </a:r>
            <a:r>
              <a:rPr lang="en-US" dirty="0"/>
              <a:t>. 2019;71:498-504.</a:t>
            </a: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227741"/>
              </p:ext>
            </p:extLst>
          </p:nvPr>
        </p:nvGraphicFramePr>
        <p:xfrm>
          <a:off x="457200" y="997155"/>
          <a:ext cx="8229600" cy="3657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2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14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SOF-VEL-VOX</a:t>
                      </a:r>
                      <a:r>
                        <a:rPr lang="en-US" sz="1400" b="1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12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</a:t>
                      </a:r>
                      <a:r>
                        <a:rPr lang="en-US" sz="11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77)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54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mean (± SD)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(± 8)</a:t>
                      </a:r>
                    </a:p>
                  </a:txBody>
                  <a:tcPr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 (%)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(83)</a:t>
                      </a:r>
                    </a:p>
                  </a:txBody>
                  <a:tcPr marR="0" marT="0" marB="0" anchor="ctr"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Black, n (%)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(86)</a:t>
                      </a:r>
                    </a:p>
                  </a:txBody>
                  <a:tcPr marR="0" marT="0" marB="0" anchor="ctr"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Hispanic, n (%)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R="0" marT="0" marB="0" anchor="ctr"/>
                </a:tc>
                <a:extLst>
                  <a:ext uri="{0D108BD9-81ED-4DB2-BD59-A6C34878D82A}">
                    <a16:rowId xmlns:a16="http://schemas.microsoft.com/office/drawing/2014/main" val="4112907664"/>
                  </a:ext>
                </a:extLst>
              </a:tr>
              <a:tr h="560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subtype, n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1a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1b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(75)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(25)</a:t>
                      </a:r>
                    </a:p>
                  </a:txBody>
                  <a:tcPr marR="0" marT="0" marB="0"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Fibrosis stage,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F0-F2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F4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(36)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(23)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(40)</a:t>
                      </a:r>
                    </a:p>
                  </a:txBody>
                  <a:tcPr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Coinfections,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HIV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HIV/HBV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(22)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(3)</a:t>
                      </a:r>
                    </a:p>
                  </a:txBody>
                  <a:tcPr marR="0" marT="0" marB="0" anchor="ctr"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4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injection drug use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(51)</a:t>
                      </a:r>
                    </a:p>
                  </a:txBody>
                  <a:tcPr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7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Abbreviations: 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SD, standard deviation, HBV,</a:t>
                      </a:r>
                      <a:r>
                        <a:rPr lang="en-US" sz="105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chronic hepatitis B</a:t>
                      </a:r>
                    </a:p>
                  </a:txBody>
                  <a:tcPr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32962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Sofosbuvir-</a:t>
            </a:r>
            <a:r>
              <a:rPr lang="en-US" sz="2000" dirty="0" err="1"/>
              <a:t>Velpatasvir</a:t>
            </a:r>
            <a:r>
              <a:rPr lang="en-US" sz="2000" dirty="0"/>
              <a:t>-</a:t>
            </a:r>
            <a:r>
              <a:rPr lang="en-US" sz="2000" dirty="0" err="1"/>
              <a:t>Voxilaprevir</a:t>
            </a:r>
            <a:r>
              <a:rPr lang="en-US" sz="2000" dirty="0"/>
              <a:t> in DAA-Experienced GT 1</a:t>
            </a:r>
            <a:br>
              <a:rPr lang="en-US" sz="2000" dirty="0"/>
            </a:br>
            <a:r>
              <a:rPr lang="en-US" sz="2000" dirty="0"/>
              <a:t>RESOLVE: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Wilson E, et al. J </a:t>
            </a:r>
            <a:r>
              <a:rPr lang="en-US" dirty="0" err="1"/>
              <a:t>Hepatol</a:t>
            </a:r>
            <a:r>
              <a:rPr lang="en-US" dirty="0"/>
              <a:t>. 2019;71:498-504.</a:t>
            </a: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604817"/>
              </p:ext>
            </p:extLst>
          </p:nvPr>
        </p:nvGraphicFramePr>
        <p:xfrm>
          <a:off x="457200" y="1015281"/>
          <a:ext cx="8229600" cy="374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2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SOF-VEL-VOX</a:t>
                      </a:r>
                      <a:r>
                        <a:rPr lang="en-US" sz="1200" b="1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12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</a:t>
                      </a:r>
                      <a:r>
                        <a:rPr lang="en-US" sz="11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77)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54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89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Previous DAA regimen*, n (%)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Ledipasvir-Sofosbuvir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Paritaprevir-Ombitasvir-ritonavir-Dasabuvir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Daclatasvir-Asunaprevir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Elbasvir-Grazoprevir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Simeprevir + Sofosbuvir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Daclatasvir + Sofosbuvir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Sofosbuvir-Velpatasvir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(89)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(1)</a:t>
                      </a:r>
                    </a:p>
                  </a:txBody>
                  <a:tcPr marL="68580" marR="68580" marT="34290" marB="3429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3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interferon therapy, n (%)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(17)</a:t>
                      </a:r>
                    </a:p>
                  </a:txBody>
                  <a:tcPr marL="68580" marR="68580" marT="34290" marB="34290" anchor="ctr"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8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Previous non-completion, n (%)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Poor adherence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Interruption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Lost or stolen medication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Adverse event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(29)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(18)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(1)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0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*Total number of regimens exceeds that of individual participants because some underwent &gt;1 prior DAA regimens</a:t>
                      </a: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69415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Sofosbuvir-Velpatasvir-</a:t>
            </a:r>
            <a:r>
              <a:rPr lang="en-US" sz="2000" dirty="0" err="1"/>
              <a:t>Voxilaprevir</a:t>
            </a:r>
            <a:r>
              <a:rPr lang="en-US" sz="2000" dirty="0"/>
              <a:t> in DAA-Experienced GT 1</a:t>
            </a:r>
            <a:br>
              <a:rPr lang="en-US" sz="2000" dirty="0"/>
            </a:br>
            <a:r>
              <a:rPr lang="en-US" sz="2000" dirty="0"/>
              <a:t>RESOLVE: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Wilson E, et al. J </a:t>
            </a:r>
            <a:r>
              <a:rPr lang="en-US" dirty="0" err="1"/>
              <a:t>Hepatol</a:t>
            </a:r>
            <a:r>
              <a:rPr lang="en-US" dirty="0"/>
              <a:t>. 2019;71:498-504.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21393"/>
              </p:ext>
            </p:extLst>
          </p:nvPr>
        </p:nvGraphicFramePr>
        <p:xfrm>
          <a:off x="466725" y="1141100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2034568" y="3290458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70/77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85198" y="3290460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14/17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57167" y="3290459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18/22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21601" y="3290458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70/71</a:t>
            </a:r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E10533DE-3789-394A-BCE8-DEB0F0E48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128693"/>
            <a:ext cx="7437730" cy="6319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05740" defTabSz="701279"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/>
                <a:cs typeface="Arial"/>
              </a:rPr>
              <a:t>Abbreviations: 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ITT, intent-to-treat analysis. </a:t>
            </a:r>
          </a:p>
          <a:p>
            <a:pPr marL="205740" defTabSz="701279">
              <a:spcBef>
                <a:spcPts val="60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Non-completion = Among those who had a history of prior non-completion. Per protocol, counting only those who completed 12 weeks of therapy</a:t>
            </a:r>
          </a:p>
        </p:txBody>
      </p:sp>
      <p:sp>
        <p:nvSpPr>
          <p:cNvPr id="14" name="Line Callout 1 13">
            <a:extLst>
              <a:ext uri="{FF2B5EF4-FFF2-40B4-BE49-F238E27FC236}">
                <a16:creationId xmlns:a16="http://schemas.microsoft.com/office/drawing/2014/main" id="{FDB702C0-FBA9-C640-8004-3B4846EC8FE6}"/>
              </a:ext>
            </a:extLst>
          </p:cNvPr>
          <p:cNvSpPr/>
          <p:nvPr/>
        </p:nvSpPr>
        <p:spPr>
          <a:xfrm>
            <a:off x="1727001" y="1925361"/>
            <a:ext cx="1352698" cy="818449"/>
          </a:xfrm>
          <a:prstGeom prst="borderCallout1">
            <a:avLst>
              <a:gd name="adj1" fmla="val 169464"/>
              <a:gd name="adj2" fmla="val 50066"/>
              <a:gd name="adj3" fmla="val 100906"/>
              <a:gd name="adj4" fmla="val 50062"/>
            </a:avLst>
          </a:prstGeom>
          <a:solidFill>
            <a:srgbClr val="D9D9D9"/>
          </a:solidFill>
          <a:ln w="635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virologic relapse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 without SVR check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 - 3 discontinued early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 - 1 death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 - 2 lost to follow-up</a:t>
            </a:r>
          </a:p>
        </p:txBody>
      </p:sp>
    </p:spTree>
    <p:extLst>
      <p:ext uri="{BB962C8B-B14F-4D97-AF65-F5344CB8AC3E}">
        <p14:creationId xmlns:p14="http://schemas.microsoft.com/office/powerpoint/2010/main" val="189553437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Sofosbuvir-</a:t>
            </a:r>
            <a:r>
              <a:rPr lang="en-US" sz="2000" dirty="0" err="1"/>
              <a:t>Velpatasvir</a:t>
            </a:r>
            <a:r>
              <a:rPr lang="en-US" sz="2000" dirty="0"/>
              <a:t>-</a:t>
            </a:r>
            <a:r>
              <a:rPr lang="en-US" sz="2000" dirty="0" err="1"/>
              <a:t>Voxilaprevir</a:t>
            </a:r>
            <a:r>
              <a:rPr lang="en-US" sz="2000" dirty="0"/>
              <a:t> in DAA-Experienced GT 1</a:t>
            </a:r>
            <a:br>
              <a:rPr lang="en-US" sz="2000" dirty="0"/>
            </a:br>
            <a:r>
              <a:rPr lang="en-US" sz="2000" dirty="0"/>
              <a:t>RESOLVE: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Wilson E, et al. J </a:t>
            </a:r>
            <a:r>
              <a:rPr lang="en-US" dirty="0" err="1"/>
              <a:t>Hepatol</a:t>
            </a:r>
            <a:r>
              <a:rPr lang="en-US" dirty="0"/>
              <a:t>. 2019;71:498-504.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EB512-3A2B-CF4D-8336-9513D46D8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88888"/>
            <a:ext cx="9144000" cy="139034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/>
                <a:cs typeface="Arial"/>
              </a:rPr>
              <a:t>Conclusion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“In </a:t>
            </a:r>
            <a:r>
              <a:rPr lang="en-US" dirty="0">
                <a:solidFill>
                  <a:schemeClr val="tx1"/>
                </a:solidFill>
                <a:cs typeface="Arial"/>
              </a:rPr>
              <a:t>Retreatment with 12 weeks of </a:t>
            </a:r>
            <a:r>
              <a:rPr lang="en-US" dirty="0">
                <a:latin typeface="Arial" pitchFamily="22" charset="0"/>
              </a:rPr>
              <a:t>sofosbuvir-</a:t>
            </a:r>
            <a:r>
              <a:rPr lang="en-US" dirty="0" err="1">
                <a:latin typeface="Arial" pitchFamily="22" charset="0"/>
              </a:rPr>
              <a:t>velpatasvir</a:t>
            </a:r>
            <a:r>
              <a:rPr lang="en-US" dirty="0">
                <a:latin typeface="Arial" pitchFamily="22" charset="0"/>
              </a:rPr>
              <a:t>-</a:t>
            </a:r>
            <a:r>
              <a:rPr lang="en-US" dirty="0" err="1">
                <a:latin typeface="Arial" pitchFamily="22" charset="0"/>
              </a:rPr>
              <a:t>voxilaprevir</a:t>
            </a:r>
            <a:r>
              <a:rPr lang="en-US" dirty="0">
                <a:latin typeface="Arial" pitchFamily="22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Arial"/>
              </a:rPr>
              <a:t>was safe and effective in patients with relapsed HCV following initial combination DAA-based treatment. Treatment response was not affected by HIV coinfection or previous treatment course.” 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318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83712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39007</TotalTime>
  <Words>642</Words>
  <Application>Microsoft Macintosh PowerPoint</Application>
  <PresentationFormat>On-screen Show (16:9)</PresentationFormat>
  <Paragraphs>117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Corbel</vt:lpstr>
      <vt:lpstr>Geneva</vt:lpstr>
      <vt:lpstr>Lucida Grande</vt:lpstr>
      <vt:lpstr>Times New Roman</vt:lpstr>
      <vt:lpstr>AETC_Master_Template_061510</vt:lpstr>
      <vt:lpstr>Sofosbuvir-Velpatasvir-Voxilaprevir in DAA-Experienced GT 1 RESOLVE</vt:lpstr>
      <vt:lpstr>Sofosbuvir-Velpatasvir-Voxilaprevir in DAA-Experienced GT 1 RESOLVE: Study Features</vt:lpstr>
      <vt:lpstr>Sofosbuvir-Velpatasvir-Voxilaprevir in DAA-Experienced GT 1 RESOLVE: Study Design</vt:lpstr>
      <vt:lpstr>Sofosbuvir-Velpatasvir-Voxilaprevir in DAA-Experienced GT 1 RESOLVE: Baseline Characteristics</vt:lpstr>
      <vt:lpstr>Sofosbuvir-Velpatasvir-Voxilaprevir in DAA-Experienced GT 1 RESOLVE: Baseline Characteristics</vt:lpstr>
      <vt:lpstr>Sofosbuvir-Velpatasvir-Voxilaprevir in DAA-Experienced GT 1 RESOLVE: Results</vt:lpstr>
      <vt:lpstr>Sofosbuvir-Velpatasvir-Voxilaprevir in DAA-Experienced GT 1 RESOLVE: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1445</cp:revision>
  <cp:lastPrinted>2019-10-21T18:40:24Z</cp:lastPrinted>
  <dcterms:created xsi:type="dcterms:W3CDTF">2010-11-28T05:36:22Z</dcterms:created>
  <dcterms:modified xsi:type="dcterms:W3CDTF">2022-06-30T14:57:05Z</dcterms:modified>
</cp:coreProperties>
</file>