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1009" r:id="rId2"/>
    <p:sldId id="1014" r:id="rId3"/>
    <p:sldId id="1015" r:id="rId4"/>
    <p:sldId id="1016" r:id="rId5"/>
    <p:sldId id="1008" r:id="rId6"/>
    <p:sldId id="1017" r:id="rId7"/>
    <p:sldId id="1018" r:id="rId8"/>
    <p:sldId id="1007" r:id="rId9"/>
    <p:sldId id="860" r:id="rId10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611C"/>
    <a:srgbClr val="28699D"/>
    <a:srgbClr val="6D8C47"/>
    <a:srgbClr val="9D4053"/>
    <a:srgbClr val="825F95"/>
    <a:srgbClr val="AB8100"/>
    <a:srgbClr val="7A954F"/>
    <a:srgbClr val="0061A7"/>
    <a:srgbClr val="9D7700"/>
    <a:srgbClr val="7757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743" autoAdjust="0"/>
    <p:restoredTop sz="96272" autoAdjust="0"/>
  </p:normalViewPr>
  <p:slideViewPr>
    <p:cSldViewPr snapToGrid="0" showGuides="1">
      <p:cViewPr varScale="1">
        <p:scale>
          <a:sx n="168" d="100"/>
          <a:sy n="168" d="100"/>
        </p:scale>
        <p:origin x="448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5633555322227906E-2"/>
          <c:y val="2.77778663809897E-2"/>
          <c:w val="0.88415585204627201"/>
          <c:h val="0.880640575170039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SVR12</c:v>
                </c:pt>
              </c:strCache>
            </c:strRef>
          </c:tx>
          <c:spPr>
            <a:gradFill>
              <a:gsLst>
                <a:gs pos="0">
                  <a:srgbClr val="694E00"/>
                </a:gs>
                <a:gs pos="100000">
                  <a:srgbClr val="CC9901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rgbClr val="466326"/>
                  </a:gs>
                  <a:gs pos="100000">
                    <a:srgbClr val="82B948"/>
                  </a:gs>
                </a:gsLst>
                <a:lin ang="0" scaled="1"/>
              </a:gra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E0E4-114F-AEC9-A5829E3C673C}"/>
              </c:ext>
            </c:extLst>
          </c:dPt>
          <c:dPt>
            <c:idx val="1"/>
            <c:invertIfNegative val="0"/>
            <c:bubble3D val="0"/>
            <c:spPr>
              <a:gradFill>
                <a:gsLst>
                  <a:gs pos="0">
                    <a:srgbClr val="466326"/>
                  </a:gs>
                  <a:gs pos="100000">
                    <a:srgbClr val="82B948"/>
                  </a:gs>
                </a:gsLst>
                <a:lin ang="0" scaled="1"/>
              </a:gra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E0E4-114F-AEC9-A5829E3C673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0E4-114F-AEC9-A5829E3C673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0E4-114F-AEC9-A5829E3C673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0E4-114F-AEC9-A5829E3C673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0E4-114F-AEC9-A5829E3C673C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E0E4-114F-AEC9-A5829E3C673C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EBR-GZR</c:v>
                </c:pt>
                <c:pt idx="1">
                  <c:v>EBR-GZR + RBV</c:v>
                </c:pt>
                <c:pt idx="2">
                  <c:v>EBR-GZR</c:v>
                </c:pt>
                <c:pt idx="3">
                  <c:v>EBR-GZR + RBV </c:v>
                </c:pt>
                <c:pt idx="4">
                  <c:v>EBR-GZR</c:v>
                </c:pt>
                <c:pt idx="5">
                  <c:v>EBR-GZR + RBV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97.8</c:v>
                </c:pt>
                <c:pt idx="1">
                  <c:v>90.3</c:v>
                </c:pt>
                <c:pt idx="2">
                  <c:v>88.9</c:v>
                </c:pt>
                <c:pt idx="3">
                  <c:v>91.4</c:v>
                </c:pt>
                <c:pt idx="4">
                  <c:v>93.9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0E4-114F-AEC9-A5829E3C67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8559912"/>
        <c:axId val="-851764728"/>
      </c:barChart>
      <c:catAx>
        <c:axId val="-2138559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85176472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85176472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7.3419231686948101E-4"/>
              <c:y val="8.6982758620689604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 cmpd="sng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138559912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0.12143737568664301"/>
          <c:w val="0.88154949381327297"/>
          <c:h val="0.76262157931790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NS5A RAS</c:v>
                </c:pt>
              </c:strCache>
            </c:strRef>
          </c:tx>
          <c:spPr>
            <a:solidFill>
              <a:srgbClr val="78508A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C17-C444-83CD-05A192702A1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C17-C444-83CD-05A192702A1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C17-C444-83CD-05A192702A19}"/>
              </c:ext>
            </c:extLst>
          </c:dPt>
          <c:dLbls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EBR-GZR</c:v>
                </c:pt>
                <c:pt idx="1">
                  <c:v>EBR-GZR + RBV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98.5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17-C444-83CD-05A192702A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NS5A RAS</c:v>
                </c:pt>
              </c:strCache>
            </c:strRef>
          </c:tx>
          <c:spPr>
            <a:solidFill>
              <a:srgbClr val="005B9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EBR-GZR</c:v>
                </c:pt>
                <c:pt idx="1">
                  <c:v>EBR-GZR + RBV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87.5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C17-C444-83CD-05A192702A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5"/>
        <c:axId val="-2017957192"/>
        <c:axId val="-2108268424"/>
      </c:barChart>
      <c:catAx>
        <c:axId val="-2017957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crossAx val="-2108268424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-210826842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0"/>
              <c:y val="0.1525342547107771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 cmpd="sng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017957192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1048293011549539"/>
          <c:y val="1.7245406824146998E-2"/>
          <c:w val="0.47116663193558178"/>
          <c:h val="8.0726462290953996E-2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9.465929116898375E-2"/>
          <c:w val="0.88154949381327297"/>
          <c:h val="0.815210552725027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NS5A RAS</c:v>
                </c:pt>
              </c:strCache>
            </c:strRef>
          </c:tx>
          <c:spPr>
            <a:solidFill>
              <a:srgbClr val="78508A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3EC-6F44-ABE8-0DECAC9235A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3EC-6F44-ABE8-0DECAC9235A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3EC-6F44-ABE8-0DECAC9235AE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EBR-GZR</c:v>
                </c:pt>
                <c:pt idx="1">
                  <c:v>EBR-GZR + RBV</c:v>
                </c:pt>
                <c:pt idx="2">
                  <c:v>EBR-GZR</c:v>
                </c:pt>
                <c:pt idx="3">
                  <c:v>EBR-GZR + RBV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96.8</c:v>
                </c:pt>
                <c:pt idx="1">
                  <c:v>96.6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EC-6F44-ABE8-0DECAC9235A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NS5A RAS</c:v>
                </c:pt>
              </c:strCache>
            </c:strRef>
          </c:tx>
          <c:spPr>
            <a:solidFill>
              <a:srgbClr val="005B9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EBR-GZR</c:v>
                </c:pt>
                <c:pt idx="1">
                  <c:v>EBR-GZR + RBV</c:v>
                </c:pt>
                <c:pt idx="2">
                  <c:v>EBR-GZR</c:v>
                </c:pt>
                <c:pt idx="3">
                  <c:v>EBR-GZR + RBV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33.299999999999997</c:v>
                </c:pt>
                <c:pt idx="1">
                  <c:v>33.299999999999997</c:v>
                </c:pt>
                <c:pt idx="2">
                  <c:v>66.7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EC-6F44-ABE8-0DECAC9235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3754616"/>
        <c:axId val="-2060242472"/>
      </c:barChart>
      <c:catAx>
        <c:axId val="-2123754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  <a:effectLst/>
        </c:spPr>
        <c:crossAx val="-2060242472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-206024247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Patients</a:t>
                </a:r>
                <a:r>
                  <a:rPr lang="en-US" baseline="0" dirty="0"/>
                  <a:t> </a:t>
                </a:r>
                <a:r>
                  <a:rPr lang="en-US" dirty="0"/>
                  <a:t>with SVR 12 (%)</a:t>
                </a:r>
              </a:p>
            </c:rich>
          </c:tx>
          <c:layout>
            <c:manualLayout>
              <c:xMode val="edge"/>
              <c:yMode val="edge"/>
              <c:x val="3.6809808496160207E-3"/>
              <c:y val="0.1317824529746281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123754616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1238151834794232"/>
          <c:y val="0"/>
          <c:w val="0.47527274302976275"/>
          <c:h val="9.5528779359795618E-2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72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43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507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50" y="195241"/>
            <a:ext cx="2926080" cy="46594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0319A0-61A9-B04E-A7BC-8B6F583247CD}"/>
              </a:ext>
            </a:extLst>
          </p:cNvPr>
          <p:cNvGrpSpPr/>
          <p:nvPr userDrawn="1"/>
        </p:nvGrpSpPr>
        <p:grpSpPr>
          <a:xfrm>
            <a:off x="462321" y="4516238"/>
            <a:ext cx="2280879" cy="446276"/>
            <a:chOff x="462321" y="4578479"/>
            <a:chExt cx="2280879" cy="44627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9FD9F7-C1BC-7347-B044-72480FB61141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62321" y="4578479"/>
              <a:ext cx="22808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Hepatitis </a:t>
              </a:r>
              <a:r>
                <a:rPr lang="en-US" sz="1200" b="1" cap="small" spc="100" baseline="0" dirty="0">
                  <a:solidFill>
                    <a:srgbClr val="285078"/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C</a:t>
              </a:r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 Online</a:t>
              </a:r>
              <a:br>
                <a:rPr lang="en-US" sz="1600" dirty="0">
                  <a:latin typeface="Corbel" panose="020B0503020204020204" pitchFamily="34" charset="0"/>
                  <a:cs typeface="Arial" panose="020B0604020202020204" pitchFamily="34" charset="0"/>
                </a:rPr>
              </a:b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www.hepatitisC.uw.edu</a:t>
              </a:r>
              <a:endPara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8D6E11-48AB-BE4A-8814-EA56822BBF1E}"/>
                </a:ext>
              </a:extLst>
            </p:cNvPr>
            <p:cNvCxnSpPr/>
            <p:nvPr userDrawn="1"/>
          </p:nvCxnSpPr>
          <p:spPr>
            <a:xfrm>
              <a:off x="550191" y="4808530"/>
              <a:ext cx="133502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D7AC0-870D-EE43-85B5-10937BBC3887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8320"/>
            <a:ext cx="9157371" cy="347472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80F54C7-FB42-CA4C-90DF-566F547389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ABFC78A-A9BC-CF4A-BAF8-FC4134E5D4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2" name="Date">
            <a:extLst>
              <a:ext uri="{FF2B5EF4-FFF2-40B4-BE49-F238E27FC236}">
                <a16:creationId xmlns:a16="http://schemas.microsoft.com/office/drawing/2014/main" id="{B66131DB-45B5-6945-A76D-741496EBA3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6D0A3E-B052-EA40-B037-054B51E770EC}"/>
              </a:ext>
            </a:extLst>
          </p:cNvPr>
          <p:cNvCxnSpPr>
            <a:cxnSpLocks/>
          </p:cNvCxnSpPr>
          <p:nvPr userDrawn="1"/>
        </p:nvCxnSpPr>
        <p:spPr>
          <a:xfrm>
            <a:off x="-8639" y="86256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60ADCC-ACEB-FA4F-9D36-5D0D7D86AD0A}"/>
              </a:ext>
            </a:extLst>
          </p:cNvPr>
          <p:cNvCxnSpPr>
            <a:cxnSpLocks/>
          </p:cNvCxnSpPr>
          <p:nvPr userDrawn="1"/>
        </p:nvCxnSpPr>
        <p:spPr>
          <a:xfrm>
            <a:off x="-863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2D5DDC8-955B-5F4B-89A3-FA28C1E4091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5153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rIns="18288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87419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5337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91D050-F2FF-B84B-B85F-704A33D7A2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48149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D86A608-CE71-5040-8C80-661F1437DF33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48150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D38D57-7E90-4C4F-BEFE-18F098A6A60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2815" y="1046741"/>
            <a:ext cx="4185088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468815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2102823"/>
            <a:ext cx="8077200" cy="928688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75D3E13-CC4F-7E49-B471-8878E909C36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10" name="Title 4">
            <a:extLst>
              <a:ext uri="{FF2B5EF4-FFF2-40B4-BE49-F238E27FC236}">
                <a16:creationId xmlns:a16="http://schemas.microsoft.com/office/drawing/2014/main" id="{32040D45-8BA9-D140-AC63-610E2828C96D}"/>
              </a:ext>
            </a:extLst>
          </p:cNvPr>
          <p:cNvSpPr txBox="1">
            <a:spLocks/>
          </p:cNvSpPr>
          <p:nvPr userDrawn="1"/>
        </p:nvSpPr>
        <p:spPr>
          <a:xfrm>
            <a:off x="1" y="2095500"/>
            <a:ext cx="9143999" cy="97155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3D8E482-99BE-C84B-B161-963C2E521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48" y="2105025"/>
            <a:ext cx="84963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DB6606ED-A198-F841-A81E-EAF8A36DE6F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905E0287-FFA2-4B43-9C84-CDE59F70FA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3849" y="-7144"/>
            <a:ext cx="8839200" cy="363760"/>
          </a:xfrm>
          <a:prstGeom prst="rect">
            <a:avLst/>
          </a:prstGeom>
        </p:spPr>
        <p:txBody>
          <a:bodyPr lIns="91440" anchor="b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E36BB952-50A8-AE49-87A9-BEC72E8DE500}"/>
              </a:ext>
            </a:extLst>
          </p:cNvPr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32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gradFill flip="none" rotWithShape="1">
            <a:gsLst>
              <a:gs pos="0">
                <a:srgbClr val="006D9A">
                  <a:alpha val="50000"/>
                </a:srgbClr>
              </a:gs>
              <a:gs pos="50000">
                <a:schemeClr val="bg1"/>
              </a:gs>
              <a:gs pos="100000">
                <a:srgbClr val="006D9A">
                  <a:alpha val="50000"/>
                </a:srgbClr>
              </a:gs>
            </a:gsLst>
            <a:lin ang="5400000" scaled="0"/>
            <a:tileRect/>
          </a:gra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  <a:solidFill>
            <a:schemeClr val="bg1"/>
          </a:solidFill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7493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47EEC-7D64-BC44-B74A-8AB7EC9C11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gradFill>
            <a:gsLst>
              <a:gs pos="0">
                <a:srgbClr val="004E66"/>
              </a:gs>
              <a:gs pos="100000">
                <a:srgbClr val="00779D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6949215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7F697-0452-FD41-8395-6BF13DCE8E9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375E53-0C80-A84B-AAA8-6B394E1E6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A681A14-7A84-7F43-AE92-51583060A7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568E9B-001A-3C4B-92D6-08A79194F9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950244"/>
            <a:ext cx="3657600" cy="5143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1521619"/>
            <a:ext cx="3657600" cy="40005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1800" cap="small" baseline="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171450" indent="-171450">
              <a:defRPr sz="15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F3C7D4-0781-8845-8825-89A145A9DF0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90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F0B8B-66F2-DF43-BD77-6C2E0DA2E6A6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3514E-98F2-2D45-9DA2-54F265280D6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A28F71-E8EE-4641-AAE6-AB4095216C3F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0054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FC7B0-4199-894F-A8D2-4FF835667F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5188" y="3229441"/>
            <a:ext cx="2120053" cy="621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ED0061C-C01B-6147-BCD8-08FDF056E6F2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DD0DC4-87ED-2248-BCCC-3FFD6569F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89" y="3230381"/>
            <a:ext cx="2257262" cy="6583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E2333-2F70-634E-82A6-B1B90516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B639466-DB5B-A345-8962-629595564BB7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 in this presentation is that of the author(s) and does not necessarily represent the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official position of views of, nor an endorsement, by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52675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E4DF60-71E6-5A4F-922E-DACE79CE09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1F06CDF-9301-9D41-99E6-E67191B990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96105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0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190625"/>
            <a:ext cx="40957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71450" indent="-171450">
              <a:lnSpc>
                <a:spcPts val="2100"/>
              </a:lnSpc>
              <a:spcBef>
                <a:spcPts val="600"/>
              </a:spcBef>
              <a:buClr>
                <a:srgbClr val="0070C0"/>
              </a:buCl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0038" indent="-128588">
              <a:lnSpc>
                <a:spcPts val="2100"/>
              </a:lnSpc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-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091559A-A57D-7640-A089-C617FF5BE9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E78A2BD-79AF-4045-B862-6F54F0C31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050445-BA7D-E540-B7EF-B34AC2CA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9040465-5DC6-4C45-8214-2E969A7E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7958306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 Gray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989536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968376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CC8AE8E-D860-A048-A8D2-A7D0623F19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279690D-7F7B-9243-8026-9C4650B83E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50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11" r:id="rId3"/>
    <p:sldLayoutId id="2147483709" r:id="rId4"/>
    <p:sldLayoutId id="2147483700" r:id="rId5"/>
    <p:sldLayoutId id="2147483701" r:id="rId6"/>
    <p:sldLayoutId id="2147483710" r:id="rId7"/>
    <p:sldLayoutId id="2147483703" r:id="rId8"/>
    <p:sldLayoutId id="2147483723" r:id="rId9"/>
    <p:sldLayoutId id="2147483737" r:id="rId10"/>
    <p:sldLayoutId id="2147483738" r:id="rId11"/>
    <p:sldLayoutId id="2147483727" r:id="rId12"/>
    <p:sldLayoutId id="2147483695" r:id="rId13"/>
    <p:sldLayoutId id="2147483697" r:id="rId14"/>
    <p:sldLayoutId id="2147483725" r:id="rId15"/>
    <p:sldLayoutId id="2147483698" r:id="rId16"/>
    <p:sldLayoutId id="2147483704" r:id="rId17"/>
    <p:sldLayoutId id="2147483724" r:id="rId18"/>
    <p:sldLayoutId id="2147483705" r:id="rId19"/>
    <p:sldLayoutId id="2147483696" r:id="rId20"/>
    <p:sldLayoutId id="2147483726" r:id="rId21"/>
    <p:sldLayoutId id="2147483707" r:id="rId22"/>
    <p:sldLayoutId id="2147483708" r:id="rId23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cs typeface="Arial"/>
              </a:rPr>
              <a:t>Elbasvir-Grazoprevir in Persons with Compensated Cirrhosis</a:t>
            </a:r>
            <a:br>
              <a:rPr lang="en-US" sz="1350" dirty="0"/>
            </a:br>
            <a:r>
              <a:rPr lang="en-US" sz="2400" dirty="0"/>
              <a:t>Integrated Analysis</a:t>
            </a:r>
            <a:endParaRPr lang="en-US" sz="2400" dirty="0">
              <a:solidFill>
                <a:srgbClr val="001D48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C118D-89D0-3B48-95A5-29789E76B35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Source: Jacobson IM, et al. Gastroenterology. 2017;152:1372-82.e2.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1547289-E60F-AD40-8A4D-12E851D90F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Treatment Naïve and Treatment Experienced, </a:t>
            </a:r>
            <a:r>
              <a:rPr lang="en-US" dirty="0"/>
              <a:t>Phase 2, 3</a:t>
            </a:r>
          </a:p>
        </p:txBody>
      </p:sp>
    </p:spTree>
    <p:extLst>
      <p:ext uri="{BB962C8B-B14F-4D97-AF65-F5344CB8AC3E}">
        <p14:creationId xmlns:p14="http://schemas.microsoft.com/office/powerpoint/2010/main" val="170050233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>
                <a:cs typeface="Arial"/>
              </a:rPr>
              <a:t>Elbasvir-Grazoprevir in Persons with Compensated Cirrhosis</a:t>
            </a:r>
            <a:br>
              <a:rPr lang="en-US" sz="2000" dirty="0">
                <a:cs typeface="Arial"/>
              </a:rPr>
            </a:br>
            <a:r>
              <a:rPr lang="en-US" sz="2000" dirty="0">
                <a:cs typeface="Arial"/>
              </a:rPr>
              <a:t>Integrated Analysis: </a:t>
            </a:r>
            <a:r>
              <a:rPr lang="en-US" sz="2000" dirty="0"/>
              <a:t>Study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Jacobson IM, et al. Gastroenterology. 2017;152:1372-82.e2.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A75C3-EA3D-684D-AC75-CF102AD65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1500" b="1" dirty="0"/>
              <a:t>Design</a:t>
            </a:r>
            <a:r>
              <a:rPr lang="en-US" sz="1500" dirty="0"/>
              <a:t>: Integrated analysis of data from six phase 2/3 trials of elbasvir-grazoprevir with or without ribavirin in patients with compensated cirrhosis: C-SURFER, C-EDGE COINFECTION, C-EDGE (NAÏVE &amp; EXPERIENCED), C-WORTHY and C-SALVAGE</a:t>
            </a:r>
          </a:p>
          <a:p>
            <a:r>
              <a:rPr lang="en-US" sz="1500" b="1" dirty="0"/>
              <a:t>Entry Criteria</a:t>
            </a:r>
          </a:p>
          <a:p>
            <a:pPr lvl="1"/>
            <a:r>
              <a:rPr lang="en-US" sz="1500" dirty="0"/>
              <a:t>Chronic HCV Genotype 1, 4, or 6</a:t>
            </a:r>
          </a:p>
          <a:p>
            <a:pPr lvl="1"/>
            <a:r>
              <a:rPr lang="en-US" sz="1500" dirty="0"/>
              <a:t>Child Pugh class A compensated cirrhosis</a:t>
            </a:r>
          </a:p>
          <a:p>
            <a:pPr lvl="1"/>
            <a:r>
              <a:rPr lang="en-US" sz="1500" dirty="0"/>
              <a:t>No prior treatment or treatment with peginterferon + ribavirin +/- 1</a:t>
            </a:r>
            <a:r>
              <a:rPr lang="en-US" sz="1500" baseline="30000" dirty="0"/>
              <a:t>st</a:t>
            </a:r>
            <a:r>
              <a:rPr lang="en-US" sz="1500" dirty="0"/>
              <a:t> generation protease inhibitor (boceprevir, telaprevir, </a:t>
            </a:r>
            <a:r>
              <a:rPr lang="en-US" sz="1500" dirty="0" err="1"/>
              <a:t>simeprevir</a:t>
            </a:r>
            <a:r>
              <a:rPr lang="en-US" sz="1500" dirty="0"/>
              <a:t>)</a:t>
            </a:r>
          </a:p>
          <a:p>
            <a:pPr lvl="1"/>
            <a:r>
              <a:rPr lang="en-US" sz="1500" dirty="0"/>
              <a:t>18 years or older</a:t>
            </a:r>
          </a:p>
          <a:p>
            <a:pPr lvl="1"/>
            <a:r>
              <a:rPr lang="en-US" sz="1500" dirty="0"/>
              <a:t>HCV RNA ≥10,000 IU/mL</a:t>
            </a:r>
          </a:p>
          <a:p>
            <a:pPr lvl="1"/>
            <a:r>
              <a:rPr lang="en-US" sz="1500" dirty="0"/>
              <a:t>HIV infection allowed</a:t>
            </a:r>
          </a:p>
          <a:p>
            <a:r>
              <a:rPr lang="en-US" sz="1500" b="1" dirty="0"/>
              <a:t>Primary End-Point</a:t>
            </a:r>
            <a:r>
              <a:rPr lang="en-US" sz="1500" dirty="0"/>
              <a:t>: SVR12</a:t>
            </a:r>
          </a:p>
        </p:txBody>
      </p:sp>
    </p:spTree>
    <p:extLst>
      <p:ext uri="{BB962C8B-B14F-4D97-AF65-F5344CB8AC3E}">
        <p14:creationId xmlns:p14="http://schemas.microsoft.com/office/powerpoint/2010/main" val="12939813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>
                <a:cs typeface="Arial"/>
              </a:rPr>
              <a:t>Elbasvir-Grazoprevir in Persons with Compensated Cirrhosis</a:t>
            </a:r>
            <a:br>
              <a:rPr lang="en-US" sz="2000" dirty="0">
                <a:cs typeface="Arial"/>
              </a:rPr>
            </a:br>
            <a:r>
              <a:rPr lang="en-US" sz="2000" dirty="0">
                <a:cs typeface="Arial"/>
              </a:rPr>
              <a:t>Integrated Analysis: Baseline Characteristics</a:t>
            </a:r>
            <a:endParaRPr lang="en-US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Jacobson IM, et al. Gastroenterology. 2017;152:1372-82.e2.</a:t>
            </a:r>
          </a:p>
        </p:txBody>
      </p:sp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915896" y="1008622"/>
          <a:ext cx="7315200" cy="3712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3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400">
                <a:tc rowSpan="2">
                  <a:txBody>
                    <a:bodyPr/>
                    <a:lstStyle/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Characteristic, n (%)</a:t>
                      </a:r>
                    </a:p>
                  </a:txBody>
                  <a:tcPr marL="68580" marR="68580" marT="34290" marB="54864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Elbasvir-Grazoprevir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54864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3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258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1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Treatment Naïve 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169)</a:t>
                      </a:r>
                      <a:endParaRPr lang="en-US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54864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8C3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 Experienced</a:t>
                      </a:r>
                      <a:endParaRPr lang="en-US" sz="1100" b="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233)</a:t>
                      </a:r>
                      <a:endParaRPr lang="en-US" sz="10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54864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5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400">
                <a:tc>
                  <a:txBody>
                    <a:bodyPr/>
                    <a:lstStyle/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</a:t>
                      </a:r>
                    </a:p>
                  </a:txBody>
                  <a:tcPr marL="68580" marR="68580" marT="34290" marB="54864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 (67)</a:t>
                      </a:r>
                    </a:p>
                  </a:txBody>
                  <a:tcPr marL="68580" marR="68580" marT="34290" marB="54864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 (65)</a:t>
                      </a:r>
                    </a:p>
                  </a:txBody>
                  <a:tcPr marL="68580" marR="68580" marT="34290" marB="54864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400">
                <a:tc>
                  <a:txBody>
                    <a:bodyPr/>
                    <a:lstStyle/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y, mean (range)</a:t>
                      </a:r>
                    </a:p>
                  </a:txBody>
                  <a:tcPr marL="68580" marR="68580" marT="34290" marB="54864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(32-82)</a:t>
                      </a:r>
                    </a:p>
                  </a:txBody>
                  <a:tcPr marL="68580" marR="68580" marT="34290" marB="54864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(19-76)</a:t>
                      </a:r>
                    </a:p>
                  </a:txBody>
                  <a:tcPr marL="68580" marR="68580" marT="34290" marB="54864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5831">
                <a:tc>
                  <a:txBody>
                    <a:bodyPr/>
                    <a:lstStyle/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</a:t>
                      </a:r>
                    </a:p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White</a:t>
                      </a:r>
                    </a:p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Black</a:t>
                      </a:r>
                    </a:p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Asian</a:t>
                      </a:r>
                    </a:p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Other</a:t>
                      </a:r>
                    </a:p>
                  </a:txBody>
                  <a:tcPr marL="68580" marR="68580" marT="34290" marB="54864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 (77.5)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(9.5)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(10)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(3)</a:t>
                      </a:r>
                    </a:p>
                  </a:txBody>
                  <a:tcPr marL="68580" marR="68580" marT="34290" marB="54864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 (83)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(9)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(8)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54864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400">
                <a:tc>
                  <a:txBody>
                    <a:bodyPr/>
                    <a:lstStyle/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Latinx</a:t>
                      </a:r>
                    </a:p>
                  </a:txBody>
                  <a:tcPr marL="68580" marR="68580" marT="34290" marB="54864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(6.5)</a:t>
                      </a:r>
                    </a:p>
                  </a:txBody>
                  <a:tcPr marL="68580" marR="68580" marT="34290" marB="54864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(9)</a:t>
                      </a:r>
                    </a:p>
                  </a:txBody>
                  <a:tcPr marL="68580" marR="68580" marT="34290" marB="54864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7973">
                <a:tc>
                  <a:txBody>
                    <a:bodyPr/>
                    <a:lstStyle/>
                    <a:p>
                      <a:pPr marL="91440" indent="0">
                        <a:lnSpc>
                          <a:spcPts val="1400"/>
                        </a:lnSpc>
                        <a:tabLst/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genotype 1a</a:t>
                      </a:r>
                    </a:p>
                    <a:p>
                      <a:pPr marL="91440" marR="0" lvl="0" indent="0" algn="l" defTabSz="6858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genotype 1b or other</a:t>
                      </a:r>
                    </a:p>
                    <a:p>
                      <a:pPr marL="91440" marR="0" lvl="0" indent="0" algn="l" defTabSz="6858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genotype 4</a:t>
                      </a:r>
                    </a:p>
                    <a:p>
                      <a:pPr marL="91440" marR="0" lvl="0" indent="0" algn="l" defTabSz="6858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genotype 6</a:t>
                      </a:r>
                    </a:p>
                  </a:txBody>
                  <a:tcPr marL="68580" marR="68580" marT="34290" marB="54864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(57)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(41)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(4)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54864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 (53)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 (39)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(7)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(1)</a:t>
                      </a:r>
                    </a:p>
                  </a:txBody>
                  <a:tcPr marL="68580" marR="68580" marT="34290" marB="54864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400">
                <a:tc>
                  <a:txBody>
                    <a:bodyPr/>
                    <a:lstStyle/>
                    <a:p>
                      <a:pPr marL="91440" indent="0">
                        <a:lnSpc>
                          <a:spcPts val="1400"/>
                        </a:lnSpc>
                        <a:tabLst/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IL28B CC genotype</a:t>
                      </a:r>
                    </a:p>
                  </a:txBody>
                  <a:tcPr marL="68580" marR="68580" marT="34290" marB="54864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(37)</a:t>
                      </a:r>
                    </a:p>
                  </a:txBody>
                  <a:tcPr marL="68580" marR="68580" marT="34290" marB="54864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(14)</a:t>
                      </a:r>
                    </a:p>
                  </a:txBody>
                  <a:tcPr marL="68580" marR="68580" marT="34290" marB="54864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82454252"/>
                  </a:ext>
                </a:extLst>
              </a:tr>
              <a:tr h="254400">
                <a:tc>
                  <a:txBody>
                    <a:bodyPr/>
                    <a:lstStyle/>
                    <a:p>
                      <a:pPr marL="91440" indent="0">
                        <a:lnSpc>
                          <a:spcPts val="1400"/>
                        </a:lnSpc>
                        <a:tabLst/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 ≥30 kg/m</a:t>
                      </a:r>
                      <a:r>
                        <a:rPr lang="en-US" sz="11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54864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(20)</a:t>
                      </a:r>
                    </a:p>
                  </a:txBody>
                  <a:tcPr marL="68580" marR="68580" marT="34290" marB="54864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(29)</a:t>
                      </a:r>
                    </a:p>
                  </a:txBody>
                  <a:tcPr marL="68580" marR="68580" marT="34290" marB="54864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725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46086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>
                <a:cs typeface="Arial"/>
              </a:rPr>
              <a:t>Elbasvir-Grazoprevir in Persons with Compensated Cirrhosis</a:t>
            </a:r>
            <a:br>
              <a:rPr lang="en-US" sz="2000" dirty="0">
                <a:cs typeface="Arial"/>
              </a:rPr>
            </a:br>
            <a:r>
              <a:rPr lang="en-US" sz="2000" dirty="0">
                <a:cs typeface="Arial"/>
              </a:rPr>
              <a:t>Integrated Analysis: Baseline Characteristics</a:t>
            </a:r>
            <a:endParaRPr lang="en-US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Jacobson IM, et al. Gastroenterology. 2017;152:1372-82.e2.</a:t>
            </a:r>
          </a:p>
        </p:txBody>
      </p:sp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915895" y="1009524"/>
          <a:ext cx="7315200" cy="3825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3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3648">
                <a:tc rowSpan="2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/>
                        <a:t>Baseline Characteristic, n (%)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 err="1"/>
                        <a:t>Elbasvir-Grazoprevir</a:t>
                      </a:r>
                      <a:endParaRPr lang="en-US" sz="1100" dirty="0"/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3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725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b="1" baseline="0" dirty="0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Treatment Naïve 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(n = 169)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8C3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Treatment Experienced</a:t>
                      </a:r>
                      <a:endParaRPr lang="en-US" sz="1100" b="0" dirty="0">
                        <a:solidFill>
                          <a:srgbClr val="FFFFFF"/>
                        </a:solidFill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</a:rPr>
                        <a:t>(n = 233)</a:t>
                      </a:r>
                      <a:endParaRPr lang="en-US" sz="1100" dirty="0">
                        <a:solidFill>
                          <a:srgbClr val="FFFFFF"/>
                        </a:solidFill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5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64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/>
                        <a:t>HIV coinfection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35 (21)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5 (2)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64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/>
                        <a:t>Chronic kidney disease, stage 4 or 5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4 (2.4)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3 (1.3)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888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 treatment response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Null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Relapse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Prior DAA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100" baseline="0" dirty="0"/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baseline="0" dirty="0"/>
                        <a:t>NA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baseline="0" dirty="0"/>
                        <a:t>NA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baseline="0" dirty="0"/>
                        <a:t>NA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100" dirty="0"/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120 (51.5)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59 (25)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34 (14.6)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4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/>
                        <a:t>Platelet count &lt;100 x 10</a:t>
                      </a:r>
                      <a:r>
                        <a:rPr lang="en-US" sz="1100" baseline="30000" dirty="0"/>
                        <a:t>3</a:t>
                      </a:r>
                      <a:r>
                        <a:rPr lang="en-US" sz="1100" dirty="0"/>
                        <a:t>/</a:t>
                      </a:r>
                      <a:r>
                        <a:rPr lang="en-US" sz="1100" dirty="0" err="1"/>
                        <a:t>μL</a:t>
                      </a:r>
                      <a:endParaRPr lang="en-US" sz="1100" dirty="0"/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40 (24)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61 (26)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648">
                <a:tc>
                  <a:txBody>
                    <a:bodyPr/>
                    <a:lstStyle/>
                    <a:p>
                      <a:pPr marL="0" indent="0">
                        <a:lnSpc>
                          <a:spcPts val="1400"/>
                        </a:lnSpc>
                        <a:tabLst/>
                      </a:pPr>
                      <a:r>
                        <a:rPr lang="en-US" sz="1100" baseline="0" dirty="0"/>
                        <a:t>Albumin &lt;3 g/dL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0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1 (0.4)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89188">
                <a:tc>
                  <a:txBody>
                    <a:bodyPr/>
                    <a:lstStyle/>
                    <a:p>
                      <a:pPr marL="0" indent="0">
                        <a:lnSpc>
                          <a:spcPts val="1400"/>
                        </a:lnSpc>
                        <a:tabLst/>
                      </a:pPr>
                      <a:r>
                        <a:rPr lang="en-US" sz="1100" baseline="0" dirty="0"/>
                        <a:t>Cirrhosis determination method</a:t>
                      </a:r>
                    </a:p>
                    <a:p>
                      <a:pPr marL="0" indent="0">
                        <a:lnSpc>
                          <a:spcPts val="1400"/>
                        </a:lnSpc>
                        <a:tabLst/>
                      </a:pPr>
                      <a:r>
                        <a:rPr lang="en-US" sz="1100" baseline="0" dirty="0"/>
                        <a:t>  Biopsy</a:t>
                      </a:r>
                    </a:p>
                    <a:p>
                      <a:pPr marL="0" indent="0">
                        <a:lnSpc>
                          <a:spcPts val="1400"/>
                        </a:lnSpc>
                        <a:tabLst/>
                      </a:pPr>
                      <a:r>
                        <a:rPr lang="en-US" sz="1100" baseline="0" dirty="0"/>
                        <a:t>  ALT-platelet ratio index + </a:t>
                      </a:r>
                      <a:r>
                        <a:rPr lang="en-US" sz="1100" baseline="0" dirty="0" err="1"/>
                        <a:t>FibroTest</a:t>
                      </a:r>
                      <a:endParaRPr lang="en-US" sz="1100" baseline="0" dirty="0"/>
                    </a:p>
                    <a:p>
                      <a:pPr marL="0" indent="0">
                        <a:lnSpc>
                          <a:spcPts val="1400"/>
                        </a:lnSpc>
                        <a:tabLst/>
                      </a:pPr>
                      <a:r>
                        <a:rPr lang="en-US" sz="1100" baseline="0" dirty="0"/>
                        <a:t>  </a:t>
                      </a:r>
                      <a:r>
                        <a:rPr lang="en-US" sz="1100" baseline="0" dirty="0" err="1"/>
                        <a:t>FibroScan</a:t>
                      </a:r>
                      <a:endParaRPr lang="en-US" sz="1100" baseline="0" dirty="0"/>
                    </a:p>
                    <a:p>
                      <a:pPr marL="0" indent="0">
                        <a:lnSpc>
                          <a:spcPts val="1400"/>
                        </a:lnSpc>
                        <a:tabLst/>
                      </a:pPr>
                      <a:r>
                        <a:rPr lang="en-US" sz="1100" baseline="0" dirty="0"/>
                        <a:t>    12.6 – 15 kPa</a:t>
                      </a:r>
                    </a:p>
                    <a:p>
                      <a:pPr marL="0" indent="0">
                        <a:lnSpc>
                          <a:spcPts val="1400"/>
                        </a:lnSpc>
                        <a:tabLst/>
                      </a:pPr>
                      <a:r>
                        <a:rPr lang="en-US" sz="1100" baseline="0" dirty="0"/>
                        <a:t>    15.1 – 20 kPa</a:t>
                      </a:r>
                    </a:p>
                    <a:p>
                      <a:pPr marL="0" indent="0">
                        <a:lnSpc>
                          <a:spcPts val="1400"/>
                        </a:lnSpc>
                        <a:tabLst/>
                      </a:pPr>
                      <a:r>
                        <a:rPr lang="en-US" sz="1100" baseline="0" dirty="0"/>
                        <a:t>     20.1-25 kPa</a:t>
                      </a:r>
                    </a:p>
                    <a:p>
                      <a:pPr marL="0" indent="0">
                        <a:lnSpc>
                          <a:spcPts val="1400"/>
                        </a:lnSpc>
                        <a:tabLst/>
                      </a:pPr>
                      <a:r>
                        <a:rPr lang="en-US" sz="1100" baseline="0" dirty="0"/>
                        <a:t>    &gt;25 kPa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100" dirty="0"/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43 (25)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12 (7)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114 (67.5)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33 (29)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40 (35)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10 (9)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31 (27)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100" dirty="0"/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72 (31)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17 (7)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144 (62)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35 (24)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33 (23)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14 (10)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100" dirty="0"/>
                        <a:t>62 (43)</a:t>
                      </a: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82454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976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>
                <a:cs typeface="Arial"/>
              </a:rPr>
              <a:t>Elbasvir-Grazoprevir in Persons with Compensated Cirrhosis</a:t>
            </a:r>
            <a:br>
              <a:rPr lang="en-US" sz="2000" dirty="0"/>
            </a:br>
            <a:r>
              <a:rPr lang="en-US" sz="2000" dirty="0"/>
              <a:t>Integrated Analysis: 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Jacobson IM, et al. Gastroenterology. 2017;152:1372-82.e2.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/>
        </p:nvGraphicFramePr>
        <p:xfrm>
          <a:off x="460021" y="1088531"/>
          <a:ext cx="8229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1139172" y="4502021"/>
            <a:ext cx="6871716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69365" tIns="34073" rIns="69365" bIns="34073" anchor="ctr">
            <a:prstTxWarp prst="textNoShape">
              <a:avLst/>
            </a:prstTxWarp>
          </a:bodyPr>
          <a:lstStyle/>
          <a:p>
            <a:pPr marL="205740" defTabSz="701279">
              <a:lnSpc>
                <a:spcPts val="1350"/>
              </a:lnSpc>
              <a:spcBef>
                <a:spcPct val="50000"/>
              </a:spcBef>
            </a:pP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 Abbreviations: EBR-GZR = elbasvir-grazoprevir; SOF = sofosbuvir; RBV = ribavirin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C5D8882-5D1B-BE4A-B4D7-56778192D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611" y="3966029"/>
            <a:ext cx="1371600" cy="205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34073" rIns="0" bIns="34073" anchor="ctr">
            <a:prstTxWarp prst="textNoShape">
              <a:avLst/>
            </a:prstTxWarp>
          </a:bodyPr>
          <a:lstStyle/>
          <a:p>
            <a:pPr algn="ctr" defTabSz="701279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12 Weeks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34DB228-B20D-7B49-8F4E-5B41C591426E}"/>
              </a:ext>
            </a:extLst>
          </p:cNvPr>
          <p:cNvCxnSpPr>
            <a:cxnSpLocks/>
          </p:cNvCxnSpPr>
          <p:nvPr/>
        </p:nvCxnSpPr>
        <p:spPr>
          <a:xfrm>
            <a:off x="1468880" y="3910943"/>
            <a:ext cx="219456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6328036-08D7-9642-A145-C55B63464B9E}"/>
              </a:ext>
            </a:extLst>
          </p:cNvPr>
          <p:cNvCxnSpPr>
            <a:cxnSpLocks/>
          </p:cNvCxnSpPr>
          <p:nvPr/>
        </p:nvCxnSpPr>
        <p:spPr>
          <a:xfrm>
            <a:off x="3890409" y="3910943"/>
            <a:ext cx="219456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D1FAB6A-784D-4142-8E10-1E442A7D287C}"/>
              </a:ext>
            </a:extLst>
          </p:cNvPr>
          <p:cNvCxnSpPr>
            <a:cxnSpLocks/>
          </p:cNvCxnSpPr>
          <p:nvPr/>
        </p:nvCxnSpPr>
        <p:spPr>
          <a:xfrm>
            <a:off x="6338845" y="3910943"/>
            <a:ext cx="219456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1BF8AAD7-D75B-5A41-990A-8E3AE4F5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3141" y="3966029"/>
            <a:ext cx="1371600" cy="205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34073" rIns="0" bIns="34073" anchor="ctr">
            <a:prstTxWarp prst="textNoShape">
              <a:avLst/>
            </a:prstTxWarp>
          </a:bodyPr>
          <a:lstStyle/>
          <a:p>
            <a:pPr algn="ctr" defTabSz="701279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12 Weeks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1D412C6-EE3A-A646-813C-FD5C674A1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5859" y="3966029"/>
            <a:ext cx="1371600" cy="205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34073" rIns="0" bIns="34073" anchor="ctr">
            <a:prstTxWarp prst="textNoShape">
              <a:avLst/>
            </a:prstTxWarp>
          </a:bodyPr>
          <a:lstStyle/>
          <a:p>
            <a:pPr algn="ctr" defTabSz="701279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16/18 Weeks</a:t>
            </a:r>
          </a:p>
        </p:txBody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EDFD4447-F844-EA47-9599-9E39F5388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447" y="4202034"/>
            <a:ext cx="4663440" cy="274320"/>
          </a:xfrm>
          <a:prstGeom prst="rect">
            <a:avLst/>
          </a:prstGeom>
          <a:solidFill>
            <a:srgbClr val="705500"/>
          </a:solidFill>
          <a:ln w="12700">
            <a:noFill/>
            <a:miter lim="800000"/>
            <a:headEnd/>
            <a:tailEnd/>
          </a:ln>
        </p:spPr>
        <p:txBody>
          <a:bodyPr lIns="0" tIns="34073" rIns="0" bIns="34073" anchor="ctr">
            <a:prstTxWarp prst="textNoShape">
              <a:avLst/>
            </a:prstTxWarp>
          </a:bodyPr>
          <a:lstStyle/>
          <a:p>
            <a:pPr algn="ctr" defTabSz="701279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Arial" pitchFamily="22" charset="0"/>
              </a:rPr>
              <a:t>Treatment-Experienced</a:t>
            </a:r>
          </a:p>
        </p:txBody>
      </p:sp>
      <p:sp>
        <p:nvSpPr>
          <p:cNvPr id="34" name="Rectangle 25">
            <a:extLst>
              <a:ext uri="{FF2B5EF4-FFF2-40B4-BE49-F238E27FC236}">
                <a16:creationId xmlns:a16="http://schemas.microsoft.com/office/drawing/2014/main" id="{73651E17-92F8-9C45-B145-FC6A06821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285" y="4202034"/>
            <a:ext cx="2286000" cy="274320"/>
          </a:xfrm>
          <a:prstGeom prst="rect">
            <a:avLst/>
          </a:prstGeom>
          <a:solidFill>
            <a:srgbClr val="66933A"/>
          </a:solidFill>
          <a:ln w="12700">
            <a:noFill/>
            <a:miter lim="800000"/>
            <a:headEnd/>
            <a:tailEnd/>
          </a:ln>
        </p:spPr>
        <p:txBody>
          <a:bodyPr lIns="0" tIns="34073" rIns="0" bIns="34073" anchor="ctr">
            <a:prstTxWarp prst="textNoShape">
              <a:avLst/>
            </a:prstTxWarp>
          </a:bodyPr>
          <a:lstStyle/>
          <a:p>
            <a:pPr algn="ctr" defTabSz="701279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Arial" pitchFamily="22" charset="0"/>
              </a:rPr>
              <a:t>Treatment-Naive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C24E1A-1244-2F41-B7FE-4415DC43F02C}"/>
              </a:ext>
            </a:extLst>
          </p:cNvPr>
          <p:cNvSpPr/>
          <p:nvPr/>
        </p:nvSpPr>
        <p:spPr>
          <a:xfrm>
            <a:off x="1599951" y="3250228"/>
            <a:ext cx="482881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125"/>
              </a:lnSpc>
            </a:pPr>
            <a:r>
              <a:rPr lang="en-US" sz="105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135</a:t>
            </a:r>
            <a:b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12DC593-CAD9-6E48-A5C3-134656B5C3A6}"/>
              </a:ext>
            </a:extLst>
          </p:cNvPr>
          <p:cNvSpPr/>
          <p:nvPr/>
        </p:nvSpPr>
        <p:spPr>
          <a:xfrm>
            <a:off x="2842890" y="3250228"/>
            <a:ext cx="482881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125"/>
              </a:lnSpc>
            </a:pPr>
            <a:r>
              <a:rPr lang="en-US" sz="105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b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328AF68-6963-B04C-9711-DC692DB9F31D}"/>
              </a:ext>
            </a:extLst>
          </p:cNvPr>
          <p:cNvSpPr/>
          <p:nvPr/>
        </p:nvSpPr>
        <p:spPr>
          <a:xfrm>
            <a:off x="4052825" y="3250228"/>
            <a:ext cx="482881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125"/>
              </a:lnSpc>
            </a:pPr>
            <a:r>
              <a:rPr lang="en-US" sz="105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b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9EF4721-6573-3244-A2F4-41AFAA331603}"/>
              </a:ext>
            </a:extLst>
          </p:cNvPr>
          <p:cNvSpPr/>
          <p:nvPr/>
        </p:nvSpPr>
        <p:spPr>
          <a:xfrm>
            <a:off x="5272146" y="3250228"/>
            <a:ext cx="482881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125"/>
              </a:lnSpc>
            </a:pPr>
            <a:r>
              <a:rPr lang="en-US" sz="105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b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A3301C4-A51B-F44B-A3A4-2D1AAE760094}"/>
              </a:ext>
            </a:extLst>
          </p:cNvPr>
          <p:cNvSpPr/>
          <p:nvPr/>
        </p:nvSpPr>
        <p:spPr>
          <a:xfrm>
            <a:off x="6490429" y="3250228"/>
            <a:ext cx="482881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125"/>
              </a:lnSpc>
            </a:pPr>
            <a:r>
              <a:rPr lang="en-US" sz="105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b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68E1128-2830-1F43-915E-D569F528A3EC}"/>
              </a:ext>
            </a:extLst>
          </p:cNvPr>
          <p:cNvSpPr/>
          <p:nvPr/>
        </p:nvSpPr>
        <p:spPr>
          <a:xfrm>
            <a:off x="7700981" y="3250228"/>
            <a:ext cx="482881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125"/>
              </a:lnSpc>
            </a:pPr>
            <a:r>
              <a:rPr lang="en-US" sz="105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b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</a:p>
        </p:txBody>
      </p:sp>
    </p:spTree>
    <p:extLst>
      <p:ext uri="{BB962C8B-B14F-4D97-AF65-F5344CB8AC3E}">
        <p14:creationId xmlns:p14="http://schemas.microsoft.com/office/powerpoint/2010/main" val="250506345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>
                <a:cs typeface="Arial"/>
              </a:rPr>
              <a:t>Elbasvir-Grazoprevir in Persons with Compensated Cirrhosis</a:t>
            </a:r>
            <a:br>
              <a:rPr lang="en-US" sz="2000" dirty="0"/>
            </a:br>
            <a:r>
              <a:rPr lang="en-US" sz="2000" dirty="0"/>
              <a:t>Integrated Analysis: Treatment-Naive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Jacobson IM, et al. Gastroenterology. 2017;152:1372-82.e2.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192E9478-9857-5F44-8A97-62F9C8A44DB1}"/>
              </a:ext>
            </a:extLst>
          </p:cNvPr>
          <p:cNvGraphicFramePr>
            <a:graphicFrameLocks/>
          </p:cNvGraphicFramePr>
          <p:nvPr/>
        </p:nvGraphicFramePr>
        <p:xfrm>
          <a:off x="457200" y="1028711"/>
          <a:ext cx="8229600" cy="3106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133EAA62-8539-974A-BB64-AC3B98A92392}"/>
              </a:ext>
            </a:extLst>
          </p:cNvPr>
          <p:cNvSpPr txBox="1"/>
          <p:nvPr/>
        </p:nvSpPr>
        <p:spPr>
          <a:xfrm>
            <a:off x="1335505" y="4231483"/>
            <a:ext cx="7255042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274320" rtlCol="0">
            <a:spAutoFit/>
          </a:bodyPr>
          <a:lstStyle/>
          <a:p>
            <a:r>
              <a:rPr lang="en-US" sz="1050" dirty="0">
                <a:latin typeface="Arial" charset="0"/>
                <a:ea typeface="Arial" charset="0"/>
                <a:cs typeface="Arial" charset="0"/>
              </a:rPr>
              <a:t>Abbreviations: RA =  resistance-associated variant; EBR-GZR = elbasvir-grazoprevir; RBV = ribavirin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79FE51-EA57-5341-A956-94D054C2E130}"/>
              </a:ext>
            </a:extLst>
          </p:cNvPr>
          <p:cNvSpPr/>
          <p:nvPr/>
        </p:nvSpPr>
        <p:spPr>
          <a:xfrm>
            <a:off x="2291706" y="3491794"/>
            <a:ext cx="731520" cy="2743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66/67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E3C25E-4A36-E248-BF1F-4A83CAA9A611}"/>
              </a:ext>
            </a:extLst>
          </p:cNvPr>
          <p:cNvSpPr/>
          <p:nvPr/>
        </p:nvSpPr>
        <p:spPr>
          <a:xfrm>
            <a:off x="3261171" y="3491794"/>
            <a:ext cx="731520" cy="2743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7/8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160573-C3B0-B549-8223-0AA62EB037D3}"/>
              </a:ext>
            </a:extLst>
          </p:cNvPr>
          <p:cNvSpPr/>
          <p:nvPr/>
        </p:nvSpPr>
        <p:spPr>
          <a:xfrm>
            <a:off x="5924034" y="3491794"/>
            <a:ext cx="731520" cy="2743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16/16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77B750-0C6B-9940-9006-1B3C702DD6E8}"/>
              </a:ext>
            </a:extLst>
          </p:cNvPr>
          <p:cNvSpPr/>
          <p:nvPr/>
        </p:nvSpPr>
        <p:spPr>
          <a:xfrm>
            <a:off x="6909044" y="3491794"/>
            <a:ext cx="731520" cy="2743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125"/>
              </a:lnSpc>
            </a:pP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C86F5A-8A21-0D4E-991A-DA7D863836CA}"/>
              </a:ext>
            </a:extLst>
          </p:cNvPr>
          <p:cNvSpPr txBox="1"/>
          <p:nvPr/>
        </p:nvSpPr>
        <p:spPr>
          <a:xfrm>
            <a:off x="1335505" y="4517668"/>
            <a:ext cx="7255042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274320" rtlCol="0">
            <a:spAutoFit/>
          </a:bodyPr>
          <a:lstStyle/>
          <a:p>
            <a:r>
              <a:rPr lang="en-US" sz="1050" dirty="0">
                <a:latin typeface="Arial" charset="0"/>
                <a:ea typeface="Arial" charset="0"/>
                <a:cs typeface="Arial" charset="0"/>
              </a:rPr>
              <a:t>Note: RAS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testing was via population-based sequencing with 25% threshold</a:t>
            </a:r>
            <a:r>
              <a:rPr lang="en-US" sz="1050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583130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>
                <a:cs typeface="Arial"/>
              </a:rPr>
              <a:t>Elbasvir-Grazoprevir in Persons with Compensated Cirrhosis</a:t>
            </a:r>
            <a:br>
              <a:rPr lang="en-US" sz="2000" dirty="0"/>
            </a:br>
            <a:r>
              <a:rPr lang="en-US" sz="2000" dirty="0"/>
              <a:t>Integrated Analysis: Treatment-Experienced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Jacobson IM, et al. Gastroenterology. 2017;152:1372-82.e2.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DAB66A-D4BF-F746-9593-0DBF4B9DB550}"/>
              </a:ext>
            </a:extLst>
          </p:cNvPr>
          <p:cNvSpPr/>
          <p:nvPr/>
        </p:nvSpPr>
        <p:spPr>
          <a:xfrm>
            <a:off x="2830185" y="3084791"/>
            <a:ext cx="482881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125"/>
              </a:lnSpc>
            </a:pPr>
            <a:r>
              <a:rPr lang="en-US" sz="975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  <a:br>
              <a:rPr lang="en-US" sz="9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40379A3-B38E-9D48-8016-B3A0E807F397}"/>
              </a:ext>
            </a:extLst>
          </p:cNvPr>
          <p:cNvSpPr/>
          <p:nvPr/>
        </p:nvSpPr>
        <p:spPr>
          <a:xfrm>
            <a:off x="3645906" y="3084791"/>
            <a:ext cx="482881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125"/>
              </a:lnSpc>
            </a:pPr>
            <a:r>
              <a:rPr lang="en-US" sz="975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br>
              <a:rPr lang="en-US" sz="9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8614AA-2A19-9B44-B195-9921B4BB8B6D}"/>
              </a:ext>
            </a:extLst>
          </p:cNvPr>
          <p:cNvSpPr/>
          <p:nvPr/>
        </p:nvSpPr>
        <p:spPr>
          <a:xfrm>
            <a:off x="5589495" y="3084791"/>
            <a:ext cx="482881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125"/>
              </a:lnSpc>
            </a:pPr>
            <a:r>
              <a:rPr lang="en-US" sz="975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br>
              <a:rPr lang="en-US" sz="9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6DB4D8D-D0C0-734A-BD58-A082018BD27B}"/>
              </a:ext>
            </a:extLst>
          </p:cNvPr>
          <p:cNvGraphicFramePr>
            <a:graphicFrameLocks/>
          </p:cNvGraphicFramePr>
          <p:nvPr/>
        </p:nvGraphicFramePr>
        <p:xfrm>
          <a:off x="463494" y="1057275"/>
          <a:ext cx="8229600" cy="283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08E1A686-0AF3-EB4E-B92F-E21A5638B521}"/>
              </a:ext>
            </a:extLst>
          </p:cNvPr>
          <p:cNvSpPr txBox="1"/>
          <p:nvPr/>
        </p:nvSpPr>
        <p:spPr>
          <a:xfrm>
            <a:off x="1686608" y="3382185"/>
            <a:ext cx="477059" cy="253916"/>
          </a:xfrm>
          <a:prstGeom prst="rect">
            <a:avLst/>
          </a:prstGeom>
        </p:spPr>
        <p:txBody>
          <a:bodyPr wrap="square" lIns="0" rIns="0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30/31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965440F3-9D1C-624C-88DB-F8F2632FAF1E}"/>
              </a:ext>
            </a:extLst>
          </p:cNvPr>
          <p:cNvSpPr txBox="1"/>
          <p:nvPr/>
        </p:nvSpPr>
        <p:spPr>
          <a:xfrm>
            <a:off x="3507852" y="3382185"/>
            <a:ext cx="459632" cy="253916"/>
          </a:xfrm>
          <a:prstGeom prst="rect">
            <a:avLst/>
          </a:prstGeom>
        </p:spPr>
        <p:txBody>
          <a:bodyPr wrap="square" lIns="0" rIns="0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22/22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7364DF46-EB33-1B44-8A08-5678FE46AFD3}"/>
              </a:ext>
            </a:extLst>
          </p:cNvPr>
          <p:cNvSpPr txBox="1"/>
          <p:nvPr/>
        </p:nvSpPr>
        <p:spPr>
          <a:xfrm>
            <a:off x="5335043" y="3382185"/>
            <a:ext cx="466928" cy="253916"/>
          </a:xfrm>
          <a:prstGeom prst="rect">
            <a:avLst/>
          </a:prstGeom>
        </p:spPr>
        <p:txBody>
          <a:bodyPr wrap="square" lIns="0" rIns="0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22/22</a:t>
            </a: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8A33EED0-DCD7-7A49-8530-F2197BA9ADF9}"/>
              </a:ext>
            </a:extLst>
          </p:cNvPr>
          <p:cNvSpPr txBox="1"/>
          <p:nvPr/>
        </p:nvSpPr>
        <p:spPr>
          <a:xfrm>
            <a:off x="7144760" y="3382185"/>
            <a:ext cx="463280" cy="253916"/>
          </a:xfrm>
          <a:prstGeom prst="rect">
            <a:avLst/>
          </a:prstGeom>
        </p:spPr>
        <p:txBody>
          <a:bodyPr wrap="square" lIns="0" rIns="0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27/27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A255998F-87C2-B148-85FC-1540A56B1604}"/>
              </a:ext>
            </a:extLst>
          </p:cNvPr>
          <p:cNvSpPr txBox="1"/>
          <p:nvPr/>
        </p:nvSpPr>
        <p:spPr>
          <a:xfrm>
            <a:off x="2361483" y="3382185"/>
            <a:ext cx="477059" cy="253916"/>
          </a:xfrm>
          <a:prstGeom prst="rect">
            <a:avLst/>
          </a:prstGeom>
        </p:spPr>
        <p:txBody>
          <a:bodyPr wrap="square" lIns="0" rIns="0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1/3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C59A73FB-1212-F44A-A681-CCDAD8C8F0D9}"/>
              </a:ext>
            </a:extLst>
          </p:cNvPr>
          <p:cNvSpPr txBox="1"/>
          <p:nvPr/>
        </p:nvSpPr>
        <p:spPr>
          <a:xfrm>
            <a:off x="4146338" y="3382185"/>
            <a:ext cx="459632" cy="253916"/>
          </a:xfrm>
          <a:prstGeom prst="rect">
            <a:avLst/>
          </a:prstGeom>
        </p:spPr>
        <p:txBody>
          <a:bodyPr wrap="square" lIns="0" rIns="0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1/3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26792822-E498-F044-8121-1CF2DE73CA3E}"/>
              </a:ext>
            </a:extLst>
          </p:cNvPr>
          <p:cNvSpPr txBox="1"/>
          <p:nvPr/>
        </p:nvSpPr>
        <p:spPr>
          <a:xfrm>
            <a:off x="5976451" y="3382185"/>
            <a:ext cx="457349" cy="253916"/>
          </a:xfrm>
          <a:prstGeom prst="rect">
            <a:avLst/>
          </a:prstGeom>
        </p:spPr>
        <p:txBody>
          <a:bodyPr wrap="square" lIns="0" rIns="0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2/3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C02BC333-0973-8E4B-B136-0EEEBBCD934C}"/>
              </a:ext>
            </a:extLst>
          </p:cNvPr>
          <p:cNvSpPr txBox="1"/>
          <p:nvPr/>
        </p:nvSpPr>
        <p:spPr>
          <a:xfrm>
            <a:off x="7837055" y="3382185"/>
            <a:ext cx="455984" cy="253916"/>
          </a:xfrm>
          <a:prstGeom prst="rect">
            <a:avLst/>
          </a:prstGeom>
        </p:spPr>
        <p:txBody>
          <a:bodyPr wrap="square" lIns="0" rIns="0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2/2</a:t>
            </a:r>
          </a:p>
        </p:txBody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64841A10-AE7E-D84A-B686-BCB92D0E0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4668" y="3971495"/>
            <a:ext cx="2055581" cy="28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34073" rIns="0" bIns="34073" anchor="ctr">
            <a:prstTxWarp prst="textNoShape">
              <a:avLst/>
            </a:prstTxWarp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12 weeks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38CF7D7-3DDF-EE48-A8A0-38E9DFFD5F21}"/>
              </a:ext>
            </a:extLst>
          </p:cNvPr>
          <p:cNvCxnSpPr/>
          <p:nvPr/>
        </p:nvCxnSpPr>
        <p:spPr>
          <a:xfrm>
            <a:off x="5083475" y="3922850"/>
            <a:ext cx="3383280" cy="0"/>
          </a:xfrm>
          <a:prstGeom prst="line">
            <a:avLst/>
          </a:prstGeom>
          <a:ln w="9525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C32620B-B392-A64C-A321-A99B50CDB8CD}"/>
              </a:ext>
            </a:extLst>
          </p:cNvPr>
          <p:cNvCxnSpPr/>
          <p:nvPr/>
        </p:nvCxnSpPr>
        <p:spPr>
          <a:xfrm>
            <a:off x="1489352" y="3922850"/>
            <a:ext cx="3383280" cy="0"/>
          </a:xfrm>
          <a:prstGeom prst="line">
            <a:avLst/>
          </a:prstGeom>
          <a:ln w="9525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5">
            <a:extLst>
              <a:ext uri="{FF2B5EF4-FFF2-40B4-BE49-F238E27FC236}">
                <a16:creationId xmlns:a16="http://schemas.microsoft.com/office/drawing/2014/main" id="{E390AA67-FE35-0246-9DAD-284A37626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0743" y="3971495"/>
            <a:ext cx="2057400" cy="28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34073" rIns="0" bIns="34073" anchor="ctr">
            <a:prstTxWarp prst="textNoShape">
              <a:avLst/>
            </a:prstTxWarp>
          </a:bodyPr>
          <a:lstStyle/>
          <a:p>
            <a:pPr algn="ctr" defTabSz="701279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16/18 weeks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3A6E02-C947-374E-80CA-A91366880F80}"/>
              </a:ext>
            </a:extLst>
          </p:cNvPr>
          <p:cNvSpPr txBox="1"/>
          <p:nvPr/>
        </p:nvSpPr>
        <p:spPr>
          <a:xfrm>
            <a:off x="1335505" y="4259403"/>
            <a:ext cx="7255042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274320" rtlCol="0">
            <a:spAutoFit/>
          </a:bodyPr>
          <a:lstStyle/>
          <a:p>
            <a:r>
              <a:rPr lang="en-US" sz="1050" dirty="0">
                <a:latin typeface="Arial" charset="0"/>
                <a:ea typeface="Arial" charset="0"/>
                <a:cs typeface="Arial" charset="0"/>
              </a:rPr>
              <a:t>Abbreviations: RA =  resistance-associated variant; EBR-GZR = elbasvir-grazoprevir; RBV = ribavirin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A457242-74F5-3645-A44B-3D43D74E7CF5}"/>
              </a:ext>
            </a:extLst>
          </p:cNvPr>
          <p:cNvSpPr txBox="1"/>
          <p:nvPr/>
        </p:nvSpPr>
        <p:spPr>
          <a:xfrm>
            <a:off x="1335505" y="4529260"/>
            <a:ext cx="7255042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274320" rtlCol="0">
            <a:spAutoFit/>
          </a:bodyPr>
          <a:lstStyle/>
          <a:p>
            <a:r>
              <a:rPr lang="en-US" sz="1050" dirty="0">
                <a:latin typeface="Arial" charset="0"/>
                <a:ea typeface="Arial" charset="0"/>
                <a:cs typeface="Arial" charset="0"/>
              </a:rPr>
              <a:t>Note: RAS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testing was via population-based sequencing with 25% threshold</a:t>
            </a:r>
            <a:r>
              <a:rPr lang="en-US" sz="1050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266968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>
                <a:cs typeface="Arial"/>
              </a:rPr>
              <a:t>Elbasvir-Grazoprevir in Persons with Compensated Cirrhosis</a:t>
            </a:r>
            <a:br>
              <a:rPr lang="en-US" sz="2000" dirty="0"/>
            </a:br>
            <a:r>
              <a:rPr lang="en-US" sz="2000" dirty="0"/>
              <a:t>Integrated Analysis: Conclusions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Jacobson IM, et al. Gastroenterology. 2017;152:1372-82.e2.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326ED-B525-F546-B97B-94AD3FB0E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-18168" y="1724102"/>
            <a:ext cx="9180576" cy="169987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Conclusions</a:t>
            </a:r>
            <a:r>
              <a:rPr lang="en-US" dirty="0">
                <a:solidFill>
                  <a:srgbClr val="C00000"/>
                </a:solidFill>
              </a:rPr>
              <a:t>:</a:t>
            </a:r>
            <a:r>
              <a:rPr lang="en-US" dirty="0"/>
              <a:t> “In an analysis of data from 6 clinical trials, rates of SVR12 ranged from 89% to 100% in patients with HCV genotype 1, 4, or 6 infections and compensated cirrhosis treated with elbasvir/grazoprevir, with or without ribavirin. Addition of ribavirin to a 12-week regimen of elbasvir/grazoprevir had little effect on the proportion of treatment-naïve or treatment-experienced patients who achieved an SVR12.”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49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3645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38978</TotalTime>
  <Words>861</Words>
  <Application>Microsoft Macintosh PowerPoint</Application>
  <PresentationFormat>On-screen Show (16:9)</PresentationFormat>
  <Paragraphs>168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Corbel</vt:lpstr>
      <vt:lpstr>Geneva</vt:lpstr>
      <vt:lpstr>Lucida Grande</vt:lpstr>
      <vt:lpstr>Times New Roman</vt:lpstr>
      <vt:lpstr>AETC_Master_Template_061510</vt:lpstr>
      <vt:lpstr>Elbasvir-Grazoprevir in Persons with Compensated Cirrhosis Integrated Analysis</vt:lpstr>
      <vt:lpstr>Elbasvir-Grazoprevir in Persons with Compensated Cirrhosis Integrated Analysis: Study Features</vt:lpstr>
      <vt:lpstr>Elbasvir-Grazoprevir in Persons with Compensated Cirrhosis Integrated Analysis: Baseline Characteristics</vt:lpstr>
      <vt:lpstr>Elbasvir-Grazoprevir in Persons with Compensated Cirrhosis Integrated Analysis: Baseline Characteristics</vt:lpstr>
      <vt:lpstr>Elbasvir-Grazoprevir in Persons with Compensated Cirrhosis Integrated Analysis: Results</vt:lpstr>
      <vt:lpstr>Elbasvir-Grazoprevir in Persons with Compensated Cirrhosis Integrated Analysis: Treatment-Naive</vt:lpstr>
      <vt:lpstr>Elbasvir-Grazoprevir in Persons with Compensated Cirrhosis Integrated Analysis: Treatment-Experienced</vt:lpstr>
      <vt:lpstr>Elbasvir-Grazoprevir in Persons with Compensated Cirrhosis Integrated Analysis: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1477</cp:revision>
  <cp:lastPrinted>2019-10-21T18:40:24Z</cp:lastPrinted>
  <dcterms:created xsi:type="dcterms:W3CDTF">2010-11-28T05:36:22Z</dcterms:created>
  <dcterms:modified xsi:type="dcterms:W3CDTF">2022-03-31T04:19:58Z</dcterms:modified>
</cp:coreProperties>
</file>