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890" r:id="rId2"/>
    <p:sldId id="891" r:id="rId3"/>
    <p:sldId id="892" r:id="rId4"/>
    <p:sldId id="893" r:id="rId5"/>
    <p:sldId id="950" r:id="rId6"/>
    <p:sldId id="951" r:id="rId7"/>
    <p:sldId id="952" r:id="rId8"/>
    <p:sldId id="896" r:id="rId9"/>
    <p:sldId id="895" r:id="rId10"/>
    <p:sldId id="953" r:id="rId11"/>
    <p:sldId id="897" r:id="rId12"/>
    <p:sldId id="1110" r:id="rId13"/>
    <p:sldId id="954" r:id="rId14"/>
    <p:sldId id="899" r:id="rId15"/>
    <p:sldId id="949" r:id="rId16"/>
    <p:sldId id="999" r:id="rId17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A" initials="MFA" lastIdx="23" clrIdx="0">
    <p:extLst>
      <p:ext uri="{19B8F6BF-5375-455C-9EA6-DF929625EA0E}">
        <p15:presenceInfo xmlns:p15="http://schemas.microsoft.com/office/powerpoint/2012/main" userId="714ddc0a6c47b6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B00"/>
    <a:srgbClr val="0085B6"/>
    <a:srgbClr val="708C76"/>
    <a:srgbClr val="005B9D"/>
    <a:srgbClr val="7A9342"/>
    <a:srgbClr val="456975"/>
    <a:srgbClr val="C4AAC3"/>
    <a:srgbClr val="9A8699"/>
    <a:srgbClr val="E1C4E0"/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5" autoAdjust="0"/>
    <p:restoredTop sz="85486" autoAdjust="0"/>
  </p:normalViewPr>
  <p:slideViewPr>
    <p:cSldViewPr snapToGrid="0" showGuides="1">
      <p:cViewPr varScale="1">
        <p:scale>
          <a:sx n="142" d="100"/>
          <a:sy n="142" d="100"/>
        </p:scale>
        <p:origin x="104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624472"/>
                  </a:gs>
                  <a:gs pos="100000">
                    <a:srgbClr val="977BA5"/>
                  </a:gs>
                </a:gsLst>
                <a:lin ang="0" scaled="1"/>
                <a:tileRect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8915-7A45-A597-63658AE03B13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21446A"/>
                  </a:gs>
                  <a:gs pos="100000">
                    <a:srgbClr val="3D7EC4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8915-7A45-A597-63658AE03B1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915-7A45-A597-63658AE03B13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</c:v>
                </c:pt>
                <c:pt idx="1">
                  <c:v>SOF-VEL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95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15-7A45-A597-63658AE03B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6613944"/>
        <c:axId val="-2136710632"/>
      </c:barChart>
      <c:catAx>
        <c:axId val="-2136613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13671063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3671063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8.7732089044425003E-4"/>
              <c:y val="0.1270366939426689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136613944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50365B"/>
                  </a:gs>
                  <a:gs pos="100000">
                    <a:srgbClr val="9F82B0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2718-134E-9893-1B3E74A988ED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21446A"/>
                  </a:gs>
                  <a:gs pos="100000">
                    <a:srgbClr val="3D7EC4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2718-134E-9893-1B3E74A988E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718-134E-9893-1B3E74A988ED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</c:v>
                </c:pt>
                <c:pt idx="1">
                  <c:v>SOF-VEL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95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18-134E-9893-1B3E74A988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0445144"/>
        <c:axId val="-2032048824"/>
      </c:barChart>
      <c:catAx>
        <c:axId val="-2070445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320488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204882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2.4213719754278646E-3"/>
              <c:y val="0.1830824584426946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70445144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745050279859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 x 8 weeks</c:v>
                </c:pt>
              </c:strCache>
            </c:strRef>
          </c:tx>
          <c:spPr>
            <a:gradFill>
              <a:gsLst>
                <a:gs pos="0">
                  <a:srgbClr val="6E4B7D">
                    <a:lumMod val="75000"/>
                  </a:srgbClr>
                </a:gs>
                <a:gs pos="100000">
                  <a:srgbClr val="6E4B7D">
                    <a:lumMod val="60000"/>
                    <a:lumOff val="40000"/>
                  </a:srgbClr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FBF-8F47-8BF3-93FFE429520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BF-8F47-8BF3-93FFE429520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FBF-8F47-8BF3-93FFE4295206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GT 1</c:v>
                </c:pt>
                <c:pt idx="1">
                  <c:v>GT 2</c:v>
                </c:pt>
                <c:pt idx="2">
                  <c:v>GT 3</c:v>
                </c:pt>
                <c:pt idx="3">
                  <c:v>GT 4</c:v>
                </c:pt>
                <c:pt idx="4">
                  <c:v>GT 5</c:v>
                </c:pt>
                <c:pt idx="5">
                  <c:v>GT 6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93</c:v>
                </c:pt>
                <c:pt idx="1">
                  <c:v>97</c:v>
                </c:pt>
                <c:pt idx="2">
                  <c:v>99</c:v>
                </c:pt>
                <c:pt idx="3">
                  <c:v>94</c:v>
                </c:pt>
                <c:pt idx="4">
                  <c:v>94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BF-8F47-8BF3-93FFE42952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 x 12 weeks</c:v>
                </c:pt>
              </c:strCache>
            </c:strRef>
          </c:tx>
          <c:spPr>
            <a:gradFill>
              <a:gsLst>
                <a:gs pos="0">
                  <a:srgbClr val="21446A"/>
                </a:gs>
                <a:gs pos="100000">
                  <a:srgbClr val="3E85D6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GT 1</c:v>
                </c:pt>
                <c:pt idx="1">
                  <c:v>GT 2</c:v>
                </c:pt>
                <c:pt idx="2">
                  <c:v>GT 3</c:v>
                </c:pt>
                <c:pt idx="3">
                  <c:v>GT 4</c:v>
                </c:pt>
                <c:pt idx="4">
                  <c:v>GT 5</c:v>
                </c:pt>
                <c:pt idx="5">
                  <c:v>GT 6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98</c:v>
                </c:pt>
                <c:pt idx="1">
                  <c:v>100</c:v>
                </c:pt>
                <c:pt idx="2">
                  <c:v>97</c:v>
                </c:pt>
                <c:pt idx="3">
                  <c:v>98</c:v>
                </c:pt>
                <c:pt idx="4">
                  <c:v>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BF-8F47-8BF3-93FFE42952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31914840"/>
        <c:axId val="-2070766536"/>
      </c:barChart>
      <c:catAx>
        <c:axId val="-2031914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7076653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7076653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0"/>
              <c:y val="0.2228208978738667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03191484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5066438730474803"/>
          <c:y val="1.54626987352486E-2"/>
          <c:w val="0.63698995862454699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745050279859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 x 8 weeks</c:v>
                </c:pt>
              </c:strCache>
            </c:strRef>
          </c:tx>
          <c:spPr>
            <a:gradFill>
              <a:gsLst>
                <a:gs pos="0">
                  <a:srgbClr val="50365B"/>
                </a:gs>
                <a:gs pos="100000">
                  <a:srgbClr val="9177A4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229-EF48-A6CF-9C1EEF441AD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229-EF48-A6CF-9C1EEF441AD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229-EF48-A6CF-9C1EEF441AD2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1</c:v>
                </c:pt>
                <c:pt idx="1">
                  <c:v>GT 1a</c:v>
                </c:pt>
                <c:pt idx="2">
                  <c:v>GT 1b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</c:v>
                </c:pt>
                <c:pt idx="1">
                  <c:v>92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29-EF48-A6CF-9C1EEF44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 x 12 weeks</c:v>
                </c:pt>
              </c:strCache>
            </c:strRef>
          </c:tx>
          <c:spPr>
            <a:gradFill>
              <a:gsLst>
                <a:gs pos="0">
                  <a:srgbClr val="21446A"/>
                </a:gs>
                <a:gs pos="100000">
                  <a:srgbClr val="3D7EC4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1</c:v>
                </c:pt>
                <c:pt idx="1">
                  <c:v>GT 1a</c:v>
                </c:pt>
                <c:pt idx="2">
                  <c:v>GT 1b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98</c:v>
                </c:pt>
                <c:pt idx="1">
                  <c:v>99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29-EF48-A6CF-9C1EEF441A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-2102062216"/>
        <c:axId val="-2102132424"/>
      </c:barChart>
      <c:catAx>
        <c:axId val="-2102062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0213242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1021324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2.137229536896323E-3"/>
              <c:y val="0.1795254137272506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102062216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7240456253452244"/>
          <c:y val="2.0175977433940201E-2"/>
          <c:w val="0.71524986450356443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745050279859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 x 8 weeks</c:v>
                </c:pt>
              </c:strCache>
            </c:strRef>
          </c:tx>
          <c:spPr>
            <a:gradFill>
              <a:gsLst>
                <a:gs pos="0">
                  <a:srgbClr val="50365B"/>
                </a:gs>
                <a:gs pos="100000">
                  <a:srgbClr val="9177A4"/>
                </a:gs>
              </a:gsLst>
              <a:lin ang="0" scaled="1"/>
            </a:gra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068-F24F-8E17-70E9091010C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068-F24F-8E17-70E9091010C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068-F24F-8E17-70E9091010C2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1</c:v>
                </c:pt>
                <c:pt idx="1">
                  <c:v>GT 1a</c:v>
                </c:pt>
                <c:pt idx="2">
                  <c:v>GT 1b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</c:v>
                </c:pt>
                <c:pt idx="1">
                  <c:v>92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68-F24F-8E17-70E9091010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 x 12 weeks</c:v>
                </c:pt>
              </c:strCache>
            </c:strRef>
          </c:tx>
          <c:spPr>
            <a:gradFill>
              <a:gsLst>
                <a:gs pos="0">
                  <a:srgbClr val="21446A"/>
                </a:gs>
                <a:gs pos="100000">
                  <a:srgbClr val="3D7EC4"/>
                </a:gs>
              </a:gsLst>
              <a:lin ang="0" scaled="1"/>
            </a:gra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1</c:v>
                </c:pt>
                <c:pt idx="1">
                  <c:v>GT 1a</c:v>
                </c:pt>
                <c:pt idx="2">
                  <c:v>GT 1b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98</c:v>
                </c:pt>
                <c:pt idx="1">
                  <c:v>99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68-F24F-8E17-70E9091010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-2032014264"/>
        <c:axId val="-2069519704"/>
      </c:barChart>
      <c:catAx>
        <c:axId val="-2032014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6951970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6951970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32014264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76521302156509"/>
          <c:y val="2.0175977433940201E-2"/>
          <c:w val="0.71113304284256595"/>
          <c:h val="8.0726462290953996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851921093394"/>
          <c:y val="0.11061854768153982"/>
          <c:w val="0.83334687177980504"/>
          <c:h val="0.78246806649168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 x 8 weeks </c:v>
                </c:pt>
              </c:strCache>
            </c:strRef>
          </c:tx>
          <c:spPr>
            <a:gradFill>
              <a:gsLst>
                <a:gs pos="0">
                  <a:srgbClr val="50365B"/>
                </a:gs>
                <a:gs pos="100000">
                  <a:srgbClr val="9F82B0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171-794E-9F96-5ADAC0F39E3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171-794E-9F96-5ADAC0F39E3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171-794E-9F96-5ADAC0F39E3C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Cirrhosis</c:v>
                </c:pt>
                <c:pt idx="1">
                  <c:v>Cirrhosis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71-794E-9F96-5ADAC0F39E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 x 12 weeks </c:v>
                </c:pt>
              </c:strCache>
            </c:strRef>
          </c:tx>
          <c:spPr>
            <a:gradFill>
              <a:gsLst>
                <a:gs pos="0">
                  <a:srgbClr val="21446A"/>
                </a:gs>
                <a:gs pos="100000">
                  <a:srgbClr val="3D7EC4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Cirrhosis</c:v>
                </c:pt>
                <c:pt idx="1">
                  <c:v>Cirrhosis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98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71-794E-9F96-5ADAC0F39E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-2070913832"/>
        <c:axId val="-2070684088"/>
      </c:barChart>
      <c:catAx>
        <c:axId val="-2070913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706840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0684088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2.4781437184729503E-3"/>
              <c:y val="0.1802097997156898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7091383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3820527985779552"/>
          <c:y val="5.5555555555555558E-3"/>
          <c:w val="0.82333922989729669"/>
          <c:h val="0.1014621609798775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851921093394"/>
          <c:y val="0.11061854768153982"/>
          <c:w val="0.83334687177980504"/>
          <c:h val="0.78246806649168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 x 8 weeks </c:v>
                </c:pt>
              </c:strCache>
            </c:strRef>
          </c:tx>
          <c:spPr>
            <a:gradFill>
              <a:gsLst>
                <a:gs pos="0">
                  <a:srgbClr val="50365B"/>
                </a:gs>
                <a:gs pos="100000">
                  <a:srgbClr val="9F82B0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171-794E-9F96-5ADAC0F39E3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171-794E-9F96-5ADAC0F39E3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171-794E-9F96-5ADAC0F39E3C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Cirrhosis</c:v>
                </c:pt>
                <c:pt idx="1">
                  <c:v>Cirrhosis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71-794E-9F96-5ADAC0F39E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 x 12 weeks </c:v>
                </c:pt>
              </c:strCache>
            </c:strRef>
          </c:tx>
          <c:spPr>
            <a:gradFill>
              <a:gsLst>
                <a:gs pos="0">
                  <a:srgbClr val="21446A"/>
                </a:gs>
                <a:gs pos="100000">
                  <a:srgbClr val="3D7EC4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Cirrhosis</c:v>
                </c:pt>
                <c:pt idx="1">
                  <c:v>Cirrhosis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98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71-794E-9F96-5ADAC0F39E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-2070913832"/>
        <c:axId val="-2070684088"/>
      </c:barChart>
      <c:catAx>
        <c:axId val="-2070913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706840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0684088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2.4781437184729503E-3"/>
              <c:y val="0.1802097997156898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7091383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455591260843627"/>
          <c:y val="5.5555555555555558E-3"/>
          <c:w val="0.71598544365691763"/>
          <c:h val="0.1014621609798775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9.1335003579098004E-2"/>
          <c:w val="0.87107458655046699"/>
          <c:h val="0.72691791935099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</c:v>
                </c:pt>
              </c:strCache>
            </c:strRef>
          </c:tx>
          <c:spPr>
            <a:gradFill flip="none" rotWithShape="1">
              <a:gsLst>
                <a:gs pos="0">
                  <a:srgbClr val="50365B"/>
                </a:gs>
                <a:gs pos="100000">
                  <a:srgbClr val="9F82B0"/>
                </a:gs>
              </a:gsLst>
              <a:lin ang="0" scaled="1"/>
              <a:tileRect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E85-594A-9EDC-F0B5E63FB5B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E85-594A-9EDC-F0B5E63FB5B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E85-594A-9EDC-F0B5E63FB5B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E85-594A-9EDC-F0B5E63FB5B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E85-594A-9EDC-F0B5E63FB5B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E85-594A-9EDC-F0B5E63FB5BB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 RAS</c:v>
                </c:pt>
                <c:pt idx="1">
                  <c:v>Any NS3 or NS5A RAS</c:v>
                </c:pt>
                <c:pt idx="2">
                  <c:v>NS3 Only</c:v>
                </c:pt>
                <c:pt idx="3">
                  <c:v>NS5A Only</c:v>
                </c:pt>
                <c:pt idx="4">
                  <c:v>NS3 and NS5A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98</c:v>
                </c:pt>
                <c:pt idx="1">
                  <c:v>94</c:v>
                </c:pt>
                <c:pt idx="2">
                  <c:v>91</c:v>
                </c:pt>
                <c:pt idx="3">
                  <c:v>95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85-594A-9EDC-F0B5E63FB5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</c:v>
                </c:pt>
              </c:strCache>
            </c:strRef>
          </c:tx>
          <c:spPr>
            <a:gradFill flip="none" rotWithShape="1">
              <a:gsLst>
                <a:gs pos="0">
                  <a:srgbClr val="21446A"/>
                </a:gs>
                <a:gs pos="100000">
                  <a:srgbClr val="3D7EC4"/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&gt;99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E85-594A-9EDC-F0B5E63FB5BB}"/>
                </c:ext>
              </c:extLst>
            </c:dLbl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 RAS</c:v>
                </c:pt>
                <c:pt idx="1">
                  <c:v>Any NS3 or NS5A RAS</c:v>
                </c:pt>
                <c:pt idx="2">
                  <c:v>NS3 Only</c:v>
                </c:pt>
                <c:pt idx="3">
                  <c:v>NS5A Only</c:v>
                </c:pt>
                <c:pt idx="4">
                  <c:v>NS3 and NS5A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99</c:v>
                </c:pt>
                <c:pt idx="1">
                  <c:v>99.5</c:v>
                </c:pt>
                <c:pt idx="2">
                  <c:v>100</c:v>
                </c:pt>
                <c:pt idx="3">
                  <c:v>99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85-594A-9EDC-F0B5E63FB5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01837912"/>
        <c:axId val="-2102038984"/>
      </c:barChart>
      <c:catAx>
        <c:axId val="-2101837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020389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203898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0"/>
              <c:y val="0.1187857313290384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  <a:effectLst/>
        </c:spPr>
        <c:crossAx val="-210183791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8318885914620999"/>
          <c:y val="0"/>
          <c:w val="0.38577848674876702"/>
          <c:h val="7.785230255309000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0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5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C532C-3D97-E34C-A378-DD504926C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50" y="195241"/>
            <a:ext cx="2926080" cy="4659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0319A0-61A9-B04E-A7BC-8B6F583247CD}"/>
              </a:ext>
            </a:extLst>
          </p:cNvPr>
          <p:cNvGrpSpPr/>
          <p:nvPr userDrawn="1"/>
        </p:nvGrpSpPr>
        <p:grpSpPr>
          <a:xfrm>
            <a:off x="462321" y="4516238"/>
            <a:ext cx="2280879" cy="446276"/>
            <a:chOff x="462321" y="4578479"/>
            <a:chExt cx="2280879" cy="4462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FD9F7-C1BC-7347-B044-72480FB6114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462321" y="4578479"/>
              <a:ext cx="228087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Hepatitis </a:t>
              </a:r>
              <a:r>
                <a:rPr lang="en-US" sz="1200" b="1" cap="small" spc="100" baseline="0" dirty="0">
                  <a:solidFill>
                    <a:srgbClr val="285078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C</a:t>
              </a:r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 Online</a:t>
              </a:r>
              <a:br>
                <a:rPr lang="en-US" sz="1600" dirty="0">
                  <a:latin typeface="Corbel" panose="020B0503020204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www.hepatitisC.uw.edu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D6E11-48AB-BE4A-8814-EA56822BBF1E}"/>
                </a:ext>
              </a:extLst>
            </p:cNvPr>
            <p:cNvCxnSpPr/>
            <p:nvPr userDrawn="1"/>
          </p:nvCxnSpPr>
          <p:spPr>
            <a:xfrm>
              <a:off x="550191" y="4808530"/>
              <a:ext cx="133502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D7AC0-870D-EE43-85B5-10937BBC388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320"/>
            <a:ext cx="9157371" cy="34747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80F54C7-FB42-CA4C-90DF-566F547389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ABFC78A-A9BC-CF4A-BAF8-FC4134E5D4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2" name="Date">
            <a:extLst>
              <a:ext uri="{FF2B5EF4-FFF2-40B4-BE49-F238E27FC236}">
                <a16:creationId xmlns:a16="http://schemas.microsoft.com/office/drawing/2014/main" id="{B66131DB-45B5-6945-A76D-741496EBA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6D0A3E-B052-EA40-B037-054B51E770EC}"/>
              </a:ext>
            </a:extLst>
          </p:cNvPr>
          <p:cNvCxnSpPr>
            <a:cxnSpLocks/>
          </p:cNvCxnSpPr>
          <p:nvPr userDrawn="1"/>
        </p:nvCxnSpPr>
        <p:spPr>
          <a:xfrm>
            <a:off x="-8639" y="86256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60ADCC-ACEB-FA4F-9D36-5D0D7D86AD0A}"/>
              </a:ext>
            </a:extLst>
          </p:cNvPr>
          <p:cNvCxnSpPr>
            <a:cxnSpLocks/>
          </p:cNvCxnSpPr>
          <p:nvPr userDrawn="1"/>
        </p:nvCxnSpPr>
        <p:spPr>
          <a:xfrm>
            <a:off x="-863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5153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rIns="18288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179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2467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91D050-F2FF-B84B-B85F-704A33D7A2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48149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86A608-CE71-5040-8C80-661F1437DF33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48150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38D57-7E90-4C4F-BEFE-18F098A6A60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2815" y="1046741"/>
            <a:ext cx="4185088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68815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2102823"/>
            <a:ext cx="8077200" cy="928688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5D3E13-CC4F-7E49-B471-8878E909C36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2095500"/>
            <a:ext cx="9143999" cy="97155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48" y="2105025"/>
            <a:ext cx="84963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50092C9-A09F-7245-8D15-AEFDA5328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CC311E-DA3E-AB41-BF2C-7398324BA5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849" y="-7144"/>
            <a:ext cx="8839200" cy="363760"/>
          </a:xfrm>
          <a:prstGeom prst="rect">
            <a:avLst/>
          </a:prstGeom>
        </p:spPr>
        <p:txBody>
          <a:bodyPr lIns="91440" anchor="b">
            <a:normAutofit/>
          </a:bodyPr>
          <a:lstStyle>
            <a:lvl1pPr marL="0" indent="0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36BB952-50A8-AE49-87A9-BEC72E8DE500}"/>
              </a:ext>
            </a:extLst>
          </p:cNvPr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03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gradFill flip="none" rotWithShape="1">
            <a:gsLst>
              <a:gs pos="0">
                <a:srgbClr val="006D9A">
                  <a:alpha val="50000"/>
                </a:srgbClr>
              </a:gs>
              <a:gs pos="50000">
                <a:schemeClr val="bg1"/>
              </a:gs>
              <a:gs pos="100000">
                <a:srgbClr val="006D9A">
                  <a:alpha val="50000"/>
                </a:srgbClr>
              </a:gs>
            </a:gsLst>
            <a:lin ang="5400000" scaled="0"/>
            <a:tileRect/>
          </a:gra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  <a:solidFill>
            <a:schemeClr val="bg1"/>
          </a:solidFill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7493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47EEC-7D64-BC44-B74A-8AB7EC9C114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gradFill>
            <a:gsLst>
              <a:gs pos="0">
                <a:srgbClr val="004E66"/>
              </a:gs>
              <a:gs pos="100000">
                <a:srgbClr val="00779D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06949215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7F697-0452-FD41-8395-6BF13DCE8E9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375E53-0C80-A84B-AAA8-6B394E1E6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681A14-7A84-7F43-AE92-51583060A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568E9B-001A-3C4B-92D6-08A79194F9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950244"/>
            <a:ext cx="3657600" cy="5143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21619"/>
            <a:ext cx="3657600" cy="40005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1800" cap="small" baseline="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171450" indent="-171450">
              <a:defRPr sz="15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1F3C7D4-0781-8845-8825-89A145A9DF0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0907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F0B8B-66F2-DF43-BD77-6C2E0DA2E6A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3514E-98F2-2D45-9DA2-54F265280D6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A28F71-E8EE-4641-AAE6-AB4095216C3F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005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 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31116-A80C-D943-92A9-B0AF257E745D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contents in this presentation are those of the author(s) and do not necessarily represent the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official position of views of, nor an endorsement, by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4FC7B0-4199-894F-A8D2-4FF835667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188" y="3229441"/>
            <a:ext cx="2120053" cy="621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D0061C-C01B-6147-BCD8-08FDF056E6F2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DD0DC4-87ED-2248-BCCC-3FFD6569F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589" y="3230381"/>
            <a:ext cx="2257262" cy="6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E2333-2F70-634E-82A6-B1B90516D6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6751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E4DF60-71E6-5A4F-922E-DACE79CE09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F06CDF-9301-9D41-99E6-E67191B99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5961051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80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190625"/>
            <a:ext cx="40957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1450" indent="-171450">
              <a:lnSpc>
                <a:spcPts val="2100"/>
              </a:lnSpc>
              <a:spcBef>
                <a:spcPts val="600"/>
              </a:spcBef>
              <a:buClr>
                <a:srgbClr val="0070C0"/>
              </a:buCl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0038" indent="-128588">
              <a:lnSpc>
                <a:spcPts val="2100"/>
              </a:lnSpc>
              <a:spcBef>
                <a:spcPts val="300"/>
              </a:spcBef>
              <a:buClr>
                <a:srgbClr val="0070C0"/>
              </a:buClr>
              <a:buFont typeface="Arial" pitchFamily="34" charset="0"/>
              <a:buChar char="-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spcBef>
                <a:spcPts val="600"/>
              </a:spcBef>
              <a:defRPr sz="12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91559A-A57D-7640-A089-C617FF5BE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E78A2BD-79AF-4045-B862-6F54F0C31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1050445-BA7D-E540-B7EF-B34AC2CA3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040465-5DC6-4C45-8214-2E969A7E14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7958306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 Gray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989536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917" y="968376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CC8AE8E-D860-A048-A8D2-A7D0623F19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279690D-7F7B-9243-8026-9C4650B83E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50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11" r:id="rId3"/>
    <p:sldLayoutId id="2147483709" r:id="rId4"/>
    <p:sldLayoutId id="2147483700" r:id="rId5"/>
    <p:sldLayoutId id="2147483701" r:id="rId6"/>
    <p:sldLayoutId id="2147483710" r:id="rId7"/>
    <p:sldLayoutId id="2147483703" r:id="rId8"/>
    <p:sldLayoutId id="2147483723" r:id="rId9"/>
    <p:sldLayoutId id="2147483729" r:id="rId10"/>
    <p:sldLayoutId id="2147483730" r:id="rId11"/>
    <p:sldLayoutId id="2147483727" r:id="rId12"/>
    <p:sldLayoutId id="2147483695" r:id="rId13"/>
    <p:sldLayoutId id="2147483697" r:id="rId14"/>
    <p:sldLayoutId id="2147483725" r:id="rId15"/>
    <p:sldLayoutId id="2147483698" r:id="rId16"/>
    <p:sldLayoutId id="2147483704" r:id="rId17"/>
    <p:sldLayoutId id="2147483724" r:id="rId18"/>
    <p:sldLayoutId id="2147483705" r:id="rId19"/>
    <p:sldLayoutId id="2147483696" r:id="rId20"/>
    <p:sldLayoutId id="2147483726" r:id="rId21"/>
    <p:sldLayoutId id="2147483707" r:id="rId22"/>
    <p:sldLayoutId id="2147483708" r:id="rId23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2625"/>
              </a:lnSpc>
              <a:spcBef>
                <a:spcPts val="450"/>
              </a:spcBef>
            </a:pPr>
            <a:r>
              <a:rPr lang="en-US" sz="1800" dirty="0">
                <a:solidFill>
                  <a:srgbClr val="001D48"/>
                </a:solidFill>
              </a:rPr>
              <a:t>Sofosbuvir-</a:t>
            </a:r>
            <a:r>
              <a:rPr lang="en-US" sz="1800" dirty="0" err="1">
                <a:solidFill>
                  <a:srgbClr val="001D48"/>
                </a:solidFill>
              </a:rPr>
              <a:t>Velpatasvir</a:t>
            </a:r>
            <a:r>
              <a:rPr lang="en-US" sz="1800" dirty="0">
                <a:solidFill>
                  <a:srgbClr val="001D48"/>
                </a:solidFill>
              </a:rPr>
              <a:t> versus Sofosbuvir-</a:t>
            </a:r>
            <a:r>
              <a:rPr lang="en-US" sz="1800" dirty="0" err="1">
                <a:solidFill>
                  <a:srgbClr val="001D48"/>
                </a:solidFill>
              </a:rPr>
              <a:t>Velpatasvir</a:t>
            </a:r>
            <a:r>
              <a:rPr lang="en-US" sz="1800" dirty="0">
                <a:solidFill>
                  <a:srgbClr val="001D48"/>
                </a:solidFill>
              </a:rPr>
              <a:t>-</a:t>
            </a:r>
            <a:r>
              <a:rPr lang="en-US" sz="1800" dirty="0" err="1">
                <a:solidFill>
                  <a:srgbClr val="001D48"/>
                </a:solidFill>
              </a:rPr>
              <a:t>Voxilaprevir</a:t>
            </a:r>
            <a:r>
              <a:rPr lang="en-US" sz="1800" dirty="0">
                <a:solidFill>
                  <a:srgbClr val="001D48"/>
                </a:solidFill>
              </a:rPr>
              <a:t> in DAA-Naïve GT 1-6 </a:t>
            </a:r>
            <a:br>
              <a:rPr lang="en-US" sz="1800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POLARIS-2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5AD472-7AEF-3B43-8702-286C96D21E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E54051-3FB3-A74B-A785-DE9DAAE0F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Naïve and Treatment Experienced (DAA Naïve), Phase 3</a:t>
            </a:r>
          </a:p>
        </p:txBody>
      </p:sp>
    </p:spTree>
    <p:extLst>
      <p:ext uri="{BB962C8B-B14F-4D97-AF65-F5344CB8AC3E}">
        <p14:creationId xmlns:p14="http://schemas.microsoft.com/office/powerpoint/2010/main" val="34368644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SOF-VEL-VOX versus SOF-VEL in DAA-Naïve HCV GT 1-6</a:t>
            </a:r>
            <a:br>
              <a:rPr lang="en-US" sz="2000" dirty="0"/>
            </a:br>
            <a:r>
              <a:rPr lang="en-US" sz="2000" dirty="0"/>
              <a:t>POLARIS-2: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POLARIS-2: SVR by Treatment Arm &amp; Genotype 1 Subtype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152444"/>
              </p:ext>
            </p:extLst>
          </p:nvPr>
        </p:nvGraphicFramePr>
        <p:xfrm>
          <a:off x="461010" y="1488523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ctangle 19"/>
          <p:cNvSpPr/>
          <p:nvPr/>
        </p:nvSpPr>
        <p:spPr>
          <a:xfrm>
            <a:off x="2515052" y="3972266"/>
            <a:ext cx="84448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228/232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86760" y="3972266"/>
            <a:ext cx="84448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217/233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72790" y="3972266"/>
            <a:ext cx="84448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170/172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08651" y="3972266"/>
            <a:ext cx="84448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155/169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91267" y="3972265"/>
            <a:ext cx="84448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57/59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49339" y="3972266"/>
            <a:ext cx="84448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61/63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1083" y="4566770"/>
            <a:ext cx="25490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Abbreviations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LTFU, Lost to follow-up</a:t>
            </a:r>
          </a:p>
        </p:txBody>
      </p:sp>
      <p:sp>
        <p:nvSpPr>
          <p:cNvPr id="31" name="Line Callout 1 30"/>
          <p:cNvSpPr/>
          <p:nvPr/>
        </p:nvSpPr>
        <p:spPr>
          <a:xfrm>
            <a:off x="7447574" y="2787585"/>
            <a:ext cx="731868" cy="413369"/>
          </a:xfrm>
          <a:prstGeom prst="borderCallout1">
            <a:avLst>
              <a:gd name="adj1" fmla="val 259441"/>
              <a:gd name="adj2" fmla="val 48781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relapse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LTFU</a:t>
            </a:r>
          </a:p>
        </p:txBody>
      </p:sp>
      <p:sp>
        <p:nvSpPr>
          <p:cNvPr id="32" name="Line Callout 1 31"/>
          <p:cNvSpPr/>
          <p:nvPr/>
        </p:nvSpPr>
        <p:spPr>
          <a:xfrm>
            <a:off x="4999424" y="3152125"/>
            <a:ext cx="797037" cy="413369"/>
          </a:xfrm>
          <a:prstGeom prst="borderCallout1">
            <a:avLst>
              <a:gd name="adj1" fmla="val 182136"/>
              <a:gd name="adj2" fmla="val 48883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relapse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LTFU</a:t>
            </a:r>
          </a:p>
        </p:txBody>
      </p:sp>
      <p:sp>
        <p:nvSpPr>
          <p:cNvPr id="33" name="Line Callout 1 32"/>
          <p:cNvSpPr/>
          <p:nvPr/>
        </p:nvSpPr>
        <p:spPr>
          <a:xfrm>
            <a:off x="2609911" y="2787585"/>
            <a:ext cx="731868" cy="413369"/>
          </a:xfrm>
          <a:prstGeom prst="borderCallout1">
            <a:avLst>
              <a:gd name="adj1" fmla="val 264995"/>
              <a:gd name="adj2" fmla="val 48679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 relapses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 LTFU</a:t>
            </a:r>
          </a:p>
        </p:txBody>
      </p:sp>
      <p:sp>
        <p:nvSpPr>
          <p:cNvPr id="34" name="Line Callout 1 33"/>
          <p:cNvSpPr/>
          <p:nvPr/>
        </p:nvSpPr>
        <p:spPr>
          <a:xfrm>
            <a:off x="1708015" y="3379894"/>
            <a:ext cx="835729" cy="285750"/>
          </a:xfrm>
          <a:prstGeom prst="borderCallout1">
            <a:avLst>
              <a:gd name="adj1" fmla="val 178881"/>
              <a:gd name="adj2" fmla="val 49994"/>
              <a:gd name="adj3" fmla="val 100906"/>
              <a:gd name="adj4" fmla="val 50062"/>
            </a:avLst>
          </a:prstGeom>
          <a:solidFill>
            <a:srgbClr val="D9D9D9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relapses</a:t>
            </a:r>
          </a:p>
        </p:txBody>
      </p:sp>
      <p:sp>
        <p:nvSpPr>
          <p:cNvPr id="35" name="Line Callout 1 34"/>
          <p:cNvSpPr/>
          <p:nvPr/>
        </p:nvSpPr>
        <p:spPr>
          <a:xfrm>
            <a:off x="4164958" y="3398350"/>
            <a:ext cx="731868" cy="285750"/>
          </a:xfrm>
          <a:prstGeom prst="borderCallout1">
            <a:avLst>
              <a:gd name="adj1" fmla="val 178881"/>
              <a:gd name="adj2" fmla="val 49994"/>
              <a:gd name="adj3" fmla="val 100906"/>
              <a:gd name="adj4" fmla="val 50062"/>
            </a:avLst>
          </a:prstGeom>
          <a:solidFill>
            <a:srgbClr val="D9D9D9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relapses</a:t>
            </a:r>
          </a:p>
        </p:txBody>
      </p:sp>
      <p:sp>
        <p:nvSpPr>
          <p:cNvPr id="36" name="Line Callout 1 35"/>
          <p:cNvSpPr/>
          <p:nvPr/>
        </p:nvSpPr>
        <p:spPr>
          <a:xfrm>
            <a:off x="6605646" y="3379894"/>
            <a:ext cx="731868" cy="285750"/>
          </a:xfrm>
          <a:prstGeom prst="borderCallout1">
            <a:avLst>
              <a:gd name="adj1" fmla="val 178881"/>
              <a:gd name="adj2" fmla="val 49994"/>
              <a:gd name="adj3" fmla="val 100906"/>
              <a:gd name="adj4" fmla="val 50062"/>
            </a:avLst>
          </a:prstGeom>
          <a:solidFill>
            <a:srgbClr val="D9D9D9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relapses</a:t>
            </a:r>
          </a:p>
        </p:txBody>
      </p:sp>
    </p:spTree>
    <p:extLst>
      <p:ext uri="{BB962C8B-B14F-4D97-AF65-F5344CB8AC3E}">
        <p14:creationId xmlns:p14="http://schemas.microsoft.com/office/powerpoint/2010/main" val="356223418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SOF-VEL-VOX versus SOF-VEL in DAA-Naïve HCV GT 1-6</a:t>
            </a:r>
            <a:br>
              <a:rPr lang="en-US" sz="2000" dirty="0"/>
            </a:br>
            <a:r>
              <a:rPr lang="en-US" sz="2000" dirty="0"/>
              <a:t>POLARIS-2: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POLARIS-2: SVR12 by Cirrhosis Status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16784"/>
              </p:ext>
            </p:extLst>
          </p:nvPr>
        </p:nvGraphicFramePr>
        <p:xfrm>
          <a:off x="457200" y="1534898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6888877" y="3995141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83/84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14679" y="3993524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82/90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29046" y="3995142"/>
            <a:ext cx="93140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394/411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70440" y="3995142"/>
            <a:ext cx="97308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349/356</a:t>
            </a:r>
          </a:p>
        </p:txBody>
      </p:sp>
    </p:spTree>
    <p:extLst>
      <p:ext uri="{BB962C8B-B14F-4D97-AF65-F5344CB8AC3E}">
        <p14:creationId xmlns:p14="http://schemas.microsoft.com/office/powerpoint/2010/main" val="376764838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SOF-VEL-VOX versus SOF-VEL in DAA-Naïve HCV GT 1-6</a:t>
            </a:r>
            <a:br>
              <a:rPr lang="en-US" sz="2000" dirty="0"/>
            </a:br>
            <a:r>
              <a:rPr lang="en-US" sz="2000" dirty="0"/>
              <a:t>POLARIS-2: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POLARIS-2: SVR12 by Cirrhosis Status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397613"/>
              </p:ext>
            </p:extLst>
          </p:nvPr>
        </p:nvGraphicFramePr>
        <p:xfrm>
          <a:off x="457200" y="1371608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6861048" y="3841582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83/84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12287" y="3841582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82/90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66094" y="3841582"/>
            <a:ext cx="106537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394/411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34534" y="3841582"/>
            <a:ext cx="104569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349/356</a:t>
            </a:r>
          </a:p>
        </p:txBody>
      </p:sp>
      <p:sp>
        <p:nvSpPr>
          <p:cNvPr id="11" name="Line Callout 1 10">
            <a:extLst>
              <a:ext uri="{FF2B5EF4-FFF2-40B4-BE49-F238E27FC236}">
                <a16:creationId xmlns:a16="http://schemas.microsoft.com/office/drawing/2014/main" id="{403EEA6C-0512-EF45-A6A9-5B792ECAC4D3}"/>
              </a:ext>
            </a:extLst>
          </p:cNvPr>
          <p:cNvSpPr/>
          <p:nvPr/>
        </p:nvSpPr>
        <p:spPr>
          <a:xfrm>
            <a:off x="2214880" y="3190560"/>
            <a:ext cx="986111" cy="375370"/>
          </a:xfrm>
          <a:prstGeom prst="borderCallout1">
            <a:avLst>
              <a:gd name="adj1" fmla="val 178881"/>
              <a:gd name="adj2" fmla="val 49994"/>
              <a:gd name="adj3" fmla="val 100906"/>
              <a:gd name="adj4" fmla="val 5006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relapses</a:t>
            </a:r>
          </a:p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LTFU</a:t>
            </a:r>
          </a:p>
        </p:txBody>
      </p:sp>
      <p:sp>
        <p:nvSpPr>
          <p:cNvPr id="14" name="Line Callout 1 13">
            <a:extLst>
              <a:ext uri="{FF2B5EF4-FFF2-40B4-BE49-F238E27FC236}">
                <a16:creationId xmlns:a16="http://schemas.microsoft.com/office/drawing/2014/main" id="{A6E9258C-0C87-FD43-8586-8ABE3BFC5591}"/>
              </a:ext>
            </a:extLst>
          </p:cNvPr>
          <p:cNvSpPr/>
          <p:nvPr/>
        </p:nvSpPr>
        <p:spPr>
          <a:xfrm>
            <a:off x="5639598" y="3159761"/>
            <a:ext cx="986111" cy="375369"/>
          </a:xfrm>
          <a:prstGeom prst="borderCallout1">
            <a:avLst>
              <a:gd name="adj1" fmla="val 178881"/>
              <a:gd name="adj2" fmla="val 49994"/>
              <a:gd name="adj3" fmla="val 100906"/>
              <a:gd name="adj4" fmla="val 5006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relapses</a:t>
            </a:r>
          </a:p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LTFU</a:t>
            </a:r>
          </a:p>
        </p:txBody>
      </p:sp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1CBD1068-A8AD-6E46-B524-71E00EB62812}"/>
              </a:ext>
            </a:extLst>
          </p:cNvPr>
          <p:cNvSpPr/>
          <p:nvPr/>
        </p:nvSpPr>
        <p:spPr>
          <a:xfrm>
            <a:off x="3283641" y="3050471"/>
            <a:ext cx="986111" cy="514350"/>
          </a:xfrm>
          <a:prstGeom prst="borderCallout1">
            <a:avLst>
              <a:gd name="adj1" fmla="val 141844"/>
              <a:gd name="adj2" fmla="val 49994"/>
              <a:gd name="adj3" fmla="val 100906"/>
              <a:gd name="adj4" fmla="val 5006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relapses</a:t>
            </a:r>
          </a:p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LTFU</a:t>
            </a:r>
          </a:p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DCAE</a:t>
            </a:r>
          </a:p>
        </p:txBody>
      </p:sp>
      <p:sp>
        <p:nvSpPr>
          <p:cNvPr id="16" name="Line Callout 1 15">
            <a:extLst>
              <a:ext uri="{FF2B5EF4-FFF2-40B4-BE49-F238E27FC236}">
                <a16:creationId xmlns:a16="http://schemas.microsoft.com/office/drawing/2014/main" id="{E6F44ED8-27C6-B547-9547-D39A32BDC2A1}"/>
              </a:ext>
            </a:extLst>
          </p:cNvPr>
          <p:cNvSpPr/>
          <p:nvPr/>
        </p:nvSpPr>
        <p:spPr>
          <a:xfrm>
            <a:off x="6700636" y="3249380"/>
            <a:ext cx="986111" cy="285750"/>
          </a:xfrm>
          <a:prstGeom prst="borderCallout1">
            <a:avLst>
              <a:gd name="adj1" fmla="val 178881"/>
              <a:gd name="adj2" fmla="val 49994"/>
              <a:gd name="adj3" fmla="val 100906"/>
              <a:gd name="adj4" fmla="val 5006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relapse</a:t>
            </a:r>
          </a:p>
        </p:txBody>
      </p:sp>
    </p:spTree>
    <p:extLst>
      <p:ext uri="{BB962C8B-B14F-4D97-AF65-F5344CB8AC3E}">
        <p14:creationId xmlns:p14="http://schemas.microsoft.com/office/powerpoint/2010/main" val="295311831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SOF-VEL-VOX versus SOF-VEL in DAA-Naïve HCV GT 1-6</a:t>
            </a:r>
            <a:br>
              <a:rPr lang="en-US" sz="2000" dirty="0"/>
            </a:br>
            <a:r>
              <a:rPr lang="en-US" sz="2000" dirty="0"/>
              <a:t>POLARIS-2: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POLARIS-2: SVR12 by Baseline RASs*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89535" y="3606468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83/84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14950" y="3606468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82/90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70165" y="3606468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349/356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00350" y="3606468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394/411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379298"/>
              </p:ext>
            </p:extLst>
          </p:nvPr>
        </p:nvGraphicFramePr>
        <p:xfrm>
          <a:off x="457200" y="1434768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16"/>
          <p:cNvSpPr/>
          <p:nvPr/>
        </p:nvSpPr>
        <p:spPr>
          <a:xfrm>
            <a:off x="1606859" y="3416712"/>
            <a:ext cx="50432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224</a:t>
            </a:r>
            <a:b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3570" y="3416712"/>
            <a:ext cx="50432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234</a:t>
            </a:r>
            <a:b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0263" y="3416712"/>
            <a:ext cx="50432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b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92782" y="3416712"/>
            <a:ext cx="50432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</a:t>
            </a:r>
            <a:b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26609" y="3416712"/>
            <a:ext cx="50432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b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29588" y="3416712"/>
            <a:ext cx="50432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206 </a:t>
            </a: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66070" y="3416712"/>
            <a:ext cx="50432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217 </a:t>
            </a: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11868" y="3416712"/>
            <a:ext cx="50432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b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24389" y="3416712"/>
            <a:ext cx="50432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b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867321" y="3416712"/>
            <a:ext cx="50432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b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4493341"/>
            <a:ext cx="7459462" cy="2237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lnSpc>
                <a:spcPts val="1350"/>
              </a:lnSpc>
              <a:spcBef>
                <a:spcPct val="50000"/>
              </a:spcBef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Using a 15% reporting threshold</a:t>
            </a:r>
          </a:p>
        </p:txBody>
      </p:sp>
    </p:spTree>
    <p:extLst>
      <p:ext uri="{BB962C8B-B14F-4D97-AF65-F5344CB8AC3E}">
        <p14:creationId xmlns:p14="http://schemas.microsoft.com/office/powerpoint/2010/main" val="267488331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SOF-VEL-VOX versus SOF-VEL in DAA-Naïve HCV GT 1-6</a:t>
            </a:r>
            <a:br>
              <a:rPr lang="en-US" sz="2000" dirty="0"/>
            </a:br>
            <a:r>
              <a:rPr lang="en-US" sz="2000" dirty="0"/>
              <a:t>POLARIS-2: Adverse Events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1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934971"/>
              </p:ext>
            </p:extLst>
          </p:nvPr>
        </p:nvGraphicFramePr>
        <p:xfrm>
          <a:off x="457200" y="1023047"/>
          <a:ext cx="8229600" cy="365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37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(AE), n (%)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SOF-VEL-VOX </a:t>
                      </a: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 8 weeks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501)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8856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440)</a:t>
                      </a:r>
                      <a:endParaRPr lang="en-US" sz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05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44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Discontinuation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due to AE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(&lt;1)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§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44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AE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(3)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(2)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44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Related AE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44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572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in &gt;10% of patients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Diarrhea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(27)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(21)</a:t>
                      </a:r>
                    </a:p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(18)</a:t>
                      </a:r>
                    </a:p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(16)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(23)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(20)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(7)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(9)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940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 AEs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(Grade 3-4)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(5)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(4)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779">
                <a:tc gridSpan="3">
                  <a:txBody>
                    <a:bodyPr/>
                    <a:lstStyle/>
                    <a:p>
                      <a:pPr marL="230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 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patient discontinued due 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upper respiratory infection; 1 patient due to C. difficile infection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Neither were considered related to study medication by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investigator.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7F5F00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65512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SOF-VEL-VOX versus SOF-VEL in DAA-Naïve HCV GT 1-6</a:t>
            </a:r>
            <a:br>
              <a:rPr lang="en-US" sz="2000" dirty="0"/>
            </a:br>
            <a:r>
              <a:rPr lang="en-US" sz="2000" dirty="0"/>
              <a:t>POLARIS-2: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B732C-A1E4-CF4F-8E9C-C0461759D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749619"/>
            <a:ext cx="9144000" cy="165669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800000"/>
                </a:solidFill>
                <a:latin typeface="Arial"/>
                <a:cs typeface="Arial"/>
              </a:rPr>
              <a:t>Conclusions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“In phase 3 trials of patients with HCV infection, we did not establish that sofosbuvir-velpatasvir-voxilaprevir for 8 weeks was noninferior to sofosbuvir-velpatasvir for 12 weeks, but the 2 regimens had similar rates of SVR in patients with HCV genotype 3 and cirrhosis. Mild gastrointestinal adverse events were associated with treatment regimens that included voxilaprevir.” </a:t>
            </a:r>
          </a:p>
        </p:txBody>
      </p:sp>
    </p:spTree>
    <p:extLst>
      <p:ext uri="{BB962C8B-B14F-4D97-AF65-F5344CB8AC3E}">
        <p14:creationId xmlns:p14="http://schemas.microsoft.com/office/powerpoint/2010/main" val="334749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3776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SOF-VEL-VOX versus SOF-VEL in DAA-Naïve HCV GT 1-6</a:t>
            </a:r>
            <a:br>
              <a:rPr lang="en-US" sz="2000" dirty="0"/>
            </a:br>
            <a:r>
              <a:rPr lang="en-US" sz="2000" dirty="0"/>
              <a:t>POLARIS-2: Study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2A45-C05E-614B-AF78-7237D077E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051560"/>
            <a:ext cx="8229600" cy="3549938"/>
          </a:xfrm>
        </p:spPr>
        <p:txBody>
          <a:bodyPr>
            <a:normAutofit/>
          </a:bodyPr>
          <a:lstStyle/>
          <a:p>
            <a:pPr>
              <a:lnSpc>
                <a:spcPts val="1900"/>
              </a:lnSpc>
            </a:pPr>
            <a:r>
              <a:rPr lang="en-US" sz="1500" b="1" dirty="0"/>
              <a:t>Design</a:t>
            </a:r>
            <a:r>
              <a:rPr lang="en-US" sz="1500" dirty="0"/>
              <a:t>: Randomized, open-label, phase 3 trial to compare efficacy of sofosbuvir-</a:t>
            </a:r>
            <a:r>
              <a:rPr lang="en-US" sz="1500" dirty="0" err="1"/>
              <a:t>velpatasvir</a:t>
            </a:r>
            <a:r>
              <a:rPr lang="en-US" sz="1500" dirty="0"/>
              <a:t>-</a:t>
            </a:r>
            <a:r>
              <a:rPr lang="en-US" sz="1500" dirty="0" err="1"/>
              <a:t>voxilaprevir</a:t>
            </a:r>
            <a:r>
              <a:rPr lang="en-US" sz="1500" dirty="0"/>
              <a:t> (SOF-VEL-VOX) for 8 weeks versus sofosbuvir-velpatasvir (SOF-VEL) for 12 weeks in DAA-naïve patients with GT 1-6 chronic HCV infection.</a:t>
            </a:r>
          </a:p>
          <a:p>
            <a:r>
              <a:rPr lang="en-US" sz="1500" b="1" dirty="0"/>
              <a:t>Setting</a:t>
            </a:r>
            <a:r>
              <a:rPr lang="en-US" sz="1500" dirty="0"/>
              <a:t>: 117 sites in United States, Canada, New Zealand, Australia, France, Germany, and United Kingdom</a:t>
            </a:r>
          </a:p>
          <a:p>
            <a:r>
              <a:rPr lang="en-US" sz="1500" b="1" dirty="0"/>
              <a:t>Entry Criteria</a:t>
            </a:r>
            <a:endParaRPr lang="en-US" sz="1500" dirty="0"/>
          </a:p>
          <a:p>
            <a:pPr lvl="1">
              <a:spcBef>
                <a:spcPts val="300"/>
              </a:spcBef>
            </a:pPr>
            <a:r>
              <a:rPr lang="en-US" sz="1500" dirty="0"/>
              <a:t>Age ≥18 years</a:t>
            </a:r>
          </a:p>
          <a:p>
            <a:pPr lvl="1"/>
            <a:r>
              <a:rPr lang="en-US" sz="1500" dirty="0"/>
              <a:t>Chronic HCV GT 1-6 (all GT 5, 6 assigned to SOF-VEL-VOX)</a:t>
            </a:r>
          </a:p>
          <a:p>
            <a:pPr lvl="1"/>
            <a:r>
              <a:rPr lang="en-US" sz="1500" dirty="0"/>
              <a:t>HCV RNA ≥10,000 IU/mL at screening</a:t>
            </a:r>
          </a:p>
          <a:p>
            <a:pPr lvl="1"/>
            <a:r>
              <a:rPr lang="en-US" sz="1500" dirty="0"/>
              <a:t>No prior treatment with DAA; prior peginterferon + ribavirin allowed</a:t>
            </a:r>
          </a:p>
          <a:p>
            <a:pPr lvl="1"/>
            <a:r>
              <a:rPr lang="en-US" sz="1500" dirty="0"/>
              <a:t>Patients with compensated cirrhosis allowed except if GT3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Primary End Point</a:t>
            </a:r>
            <a:r>
              <a:rPr lang="en-US" sz="1500" dirty="0">
                <a:solidFill>
                  <a:schemeClr val="tx1"/>
                </a:solidFill>
              </a:rPr>
              <a:t>: SVR12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10016235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SOF-VEL-VOX versus SOF-VEL in DAA-Naïve HCV GT 1-6</a:t>
            </a:r>
            <a:br>
              <a:rPr lang="en-US" sz="2000" dirty="0"/>
            </a:br>
            <a:r>
              <a:rPr lang="en-US" sz="2000" dirty="0"/>
              <a:t>POLARIS-2: Study 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Jacobson IM, et al. Gastroenterology. 2017;153:113-22.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390263" y="1929605"/>
            <a:ext cx="20574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018663" y="1714500"/>
            <a:ext cx="1371600" cy="417016"/>
          </a:xfrm>
          <a:prstGeom prst="rect">
            <a:avLst/>
          </a:prstGeom>
          <a:solidFill>
            <a:srgbClr val="7030A0">
              <a:alpha val="21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SOF-VEL-VOX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23340" y="1777650"/>
            <a:ext cx="696087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43001" y="1714500"/>
            <a:ext cx="1146407" cy="99571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1-6</a:t>
            </a:r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 Naïve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28850" y="1753365"/>
            <a:ext cx="7847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501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086350" y="2486680"/>
            <a:ext cx="20574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3018663" y="2279950"/>
            <a:ext cx="2067687" cy="406100"/>
          </a:xfrm>
          <a:prstGeom prst="rect">
            <a:avLst/>
          </a:prstGeom>
          <a:solidFill>
            <a:srgbClr val="0070C0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SOF-VEL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798487" y="2338825"/>
            <a:ext cx="686610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28850" y="2311515"/>
            <a:ext cx="7847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440</a:t>
            </a:r>
          </a:p>
        </p:txBody>
      </p: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1137788" y="3818834"/>
            <a:ext cx="6871716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Abbreviations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SOF = sofosbuvir; VEL =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velpatasvir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VOX =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voxilaprevir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Dosing</a:t>
            </a:r>
            <a:b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SOF-VEL-VOX (400/100/100 mg): fixed dose combination; one pill once daily </a:t>
            </a:r>
            <a:b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SOF-VEL (400/100 mg):  fixed dose combination; one pill once daily</a:t>
            </a:r>
          </a:p>
        </p:txBody>
      </p:sp>
      <p:sp>
        <p:nvSpPr>
          <p:cNvPr id="67" name="Rectangle 25"/>
          <p:cNvSpPr>
            <a:spLocks noChangeArrowheads="1"/>
          </p:cNvSpPr>
          <p:nvPr/>
        </p:nvSpPr>
        <p:spPr bwMode="auto">
          <a:xfrm>
            <a:off x="1136356" y="2971801"/>
            <a:ext cx="6871716" cy="65882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spcBef>
                <a:spcPts val="150"/>
              </a:spcBef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3 patients with cirrhosis were enrolled in separate study (POLARIS-3)</a:t>
            </a:r>
          </a:p>
          <a:p>
            <a:pPr defTabSz="701279">
              <a:spcBef>
                <a:spcPts val="150"/>
              </a:spcBef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1-4 randomized 1:1; all GT 5, 6 assigned to SOF-VEL-VOX</a:t>
            </a:r>
          </a:p>
          <a:p>
            <a:pPr defTabSz="701279">
              <a:spcBef>
                <a:spcPts val="150"/>
              </a:spcBef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Stratified by GT, cirrhosis, and prior treatment experience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51F5148-508E-0B4C-933E-7D507A4F2085}"/>
              </a:ext>
            </a:extLst>
          </p:cNvPr>
          <p:cNvGrpSpPr/>
          <p:nvPr/>
        </p:nvGrpSpPr>
        <p:grpSpPr>
          <a:xfrm>
            <a:off x="1138416" y="1021866"/>
            <a:ext cx="6871718" cy="386328"/>
            <a:chOff x="1138416" y="1021866"/>
            <a:chExt cx="6871718" cy="386328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89E7191-27C5-9C46-ADC1-E4014A16D7C6}"/>
                </a:ext>
              </a:extLst>
            </p:cNvPr>
            <p:cNvSpPr/>
            <p:nvPr/>
          </p:nvSpPr>
          <p:spPr>
            <a:xfrm>
              <a:off x="1138416" y="1085901"/>
              <a:ext cx="6871718" cy="308037"/>
            </a:xfrm>
            <a:prstGeom prst="rect">
              <a:avLst/>
            </a:prstGeom>
            <a:gradFill>
              <a:gsLst>
                <a:gs pos="85000">
                  <a:srgbClr val="ECECEC"/>
                </a:gs>
                <a:gs pos="0">
                  <a:schemeClr val="bg1"/>
                </a:gs>
                <a:gs pos="1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C3646A5-31BB-3E4C-B464-5F0A42E4F912}"/>
                </a:ext>
              </a:extLst>
            </p:cNvPr>
            <p:cNvCxnSpPr/>
            <p:nvPr/>
          </p:nvCxnSpPr>
          <p:spPr>
            <a:xfrm flipV="1">
              <a:off x="1138416" y="1387638"/>
              <a:ext cx="6871718" cy="860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CA3F79CF-6A24-A54E-BADE-D3792F8CA4C6}"/>
                </a:ext>
              </a:extLst>
            </p:cNvPr>
            <p:cNvGrpSpPr/>
            <p:nvPr/>
          </p:nvGrpSpPr>
          <p:grpSpPr>
            <a:xfrm>
              <a:off x="1857714" y="1021866"/>
              <a:ext cx="5481256" cy="386328"/>
              <a:chOff x="1857714" y="1021866"/>
              <a:chExt cx="5481256" cy="386328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BF9D904-2275-C54A-A3C2-F7AB1A86187B}"/>
                  </a:ext>
                </a:extLst>
              </p:cNvPr>
              <p:cNvSpPr/>
              <p:nvPr/>
            </p:nvSpPr>
            <p:spPr>
              <a:xfrm>
                <a:off x="1857714" y="1079958"/>
                <a:ext cx="628650" cy="2994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rgbClr val="000000"/>
                    </a:solidFill>
                  </a:rPr>
                  <a:t>Week</a:t>
                </a: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5C01B4A1-4B67-574F-AEE8-1BBB0D5F7DE4}"/>
                  </a:ext>
                </a:extLst>
              </p:cNvPr>
              <p:cNvGrpSpPr/>
              <p:nvPr/>
            </p:nvGrpSpPr>
            <p:grpSpPr>
              <a:xfrm>
                <a:off x="2825227" y="1021866"/>
                <a:ext cx="4513743" cy="386328"/>
                <a:chOff x="2825227" y="1021866"/>
                <a:chExt cx="4513743" cy="386328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3D7DCE28-6A5B-BC4A-9F5D-1AAF89E39AED}"/>
                    </a:ext>
                  </a:extLst>
                </p:cNvPr>
                <p:cNvSpPr/>
                <p:nvPr/>
              </p:nvSpPr>
              <p:spPr>
                <a:xfrm>
                  <a:off x="2825227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0</a:t>
                  </a: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31B03AC8-A41F-FE40-A8BA-D8401F54EE8C}"/>
                    </a:ext>
                  </a:extLst>
                </p:cNvPr>
                <p:cNvSpPr/>
                <p:nvPr/>
              </p:nvSpPr>
              <p:spPr>
                <a:xfrm>
                  <a:off x="6929776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24</a:t>
                  </a: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ABEE242E-5FFA-C64B-88F1-DF1F5B622839}"/>
                    </a:ext>
                  </a:extLst>
                </p:cNvPr>
                <p:cNvSpPr/>
                <p:nvPr/>
              </p:nvSpPr>
              <p:spPr>
                <a:xfrm>
                  <a:off x="4193410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8</a:t>
                  </a: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41656BD4-A8A6-3A4A-B476-A59248111BC3}"/>
                    </a:ext>
                  </a:extLst>
                </p:cNvPr>
                <p:cNvSpPr/>
                <p:nvPr/>
              </p:nvSpPr>
              <p:spPr>
                <a:xfrm>
                  <a:off x="4877501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12</a:t>
                  </a: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D3EEB0CB-6223-1B46-9019-C372C740698A}"/>
                    </a:ext>
                  </a:extLst>
                </p:cNvPr>
                <p:cNvSpPr/>
                <p:nvPr/>
              </p:nvSpPr>
              <p:spPr>
                <a:xfrm>
                  <a:off x="6245683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20</a:t>
                  </a: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015434F4-D97B-0847-9618-7C2EF6CB4D20}"/>
                    </a:ext>
                  </a:extLst>
                </p:cNvPr>
                <p:cNvSpPr/>
                <p:nvPr/>
              </p:nvSpPr>
              <p:spPr>
                <a:xfrm>
                  <a:off x="3509318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4</a:t>
                  </a: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672086AD-F87C-DB42-97B7-3B7B04455CD6}"/>
                    </a:ext>
                  </a:extLst>
                </p:cNvPr>
                <p:cNvSpPr/>
                <p:nvPr/>
              </p:nvSpPr>
              <p:spPr>
                <a:xfrm>
                  <a:off x="5561592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16</a:t>
                  </a: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13C46C1-CF8E-F945-9458-D9C41857FDA2}"/>
                </a:ext>
              </a:extLst>
            </p:cNvPr>
            <p:cNvGrpSpPr/>
            <p:nvPr/>
          </p:nvGrpSpPr>
          <p:grpSpPr>
            <a:xfrm>
              <a:off x="3028672" y="1328205"/>
              <a:ext cx="4105701" cy="65723"/>
              <a:chOff x="3028672" y="1328205"/>
              <a:chExt cx="4105701" cy="65723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840FBE4-7B33-2E4E-82DA-847A71C9FD8A}"/>
                  </a:ext>
                </a:extLst>
              </p:cNvPr>
              <p:cNvCxnSpPr/>
              <p:nvPr/>
            </p:nvCxnSpPr>
            <p:spPr>
              <a:xfrm flipV="1">
                <a:off x="3028672" y="1328205"/>
                <a:ext cx="0" cy="6572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A1F3ECD3-D278-1D48-AA26-39D5C0E82254}"/>
                  </a:ext>
                </a:extLst>
              </p:cNvPr>
              <p:cNvCxnSpPr/>
              <p:nvPr/>
            </p:nvCxnSpPr>
            <p:spPr>
              <a:xfrm flipV="1">
                <a:off x="4396669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075D1FC-CBF1-0A44-B7B0-436F3DCD636E}"/>
                  </a:ext>
                </a:extLst>
              </p:cNvPr>
              <p:cNvCxnSpPr/>
              <p:nvPr/>
            </p:nvCxnSpPr>
            <p:spPr>
              <a:xfrm flipV="1">
                <a:off x="7134373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3A9D3B8D-28BA-6E46-9B85-12DFEAD90C21}"/>
                  </a:ext>
                </a:extLst>
              </p:cNvPr>
              <p:cNvCxnSpPr/>
              <p:nvPr/>
            </p:nvCxnSpPr>
            <p:spPr>
              <a:xfrm flipV="1">
                <a:off x="5080667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8B9ED552-F5F1-DD4C-B4AA-0129907F3971}"/>
                  </a:ext>
                </a:extLst>
              </p:cNvPr>
              <p:cNvCxnSpPr/>
              <p:nvPr/>
            </p:nvCxnSpPr>
            <p:spPr>
              <a:xfrm flipH="1" flipV="1">
                <a:off x="6448663" y="1328205"/>
                <a:ext cx="171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CE6EC176-046A-514D-BECB-16BFA1C011DF}"/>
                  </a:ext>
                </a:extLst>
              </p:cNvPr>
              <p:cNvCxnSpPr/>
              <p:nvPr/>
            </p:nvCxnSpPr>
            <p:spPr>
              <a:xfrm flipV="1">
                <a:off x="5764665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36047A6-4223-594D-9160-E12E59FA1624}"/>
                  </a:ext>
                </a:extLst>
              </p:cNvPr>
              <p:cNvCxnSpPr/>
              <p:nvPr/>
            </p:nvCxnSpPr>
            <p:spPr>
              <a:xfrm flipV="1">
                <a:off x="3712670" y="1328205"/>
                <a:ext cx="0" cy="6572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5910329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SOF-VEL-VOX versus SOF-VEL in DAA-Naïve HCV GT 1-6</a:t>
            </a:r>
            <a:br>
              <a:rPr lang="en-US" sz="2000" dirty="0"/>
            </a:br>
            <a:r>
              <a:rPr lang="en-US" sz="2000" dirty="0"/>
              <a:t>POLARIS-2: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175906"/>
              </p:ext>
            </p:extLst>
          </p:nvPr>
        </p:nvGraphicFramePr>
        <p:xfrm>
          <a:off x="457200" y="1029369"/>
          <a:ext cx="8229600" cy="3749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9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SOF-VEL-VOX</a:t>
                      </a:r>
                      <a:r>
                        <a:rPr lang="en-US" sz="12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weeks</a:t>
                      </a:r>
                    </a:p>
                    <a:p>
                      <a:pPr marL="91440"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501)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56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</a:t>
                      </a:r>
                      <a:r>
                        <a:rPr lang="en-US" sz="12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440)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2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(range)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(18-78)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(19-82)</a:t>
                      </a: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2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 (%)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 (51)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 (54)</a:t>
                      </a: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2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White, n (%)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 (78)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 (83)</a:t>
                      </a: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19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 genotype—no.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1a 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1b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</a:t>
                      </a:r>
                    </a:p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</a:t>
                      </a:r>
                    </a:p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5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"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 (34)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(13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(13)</a:t>
                      </a:r>
                    </a:p>
                    <a:p>
                      <a:pPr marL="91440" algn="ctr">
                        <a:lnSpc>
                          <a:spcPct val="1000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(18)</a:t>
                      </a:r>
                    </a:p>
                    <a:p>
                      <a:pPr marL="91440" algn="ctr">
                        <a:lnSpc>
                          <a:spcPct val="1000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(13)</a:t>
                      </a:r>
                    </a:p>
                    <a:p>
                      <a:pPr marL="91440" algn="ctr">
                        <a:lnSpc>
                          <a:spcPct val="1000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(4)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(6)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(39)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(13)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(12)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(20)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(13)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(2)*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2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mass index,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mean kg/m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(range)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26.9 (16.9-57.3)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27.1 (17.9-54.0)</a:t>
                      </a: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2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HCV RNA, log</a:t>
                      </a:r>
                      <a:r>
                        <a:rPr lang="en-US" sz="11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IU/mL (SD)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 (0.75)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 (0.66)</a:t>
                      </a: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2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IL28B CC, n (%)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(33)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(31)</a:t>
                      </a: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2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Cirrhosis,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(18)</a:t>
                      </a: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(19)</a:t>
                      </a: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447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Abbreviations: </a:t>
                      </a: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SD, standard deviation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9 patients with GT6  were assigned to SOF-VEL and initially misclassified as GT1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000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95022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SOF-VEL-VOX versus SOF-VEL in DAA-Naïve HCV GT 1-6</a:t>
            </a:r>
            <a:br>
              <a:rPr lang="en-US" sz="2000" dirty="0"/>
            </a:br>
            <a:r>
              <a:rPr lang="en-US" sz="2000" dirty="0"/>
              <a:t>POLARIS-2: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649694"/>
              </p:ext>
            </p:extLst>
          </p:nvPr>
        </p:nvGraphicFramePr>
        <p:xfrm>
          <a:off x="457200" y="1020777"/>
          <a:ext cx="8229599" cy="3657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693">
                <a:tc>
                  <a:txBody>
                    <a:bodyPr/>
                    <a:lstStyle/>
                    <a:p>
                      <a:pPr marL="91440">
                        <a:lnSpc>
                          <a:spcPts val="1600"/>
                        </a:lnSpc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Prior Treatment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SOF-VEL-VOX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weeks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501)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56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440)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16">
                <a:tc>
                  <a:txBody>
                    <a:bodyPr/>
                    <a:lstStyle/>
                    <a:p>
                      <a:pPr marL="91440">
                        <a:lnSpc>
                          <a:spcPts val="2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Treatment-Naïve 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 (76)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 (77)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0432">
                <a:tc>
                  <a:txBody>
                    <a:bodyPr/>
                    <a:lstStyle/>
                    <a:p>
                      <a:pPr marL="91440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-Experienced</a:t>
                      </a:r>
                    </a:p>
                    <a:p>
                      <a:pPr marL="91440">
                        <a:lnSpc>
                          <a:spcPts val="28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Peginterferon + Ribavirin</a:t>
                      </a:r>
                    </a:p>
                    <a:p>
                      <a:pPr marL="91440">
                        <a:lnSpc>
                          <a:spcPts val="28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Other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 (24)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(79)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(21)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(23)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(81)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(19)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614">
                <a:tc>
                  <a:txBody>
                    <a:bodyPr/>
                    <a:lstStyle/>
                    <a:p>
                      <a:pPr marL="91440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Recent Treatment Response</a:t>
                      </a:r>
                    </a:p>
                    <a:p>
                      <a:pPr marL="91440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Nonresponder</a:t>
                      </a:r>
                    </a:p>
                    <a:p>
                      <a:pPr marL="91440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Relapse</a:t>
                      </a:r>
                    </a:p>
                    <a:p>
                      <a:pPr marL="91440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Other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(42)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(47)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(11)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(47)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(44)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(9)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16625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SOF-VEL-VOX versus SOF-VEL in DAA-Naïve HCV GT 1-6</a:t>
            </a:r>
            <a:br>
              <a:rPr lang="en-US" sz="2000" dirty="0"/>
            </a:br>
            <a:r>
              <a:rPr lang="en-US" sz="2000" dirty="0"/>
              <a:t>POLARIS-2: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POLARIS-2: Overall SVR12 by Treatment Arm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950005"/>
              </p:ext>
            </p:extLst>
          </p:nvPr>
        </p:nvGraphicFramePr>
        <p:xfrm>
          <a:off x="461010" y="1439105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343297" y="3719834"/>
            <a:ext cx="685800" cy="2969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432/440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1019" y="3719835"/>
            <a:ext cx="685800" cy="2969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477/501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5A9AAD-F6B5-832B-E60A-81DB85446B45}"/>
              </a:ext>
            </a:extLst>
          </p:cNvPr>
          <p:cNvSpPr/>
          <p:nvPr/>
        </p:nvSpPr>
        <p:spPr>
          <a:xfrm>
            <a:off x="2631233" y="2012540"/>
            <a:ext cx="110434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93-97)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45A340-9940-CE86-3369-6E824C575A67}"/>
              </a:ext>
            </a:extLst>
          </p:cNvPr>
          <p:cNvSpPr/>
          <p:nvPr/>
        </p:nvSpPr>
        <p:spPr>
          <a:xfrm>
            <a:off x="6105835" y="1933929"/>
            <a:ext cx="110434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96-99)</a:t>
            </a:r>
          </a:p>
        </p:txBody>
      </p:sp>
    </p:spTree>
    <p:extLst>
      <p:ext uri="{BB962C8B-B14F-4D97-AF65-F5344CB8AC3E}">
        <p14:creationId xmlns:p14="http://schemas.microsoft.com/office/powerpoint/2010/main" val="195935996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SOF-VEL-VOX versus SOF-VEL in DAA-Naïve HCV GT 1-6</a:t>
            </a:r>
            <a:br>
              <a:rPr lang="en-US" sz="2000" dirty="0"/>
            </a:br>
            <a:r>
              <a:rPr lang="en-US" sz="2000" dirty="0"/>
              <a:t>POLARIS-2: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POLARIS-2: Overall SVR12 by Treatment Arm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036734"/>
              </p:ext>
            </p:extLst>
          </p:nvPr>
        </p:nvGraphicFramePr>
        <p:xfrm>
          <a:off x="461010" y="1534898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334419" y="3730415"/>
            <a:ext cx="685800" cy="2969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432/440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1019" y="3730415"/>
            <a:ext cx="685800" cy="2969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477/501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2547313" y="2763386"/>
            <a:ext cx="1295205" cy="501663"/>
          </a:xfrm>
          <a:prstGeom prst="borderCallout1">
            <a:avLst>
              <a:gd name="adj1" fmla="val 190088"/>
              <a:gd name="adj2" fmla="val 50573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21 Relapses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 Lost to follow-up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6011960" y="2763386"/>
            <a:ext cx="1295205" cy="537599"/>
          </a:xfrm>
          <a:prstGeom prst="borderCallout1">
            <a:avLst>
              <a:gd name="adj1" fmla="val 178881"/>
              <a:gd name="adj2" fmla="val 49994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 relapses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 DC due to AE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4 Lost to follow-up</a:t>
            </a:r>
          </a:p>
        </p:txBody>
      </p:sp>
    </p:spTree>
    <p:extLst>
      <p:ext uri="{BB962C8B-B14F-4D97-AF65-F5344CB8AC3E}">
        <p14:creationId xmlns:p14="http://schemas.microsoft.com/office/powerpoint/2010/main" val="360032899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SOF-VEL-VOX versus SOF-VEL in DAA-Naïve HCV GT 1-6</a:t>
            </a:r>
            <a:br>
              <a:rPr lang="en-US" sz="2000" dirty="0"/>
            </a:br>
            <a:r>
              <a:rPr lang="en-US" sz="2000" dirty="0"/>
              <a:t>POLARIS-2: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POLARIS-2: SVR by Treatment Arm and  Genotype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858221"/>
              </p:ext>
            </p:extLst>
          </p:nvPr>
        </p:nvGraphicFramePr>
        <p:xfrm>
          <a:off x="457200" y="1385873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985421" y="4465866"/>
            <a:ext cx="7701379" cy="3337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05740" tIns="34073" rIns="0" bIns="34073" anchor="ctr">
            <a:prstTxWarp prst="textNoShape">
              <a:avLst/>
            </a:prstTxWarp>
          </a:bodyPr>
          <a:lstStyle/>
          <a:p>
            <a:pPr defTabSz="701279">
              <a:spcBef>
                <a:spcPct val="50000"/>
              </a:spcBef>
            </a:pPr>
            <a:r>
              <a:rPr lang="en-US" sz="1000" b="1" dirty="0">
                <a:solidFill>
                  <a:srgbClr val="000000"/>
                </a:solidFill>
                <a:latin typeface="Arial" pitchFamily="22" charset="0"/>
              </a:rPr>
              <a:t>Abbreviations: </a:t>
            </a:r>
            <a:r>
              <a:rPr lang="en-US" sz="1000" dirty="0">
                <a:solidFill>
                  <a:srgbClr val="000000"/>
                </a:solidFill>
                <a:latin typeface="Arial" pitchFamily="22" charset="0"/>
              </a:rPr>
              <a:t>DCAE, Discontinuation due to AE; LTFU, Lost to follow-up. </a:t>
            </a:r>
            <a:br>
              <a:rPr lang="en-US" sz="10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00" dirty="0">
                <a:solidFill>
                  <a:srgbClr val="000000"/>
                </a:solidFill>
                <a:latin typeface="Arial" pitchFamily="22" charset="0"/>
              </a:rPr>
              <a:t>Two patients had unknown genotype were assigned to SOF-VEL-VOX and went on to achieve SVR12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93792" y="3877785"/>
            <a:ext cx="59361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75"/>
              </a:lnSpc>
            </a:pPr>
            <a: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217</a:t>
            </a:r>
            <a:b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233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888967" y="3877785"/>
            <a:ext cx="59361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75"/>
              </a:lnSpc>
            </a:pPr>
            <a: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228</a:t>
            </a:r>
            <a:b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643001" y="3877785"/>
            <a:ext cx="53128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75"/>
              </a:lnSpc>
            </a:pPr>
            <a: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b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132643" y="3877785"/>
            <a:ext cx="53128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75"/>
              </a:lnSpc>
            </a:pPr>
            <a: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b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873092" y="3877785"/>
            <a:ext cx="53128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75"/>
              </a:lnSpc>
            </a:pPr>
            <a: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b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355426" y="3877785"/>
            <a:ext cx="53128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75"/>
              </a:lnSpc>
            </a:pPr>
            <a: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b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070769" y="3877785"/>
            <a:ext cx="53128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75"/>
              </a:lnSpc>
            </a:pPr>
            <a: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b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561980" y="3877785"/>
            <a:ext cx="53128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75"/>
              </a:lnSpc>
            </a:pPr>
            <a: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b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281329" y="3877785"/>
            <a:ext cx="53128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75"/>
              </a:lnSpc>
            </a:pPr>
            <a: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b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489803" y="3877785"/>
            <a:ext cx="53128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75"/>
              </a:lnSpc>
            </a:pPr>
            <a: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b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973521" y="3877785"/>
            <a:ext cx="53128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75"/>
              </a:lnSpc>
            </a:pPr>
            <a: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br>
              <a:rPr lang="en-US" sz="105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3490894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SOF-VEL-VOX versus SOF-VEL in DAA-Naïve HCV GT 1-6</a:t>
            </a:r>
            <a:br>
              <a:rPr lang="en-US" sz="2000" dirty="0"/>
            </a:br>
            <a:r>
              <a:rPr lang="en-US" sz="2000" dirty="0"/>
              <a:t>POLARIS-2: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POLARIS-2: SVR by Treatment Arm and Genotype 1 Subtype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288609"/>
              </p:ext>
            </p:extLst>
          </p:nvPr>
        </p:nvGraphicFramePr>
        <p:xfrm>
          <a:off x="461010" y="1516204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ctangle 19"/>
          <p:cNvSpPr/>
          <p:nvPr/>
        </p:nvSpPr>
        <p:spPr>
          <a:xfrm>
            <a:off x="2536988" y="3966822"/>
            <a:ext cx="86394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228/232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83162" y="3966822"/>
            <a:ext cx="86394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217/233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46682" y="3966822"/>
            <a:ext cx="86394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170/172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05160" y="3966822"/>
            <a:ext cx="86394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155/169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71069" y="3966822"/>
            <a:ext cx="86394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57/59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34999" y="3968762"/>
            <a:ext cx="86394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61/63</a:t>
            </a:r>
          </a:p>
        </p:txBody>
      </p:sp>
    </p:spTree>
    <p:extLst>
      <p:ext uri="{BB962C8B-B14F-4D97-AF65-F5344CB8AC3E}">
        <p14:creationId xmlns:p14="http://schemas.microsoft.com/office/powerpoint/2010/main" val="311493604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46033</TotalTime>
  <Words>1409</Words>
  <Application>Microsoft Macintosh PowerPoint</Application>
  <PresentationFormat>On-screen Show (16:9)</PresentationFormat>
  <Paragraphs>264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Corbel</vt:lpstr>
      <vt:lpstr>Geneva</vt:lpstr>
      <vt:lpstr>Lucida Grande</vt:lpstr>
      <vt:lpstr>Times New Roman</vt:lpstr>
      <vt:lpstr>AETC_Master_Template_061510</vt:lpstr>
      <vt:lpstr>Sofosbuvir-Velpatasvir versus Sofosbuvir-Velpatasvir-Voxilaprevir in DAA-Naïve GT 1-6  POLARIS-2</vt:lpstr>
      <vt:lpstr>SOF-VEL-VOX versus SOF-VEL in DAA-Naïve HCV GT 1-6 POLARIS-2: Study Features</vt:lpstr>
      <vt:lpstr>SOF-VEL-VOX versus SOF-VEL in DAA-Naïve HCV GT 1-6 POLARIS-2: Study Design</vt:lpstr>
      <vt:lpstr>SOF-VEL-VOX versus SOF-VEL in DAA-Naïve HCV GT 1-6 POLARIS-2: Baseline Characteristics</vt:lpstr>
      <vt:lpstr>SOF-VEL-VOX versus SOF-VEL in DAA-Naïve HCV GT 1-6 POLARIS-2: Baseline Characteristics</vt:lpstr>
      <vt:lpstr>SOF-VEL-VOX versus SOF-VEL in DAA-Naïve HCV GT 1-6 POLARIS-2: Results</vt:lpstr>
      <vt:lpstr>SOF-VEL-VOX versus SOF-VEL in DAA-Naïve HCV GT 1-6 POLARIS-2: Results</vt:lpstr>
      <vt:lpstr>SOF-VEL-VOX versus SOF-VEL in DAA-Naïve HCV GT 1-6 POLARIS-2: Results</vt:lpstr>
      <vt:lpstr>SOF-VEL-VOX versus SOF-VEL in DAA-Naïve HCV GT 1-6 POLARIS-2: Results</vt:lpstr>
      <vt:lpstr>SOF-VEL-VOX versus SOF-VEL in DAA-Naïve HCV GT 1-6 POLARIS-2: Results</vt:lpstr>
      <vt:lpstr>SOF-VEL-VOX versus SOF-VEL in DAA-Naïve HCV GT 1-6 POLARIS-2: Results</vt:lpstr>
      <vt:lpstr>SOF-VEL-VOX versus SOF-VEL in DAA-Naïve HCV GT 1-6 POLARIS-2: Results</vt:lpstr>
      <vt:lpstr>SOF-VEL-VOX versus SOF-VEL in DAA-Naïve HCV GT 1-6 POLARIS-2: Results</vt:lpstr>
      <vt:lpstr>SOF-VEL-VOX versus SOF-VEL in DAA-Naïve HCV GT 1-6 POLARIS-2: Adverse Events</vt:lpstr>
      <vt:lpstr>SOF-VEL-VOX versus SOF-VEL in DAA-Naïve HCV GT 1-6 POLARIS-2: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1516</cp:revision>
  <cp:lastPrinted>2019-10-21T18:40:24Z</cp:lastPrinted>
  <dcterms:created xsi:type="dcterms:W3CDTF">2010-11-28T05:36:22Z</dcterms:created>
  <dcterms:modified xsi:type="dcterms:W3CDTF">2022-06-30T18:09:18Z</dcterms:modified>
</cp:coreProperties>
</file>