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omments/comment1.xml" ContentType="application/vnd.openxmlformats-officedocument.presentationml.comment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900" r:id="rId2"/>
    <p:sldId id="901" r:id="rId3"/>
    <p:sldId id="902" r:id="rId4"/>
    <p:sldId id="903" r:id="rId5"/>
    <p:sldId id="956" r:id="rId6"/>
    <p:sldId id="957" r:id="rId7"/>
    <p:sldId id="958" r:id="rId8"/>
    <p:sldId id="905" r:id="rId9"/>
    <p:sldId id="906" r:id="rId10"/>
    <p:sldId id="907" r:id="rId11"/>
    <p:sldId id="955" r:id="rId12"/>
    <p:sldId id="999" r:id="rId13"/>
  </p:sldIdLst>
  <p:sldSz cx="9144000" cy="5143500" type="screen16x9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A" initials="MFA" lastIdx="23" clrIdx="0">
    <p:extLst>
      <p:ext uri="{19B8F6BF-5375-455C-9EA6-DF929625EA0E}">
        <p15:presenceInfo xmlns:p15="http://schemas.microsoft.com/office/powerpoint/2012/main" userId="714ddc0a6c47b6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B00"/>
    <a:srgbClr val="0085B6"/>
    <a:srgbClr val="708C76"/>
    <a:srgbClr val="005B9D"/>
    <a:srgbClr val="7A9342"/>
    <a:srgbClr val="456975"/>
    <a:srgbClr val="C4AAC3"/>
    <a:srgbClr val="9A8699"/>
    <a:srgbClr val="E1C4E0"/>
    <a:srgbClr val="82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5" autoAdjust="0"/>
    <p:restoredTop sz="85486" autoAdjust="0"/>
  </p:normalViewPr>
  <p:slideViewPr>
    <p:cSldViewPr snapToGrid="0" showGuides="1">
      <p:cViewPr varScale="1">
        <p:scale>
          <a:sx n="142" d="100"/>
          <a:sy n="142" d="100"/>
        </p:scale>
        <p:origin x="1040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9952"/>
    </p:cViewPr>
  </p:sorterViewPr>
  <p:notesViewPr>
    <p:cSldViewPr snapToGrid="0"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5.4144551375522501E-2"/>
          <c:w val="0.84265951669834405"/>
          <c:h val="0.816071011956838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624472"/>
                  </a:gs>
                  <a:gs pos="100000">
                    <a:srgbClr val="977BA5"/>
                  </a:gs>
                </a:gsLst>
                <a:lin ang="0" scaled="1"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BF55-654E-A335-18BEF96218AB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21446A"/>
                  </a:gs>
                  <a:gs pos="100000">
                    <a:srgbClr val="3D7EC4"/>
                  </a:gs>
                </a:gsLst>
                <a:lin ang="0" scaled="1"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BF55-654E-A335-18BEF96218A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F55-654E-A335-18BEF96218AB}"/>
              </c:ext>
            </c:extLst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SOF-VEL-VOX</c:v>
                </c:pt>
                <c:pt idx="1">
                  <c:v>SOF-VEL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55-654E-A335-18BEF96218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02378360"/>
        <c:axId val="-2101578824"/>
      </c:barChart>
      <c:catAx>
        <c:axId val="-2102378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015788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0157882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2.2991271635255015E-3"/>
              <c:y val="0.11055166715271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02378360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5.4144551375522501E-2"/>
          <c:w val="0.84265951669834405"/>
          <c:h val="0.816071011956838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624472"/>
                  </a:gs>
                  <a:gs pos="100000">
                    <a:srgbClr val="977BA5"/>
                  </a:gs>
                </a:gsLst>
                <a:lin ang="0" scaled="1"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E445-2E43-953D-1BD2E9E3399A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21446A"/>
                  </a:gs>
                  <a:gs pos="100000">
                    <a:srgbClr val="3D7EC4"/>
                  </a:gs>
                </a:gsLst>
                <a:lin ang="0" scaled="1"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E445-2E43-953D-1BD2E9E3399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445-2E43-953D-1BD2E9E3399A}"/>
              </c:ext>
            </c:extLst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SOF-VEL-VOX</c:v>
                </c:pt>
                <c:pt idx="1">
                  <c:v>SOF-VEL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45-2E43-953D-1BD2E9E339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02280648"/>
        <c:axId val="-2102270264"/>
      </c:barChart>
      <c:catAx>
        <c:axId val="-2102280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0227026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0227026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2.2991271635255015E-3"/>
              <c:y val="0.1290701856712355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-2102280648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77149297979318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</c:v>
                </c:pt>
              </c:strCache>
            </c:strRef>
          </c:tx>
          <c:spPr>
            <a:gradFill>
              <a:gsLst>
                <a:gs pos="0">
                  <a:srgbClr val="624472"/>
                </a:gs>
                <a:gs pos="100000">
                  <a:srgbClr val="977BA5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7BB-E341-99B0-61B24735CC3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7BB-E341-99B0-61B24735CC3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7BB-E341-99B0-61B24735CC3B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Treatment-Naïve </c:v>
                </c:pt>
                <c:pt idx="1">
                  <c:v>Treatment-Experienced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BB-E341-99B0-61B24735CC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</c:v>
                </c:pt>
              </c:strCache>
            </c:strRef>
          </c:tx>
          <c:spPr>
            <a:gradFill>
              <a:gsLst>
                <a:gs pos="0">
                  <a:srgbClr val="21446A"/>
                </a:gs>
                <a:gs pos="100000">
                  <a:srgbClr val="3D7EC4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Treatment-Naïve </c:v>
                </c:pt>
                <c:pt idx="1">
                  <c:v>Treatment-Experienced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99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BB-E341-99B0-61B24735CC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70335288"/>
        <c:axId val="-2069385848"/>
      </c:barChart>
      <c:catAx>
        <c:axId val="-2070335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6938584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693858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7.0479471316085515E-4"/>
              <c:y val="0.1765133763400056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70335288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0583953047535701"/>
          <c:y val="1.44676387400988E-2"/>
          <c:w val="0.48181479051229698"/>
          <c:h val="8.0726462290953996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9.1335003579098004E-2"/>
          <c:w val="0.87107458655046699"/>
          <c:h val="0.673813429571303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</c:v>
                </c:pt>
              </c:strCache>
            </c:strRef>
          </c:tx>
          <c:spPr>
            <a:gradFill flip="none" rotWithShape="1">
              <a:gsLst>
                <a:gs pos="0">
                  <a:srgbClr val="50365B"/>
                </a:gs>
                <a:gs pos="100000">
                  <a:srgbClr val="A889BB"/>
                </a:gs>
              </a:gsLst>
              <a:lin ang="0" scaled="1"/>
              <a:tileRect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881-D044-919C-DDD9ACCC37D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81-D044-919C-DDD9ACCC37D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881-D044-919C-DDD9ACCC37D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881-D044-919C-DDD9ACCC37D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881-D044-919C-DDD9ACCC37D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881-D044-919C-DDD9ACCC37DB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RAS</c:v>
                </c:pt>
                <c:pt idx="1">
                  <c:v>Any NS3 or NS5A RAS</c:v>
                </c:pt>
                <c:pt idx="2">
                  <c:v>NS3 Only</c:v>
                </c:pt>
                <c:pt idx="3">
                  <c:v>NS5A Only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98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81-D044-919C-DDD9ACCC37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</c:v>
                </c:pt>
              </c:strCache>
            </c:strRef>
          </c:tx>
          <c:spPr>
            <a:gradFill flip="none" rotWithShape="1">
              <a:gsLst>
                <a:gs pos="0">
                  <a:srgbClr val="21446A"/>
                </a:gs>
                <a:gs pos="100000">
                  <a:srgbClr val="3E81C8"/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RAS</c:v>
                </c:pt>
                <c:pt idx="1">
                  <c:v>Any NS3 or NS5A RAS</c:v>
                </c:pt>
                <c:pt idx="2">
                  <c:v>NS3 Only</c:v>
                </c:pt>
                <c:pt idx="3">
                  <c:v>NS5A Only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97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881-D044-919C-DDD9ACCC37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70809528"/>
        <c:axId val="-2135968808"/>
      </c:barChart>
      <c:catAx>
        <c:axId val="-2070809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300"/>
            </a:pPr>
            <a:endParaRPr lang="en-US"/>
          </a:p>
        </c:txPr>
        <c:crossAx val="-213596880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3596880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0"/>
              <c:y val="0.10969482223812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  <a:effectLst/>
        </c:spPr>
        <c:crossAx val="-2070809528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8318885914620999"/>
          <c:y val="0"/>
          <c:w val="0.38577848674876702"/>
          <c:h val="7.7852302553090003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0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20T13:09:40.763" idx="13">
    <p:pos x="4336" y="1866"/>
    <p:text>Abbreiation notation?</p:text>
    <p:extLst>
      <p:ext uri="{C676402C-5697-4E1C-873F-D02D1690AC5C}">
        <p15:threadingInfo xmlns:p15="http://schemas.microsoft.com/office/powerpoint/2012/main" timeZoneBias="42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0.2486</cdr:x>
      <cdr:y>0.46823</cdr:y>
    </cdr:from>
    <cdr:to>
      <cdr:x>0.4137</cdr:x>
      <cdr:y>0.61453</cdr:y>
    </cdr:to>
    <cdr:sp macro="" textlink="">
      <cdr:nvSpPr>
        <cdr:cNvPr id="8" name="Line Callout 1 7"/>
        <cdr:cNvSpPr/>
      </cdr:nvSpPr>
      <cdr:spPr>
        <a:xfrm xmlns:a="http://schemas.openxmlformats.org/drawingml/2006/main">
          <a:off x="2045870" y="1455716"/>
          <a:ext cx="1358718" cy="454841"/>
        </a:xfrm>
        <a:prstGeom xmlns:a="http://schemas.openxmlformats.org/drawingml/2006/main" prst="borderCallout1">
          <a:avLst>
            <a:gd name="adj1" fmla="val 194767"/>
            <a:gd name="adj2" fmla="val 50066"/>
            <a:gd name="adj3" fmla="val 100906"/>
            <a:gd name="adj4" fmla="val 50062"/>
          </a:avLst>
        </a:prstGeom>
        <a:solidFill xmlns:a="http://schemas.openxmlformats.org/drawingml/2006/main">
          <a:srgbClr val="D9D9D9"/>
        </a:solidFill>
        <a:ln xmlns:a="http://schemas.openxmlformats.org/drawingml/2006/main" w="12700" cmpd="sng">
          <a:solidFill>
            <a:srgbClr val="FFFFFF"/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2 Relapses</a:t>
          </a:r>
        </a:p>
        <a:p xmlns:a="http://schemas.openxmlformats.org/drawingml/2006/main"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1 Withdrew consent</a:t>
          </a:r>
        </a:p>
        <a:p xmlns:a="http://schemas.openxmlformats.org/drawingml/2006/main"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1 Death</a:t>
          </a:r>
        </a:p>
      </cdr:txBody>
    </cdr:sp>
  </cdr:relSizeAnchor>
  <cdr:relSizeAnchor xmlns:cdr="http://schemas.openxmlformats.org/drawingml/2006/chartDrawing">
    <cdr:from>
      <cdr:x>0.66834</cdr:x>
      <cdr:y>0.41206</cdr:y>
    </cdr:from>
    <cdr:to>
      <cdr:x>0.83867</cdr:x>
      <cdr:y>0.62131</cdr:y>
    </cdr:to>
    <cdr:sp macro="" textlink="">
      <cdr:nvSpPr>
        <cdr:cNvPr id="9" name="Line Callout 1 8"/>
        <cdr:cNvSpPr/>
      </cdr:nvSpPr>
      <cdr:spPr>
        <a:xfrm xmlns:a="http://schemas.openxmlformats.org/drawingml/2006/main">
          <a:off x="5500148" y="1281067"/>
          <a:ext cx="1401742" cy="650572"/>
        </a:xfrm>
        <a:prstGeom xmlns:a="http://schemas.openxmlformats.org/drawingml/2006/main" prst="borderCallout1">
          <a:avLst>
            <a:gd name="adj1" fmla="val 159062"/>
            <a:gd name="adj2" fmla="val 49994"/>
            <a:gd name="adj3" fmla="val 100906"/>
            <a:gd name="adj4" fmla="val 50062"/>
          </a:avLst>
        </a:prstGeom>
        <a:solidFill xmlns:a="http://schemas.openxmlformats.org/drawingml/2006/main">
          <a:srgbClr val="D9D9D9"/>
        </a:solidFill>
        <a:ln xmlns:a="http://schemas.openxmlformats.org/drawingml/2006/main" w="12700" cmpd="sng">
          <a:solidFill>
            <a:srgbClr val="FFFFFF"/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1 On-treatment failure</a:t>
          </a:r>
        </a:p>
        <a:p xmlns:a="http://schemas.openxmlformats.org/drawingml/2006/main"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1 Relapse</a:t>
          </a:r>
        </a:p>
        <a:p xmlns:a="http://schemas.openxmlformats.org/drawingml/2006/main"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1 DC due to AE</a:t>
          </a:r>
        </a:p>
        <a:p xmlns:a="http://schemas.openxmlformats.org/drawingml/2006/main"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1 Lost to follow-up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857250"/>
            <a:ext cx="6697662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4C532C-3D97-E34C-A378-DD504926CA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50" y="195241"/>
            <a:ext cx="2926080" cy="4659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0319A0-61A9-B04E-A7BC-8B6F583247CD}"/>
              </a:ext>
            </a:extLst>
          </p:cNvPr>
          <p:cNvGrpSpPr/>
          <p:nvPr userDrawn="1"/>
        </p:nvGrpSpPr>
        <p:grpSpPr>
          <a:xfrm>
            <a:off x="462321" y="4516238"/>
            <a:ext cx="2280879" cy="446276"/>
            <a:chOff x="462321" y="4578479"/>
            <a:chExt cx="2280879" cy="4462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9FD9F7-C1BC-7347-B044-72480FB61141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462321" y="4578479"/>
              <a:ext cx="228087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Hepatitis </a:t>
              </a:r>
              <a:r>
                <a:rPr lang="en-US" sz="1200" b="1" cap="small" spc="100" baseline="0" dirty="0">
                  <a:solidFill>
                    <a:srgbClr val="285078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C</a:t>
              </a:r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 Online</a:t>
              </a:r>
              <a:br>
                <a:rPr lang="en-US" sz="1600" dirty="0">
                  <a:latin typeface="Corbel" panose="020B0503020204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www.hepatitisC.uw.edu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8D6E11-48AB-BE4A-8814-EA56822BBF1E}"/>
                </a:ext>
              </a:extLst>
            </p:cNvPr>
            <p:cNvCxnSpPr/>
            <p:nvPr userDrawn="1"/>
          </p:nvCxnSpPr>
          <p:spPr>
            <a:xfrm>
              <a:off x="550191" y="4808530"/>
              <a:ext cx="1335024" cy="0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D7AC0-870D-EE43-85B5-10937BBC3887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320"/>
            <a:ext cx="9157371" cy="347472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80F54C7-FB42-CA4C-90DF-566F547389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219" y="1017901"/>
            <a:ext cx="8229600" cy="128016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3000"/>
              </a:lnSpc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and Add 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ABFC78A-A9BC-CF4A-BAF8-FC4134E5D4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2404157"/>
            <a:ext cx="8229600" cy="146304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35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200" i="1">
                <a:solidFill>
                  <a:schemeClr val="accent2"/>
                </a:solidFill>
                <a:latin typeface="Arial"/>
              </a:defRPr>
            </a:lvl3pPr>
            <a:lvl4pPr marL="471488" indent="0" algn="ctr">
              <a:buNone/>
              <a:defRPr/>
            </a:lvl4pPr>
            <a:lvl5pPr marL="602456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2" name="Date">
            <a:extLst>
              <a:ext uri="{FF2B5EF4-FFF2-40B4-BE49-F238E27FC236}">
                <a16:creationId xmlns:a16="http://schemas.microsoft.com/office/drawing/2014/main" id="{B66131DB-45B5-6945-A76D-741496EBA3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736" y="3967450"/>
            <a:ext cx="8229600" cy="2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buNone/>
              <a:defRPr sz="1050" b="0" baseline="0">
                <a:solidFill>
                  <a:srgbClr val="82C8FA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Date Info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6D0A3E-B052-EA40-B037-054B51E770EC}"/>
              </a:ext>
            </a:extLst>
          </p:cNvPr>
          <p:cNvCxnSpPr>
            <a:cxnSpLocks/>
          </p:cNvCxnSpPr>
          <p:nvPr userDrawn="1"/>
        </p:nvCxnSpPr>
        <p:spPr>
          <a:xfrm>
            <a:off x="-8639" y="86256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60ADCC-ACEB-FA4F-9D36-5D0D7D86AD0A}"/>
              </a:ext>
            </a:extLst>
          </p:cNvPr>
          <p:cNvCxnSpPr>
            <a:cxnSpLocks/>
          </p:cNvCxnSpPr>
          <p:nvPr userDrawn="1"/>
        </p:nvCxnSpPr>
        <p:spPr>
          <a:xfrm>
            <a:off x="-8639" y="4330452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643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84224"/>
            <a:ext cx="85153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rIns="18288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179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-18168" y="1786409"/>
            <a:ext cx="9180576" cy="1574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txBody>
          <a:bodyPr lIns="457200" tIns="91440" rIns="457200" bIns="18288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2467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 Bar: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291D050-F2FF-B84B-B85F-704A33D7A2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428596"/>
            <a:ext cx="4248149" cy="32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D86A608-CE71-5040-8C80-661F1437DF33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323850" y="1035386"/>
            <a:ext cx="4248150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38D57-7E90-4C4F-BEFE-18F098A6A60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2815" y="1046741"/>
            <a:ext cx="4185088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468815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2102823"/>
            <a:ext cx="8077200" cy="928688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5D3E13-CC4F-7E49-B471-8878E909C36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382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2095500"/>
            <a:ext cx="9143999" cy="97155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48" y="2105025"/>
            <a:ext cx="84963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50092C9-A09F-7245-8D15-AEFDA53288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CC311E-DA3E-AB41-BF2C-7398324BA5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3849" y="-7144"/>
            <a:ext cx="8839200" cy="363760"/>
          </a:xfrm>
          <a:prstGeom prst="rect">
            <a:avLst/>
          </a:prstGeom>
        </p:spPr>
        <p:txBody>
          <a:bodyPr lIns="91440" anchor="b">
            <a:normAutofit/>
          </a:bodyPr>
          <a:lstStyle>
            <a:lvl1pPr marL="0" indent="0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388067803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36BB952-50A8-AE49-87A9-BEC72E8DE500}"/>
              </a:ext>
            </a:extLst>
          </p:cNvPr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032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gradFill flip="none" rotWithShape="1">
            <a:gsLst>
              <a:gs pos="0">
                <a:srgbClr val="006D9A">
                  <a:alpha val="50000"/>
                </a:srgbClr>
              </a:gs>
              <a:gs pos="50000">
                <a:schemeClr val="bg1"/>
              </a:gs>
              <a:gs pos="100000">
                <a:srgbClr val="006D9A">
                  <a:alpha val="50000"/>
                </a:srgbClr>
              </a:gs>
            </a:gsLst>
            <a:lin ang="5400000" scaled="0"/>
            <a:tileRect/>
          </a:gra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  <a:solidFill>
            <a:schemeClr val="bg1"/>
          </a:solidFill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7493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47EEC-7D64-BC44-B74A-8AB7EC9C114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928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gradFill>
            <a:gsLst>
              <a:gs pos="0">
                <a:srgbClr val="004E66"/>
              </a:gs>
              <a:gs pos="100000">
                <a:srgbClr val="00779D"/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5198773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06949215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5154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7F697-0452-FD41-8395-6BF13DCE8E98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375E53-0C80-A84B-AAA8-6B394E1E6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1930003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A681A14-7A84-7F43-AE92-51583060A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2568E9B-001A-3C4B-92D6-08A79194F9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9642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950244"/>
            <a:ext cx="3657600" cy="5143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24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21619"/>
            <a:ext cx="3657600" cy="40005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1800" cap="small" baseline="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6" y="2571752"/>
            <a:ext cx="4572001" cy="1209674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4588934" y="1371600"/>
            <a:ext cx="4572001" cy="118586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2686050"/>
            <a:ext cx="3962400" cy="914400"/>
          </a:xfrm>
          <a:prstGeom prst="rect">
            <a:avLst/>
          </a:prstGeom>
        </p:spPr>
        <p:txBody>
          <a:bodyPr/>
          <a:lstStyle>
            <a:lvl1pPr marL="171450" indent="-171450">
              <a:defRPr sz="150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1F3C7D4-0781-8845-8825-89A145A9DF0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8891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Disclosures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0907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87835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F0B8B-66F2-DF43-BD77-6C2E0DA2E6A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83514E-98F2-2D45-9DA2-54F265280D6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A28F71-E8EE-4641-AAE6-AB4095216C3F}"/>
              </a:ext>
            </a:extLst>
          </p:cNvPr>
          <p:cNvSpPr txBox="1"/>
          <p:nvPr userDrawn="1"/>
        </p:nvSpPr>
        <p:spPr>
          <a:xfrm>
            <a:off x="458843" y="1375979"/>
            <a:ext cx="8229600" cy="129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434DA1"/>
              </a:buClr>
              <a:buSzPct val="125000"/>
              <a:buFont typeface="Arial"/>
              <a:buNone/>
              <a:tabLst/>
              <a:defRPr/>
            </a:pP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sz="2000" b="1" i="0" dirty="0">
                <a:solidFill>
                  <a:srgbClr val="005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is funded by a cooperative agreement from the Centers for Disease Control and Prevention (CDC-RFA- PS21-2105). This project is led by the University of Washington Infectious Diseases Education and Assessment (IDEA) Program. </a:t>
            </a:r>
            <a:endParaRPr lang="en-US" sz="15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31116-A80C-D943-92A9-B0AF257E745D}"/>
              </a:ext>
            </a:extLst>
          </p:cNvPr>
          <p:cNvSpPr txBox="1"/>
          <p:nvPr userDrawn="1"/>
        </p:nvSpPr>
        <p:spPr>
          <a:xfrm>
            <a:off x="0" y="4636541"/>
            <a:ext cx="9151575" cy="56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88720" tIns="91440" rIns="1188720" bIns="13716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i="1" dirty="0">
                <a:solidFill>
                  <a:schemeClr val="tx1"/>
                </a:solidFill>
                <a:latin typeface="+mn-lt"/>
              </a:rPr>
              <a:t>The contents in this presentation are those of the author(s) and do not necessarily represent the </a:t>
            </a:r>
            <a:br>
              <a:rPr lang="en-US" sz="1100" i="1" dirty="0">
                <a:solidFill>
                  <a:schemeClr val="tx1"/>
                </a:solidFill>
                <a:latin typeface="+mn-lt"/>
              </a:rPr>
            </a:br>
            <a:r>
              <a:rPr lang="en-US" sz="1100" i="1" dirty="0">
                <a:solidFill>
                  <a:schemeClr val="tx1"/>
                </a:solidFill>
                <a:latin typeface="+mn-lt"/>
              </a:rPr>
              <a:t>official position of views of, nor an endorsement, by the Centers for Disease Control and Prevention.</a:t>
            </a:r>
            <a:endParaRPr lang="en-US" sz="1100" i="1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4FC7B0-4199-894F-A8D2-4FF835667F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188" y="3229441"/>
            <a:ext cx="2120053" cy="6217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D0061C-C01B-6147-BCD8-08FDF056E6F2}"/>
              </a:ext>
            </a:extLst>
          </p:cNvPr>
          <p:cNvSpPr/>
          <p:nvPr userDrawn="1"/>
        </p:nvSpPr>
        <p:spPr>
          <a:xfrm>
            <a:off x="295189" y="89397"/>
            <a:ext cx="8503918" cy="822624"/>
          </a:xfrm>
          <a:prstGeom prst="rect">
            <a:avLst/>
          </a:prstGeom>
        </p:spPr>
        <p:txBody>
          <a:bodyPr wrap="square" lIns="68580" anchor="ctr">
            <a:normAutofit/>
          </a:bodyPr>
          <a:lstStyle/>
          <a:p>
            <a:pPr defTabSz="342900">
              <a:spcAft>
                <a:spcPts val="0"/>
              </a:spcAft>
            </a:pPr>
            <a:r>
              <a:rPr lang="en-US" sz="24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DD0DC4-87ED-2248-BCCC-3FFD6569F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589" y="3230381"/>
            <a:ext cx="2257262" cy="65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AE2333-2F70-634E-82A6-B1B90516D6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42226" y="3266416"/>
            <a:ext cx="2145931" cy="5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6751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E4DF60-71E6-5A4F-922E-DACE79CE09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1F06CDF-9301-9D41-99E6-E67191B99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59610513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ame 20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Same-20-Font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0809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 and Data/Image Slide: 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190625"/>
            <a:ext cx="40957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71450" indent="-171450">
              <a:lnSpc>
                <a:spcPts val="2100"/>
              </a:lnSpc>
              <a:spcBef>
                <a:spcPts val="600"/>
              </a:spcBef>
              <a:buClr>
                <a:srgbClr val="0070C0"/>
              </a:buCl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0038" indent="-128588">
              <a:lnSpc>
                <a:spcPts val="2100"/>
              </a:lnSpc>
              <a:spcBef>
                <a:spcPts val="300"/>
              </a:spcBef>
              <a:buClr>
                <a:srgbClr val="0070C0"/>
              </a:buClr>
              <a:buFont typeface="Arial" pitchFamily="34" charset="0"/>
              <a:buChar char="-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spcBef>
                <a:spcPts val="600"/>
              </a:spcBef>
              <a:defRPr sz="12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091559A-A57D-7640-A089-C617FF5BE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E78A2BD-79AF-4045-B862-6F54F0C316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384197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1050445-BA7D-E540-B7EF-B34AC2CA3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1656353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-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Illustration/Credit: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9040465-5DC6-4C45-8214-2E969A7E14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60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79583066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Gray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 Gray Bar: click to add title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invGray">
          <a:xfrm>
            <a:off x="-4917" y="980205"/>
            <a:ext cx="9162288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436345-40BB-5242-A91F-64B15D2D0A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3850" y="989536"/>
            <a:ext cx="8503920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4917" y="968376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CC8AE8E-D860-A048-A8D2-A7D0623F19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279690D-7F7B-9243-8026-9C4650B83E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4587434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1" y="1184224"/>
            <a:ext cx="42481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250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  <p:sldLayoutId id="2147483711" r:id="rId3"/>
    <p:sldLayoutId id="2147483709" r:id="rId4"/>
    <p:sldLayoutId id="2147483700" r:id="rId5"/>
    <p:sldLayoutId id="2147483701" r:id="rId6"/>
    <p:sldLayoutId id="2147483710" r:id="rId7"/>
    <p:sldLayoutId id="2147483703" r:id="rId8"/>
    <p:sldLayoutId id="2147483723" r:id="rId9"/>
    <p:sldLayoutId id="2147483729" r:id="rId10"/>
    <p:sldLayoutId id="2147483730" r:id="rId11"/>
    <p:sldLayoutId id="2147483727" r:id="rId12"/>
    <p:sldLayoutId id="2147483695" r:id="rId13"/>
    <p:sldLayoutId id="2147483697" r:id="rId14"/>
    <p:sldLayoutId id="2147483725" r:id="rId15"/>
    <p:sldLayoutId id="2147483698" r:id="rId16"/>
    <p:sldLayoutId id="2147483704" r:id="rId17"/>
    <p:sldLayoutId id="2147483724" r:id="rId18"/>
    <p:sldLayoutId id="2147483705" r:id="rId19"/>
    <p:sldLayoutId id="2147483696" r:id="rId20"/>
    <p:sldLayoutId id="2147483726" r:id="rId21"/>
    <p:sldLayoutId id="2147483707" r:id="rId22"/>
    <p:sldLayoutId id="2147483708" r:id="rId23"/>
  </p:sldLayoutIdLst>
  <p:transition spd="slow"/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lnSpc>
                <a:spcPts val="2625"/>
              </a:lnSpc>
              <a:spcBef>
                <a:spcPts val="450"/>
              </a:spcBef>
              <a:spcAft>
                <a:spcPts val="0"/>
              </a:spcAft>
            </a:pPr>
            <a:r>
              <a:rPr lang="en-US" sz="1800" dirty="0">
                <a:solidFill>
                  <a:srgbClr val="001D48"/>
                </a:solidFill>
              </a:rPr>
              <a:t>Sofosbuvir-</a:t>
            </a:r>
            <a:r>
              <a:rPr lang="en-US" sz="1800" dirty="0" err="1">
                <a:solidFill>
                  <a:srgbClr val="001D48"/>
                </a:solidFill>
              </a:rPr>
              <a:t>Velpatasvir</a:t>
            </a:r>
            <a:r>
              <a:rPr lang="en-US" sz="1800" dirty="0">
                <a:solidFill>
                  <a:srgbClr val="001D48"/>
                </a:solidFill>
              </a:rPr>
              <a:t> versus Sofosbuvir-</a:t>
            </a:r>
            <a:r>
              <a:rPr lang="en-US" sz="1800" dirty="0" err="1">
                <a:solidFill>
                  <a:srgbClr val="001D48"/>
                </a:solidFill>
              </a:rPr>
              <a:t>Velpatasvir</a:t>
            </a:r>
            <a:r>
              <a:rPr lang="en-US" sz="1800" dirty="0">
                <a:solidFill>
                  <a:srgbClr val="001D48"/>
                </a:solidFill>
              </a:rPr>
              <a:t>-</a:t>
            </a:r>
            <a:r>
              <a:rPr lang="en-US" sz="1800" dirty="0" err="1">
                <a:solidFill>
                  <a:srgbClr val="001D48"/>
                </a:solidFill>
              </a:rPr>
              <a:t>Voxilaprevir</a:t>
            </a:r>
            <a:r>
              <a:rPr lang="en-US" sz="1800" dirty="0">
                <a:solidFill>
                  <a:srgbClr val="001D48"/>
                </a:solidFill>
              </a:rPr>
              <a:t> in GT 3 and Cirrhosis </a:t>
            </a:r>
            <a:br>
              <a:rPr lang="en-US" sz="1800" dirty="0">
                <a:solidFill>
                  <a:srgbClr val="001D48"/>
                </a:solidFill>
              </a:rPr>
            </a:br>
            <a:r>
              <a:rPr lang="en-US" sz="2400" dirty="0">
                <a:solidFill>
                  <a:srgbClr val="001D48"/>
                </a:solidFill>
              </a:rPr>
              <a:t>POLARIS-3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FCFA80-5A2C-FC41-BCE2-05227A1969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4BE6F-485A-2843-A796-2AF7BA6B0A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Treatment Naïve and Treatment Experienced, Phase 3</a:t>
            </a:r>
          </a:p>
        </p:txBody>
      </p:sp>
    </p:spTree>
    <p:extLst>
      <p:ext uri="{BB962C8B-B14F-4D97-AF65-F5344CB8AC3E}">
        <p14:creationId xmlns:p14="http://schemas.microsoft.com/office/powerpoint/2010/main" val="249239219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SOF-VEL-VOX versus SOF-VEL in GT 3 and Cirrhosis</a:t>
            </a:r>
            <a:br>
              <a:rPr lang="en-US" sz="2000" dirty="0"/>
            </a:br>
            <a:r>
              <a:rPr lang="en-US" sz="2000" dirty="0"/>
              <a:t>POLARIS-3: Adverse Events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1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585279"/>
              </p:ext>
            </p:extLst>
          </p:nvPr>
        </p:nvGraphicFramePr>
        <p:xfrm>
          <a:off x="457200" y="1004835"/>
          <a:ext cx="8229600" cy="3657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3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559">
                <a:tc>
                  <a:txBody>
                    <a:bodyPr/>
                    <a:lstStyle/>
                    <a:p>
                      <a:pPr marL="91440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(AE),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SOF-VEL-VOX </a:t>
                      </a: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 8 weeks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110)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56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12 weeks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109)</a:t>
                      </a:r>
                      <a:endParaRPr lang="en-US" sz="11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858">
                <a:tc>
                  <a:txBody>
                    <a:bodyPr/>
                    <a:lstStyle/>
                    <a:p>
                      <a:pPr marL="91440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Discontinuation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due to AE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858">
                <a:tc>
                  <a:txBody>
                    <a:bodyPr/>
                    <a:lstStyle/>
                    <a:p>
                      <a:pPr marL="91440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AE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(3)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858">
                <a:tc>
                  <a:txBody>
                    <a:bodyPr/>
                    <a:lstStyle/>
                    <a:p>
                      <a:pPr marL="91440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Related AE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858">
                <a:tc>
                  <a:txBody>
                    <a:bodyPr/>
                    <a:lstStyle/>
                    <a:p>
                      <a:pPr marL="91440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§</a:t>
                      </a:r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9620">
                <a:tc>
                  <a:txBody>
                    <a:bodyPr/>
                    <a:lstStyle/>
                    <a:p>
                      <a:pPr marL="91440">
                        <a:lnSpc>
                          <a:spcPts val="24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</a:t>
                      </a:r>
                    </a:p>
                    <a:p>
                      <a:pPr marL="182880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Headache</a:t>
                      </a:r>
                    </a:p>
                    <a:p>
                      <a:pPr marL="182880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  <a:p>
                      <a:pPr marL="182880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</a:p>
                    <a:p>
                      <a:pPr marL="182880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Diarrhea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(25)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(25)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(21)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(15)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(29)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(28)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(9)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(5)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991">
                <a:tc>
                  <a:txBody>
                    <a:bodyPr/>
                    <a:lstStyle/>
                    <a:p>
                      <a:pPr marL="91440" indent="0">
                        <a:tabLst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Laboratory AEs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(Grade 3-4)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(13)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(8)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51269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SOF-VEL-VOX versus SOF-VEL in GT 3 and Cirrhosis</a:t>
            </a:r>
            <a:br>
              <a:rPr lang="en-US" sz="2000" dirty="0"/>
            </a:br>
            <a:r>
              <a:rPr lang="en-US" sz="2000" dirty="0"/>
              <a:t>POLARIS-3: 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4B5FA-51F8-6849-A5FA-7B0D7DAAE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771755"/>
            <a:ext cx="9144000" cy="162319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/>
                <a:cs typeface="Arial"/>
              </a:rPr>
              <a:t>Conclusions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: “In phase 3 trials of patients with HCV infection, we did not establish that sofosbuvir-velpatasvir-voxilaprevir for 8 weeks was noninferior to sofosbuvir-velpatasvir for 12 weeks, but the 2 regimens had similar rates of SVR in patients with HCV genotype 3 and cirrhosis. Mild gastrointestinal adverse events were associated with treatment regimens that included voxilaprevir.” </a:t>
            </a:r>
          </a:p>
        </p:txBody>
      </p:sp>
    </p:spTree>
    <p:extLst>
      <p:ext uri="{BB962C8B-B14F-4D97-AF65-F5344CB8AC3E}">
        <p14:creationId xmlns:p14="http://schemas.microsoft.com/office/powerpoint/2010/main" val="32056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3776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SOF-VEL-VOX versus SOF-VEL in GT 3 and Cirrhosis</a:t>
            </a:r>
            <a:br>
              <a:rPr lang="en-US" sz="2000" dirty="0"/>
            </a:br>
            <a:r>
              <a:rPr lang="en-US" sz="2000" dirty="0"/>
              <a:t>POLARIS-3: Study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B863A-7B89-4E46-9C14-880C95CFB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059931"/>
            <a:ext cx="8229600" cy="3657600"/>
          </a:xfrm>
        </p:spPr>
        <p:txBody>
          <a:bodyPr>
            <a:normAutofit/>
          </a:bodyPr>
          <a:lstStyle/>
          <a:p>
            <a:pPr>
              <a:lnSpc>
                <a:spcPts val="1900"/>
              </a:lnSpc>
            </a:pPr>
            <a:r>
              <a:rPr lang="en-US" sz="1500" b="1" dirty="0"/>
              <a:t>Design</a:t>
            </a:r>
            <a:r>
              <a:rPr lang="en-US" sz="1500" dirty="0"/>
              <a:t>: Open-label, randomized, phase 3 trial to compare efficacy of a fixed-dose combination of sofosbuvir-velpatasvir-voxilaprevir (SOF-VEL-VOX) for 8 weeks versus sofosbuvir-velpatasvir (SOF-VEL) for 12 weeks in patients with HCV genotype 3 and cirrhosis who were DAA-naïve </a:t>
            </a:r>
          </a:p>
          <a:p>
            <a:pPr>
              <a:lnSpc>
                <a:spcPts val="1900"/>
              </a:lnSpc>
            </a:pPr>
            <a:r>
              <a:rPr lang="en-US" sz="1500" b="1" dirty="0"/>
              <a:t>Setting</a:t>
            </a:r>
            <a:r>
              <a:rPr lang="en-US" sz="1500" dirty="0"/>
              <a:t>: 84 sites in United States, Canada, New Zealand, Australia, France, Germany, and United Kingdom</a:t>
            </a:r>
          </a:p>
          <a:p>
            <a:r>
              <a:rPr lang="en-US" sz="1500" b="1" dirty="0"/>
              <a:t>Entry Criteria</a:t>
            </a:r>
            <a:endParaRPr lang="en-US" sz="1500" dirty="0"/>
          </a:p>
          <a:p>
            <a:pPr lvl="1">
              <a:lnSpc>
                <a:spcPts val="1900"/>
              </a:lnSpc>
              <a:spcBef>
                <a:spcPts val="300"/>
              </a:spcBef>
            </a:pPr>
            <a:r>
              <a:rPr lang="en-US" sz="1500" dirty="0"/>
              <a:t>Age ≥18 years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Chronic HCV GT 3 with compensated cirrhosis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HCV RNA ≥10,000 IU/mL at screening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No prior treatment with DAA; prior peginterferon plus ribavirin allowed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Primary End Point</a:t>
            </a:r>
            <a:r>
              <a:rPr lang="en-US" sz="1500" dirty="0">
                <a:solidFill>
                  <a:schemeClr val="tx1"/>
                </a:solidFill>
              </a:rPr>
              <a:t>: SVR12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17704720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SOF-VEL-VOX versus SOF-VEL in GT 3 and Cirrhosis </a:t>
            </a:r>
            <a:br>
              <a:rPr lang="en-US" sz="2000" dirty="0"/>
            </a:br>
            <a:r>
              <a:rPr lang="en-US" sz="2000" dirty="0"/>
              <a:t>POLARIS-3: Study Design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390263" y="2141391"/>
            <a:ext cx="20574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3018663" y="1954206"/>
            <a:ext cx="1371600" cy="417016"/>
          </a:xfrm>
          <a:prstGeom prst="rect">
            <a:avLst/>
          </a:prstGeom>
          <a:solidFill>
            <a:srgbClr val="7030A0">
              <a:alpha val="20000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SOF-VEL-VOX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16360" y="1989436"/>
            <a:ext cx="696087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SVR12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43001" y="1954206"/>
            <a:ext cx="1146407" cy="97742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 3</a:t>
            </a:r>
          </a:p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Cirrhosis</a:t>
            </a:r>
          </a:p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DAA Naïve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28850" y="1993071"/>
            <a:ext cx="78471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110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086350" y="2712426"/>
            <a:ext cx="20574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3018663" y="2519656"/>
            <a:ext cx="2067687" cy="406100"/>
          </a:xfrm>
          <a:prstGeom prst="rect">
            <a:avLst/>
          </a:prstGeom>
          <a:solidFill>
            <a:srgbClr val="0070C0">
              <a:alpha val="20000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SOF-VEL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798487" y="2564571"/>
            <a:ext cx="668855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SVR12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228850" y="2551221"/>
            <a:ext cx="78471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109</a:t>
            </a:r>
          </a:p>
        </p:txBody>
      </p: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1137788" y="3486150"/>
            <a:ext cx="6871716" cy="8572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: SOF = sofosbuvir; VEL = </a:t>
            </a:r>
            <a:r>
              <a:rPr lang="en-US" sz="1050" dirty="0" err="1">
                <a:solidFill>
                  <a:srgbClr val="000000"/>
                </a:solidFill>
                <a:latin typeface="Arial" pitchFamily="22" charset="0"/>
              </a:rPr>
              <a:t>velpatasvir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; VOX = </a:t>
            </a:r>
            <a:r>
              <a:rPr lang="en-US" sz="1050" dirty="0" err="1">
                <a:solidFill>
                  <a:srgbClr val="000000"/>
                </a:solidFill>
                <a:latin typeface="Arial" pitchFamily="22" charset="0"/>
              </a:rPr>
              <a:t>voxilaprevir</a:t>
            </a:r>
            <a:endParaRPr lang="en-US" sz="1050" dirty="0">
              <a:solidFill>
                <a:srgbClr val="000000"/>
              </a:solidFill>
              <a:latin typeface="Arial" pitchFamily="22" charset="0"/>
            </a:endParaRPr>
          </a:p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SOF-VEL-VOX (400/100/100 mg): fixed dose combination; one pill once daily 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SOF-VEL (400/100 mg):  fixed dose combination; one pill once daily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592E548-A01C-A044-9908-D66005B45D72}"/>
              </a:ext>
            </a:extLst>
          </p:cNvPr>
          <p:cNvGrpSpPr/>
          <p:nvPr/>
        </p:nvGrpSpPr>
        <p:grpSpPr>
          <a:xfrm>
            <a:off x="1138416" y="1021866"/>
            <a:ext cx="6871718" cy="386328"/>
            <a:chOff x="1138416" y="1021866"/>
            <a:chExt cx="6871718" cy="386328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398D8A6-E576-C84E-A199-23883EFFB349}"/>
                </a:ext>
              </a:extLst>
            </p:cNvPr>
            <p:cNvSpPr/>
            <p:nvPr/>
          </p:nvSpPr>
          <p:spPr>
            <a:xfrm>
              <a:off x="1138416" y="1085901"/>
              <a:ext cx="6871718" cy="308037"/>
            </a:xfrm>
            <a:prstGeom prst="rect">
              <a:avLst/>
            </a:prstGeom>
            <a:gradFill>
              <a:gsLst>
                <a:gs pos="85000">
                  <a:srgbClr val="ECECEC"/>
                </a:gs>
                <a:gs pos="0">
                  <a:schemeClr val="bg1"/>
                </a:gs>
                <a:gs pos="1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464FFA8-4A7C-B14F-BE36-BF636CA174CC}"/>
                </a:ext>
              </a:extLst>
            </p:cNvPr>
            <p:cNvCxnSpPr/>
            <p:nvPr/>
          </p:nvCxnSpPr>
          <p:spPr>
            <a:xfrm flipV="1">
              <a:off x="1138416" y="1387638"/>
              <a:ext cx="6871718" cy="860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6ADBF508-AABB-734C-8C8B-A57F485964AC}"/>
                </a:ext>
              </a:extLst>
            </p:cNvPr>
            <p:cNvGrpSpPr/>
            <p:nvPr/>
          </p:nvGrpSpPr>
          <p:grpSpPr>
            <a:xfrm>
              <a:off x="1857714" y="1021866"/>
              <a:ext cx="5481256" cy="386328"/>
              <a:chOff x="1857714" y="1021866"/>
              <a:chExt cx="5481256" cy="386328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099ED70-EB98-8546-B988-7642DA91BA34}"/>
                  </a:ext>
                </a:extLst>
              </p:cNvPr>
              <p:cNvSpPr/>
              <p:nvPr/>
            </p:nvSpPr>
            <p:spPr>
              <a:xfrm>
                <a:off x="1857714" y="1079958"/>
                <a:ext cx="628650" cy="2994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rgbClr val="000000"/>
                    </a:solidFill>
                  </a:rPr>
                  <a:t>Week</a:t>
                </a: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586B125D-D3C4-514F-A566-D63D45434BE4}"/>
                  </a:ext>
                </a:extLst>
              </p:cNvPr>
              <p:cNvGrpSpPr/>
              <p:nvPr/>
            </p:nvGrpSpPr>
            <p:grpSpPr>
              <a:xfrm>
                <a:off x="2825227" y="1021866"/>
                <a:ext cx="4513743" cy="386328"/>
                <a:chOff x="2825227" y="1021866"/>
                <a:chExt cx="4513743" cy="386328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BCA05961-DFF3-E04C-B21B-23BBF5C015EA}"/>
                    </a:ext>
                  </a:extLst>
                </p:cNvPr>
                <p:cNvSpPr/>
                <p:nvPr/>
              </p:nvSpPr>
              <p:spPr>
                <a:xfrm>
                  <a:off x="2825227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0</a:t>
                  </a: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CFB78943-AFC0-F043-9942-4F8D8A2F7396}"/>
                    </a:ext>
                  </a:extLst>
                </p:cNvPr>
                <p:cNvSpPr/>
                <p:nvPr/>
              </p:nvSpPr>
              <p:spPr>
                <a:xfrm>
                  <a:off x="6929776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24</a:t>
                  </a: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602D2978-D18C-E149-9D82-8D81D07E0C71}"/>
                    </a:ext>
                  </a:extLst>
                </p:cNvPr>
                <p:cNvSpPr/>
                <p:nvPr/>
              </p:nvSpPr>
              <p:spPr>
                <a:xfrm>
                  <a:off x="4193410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8</a:t>
                  </a: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1830760B-E121-7C4D-B3FE-58B583BE6E1C}"/>
                    </a:ext>
                  </a:extLst>
                </p:cNvPr>
                <p:cNvSpPr/>
                <p:nvPr/>
              </p:nvSpPr>
              <p:spPr>
                <a:xfrm>
                  <a:off x="4877501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12</a:t>
                  </a: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31E12F88-F8D5-3147-A8BC-B7C2F0172389}"/>
                    </a:ext>
                  </a:extLst>
                </p:cNvPr>
                <p:cNvSpPr/>
                <p:nvPr/>
              </p:nvSpPr>
              <p:spPr>
                <a:xfrm>
                  <a:off x="6245683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20</a:t>
                  </a: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AEFFDBA4-E77F-A74B-8872-9992A36B2DC8}"/>
                    </a:ext>
                  </a:extLst>
                </p:cNvPr>
                <p:cNvSpPr/>
                <p:nvPr/>
              </p:nvSpPr>
              <p:spPr>
                <a:xfrm>
                  <a:off x="3509318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4</a:t>
                  </a: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64026320-54FE-EA4B-B9B8-F82B2CE77162}"/>
                    </a:ext>
                  </a:extLst>
                </p:cNvPr>
                <p:cNvSpPr/>
                <p:nvPr/>
              </p:nvSpPr>
              <p:spPr>
                <a:xfrm>
                  <a:off x="5561592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16</a:t>
                  </a:r>
                </a:p>
              </p:txBody>
            </p: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84AE027-8697-3A4D-A552-A7B06D5D4702}"/>
                </a:ext>
              </a:extLst>
            </p:cNvPr>
            <p:cNvGrpSpPr/>
            <p:nvPr/>
          </p:nvGrpSpPr>
          <p:grpSpPr>
            <a:xfrm>
              <a:off x="3028672" y="1328205"/>
              <a:ext cx="4105701" cy="65723"/>
              <a:chOff x="3028672" y="1328205"/>
              <a:chExt cx="4105701" cy="65723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DBA19DE-6FB4-0F4B-B8C7-495ABEB84E4A}"/>
                  </a:ext>
                </a:extLst>
              </p:cNvPr>
              <p:cNvCxnSpPr/>
              <p:nvPr/>
            </p:nvCxnSpPr>
            <p:spPr>
              <a:xfrm flipV="1">
                <a:off x="3028672" y="1328205"/>
                <a:ext cx="0" cy="65723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EE0C1157-C130-9449-849D-44DB19F24E7F}"/>
                  </a:ext>
                </a:extLst>
              </p:cNvPr>
              <p:cNvCxnSpPr/>
              <p:nvPr/>
            </p:nvCxnSpPr>
            <p:spPr>
              <a:xfrm flipV="1">
                <a:off x="4396669" y="1328205"/>
                <a:ext cx="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BFFE618D-6E44-3244-8C88-7E0D7731BEA1}"/>
                  </a:ext>
                </a:extLst>
              </p:cNvPr>
              <p:cNvCxnSpPr/>
              <p:nvPr/>
            </p:nvCxnSpPr>
            <p:spPr>
              <a:xfrm flipV="1">
                <a:off x="7134373" y="1328205"/>
                <a:ext cx="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FFCF92E1-9809-B048-9689-5595A56A1AD7}"/>
                  </a:ext>
                </a:extLst>
              </p:cNvPr>
              <p:cNvCxnSpPr/>
              <p:nvPr/>
            </p:nvCxnSpPr>
            <p:spPr>
              <a:xfrm flipV="1">
                <a:off x="5080667" y="1328205"/>
                <a:ext cx="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925988D9-ED88-734D-A27E-6BD51E2FF9FE}"/>
                  </a:ext>
                </a:extLst>
              </p:cNvPr>
              <p:cNvCxnSpPr/>
              <p:nvPr/>
            </p:nvCxnSpPr>
            <p:spPr>
              <a:xfrm flipH="1" flipV="1">
                <a:off x="6448663" y="1328205"/>
                <a:ext cx="171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7961FB1-FF62-504B-8C28-1B3766CA5531}"/>
                  </a:ext>
                </a:extLst>
              </p:cNvPr>
              <p:cNvCxnSpPr/>
              <p:nvPr/>
            </p:nvCxnSpPr>
            <p:spPr>
              <a:xfrm flipV="1">
                <a:off x="5764665" y="1328205"/>
                <a:ext cx="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7D553DCA-0C2F-3947-A9D0-1288D1F4D42D}"/>
                  </a:ext>
                </a:extLst>
              </p:cNvPr>
              <p:cNvCxnSpPr/>
              <p:nvPr/>
            </p:nvCxnSpPr>
            <p:spPr>
              <a:xfrm flipV="1">
                <a:off x="3712670" y="1328205"/>
                <a:ext cx="0" cy="65723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5912966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SOF-VEL-VOX versus SOF-VEL in GT 3 and Cirrhosis</a:t>
            </a:r>
            <a:br>
              <a:rPr lang="en-US" sz="2000" dirty="0"/>
            </a:br>
            <a:r>
              <a:rPr lang="en-US" sz="2000" dirty="0"/>
              <a:t>POLARIS-3: Baseline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469767"/>
              </p:ext>
            </p:extLst>
          </p:nvPr>
        </p:nvGraphicFramePr>
        <p:xfrm>
          <a:off x="457200" y="1032582"/>
          <a:ext cx="8229601" cy="3657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3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SOF-VEL-VOX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8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110)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56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 x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109)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7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mean (range)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(25-75)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(31-69)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(67)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(92)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4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(91)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(89)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9533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Cirrhosis Features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Platelets &lt;100 x 10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/μL, n (%)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Mean FibroScan (range), kPa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(29)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(13-75)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(19)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(13-75)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mass index,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mean, kg/m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(range)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(20-50)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(18-46)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HCV RNA, log</a:t>
                      </a:r>
                      <a:r>
                        <a:rPr lang="en-US" sz="12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IU/mL (range)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 (1.6-7.6)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 (4.1-7.5)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IL28B CC,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(37)</a:t>
                      </a:r>
                    </a:p>
                  </a:txBody>
                  <a:tcPr marL="68580" marR="68580" marT="34290" marB="34290"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(48)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48700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SOF-VEL-VOX versus SOF-VEL in GT 3 and Cirrhosis</a:t>
            </a:r>
            <a:br>
              <a:rPr lang="en-US" sz="2000" dirty="0"/>
            </a:br>
            <a:r>
              <a:rPr lang="en-US" sz="2000" dirty="0"/>
              <a:t>POLARIS-3: Baseline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306935"/>
              </p:ext>
            </p:extLst>
          </p:nvPr>
        </p:nvGraphicFramePr>
        <p:xfrm>
          <a:off x="457200" y="1036573"/>
          <a:ext cx="822959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1056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Prior Treatment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SOF-VEL-VOX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weeks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2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110)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56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2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109)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738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Treatment-Naïve 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(68)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(71)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544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-Experienced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Peginterferon + Ribavirin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Other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(32)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(89)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(11)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(29)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(94)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(6)</a:t>
                      </a:r>
                    </a:p>
                  </a:txBody>
                  <a:tcPr marL="45720" marR="45720"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4262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Recent Treatment Response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Nonresponder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Relapse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Other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(46)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(46)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(9)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(25)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(63)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(13)</a:t>
                      </a:r>
                    </a:p>
                  </a:txBody>
                  <a:tcPr marL="45720" marR="45720"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92004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SOF-VEL-VOX versus SOF-VEL in GT 3 and Cirrhosis</a:t>
            </a:r>
            <a:br>
              <a:rPr lang="en-US" sz="2000" dirty="0"/>
            </a:br>
            <a:r>
              <a:rPr lang="en-US" sz="2000" dirty="0"/>
              <a:t>POLARIS-3: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POLARIS-3: Overall SVR12 by Treatment Arm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50125"/>
              </p:ext>
            </p:extLst>
          </p:nvPr>
        </p:nvGraphicFramePr>
        <p:xfrm>
          <a:off x="461010" y="1525081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836250" y="3828490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106/110</a:t>
            </a:r>
          </a:p>
        </p:txBody>
      </p:sp>
      <p:sp>
        <p:nvSpPr>
          <p:cNvPr id="7" name="Rectangle 6"/>
          <p:cNvSpPr/>
          <p:nvPr/>
        </p:nvSpPr>
        <p:spPr>
          <a:xfrm>
            <a:off x="6288164" y="3828490"/>
            <a:ext cx="722355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105/109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F5AA6B-6399-36B1-0859-C07B96877F02}"/>
              </a:ext>
            </a:extLst>
          </p:cNvPr>
          <p:cNvSpPr/>
          <p:nvPr/>
        </p:nvSpPr>
        <p:spPr>
          <a:xfrm>
            <a:off x="2625563" y="2040533"/>
            <a:ext cx="1144001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91-99)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AEDE29-6F67-0093-F5F9-8723A9B1A1C5}"/>
              </a:ext>
            </a:extLst>
          </p:cNvPr>
          <p:cNvSpPr/>
          <p:nvPr/>
        </p:nvSpPr>
        <p:spPr>
          <a:xfrm>
            <a:off x="6090333" y="2050410"/>
            <a:ext cx="1144001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91-99)</a:t>
            </a:r>
          </a:p>
        </p:txBody>
      </p:sp>
    </p:spTree>
    <p:extLst>
      <p:ext uri="{BB962C8B-B14F-4D97-AF65-F5344CB8AC3E}">
        <p14:creationId xmlns:p14="http://schemas.microsoft.com/office/powerpoint/2010/main" val="71089653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SOF-VEL-VOX versus SOF-VEL in GT 3 and Cirrhosis</a:t>
            </a:r>
            <a:br>
              <a:rPr lang="en-US" sz="2000" dirty="0"/>
            </a:br>
            <a:r>
              <a:rPr lang="en-US" sz="2000" dirty="0"/>
              <a:t>POLARIS-3: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POLARIS-3: Overall SVR12 by Treatment Arm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653856"/>
              </p:ext>
            </p:extLst>
          </p:nvPr>
        </p:nvGraphicFramePr>
        <p:xfrm>
          <a:off x="457200" y="1479888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836249" y="3880834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106/110</a:t>
            </a:r>
          </a:p>
        </p:txBody>
      </p:sp>
      <p:sp>
        <p:nvSpPr>
          <p:cNvPr id="7" name="Rectangle 6"/>
          <p:cNvSpPr/>
          <p:nvPr/>
        </p:nvSpPr>
        <p:spPr>
          <a:xfrm>
            <a:off x="6297042" y="3880834"/>
            <a:ext cx="722355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105/109</a:t>
            </a:r>
          </a:p>
        </p:txBody>
      </p:sp>
    </p:spTree>
    <p:extLst>
      <p:ext uri="{BB962C8B-B14F-4D97-AF65-F5344CB8AC3E}">
        <p14:creationId xmlns:p14="http://schemas.microsoft.com/office/powerpoint/2010/main" val="215454201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SOF-VEL-VOX versus SOF-VEL in GT 3 and Cirrhosis</a:t>
            </a:r>
            <a:br>
              <a:rPr lang="en-US" sz="2000" dirty="0"/>
            </a:br>
            <a:r>
              <a:rPr lang="en-US" sz="2000" dirty="0"/>
              <a:t>POLARIS-3: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POLARIS-3: SVR12 by Treatment Experience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094558"/>
              </p:ext>
            </p:extLst>
          </p:nvPr>
        </p:nvGraphicFramePr>
        <p:xfrm>
          <a:off x="461010" y="1522043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261993" y="3815115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72/75</a:t>
            </a:r>
          </a:p>
        </p:txBody>
      </p:sp>
      <p:sp>
        <p:nvSpPr>
          <p:cNvPr id="9" name="Rectangle 8"/>
          <p:cNvSpPr/>
          <p:nvPr/>
        </p:nvSpPr>
        <p:spPr>
          <a:xfrm>
            <a:off x="3307964" y="3815115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76/77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10830" y="3815115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34/35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56801" y="3815115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29/32</a:t>
            </a:r>
          </a:p>
        </p:txBody>
      </p:sp>
    </p:spTree>
    <p:extLst>
      <p:ext uri="{BB962C8B-B14F-4D97-AF65-F5344CB8AC3E}">
        <p14:creationId xmlns:p14="http://schemas.microsoft.com/office/powerpoint/2010/main" val="344008781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SOF-VEL-VOX versus SOF-VEL in GT 3 and Cirrhosis</a:t>
            </a:r>
            <a:br>
              <a:rPr lang="en-US" sz="2000" dirty="0"/>
            </a:br>
            <a:r>
              <a:rPr lang="en-US" sz="2000" dirty="0"/>
              <a:t>POLARIS-3: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POLARIS-3: SVR12 by Baseline RAS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9" name="Rectangle 8"/>
          <p:cNvSpPr/>
          <p:nvPr/>
        </p:nvSpPr>
        <p:spPr>
          <a:xfrm>
            <a:off x="2343150" y="3551258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</a:rPr>
              <a:t>80/84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9000" y="3551258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</a:rPr>
              <a:t>23/23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33120" y="3551258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</a:rPr>
              <a:t>2/2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26620" y="3551258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</a:rPr>
              <a:t>20/20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14950" y="3557738"/>
            <a:ext cx="6469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</a:rPr>
              <a:t>82/90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70165" y="3557738"/>
            <a:ext cx="6469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</a:rPr>
              <a:t>349/356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00350" y="3557738"/>
            <a:ext cx="6469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</a:rPr>
              <a:t>394/411</a:t>
            </a: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396219"/>
              </p:ext>
            </p:extLst>
          </p:nvPr>
        </p:nvGraphicFramePr>
        <p:xfrm>
          <a:off x="461010" y="1462316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ctangle 20"/>
          <p:cNvSpPr/>
          <p:nvPr/>
        </p:nvSpPr>
        <p:spPr>
          <a:xfrm>
            <a:off x="1651247" y="3504136"/>
            <a:ext cx="632291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80/92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79225" y="3504136"/>
            <a:ext cx="546181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23/23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04075" y="3504136"/>
            <a:ext cx="51522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59736" y="3504136"/>
            <a:ext cx="568794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20/20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15434" y="3504136"/>
            <a:ext cx="614261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76/78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24661" y="3504136"/>
            <a:ext cx="58227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23/23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990063" y="3504136"/>
            <a:ext cx="51522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714695" y="3504136"/>
            <a:ext cx="612559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19/19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143000" y="4340703"/>
            <a:ext cx="7468340" cy="4091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lnSpc>
                <a:spcPts val="1350"/>
              </a:lnSpc>
              <a:spcBef>
                <a:spcPct val="50000"/>
              </a:spcBef>
            </a:pP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Y93H: 6 patients in SOF-VEL-VOX group and 4 in SOF-VEL group; all achieved SVR.</a:t>
            </a:r>
          </a:p>
          <a:p>
            <a:pPr marL="205740" defTabSz="701279">
              <a:lnSpc>
                <a:spcPts val="1125"/>
              </a:lnSpc>
              <a:spcBef>
                <a:spcPts val="180"/>
              </a:spcBef>
            </a:pP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No treatment-emergent RASs in SOF-VEL-VOX group. Both virologic failures in SOF-VEL group had Y93H.</a:t>
            </a:r>
          </a:p>
        </p:txBody>
      </p:sp>
    </p:spTree>
    <p:extLst>
      <p:ext uri="{BB962C8B-B14F-4D97-AF65-F5344CB8AC3E}">
        <p14:creationId xmlns:p14="http://schemas.microsoft.com/office/powerpoint/2010/main" val="60275674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46033</TotalTime>
  <Words>989</Words>
  <Application>Microsoft Macintosh PowerPoint</Application>
  <PresentationFormat>On-screen Show (16:9)</PresentationFormat>
  <Paragraphs>190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Corbel</vt:lpstr>
      <vt:lpstr>Geneva</vt:lpstr>
      <vt:lpstr>Lucida Grande</vt:lpstr>
      <vt:lpstr>Times New Roman</vt:lpstr>
      <vt:lpstr>AETC_Master_Template_061510</vt:lpstr>
      <vt:lpstr>Sofosbuvir-Velpatasvir versus Sofosbuvir-Velpatasvir-Voxilaprevir in GT 3 and Cirrhosis  POLARIS-3</vt:lpstr>
      <vt:lpstr>SOF-VEL-VOX versus SOF-VEL in GT 3 and Cirrhosis POLARIS-3: Study Features</vt:lpstr>
      <vt:lpstr>SOF-VEL-VOX versus SOF-VEL in GT 3 and Cirrhosis  POLARIS-3: Study Design</vt:lpstr>
      <vt:lpstr>SOF-VEL-VOX versus SOF-VEL in GT 3 and Cirrhosis POLARIS-3: Baseline Characteristics</vt:lpstr>
      <vt:lpstr>SOF-VEL-VOX versus SOF-VEL in GT 3 and Cirrhosis POLARIS-3: Baseline Characteristics</vt:lpstr>
      <vt:lpstr>SOF-VEL-VOX versus SOF-VEL in GT 3 and Cirrhosis POLARIS-3: Results</vt:lpstr>
      <vt:lpstr>SOF-VEL-VOX versus SOF-VEL in GT 3 and Cirrhosis POLARIS-3: Results</vt:lpstr>
      <vt:lpstr>SOF-VEL-VOX versus SOF-VEL in GT 3 and Cirrhosis POLARIS-3: Results</vt:lpstr>
      <vt:lpstr>SOF-VEL-VOX versus SOF-VEL in GT 3 and Cirrhosis POLARIS-3: Results</vt:lpstr>
      <vt:lpstr>SOF-VEL-VOX versus SOF-VEL in GT 3 and Cirrhosis POLARIS-3: Adverse Events</vt:lpstr>
      <vt:lpstr>SOF-VEL-VOX versus SOF-VEL in GT 3 and Cirrhosis POLARIS-3: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H. Spach</cp:lastModifiedBy>
  <cp:revision>1517</cp:revision>
  <cp:lastPrinted>2019-10-21T18:40:24Z</cp:lastPrinted>
  <dcterms:created xsi:type="dcterms:W3CDTF">2010-11-28T05:36:22Z</dcterms:created>
  <dcterms:modified xsi:type="dcterms:W3CDTF">2022-06-30T18:12:59Z</dcterms:modified>
</cp:coreProperties>
</file>