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1111" r:id="rId2"/>
    <p:sldId id="1004" r:id="rId3"/>
    <p:sldId id="1117" r:id="rId4"/>
    <p:sldId id="477" r:id="rId5"/>
    <p:sldId id="1112" r:id="rId6"/>
    <p:sldId id="1113" r:id="rId7"/>
    <p:sldId id="1013" r:id="rId8"/>
    <p:sldId id="1014" r:id="rId9"/>
    <p:sldId id="1015" r:id="rId10"/>
    <p:sldId id="1016" r:id="rId11"/>
    <p:sldId id="1011" r:id="rId12"/>
    <p:sldId id="1116" r:id="rId13"/>
    <p:sldId id="999" r:id="rId14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23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B00"/>
    <a:srgbClr val="0085B6"/>
    <a:srgbClr val="708C76"/>
    <a:srgbClr val="005B9D"/>
    <a:srgbClr val="7A9342"/>
    <a:srgbClr val="456975"/>
    <a:srgbClr val="C4AAC3"/>
    <a:srgbClr val="9A8699"/>
    <a:srgbClr val="E1C4E0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85486" autoAdjust="0"/>
  </p:normalViewPr>
  <p:slideViewPr>
    <p:cSldViewPr snapToGrid="0" showGuides="1">
      <p:cViewPr varScale="1">
        <p:scale>
          <a:sx n="142" d="100"/>
          <a:sy n="142" d="100"/>
        </p:scale>
        <p:origin x="104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6404446290801"/>
          <c:y val="3.5239993941012897E-2"/>
          <c:w val="0.87304743672053597"/>
          <c:h val="0.87006665285260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287-9445-92C2-36FB40281C09}"/>
              </c:ext>
            </c:extLst>
          </c:dPt>
          <c:dPt>
            <c:idx val="1"/>
            <c:invertIfNegative val="0"/>
            <c:bubble3D val="0"/>
            <c:spPr>
              <a:solidFill>
                <a:srgbClr val="7E7B51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287-9445-92C2-36FB40281C09}"/>
              </c:ext>
            </c:extLst>
          </c:dPt>
          <c:dPt>
            <c:idx val="2"/>
            <c:invertIfNegative val="0"/>
            <c:bubble3D val="0"/>
            <c:spPr>
              <a:solidFill>
                <a:srgbClr val="517886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287-9445-92C2-36FB40281C0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287-9445-92C2-36FB40281C09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Overall</c:v>
                </c:pt>
                <c:pt idx="1">
                  <c:v>HCV monoinfection</c:v>
                </c:pt>
                <c:pt idx="2">
                  <c:v>HIV/HCV coinfection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95</c:v>
                </c:pt>
                <c:pt idx="1">
                  <c:v>95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87-9445-92C2-36FB40281C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11087800"/>
        <c:axId val="-2111164456"/>
      </c:barChart>
      <c:catAx>
        <c:axId val="-211108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-21111644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111644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 baseline="0" dirty="0"/>
                  <a:t>Patients with SVR (%)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1.5901137357830272E-3"/>
              <c:y val="0.15107548234102317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-211108780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pattFill prst="lgConfetti">
                <a:fgClr>
                  <a:srgbClr val="473600"/>
                </a:fgClr>
                <a:bgClr>
                  <a:srgbClr val="A97F00"/>
                </a:bgClr>
              </a:patt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00C-D143-8982-83538E41BA62}"/>
              </c:ext>
            </c:extLst>
          </c:dPt>
          <c:dPt>
            <c:idx val="1"/>
            <c:invertIfNegative val="0"/>
            <c:bubble3D val="0"/>
            <c:spPr>
              <a:solidFill>
                <a:srgbClr val="A97F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400C-D143-8982-83538E41BA6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00C-D143-8982-83538E41BA62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Cirrhosis</c:v>
                </c:pt>
                <c:pt idx="1">
                  <c:v>No cirrhosis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88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0C-D143-8982-83538E41BA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17954136"/>
        <c:axId val="-2017967576"/>
      </c:barChart>
      <c:catAx>
        <c:axId val="-2017954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179675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796757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Patients (%) SVR12</a:t>
                </a:r>
              </a:p>
            </c:rich>
          </c:tx>
          <c:layout>
            <c:manualLayout>
              <c:xMode val="edge"/>
              <c:yMode val="edge"/>
              <c:x val="3.9654465709770704E-3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1795413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930926076608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5945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7495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884-7C44-A0F1-36421E4CD58F}"/>
              </c:ext>
            </c:extLst>
          </c:dPt>
          <c:dPt>
            <c:idx val="1"/>
            <c:invertIfNegative val="0"/>
            <c:bubble3D val="0"/>
            <c:spPr>
              <a:solidFill>
                <a:srgbClr val="AC748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884-7C44-A0F1-36421E4CD58F}"/>
              </c:ext>
            </c:extLst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884-7C44-A0F1-36421E4CD5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884-7C44-A0F1-36421E4CD5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884-7C44-A0F1-36421E4CD58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884-7C44-A0F1-36421E4CD58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884-7C44-A0F1-36421E4CD58F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Current</c:v>
                </c:pt>
                <c:pt idx="1">
                  <c:v>Previous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95</c:v>
                </c:pt>
                <c:pt idx="1">
                  <c:v>94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84-7C44-A0F1-36421E4CD5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11380312"/>
        <c:axId val="-2126259912"/>
      </c:barChart>
      <c:catAx>
        <c:axId val="-2111380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Substance Use</a:t>
                </a:r>
              </a:p>
            </c:rich>
          </c:tx>
          <c:layout>
            <c:manualLayout>
              <c:xMode val="edge"/>
              <c:yMode val="edge"/>
              <c:x val="0.45389447846796926"/>
              <c:y val="0.923789173789173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26259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62599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5.0330514241275423E-4"/>
              <c:y val="6.684809430872422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1138031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6750788552746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07070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884-7C44-A0F1-36421E4CD5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884-7C44-A0F1-36421E4CD5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884-7C44-A0F1-36421E4CD5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884-7C44-A0F1-36421E4CD5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884-7C44-A0F1-36421E4CD58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884-7C44-A0F1-36421E4CD58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884-7C44-A0F1-36421E4CD58F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Age 20-29</c:v>
                </c:pt>
                <c:pt idx="1">
                  <c:v>Age 30-59</c:v>
                </c:pt>
                <c:pt idx="2">
                  <c:v>Age 60+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85</c:v>
                </c:pt>
                <c:pt idx="1">
                  <c:v>96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84-7C44-A0F1-36421E4CD5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11380312"/>
        <c:axId val="-2126259912"/>
      </c:barChart>
      <c:catAx>
        <c:axId val="-2111380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Age Group</a:t>
                </a:r>
                <a:r>
                  <a:rPr lang="en-US" baseline="0" dirty="0"/>
                  <a:t> (Years)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1045312044327786"/>
              <c:y val="0.9042694087581157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6259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62599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5.0330514241275401E-4"/>
              <c:y val="5.372778238246535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1138031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6983419607271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C727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805-8B49-A9C5-F5517C78620D}"/>
              </c:ext>
            </c:extLst>
          </c:dPt>
          <c:dPt>
            <c:idx val="1"/>
            <c:invertIfNegative val="0"/>
            <c:bubble3D val="0"/>
            <c:spPr>
              <a:solidFill>
                <a:srgbClr val="6D8C47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805-8B49-A9C5-F5517C78620D}"/>
              </c:ext>
            </c:extLst>
          </c:dPt>
          <c:dPt>
            <c:idx val="2"/>
            <c:invertIfNegative val="0"/>
            <c:bubble3D val="0"/>
            <c:spPr>
              <a:solidFill>
                <a:srgbClr val="7F611C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805-8B49-A9C5-F5517C78620D}"/>
              </c:ext>
            </c:extLst>
          </c:dPt>
          <c:dPt>
            <c:idx val="3"/>
            <c:invertIfNegative val="0"/>
            <c:bubble3D val="0"/>
            <c:spPr>
              <a:solidFill>
                <a:srgbClr val="825F9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805-8B49-A9C5-F5517C78620D}"/>
              </c:ext>
            </c:extLst>
          </c:dPt>
          <c:dPt>
            <c:idx val="4"/>
            <c:invertIfNegative val="0"/>
            <c:bubble3D val="0"/>
            <c:spPr>
              <a:solidFill>
                <a:srgbClr val="9D4053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E805-8B49-A9C5-F5517C78620D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E805-8B49-A9C5-F5517C78620D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E805-8B49-A9C5-F5517C78620D}"/>
              </c:ext>
            </c:extLst>
          </c:dPt>
          <c:dLbls>
            <c:numFmt formatCode="#,##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GT 1a</c:v>
                </c:pt>
                <c:pt idx="1">
                  <c:v>GT 1b</c:v>
                </c:pt>
                <c:pt idx="2">
                  <c:v>GT 2</c:v>
                </c:pt>
                <c:pt idx="3">
                  <c:v>GT 3</c:v>
                </c:pt>
                <c:pt idx="4">
                  <c:v>GT 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94</c:v>
                </c:pt>
                <c:pt idx="1">
                  <c:v>97</c:v>
                </c:pt>
                <c:pt idx="2">
                  <c:v>100</c:v>
                </c:pt>
                <c:pt idx="3">
                  <c:v>91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805-8B49-A9C5-F5517C78620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2118120632"/>
        <c:axId val="-2117433160"/>
      </c:barChart>
      <c:catAx>
        <c:axId val="-2118120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174331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174331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1651113055312526E-3"/>
              <c:y val="9.152449693788276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181206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0.31764</cdr:x>
      <cdr:y>0.75871</cdr:y>
    </cdr:from>
    <cdr:to>
      <cdr:x>0.42875</cdr:x>
      <cdr:y>0.88126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175BCA19-5B0D-D244-AE86-8548CBB61B24}"/>
            </a:ext>
          </a:extLst>
        </cdr:cNvPr>
        <cdr:cNvSpPr/>
      </cdr:nvSpPr>
      <cdr:spPr>
        <a:xfrm xmlns:a="http://schemas.openxmlformats.org/drawingml/2006/main">
          <a:off x="2614067" y="2358791"/>
          <a:ext cx="914400" cy="3810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2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3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6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2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0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5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465F-675A-9A4E-A3D1-9F2F2E7C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Sofosbuvir-</a:t>
            </a:r>
            <a:r>
              <a:rPr lang="en-US" sz="1800" dirty="0" err="1"/>
              <a:t>Velpatasvir</a:t>
            </a:r>
            <a:r>
              <a:rPr lang="en-US" sz="1800" dirty="0"/>
              <a:t> with Minimal Monitoring +/- HCV/HIV Coinfection</a:t>
            </a:r>
            <a:br>
              <a:rPr lang="en-US" sz="2400" dirty="0"/>
            </a:br>
            <a:r>
              <a:rPr lang="en-US" sz="2400" dirty="0"/>
              <a:t>ACTG A5360 (MINMON)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9A99B-172D-4FD0-573E-59C08C6EC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Naïve, Phase 4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AD7F7D5-CCE2-9D7C-BF96-61E6695250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</p:spTree>
    <p:extLst>
      <p:ext uri="{BB962C8B-B14F-4D97-AF65-F5344CB8AC3E}">
        <p14:creationId xmlns:p14="http://schemas.microsoft.com/office/powerpoint/2010/main" val="22909418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7337F-05DD-704D-AE22-AC22F325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MINMON Study: Sofosbuvir-</a:t>
            </a:r>
            <a:r>
              <a:rPr lang="en-US" dirty="0" err="1"/>
              <a:t>velpatasvir</a:t>
            </a:r>
            <a:r>
              <a:rPr lang="en-US" dirty="0"/>
              <a:t> with minimal monitoring</a:t>
            </a:r>
            <a:br>
              <a:rPr lang="en-US" dirty="0"/>
            </a:br>
            <a:r>
              <a:rPr lang="en-US" dirty="0"/>
              <a:t>Results by HCV Genotype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A22E6-373B-0242-AC4C-3716A5FBAD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3163EA4-6502-7B37-ED36-B66359FFD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380702"/>
              </p:ext>
            </p:extLst>
          </p:nvPr>
        </p:nvGraphicFramePr>
        <p:xfrm>
          <a:off x="470811" y="1376042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2444C39E-8545-7B22-6446-C553B3373F93}"/>
              </a:ext>
            </a:extLst>
          </p:cNvPr>
          <p:cNvSpPr/>
          <p:nvPr/>
        </p:nvSpPr>
        <p:spPr>
          <a:xfrm>
            <a:off x="1611852" y="1920062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89-97)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B838C-D24E-024A-8510-7C2A9A33DFCD}"/>
              </a:ext>
            </a:extLst>
          </p:cNvPr>
          <p:cNvSpPr/>
          <p:nvPr/>
        </p:nvSpPr>
        <p:spPr>
          <a:xfrm>
            <a:off x="3049852" y="1833225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90-99)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AB4E3D-6886-E2D3-EE89-BFC2C2C01312}"/>
              </a:ext>
            </a:extLst>
          </p:cNvPr>
          <p:cNvSpPr/>
          <p:nvPr/>
        </p:nvSpPr>
        <p:spPr>
          <a:xfrm>
            <a:off x="4438159" y="1772459"/>
            <a:ext cx="10811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87-100)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230AAD-C29D-024C-02D4-D833F46F5EC9}"/>
              </a:ext>
            </a:extLst>
          </p:cNvPr>
          <p:cNvSpPr/>
          <p:nvPr/>
        </p:nvSpPr>
        <p:spPr>
          <a:xfrm>
            <a:off x="5864067" y="2024310"/>
            <a:ext cx="10811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83-96)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2FB628-CF1D-C7C2-0C66-24E04E85F599}"/>
              </a:ext>
            </a:extLst>
          </p:cNvPr>
          <p:cNvSpPr/>
          <p:nvPr/>
        </p:nvSpPr>
        <p:spPr>
          <a:xfrm>
            <a:off x="7312287" y="1783165"/>
            <a:ext cx="10811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87-100)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4DF96B-84A0-6D73-1170-5E4CEAFB9415}"/>
              </a:ext>
            </a:extLst>
          </p:cNvPr>
          <p:cNvSpPr/>
          <p:nvPr/>
        </p:nvSpPr>
        <p:spPr>
          <a:xfrm>
            <a:off x="1662611" y="3784060"/>
            <a:ext cx="914391" cy="3710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166/177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B2A399-AE13-28DA-5E87-3C4631048712}"/>
              </a:ext>
            </a:extLst>
          </p:cNvPr>
          <p:cNvSpPr/>
          <p:nvPr/>
        </p:nvSpPr>
        <p:spPr>
          <a:xfrm>
            <a:off x="3100611" y="3784061"/>
            <a:ext cx="914391" cy="3710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70/72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78D3D6-BC79-9093-0201-3B02EB316A29}"/>
              </a:ext>
            </a:extLst>
          </p:cNvPr>
          <p:cNvSpPr/>
          <p:nvPr/>
        </p:nvSpPr>
        <p:spPr>
          <a:xfrm>
            <a:off x="4548339" y="3784060"/>
            <a:ext cx="914391" cy="3710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26/26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F2ED2C-D848-204C-1D9E-9579002D7B6A}"/>
              </a:ext>
            </a:extLst>
          </p:cNvPr>
          <p:cNvSpPr/>
          <p:nvPr/>
        </p:nvSpPr>
        <p:spPr>
          <a:xfrm>
            <a:off x="5966877" y="3784060"/>
            <a:ext cx="914391" cy="3710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73/80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77F4FA-8EF7-CB13-4DD5-B5DE4FFE953C}"/>
              </a:ext>
            </a:extLst>
          </p:cNvPr>
          <p:cNvSpPr/>
          <p:nvPr/>
        </p:nvSpPr>
        <p:spPr>
          <a:xfrm>
            <a:off x="7414605" y="3784060"/>
            <a:ext cx="914473" cy="3710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26/26</a:t>
            </a:r>
          </a:p>
        </p:txBody>
      </p:sp>
    </p:spTree>
    <p:extLst>
      <p:ext uri="{BB962C8B-B14F-4D97-AF65-F5344CB8AC3E}">
        <p14:creationId xmlns:p14="http://schemas.microsoft.com/office/powerpoint/2010/main" val="399034150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5B69-40F8-BE4C-A2F3-68F8FC20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MINMON Study: Sofosbuvir-</a:t>
            </a:r>
            <a:r>
              <a:rPr lang="en-US" dirty="0" err="1"/>
              <a:t>velpatasvir</a:t>
            </a:r>
            <a:r>
              <a:rPr lang="en-US" dirty="0"/>
              <a:t> with minimal monitoring</a:t>
            </a:r>
            <a:br>
              <a:rPr lang="en-US" dirty="0"/>
            </a:br>
            <a:r>
              <a:rPr lang="en-US" dirty="0"/>
              <a:t>Study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7370B-FE81-5D4A-9F99-776D39ABE6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15 (3.8%) participants with following events:</a:t>
            </a:r>
          </a:p>
          <a:p>
            <a:pPr lvl="1"/>
            <a:r>
              <a:rPr lang="en-US" sz="1600" dirty="0"/>
              <a:t>n=3 adverse events (AE)</a:t>
            </a:r>
          </a:p>
          <a:p>
            <a:pPr lvl="1"/>
            <a:r>
              <a:rPr lang="en-US" sz="1600" dirty="0"/>
              <a:t>n=8 abnormal lab values at baseline</a:t>
            </a:r>
          </a:p>
          <a:p>
            <a:pPr lvl="1"/>
            <a:r>
              <a:rPr lang="en-US" sz="1600" dirty="0"/>
              <a:t>n=6 non-AE clinical events</a:t>
            </a:r>
          </a:p>
          <a:p>
            <a:r>
              <a:rPr lang="en-US" sz="2000" dirty="0"/>
              <a:t>3 participants reported losing medications</a:t>
            </a:r>
          </a:p>
          <a:p>
            <a:pPr lvl="1"/>
            <a:r>
              <a:rPr lang="en-US" sz="1600" dirty="0"/>
              <a:t>1 after 14 days on study</a:t>
            </a:r>
          </a:p>
          <a:p>
            <a:pPr lvl="1"/>
            <a:r>
              <a:rPr lang="en-US" sz="1600" dirty="0"/>
              <a:t>2 received replacement (interruption: 4 and 7 days)</a:t>
            </a:r>
          </a:p>
          <a:p>
            <a:r>
              <a:rPr lang="en-US" sz="2000" dirty="0"/>
              <a:t>2 participants reported premature discontinuation</a:t>
            </a:r>
          </a:p>
          <a:p>
            <a:pPr lvl="1"/>
            <a:r>
              <a:rPr lang="en-US" sz="1600" dirty="0"/>
              <a:t>One loss of medications, one due to 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D60A-B94A-F44F-A4DD-FD3363A5ED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</p:spTree>
    <p:extLst>
      <p:ext uri="{BB962C8B-B14F-4D97-AF65-F5344CB8AC3E}">
        <p14:creationId xmlns:p14="http://schemas.microsoft.com/office/powerpoint/2010/main" val="414167158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ABA25-DDA6-544A-BA8E-B8945D921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83051"/>
            <a:ext cx="9144000" cy="13989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Interpretation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/>
              <a:t>“In this diverse global population of people with HCV, the MINMON approach with sofosbuvir–</a:t>
            </a:r>
            <a:r>
              <a:rPr lang="en-US" dirty="0" err="1"/>
              <a:t>velpatasvir</a:t>
            </a:r>
            <a:r>
              <a:rPr lang="en-US" dirty="0"/>
              <a:t> treatment was safe and achieved SVR comparable to standard monitoring observed in real-world data. Coupled with innovative case finding strategies, this strategy could be crucial to the global HCV elimination agenda.”</a:t>
            </a:r>
          </a:p>
        </p:txBody>
      </p:sp>
    </p:spTree>
    <p:extLst>
      <p:ext uri="{BB962C8B-B14F-4D97-AF65-F5344CB8AC3E}">
        <p14:creationId xmlns:p14="http://schemas.microsoft.com/office/powerpoint/2010/main" val="8383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E19A-A3AF-284C-AD6B-C4663E52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Study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1280-0EB4-A74B-A3F0-34BCC871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ts val="1900"/>
              </a:lnSpc>
            </a:pPr>
            <a:r>
              <a:rPr lang="en-US" b="1" dirty="0"/>
              <a:t>Design</a:t>
            </a:r>
            <a:r>
              <a:rPr lang="en-US" dirty="0"/>
              <a:t>: Phase 4 open-label single-arm trial to examine the safety and efficacy of a  minimal monitoring approach to HCV care delivery using 12 weeks of sofosbuvir-</a:t>
            </a:r>
            <a:r>
              <a:rPr lang="en-US" dirty="0" err="1"/>
              <a:t>velpatasvir</a:t>
            </a:r>
            <a:r>
              <a:rPr lang="en-US" dirty="0"/>
              <a:t> in treatment-naïve patients</a:t>
            </a:r>
          </a:p>
          <a:p>
            <a:pPr>
              <a:lnSpc>
                <a:spcPts val="1900"/>
              </a:lnSpc>
            </a:pPr>
            <a:r>
              <a:rPr lang="en-US" b="1" dirty="0"/>
              <a:t>Setting</a:t>
            </a:r>
            <a:r>
              <a:rPr lang="en-US" dirty="0"/>
              <a:t>: Multiple sites in Brazil, South Africa, Thailand, Uganda &amp; United States</a:t>
            </a:r>
          </a:p>
          <a:p>
            <a:pPr>
              <a:lnSpc>
                <a:spcPts val="1900"/>
              </a:lnSpc>
            </a:pPr>
            <a:r>
              <a:rPr lang="en-US" b="1" dirty="0"/>
              <a:t>Entry criteria</a:t>
            </a:r>
            <a:r>
              <a:rPr lang="en-US" dirty="0"/>
              <a:t>:</a:t>
            </a:r>
          </a:p>
          <a:p>
            <a:pPr lvl="1">
              <a:lnSpc>
                <a:spcPts val="1900"/>
              </a:lnSpc>
            </a:pPr>
            <a:r>
              <a:rPr lang="en-US" dirty="0"/>
              <a:t>Chronic HCV infection as determined by HCV RNA &gt;1000 IU/ml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en-US" dirty="0"/>
              <a:t>Treatment-naïve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en-US" dirty="0"/>
              <a:t>Age 18 or older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en-US" dirty="0"/>
              <a:t>HIV coinfection permitted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en-US" dirty="0"/>
              <a:t>Compensated cirrhosis permitted (FIB-4 ≥3.25, capped at ≤20% participants)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en-US" dirty="0"/>
              <a:t>Absence of coinfection with HBV</a:t>
            </a:r>
          </a:p>
          <a:p>
            <a:pPr>
              <a:lnSpc>
                <a:spcPts val="1900"/>
              </a:lnSpc>
            </a:pPr>
            <a:r>
              <a:rPr lang="en-US" b="1" dirty="0"/>
              <a:t>Primary End-point</a:t>
            </a:r>
            <a:r>
              <a:rPr lang="en-US" dirty="0"/>
              <a:t>: SVR ≥22 weeks post-treatment initiation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F0CF6-8991-D44A-A6C5-B337BB21B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</p:spTree>
    <p:extLst>
      <p:ext uri="{BB962C8B-B14F-4D97-AF65-F5344CB8AC3E}">
        <p14:creationId xmlns:p14="http://schemas.microsoft.com/office/powerpoint/2010/main" val="394302655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8CF6D5-18B8-A6E5-82C4-0EA3A10F5426}"/>
              </a:ext>
            </a:extLst>
          </p:cNvPr>
          <p:cNvSpPr/>
          <p:nvPr/>
        </p:nvSpPr>
        <p:spPr>
          <a:xfrm>
            <a:off x="360000" y="3821748"/>
            <a:ext cx="2040337" cy="876128"/>
          </a:xfrm>
          <a:prstGeom prst="rect">
            <a:avLst/>
          </a:prstGeom>
          <a:solidFill>
            <a:srgbClr val="005C9E">
              <a:alpha val="1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6993C4-9D8F-CB17-CF10-DC78CEE916C4}"/>
              </a:ext>
            </a:extLst>
          </p:cNvPr>
          <p:cNvCxnSpPr>
            <a:cxnSpLocks/>
          </p:cNvCxnSpPr>
          <p:nvPr/>
        </p:nvCxnSpPr>
        <p:spPr>
          <a:xfrm flipV="1">
            <a:off x="5669455" y="3861026"/>
            <a:ext cx="2834640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77D98B-43FB-9192-C95E-2FC42928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Sofosbuvir-</a:t>
            </a:r>
            <a:r>
              <a:rPr lang="en-US" dirty="0" err="1"/>
              <a:t>Velpatasvir</a:t>
            </a:r>
            <a:r>
              <a:rPr lang="en-US" dirty="0"/>
              <a:t> with Minimal Monitoring +/- HIV Coinfection</a:t>
            </a:r>
            <a:br>
              <a:rPr lang="en-US" dirty="0"/>
            </a:br>
            <a:r>
              <a:rPr lang="en-US" dirty="0"/>
              <a:t>ACTG A5360 (MINMON):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5724F1-74B0-7789-6440-6C147AD8E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6142" y="1050621"/>
            <a:ext cx="3205482" cy="142031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en-US" sz="1200" dirty="0"/>
              <a:t>No pre-treatment genotyping</a:t>
            </a:r>
          </a:p>
          <a:p>
            <a:pPr>
              <a:lnSpc>
                <a:spcPts val="1600"/>
              </a:lnSpc>
            </a:pPr>
            <a:r>
              <a:rPr lang="en-US" sz="1200" dirty="0"/>
              <a:t>Cirrhosis determination based on Fib-4</a:t>
            </a:r>
          </a:p>
          <a:p>
            <a:pPr>
              <a:lnSpc>
                <a:spcPts val="1600"/>
              </a:lnSpc>
            </a:pPr>
            <a:r>
              <a:rPr lang="en-US" sz="1200" dirty="0"/>
              <a:t>All treatment medication provided at entry</a:t>
            </a:r>
          </a:p>
          <a:p>
            <a:pPr>
              <a:lnSpc>
                <a:spcPts val="1600"/>
              </a:lnSpc>
            </a:pPr>
            <a:r>
              <a:rPr lang="en-US" sz="1200" dirty="0"/>
              <a:t>No scheduled on treatment visits/labs</a:t>
            </a:r>
          </a:p>
          <a:p>
            <a:pPr>
              <a:lnSpc>
                <a:spcPts val="1600"/>
              </a:lnSpc>
            </a:pPr>
            <a:r>
              <a:rPr lang="en-US" sz="1200" dirty="0"/>
              <a:t>Remote contact at weeks 4 and 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B1BBC7-A2F8-B4E1-B511-3C154AF89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6D038A-6CB7-25B9-12D1-92694E3ED250}"/>
              </a:ext>
            </a:extLst>
          </p:cNvPr>
          <p:cNvSpPr txBox="1"/>
          <p:nvPr/>
        </p:nvSpPr>
        <p:spPr>
          <a:xfrm>
            <a:off x="2614987" y="3965608"/>
            <a:ext cx="347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98E679-9E80-7162-8CD9-CF0DDBACF945}"/>
              </a:ext>
            </a:extLst>
          </p:cNvPr>
          <p:cNvSpPr txBox="1"/>
          <p:nvPr/>
        </p:nvSpPr>
        <p:spPr>
          <a:xfrm>
            <a:off x="3304180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4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3F0BA0-0DCB-F444-6759-A6AFC6D4631D}"/>
              </a:ext>
            </a:extLst>
          </p:cNvPr>
          <p:cNvSpPr txBox="1"/>
          <p:nvPr/>
        </p:nvSpPr>
        <p:spPr>
          <a:xfrm>
            <a:off x="4268695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8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62F748-3C63-F428-6B04-333EA4B52A96}"/>
              </a:ext>
            </a:extLst>
          </p:cNvPr>
          <p:cNvSpPr txBox="1"/>
          <p:nvPr/>
        </p:nvSpPr>
        <p:spPr>
          <a:xfrm>
            <a:off x="5217890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12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76718F-0885-B83A-95F3-CF26486E3DA8}"/>
              </a:ext>
            </a:extLst>
          </p:cNvPr>
          <p:cNvSpPr txBox="1"/>
          <p:nvPr/>
        </p:nvSpPr>
        <p:spPr>
          <a:xfrm>
            <a:off x="6180548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16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5E46E3-7230-5ADB-71B7-6D090E327E32}"/>
              </a:ext>
            </a:extLst>
          </p:cNvPr>
          <p:cNvSpPr txBox="1"/>
          <p:nvPr/>
        </p:nvSpPr>
        <p:spPr>
          <a:xfrm>
            <a:off x="7122666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20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394C5E-51E6-A90A-291B-7CDE9494A1C2}"/>
              </a:ext>
            </a:extLst>
          </p:cNvPr>
          <p:cNvSpPr txBox="1"/>
          <p:nvPr/>
        </p:nvSpPr>
        <p:spPr>
          <a:xfrm>
            <a:off x="5102976" y="4448088"/>
            <a:ext cx="758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Week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B4E31C-D4A6-4A64-61C0-8F7DCD0EB793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2794280" y="3861026"/>
            <a:ext cx="2834640" cy="118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B56A904-7966-BE52-C32D-335C740580F9}"/>
              </a:ext>
            </a:extLst>
          </p:cNvPr>
          <p:cNvSpPr/>
          <p:nvPr/>
        </p:nvSpPr>
        <p:spPr>
          <a:xfrm>
            <a:off x="2748552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09F675A-91BE-06BC-EC50-74FD32BADE6F}"/>
              </a:ext>
            </a:extLst>
          </p:cNvPr>
          <p:cNvSpPr/>
          <p:nvPr/>
        </p:nvSpPr>
        <p:spPr>
          <a:xfrm>
            <a:off x="3700306" y="3825634"/>
            <a:ext cx="73152" cy="73152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543FDD3-6238-1028-B41A-FD4B79EAA123}"/>
              </a:ext>
            </a:extLst>
          </p:cNvPr>
          <p:cNvSpPr/>
          <p:nvPr/>
        </p:nvSpPr>
        <p:spPr>
          <a:xfrm>
            <a:off x="5603814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D221D38-66FA-B8F4-6D32-4EF439D3B752}"/>
              </a:ext>
            </a:extLst>
          </p:cNvPr>
          <p:cNvSpPr/>
          <p:nvPr/>
        </p:nvSpPr>
        <p:spPr>
          <a:xfrm>
            <a:off x="6555568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7E4A6D7-30E6-7EEC-629D-D06869118D9F}"/>
              </a:ext>
            </a:extLst>
          </p:cNvPr>
          <p:cNvSpPr/>
          <p:nvPr/>
        </p:nvSpPr>
        <p:spPr>
          <a:xfrm>
            <a:off x="4652060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9BC2224-2600-CBF8-0090-C4BA53EABAA1}"/>
              </a:ext>
            </a:extLst>
          </p:cNvPr>
          <p:cNvSpPr/>
          <p:nvPr/>
        </p:nvSpPr>
        <p:spPr>
          <a:xfrm>
            <a:off x="7507322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A38223-3C88-212E-D32B-A302891660CF}"/>
              </a:ext>
            </a:extLst>
          </p:cNvPr>
          <p:cNvSpPr/>
          <p:nvPr/>
        </p:nvSpPr>
        <p:spPr>
          <a:xfrm>
            <a:off x="8459078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5457A4-267F-90FA-411B-BF3B429331BB}"/>
              </a:ext>
            </a:extLst>
          </p:cNvPr>
          <p:cNvSpPr txBox="1"/>
          <p:nvPr/>
        </p:nvSpPr>
        <p:spPr>
          <a:xfrm>
            <a:off x="7649644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22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6F41DB-6560-56AB-0FDC-1BFE79DD850A}"/>
              </a:ext>
            </a:extLst>
          </p:cNvPr>
          <p:cNvSpPr txBox="1"/>
          <p:nvPr/>
        </p:nvSpPr>
        <p:spPr>
          <a:xfrm>
            <a:off x="8087932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24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D453AB6-8E35-E90F-16CE-AC52E0A14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861" y="3191327"/>
            <a:ext cx="345838" cy="460133"/>
          </a:xfrm>
          <a:prstGeom prst="rect">
            <a:avLst/>
          </a:prstGeom>
          <a:noFill/>
        </p:spPr>
      </p:pic>
      <p:sp>
        <p:nvSpPr>
          <p:cNvPr id="56" name="Pentagon 55">
            <a:extLst>
              <a:ext uri="{FF2B5EF4-FFF2-40B4-BE49-F238E27FC236}">
                <a16:creationId xmlns:a16="http://schemas.microsoft.com/office/drawing/2014/main" id="{305B1A19-102B-5803-36B6-0CA5AC3299C8}"/>
              </a:ext>
            </a:extLst>
          </p:cNvPr>
          <p:cNvSpPr/>
          <p:nvPr/>
        </p:nvSpPr>
        <p:spPr>
          <a:xfrm rot="5400000">
            <a:off x="8330547" y="2906663"/>
            <a:ext cx="307777" cy="401053"/>
          </a:xfrm>
          <a:prstGeom prst="homePlate">
            <a:avLst/>
          </a:prstGeom>
          <a:solidFill>
            <a:srgbClr val="92D050"/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C0328D-750D-B005-FD51-776CFCF3EAC5}"/>
              </a:ext>
            </a:extLst>
          </p:cNvPr>
          <p:cNvSpPr txBox="1"/>
          <p:nvPr/>
        </p:nvSpPr>
        <p:spPr>
          <a:xfrm>
            <a:off x="8169906" y="2645639"/>
            <a:ext cx="629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SVR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06E3CF6-6535-D363-FF6B-2A92B9FA9B39}"/>
              </a:ext>
            </a:extLst>
          </p:cNvPr>
          <p:cNvSpPr/>
          <p:nvPr/>
        </p:nvSpPr>
        <p:spPr>
          <a:xfrm>
            <a:off x="8010792" y="3825634"/>
            <a:ext cx="73152" cy="73152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8C41208-E747-B019-B3F4-BEB1F5B0A125}"/>
              </a:ext>
            </a:extLst>
          </p:cNvPr>
          <p:cNvCxnSpPr/>
          <p:nvPr/>
        </p:nvCxnSpPr>
        <p:spPr>
          <a:xfrm>
            <a:off x="3736798" y="3599322"/>
            <a:ext cx="0" cy="21518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56C6B3F0-B755-5224-EFEA-584530B50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29" y="3191327"/>
            <a:ext cx="345838" cy="460133"/>
          </a:xfrm>
          <a:prstGeom prst="rect">
            <a:avLst/>
          </a:prstGeom>
          <a:noFill/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25CF5D7-AAAB-AB59-AB5A-4302B651B20A}"/>
              </a:ext>
            </a:extLst>
          </p:cNvPr>
          <p:cNvCxnSpPr/>
          <p:nvPr/>
        </p:nvCxnSpPr>
        <p:spPr>
          <a:xfrm>
            <a:off x="8049108" y="3599322"/>
            <a:ext cx="0" cy="21518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5">
            <a:extLst>
              <a:ext uri="{FF2B5EF4-FFF2-40B4-BE49-F238E27FC236}">
                <a16:creationId xmlns:a16="http://schemas.microsoft.com/office/drawing/2014/main" id="{6F28C03C-BF73-9A86-A5EF-8DECF6139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281" y="2773515"/>
            <a:ext cx="2809533" cy="358198"/>
          </a:xfrm>
          <a:prstGeom prst="rect">
            <a:avLst/>
          </a:prstGeom>
          <a:solidFill>
            <a:srgbClr val="005C9E">
              <a:alpha val="15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Sofosbuvir-</a:t>
            </a:r>
            <a:r>
              <a:rPr lang="en-US" sz="1200" b="1" dirty="0" err="1">
                <a:solidFill>
                  <a:srgbClr val="000000"/>
                </a:solidFill>
                <a:latin typeface="Arial"/>
                <a:cs typeface="Arial"/>
              </a:rPr>
              <a:t>Velpatasvir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 (SOF-VEL)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3C69D73-6A86-D37C-C148-10FB74BAA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23697">
            <a:off x="733744" y="1093616"/>
            <a:ext cx="614464" cy="133133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2BBF2E6-F58A-5A87-1F1C-A8A5538BC0B7}"/>
              </a:ext>
            </a:extLst>
          </p:cNvPr>
          <p:cNvSpPr txBox="1"/>
          <p:nvPr/>
        </p:nvSpPr>
        <p:spPr>
          <a:xfrm>
            <a:off x="324989" y="1130136"/>
            <a:ext cx="140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No Genotype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4EF94C1-2C48-176C-77D5-93C958555CDC}"/>
              </a:ext>
            </a:extLst>
          </p:cNvPr>
          <p:cNvSpPr txBox="1"/>
          <p:nvPr/>
        </p:nvSpPr>
        <p:spPr>
          <a:xfrm>
            <a:off x="360000" y="1359948"/>
            <a:ext cx="155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06066EB-6979-0BF2-FD62-7DD2AA08C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17" y="3892016"/>
            <a:ext cx="477502" cy="4775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6D12D6B-558A-B306-FB0F-8E245668E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145" y="3980608"/>
            <a:ext cx="477502" cy="4775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D2422CC-9EFF-C0EF-D74B-CB1A27B8B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22" y="3940252"/>
            <a:ext cx="477502" cy="4775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5D2F8AF-FC6C-8A49-CE47-86B3120DC470}"/>
              </a:ext>
            </a:extLst>
          </p:cNvPr>
          <p:cNvSpPr txBox="1"/>
          <p:nvPr/>
        </p:nvSpPr>
        <p:spPr>
          <a:xfrm>
            <a:off x="323849" y="3524560"/>
            <a:ext cx="2160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All pills provided at Entry</a:t>
            </a:r>
          </a:p>
        </p:txBody>
      </p:sp>
      <p:pic>
        <p:nvPicPr>
          <p:cNvPr id="48" name="Picture 47" descr="Liver_Hepatitis.jpg">
            <a:extLst>
              <a:ext uri="{FF2B5EF4-FFF2-40B4-BE49-F238E27FC236}">
                <a16:creationId xmlns:a16="http://schemas.microsoft.com/office/drawing/2014/main" id="{12C27EA0-F2EA-83F0-F3EC-8289E54F0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8208" y1="68523" x2="88208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7" y="2665268"/>
            <a:ext cx="981911" cy="63762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9C2B74A-06EB-A777-92DB-0160FBE81BDA}"/>
              </a:ext>
            </a:extLst>
          </p:cNvPr>
          <p:cNvSpPr txBox="1"/>
          <p:nvPr/>
        </p:nvSpPr>
        <p:spPr>
          <a:xfrm>
            <a:off x="288989" y="2351244"/>
            <a:ext cx="2231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Cirrhosis Status by Fib-4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6E1D45-80FB-3D1A-F98C-6E8D6E9E9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56515" y="2608509"/>
            <a:ext cx="141653" cy="72557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298EA5D-EBEB-4B08-016A-1FAF482A8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451198" y="3252112"/>
            <a:ext cx="110153" cy="56422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EC7D201-F5A6-1344-6048-CBC166D8F06B}"/>
              </a:ext>
            </a:extLst>
          </p:cNvPr>
          <p:cNvSpPr txBox="1"/>
          <p:nvPr/>
        </p:nvSpPr>
        <p:spPr>
          <a:xfrm>
            <a:off x="372272" y="4447785"/>
            <a:ext cx="1991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/>
                <a:cs typeface="Arial"/>
              </a:rPr>
              <a:t>Sofosbuvir-</a:t>
            </a:r>
            <a:r>
              <a:rPr lang="en-US" sz="1100" dirty="0" err="1">
                <a:latin typeface="Arial"/>
                <a:cs typeface="Arial"/>
              </a:rPr>
              <a:t>Velpatasvir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EF81B8-350B-58AB-0794-244946E28E57}"/>
              </a:ext>
            </a:extLst>
          </p:cNvPr>
          <p:cNvSpPr/>
          <p:nvPr/>
        </p:nvSpPr>
        <p:spPr>
          <a:xfrm>
            <a:off x="858496" y="4186339"/>
            <a:ext cx="192024" cy="109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F80E1D-007C-E4B4-D5E3-02661161A105}"/>
              </a:ext>
            </a:extLst>
          </p:cNvPr>
          <p:cNvSpPr/>
          <p:nvPr/>
        </p:nvSpPr>
        <p:spPr>
          <a:xfrm>
            <a:off x="1281246" y="4139642"/>
            <a:ext cx="192024" cy="1005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62C8EFE-2DB3-3547-0013-B1F1567DA077}"/>
              </a:ext>
            </a:extLst>
          </p:cNvPr>
          <p:cNvSpPr/>
          <p:nvPr/>
        </p:nvSpPr>
        <p:spPr>
          <a:xfrm>
            <a:off x="1690592" y="4228760"/>
            <a:ext cx="198635" cy="997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976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Trial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3445754" y="1899580"/>
            <a:ext cx="2273893" cy="576787"/>
          </a:xfrm>
          <a:prstGeom prst="rect">
            <a:avLst/>
          </a:prstGeom>
          <a:solidFill>
            <a:srgbClr val="005C9E">
              <a:alpha val="15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Sofosbuvir-</a:t>
            </a:r>
            <a:r>
              <a:rPr lang="en-US" sz="1200" b="1" dirty="0" err="1">
                <a:solidFill>
                  <a:srgbClr val="000000"/>
                </a:solidFill>
                <a:latin typeface="Arial"/>
                <a:cs typeface="Arial"/>
              </a:rPr>
              <a:t>Velpatasvir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15314" y="2196487"/>
            <a:ext cx="228828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662626" y="3936560"/>
            <a:ext cx="5988070" cy="810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91440" tIns="34073" rIns="69365" bIns="34073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3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Sofosbuvir-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velpatasvir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400/100 mg once daily</a:t>
            </a:r>
          </a:p>
          <a:p>
            <a:pPr defTabSz="701279">
              <a:lnSpc>
                <a:spcPts val="1350"/>
              </a:lnSpc>
              <a:spcBef>
                <a:spcPts val="3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*Final analytic set was n = 399 since one study participant never started SOF-VEL</a:t>
            </a:r>
          </a:p>
          <a:p>
            <a:pPr defTabSz="701279">
              <a:lnSpc>
                <a:spcPts val="1350"/>
              </a:lnSpc>
              <a:spcBef>
                <a:spcPts val="3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**SVR ascertainment permitted out to week 76 of study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07978" y="1213872"/>
            <a:ext cx="7000672" cy="393114"/>
            <a:chOff x="-267182" y="1362488"/>
            <a:chExt cx="9297724" cy="524152"/>
          </a:xfrm>
        </p:grpSpPr>
        <p:sp>
          <p:nvSpPr>
            <p:cNvPr id="16" name="Rectangle 15"/>
            <p:cNvSpPr/>
            <p:nvPr/>
          </p:nvSpPr>
          <p:spPr>
            <a:xfrm>
              <a:off x="-267182" y="1387124"/>
              <a:ext cx="9297724" cy="499516"/>
            </a:xfrm>
            <a:prstGeom prst="rect">
              <a:avLst/>
            </a:prstGeom>
            <a:gradFill flip="none" rotWithShape="1">
              <a:gsLst>
                <a:gs pos="5000">
                  <a:schemeClr val="bg1"/>
                </a:gs>
                <a:gs pos="19000">
                  <a:schemeClr val="bg1">
                    <a:lumMod val="85000"/>
                  </a:schemeClr>
                </a:gs>
                <a:gs pos="80000">
                  <a:schemeClr val="bg1">
                    <a:lumMod val="85000"/>
                  </a:schemeClr>
                </a:gs>
                <a:gs pos="95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118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09600" y="1850184"/>
              <a:ext cx="811239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78306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82531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50256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478458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5316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22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64955" y="1278404"/>
            <a:ext cx="628650" cy="2720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Week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50696" y="1948219"/>
            <a:ext cx="781050" cy="5165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SVR10 or later**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8D14A9-DAE7-5640-A9C5-60366C938ED8}"/>
              </a:ext>
            </a:extLst>
          </p:cNvPr>
          <p:cNvSpPr/>
          <p:nvPr/>
        </p:nvSpPr>
        <p:spPr>
          <a:xfrm>
            <a:off x="242920" y="1899579"/>
            <a:ext cx="1052730" cy="576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rgbClr val="000000"/>
                </a:solidFill>
              </a:rPr>
              <a:t>Screened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br>
              <a:rPr lang="en-US" sz="1050" dirty="0">
                <a:solidFill>
                  <a:srgbClr val="000000"/>
                </a:solidFill>
              </a:rPr>
            </a:br>
            <a:r>
              <a:rPr lang="en-US" sz="1050" dirty="0">
                <a:solidFill>
                  <a:srgbClr val="000000"/>
                </a:solidFill>
              </a:rPr>
              <a:t>n = 508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A27FCF-C361-714C-89E5-6960BD134B3A}"/>
              </a:ext>
            </a:extLst>
          </p:cNvPr>
          <p:cNvSpPr/>
          <p:nvPr/>
        </p:nvSpPr>
        <p:spPr>
          <a:xfrm>
            <a:off x="1678376" y="2577642"/>
            <a:ext cx="1697928" cy="1170943"/>
          </a:xfrm>
          <a:prstGeom prst="rect">
            <a:avLst/>
          </a:prstGeom>
          <a:solidFill>
            <a:srgbClr val="C00000">
              <a:alpha val="5000"/>
            </a:srgbClr>
          </a:solidFill>
          <a:ln w="63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rgbClr val="000000"/>
                </a:solidFill>
              </a:rPr>
              <a:t>Screen Failures </a:t>
            </a:r>
            <a:br>
              <a:rPr lang="en-US" sz="1050" b="1" dirty="0">
                <a:solidFill>
                  <a:srgbClr val="000000"/>
                </a:solidFill>
              </a:rPr>
            </a:br>
            <a:r>
              <a:rPr lang="en-US" sz="1050" dirty="0">
                <a:solidFill>
                  <a:srgbClr val="000000"/>
                </a:solidFill>
              </a:rPr>
              <a:t>(n =108)</a:t>
            </a:r>
          </a:p>
          <a:p>
            <a:pPr marL="24448"/>
            <a:r>
              <a:rPr lang="en-US" sz="1050" dirty="0">
                <a:solidFill>
                  <a:srgbClr val="000000"/>
                </a:solidFill>
              </a:rPr>
              <a:t>Ineligible ( n= 72)</a:t>
            </a:r>
          </a:p>
          <a:p>
            <a:pPr marL="24448"/>
            <a:r>
              <a:rPr lang="en-US" sz="1050" dirty="0">
                <a:solidFill>
                  <a:srgbClr val="000000"/>
                </a:solidFill>
              </a:rPr>
              <a:t>Never returned (n = 31)</a:t>
            </a:r>
          </a:p>
          <a:p>
            <a:pPr marL="24448"/>
            <a:r>
              <a:rPr lang="en-US" sz="1050" dirty="0">
                <a:solidFill>
                  <a:srgbClr val="000000"/>
                </a:solidFill>
              </a:rPr>
              <a:t>Declined (n = 1)</a:t>
            </a:r>
          </a:p>
          <a:p>
            <a:pPr marL="24448"/>
            <a:r>
              <a:rPr lang="en-US" sz="1050" dirty="0">
                <a:solidFill>
                  <a:srgbClr val="000000"/>
                </a:solidFill>
              </a:rPr>
              <a:t>Enrollment closed (n = 2)</a:t>
            </a:r>
          </a:p>
          <a:p>
            <a:pPr marL="24448"/>
            <a:r>
              <a:rPr lang="en-US" sz="1050" dirty="0">
                <a:solidFill>
                  <a:srgbClr val="000000"/>
                </a:solidFill>
              </a:rPr>
              <a:t>Other (n=2)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EBE573-4107-5959-9536-527765DDB329}"/>
              </a:ext>
            </a:extLst>
          </p:cNvPr>
          <p:cNvSpPr/>
          <p:nvPr/>
        </p:nvSpPr>
        <p:spPr>
          <a:xfrm>
            <a:off x="1689086" y="1899580"/>
            <a:ext cx="1687218" cy="576072"/>
          </a:xfrm>
          <a:prstGeom prst="rect">
            <a:avLst/>
          </a:prstGeom>
          <a:solidFill>
            <a:srgbClr val="5AB0CA">
              <a:alpha val="2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rgbClr val="000000"/>
                </a:solidFill>
              </a:rPr>
              <a:t>Eligible</a:t>
            </a:r>
            <a:br>
              <a:rPr lang="en-US" sz="1050" dirty="0">
                <a:solidFill>
                  <a:srgbClr val="000000"/>
                </a:solidFill>
              </a:rPr>
            </a:br>
            <a:r>
              <a:rPr lang="en-US" sz="1050" dirty="0">
                <a:solidFill>
                  <a:srgbClr val="000000"/>
                </a:solidFill>
              </a:rPr>
              <a:t>n = 400*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A8E24AC-BB10-DD6F-37F0-E879D61874BE}"/>
              </a:ext>
            </a:extLst>
          </p:cNvPr>
          <p:cNvSpPr/>
          <p:nvPr/>
        </p:nvSpPr>
        <p:spPr>
          <a:xfrm>
            <a:off x="1352657" y="2139607"/>
            <a:ext cx="279422" cy="13716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DAE36EBF-0DF0-6084-1851-9EF8C4BDA144}"/>
              </a:ext>
            </a:extLst>
          </p:cNvPr>
          <p:cNvSpPr/>
          <p:nvPr/>
        </p:nvSpPr>
        <p:spPr>
          <a:xfrm flipV="1">
            <a:off x="740779" y="2514600"/>
            <a:ext cx="763929" cy="691504"/>
          </a:xfrm>
          <a:prstGeom prst="bentArrow">
            <a:avLst>
              <a:gd name="adj1" fmla="val 10447"/>
              <a:gd name="adj2" fmla="val 15298"/>
              <a:gd name="adj3" fmla="val 15251"/>
              <a:gd name="adj4" fmla="val 43750"/>
            </a:avLst>
          </a:prstGeom>
          <a:solidFill>
            <a:srgbClr val="C00000">
              <a:alpha val="64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D69CCEA9-5409-69B5-24D7-A4A68B7B8E4F}"/>
              </a:ext>
            </a:extLst>
          </p:cNvPr>
          <p:cNvSpPr/>
          <p:nvPr/>
        </p:nvSpPr>
        <p:spPr>
          <a:xfrm>
            <a:off x="3308778" y="2139607"/>
            <a:ext cx="279422" cy="13716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321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Study Population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750600"/>
              </p:ext>
            </p:extLst>
          </p:nvPr>
        </p:nvGraphicFramePr>
        <p:xfrm>
          <a:off x="892741" y="1013626"/>
          <a:ext cx="7315200" cy="352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Sofosbuvir-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Velpatasvir</a:t>
                      </a:r>
                      <a:endParaRPr lang="en-US" sz="12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399)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median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(20-82)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sex at birth,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(35)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 across transgender spectrum,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(6)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(42)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(18)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(28)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RNA log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IU/mL, median (IQR)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(5.6 – 6.6)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injection drug use,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(3)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alcohol use,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(40%)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2358690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 (by FIB-4 ≥3.25),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(9)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coinfection,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Suppressed on antiretroviral therapy, n (% of HIV/HCV)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(42)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(99)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4080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C92E76-384B-944F-9812-0D3D2A9AA383}"/>
              </a:ext>
            </a:extLst>
          </p:cNvPr>
          <p:cNvSpPr txBox="1"/>
          <p:nvPr/>
        </p:nvSpPr>
        <p:spPr>
          <a:xfrm>
            <a:off x="779019" y="4569322"/>
            <a:ext cx="3411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IQR, interquartile range; FIB-4, Fibrosis-4 index</a:t>
            </a:r>
          </a:p>
        </p:txBody>
      </p:sp>
    </p:spTree>
    <p:extLst>
      <p:ext uri="{BB962C8B-B14F-4D97-AF65-F5344CB8AC3E}">
        <p14:creationId xmlns:p14="http://schemas.microsoft.com/office/powerpoint/2010/main" val="344436493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7337F-05DD-704D-AE22-AC22F325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Results, Overall and by HIV Status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A22E6-373B-0242-AC4C-3716A5FBAD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2328BB2-3CB9-6649-8081-C85CE4B8D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176439"/>
              </p:ext>
            </p:extLst>
          </p:nvPr>
        </p:nvGraphicFramePr>
        <p:xfrm>
          <a:off x="479366" y="1096244"/>
          <a:ext cx="82296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AE9F12E-DB09-4E42-AD06-EAED8C41E2ED}"/>
              </a:ext>
            </a:extLst>
          </p:cNvPr>
          <p:cNvSpPr/>
          <p:nvPr/>
        </p:nvSpPr>
        <p:spPr>
          <a:xfrm>
            <a:off x="2122173" y="385675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379/399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AF4D0-930C-4045-BD8A-46654DC25380}"/>
              </a:ext>
            </a:extLst>
          </p:cNvPr>
          <p:cNvSpPr/>
          <p:nvPr/>
        </p:nvSpPr>
        <p:spPr>
          <a:xfrm>
            <a:off x="4529297" y="385675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222/233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2FA55C-D430-EE42-847B-D81536E3D97D}"/>
              </a:ext>
            </a:extLst>
          </p:cNvPr>
          <p:cNvSpPr/>
          <p:nvPr/>
        </p:nvSpPr>
        <p:spPr>
          <a:xfrm>
            <a:off x="6891673" y="385675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157/166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0C9C6A-8B72-0AEF-FF2F-B5A44618A9E8}"/>
              </a:ext>
            </a:extLst>
          </p:cNvPr>
          <p:cNvSpPr/>
          <p:nvPr/>
        </p:nvSpPr>
        <p:spPr>
          <a:xfrm>
            <a:off x="1987914" y="1682286"/>
            <a:ext cx="125599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92-97)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A082B8-D63E-B067-07D6-D6B136D4B004}"/>
              </a:ext>
            </a:extLst>
          </p:cNvPr>
          <p:cNvSpPr/>
          <p:nvPr/>
        </p:nvSpPr>
        <p:spPr>
          <a:xfrm>
            <a:off x="4325130" y="1672558"/>
            <a:ext cx="1340852" cy="291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92-97)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DCF20D-A153-9E55-B3D3-9FAC4F6EAD28}"/>
              </a:ext>
            </a:extLst>
          </p:cNvPr>
          <p:cNvSpPr/>
          <p:nvPr/>
        </p:nvSpPr>
        <p:spPr>
          <a:xfrm>
            <a:off x="6709866" y="1672126"/>
            <a:ext cx="1340852" cy="291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90-97)</a:t>
            </a:r>
          </a:p>
        </p:txBody>
      </p:sp>
    </p:spTree>
    <p:extLst>
      <p:ext uri="{BB962C8B-B14F-4D97-AF65-F5344CB8AC3E}">
        <p14:creationId xmlns:p14="http://schemas.microsoft.com/office/powerpoint/2010/main" val="367455303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7337F-05DD-704D-AE22-AC22F325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Results by Cirrhosis Status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A22E6-373B-0242-AC4C-3716A5FBAD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8C64C6F-0678-A74A-81FF-5557CECA6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635717"/>
              </p:ext>
            </p:extLst>
          </p:nvPr>
        </p:nvGraphicFramePr>
        <p:xfrm>
          <a:off x="457728" y="1088965"/>
          <a:ext cx="82296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9A1F3E9-CD92-B64A-AE63-4EFEB8E50F4F}"/>
              </a:ext>
            </a:extLst>
          </p:cNvPr>
          <p:cNvSpPr/>
          <p:nvPr/>
        </p:nvSpPr>
        <p:spPr>
          <a:xfrm>
            <a:off x="2770243" y="3682187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30/34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9816A-1F8E-1F4D-940D-CAC1D97C7953}"/>
              </a:ext>
            </a:extLst>
          </p:cNvPr>
          <p:cNvSpPr/>
          <p:nvPr/>
        </p:nvSpPr>
        <p:spPr>
          <a:xfrm>
            <a:off x="6232315" y="367353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349/365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C13CC1-72E8-8C97-92AB-59067A4FED0F}"/>
              </a:ext>
            </a:extLst>
          </p:cNvPr>
          <p:cNvSpPr/>
          <p:nvPr/>
        </p:nvSpPr>
        <p:spPr>
          <a:xfrm>
            <a:off x="6091262" y="1703304"/>
            <a:ext cx="113813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93-97)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E9EE8-BEF9-8A5C-4349-13F29B435983}"/>
              </a:ext>
            </a:extLst>
          </p:cNvPr>
          <p:cNvSpPr/>
          <p:nvPr/>
        </p:nvSpPr>
        <p:spPr>
          <a:xfrm>
            <a:off x="2497870" y="1937508"/>
            <a:ext cx="1402922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73-95)</a:t>
            </a:r>
          </a:p>
        </p:txBody>
      </p:sp>
    </p:spTree>
    <p:extLst>
      <p:ext uri="{BB962C8B-B14F-4D97-AF65-F5344CB8AC3E}">
        <p14:creationId xmlns:p14="http://schemas.microsoft.com/office/powerpoint/2010/main" val="194415027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7337F-05DD-704D-AE22-AC22F325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Results by Injection Drug Use Status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A22E6-373B-0242-AC4C-3716A5FBAD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46026C8-D336-2C4E-A0B6-A41DA3496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370977"/>
              </p:ext>
            </p:extLst>
          </p:nvPr>
        </p:nvGraphicFramePr>
        <p:xfrm>
          <a:off x="467151" y="1106870"/>
          <a:ext cx="82296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A465C68-B5B0-3543-B9BA-2190C8CCFFB8}"/>
              </a:ext>
            </a:extLst>
          </p:cNvPr>
          <p:cNvSpPr/>
          <p:nvPr/>
        </p:nvSpPr>
        <p:spPr>
          <a:xfrm>
            <a:off x="2113053" y="3641608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76BF28-4C4B-344C-8996-19FD4CCC79F9}"/>
              </a:ext>
            </a:extLst>
          </p:cNvPr>
          <p:cNvSpPr/>
          <p:nvPr/>
        </p:nvSpPr>
        <p:spPr>
          <a:xfrm>
            <a:off x="4543401" y="3613189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116/124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93CE1-57BA-5C45-B606-0E03CD0055BC}"/>
              </a:ext>
            </a:extLst>
          </p:cNvPr>
          <p:cNvSpPr/>
          <p:nvPr/>
        </p:nvSpPr>
        <p:spPr>
          <a:xfrm>
            <a:off x="6896525" y="360948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252/263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48148-FDA7-4B8B-2354-B62B7B9590E5}"/>
              </a:ext>
            </a:extLst>
          </p:cNvPr>
          <p:cNvSpPr/>
          <p:nvPr/>
        </p:nvSpPr>
        <p:spPr>
          <a:xfrm>
            <a:off x="6762922" y="1632343"/>
            <a:ext cx="1181606" cy="2889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92-98)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9F189-6BE2-FE0F-9975-7679D01EC944}"/>
              </a:ext>
            </a:extLst>
          </p:cNvPr>
          <p:cNvSpPr/>
          <p:nvPr/>
        </p:nvSpPr>
        <p:spPr>
          <a:xfrm>
            <a:off x="4390342" y="1678232"/>
            <a:ext cx="1181606" cy="2889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93-98)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328DFC-F93E-26A8-74E5-FA4957955C23}"/>
              </a:ext>
            </a:extLst>
          </p:cNvPr>
          <p:cNvSpPr/>
          <p:nvPr/>
        </p:nvSpPr>
        <p:spPr>
          <a:xfrm>
            <a:off x="2015166" y="1660231"/>
            <a:ext cx="1181606" cy="2889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85-98)</a:t>
            </a:r>
          </a:p>
        </p:txBody>
      </p:sp>
    </p:spTree>
    <p:extLst>
      <p:ext uri="{BB962C8B-B14F-4D97-AF65-F5344CB8AC3E}">
        <p14:creationId xmlns:p14="http://schemas.microsoft.com/office/powerpoint/2010/main" val="322673531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7337F-05DD-704D-AE22-AC22F325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Results by 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A22E6-373B-0242-AC4C-3716A5FBAD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46026C8-D336-2C4E-A0B6-A41DA3496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650432"/>
              </p:ext>
            </p:extLst>
          </p:nvPr>
        </p:nvGraphicFramePr>
        <p:xfrm>
          <a:off x="457427" y="1158240"/>
          <a:ext cx="82296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0B3C3DE-0EC7-F941-8D29-08C319CAFC04}"/>
              </a:ext>
            </a:extLst>
          </p:cNvPr>
          <p:cNvSpPr/>
          <p:nvPr/>
        </p:nvSpPr>
        <p:spPr>
          <a:xfrm>
            <a:off x="2158412" y="3544331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28/33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33233A-FA82-DE4E-B576-CB3E3B28B77D}"/>
              </a:ext>
            </a:extLst>
          </p:cNvPr>
          <p:cNvSpPr/>
          <p:nvPr/>
        </p:nvSpPr>
        <p:spPr>
          <a:xfrm>
            <a:off x="4544017" y="3515912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280/292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7337C1-68EE-71EB-688F-C1F7C96F44B4}"/>
              </a:ext>
            </a:extLst>
          </p:cNvPr>
          <p:cNvSpPr/>
          <p:nvPr/>
        </p:nvSpPr>
        <p:spPr>
          <a:xfrm>
            <a:off x="6921623" y="351220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71/74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644DE3-9DAF-AC7D-403D-702E9A649033}"/>
              </a:ext>
            </a:extLst>
          </p:cNvPr>
          <p:cNvSpPr/>
          <p:nvPr/>
        </p:nvSpPr>
        <p:spPr>
          <a:xfrm>
            <a:off x="6738180" y="1682581"/>
            <a:ext cx="1219462" cy="2988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89-99)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753438-5DAD-DF44-8DF6-5FAEF4597980}"/>
              </a:ext>
            </a:extLst>
          </p:cNvPr>
          <p:cNvSpPr/>
          <p:nvPr/>
        </p:nvSpPr>
        <p:spPr>
          <a:xfrm>
            <a:off x="4366184" y="1672855"/>
            <a:ext cx="1219462" cy="2988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93-98)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50E603-3FCC-AA61-E56A-BB4CFEA907C2}"/>
              </a:ext>
            </a:extLst>
          </p:cNvPr>
          <p:cNvSpPr/>
          <p:nvPr/>
        </p:nvSpPr>
        <p:spPr>
          <a:xfrm>
            <a:off x="1985406" y="1965825"/>
            <a:ext cx="1219380" cy="2988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69-93)</a:t>
            </a:r>
          </a:p>
        </p:txBody>
      </p:sp>
    </p:spTree>
    <p:extLst>
      <p:ext uri="{BB962C8B-B14F-4D97-AF65-F5344CB8AC3E}">
        <p14:creationId xmlns:p14="http://schemas.microsoft.com/office/powerpoint/2010/main" val="141235706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46033</TotalTime>
  <Words>1024</Words>
  <Application>Microsoft Macintosh PowerPoint</Application>
  <PresentationFormat>On-screen Show (16:9)</PresentationFormat>
  <Paragraphs>152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Corbel</vt:lpstr>
      <vt:lpstr>Geneva</vt:lpstr>
      <vt:lpstr>Lucida Grande</vt:lpstr>
      <vt:lpstr>Times New Roman</vt:lpstr>
      <vt:lpstr>AETC_Master_Template_061510</vt:lpstr>
      <vt:lpstr>Sofosbuvir-Velpatasvir with Minimal Monitoring +/- HCV/HIV Coinfection ACTG A5360 (MINMON)</vt:lpstr>
      <vt:lpstr>Sofosbuvir-Velpatasvir with Minimal Monitoring +/- HIV Coinfection ACTG A5360 (MINMON): Study Overview</vt:lpstr>
      <vt:lpstr>Sofosbuvir-Velpatasvir with Minimal Monitoring +/- HIV Coinfection ACTG A5360 (MINMON):</vt:lpstr>
      <vt:lpstr>Sofosbuvir-Velpatasvir with Minimal Monitoring +/- HIV Coinfection ACTG A5360 (MINMON): Trial Design</vt:lpstr>
      <vt:lpstr>Sofosbuvir-Velpatasvir with Minimal Monitoring +/- HIV Coinfection ACTG A5360 (MINMON): Study Population</vt:lpstr>
      <vt:lpstr>Sofosbuvir-Velpatasvir with Minimal Monitoring +/- HIV Coinfection ACTG A5360 (MINMON): Results, Overall and by HIV Status</vt:lpstr>
      <vt:lpstr>Sofosbuvir-Velpatasvir with Minimal Monitoring +/- HIV Coinfection ACTG A5360 (MINMON): Results by Cirrhosis Status</vt:lpstr>
      <vt:lpstr>Sofosbuvir-Velpatasvir with Minimal Monitoring +/- HIV Coinfection ACTG A5360 (MINMON): Results by Injection Drug Use Status</vt:lpstr>
      <vt:lpstr>Sofosbuvir-Velpatasvir with Minimal Monitoring +/- HIV Coinfection ACTG A5360 (MINMON): Results by Age</vt:lpstr>
      <vt:lpstr>MINMON Study: Sofosbuvir-velpatasvir with minimal monitoring Results by HCV Genotype</vt:lpstr>
      <vt:lpstr>MINMON Study: Sofosbuvir-velpatasvir with minimal monitoring Study events</vt:lpstr>
      <vt:lpstr>Sofosbuvir-Velpatasvir with Minimal Monitoring +/- HIV Coinfection ACTG A5360 (MINMON):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1517</cp:revision>
  <cp:lastPrinted>2019-10-21T18:40:24Z</cp:lastPrinted>
  <dcterms:created xsi:type="dcterms:W3CDTF">2010-11-28T05:36:22Z</dcterms:created>
  <dcterms:modified xsi:type="dcterms:W3CDTF">2022-06-30T18:35:30Z</dcterms:modified>
</cp:coreProperties>
</file>