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7"/>
  </p:notesMasterIdLst>
  <p:handoutMasterIdLst>
    <p:handoutMasterId r:id="rId18"/>
  </p:handoutMasterIdLst>
  <p:sldIdLst>
    <p:sldId id="1035" r:id="rId2"/>
    <p:sldId id="1064" r:id="rId3"/>
    <p:sldId id="1002" r:id="rId4"/>
    <p:sldId id="1065" r:id="rId5"/>
    <p:sldId id="1066" r:id="rId6"/>
    <p:sldId id="1067" r:id="rId7"/>
    <p:sldId id="1068" r:id="rId8"/>
    <p:sldId id="1069" r:id="rId9"/>
    <p:sldId id="1072" r:id="rId10"/>
    <p:sldId id="1070" r:id="rId11"/>
    <p:sldId id="1073" r:id="rId12"/>
    <p:sldId id="1071" r:id="rId13"/>
    <p:sldId id="1075" r:id="rId14"/>
    <p:sldId id="1074" r:id="rId15"/>
    <p:sldId id="1025" r:id="rId16"/>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0"/>
    <a:srgbClr val="006089"/>
    <a:srgbClr val="00597F"/>
    <a:srgbClr val="6D5200"/>
    <a:srgbClr val="DBD9B9"/>
    <a:srgbClr val="4971A6"/>
    <a:srgbClr val="404D7D"/>
    <a:srgbClr val="7D5782"/>
    <a:srgbClr val="7F6000"/>
    <a:srgbClr val="246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4" autoAdjust="0"/>
    <p:restoredTop sz="80959" autoAdjust="0"/>
  </p:normalViewPr>
  <p:slideViewPr>
    <p:cSldViewPr snapToGrid="0" showGuides="1">
      <p:cViewPr varScale="1">
        <p:scale>
          <a:sx n="140" d="100"/>
          <a:sy n="140" d="100"/>
        </p:scale>
        <p:origin x="6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5A77E-7060-A147-9020-368D0E3D439B}"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9017259B-6AB7-9C48-959B-D9B8864619BE}">
      <dgm:prSet phldrT="[Text]" custT="1"/>
      <dgm:spPr>
        <a:solidFill>
          <a:srgbClr val="004F70"/>
        </a:solidFill>
      </dgm:spPr>
      <dgm:t>
        <a:bodyPr/>
        <a:lstStyle/>
        <a:p>
          <a:r>
            <a:rPr lang="en-US" sz="2800" dirty="0" err="1">
              <a:latin typeface="Arial" panose="020B0604020202020204" pitchFamily="34" charset="0"/>
              <a:cs typeface="Arial" panose="020B0604020202020204" pitchFamily="34" charset="0"/>
            </a:rPr>
            <a:t>Glecaprevir-Pibrentasvir</a:t>
          </a:r>
          <a:r>
            <a:rPr lang="en-US" sz="2800"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Mavyret</a:t>
          </a:r>
          <a:r>
            <a:rPr lang="en-US" sz="2800" dirty="0">
              <a:latin typeface="Arial" panose="020B0604020202020204" pitchFamily="34" charset="0"/>
              <a:cs typeface="Arial" panose="020B0604020202020204" pitchFamily="34" charset="0"/>
            </a:rPr>
            <a:t>)</a:t>
          </a:r>
        </a:p>
      </dgm:t>
    </dgm:pt>
    <dgm:pt modelId="{ECA6C1ED-5CA4-5841-B7B8-C9A8F5E556B5}" type="parTrans" cxnId="{39E6096D-0BE8-DB47-B248-319A2C86CA50}">
      <dgm:prSet/>
      <dgm:spPr/>
      <dgm:t>
        <a:bodyPr/>
        <a:lstStyle/>
        <a:p>
          <a:endParaRPr lang="en-US"/>
        </a:p>
      </dgm:t>
    </dgm:pt>
    <dgm:pt modelId="{7E444F9F-0BFE-9C4B-9398-446EE55DB2BF}" type="sibTrans" cxnId="{39E6096D-0BE8-DB47-B248-319A2C86CA50}">
      <dgm:prSet/>
      <dgm:spPr/>
      <dgm:t>
        <a:bodyPr/>
        <a:lstStyle/>
        <a:p>
          <a:endParaRPr lang="en-US"/>
        </a:p>
      </dgm:t>
    </dgm:pt>
    <dgm:pt modelId="{84CAA99D-9E7F-6D4D-9409-08E01E801317}">
      <dgm:prSet phldrT="[Text]" custT="1"/>
      <dgm:spPr>
        <a:solidFill>
          <a:srgbClr val="004F70"/>
        </a:solidFill>
      </dgm:spPr>
      <dgm:t>
        <a:bodyPr/>
        <a:lstStyle/>
        <a:p>
          <a:r>
            <a:rPr lang="en-US" sz="1800" dirty="0">
              <a:latin typeface="Arial" panose="020B0604020202020204" pitchFamily="34" charset="0"/>
              <a:cs typeface="Arial" panose="020B0604020202020204" pitchFamily="34" charset="0"/>
            </a:rPr>
            <a:t>3 tablets daily for 8 weeks</a:t>
          </a:r>
        </a:p>
      </dgm:t>
    </dgm:pt>
    <dgm:pt modelId="{A5F0FF7C-0CB6-D84F-B57C-3A25B946223F}" type="parTrans" cxnId="{81E3407F-472B-1841-8B9C-6147B901C9D5}">
      <dgm:prSet/>
      <dgm:spPr/>
      <dgm:t>
        <a:bodyPr/>
        <a:lstStyle/>
        <a:p>
          <a:endParaRPr lang="en-US"/>
        </a:p>
      </dgm:t>
    </dgm:pt>
    <dgm:pt modelId="{2247BFA1-0957-DD4F-8499-3CD589B7555C}" type="sibTrans" cxnId="{81E3407F-472B-1841-8B9C-6147B901C9D5}">
      <dgm:prSet/>
      <dgm:spPr/>
      <dgm:t>
        <a:bodyPr/>
        <a:lstStyle/>
        <a:p>
          <a:endParaRPr lang="en-US"/>
        </a:p>
      </dgm:t>
    </dgm:pt>
    <dgm:pt modelId="{AB5BE384-61DF-DD4C-AED1-41CC7980B6C3}">
      <dgm:prSet phldrT="[Text]" custT="1"/>
      <dgm:spPr>
        <a:solidFill>
          <a:srgbClr val="004F70"/>
        </a:solidFill>
      </dgm:spPr>
      <dgm:t>
        <a:bodyPr/>
        <a:lstStyle/>
        <a:p>
          <a:r>
            <a:rPr lang="en-US" sz="2800" dirty="0">
              <a:latin typeface="Arial" panose="020B0604020202020204" pitchFamily="34" charset="0"/>
              <a:cs typeface="Arial" panose="020B0604020202020204" pitchFamily="34" charset="0"/>
            </a:rPr>
            <a:t>Sofosbuvir-</a:t>
          </a:r>
          <a:r>
            <a:rPr lang="en-US" sz="2800" dirty="0" err="1">
              <a:latin typeface="Arial" panose="020B0604020202020204" pitchFamily="34" charset="0"/>
              <a:cs typeface="Arial" panose="020B0604020202020204" pitchFamily="34" charset="0"/>
            </a:rPr>
            <a:t>Velpatasvir</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Epclusa</a:t>
          </a:r>
          <a:r>
            <a:rPr lang="en-US" sz="2800" dirty="0">
              <a:latin typeface="Arial" panose="020B0604020202020204" pitchFamily="34" charset="0"/>
              <a:cs typeface="Arial" panose="020B0604020202020204" pitchFamily="34" charset="0"/>
            </a:rPr>
            <a:t>)</a:t>
          </a:r>
        </a:p>
      </dgm:t>
    </dgm:pt>
    <dgm:pt modelId="{076C679A-5C0D-BC40-B38E-37A2D7709468}" type="parTrans" cxnId="{82636C30-1234-564D-B0EE-D2D241474951}">
      <dgm:prSet/>
      <dgm:spPr/>
      <dgm:t>
        <a:bodyPr/>
        <a:lstStyle/>
        <a:p>
          <a:endParaRPr lang="en-US"/>
        </a:p>
      </dgm:t>
    </dgm:pt>
    <dgm:pt modelId="{F47AA47B-5F47-1242-9A83-B9CC01565081}" type="sibTrans" cxnId="{82636C30-1234-564D-B0EE-D2D241474951}">
      <dgm:prSet/>
      <dgm:spPr/>
      <dgm:t>
        <a:bodyPr/>
        <a:lstStyle/>
        <a:p>
          <a:endParaRPr lang="en-US"/>
        </a:p>
      </dgm:t>
    </dgm:pt>
    <dgm:pt modelId="{C0C9E000-ABB5-A043-83C0-164050D93D9F}">
      <dgm:prSet phldrT="[Text]" custT="1"/>
      <dgm:spPr>
        <a:solidFill>
          <a:srgbClr val="004F70"/>
        </a:solidFill>
      </dgm:spPr>
      <dgm:t>
        <a:bodyPr/>
        <a:lstStyle/>
        <a:p>
          <a:r>
            <a:rPr lang="en-US" sz="1800" dirty="0">
              <a:latin typeface="Arial" panose="020B0604020202020204" pitchFamily="34" charset="0"/>
              <a:cs typeface="Arial" panose="020B0604020202020204" pitchFamily="34" charset="0"/>
            </a:rPr>
            <a:t>1 tablet daily for 12 weeks</a:t>
          </a:r>
        </a:p>
      </dgm:t>
    </dgm:pt>
    <dgm:pt modelId="{B460D29D-F498-DD48-A4F7-170090650C4A}" type="parTrans" cxnId="{C926CFD7-D2EC-E84A-84C3-0E9BEDEB8976}">
      <dgm:prSet/>
      <dgm:spPr/>
      <dgm:t>
        <a:bodyPr/>
        <a:lstStyle/>
        <a:p>
          <a:endParaRPr lang="en-US"/>
        </a:p>
      </dgm:t>
    </dgm:pt>
    <dgm:pt modelId="{C29D659A-4014-484D-84FA-771D3D12850B}" type="sibTrans" cxnId="{C926CFD7-D2EC-E84A-84C3-0E9BEDEB8976}">
      <dgm:prSet/>
      <dgm:spPr/>
      <dgm:t>
        <a:bodyPr/>
        <a:lstStyle/>
        <a:p>
          <a:endParaRPr lang="en-US"/>
        </a:p>
      </dgm:t>
    </dgm:pt>
    <dgm:pt modelId="{DCDC6221-A934-6843-AD6B-41D8083DA5B1}">
      <dgm:prSet phldrT="[Text]" custT="1"/>
      <dgm:spPr>
        <a:solidFill>
          <a:srgbClr val="004F70"/>
        </a:solidFill>
      </dgm:spPr>
      <dgm:t>
        <a:bodyPr/>
        <a:lstStyle/>
        <a:p>
          <a:r>
            <a:rPr lang="en-US" sz="1800" dirty="0">
              <a:latin typeface="Arial" panose="020B0604020202020204" pitchFamily="34" charset="0"/>
              <a:cs typeface="Arial" panose="020B0604020202020204" pitchFamily="34" charset="0"/>
            </a:rPr>
            <a:t>Taken with food</a:t>
          </a:r>
        </a:p>
      </dgm:t>
    </dgm:pt>
    <dgm:pt modelId="{65E6D1B8-13C1-5E43-8EA0-A448AC9452AB}" type="parTrans" cxnId="{0F31BB92-32E3-E64F-9E30-DF4A9ADC7471}">
      <dgm:prSet/>
      <dgm:spPr/>
      <dgm:t>
        <a:bodyPr/>
        <a:lstStyle/>
        <a:p>
          <a:endParaRPr lang="en-US"/>
        </a:p>
      </dgm:t>
    </dgm:pt>
    <dgm:pt modelId="{70F64267-6E91-EA4F-89E7-48A792145E20}" type="sibTrans" cxnId="{0F31BB92-32E3-E64F-9E30-DF4A9ADC7471}">
      <dgm:prSet/>
      <dgm:spPr/>
      <dgm:t>
        <a:bodyPr/>
        <a:lstStyle/>
        <a:p>
          <a:endParaRPr lang="en-US"/>
        </a:p>
      </dgm:t>
    </dgm:pt>
    <dgm:pt modelId="{051D8096-59AE-6A42-9FC6-BB024C9B88F2}">
      <dgm:prSet phldrT="[Text]" custT="1"/>
      <dgm:spPr>
        <a:solidFill>
          <a:srgbClr val="004F70"/>
        </a:solidFill>
      </dgm:spPr>
      <dgm:t>
        <a:bodyPr/>
        <a:lstStyle/>
        <a:p>
          <a:r>
            <a:rPr lang="en-US" sz="1800" dirty="0">
              <a:latin typeface="Arial" panose="020B0604020202020204" pitchFamily="34" charset="0"/>
              <a:cs typeface="Arial" panose="020B0604020202020204" pitchFamily="34" charset="0"/>
            </a:rPr>
            <a:t>Patients with GT3 and cirrhosis require NS5A RAS testing</a:t>
          </a:r>
        </a:p>
      </dgm:t>
    </dgm:pt>
    <dgm:pt modelId="{A24489D7-8682-5446-815F-4D02CF6EF988}" type="parTrans" cxnId="{A4411F48-F6CA-444E-A737-72E8FA17A6FA}">
      <dgm:prSet/>
      <dgm:spPr/>
      <dgm:t>
        <a:bodyPr/>
        <a:lstStyle/>
        <a:p>
          <a:endParaRPr lang="en-US"/>
        </a:p>
      </dgm:t>
    </dgm:pt>
    <dgm:pt modelId="{43B81757-FF5A-5C4F-9C01-520E67159941}" type="sibTrans" cxnId="{A4411F48-F6CA-444E-A737-72E8FA17A6FA}">
      <dgm:prSet/>
      <dgm:spPr/>
      <dgm:t>
        <a:bodyPr/>
        <a:lstStyle/>
        <a:p>
          <a:endParaRPr lang="en-US"/>
        </a:p>
      </dgm:t>
    </dgm:pt>
    <dgm:pt modelId="{8373A1C8-C7F1-DF4E-99CB-501452F980D0}" type="pres">
      <dgm:prSet presAssocID="{5E15A77E-7060-A147-9020-368D0E3D439B}" presName="linear" presStyleCnt="0">
        <dgm:presLayoutVars>
          <dgm:dir/>
          <dgm:resizeHandles val="exact"/>
        </dgm:presLayoutVars>
      </dgm:prSet>
      <dgm:spPr/>
    </dgm:pt>
    <dgm:pt modelId="{15F1606E-96D7-014F-A9F7-269E8951C188}" type="pres">
      <dgm:prSet presAssocID="{9017259B-6AB7-9C48-959B-D9B8864619BE}" presName="comp" presStyleCnt="0"/>
      <dgm:spPr/>
    </dgm:pt>
    <dgm:pt modelId="{D4863235-A438-484E-BC0B-4BF949A7D8A5}" type="pres">
      <dgm:prSet presAssocID="{9017259B-6AB7-9C48-959B-D9B8864619BE}" presName="box" presStyleLbl="node1" presStyleIdx="0" presStyleCnt="2"/>
      <dgm:spPr/>
    </dgm:pt>
    <dgm:pt modelId="{E6D6076B-556A-6442-9D92-3B60A6895AFE}" type="pres">
      <dgm:prSet presAssocID="{9017259B-6AB7-9C48-959B-D9B8864619BE}" presName="img" presStyleLbl="fgImgPlace1" presStyleIdx="0" presStyleCnt="2" custLinFactNeighborX="-2795"/>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B4048C36-CEE3-9844-9726-664CBE370CC0}" type="pres">
      <dgm:prSet presAssocID="{9017259B-6AB7-9C48-959B-D9B8864619BE}" presName="text" presStyleLbl="node1" presStyleIdx="0" presStyleCnt="2">
        <dgm:presLayoutVars>
          <dgm:bulletEnabled val="1"/>
        </dgm:presLayoutVars>
      </dgm:prSet>
      <dgm:spPr/>
    </dgm:pt>
    <dgm:pt modelId="{7FFBA56D-6A95-1849-AAE5-EED04F2BDAE7}" type="pres">
      <dgm:prSet presAssocID="{7E444F9F-0BFE-9C4B-9398-446EE55DB2BF}" presName="spacer" presStyleCnt="0"/>
      <dgm:spPr/>
    </dgm:pt>
    <dgm:pt modelId="{15E8D3BC-F661-6544-99AA-AE203117AB96}" type="pres">
      <dgm:prSet presAssocID="{AB5BE384-61DF-DD4C-AED1-41CC7980B6C3}" presName="comp" presStyleCnt="0"/>
      <dgm:spPr/>
    </dgm:pt>
    <dgm:pt modelId="{E26F994E-30D7-FA46-8CC5-7AEBA25D23F3}" type="pres">
      <dgm:prSet presAssocID="{AB5BE384-61DF-DD4C-AED1-41CC7980B6C3}" presName="box" presStyleLbl="node1" presStyleIdx="1" presStyleCnt="2"/>
      <dgm:spPr/>
    </dgm:pt>
    <dgm:pt modelId="{9F079734-A44C-484E-AE3A-F063C0D3C347}" type="pres">
      <dgm:prSet presAssocID="{AB5BE384-61DF-DD4C-AED1-41CC7980B6C3}" presName="img" presStyleLbl="fgImgPlace1" presStyleIdx="1" presStyleCnt="2" custLinFactNeighborX="-2795"/>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C537D3FC-EC74-2A4C-AE10-8BE5FBDF758D}" type="pres">
      <dgm:prSet presAssocID="{AB5BE384-61DF-DD4C-AED1-41CC7980B6C3}" presName="text" presStyleLbl="node1" presStyleIdx="1" presStyleCnt="2">
        <dgm:presLayoutVars>
          <dgm:bulletEnabled val="1"/>
        </dgm:presLayoutVars>
      </dgm:prSet>
      <dgm:spPr/>
    </dgm:pt>
  </dgm:ptLst>
  <dgm:cxnLst>
    <dgm:cxn modelId="{0BD16D11-FBA4-BD48-B70D-4601D7A5A41B}" type="presOf" srcId="{9017259B-6AB7-9C48-959B-D9B8864619BE}" destId="{D4863235-A438-484E-BC0B-4BF949A7D8A5}" srcOrd="0" destOrd="0" presId="urn:microsoft.com/office/officeart/2005/8/layout/vList4"/>
    <dgm:cxn modelId="{DE425117-B5BC-C24A-9125-28059831D8BE}" type="presOf" srcId="{051D8096-59AE-6A42-9FC6-BB024C9B88F2}" destId="{C537D3FC-EC74-2A4C-AE10-8BE5FBDF758D}" srcOrd="1" destOrd="2" presId="urn:microsoft.com/office/officeart/2005/8/layout/vList4"/>
    <dgm:cxn modelId="{9000FC19-3E83-3544-B044-66B42DE97101}" type="presOf" srcId="{AB5BE384-61DF-DD4C-AED1-41CC7980B6C3}" destId="{E26F994E-30D7-FA46-8CC5-7AEBA25D23F3}" srcOrd="0" destOrd="0" presId="urn:microsoft.com/office/officeart/2005/8/layout/vList4"/>
    <dgm:cxn modelId="{21FA571A-397B-6642-BC32-1EB8EE58A8C7}" type="presOf" srcId="{5E15A77E-7060-A147-9020-368D0E3D439B}" destId="{8373A1C8-C7F1-DF4E-99CB-501452F980D0}" srcOrd="0" destOrd="0" presId="urn:microsoft.com/office/officeart/2005/8/layout/vList4"/>
    <dgm:cxn modelId="{B92F6D1C-3687-EB43-80AA-C47DBDFFF4AB}" type="presOf" srcId="{84CAA99D-9E7F-6D4D-9409-08E01E801317}" destId="{B4048C36-CEE3-9844-9726-664CBE370CC0}" srcOrd="1" destOrd="1" presId="urn:microsoft.com/office/officeart/2005/8/layout/vList4"/>
    <dgm:cxn modelId="{A6745D22-A98A-324D-851C-F2319A74E61F}" type="presOf" srcId="{9017259B-6AB7-9C48-959B-D9B8864619BE}" destId="{B4048C36-CEE3-9844-9726-664CBE370CC0}" srcOrd="1" destOrd="0" presId="urn:microsoft.com/office/officeart/2005/8/layout/vList4"/>
    <dgm:cxn modelId="{82636C30-1234-564D-B0EE-D2D241474951}" srcId="{5E15A77E-7060-A147-9020-368D0E3D439B}" destId="{AB5BE384-61DF-DD4C-AED1-41CC7980B6C3}" srcOrd="1" destOrd="0" parTransId="{076C679A-5C0D-BC40-B38E-37A2D7709468}" sibTransId="{F47AA47B-5F47-1242-9A83-B9CC01565081}"/>
    <dgm:cxn modelId="{A4411F48-F6CA-444E-A737-72E8FA17A6FA}" srcId="{AB5BE384-61DF-DD4C-AED1-41CC7980B6C3}" destId="{051D8096-59AE-6A42-9FC6-BB024C9B88F2}" srcOrd="1" destOrd="0" parTransId="{A24489D7-8682-5446-815F-4D02CF6EF988}" sibTransId="{43B81757-FF5A-5C4F-9C01-520E67159941}"/>
    <dgm:cxn modelId="{515DC267-02FB-2949-82DA-824192D497BD}" type="presOf" srcId="{DCDC6221-A934-6843-AD6B-41D8083DA5B1}" destId="{B4048C36-CEE3-9844-9726-664CBE370CC0}" srcOrd="1" destOrd="2" presId="urn:microsoft.com/office/officeart/2005/8/layout/vList4"/>
    <dgm:cxn modelId="{39E6096D-0BE8-DB47-B248-319A2C86CA50}" srcId="{5E15A77E-7060-A147-9020-368D0E3D439B}" destId="{9017259B-6AB7-9C48-959B-D9B8864619BE}" srcOrd="0" destOrd="0" parTransId="{ECA6C1ED-5CA4-5841-B7B8-C9A8F5E556B5}" sibTransId="{7E444F9F-0BFE-9C4B-9398-446EE55DB2BF}"/>
    <dgm:cxn modelId="{4A40BB78-7630-4D4E-84C6-86C272E0A63D}" type="presOf" srcId="{DCDC6221-A934-6843-AD6B-41D8083DA5B1}" destId="{D4863235-A438-484E-BC0B-4BF949A7D8A5}" srcOrd="0" destOrd="2" presId="urn:microsoft.com/office/officeart/2005/8/layout/vList4"/>
    <dgm:cxn modelId="{81E3407F-472B-1841-8B9C-6147B901C9D5}" srcId="{9017259B-6AB7-9C48-959B-D9B8864619BE}" destId="{84CAA99D-9E7F-6D4D-9409-08E01E801317}" srcOrd="0" destOrd="0" parTransId="{A5F0FF7C-0CB6-D84F-B57C-3A25B946223F}" sibTransId="{2247BFA1-0957-DD4F-8499-3CD589B7555C}"/>
    <dgm:cxn modelId="{D5E94284-D839-E147-A7C6-DCC893BFF5BB}" type="presOf" srcId="{051D8096-59AE-6A42-9FC6-BB024C9B88F2}" destId="{E26F994E-30D7-FA46-8CC5-7AEBA25D23F3}" srcOrd="0" destOrd="2" presId="urn:microsoft.com/office/officeart/2005/8/layout/vList4"/>
    <dgm:cxn modelId="{0F31BB92-32E3-E64F-9E30-DF4A9ADC7471}" srcId="{9017259B-6AB7-9C48-959B-D9B8864619BE}" destId="{DCDC6221-A934-6843-AD6B-41D8083DA5B1}" srcOrd="1" destOrd="0" parTransId="{65E6D1B8-13C1-5E43-8EA0-A448AC9452AB}" sibTransId="{70F64267-6E91-EA4F-89E7-48A792145E20}"/>
    <dgm:cxn modelId="{27B5A2A6-5DCB-7A4D-9F91-130C3E79CFE3}" type="presOf" srcId="{84CAA99D-9E7F-6D4D-9409-08E01E801317}" destId="{D4863235-A438-484E-BC0B-4BF949A7D8A5}" srcOrd="0" destOrd="1" presId="urn:microsoft.com/office/officeart/2005/8/layout/vList4"/>
    <dgm:cxn modelId="{3AB782A7-12E7-4A40-9905-8392D5C9505E}" type="presOf" srcId="{C0C9E000-ABB5-A043-83C0-164050D93D9F}" destId="{C537D3FC-EC74-2A4C-AE10-8BE5FBDF758D}" srcOrd="1" destOrd="1" presId="urn:microsoft.com/office/officeart/2005/8/layout/vList4"/>
    <dgm:cxn modelId="{D3F23AB2-9620-5C4C-BA3B-A3489B030EFE}" type="presOf" srcId="{AB5BE384-61DF-DD4C-AED1-41CC7980B6C3}" destId="{C537D3FC-EC74-2A4C-AE10-8BE5FBDF758D}" srcOrd="1" destOrd="0" presId="urn:microsoft.com/office/officeart/2005/8/layout/vList4"/>
    <dgm:cxn modelId="{C926CFD7-D2EC-E84A-84C3-0E9BEDEB8976}" srcId="{AB5BE384-61DF-DD4C-AED1-41CC7980B6C3}" destId="{C0C9E000-ABB5-A043-83C0-164050D93D9F}" srcOrd="0" destOrd="0" parTransId="{B460D29D-F498-DD48-A4F7-170090650C4A}" sibTransId="{C29D659A-4014-484D-84FA-771D3D12850B}"/>
    <dgm:cxn modelId="{72BE5EF9-9881-F347-AEAC-D0F6322B4DBD}" type="presOf" srcId="{C0C9E000-ABB5-A043-83C0-164050D93D9F}" destId="{E26F994E-30D7-FA46-8CC5-7AEBA25D23F3}" srcOrd="0" destOrd="1" presId="urn:microsoft.com/office/officeart/2005/8/layout/vList4"/>
    <dgm:cxn modelId="{D8D77810-5AE1-884E-9BD6-9F1456A3DADD}" type="presParOf" srcId="{8373A1C8-C7F1-DF4E-99CB-501452F980D0}" destId="{15F1606E-96D7-014F-A9F7-269E8951C188}" srcOrd="0" destOrd="0" presId="urn:microsoft.com/office/officeart/2005/8/layout/vList4"/>
    <dgm:cxn modelId="{F0C7A155-C1AA-134D-B770-2EDCA0FBD32D}" type="presParOf" srcId="{15F1606E-96D7-014F-A9F7-269E8951C188}" destId="{D4863235-A438-484E-BC0B-4BF949A7D8A5}" srcOrd="0" destOrd="0" presId="urn:microsoft.com/office/officeart/2005/8/layout/vList4"/>
    <dgm:cxn modelId="{4A3A1744-A418-E44B-BC11-30477DDBF3FF}" type="presParOf" srcId="{15F1606E-96D7-014F-A9F7-269E8951C188}" destId="{E6D6076B-556A-6442-9D92-3B60A6895AFE}" srcOrd="1" destOrd="0" presId="urn:microsoft.com/office/officeart/2005/8/layout/vList4"/>
    <dgm:cxn modelId="{6735556D-4C85-874C-8AE6-DE8A30EF489D}" type="presParOf" srcId="{15F1606E-96D7-014F-A9F7-269E8951C188}" destId="{B4048C36-CEE3-9844-9726-664CBE370CC0}" srcOrd="2" destOrd="0" presId="urn:microsoft.com/office/officeart/2005/8/layout/vList4"/>
    <dgm:cxn modelId="{078430A2-3293-3644-A17D-7217C86F4368}" type="presParOf" srcId="{8373A1C8-C7F1-DF4E-99CB-501452F980D0}" destId="{7FFBA56D-6A95-1849-AAE5-EED04F2BDAE7}" srcOrd="1" destOrd="0" presId="urn:microsoft.com/office/officeart/2005/8/layout/vList4"/>
    <dgm:cxn modelId="{7C64D562-91C1-634E-9316-4EE9D8D8AABC}" type="presParOf" srcId="{8373A1C8-C7F1-DF4E-99CB-501452F980D0}" destId="{15E8D3BC-F661-6544-99AA-AE203117AB96}" srcOrd="2" destOrd="0" presId="urn:microsoft.com/office/officeart/2005/8/layout/vList4"/>
    <dgm:cxn modelId="{AD9A9E71-392C-AB45-9263-6F1E5A30BD09}" type="presParOf" srcId="{15E8D3BC-F661-6544-99AA-AE203117AB96}" destId="{E26F994E-30D7-FA46-8CC5-7AEBA25D23F3}" srcOrd="0" destOrd="0" presId="urn:microsoft.com/office/officeart/2005/8/layout/vList4"/>
    <dgm:cxn modelId="{F766CDF4-AAB2-B244-B219-A5A67CB2873E}" type="presParOf" srcId="{15E8D3BC-F661-6544-99AA-AE203117AB96}" destId="{9F079734-A44C-484E-AE3A-F063C0D3C347}" srcOrd="1" destOrd="0" presId="urn:microsoft.com/office/officeart/2005/8/layout/vList4"/>
    <dgm:cxn modelId="{C5C42DCD-BD5E-7447-96BE-46094430283F}" type="presParOf" srcId="{15E8D3BC-F661-6544-99AA-AE203117AB96}" destId="{C537D3FC-EC74-2A4C-AE10-8BE5FBDF758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3235-A438-484E-BC0B-4BF949A7D8A5}">
      <dsp:nvSpPr>
        <dsp:cNvPr id="0" name=""/>
        <dsp:cNvSpPr/>
      </dsp:nvSpPr>
      <dsp:spPr>
        <a:xfrm>
          <a:off x="0" y="0"/>
          <a:ext cx="8515350" cy="1714081"/>
        </a:xfrm>
        <a:prstGeom prst="roundRect">
          <a:avLst>
            <a:gd name="adj" fmla="val 10000"/>
          </a:avLst>
        </a:prstGeom>
        <a:solidFill>
          <a:srgbClr val="004F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Glecaprevir-Pibrentasvir</a:t>
          </a:r>
          <a:r>
            <a:rPr lang="en-US" sz="2800" kern="1200" dirty="0">
              <a:latin typeface="Arial" panose="020B0604020202020204" pitchFamily="34" charset="0"/>
              <a:cs typeface="Arial" panose="020B0604020202020204" pitchFamily="34" charset="0"/>
            </a:rPr>
            <a:t> (</a:t>
          </a:r>
          <a:r>
            <a:rPr lang="en-US" sz="2800" i="1" kern="1200" dirty="0" err="1">
              <a:latin typeface="Arial" panose="020B0604020202020204" pitchFamily="34" charset="0"/>
              <a:cs typeface="Arial" panose="020B0604020202020204" pitchFamily="34" charset="0"/>
            </a:rPr>
            <a:t>Mavyret</a:t>
          </a:r>
          <a:r>
            <a:rPr lang="en-US" sz="2800" kern="1200" dirty="0">
              <a:latin typeface="Arial" panose="020B0604020202020204" pitchFamily="34" charset="0"/>
              <a:cs typeface="Arial" panose="020B0604020202020204" pitchFamily="34" charset="0"/>
            </a:rPr>
            <a:t>)</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3 tablets daily for 8 weeks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Taken with food</a:t>
          </a:r>
        </a:p>
      </dsp:txBody>
      <dsp:txXfrm>
        <a:off x="1874478" y="0"/>
        <a:ext cx="6640871" cy="1714081"/>
      </dsp:txXfrm>
    </dsp:sp>
    <dsp:sp modelId="{E6D6076B-556A-6442-9D92-3B60A6895AFE}">
      <dsp:nvSpPr>
        <dsp:cNvPr id="0" name=""/>
        <dsp:cNvSpPr/>
      </dsp:nvSpPr>
      <dsp:spPr>
        <a:xfrm>
          <a:off x="123807" y="171408"/>
          <a:ext cx="1703070" cy="137126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F994E-30D7-FA46-8CC5-7AEBA25D23F3}">
      <dsp:nvSpPr>
        <dsp:cNvPr id="0" name=""/>
        <dsp:cNvSpPr/>
      </dsp:nvSpPr>
      <dsp:spPr>
        <a:xfrm>
          <a:off x="0" y="1885489"/>
          <a:ext cx="8515350" cy="1714081"/>
        </a:xfrm>
        <a:prstGeom prst="roundRect">
          <a:avLst>
            <a:gd name="adj" fmla="val 10000"/>
          </a:avLst>
        </a:prstGeom>
        <a:solidFill>
          <a:srgbClr val="004F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Sofosbuvir-</a:t>
          </a:r>
          <a:r>
            <a:rPr lang="en-US" sz="2800" kern="1200" dirty="0" err="1">
              <a:latin typeface="Arial" panose="020B0604020202020204" pitchFamily="34" charset="0"/>
              <a:cs typeface="Arial" panose="020B0604020202020204" pitchFamily="34" charset="0"/>
            </a:rPr>
            <a:t>Velpatasvir</a:t>
          </a:r>
          <a:r>
            <a:rPr lang="en-US" sz="2800" kern="1200" dirty="0">
              <a:latin typeface="Arial" panose="020B0604020202020204" pitchFamily="34" charset="0"/>
              <a:cs typeface="Arial" panose="020B0604020202020204" pitchFamily="34" charset="0"/>
            </a:rPr>
            <a:t> (</a:t>
          </a:r>
          <a:r>
            <a:rPr lang="en-US" sz="2800" i="1" kern="1200" dirty="0">
              <a:latin typeface="Arial" panose="020B0604020202020204" pitchFamily="34" charset="0"/>
              <a:cs typeface="Arial" panose="020B0604020202020204" pitchFamily="34" charset="0"/>
            </a:rPr>
            <a:t>Epclusa</a:t>
          </a:r>
          <a:r>
            <a:rPr lang="en-US" sz="2800" kern="1200" dirty="0">
              <a:latin typeface="Arial" panose="020B0604020202020204" pitchFamily="34" charset="0"/>
              <a:cs typeface="Arial" panose="020B0604020202020204" pitchFamily="34" charset="0"/>
            </a:rPr>
            <a:t>)</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1 tablet daily for 12 weeks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Patients with GT3 and cirrhosis require NS5A RAS testing</a:t>
          </a:r>
        </a:p>
      </dsp:txBody>
      <dsp:txXfrm>
        <a:off x="1874478" y="1885489"/>
        <a:ext cx="6640871" cy="1714081"/>
      </dsp:txXfrm>
    </dsp:sp>
    <dsp:sp modelId="{9F079734-A44C-484E-AE3A-F063C0D3C347}">
      <dsp:nvSpPr>
        <dsp:cNvPr id="0" name=""/>
        <dsp:cNvSpPr/>
      </dsp:nvSpPr>
      <dsp:spPr>
        <a:xfrm>
          <a:off x="123807" y="2056897"/>
          <a:ext cx="1703070" cy="1371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cvguidelines.org/treatment-naive/simplified-treat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Dr. Maria Corcorran from the University of Washington. In this Hepatitis C Online mini-lecture, I will review the American Association for the Study of Liver Disease and Infectious Diseases Society of America’s simplified treatment algorithm for hepatitis C virus. </a:t>
            </a:r>
          </a:p>
        </p:txBody>
      </p:sp>
    </p:spTree>
    <p:extLst>
      <p:ext uri="{BB962C8B-B14F-4D97-AF65-F5344CB8AC3E}">
        <p14:creationId xmlns:p14="http://schemas.microsoft.com/office/powerpoint/2010/main" val="230204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drug-drug interaction seen with sofosbuvir-</a:t>
            </a:r>
            <a:r>
              <a:rPr lang="en-US" dirty="0" err="1"/>
              <a:t>velpatasvir</a:t>
            </a:r>
            <a:r>
              <a:rPr lang="en-US" dirty="0"/>
              <a:t> is an interaction with proton pump inhibitors or PPIs. Coadministration of PPIs and sofosbuvir-</a:t>
            </a:r>
            <a:r>
              <a:rPr lang="en-US" dirty="0" err="1"/>
              <a:t>velpatasvir</a:t>
            </a:r>
            <a:r>
              <a:rPr lang="en-US" dirty="0"/>
              <a:t> is not recommended, as this leads to decreased plasma concentrations of sofosbuvir-</a:t>
            </a:r>
            <a:r>
              <a:rPr lang="en-US" dirty="0" err="1"/>
              <a:t>velpatasvir</a:t>
            </a:r>
            <a:r>
              <a:rPr lang="en-US" dirty="0"/>
              <a:t>. H2-receptor antagonists maybe be co-administered with sofosbuvir-</a:t>
            </a:r>
            <a:r>
              <a:rPr lang="en-US" dirty="0" err="1"/>
              <a:t>velpastasvir</a:t>
            </a:r>
            <a:r>
              <a:rPr lang="en-US" dirty="0"/>
              <a:t> as long as the doses does not exceed doses comparable to famotidine 40mg twice daily. </a:t>
            </a:r>
          </a:p>
        </p:txBody>
      </p:sp>
    </p:spTree>
    <p:extLst>
      <p:ext uri="{BB962C8B-B14F-4D97-AF65-F5344CB8AC3E}">
        <p14:creationId xmlns:p14="http://schemas.microsoft.com/office/powerpoint/2010/main" val="77485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a:t>
            </a:r>
            <a:r>
              <a:rPr lang="en-US" dirty="0" err="1"/>
              <a:t>glecaprevir-pibrentasvir</a:t>
            </a:r>
            <a:r>
              <a:rPr lang="en-US" dirty="0"/>
              <a:t> and sofosbuvir-</a:t>
            </a:r>
            <a:r>
              <a:rPr lang="en-US" dirty="0" err="1"/>
              <a:t>velpatasvir</a:t>
            </a:r>
            <a:r>
              <a:rPr lang="en-US" dirty="0"/>
              <a:t> are both doses daily, with the duration of </a:t>
            </a:r>
            <a:r>
              <a:rPr lang="en-US" dirty="0" err="1"/>
              <a:t>glecaprevir-pibrentasvir</a:t>
            </a:r>
            <a:r>
              <a:rPr lang="en-US" dirty="0"/>
              <a:t> being 8 weeks for persons on the simplified treatment algorithm, and the duration of sofosbuvir-</a:t>
            </a:r>
            <a:r>
              <a:rPr lang="en-US" dirty="0" err="1"/>
              <a:t>velpatasvir</a:t>
            </a:r>
            <a:r>
              <a:rPr lang="en-US" dirty="0"/>
              <a:t> being 12 weeks for persons on the simplified treatment algorithm. </a:t>
            </a:r>
            <a:r>
              <a:rPr lang="en-US" dirty="0" err="1"/>
              <a:t>Glecaprevir-pibrentasvir</a:t>
            </a:r>
            <a:r>
              <a:rPr lang="en-US" dirty="0"/>
              <a:t> should be administered with food and cannot be given  to people with decompensated cirrhosis, while sofosbuvir-</a:t>
            </a:r>
            <a:r>
              <a:rPr lang="en-US" dirty="0" err="1"/>
              <a:t>velpatasvir</a:t>
            </a:r>
            <a:r>
              <a:rPr lang="en-US" dirty="0"/>
              <a:t> can be given with or without food and is safe in people with decompensated cirrhosis. Both are safe for use in renal impairment and do not require dose adjustments, even in patients on hemodialysis. Notable drug-drug interactions with </a:t>
            </a:r>
            <a:r>
              <a:rPr lang="en-US" dirty="0" err="1"/>
              <a:t>glecaprevir-pibrentasvir</a:t>
            </a:r>
            <a:r>
              <a:rPr lang="en-US" dirty="0"/>
              <a:t> include those with statins, certain birth control pills, and select HIV medications, while the most common drug-drug interaction with sofosbuvir-</a:t>
            </a:r>
            <a:r>
              <a:rPr lang="en-US" dirty="0" err="1"/>
              <a:t>velpatasvir</a:t>
            </a:r>
            <a:r>
              <a:rPr lang="en-US" dirty="0"/>
              <a:t> is that with proton pump inhibitors. </a:t>
            </a:r>
          </a:p>
        </p:txBody>
      </p:sp>
    </p:spTree>
    <p:extLst>
      <p:ext uri="{BB962C8B-B14F-4D97-AF65-F5344CB8AC3E}">
        <p14:creationId xmlns:p14="http://schemas.microsoft.com/office/powerpoint/2010/main" val="312556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patients who qualify for the simplified treatment algorithm will not need any on-treatment monitoring. Due to the risk for symptomatic hypoglycemia in patients taking medications for diabetes concurrently with direct acting antivirals, persons on diabetes medications should undergo routine blood sugar monitoring. Similarly, patients on warfarin should be informed of the potential for changes in their anticoagulation status while on DAA  therapy and undergo INR monitoring for subtherapeutic anticoagulation. Although the risk of liver decompensation during DAA therapy is rare, clinicians may choose to monitor liver function tests in patient with compensated cirrhosis while on HCV treatment. When done, this monitoring typically occurs monthly. Finally, all patients should have repeat HCV RNA and liver function testing performed 12 weeks following the completion of HCV therapy to evaluate for HCV cure and normalization of liver transaminase levels, respectively. </a:t>
            </a:r>
          </a:p>
        </p:txBody>
      </p:sp>
    </p:spTree>
    <p:extLst>
      <p:ext uri="{BB962C8B-B14F-4D97-AF65-F5344CB8AC3E}">
        <p14:creationId xmlns:p14="http://schemas.microsoft.com/office/powerpoint/2010/main" val="343684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about hepatitis C, please check out our online hepatitis C curriculum, which contains a variety of lessons, cases and slides to reinforce your knowledge. Thanks for joining me today. </a:t>
            </a:r>
          </a:p>
        </p:txBody>
      </p:sp>
    </p:spTree>
    <p:extLst>
      <p:ext uri="{BB962C8B-B14F-4D97-AF65-F5344CB8AC3E}">
        <p14:creationId xmlns:p14="http://schemas.microsoft.com/office/powerpoint/2010/main" val="345057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provide a brief overview of the simplified treatment algorithm for hepatitis C, including who is eligible, review the pretreatment assessment, outline the recommended direct acting antiviral, or DAA, regimens for patients being treated under the simplified algorithm, review common drug-drug interactions for the recommended DAA regimens, and outline the recommended on-treatment and post-treatment laboratory evaluation. </a:t>
            </a:r>
          </a:p>
        </p:txBody>
      </p:sp>
    </p:spTree>
    <p:extLst>
      <p:ext uri="{BB962C8B-B14F-4D97-AF65-F5344CB8AC3E}">
        <p14:creationId xmlns:p14="http://schemas.microsoft.com/office/powerpoint/2010/main" val="9213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Direct acting antivirals have revolutionized the treatment of hepatitis C, allowing for shorter, safer and more effective treatment. In an effort to simplify and streamline treatment for HCV, the American Associations for the Study of Liver Disease and Infectious Diseases Society of America </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Hepatitis C Guidance</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committee</a:t>
            </a:r>
            <a:r>
              <a:rPr lang="en-US" sz="1800" dirty="0">
                <a:solidFill>
                  <a:schemeClr val="tx1"/>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has devised a simplified treatment approach for HCV, which streamlines the pre-treatment assessment and the recommended DAA regimens. This simplified approach is suitable for most patients who are treatment-naïve, including those without cirrhosis and those with compensated cirrhosis.</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simplified approach can be used regardless of HCV genotype. Patients are not eligible for this simplified approach if they have previously received HCV treatment, have decompensated cirrhosis, coinfection with hepatitis B, are currently pregnant, have known or suspected hepatocellular carcinoma, a history of liver transplantation, or have compensated cirrhosis with concurrent end-stage renal disease. </a:t>
            </a:r>
            <a:endParaRPr lang="en-US" dirty="0"/>
          </a:p>
        </p:txBody>
      </p:sp>
    </p:spTree>
    <p:extLst>
      <p:ext uri="{BB962C8B-B14F-4D97-AF65-F5344CB8AC3E}">
        <p14:creationId xmlns:p14="http://schemas.microsoft.com/office/powerpoint/2010/main" val="23838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For patients who qualify for the simplified treatment algorithm, the AASLD/IDSA Guidance recommends first calculating a FIB-4. For the purposes of the simplified treatment assessment, a patient is presumed to have cirrhosis if their FIB-4 score is greater than 3.25, or if they have a prior </a:t>
            </a:r>
            <a:r>
              <a:rPr lang="en-US" sz="1800" dirty="0" err="1">
                <a:effectLst/>
                <a:latin typeface="Calibri" panose="020F0502020204030204" pitchFamily="34" charset="0"/>
                <a:ea typeface="Times New Roman" panose="02020603050405020304" pitchFamily="18" charset="0"/>
              </a:rPr>
              <a:t>FibroScan</a:t>
            </a:r>
            <a:r>
              <a:rPr lang="en-US" sz="1800" dirty="0">
                <a:effectLst/>
                <a:latin typeface="Calibri" panose="020F0502020204030204" pitchFamily="34" charset="0"/>
                <a:ea typeface="Times New Roman" panose="02020603050405020304" pitchFamily="18" charset="0"/>
              </a:rPr>
              <a:t> stiffness of greater than 12.5 kPa, other noninvasive serologic tests above published proprietary cutoffs, clinical evidence of cirrhosis based on imaging, laboratory evaluation, or exam, or a prior liver biopsy confirming cirrhosis. Prior to treatment, providers should also review the patient’s current medications, including over the counter medications, assess for drug-drug interactions, educate the patient on proper administration of medications, medication adherence, and prevention of reinfection, as well as perform the appropriate pre-treatment laboratory assessment. </a:t>
            </a:r>
            <a:endParaRPr lang="en-US" dirty="0"/>
          </a:p>
        </p:txBody>
      </p:sp>
    </p:spTree>
    <p:extLst>
      <p:ext uri="{BB962C8B-B14F-4D97-AF65-F5344CB8AC3E}">
        <p14:creationId xmlns:p14="http://schemas.microsoft.com/office/powerpoint/2010/main" val="180004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complete blood count, hepatic function panel, and calculated glomerular filtration rate should be obtain within 6 months of starting hepatitis C treatment for persons without cirrhosis and within 3 months of starting treatment for those with compensated cirrhosis. All persons should have a quantitative hepatitis C RNA, HIV antigen/antibody test, and hepatitis B surface antigen performed at any time prior to treatment. Persons capable of becoming pregnant should undergo serum pregnancy testing and counseling regarding pregnancy risk of hepatitis C medications prior to initiating treatment. </a:t>
            </a:r>
          </a:p>
        </p:txBody>
      </p:sp>
    </p:spTree>
    <p:extLst>
      <p:ext uri="{BB962C8B-B14F-4D97-AF65-F5344CB8AC3E}">
        <p14:creationId xmlns:p14="http://schemas.microsoft.com/office/powerpoint/2010/main" val="304282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There are two equally recommended DAA options to use for the simplified treatment of persons with chronic HCV:  (1) an 8-week treatment course with oral </a:t>
            </a:r>
            <a:r>
              <a:rPr lang="en-US" sz="1800" dirty="0" err="1">
                <a:effectLst/>
                <a:latin typeface="Calibri" panose="020F0502020204030204" pitchFamily="34" charset="0"/>
                <a:ea typeface="Calibri" panose="020F0502020204030204" pitchFamily="34" charset="0"/>
              </a:rPr>
              <a:t>glecaprevir-pibrentasvir</a:t>
            </a:r>
            <a:r>
              <a:rPr lang="en-US" sz="1800" dirty="0">
                <a:effectLst/>
                <a:latin typeface="Calibri" panose="020F0502020204030204" pitchFamily="34" charset="0"/>
                <a:ea typeface="Calibri" panose="020F0502020204030204" pitchFamily="34" charset="0"/>
              </a:rPr>
              <a:t> and (2) a 12-week treatment course with oral sofosbuvir-</a:t>
            </a:r>
            <a:r>
              <a:rPr lang="en-US" sz="1800" dirty="0" err="1">
                <a:effectLst/>
                <a:latin typeface="Calibri" panose="020F0502020204030204" pitchFamily="34" charset="0"/>
                <a:ea typeface="Calibri" panose="020F0502020204030204" pitchFamily="34" charset="0"/>
              </a:rPr>
              <a:t>velpatasvir</a:t>
            </a:r>
            <a:r>
              <a:rPr lang="en-US" sz="1800" dirty="0">
                <a:effectLst/>
                <a:latin typeface="Calibri" panose="020F0502020204030204" pitchFamily="34" charset="0"/>
                <a:ea typeface="Calibri" panose="020F0502020204030204" pitchFamily="34" charset="0"/>
              </a:rPr>
              <a:t>.  Both of these regimens have </a:t>
            </a:r>
            <a:r>
              <a:rPr lang="en-US" sz="1800" dirty="0" err="1">
                <a:effectLst/>
                <a:latin typeface="Calibri" panose="020F0502020204030204" pitchFamily="34" charset="0"/>
                <a:ea typeface="Calibri" panose="020F0502020204030204" pitchFamily="34" charset="0"/>
              </a:rPr>
              <a:t>pangenotypic</a:t>
            </a:r>
            <a:r>
              <a:rPr lang="en-US" sz="1800" dirty="0">
                <a:effectLst/>
                <a:latin typeface="Calibri" panose="020F0502020204030204" pitchFamily="34" charset="0"/>
                <a:ea typeface="Calibri" panose="020F0502020204030204" pitchFamily="34" charset="0"/>
              </a:rPr>
              <a:t> activity, have once daily dosing, are well-tolerated, and have cure rates greater than 95% with all genotypes.</a:t>
            </a:r>
            <a:r>
              <a:rPr lang="en-US" dirty="0">
                <a:effectLst/>
              </a:rPr>
              <a:t> </a:t>
            </a:r>
            <a:endParaRPr lang="en-US" dirty="0"/>
          </a:p>
        </p:txBody>
      </p:sp>
    </p:spTree>
    <p:extLst>
      <p:ext uri="{BB962C8B-B14F-4D97-AF65-F5344CB8AC3E}">
        <p14:creationId xmlns:p14="http://schemas.microsoft.com/office/powerpoint/2010/main" val="416272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Calibri" panose="020F0502020204030204" pitchFamily="34" charset="0"/>
                <a:ea typeface="DengXian" panose="02010600030101010101" pitchFamily="2" charset="-122"/>
                <a:cs typeface="Calibri" panose="020F0502020204030204" pitchFamily="34" charset="0"/>
              </a:rPr>
              <a:t>Glecaprevir-pibrentasvir</a:t>
            </a:r>
            <a:r>
              <a:rPr lang="en-US" sz="1800" dirty="0">
                <a:effectLst/>
                <a:latin typeface="Calibri" panose="020F0502020204030204" pitchFamily="34" charset="0"/>
                <a:ea typeface="DengXian" panose="02010600030101010101" pitchFamily="2" charset="-122"/>
                <a:cs typeface="Calibri" panose="020F0502020204030204" pitchFamily="34" charset="0"/>
              </a:rPr>
              <a:t> is the first </a:t>
            </a:r>
            <a:r>
              <a:rPr lang="en-US" sz="1800" dirty="0" err="1">
                <a:effectLst/>
                <a:latin typeface="Calibri" panose="020F0502020204030204" pitchFamily="34" charset="0"/>
                <a:ea typeface="DengXian" panose="02010600030101010101" pitchFamily="2" charset="-122"/>
                <a:cs typeface="Calibri" panose="020F0502020204030204" pitchFamily="34" charset="0"/>
              </a:rPr>
              <a:t>pangenotypic</a:t>
            </a:r>
            <a:r>
              <a:rPr lang="en-US" sz="1800" dirty="0">
                <a:effectLst/>
                <a:latin typeface="Calibri" panose="020F0502020204030204" pitchFamily="34" charset="0"/>
                <a:ea typeface="DengXian" panose="02010600030101010101" pitchFamily="2" charset="-122"/>
                <a:cs typeface="Calibri" panose="020F0502020204030204" pitchFamily="34" charset="0"/>
              </a:rPr>
              <a:t> NS3/4A protease inhibitor and NS5A inhibitor combination to be approved that offers a potent treatment option for the vast majority of patients with chronic hepatitis C. This drug is not an option for patients with decompensated cirrhosis given the presence of the protease inhibitor. In the </a:t>
            </a:r>
            <a:r>
              <a:rPr lang="en-US" sz="1800" dirty="0">
                <a:effectLst/>
                <a:latin typeface="Calibri" panose="020F0502020204030204" pitchFamily="34" charset="0"/>
                <a:ea typeface="Calibri" panose="020F0502020204030204" pitchFamily="34" charset="0"/>
              </a:rPr>
              <a:t>main registration trials for treatment-naïve individuals, sustained virologic response (SVR) rates for 8 of </a:t>
            </a:r>
            <a:r>
              <a:rPr lang="en-US" sz="1800" dirty="0" err="1">
                <a:effectLst/>
                <a:latin typeface="Calibri" panose="020F0502020204030204" pitchFamily="34" charset="0"/>
                <a:ea typeface="Calibri" panose="020F0502020204030204" pitchFamily="34" charset="0"/>
              </a:rPr>
              <a:t>glecaprevir-pibrentasvir</a:t>
            </a:r>
            <a:r>
              <a:rPr lang="en-US" sz="1800" dirty="0">
                <a:effectLst/>
                <a:latin typeface="Calibri" panose="020F0502020204030204" pitchFamily="34" charset="0"/>
                <a:ea typeface="Calibri" panose="020F0502020204030204" pitchFamily="34" charset="0"/>
              </a:rPr>
              <a:t> were in the range of 95% or greater with very few if any on-treatment virologic breakthroughs or post-treatment relapses.</a:t>
            </a:r>
            <a:r>
              <a:rPr lang="en-US" sz="2800" dirty="0">
                <a:effectLst/>
              </a:rPr>
              <a:t>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Tree>
    <p:extLst>
      <p:ext uri="{BB962C8B-B14F-4D97-AF65-F5344CB8AC3E}">
        <p14:creationId xmlns:p14="http://schemas.microsoft.com/office/powerpoint/2010/main" val="360699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of Liverpool has an easy to use, up-to-date online drug-drug interaction database that is very helpful when reconciling a patient's medications and identifying drug-drug interactions. While it is impossible to memorize all drug-drug interactions with </a:t>
            </a:r>
            <a:r>
              <a:rPr lang="en-US" dirty="0" err="1"/>
              <a:t>glecaprevir-pibrentasvir</a:t>
            </a:r>
            <a:r>
              <a:rPr lang="en-US" dirty="0"/>
              <a:t>, it can be helpful to remember a few common interactions that frequently come up in clinical practice.  One of the most common interactions encountered with </a:t>
            </a:r>
            <a:r>
              <a:rPr lang="en-US" dirty="0" err="1"/>
              <a:t>glecaprevir-pibrentasvir</a:t>
            </a:r>
            <a:r>
              <a:rPr lang="en-US" dirty="0"/>
              <a:t> is the interaction with statins. </a:t>
            </a:r>
            <a:r>
              <a:rPr lang="en-US" dirty="0" err="1"/>
              <a:t>Glecaprevir-pibrentasvir</a:t>
            </a:r>
            <a:r>
              <a:rPr lang="en-US" dirty="0"/>
              <a:t> increases the plasma concentrations of statins and can increase the risk for myopathy, including </a:t>
            </a:r>
            <a:r>
              <a:rPr lang="en-US" dirty="0" err="1"/>
              <a:t>rhabdomyalysis</a:t>
            </a:r>
            <a:r>
              <a:rPr lang="en-US" dirty="0"/>
              <a:t>. </a:t>
            </a:r>
            <a:r>
              <a:rPr lang="en-US" dirty="0" err="1"/>
              <a:t>Glecaprevir-pibrentasvir</a:t>
            </a:r>
            <a:r>
              <a:rPr lang="en-US" dirty="0"/>
              <a:t> can also increase levels of </a:t>
            </a:r>
            <a:r>
              <a:rPr lang="en-US" dirty="0" err="1"/>
              <a:t>ethinylestradiol</a:t>
            </a:r>
            <a:r>
              <a:rPr lang="en-US" dirty="0"/>
              <a:t> when these drugs are co-administered, leading to increased risk of ALT elevation. Finally, </a:t>
            </a:r>
            <a:r>
              <a:rPr lang="en-US" dirty="0" err="1"/>
              <a:t>glecaprevir-pibrentasvir</a:t>
            </a:r>
            <a:r>
              <a:rPr lang="en-US" dirty="0"/>
              <a:t> is contraindicated with certain HIV antiretroviral therapy, including protease inhibitors and pharmacologic boosters such as ritonavir and cobicistat, which can increase serum concentrations of </a:t>
            </a:r>
            <a:r>
              <a:rPr lang="en-US" dirty="0" err="1"/>
              <a:t>glecaprevir</a:t>
            </a:r>
            <a:r>
              <a:rPr lang="en-US" dirty="0"/>
              <a:t>. Similarly, </a:t>
            </a:r>
            <a:r>
              <a:rPr lang="en-US" dirty="0" err="1"/>
              <a:t>glecaprevir-pibrentasvir</a:t>
            </a:r>
            <a:r>
              <a:rPr lang="en-US" dirty="0"/>
              <a:t> should not be co-administered with select NNRTIs, including efavirenz and etravirine, which can decrease plasma concentrations of </a:t>
            </a:r>
            <a:r>
              <a:rPr lang="en-US" dirty="0" err="1"/>
              <a:t>glecaprevir-pibrentasvir</a:t>
            </a:r>
            <a:r>
              <a:rPr lang="en-US" dirty="0"/>
              <a:t>. </a:t>
            </a:r>
          </a:p>
        </p:txBody>
      </p:sp>
    </p:spTree>
    <p:extLst>
      <p:ext uri="{BB962C8B-B14F-4D97-AF65-F5344CB8AC3E}">
        <p14:creationId xmlns:p14="http://schemas.microsoft.com/office/powerpoint/2010/main" val="73747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800" dirty="0" err="1">
                <a:effectLst/>
                <a:latin typeface="Calibri" panose="020F0502020204030204" pitchFamily="34" charset="0"/>
                <a:ea typeface="DengXian" panose="02010600030101010101" pitchFamily="2" charset="-122"/>
                <a:cs typeface="Calibri" panose="020F0502020204030204" pitchFamily="34" charset="0"/>
              </a:rPr>
              <a:t>Sofosbuvir-velpatasvir</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is</a:t>
            </a:r>
            <a:r>
              <a:rPr lang="pt-BR" sz="1800" dirty="0">
                <a:effectLst/>
                <a:latin typeface="Calibri" panose="020F0502020204030204" pitchFamily="34" charset="0"/>
                <a:ea typeface="DengXian" panose="02010600030101010101" pitchFamily="2" charset="-122"/>
                <a:cs typeface="Calibri" panose="020F0502020204030204" pitchFamily="34" charset="0"/>
              </a:rPr>
              <a:t> a </a:t>
            </a:r>
            <a:r>
              <a:rPr lang="pt-BR" sz="1800" dirty="0" err="1">
                <a:effectLst/>
                <a:latin typeface="Calibri" panose="020F0502020204030204" pitchFamily="34" charset="0"/>
                <a:ea typeface="DengXian" panose="02010600030101010101" pitchFamily="2" charset="-122"/>
                <a:cs typeface="Calibri" panose="020F0502020204030204" pitchFamily="34" charset="0"/>
              </a:rPr>
              <a:t>pangenotypic</a:t>
            </a:r>
            <a:r>
              <a:rPr lang="pt-BR" sz="1800" dirty="0">
                <a:effectLst/>
                <a:latin typeface="Calibri" panose="020F0502020204030204" pitchFamily="34" charset="0"/>
                <a:ea typeface="DengXian" panose="02010600030101010101" pitchFamily="2" charset="-122"/>
                <a:cs typeface="Calibri" panose="020F0502020204030204" pitchFamily="34" charset="0"/>
              </a:rPr>
              <a:t> NS5A-NS5B </a:t>
            </a:r>
            <a:r>
              <a:rPr lang="pt-BR" sz="1800" dirty="0" err="1">
                <a:effectLst/>
                <a:latin typeface="Calibri" panose="020F0502020204030204" pitchFamily="34" charset="0"/>
                <a:ea typeface="DengXian" panose="02010600030101010101" pitchFamily="2" charset="-122"/>
                <a:cs typeface="Calibri" panose="020F0502020204030204" pitchFamily="34" charset="0"/>
              </a:rPr>
              <a:t>inhibitor</a:t>
            </a:r>
            <a:r>
              <a:rPr lang="pt-BR" sz="1800" dirty="0">
                <a:effectLst/>
                <a:latin typeface="Calibri" panose="020F0502020204030204" pitchFamily="34" charset="0"/>
                <a:ea typeface="DengXian" panose="02010600030101010101" pitchFamily="2" charset="-122"/>
                <a:cs typeface="Calibri" panose="020F0502020204030204" pitchFamily="34" charset="0"/>
              </a:rPr>
              <a:t> single-</a:t>
            </a:r>
            <a:r>
              <a:rPr lang="pt-BR" sz="1800" dirty="0" err="1">
                <a:effectLst/>
                <a:latin typeface="Calibri" panose="020F0502020204030204" pitchFamily="34" charset="0"/>
                <a:ea typeface="DengXian" panose="02010600030101010101" pitchFamily="2" charset="-122"/>
                <a:cs typeface="Calibri" panose="020F0502020204030204" pitchFamily="34" charset="0"/>
              </a:rPr>
              <a:t>pill</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combination</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regimen</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that</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has</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potent</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activity</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against</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hepatitis</a:t>
            </a:r>
            <a:r>
              <a:rPr lang="pt-BR" sz="1800" dirty="0">
                <a:effectLst/>
                <a:latin typeface="Calibri" panose="020F0502020204030204" pitchFamily="34" charset="0"/>
                <a:ea typeface="DengXian" panose="02010600030101010101" pitchFamily="2" charset="-122"/>
                <a:cs typeface="Calibri" panose="020F0502020204030204" pitchFamily="34" charset="0"/>
              </a:rPr>
              <a:t> C. In </a:t>
            </a:r>
            <a:r>
              <a:rPr lang="pt-BR" sz="1800" dirty="0" err="1">
                <a:effectLst/>
                <a:latin typeface="Calibri" panose="020F0502020204030204" pitchFamily="34" charset="0"/>
                <a:ea typeface="DengXian" panose="02010600030101010101" pitchFamily="2" charset="-122"/>
                <a:cs typeface="Calibri" panose="020F0502020204030204" pitchFamily="34" charset="0"/>
              </a:rPr>
              <a:t>contrast</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to</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glecaprevir-pibrentasvir</a:t>
            </a:r>
            <a:r>
              <a:rPr lang="pt-BR" sz="1800" dirty="0">
                <a:effectLst/>
                <a:latin typeface="Calibri" panose="020F0502020204030204" pitchFamily="34" charset="0"/>
                <a:ea typeface="DengXian" panose="02010600030101010101" pitchFamily="2" charset="-122"/>
                <a:cs typeface="Calibri" panose="020F0502020204030204" pitchFamily="34" charset="0"/>
              </a:rPr>
              <a:t>, it </a:t>
            </a:r>
            <a:r>
              <a:rPr lang="pt-BR" sz="1800" dirty="0" err="1">
                <a:effectLst/>
                <a:latin typeface="Calibri" panose="020F0502020204030204" pitchFamily="34" charset="0"/>
                <a:ea typeface="DengXian" panose="02010600030101010101" pitchFamily="2" charset="-122"/>
                <a:cs typeface="Calibri" panose="020F0502020204030204" pitchFamily="34" charset="0"/>
              </a:rPr>
              <a:t>can</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be</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used</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safely</a:t>
            </a:r>
            <a:r>
              <a:rPr lang="pt-BR" sz="1800" dirty="0">
                <a:effectLst/>
                <a:latin typeface="Calibri" panose="020F0502020204030204" pitchFamily="34" charset="0"/>
                <a:ea typeface="DengXian" panose="02010600030101010101" pitchFamily="2" charset="-122"/>
                <a:cs typeface="Calibri" panose="020F0502020204030204" pitchFamily="34" charset="0"/>
              </a:rPr>
              <a:t> in </a:t>
            </a:r>
            <a:r>
              <a:rPr lang="pt-BR" sz="1800" dirty="0" err="1">
                <a:effectLst/>
                <a:latin typeface="Calibri" panose="020F0502020204030204" pitchFamily="34" charset="0"/>
                <a:ea typeface="DengXian" panose="02010600030101010101" pitchFamily="2" charset="-122"/>
                <a:cs typeface="Calibri" panose="020F0502020204030204" pitchFamily="34" charset="0"/>
              </a:rPr>
              <a:t>patients</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with</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decompensated</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cirrhosis</a:t>
            </a:r>
            <a:r>
              <a:rPr lang="pt-BR" sz="1800" dirty="0">
                <a:effectLst/>
                <a:latin typeface="Calibri" panose="020F0502020204030204" pitchFamily="34" charset="0"/>
                <a:ea typeface="DengXian" panose="02010600030101010101" pitchFamily="2" charset="-122"/>
                <a:cs typeface="Calibri" panose="020F0502020204030204" pitchFamily="34" charset="0"/>
              </a:rPr>
              <a:t>, as it does </a:t>
            </a:r>
            <a:r>
              <a:rPr lang="pt-BR" sz="1800" dirty="0" err="1">
                <a:effectLst/>
                <a:latin typeface="Calibri" panose="020F0502020204030204" pitchFamily="34" charset="0"/>
                <a:ea typeface="DengXian" panose="02010600030101010101" pitchFamily="2" charset="-122"/>
                <a:cs typeface="Calibri" panose="020F0502020204030204" pitchFamily="34" charset="0"/>
              </a:rPr>
              <a:t>not</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contain</a:t>
            </a:r>
            <a:r>
              <a:rPr lang="pt-BR" sz="1800" dirty="0">
                <a:effectLst/>
                <a:latin typeface="Calibri" panose="020F0502020204030204" pitchFamily="34" charset="0"/>
                <a:ea typeface="DengXian" panose="02010600030101010101" pitchFamily="2" charset="-122"/>
                <a:cs typeface="Calibri" panose="020F0502020204030204" pitchFamily="34" charset="0"/>
              </a:rPr>
              <a:t> a protease </a:t>
            </a:r>
            <a:r>
              <a:rPr lang="pt-BR" sz="1800" dirty="0" err="1">
                <a:effectLst/>
                <a:latin typeface="Calibri" panose="020F0502020204030204" pitchFamily="34" charset="0"/>
                <a:ea typeface="DengXian" panose="02010600030101010101" pitchFamily="2" charset="-122"/>
                <a:cs typeface="Calibri" panose="020F0502020204030204" pitchFamily="34" charset="0"/>
              </a:rPr>
              <a:t>inhibitor</a:t>
            </a:r>
            <a:r>
              <a:rPr lang="pt-BR" sz="1800" dirty="0">
                <a:effectLst/>
                <a:latin typeface="Calibri" panose="020F0502020204030204" pitchFamily="34" charset="0"/>
                <a:ea typeface="DengXian" panose="02010600030101010101" pitchFamily="2" charset="-122"/>
                <a:cs typeface="Calibri" panose="020F0502020204030204" pitchFamily="34" charset="0"/>
              </a:rPr>
              <a:t>. In </a:t>
            </a:r>
            <a:r>
              <a:rPr lang="pt-BR" sz="1800" dirty="0" err="1">
                <a:effectLst/>
                <a:latin typeface="Calibri" panose="020F0502020204030204" pitchFamily="34" charset="0"/>
                <a:ea typeface="DengXian" panose="02010600030101010101" pitchFamily="2" charset="-122"/>
                <a:cs typeface="Calibri" panose="020F0502020204030204" pitchFamily="34" charset="0"/>
              </a:rPr>
              <a:t>the</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main</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registration</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trials</a:t>
            </a:r>
            <a:r>
              <a:rPr lang="pt-BR" sz="1800" dirty="0">
                <a:effectLst/>
                <a:latin typeface="Calibri" panose="020F0502020204030204" pitchFamily="34" charset="0"/>
                <a:ea typeface="DengXian" panose="02010600030101010101" pitchFamily="2" charset="-122"/>
                <a:cs typeface="Calibri" panose="020F0502020204030204" pitchFamily="34" charset="0"/>
              </a:rPr>
              <a:t>, SVR-12 rates for </a:t>
            </a:r>
            <a:r>
              <a:rPr lang="pt-BR" sz="1800" dirty="0" err="1">
                <a:effectLst/>
                <a:latin typeface="Calibri" panose="020F0502020204030204" pitchFamily="34" charset="0"/>
                <a:ea typeface="DengXian" panose="02010600030101010101" pitchFamily="2" charset="-122"/>
                <a:cs typeface="Calibri" panose="020F0502020204030204" pitchFamily="34" charset="0"/>
              </a:rPr>
              <a:t>treatment</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naive</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pt-BR" sz="1800" dirty="0" err="1">
                <a:effectLst/>
                <a:latin typeface="Calibri" panose="020F0502020204030204" pitchFamily="34" charset="0"/>
                <a:ea typeface="DengXian" panose="02010600030101010101" pitchFamily="2" charset="-122"/>
                <a:cs typeface="Calibri" panose="020F0502020204030204" pitchFamily="34" charset="0"/>
              </a:rPr>
              <a:t>individuals</a:t>
            </a:r>
            <a:r>
              <a:rPr lang="pt-BR" sz="1800" dirty="0">
                <a:effectLst/>
                <a:latin typeface="Calibri" panose="020F0502020204030204" pitchFamily="34" charset="0"/>
                <a:ea typeface="DengXian" panose="02010600030101010101" pitchFamily="2" charset="-122"/>
                <a:cs typeface="Calibri" panose="020F0502020204030204" pitchFamily="34" charset="0"/>
              </a:rPr>
              <a:t> </a:t>
            </a:r>
            <a:r>
              <a:rPr lang="en-US" sz="1800" dirty="0">
                <a:effectLst/>
                <a:latin typeface="Calibri" panose="020F0502020204030204" pitchFamily="34" charset="0"/>
                <a:ea typeface="Calibri" panose="020F0502020204030204" pitchFamily="34" charset="0"/>
              </a:rPr>
              <a:t>were in the range of 95% or greater with very few if any on-treatment virologic breakthroughs or post-treatment relapses.</a:t>
            </a:r>
            <a:r>
              <a:rPr lang="en-US" sz="2800" dirty="0">
                <a:effectLst/>
              </a:rPr>
              <a:t> </a:t>
            </a:r>
            <a:r>
              <a:rPr lang="pt-BR" sz="1800" dirty="0">
                <a:effectLst/>
                <a:latin typeface="Calibri" panose="020F0502020204030204" pitchFamily="34" charset="0"/>
                <a:ea typeface="DengXian" panose="02010600030101010101" pitchFamily="2" charset="-122"/>
                <a:cs typeface="Calibri" panose="020F0502020204030204" pitchFamily="34" charset="0"/>
              </a:rPr>
              <a:t>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Tree>
    <p:extLst>
      <p:ext uri="{BB962C8B-B14F-4D97-AF65-F5344CB8AC3E}">
        <p14:creationId xmlns:p14="http://schemas.microsoft.com/office/powerpoint/2010/main" val="2118672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err="1">
                  <a:solidFill>
                    <a:schemeClr val="tx1">
                      <a:lumMod val="75000"/>
                      <a:lumOff val="25000"/>
                    </a:schemeClr>
                  </a:solidFill>
                  <a:latin typeface="Corbel" panose="020B0503020204020204" pitchFamily="34" charset="0"/>
                  <a:cs typeface="Calibri" panose="020F0502020204030204" pitchFamily="34" charset="0"/>
                </a:rPr>
                <a:t>www.hepatitisC.uw.edu</a:t>
              </a:r>
              <a:endParaRPr lang="en-US" sz="1050" dirty="0">
                <a:solidFill>
                  <a:schemeClr val="tx1">
                    <a:lumMod val="75000"/>
                    <a:lumOff val="25000"/>
                  </a:schemeClr>
                </a:solidFill>
                <a:latin typeface="Corbel" panose="020B050302020402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 with logo">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 Blue with logo">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spTree>
    <p:extLst>
      <p:ext uri="{BB962C8B-B14F-4D97-AF65-F5344CB8AC3E}">
        <p14:creationId xmlns:p14="http://schemas.microsoft.com/office/powerpoint/2010/main" val="414390704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7"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a:off x="-9768" y="12"/>
            <a:ext cx="9162286" cy="1728216"/>
          </a:xfrm>
          <a:prstGeom prst="rect">
            <a:avLst/>
          </a:prstGeom>
        </p:spPr>
      </p:pic>
      <p:pic>
        <p:nvPicPr>
          <p:cNvPr id="15"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flipV="1">
            <a:off x="-9768" y="1719655"/>
            <a:ext cx="9162286" cy="1728216"/>
          </a:xfrm>
          <a:prstGeom prst="rect">
            <a:avLst/>
          </a:prstGeom>
        </p:spPr>
      </p:pic>
      <p:pic>
        <p:nvPicPr>
          <p:cNvPr id="18"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a:off x="-9768" y="3437819"/>
            <a:ext cx="9162286" cy="1714500"/>
          </a:xfrm>
          <a:prstGeom prst="rect">
            <a:avLst/>
          </a:prstGeom>
        </p:spPr>
      </p:pic>
      <p:sp>
        <p:nvSpPr>
          <p:cNvPr id="19" name="header whiteout"/>
          <p:cNvSpPr/>
          <p:nvPr userDrawn="1"/>
        </p:nvSpPr>
        <p:spPr>
          <a:xfrm>
            <a:off x="0" y="0"/>
            <a:ext cx="9162288" cy="5169282"/>
          </a:xfrm>
          <a:prstGeom prst="rect">
            <a:avLst/>
          </a:prstGeom>
          <a:gradFill flip="none" rotWithShape="1">
            <a:gsLst>
              <a:gs pos="0">
                <a:srgbClr val="124073">
                  <a:alpha val="12000"/>
                </a:srgbClr>
              </a:gs>
              <a:gs pos="100000">
                <a:srgbClr val="124073">
                  <a:alpha val="7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12406A"/>
              </a:solidFill>
              <a:latin typeface="Arial"/>
            </a:endParaRPr>
          </a:p>
        </p:txBody>
      </p:sp>
    </p:spTree>
    <p:extLst>
      <p:ext uri="{BB962C8B-B14F-4D97-AF65-F5344CB8AC3E}">
        <p14:creationId xmlns:p14="http://schemas.microsoft.com/office/powerpoint/2010/main" val="386979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White with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658E2C-841F-2BA4-B375-A6E3ACABE37C}"/>
              </a:ext>
            </a:extLst>
          </p:cNvPr>
          <p:cNvPicPr>
            <a:picLocks noChangeAspect="1"/>
          </p:cNvPicPr>
          <p:nvPr userDrawn="1"/>
        </p:nvPicPr>
        <p:blipFill>
          <a:blip r:embed="rId2"/>
          <a:stretch>
            <a:fillRect/>
          </a:stretch>
        </p:blipFill>
        <p:spPr>
          <a:xfrm>
            <a:off x="8130186" y="4829794"/>
            <a:ext cx="914400" cy="268185"/>
          </a:xfrm>
          <a:prstGeom prst="rect">
            <a:avLst/>
          </a:prstGeom>
        </p:spPr>
      </p:pic>
    </p:spTree>
    <p:extLst>
      <p:ext uri="{BB962C8B-B14F-4D97-AF65-F5344CB8AC3E}">
        <p14:creationId xmlns:p14="http://schemas.microsoft.com/office/powerpoint/2010/main" val="55387835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4422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
        <p:nvSpPr>
          <p:cNvPr id="11" name="TextBox 10">
            <a:extLst>
              <a:ext uri="{FF2B5EF4-FFF2-40B4-BE49-F238E27FC236}">
                <a16:creationId xmlns:a16="http://schemas.microsoft.com/office/drawing/2014/main" id="{C78746E0-C15F-CF49-965C-41A0CD08B991}"/>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no logo: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36367565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34" r:id="rId8"/>
    <p:sldLayoutId id="2147483703" r:id="rId9"/>
    <p:sldLayoutId id="2147483723" r:id="rId10"/>
    <p:sldLayoutId id="2147483729" r:id="rId11"/>
    <p:sldLayoutId id="2147483730" r:id="rId12"/>
    <p:sldLayoutId id="2147483727" r:id="rId13"/>
    <p:sldLayoutId id="2147483695" r:id="rId14"/>
    <p:sldLayoutId id="2147483697" r:id="rId15"/>
    <p:sldLayoutId id="2147483725" r:id="rId16"/>
    <p:sldLayoutId id="2147483698" r:id="rId17"/>
    <p:sldLayoutId id="2147483704" r:id="rId18"/>
    <p:sldLayoutId id="2147483724" r:id="rId19"/>
    <p:sldLayoutId id="2147483705" r:id="rId20"/>
    <p:sldLayoutId id="2147483735" r:id="rId21"/>
    <p:sldLayoutId id="2147483732" r:id="rId22"/>
    <p:sldLayoutId id="2147483696" r:id="rId23"/>
    <p:sldLayoutId id="2147483726" r:id="rId24"/>
    <p:sldLayoutId id="2147483707" r:id="rId25"/>
    <p:sldLayoutId id="2147483733" r:id="rId26"/>
    <p:sldLayoutId id="2147483708" r:id="rId27"/>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D92-64D3-2D1A-6CA2-B4B2FFEC2228}"/>
              </a:ext>
            </a:extLst>
          </p:cNvPr>
          <p:cNvSpPr>
            <a:spLocks noGrp="1"/>
          </p:cNvSpPr>
          <p:nvPr>
            <p:ph type="ctrTitle"/>
          </p:nvPr>
        </p:nvSpPr>
        <p:spPr/>
        <p:txBody>
          <a:bodyPr>
            <a:normAutofit/>
          </a:bodyPr>
          <a:lstStyle/>
          <a:p>
            <a:r>
              <a:rPr lang="en-US" sz="2800" dirty="0"/>
              <a:t>Simplified Treatment Algorithm for Hepatitis C </a:t>
            </a:r>
          </a:p>
        </p:txBody>
      </p:sp>
      <p:sp>
        <p:nvSpPr>
          <p:cNvPr id="3" name="Text Placeholder 2">
            <a:extLst>
              <a:ext uri="{FF2B5EF4-FFF2-40B4-BE49-F238E27FC236}">
                <a16:creationId xmlns:a16="http://schemas.microsoft.com/office/drawing/2014/main" id="{2F872290-6F56-9952-4A78-70D9A6C81815}"/>
              </a:ext>
            </a:extLst>
          </p:cNvPr>
          <p:cNvSpPr>
            <a:spLocks noGrp="1"/>
          </p:cNvSpPr>
          <p:nvPr>
            <p:ph type="body" sz="quarter" idx="18"/>
          </p:nvPr>
        </p:nvSpPr>
        <p:spPr/>
        <p:txBody>
          <a:bodyPr/>
          <a:lstStyle/>
          <a:p>
            <a:r>
              <a:rPr lang="en-US" dirty="0"/>
              <a:t>Maria Corcorran, MD, MPH</a:t>
            </a:r>
          </a:p>
          <a:p>
            <a:r>
              <a:rPr lang="en-US" sz="1400" dirty="0"/>
              <a:t>Assistant Professor</a:t>
            </a:r>
          </a:p>
          <a:p>
            <a:r>
              <a:rPr lang="en-US" sz="1400" dirty="0"/>
              <a:t>Division of Allergy and Infectious Diseases</a:t>
            </a:r>
          </a:p>
          <a:p>
            <a:r>
              <a:rPr lang="en-US" sz="1400" dirty="0"/>
              <a:t>University of Washington</a:t>
            </a:r>
          </a:p>
        </p:txBody>
      </p:sp>
      <p:sp>
        <p:nvSpPr>
          <p:cNvPr id="4" name="Text Placeholder 3">
            <a:extLst>
              <a:ext uri="{FF2B5EF4-FFF2-40B4-BE49-F238E27FC236}">
                <a16:creationId xmlns:a16="http://schemas.microsoft.com/office/drawing/2014/main" id="{8BF94E72-DF3D-E15A-E1F5-0291DE53CFA1}"/>
              </a:ext>
            </a:extLst>
          </p:cNvPr>
          <p:cNvSpPr>
            <a:spLocks noGrp="1"/>
          </p:cNvSpPr>
          <p:nvPr>
            <p:ph type="body" sz="quarter" idx="14"/>
          </p:nvPr>
        </p:nvSpPr>
        <p:spPr/>
        <p:txBody>
          <a:bodyPr/>
          <a:lstStyle/>
          <a:p>
            <a:r>
              <a:rPr lang="en-US" dirty="0"/>
              <a:t>Last updated: February 10, 2023</a:t>
            </a:r>
          </a:p>
        </p:txBody>
      </p:sp>
    </p:spTree>
    <p:extLst>
      <p:ext uri="{BB962C8B-B14F-4D97-AF65-F5344CB8AC3E}">
        <p14:creationId xmlns:p14="http://schemas.microsoft.com/office/powerpoint/2010/main" val="2892181304"/>
      </p:ext>
    </p:extLst>
  </p:cSld>
  <p:clrMapOvr>
    <a:masterClrMapping/>
  </p:clrMapOvr>
  <p:transition spd="slow" advTm="1992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E644-B2B4-9D43-B505-CA7313D16156}"/>
              </a:ext>
            </a:extLst>
          </p:cNvPr>
          <p:cNvSpPr>
            <a:spLocks noGrp="1"/>
          </p:cNvSpPr>
          <p:nvPr>
            <p:ph type="title"/>
          </p:nvPr>
        </p:nvSpPr>
        <p:spPr/>
        <p:txBody>
          <a:bodyPr/>
          <a:lstStyle/>
          <a:p>
            <a:r>
              <a:rPr lang="en-US" dirty="0"/>
              <a:t>Sofosbuvir-</a:t>
            </a:r>
            <a:r>
              <a:rPr lang="en-US" dirty="0" err="1"/>
              <a:t>Velpatasvir</a:t>
            </a:r>
            <a:endParaRPr lang="en-US" dirty="0"/>
          </a:p>
        </p:txBody>
      </p:sp>
      <p:sp>
        <p:nvSpPr>
          <p:cNvPr id="4" name="Content Placeholder 3">
            <a:extLst>
              <a:ext uri="{FF2B5EF4-FFF2-40B4-BE49-F238E27FC236}">
                <a16:creationId xmlns:a16="http://schemas.microsoft.com/office/drawing/2014/main" id="{A1EC4A32-C7F3-E647-B0FE-7A1E1BE4558F}"/>
              </a:ext>
            </a:extLst>
          </p:cNvPr>
          <p:cNvSpPr>
            <a:spLocks noGrp="1"/>
          </p:cNvSpPr>
          <p:nvPr>
            <p:ph sz="half" idx="2"/>
          </p:nvPr>
        </p:nvSpPr>
        <p:spPr>
          <a:xfrm>
            <a:off x="323850" y="1190625"/>
            <a:ext cx="5584230" cy="3600450"/>
          </a:xfrm>
        </p:spPr>
        <p:txBody>
          <a:bodyPr/>
          <a:lstStyle/>
          <a:p>
            <a:r>
              <a:rPr lang="en-US" dirty="0" err="1"/>
              <a:t>Pangenotypic</a:t>
            </a:r>
            <a:r>
              <a:rPr lang="en-US" dirty="0"/>
              <a:t> NS5A-NS5B inhibitor, given as a single pill combination.</a:t>
            </a:r>
          </a:p>
          <a:p>
            <a:endParaRPr lang="en-US" dirty="0"/>
          </a:p>
          <a:p>
            <a:r>
              <a:rPr lang="en-US" dirty="0"/>
              <a:t>Safe for use in patients with decompensated cirrhosis.</a:t>
            </a:r>
          </a:p>
          <a:p>
            <a:endParaRPr lang="en-US" dirty="0"/>
          </a:p>
          <a:p>
            <a:r>
              <a:rPr lang="en-US" dirty="0"/>
              <a:t>SVR-12 rates ≥95% for treatment naïve individuals with and without compensated cirrhosis </a:t>
            </a:r>
          </a:p>
          <a:p>
            <a:pPr marL="34290" indent="0">
              <a:buNone/>
            </a:pPr>
            <a:r>
              <a:rPr lang="en-US" dirty="0"/>
              <a:t> </a:t>
            </a:r>
          </a:p>
        </p:txBody>
      </p:sp>
      <p:sp>
        <p:nvSpPr>
          <p:cNvPr id="5" name="Text Placeholder 4">
            <a:extLst>
              <a:ext uri="{FF2B5EF4-FFF2-40B4-BE49-F238E27FC236}">
                <a16:creationId xmlns:a16="http://schemas.microsoft.com/office/drawing/2014/main" id="{8A1AAAFF-422E-1A4D-A96B-B602E28E482F}"/>
              </a:ext>
            </a:extLst>
          </p:cNvPr>
          <p:cNvSpPr>
            <a:spLocks noGrp="1"/>
          </p:cNvSpPr>
          <p:nvPr>
            <p:ph type="body" sz="quarter" idx="14"/>
          </p:nvPr>
        </p:nvSpPr>
        <p:spPr/>
        <p:txBody>
          <a:bodyPr/>
          <a:lstStyle/>
          <a:p>
            <a:endParaRPr lang="en-US"/>
          </a:p>
        </p:txBody>
      </p:sp>
      <p:sp>
        <p:nvSpPr>
          <p:cNvPr id="6" name="Rounded Rectangle 5">
            <a:extLst>
              <a:ext uri="{FF2B5EF4-FFF2-40B4-BE49-F238E27FC236}">
                <a16:creationId xmlns:a16="http://schemas.microsoft.com/office/drawing/2014/main" id="{05D7FDE1-77ED-9E4C-8772-39EBDC4CA45C}"/>
              </a:ext>
            </a:extLst>
          </p:cNvPr>
          <p:cNvSpPr/>
          <p:nvPr/>
        </p:nvSpPr>
        <p:spPr>
          <a:xfrm>
            <a:off x="5908080" y="1670370"/>
            <a:ext cx="2749783" cy="2419980"/>
          </a:xfrm>
          <a:prstGeom prst="roundRect">
            <a:avLst>
              <a:gd name="adj" fmla="val 10000"/>
            </a:avLst>
          </a:prstGeom>
          <a:blipFill>
            <a:blip r:embed="rId3">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26973431"/>
      </p:ext>
    </p:extLst>
  </p:cSld>
  <p:clrMapOvr>
    <a:masterClrMapping/>
  </p:clrMapOvr>
  <p:transition spd="slow" advTm="3516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4E25-4761-AE45-AB0E-8BCAAE45A1C1}"/>
              </a:ext>
            </a:extLst>
          </p:cNvPr>
          <p:cNvSpPr>
            <a:spLocks noGrp="1"/>
          </p:cNvSpPr>
          <p:nvPr>
            <p:ph type="title"/>
          </p:nvPr>
        </p:nvSpPr>
        <p:spPr/>
        <p:txBody>
          <a:bodyPr/>
          <a:lstStyle/>
          <a:p>
            <a:r>
              <a:rPr lang="en-US" dirty="0"/>
              <a:t>Sofosbuvir-</a:t>
            </a:r>
            <a:r>
              <a:rPr lang="en-US" dirty="0" err="1"/>
              <a:t>Velpatasvir</a:t>
            </a:r>
            <a:r>
              <a:rPr lang="en-US" dirty="0"/>
              <a:t>: Notable Drug-Drug Interactions</a:t>
            </a:r>
          </a:p>
        </p:txBody>
      </p:sp>
      <p:sp>
        <p:nvSpPr>
          <p:cNvPr id="5" name="Content Placeholder 4">
            <a:extLst>
              <a:ext uri="{FF2B5EF4-FFF2-40B4-BE49-F238E27FC236}">
                <a16:creationId xmlns:a16="http://schemas.microsoft.com/office/drawing/2014/main" id="{E2CF9D4F-2CAF-5649-A601-E870C4D546F1}"/>
              </a:ext>
            </a:extLst>
          </p:cNvPr>
          <p:cNvSpPr>
            <a:spLocks noGrp="1"/>
          </p:cNvSpPr>
          <p:nvPr>
            <p:ph sz="half" idx="2"/>
          </p:nvPr>
        </p:nvSpPr>
        <p:spPr/>
        <p:txBody>
          <a:bodyPr/>
          <a:lstStyle/>
          <a:p>
            <a:pPr marL="491490" indent="-457200">
              <a:buFont typeface="+mj-lt"/>
              <a:buAutoNum type="arabicPeriod"/>
            </a:pPr>
            <a:endParaRPr lang="en-US" b="1" dirty="0"/>
          </a:p>
          <a:p>
            <a:pPr marL="491490" indent="-457200">
              <a:buFont typeface="+mj-lt"/>
              <a:buAutoNum type="arabicPeriod"/>
            </a:pPr>
            <a:endParaRPr lang="en-US" b="1" dirty="0"/>
          </a:p>
          <a:p>
            <a:pPr marL="491490" indent="-457200">
              <a:buFont typeface="+mj-lt"/>
              <a:buAutoNum type="arabicPeriod"/>
            </a:pPr>
            <a:r>
              <a:rPr lang="en-US" b="1" dirty="0"/>
              <a:t>Proton pump inhibitors: </a:t>
            </a:r>
            <a:r>
              <a:rPr lang="en-US" dirty="0"/>
              <a:t>Co-administration leads to decreased plasma concentrations of sofosbuvir-</a:t>
            </a:r>
            <a:r>
              <a:rPr lang="en-US" dirty="0" err="1"/>
              <a:t>velpatasvir</a:t>
            </a:r>
            <a:r>
              <a:rPr lang="en-US" dirty="0"/>
              <a:t>. </a:t>
            </a:r>
          </a:p>
        </p:txBody>
      </p:sp>
      <p:sp>
        <p:nvSpPr>
          <p:cNvPr id="6" name="Text Placeholder 5">
            <a:extLst>
              <a:ext uri="{FF2B5EF4-FFF2-40B4-BE49-F238E27FC236}">
                <a16:creationId xmlns:a16="http://schemas.microsoft.com/office/drawing/2014/main" id="{6C421DD2-AF52-3746-9FC7-E34DA6CCC57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94426961"/>
      </p:ext>
    </p:extLst>
  </p:cSld>
  <p:clrMapOvr>
    <a:masterClrMapping/>
  </p:clrMapOvr>
  <p:transition spd="slow" advTm="3202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0732D3-DAF7-F344-BED0-3D622F0CD1A9}"/>
              </a:ext>
            </a:extLst>
          </p:cNvPr>
          <p:cNvSpPr>
            <a:spLocks noGrp="1"/>
          </p:cNvSpPr>
          <p:nvPr>
            <p:ph type="title"/>
          </p:nvPr>
        </p:nvSpPr>
        <p:spPr/>
        <p:txBody>
          <a:bodyPr>
            <a:normAutofit fontScale="90000"/>
          </a:bodyPr>
          <a:lstStyle/>
          <a:p>
            <a:r>
              <a:rPr lang="en-US" dirty="0"/>
              <a:t>Summary of </a:t>
            </a:r>
            <a:r>
              <a:rPr lang="en-US" dirty="0" err="1"/>
              <a:t>Glecaprevir-Pibrentasvir</a:t>
            </a:r>
            <a:r>
              <a:rPr lang="en-US" dirty="0"/>
              <a:t> vs. Sofosbuvir-</a:t>
            </a:r>
            <a:r>
              <a:rPr lang="en-US" dirty="0" err="1"/>
              <a:t>Velpatasvir</a:t>
            </a:r>
            <a:endParaRPr lang="en-US" dirty="0"/>
          </a:p>
        </p:txBody>
      </p:sp>
      <p:graphicFrame>
        <p:nvGraphicFramePr>
          <p:cNvPr id="8" name="Content Placeholder 7">
            <a:extLst>
              <a:ext uri="{FF2B5EF4-FFF2-40B4-BE49-F238E27FC236}">
                <a16:creationId xmlns:a16="http://schemas.microsoft.com/office/drawing/2014/main" id="{00B4BD82-896D-8449-9E10-95F3F08AA249}"/>
              </a:ext>
            </a:extLst>
          </p:cNvPr>
          <p:cNvGraphicFramePr>
            <a:graphicFrameLocks noGrp="1"/>
          </p:cNvGraphicFramePr>
          <p:nvPr>
            <p:ph sz="half" idx="2"/>
            <p:extLst>
              <p:ext uri="{D42A27DB-BD31-4B8C-83A1-F6EECF244321}">
                <p14:modId xmlns:p14="http://schemas.microsoft.com/office/powerpoint/2010/main" val="2359136047"/>
              </p:ext>
            </p:extLst>
          </p:nvPr>
        </p:nvGraphicFramePr>
        <p:xfrm>
          <a:off x="264666" y="1023084"/>
          <a:ext cx="8633717" cy="3774949"/>
        </p:xfrm>
        <a:graphic>
          <a:graphicData uri="http://schemas.openxmlformats.org/drawingml/2006/table">
            <a:tbl>
              <a:tblPr firstRow="1" firstCol="1" bandRow="1">
                <a:tableStyleId>{5C22544A-7EE6-4342-B048-85BDC9FD1C3A}</a:tableStyleId>
              </a:tblPr>
              <a:tblGrid>
                <a:gridCol w="2064037">
                  <a:extLst>
                    <a:ext uri="{9D8B030D-6E8A-4147-A177-3AD203B41FA5}">
                      <a16:colId xmlns:a16="http://schemas.microsoft.com/office/drawing/2014/main" val="57595091"/>
                    </a:ext>
                  </a:extLst>
                </a:gridCol>
                <a:gridCol w="3284840">
                  <a:extLst>
                    <a:ext uri="{9D8B030D-6E8A-4147-A177-3AD203B41FA5}">
                      <a16:colId xmlns:a16="http://schemas.microsoft.com/office/drawing/2014/main" val="100033706"/>
                    </a:ext>
                  </a:extLst>
                </a:gridCol>
                <a:gridCol w="3284840">
                  <a:extLst>
                    <a:ext uri="{9D8B030D-6E8A-4147-A177-3AD203B41FA5}">
                      <a16:colId xmlns:a16="http://schemas.microsoft.com/office/drawing/2014/main" val="1506521570"/>
                    </a:ext>
                  </a:extLst>
                </a:gridCol>
              </a:tblGrid>
              <a:tr h="267705">
                <a:tc>
                  <a:txBody>
                    <a:bodyPr/>
                    <a:lstStyle/>
                    <a:p>
                      <a:pPr marL="0" marR="0">
                        <a:spcBef>
                          <a:spcPts val="600"/>
                        </a:spcBef>
                        <a:spcAft>
                          <a:spcPts val="600"/>
                        </a:spcAft>
                      </a:pPr>
                      <a:r>
                        <a:rPr lang="en-US" sz="1600">
                          <a:effectLst/>
                        </a:rPr>
                        <a:t>Medication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600" dirty="0" err="1">
                          <a:effectLst/>
                        </a:rPr>
                        <a:t>Glecaprevir-Pibrentasvir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600" dirty="0">
                          <a:effectLst/>
                        </a:rPr>
                        <a:t>Sofosbuvir-</a:t>
                      </a:r>
                      <a:r>
                        <a:rPr lang="en-US" sz="1600" dirty="0" err="1">
                          <a:effectLst/>
                        </a:rPr>
                        <a:t>Velpatasvir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1569729766"/>
                  </a:ext>
                </a:extLst>
              </a:tr>
              <a:tr h="267705">
                <a:tc>
                  <a:txBody>
                    <a:bodyPr/>
                    <a:lstStyle/>
                    <a:p>
                      <a:pPr marL="0" marR="0">
                        <a:spcBef>
                          <a:spcPts val="600"/>
                        </a:spcBef>
                        <a:spcAft>
                          <a:spcPts val="600"/>
                        </a:spcAft>
                      </a:pPr>
                      <a:r>
                        <a:rPr lang="en-US" sz="1200">
                          <a:effectLst/>
                          <a:latin typeface="Arial" panose="020B0604020202020204" pitchFamily="34" charset="0"/>
                          <a:cs typeface="Arial" panose="020B0604020202020204" pitchFamily="34" charset="0"/>
                        </a:rPr>
                        <a:t>Trade Name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err="1">
                          <a:effectLst/>
                          <a:latin typeface="Arial" panose="020B0604020202020204" pitchFamily="34" charset="0"/>
                          <a:cs typeface="Arial" panose="020B0604020202020204" pitchFamily="34" charset="0"/>
                        </a:rPr>
                        <a:t>Mavyret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Epclusa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1148234400"/>
                  </a:ext>
                </a:extLst>
              </a:tr>
              <a:tr h="542731">
                <a:tc>
                  <a:txBody>
                    <a:bodyPr/>
                    <a:lstStyle/>
                    <a:p>
                      <a:pPr marL="0" marR="0">
                        <a:spcBef>
                          <a:spcPts val="600"/>
                        </a:spcBef>
                        <a:spcAft>
                          <a:spcPts val="600"/>
                        </a:spcAft>
                      </a:pPr>
                      <a:r>
                        <a:rPr lang="en-US" sz="1200" dirty="0">
                          <a:effectLst/>
                          <a:latin typeface="Arial" panose="020B0604020202020204" pitchFamily="34" charset="0"/>
                          <a:cs typeface="Arial" panose="020B0604020202020204" pitchFamily="34" charset="0"/>
                        </a:rPr>
                        <a:t>Adult dose (oral)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err="1">
                          <a:effectLst/>
                          <a:latin typeface="Arial" panose="020B0604020202020204" pitchFamily="34" charset="0"/>
                          <a:cs typeface="Arial" panose="020B0604020202020204" pitchFamily="34" charset="0"/>
                        </a:rPr>
                        <a:t>Glecaprevir</a:t>
                      </a:r>
                      <a:r>
                        <a:rPr lang="en-US" sz="1200" dirty="0">
                          <a:effectLst/>
                          <a:latin typeface="Arial" panose="020B0604020202020204" pitchFamily="34" charset="0"/>
                          <a:cs typeface="Arial" panose="020B0604020202020204" pitchFamily="34" charset="0"/>
                        </a:rPr>
                        <a:t> 300 mg and </a:t>
                      </a:r>
                      <a:r>
                        <a:rPr lang="en-US" sz="1200" dirty="0" err="1">
                          <a:effectLst/>
                          <a:latin typeface="Arial" panose="020B0604020202020204" pitchFamily="34" charset="0"/>
                          <a:cs typeface="Arial" panose="020B0604020202020204" pitchFamily="34" charset="0"/>
                        </a:rPr>
                        <a:t>pibrentasvir</a:t>
                      </a:r>
                      <a:r>
                        <a:rPr lang="en-US" sz="1200" dirty="0">
                          <a:effectLst/>
                          <a:latin typeface="Arial" panose="020B0604020202020204" pitchFamily="34" charset="0"/>
                          <a:cs typeface="Arial" panose="020B0604020202020204" pitchFamily="34" charset="0"/>
                        </a:rPr>
                        <a:t> 120 mg as 3 tablets once daily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Sofosbuvir 400 mg and </a:t>
                      </a:r>
                      <a:r>
                        <a:rPr lang="en-US" sz="1200" dirty="0" err="1">
                          <a:effectLst/>
                          <a:latin typeface="Arial" panose="020B0604020202020204" pitchFamily="34" charset="0"/>
                          <a:cs typeface="Arial" panose="020B0604020202020204" pitchFamily="34" charset="0"/>
                        </a:rPr>
                        <a:t>velpatasvir</a:t>
                      </a:r>
                      <a:r>
                        <a:rPr lang="en-US" sz="1200" dirty="0">
                          <a:effectLst/>
                          <a:latin typeface="Arial" panose="020B0604020202020204" pitchFamily="34" charset="0"/>
                          <a:cs typeface="Arial" panose="020B0604020202020204" pitchFamily="34" charset="0"/>
                        </a:rPr>
                        <a:t> 100 mg as one single tablet once daily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3324961665"/>
                  </a:ext>
                </a:extLst>
              </a:tr>
              <a:tr h="267705">
                <a:tc>
                  <a:txBody>
                    <a:bodyPr/>
                    <a:lstStyle/>
                    <a:p>
                      <a:pPr marL="0" marR="0">
                        <a:spcBef>
                          <a:spcPts val="600"/>
                        </a:spcBef>
                        <a:spcAft>
                          <a:spcPts val="600"/>
                        </a:spcAft>
                      </a:pPr>
                      <a:r>
                        <a:rPr lang="en-US" sz="1200" dirty="0">
                          <a:effectLst/>
                          <a:latin typeface="Arial" panose="020B0604020202020204" pitchFamily="34" charset="0"/>
                          <a:cs typeface="Arial" panose="020B0604020202020204" pitchFamily="34" charset="0"/>
                        </a:rPr>
                        <a:t>Duration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8 weeks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a:effectLst/>
                          <a:latin typeface="Arial" panose="020B0604020202020204" pitchFamily="34" charset="0"/>
                          <a:cs typeface="Arial" panose="020B0604020202020204" pitchFamily="34" charset="0"/>
                        </a:rPr>
                        <a:t>12 weeks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3172277634"/>
                  </a:ext>
                </a:extLst>
              </a:tr>
              <a:tr h="267705">
                <a:tc>
                  <a:txBody>
                    <a:bodyPr/>
                    <a:lstStyle/>
                    <a:p>
                      <a:pPr marL="0" marR="0">
                        <a:spcBef>
                          <a:spcPts val="600"/>
                        </a:spcBef>
                        <a:spcAft>
                          <a:spcPts val="600"/>
                        </a:spcAft>
                      </a:pPr>
                      <a:r>
                        <a:rPr lang="en-US" sz="1200">
                          <a:effectLst/>
                          <a:latin typeface="Arial" panose="020B0604020202020204" pitchFamily="34" charset="0"/>
                          <a:cs typeface="Arial" panose="020B0604020202020204" pitchFamily="34" charset="0"/>
                        </a:rPr>
                        <a:t>Food requirement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Yes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No</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3956767653"/>
                  </a:ext>
                </a:extLst>
              </a:tr>
              <a:tr h="723642">
                <a:tc>
                  <a:txBody>
                    <a:bodyPr/>
                    <a:lstStyle/>
                    <a:p>
                      <a:pPr marL="0" marR="0">
                        <a:spcBef>
                          <a:spcPts val="600"/>
                        </a:spcBef>
                        <a:spcAft>
                          <a:spcPts val="600"/>
                        </a:spcAft>
                      </a:pPr>
                      <a:r>
                        <a:rPr lang="en-US" sz="1200" dirty="0">
                          <a:effectLst/>
                          <a:latin typeface="Arial" panose="020B0604020202020204" pitchFamily="34" charset="0"/>
                          <a:cs typeface="Arial" panose="020B0604020202020204" pitchFamily="34" charset="0"/>
                        </a:rPr>
                        <a:t>Hepatic impairment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Contraindicated in patients with decompensated cirrhosis (Child B or C)</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No dose adjustment necessary for any degree of cirrhosis (Child A, B or C)</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3076803373"/>
                  </a:ext>
                </a:extLst>
              </a:tr>
              <a:tr h="723642">
                <a:tc>
                  <a:txBody>
                    <a:bodyPr/>
                    <a:lstStyle/>
                    <a:p>
                      <a:pPr marL="0" marR="0">
                        <a:spcBef>
                          <a:spcPts val="600"/>
                        </a:spcBef>
                        <a:spcAft>
                          <a:spcPts val="600"/>
                        </a:spcAft>
                      </a:pPr>
                      <a:r>
                        <a:rPr lang="en-US" sz="1200" dirty="0">
                          <a:effectLst/>
                          <a:latin typeface="Arial" panose="020B0604020202020204" pitchFamily="34" charset="0"/>
                          <a:cs typeface="Arial" panose="020B0604020202020204" pitchFamily="34" charset="0"/>
                        </a:rPr>
                        <a:t>Renal impairment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No dosage adjustment in patients with any degree of renal impairment, including dialysis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cs typeface="Arial" panose="020B0604020202020204" pitchFamily="34" charset="0"/>
                        </a:rPr>
                        <a:t>No dosage adjustment in patients with any degree of renal impairment, including dialysis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396" marR="49396" marT="0" marB="0" anchor="ctr"/>
                </a:tc>
                <a:extLst>
                  <a:ext uri="{0D108BD9-81ED-4DB2-BD59-A6C34878D82A}">
                    <a16:rowId xmlns:a16="http://schemas.microsoft.com/office/drawing/2014/main" val="4191397016"/>
                  </a:ext>
                </a:extLst>
              </a:tr>
              <a:tr h="714114">
                <a:tc>
                  <a:txBody>
                    <a:bodyPr/>
                    <a:lstStyle/>
                    <a:p>
                      <a:pPr marL="0" marR="0">
                        <a:spcBef>
                          <a:spcPts val="600"/>
                        </a:spcBef>
                        <a:spcAft>
                          <a:spcPts val="600"/>
                        </a:spcAft>
                      </a:pPr>
                      <a:r>
                        <a:rPr lang="en-US" sz="1200" dirty="0">
                          <a:effectLst/>
                          <a:latin typeface="Arial" panose="020B0604020202020204" pitchFamily="34" charset="0"/>
                          <a:ea typeface="Calibri" panose="020F0502020204030204" pitchFamily="34" charset="0"/>
                          <a:cs typeface="Arial" panose="020B0604020202020204" pitchFamily="34" charset="0"/>
                        </a:rPr>
                        <a:t>Notable drug interaction(s)</a:t>
                      </a:r>
                    </a:p>
                  </a:txBody>
                  <a:tcPr marL="49396" marR="49396" marT="0" marB="0" anchor="ctr"/>
                </a:tc>
                <a:tc>
                  <a:txBody>
                    <a:bodyPr/>
                    <a:lstStyle/>
                    <a:p>
                      <a:pPr marL="0" marR="0" indent="0" algn="ctr">
                        <a:spcBef>
                          <a:spcPts val="600"/>
                        </a:spcBef>
                        <a:spcAft>
                          <a:spcPts val="60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Statins                                                                     - </a:t>
                      </a:r>
                      <a:r>
                        <a:rPr lang="en-US" sz="1200" dirty="0" err="1">
                          <a:effectLst/>
                          <a:latin typeface="Arial" panose="020B0604020202020204" pitchFamily="34" charset="0"/>
                          <a:ea typeface="Calibri" panose="020F0502020204030204" pitchFamily="34" charset="0"/>
                          <a:cs typeface="Arial" panose="020B0604020202020204" pitchFamily="34" charset="0"/>
                        </a:rPr>
                        <a:t>Ethinylestradiol</a:t>
                      </a:r>
                      <a:r>
                        <a:rPr lang="en-US" sz="1200" dirty="0">
                          <a:effectLst/>
                          <a:latin typeface="Arial" panose="020B0604020202020204" pitchFamily="34" charset="0"/>
                          <a:ea typeface="Calibri" panose="020F0502020204030204" pitchFamily="34" charset="0"/>
                          <a:cs typeface="Arial" panose="020B0604020202020204" pitchFamily="34" charset="0"/>
                        </a:rPr>
                        <a:t>                                                     - HIV protease inhibitors and select NNRTIs</a:t>
                      </a:r>
                    </a:p>
                  </a:txBody>
                  <a:tcPr marL="49396" marR="49396" marT="0" marB="0" anchor="ctr"/>
                </a:tc>
                <a:tc>
                  <a:txBody>
                    <a:bodyPr/>
                    <a:lstStyle/>
                    <a:p>
                      <a:pPr marL="0" marR="0" algn="ctr">
                        <a:spcBef>
                          <a:spcPts val="600"/>
                        </a:spcBef>
                        <a:spcAft>
                          <a:spcPts val="600"/>
                        </a:spcAft>
                      </a:pPr>
                      <a:r>
                        <a:rPr lang="en-US" sz="1200" dirty="0">
                          <a:effectLst/>
                          <a:latin typeface="Arial" panose="020B0604020202020204" pitchFamily="34" charset="0"/>
                          <a:ea typeface="Calibri" panose="020F0502020204030204" pitchFamily="34" charset="0"/>
                          <a:cs typeface="Arial" panose="020B0604020202020204" pitchFamily="34" charset="0"/>
                        </a:rPr>
                        <a:t>- Proton pump inhibitors (PPIs)</a:t>
                      </a:r>
                    </a:p>
                  </a:txBody>
                  <a:tcPr marL="49396" marR="49396" marT="0" marB="0" anchor="ctr"/>
                </a:tc>
                <a:extLst>
                  <a:ext uri="{0D108BD9-81ED-4DB2-BD59-A6C34878D82A}">
                    <a16:rowId xmlns:a16="http://schemas.microsoft.com/office/drawing/2014/main" val="2496251641"/>
                  </a:ext>
                </a:extLst>
              </a:tr>
            </a:tbl>
          </a:graphicData>
        </a:graphic>
      </p:graphicFrame>
    </p:spTree>
    <p:extLst>
      <p:ext uri="{BB962C8B-B14F-4D97-AF65-F5344CB8AC3E}">
        <p14:creationId xmlns:p14="http://schemas.microsoft.com/office/powerpoint/2010/main" val="1754744375"/>
      </p:ext>
    </p:extLst>
  </p:cSld>
  <p:clrMapOvr>
    <a:masterClrMapping/>
  </p:clrMapOvr>
  <p:transition spd="slow" advTm="5875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3D61-91F3-DFF5-B81F-A63C3E7431B7}"/>
              </a:ext>
            </a:extLst>
          </p:cNvPr>
          <p:cNvSpPr>
            <a:spLocks noGrp="1"/>
          </p:cNvSpPr>
          <p:nvPr>
            <p:ph type="title"/>
          </p:nvPr>
        </p:nvSpPr>
        <p:spPr/>
        <p:txBody>
          <a:bodyPr/>
          <a:lstStyle/>
          <a:p>
            <a:r>
              <a:rPr lang="en-US" dirty="0"/>
              <a:t>Laboratory Monitoring</a:t>
            </a:r>
          </a:p>
        </p:txBody>
      </p:sp>
      <p:sp>
        <p:nvSpPr>
          <p:cNvPr id="5" name="Content Placeholder 4">
            <a:extLst>
              <a:ext uri="{FF2B5EF4-FFF2-40B4-BE49-F238E27FC236}">
                <a16:creationId xmlns:a16="http://schemas.microsoft.com/office/drawing/2014/main" id="{13C4C0D0-5F8C-5949-B9CB-11CBA0A38986}"/>
              </a:ext>
            </a:extLst>
          </p:cNvPr>
          <p:cNvSpPr>
            <a:spLocks noGrp="1"/>
          </p:cNvSpPr>
          <p:nvPr>
            <p:ph sz="half" idx="2"/>
          </p:nvPr>
        </p:nvSpPr>
        <p:spPr/>
        <p:txBody>
          <a:bodyPr/>
          <a:lstStyle/>
          <a:p>
            <a:r>
              <a:rPr lang="en-US" dirty="0"/>
              <a:t>Most patients will not require any on-treatment laboratory monitoring.</a:t>
            </a:r>
          </a:p>
          <a:p>
            <a:r>
              <a:rPr lang="en-US" dirty="0"/>
              <a:t>Patients taking diabetes medications should monitor for hypoglycemia. </a:t>
            </a:r>
          </a:p>
          <a:p>
            <a:r>
              <a:rPr lang="en-US" dirty="0"/>
              <a:t>Patients on warfarin should have INR monitoring to evaluate for subtherapeutic anticoagulation.</a:t>
            </a:r>
          </a:p>
          <a:p>
            <a:r>
              <a:rPr lang="en-US" dirty="0"/>
              <a:t>In patients with compensated cirrhosis, providers may order liver function testing to monitor for liver injury during treatment.</a:t>
            </a:r>
          </a:p>
          <a:p>
            <a:r>
              <a:rPr lang="en-US" dirty="0"/>
              <a:t>All patients should undergo repeat HCV RNA and liver function testing 12 weeks post-treatment to assess for HCV cure and transaminase normalization.</a:t>
            </a:r>
          </a:p>
        </p:txBody>
      </p:sp>
      <p:sp>
        <p:nvSpPr>
          <p:cNvPr id="3" name="Text Placeholder 2">
            <a:extLst>
              <a:ext uri="{FF2B5EF4-FFF2-40B4-BE49-F238E27FC236}">
                <a16:creationId xmlns:a16="http://schemas.microsoft.com/office/drawing/2014/main" id="{9343B3FA-FC67-24D2-60E0-3B71B531D919}"/>
              </a:ext>
            </a:extLst>
          </p:cNvPr>
          <p:cNvSpPr>
            <a:spLocks noGrp="1"/>
          </p:cNvSpPr>
          <p:nvPr>
            <p:ph type="body" sz="quarter" idx="14"/>
          </p:nvPr>
        </p:nvSpPr>
        <p:spPr/>
        <p:txBody>
          <a:bodyPr/>
          <a:lstStyle/>
          <a:p>
            <a:r>
              <a:rPr lang="en-US" dirty="0"/>
              <a:t>Source: AASLD/IDSA HCV Guidance: Recommendations for Testing, Managing, and Treating Hepatitis C </a:t>
            </a:r>
          </a:p>
          <a:p>
            <a:endParaRPr lang="en-US" dirty="0"/>
          </a:p>
        </p:txBody>
      </p:sp>
    </p:spTree>
    <p:extLst>
      <p:ext uri="{BB962C8B-B14F-4D97-AF65-F5344CB8AC3E}">
        <p14:creationId xmlns:p14="http://schemas.microsoft.com/office/powerpoint/2010/main" val="3378779768"/>
      </p:ext>
    </p:extLst>
  </p:cSld>
  <p:clrMapOvr>
    <a:masterClrMapping/>
  </p:clrMapOvr>
  <p:transition spd="slow" advTm="6703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1E89A-CF99-E34E-B6AF-E4C49466652F}"/>
              </a:ext>
            </a:extLst>
          </p:cNvPr>
          <p:cNvPicPr>
            <a:picLocks noChangeAspect="1"/>
          </p:cNvPicPr>
          <p:nvPr/>
        </p:nvPicPr>
        <p:blipFill>
          <a:blip r:embed="rId3"/>
          <a:stretch>
            <a:fillRect/>
          </a:stretch>
        </p:blipFill>
        <p:spPr>
          <a:xfrm>
            <a:off x="347869" y="9625"/>
            <a:ext cx="8448261" cy="5143500"/>
          </a:xfrm>
          <a:prstGeom prst="rect">
            <a:avLst/>
          </a:prstGeom>
        </p:spPr>
      </p:pic>
    </p:spTree>
    <p:extLst>
      <p:ext uri="{BB962C8B-B14F-4D97-AF65-F5344CB8AC3E}">
        <p14:creationId xmlns:p14="http://schemas.microsoft.com/office/powerpoint/2010/main" val="3270681107"/>
      </p:ext>
    </p:extLst>
  </p:cSld>
  <p:clrMapOvr>
    <a:masterClrMapping/>
  </p:clrMapOvr>
  <p:transition spd="slow" advTm="1405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698411"/>
      </p:ext>
    </p:extLst>
  </p:cSld>
  <p:clrMapOvr>
    <a:masterClrMapping/>
  </p:clrMapOvr>
  <p:transition spd="slow" advTm="236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6053-F456-A545-A3B3-06BA43306B00}"/>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DE1259FA-750F-7F4B-9D2A-113B18581E2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F8EA2BDB-E8A9-5E4C-8BC5-1A339A02409C}"/>
              </a:ext>
            </a:extLst>
          </p:cNvPr>
          <p:cNvSpPr>
            <a:spLocks noGrp="1"/>
          </p:cNvSpPr>
          <p:nvPr>
            <p:ph sz="half" idx="2"/>
          </p:nvPr>
        </p:nvSpPr>
        <p:spPr/>
        <p:txBody>
          <a:bodyPr/>
          <a:lstStyle/>
          <a:p>
            <a:r>
              <a:rPr lang="en-US" dirty="0"/>
              <a:t>Dr. Corcorran does not have any disclosures. </a:t>
            </a:r>
          </a:p>
        </p:txBody>
      </p:sp>
    </p:spTree>
    <p:extLst>
      <p:ext uri="{BB962C8B-B14F-4D97-AF65-F5344CB8AC3E}">
        <p14:creationId xmlns:p14="http://schemas.microsoft.com/office/powerpoint/2010/main" val="272950632"/>
      </p:ext>
    </p:extLst>
  </p:cSld>
  <p:clrMapOvr>
    <a:masterClrMapping/>
  </p:clrMapOvr>
  <p:transition spd="slow" advTm="200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68C7-66DF-4A50-7B2F-FBBF16C4C835}"/>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46F3D111-75EA-236E-8BA7-86BE0C1BE96F}"/>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E9C934B-B216-5431-4E01-8BB2FD1B7B43}"/>
              </a:ext>
            </a:extLst>
          </p:cNvPr>
          <p:cNvSpPr>
            <a:spLocks noGrp="1"/>
          </p:cNvSpPr>
          <p:nvPr>
            <p:ph sz="half" idx="2"/>
          </p:nvPr>
        </p:nvSpPr>
        <p:spPr/>
        <p:txBody>
          <a:bodyPr>
            <a:normAutofit/>
          </a:bodyPr>
          <a:lstStyle/>
          <a:p>
            <a:r>
              <a:rPr lang="en-US" dirty="0"/>
              <a:t>Introduction to simplified treatment.</a:t>
            </a:r>
          </a:p>
          <a:p>
            <a:pPr lvl="1"/>
            <a:r>
              <a:rPr lang="en-US" dirty="0"/>
              <a:t>Who is eligible</a:t>
            </a:r>
          </a:p>
          <a:p>
            <a:pPr lvl="1"/>
            <a:r>
              <a:rPr lang="en-US" dirty="0"/>
              <a:t>Pretreatment assessment</a:t>
            </a:r>
          </a:p>
          <a:p>
            <a:pPr>
              <a:spcBef>
                <a:spcPts val="1800"/>
              </a:spcBef>
            </a:pPr>
            <a:r>
              <a:rPr lang="en-US" dirty="0"/>
              <a:t>Recommended direct acting antiviral (DAA) regimens</a:t>
            </a:r>
          </a:p>
          <a:p>
            <a:pPr lvl="1"/>
            <a:r>
              <a:rPr lang="en-US" dirty="0"/>
              <a:t>Sofosbuvir-</a:t>
            </a:r>
            <a:r>
              <a:rPr lang="en-US" dirty="0" err="1"/>
              <a:t>velpatasvir</a:t>
            </a:r>
            <a:r>
              <a:rPr lang="en-US" dirty="0"/>
              <a:t> (</a:t>
            </a:r>
            <a:r>
              <a:rPr lang="en-US" i="1" dirty="0"/>
              <a:t>Epclusa</a:t>
            </a:r>
            <a:r>
              <a:rPr lang="en-US" dirty="0"/>
              <a:t>)</a:t>
            </a:r>
          </a:p>
          <a:p>
            <a:pPr lvl="1"/>
            <a:r>
              <a:rPr lang="en-US" dirty="0" err="1"/>
              <a:t>Glecaprevir-pibrentasvir</a:t>
            </a:r>
            <a:r>
              <a:rPr lang="en-US" dirty="0"/>
              <a:t> (</a:t>
            </a:r>
            <a:r>
              <a:rPr lang="en-US" i="1" dirty="0" err="1"/>
              <a:t>Mavyret</a:t>
            </a:r>
            <a:r>
              <a:rPr lang="en-US" dirty="0"/>
              <a:t>)</a:t>
            </a:r>
          </a:p>
          <a:p>
            <a:pPr>
              <a:spcBef>
                <a:spcPts val="1800"/>
              </a:spcBef>
            </a:pPr>
            <a:r>
              <a:rPr lang="en-US" dirty="0"/>
              <a:t>Common drug-drug interactions to be aware of</a:t>
            </a:r>
          </a:p>
          <a:p>
            <a:pPr>
              <a:spcBef>
                <a:spcPts val="1800"/>
              </a:spcBef>
            </a:pPr>
            <a:r>
              <a:rPr lang="en-US" dirty="0"/>
              <a:t>On-treatment and post-treatment laboratory evaluation</a:t>
            </a:r>
          </a:p>
        </p:txBody>
      </p:sp>
    </p:spTree>
    <p:extLst>
      <p:ext uri="{BB962C8B-B14F-4D97-AF65-F5344CB8AC3E}">
        <p14:creationId xmlns:p14="http://schemas.microsoft.com/office/powerpoint/2010/main" val="3073049438"/>
      </p:ext>
    </p:extLst>
  </p:cSld>
  <p:clrMapOvr>
    <a:masterClrMapping/>
  </p:clrMapOvr>
  <p:transition spd="slow" advTm="3083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8310-7FAB-BC49-81A3-DAC34301EFB8}"/>
              </a:ext>
            </a:extLst>
          </p:cNvPr>
          <p:cNvSpPr>
            <a:spLocks noGrp="1"/>
          </p:cNvSpPr>
          <p:nvPr>
            <p:ph type="title"/>
          </p:nvPr>
        </p:nvSpPr>
        <p:spPr/>
        <p:txBody>
          <a:bodyPr/>
          <a:lstStyle/>
          <a:p>
            <a:r>
              <a:rPr lang="en-US" dirty="0"/>
              <a:t>Simplified Treatment Algorithm</a:t>
            </a:r>
          </a:p>
        </p:txBody>
      </p:sp>
      <p:sp>
        <p:nvSpPr>
          <p:cNvPr id="3" name="Text Placeholder 2">
            <a:extLst>
              <a:ext uri="{FF2B5EF4-FFF2-40B4-BE49-F238E27FC236}">
                <a16:creationId xmlns:a16="http://schemas.microsoft.com/office/drawing/2014/main" id="{EAA9AF25-5CAA-3C4C-B1DF-8272687AFC8A}"/>
              </a:ext>
            </a:extLst>
          </p:cNvPr>
          <p:cNvSpPr>
            <a:spLocks noGrp="1"/>
          </p:cNvSpPr>
          <p:nvPr>
            <p:ph type="body" sz="quarter" idx="14"/>
          </p:nvPr>
        </p:nvSpPr>
        <p:spPr/>
        <p:txBody>
          <a:bodyPr/>
          <a:lstStyle/>
          <a:p>
            <a:r>
              <a:rPr lang="en-US" dirty="0"/>
              <a:t>Source: AASLD/IDSA HCV Guidance: Recommendations for Testing, Managing, and Treating Hepatitis C </a:t>
            </a:r>
          </a:p>
        </p:txBody>
      </p:sp>
      <p:sp>
        <p:nvSpPr>
          <p:cNvPr id="6" name="Text Box 15">
            <a:extLst>
              <a:ext uri="{FF2B5EF4-FFF2-40B4-BE49-F238E27FC236}">
                <a16:creationId xmlns:a16="http://schemas.microsoft.com/office/drawing/2014/main" id="{670657F0-2DCE-0E48-B1F7-15BC697F88CA}"/>
              </a:ext>
            </a:extLst>
          </p:cNvPr>
          <p:cNvSpPr txBox="1"/>
          <p:nvPr/>
        </p:nvSpPr>
        <p:spPr>
          <a:xfrm>
            <a:off x="323849" y="1239751"/>
            <a:ext cx="8515349" cy="738664"/>
          </a:xfrm>
          <a:prstGeom prst="rect">
            <a:avLst/>
          </a:prstGeom>
          <a:solidFill>
            <a:schemeClr val="accent2">
              <a:lumMod val="40000"/>
              <a:lumOff val="60000"/>
            </a:schemeClr>
          </a:solidFill>
          <a:ln w="28575">
            <a:solidFill>
              <a:srgbClr val="00B050"/>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WHO IS ELIGIBLE FOR SIMPLIFIED TREATMENT: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Adults with chronic HCV infection, regardless of genotype, who DO NOT HAVE DECOMPENSATED CIRRHOSIS and who are HCV TREATMENT-NAÏVE.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 Box 45">
            <a:extLst>
              <a:ext uri="{FF2B5EF4-FFF2-40B4-BE49-F238E27FC236}">
                <a16:creationId xmlns:a16="http://schemas.microsoft.com/office/drawing/2014/main" id="{26198EB8-EDCC-4747-9C90-DC7F069ABFFE}"/>
              </a:ext>
            </a:extLst>
          </p:cNvPr>
          <p:cNvSpPr txBox="1"/>
          <p:nvPr/>
        </p:nvSpPr>
        <p:spPr>
          <a:xfrm>
            <a:off x="323850" y="2263582"/>
            <a:ext cx="8515348" cy="2246769"/>
          </a:xfrm>
          <a:prstGeom prst="rect">
            <a:avLst/>
          </a:prstGeom>
          <a:solidFill>
            <a:srgbClr val="FF0000">
              <a:alpha val="20000"/>
            </a:srgbClr>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WHO IS NOT ELIGIBLE FOR SIMPLIFIED TREATMENT: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Patients with any of the following conditions or characteristics are not eligible for the simplified treatment algorithm.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Prior HCV treatment</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Decompensated cirrhosis</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Coinfection with hepatitis B virus (HBV)</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Currently pregnant</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Known or suspected hepatocellular carcinoma (HCC)</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History of liver transplantation</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457200" marR="0" indent="-228600">
              <a:spcBef>
                <a:spcPts val="0"/>
              </a:spcBef>
              <a:spcAft>
                <a:spcPts val="0"/>
              </a:spcAft>
            </a:pPr>
            <a:r>
              <a:rPr lang="en-US" sz="1400" dirty="0">
                <a:effectLst/>
                <a:latin typeface="Calibri" panose="020F0502020204030204" pitchFamily="34" charset="0"/>
                <a:ea typeface="DengXian" panose="02010600030101010101" pitchFamily="2" charset="-122"/>
                <a:cs typeface="Calibri" panose="020F0502020204030204" pitchFamily="34" charset="0"/>
              </a:rPr>
              <a:t>Patients with compensated cirrhosis and end-stage renal disease (ESRD)</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98631897"/>
      </p:ext>
    </p:extLst>
  </p:cSld>
  <p:clrMapOvr>
    <a:masterClrMapping/>
  </p:clrMapOvr>
  <p:transition spd="slow" advTm="6684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EC45-84BE-9F48-A713-02C299D272A2}"/>
              </a:ext>
            </a:extLst>
          </p:cNvPr>
          <p:cNvSpPr>
            <a:spLocks noGrp="1"/>
          </p:cNvSpPr>
          <p:nvPr>
            <p:ph type="title"/>
          </p:nvPr>
        </p:nvSpPr>
        <p:spPr/>
        <p:txBody>
          <a:bodyPr/>
          <a:lstStyle/>
          <a:p>
            <a:r>
              <a:rPr lang="en-US" dirty="0"/>
              <a:t>Simplified Treatment Algorithm: Pretreatment Assessment</a:t>
            </a:r>
          </a:p>
        </p:txBody>
      </p:sp>
      <p:sp>
        <p:nvSpPr>
          <p:cNvPr id="3" name="Text Placeholder 2">
            <a:extLst>
              <a:ext uri="{FF2B5EF4-FFF2-40B4-BE49-F238E27FC236}">
                <a16:creationId xmlns:a16="http://schemas.microsoft.com/office/drawing/2014/main" id="{63ECB592-832C-304E-8F56-6548209D4387}"/>
              </a:ext>
            </a:extLst>
          </p:cNvPr>
          <p:cNvSpPr>
            <a:spLocks noGrp="1"/>
          </p:cNvSpPr>
          <p:nvPr>
            <p:ph type="body" sz="quarter" idx="14"/>
          </p:nvPr>
        </p:nvSpPr>
        <p:spPr/>
        <p:txBody>
          <a:bodyPr/>
          <a:lstStyle/>
          <a:p>
            <a:r>
              <a:rPr lang="en-US" dirty="0"/>
              <a:t>Source: AASLD/IDSA HCV Guidance: Recommendations for Testing, Managing, and Treating Hepatitis C </a:t>
            </a:r>
          </a:p>
        </p:txBody>
      </p:sp>
      <p:sp>
        <p:nvSpPr>
          <p:cNvPr id="4" name="Content Placeholder 3">
            <a:extLst>
              <a:ext uri="{FF2B5EF4-FFF2-40B4-BE49-F238E27FC236}">
                <a16:creationId xmlns:a16="http://schemas.microsoft.com/office/drawing/2014/main" id="{C29B406B-98CF-3C44-8720-9B505E1CCC03}"/>
              </a:ext>
            </a:extLst>
          </p:cNvPr>
          <p:cNvSpPr>
            <a:spLocks noGrp="1"/>
          </p:cNvSpPr>
          <p:nvPr>
            <p:ph sz="half" idx="2"/>
          </p:nvPr>
        </p:nvSpPr>
        <p:spPr/>
        <p:txBody>
          <a:bodyPr/>
          <a:lstStyle/>
          <a:p>
            <a:pPr marL="491490" indent="-457200">
              <a:buAutoNum type="arabicPeriod"/>
            </a:pPr>
            <a:r>
              <a:rPr lang="en-US" dirty="0"/>
              <a:t>Calculate a FIB-4</a:t>
            </a:r>
          </a:p>
          <a:p>
            <a:pPr marL="491490" indent="-457200">
              <a:buAutoNum type="arabicPeriod"/>
            </a:pPr>
            <a:r>
              <a:rPr lang="en-US" dirty="0"/>
              <a:t>Assess for cirrhosis </a:t>
            </a:r>
          </a:p>
          <a:p>
            <a:pPr marL="491490" indent="-457200">
              <a:buAutoNum type="arabicPeriod"/>
            </a:pPr>
            <a:r>
              <a:rPr lang="en-US" dirty="0"/>
              <a:t>Medication reconciliation, including over the counter medications</a:t>
            </a:r>
          </a:p>
          <a:p>
            <a:pPr marL="491490" indent="-457200">
              <a:buAutoNum type="arabicPeriod"/>
            </a:pPr>
            <a:r>
              <a:rPr lang="en-US" dirty="0"/>
              <a:t>Assess for potential drug-drug interactions</a:t>
            </a:r>
          </a:p>
          <a:p>
            <a:pPr marL="491490" indent="-457200">
              <a:buAutoNum type="arabicPeriod"/>
            </a:pPr>
            <a:r>
              <a:rPr lang="en-US" dirty="0"/>
              <a:t>Educate the patient on medication administration, adherence and risk for reinfection</a:t>
            </a:r>
          </a:p>
          <a:p>
            <a:pPr marL="491490" indent="-457200">
              <a:buAutoNum type="arabicPeriod"/>
            </a:pPr>
            <a:r>
              <a:rPr lang="en-US" dirty="0"/>
              <a:t>Pre-treatment laboratory assessment</a:t>
            </a:r>
          </a:p>
        </p:txBody>
      </p:sp>
    </p:spTree>
    <p:extLst>
      <p:ext uri="{BB962C8B-B14F-4D97-AF65-F5344CB8AC3E}">
        <p14:creationId xmlns:p14="http://schemas.microsoft.com/office/powerpoint/2010/main" val="2483486260"/>
      </p:ext>
    </p:extLst>
  </p:cSld>
  <p:clrMapOvr>
    <a:masterClrMapping/>
  </p:clrMapOvr>
  <p:transition spd="slow" advTm="6501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ECD5-47CA-7641-8C24-182D7451D9A0}"/>
              </a:ext>
            </a:extLst>
          </p:cNvPr>
          <p:cNvSpPr>
            <a:spLocks noGrp="1"/>
          </p:cNvSpPr>
          <p:nvPr>
            <p:ph type="title"/>
          </p:nvPr>
        </p:nvSpPr>
        <p:spPr/>
        <p:txBody>
          <a:bodyPr/>
          <a:lstStyle/>
          <a:p>
            <a:r>
              <a:rPr lang="en-US" dirty="0"/>
              <a:t>Pretreatment Laboratory Assessment</a:t>
            </a:r>
          </a:p>
        </p:txBody>
      </p:sp>
      <p:sp>
        <p:nvSpPr>
          <p:cNvPr id="3" name="Text Placeholder 2">
            <a:extLst>
              <a:ext uri="{FF2B5EF4-FFF2-40B4-BE49-F238E27FC236}">
                <a16:creationId xmlns:a16="http://schemas.microsoft.com/office/drawing/2014/main" id="{91DF2375-69CE-1346-9F8C-18F9875A889D}"/>
              </a:ext>
            </a:extLst>
          </p:cNvPr>
          <p:cNvSpPr>
            <a:spLocks noGrp="1"/>
          </p:cNvSpPr>
          <p:nvPr>
            <p:ph type="body" sz="quarter" idx="14"/>
          </p:nvPr>
        </p:nvSpPr>
        <p:spPr>
          <a:xfrm>
            <a:off x="323850" y="4903471"/>
            <a:ext cx="7733363" cy="240029"/>
          </a:xfrm>
        </p:spPr>
        <p:txBody>
          <a:bodyPr/>
          <a:lstStyle/>
          <a:p>
            <a:r>
              <a:rPr lang="en-US" dirty="0"/>
              <a:t>Source: AASLD/IDSA HCV Guidance: Recommendations for Testing, Managing, and Treating Hepatitis C </a:t>
            </a:r>
          </a:p>
          <a:p>
            <a:endParaRPr lang="en-US" dirty="0"/>
          </a:p>
        </p:txBody>
      </p:sp>
      <p:sp>
        <p:nvSpPr>
          <p:cNvPr id="4" name="Content Placeholder 3">
            <a:extLst>
              <a:ext uri="{FF2B5EF4-FFF2-40B4-BE49-F238E27FC236}">
                <a16:creationId xmlns:a16="http://schemas.microsoft.com/office/drawing/2014/main" id="{8059563B-095D-7445-B485-9990A1E84B9C}"/>
              </a:ext>
            </a:extLst>
          </p:cNvPr>
          <p:cNvSpPr>
            <a:spLocks noGrp="1"/>
          </p:cNvSpPr>
          <p:nvPr>
            <p:ph sz="half" idx="2"/>
          </p:nvPr>
        </p:nvSpPr>
        <p:spPr/>
        <p:txBody>
          <a:bodyPr>
            <a:normAutofit fontScale="62500" lnSpcReduction="20000"/>
          </a:bodyPr>
          <a:lstStyle/>
          <a:p>
            <a:pPr marL="742950" marR="0" lvl="1" indent="-285750">
              <a:spcBef>
                <a:spcPts val="0"/>
              </a:spcBef>
              <a:spcAft>
                <a:spcPts val="0"/>
              </a:spcAft>
              <a:buFont typeface="+mj-lt"/>
              <a:buAutoNum type="alphaUcPeriod"/>
            </a:pPr>
            <a:r>
              <a:rPr lang="en-US" sz="2900" dirty="0">
                <a:ea typeface="Times New Roman" panose="02020603050405020304" pitchFamily="18" charset="0"/>
              </a:rPr>
              <a:t>W</a:t>
            </a:r>
            <a:r>
              <a:rPr lang="en-US" sz="2900" dirty="0">
                <a:effectLst/>
                <a:ea typeface="Times New Roman" panose="02020603050405020304" pitchFamily="18" charset="0"/>
              </a:rPr>
              <a:t>ithin 6 months of treatment initiation for patients without cirrhosis and within 3 month of treatment initiation for those </a:t>
            </a:r>
            <a:r>
              <a:rPr lang="en-US" sz="2900" dirty="0">
                <a:ea typeface="Times New Roman" panose="02020603050405020304" pitchFamily="18" charset="0"/>
              </a:rPr>
              <a:t>with compensated cirrhosis</a:t>
            </a:r>
            <a:r>
              <a:rPr lang="en-US" sz="2900" dirty="0">
                <a:effectLst/>
                <a:ea typeface="Times New Roman" panose="02020603050405020304" pitchFamily="18" charset="0"/>
              </a:rPr>
              <a:t>:</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Complete blood count </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Hepatic function panel</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Calculate glomerular filtration rate</a:t>
            </a:r>
          </a:p>
          <a:p>
            <a:pPr marL="914400" marR="0" lvl="2" indent="0">
              <a:spcBef>
                <a:spcPts val="0"/>
              </a:spcBef>
              <a:spcAft>
                <a:spcPts val="0"/>
              </a:spcAft>
              <a:buNone/>
            </a:pPr>
            <a:endParaRPr lang="en-US" sz="2900" dirty="0">
              <a:effectLst/>
              <a:ea typeface="Calibri" panose="020F0502020204030204" pitchFamily="34" charset="0"/>
            </a:endParaRPr>
          </a:p>
          <a:p>
            <a:pPr marL="742950" marR="0" lvl="1" indent="-285750">
              <a:spcBef>
                <a:spcPts val="0"/>
              </a:spcBef>
              <a:spcAft>
                <a:spcPts val="0"/>
              </a:spcAft>
              <a:buFont typeface="+mj-lt"/>
              <a:buAutoNum type="alphaUcPeriod"/>
            </a:pPr>
            <a:r>
              <a:rPr lang="en-US" sz="2900" dirty="0">
                <a:effectLst/>
                <a:ea typeface="Times New Roman" panose="02020603050405020304" pitchFamily="18" charset="0"/>
              </a:rPr>
              <a:t>Any time prior to initiating treatment: </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Quantitative HCV RNA</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HIV antigen/antibody test</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Hepatitis B surface antigen</a:t>
            </a:r>
          </a:p>
          <a:p>
            <a:pPr marL="914400" marR="0" lvl="2" indent="0">
              <a:spcBef>
                <a:spcPts val="0"/>
              </a:spcBef>
              <a:spcAft>
                <a:spcPts val="0"/>
              </a:spcAft>
              <a:buNone/>
            </a:pPr>
            <a:endParaRPr lang="en-US" sz="2900" dirty="0">
              <a:effectLst/>
              <a:ea typeface="Calibri" panose="020F0502020204030204" pitchFamily="34" charset="0"/>
            </a:endParaRPr>
          </a:p>
          <a:p>
            <a:pPr marL="742950" marR="0" lvl="1" indent="-285750">
              <a:spcBef>
                <a:spcPts val="0"/>
              </a:spcBef>
              <a:spcAft>
                <a:spcPts val="0"/>
              </a:spcAft>
              <a:buFont typeface="+mj-lt"/>
              <a:buAutoNum type="alphaUcPeriod"/>
            </a:pPr>
            <a:r>
              <a:rPr lang="en-US" sz="2900" dirty="0">
                <a:effectLst/>
                <a:ea typeface="Times New Roman" panose="02020603050405020304" pitchFamily="18" charset="0"/>
              </a:rPr>
              <a:t>Before starting treatment:</a:t>
            </a:r>
            <a:endParaRPr lang="en-US" sz="2900" dirty="0">
              <a:effectLst/>
              <a:ea typeface="Calibri" panose="020F0502020204030204" pitchFamily="34" charset="0"/>
            </a:endParaRPr>
          </a:p>
          <a:p>
            <a:pPr marL="1143000" marR="0" lvl="2" indent="-228600">
              <a:spcBef>
                <a:spcPts val="0"/>
              </a:spcBef>
              <a:spcAft>
                <a:spcPts val="0"/>
              </a:spcAft>
              <a:buFont typeface="+mj-lt"/>
              <a:buAutoNum type="romanLcPeriod"/>
            </a:pPr>
            <a:r>
              <a:rPr lang="en-US" sz="2900" dirty="0">
                <a:effectLst/>
                <a:ea typeface="Times New Roman" panose="02020603050405020304" pitchFamily="18" charset="0"/>
              </a:rPr>
              <a:t>Serum pregnancy testing and counseling on the risk related to HCV medications should be provided to persons capable of becoming pregnant. </a:t>
            </a:r>
            <a:endParaRPr lang="en-US" sz="2900" dirty="0">
              <a:effectLst/>
              <a:ea typeface="Calibri" panose="020F0502020204030204" pitchFamily="34" charset="0"/>
            </a:endParaRPr>
          </a:p>
          <a:p>
            <a:pPr marL="34290" indent="0">
              <a:buNone/>
            </a:pPr>
            <a:endParaRPr lang="en-US" sz="1500" dirty="0"/>
          </a:p>
        </p:txBody>
      </p:sp>
    </p:spTree>
    <p:extLst>
      <p:ext uri="{BB962C8B-B14F-4D97-AF65-F5344CB8AC3E}">
        <p14:creationId xmlns:p14="http://schemas.microsoft.com/office/powerpoint/2010/main" val="849093174"/>
      </p:ext>
    </p:extLst>
  </p:cSld>
  <p:clrMapOvr>
    <a:masterClrMapping/>
  </p:clrMapOvr>
  <p:transition spd="slow" advTm="4088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1579-844F-A245-B632-B0B68D6A3FC2}"/>
              </a:ext>
            </a:extLst>
          </p:cNvPr>
          <p:cNvSpPr>
            <a:spLocks noGrp="1"/>
          </p:cNvSpPr>
          <p:nvPr>
            <p:ph type="title"/>
          </p:nvPr>
        </p:nvSpPr>
        <p:spPr/>
        <p:txBody>
          <a:bodyPr>
            <a:normAutofit fontScale="90000"/>
          </a:bodyPr>
          <a:lstStyle/>
          <a:p>
            <a:r>
              <a:rPr lang="en-US" dirty="0"/>
              <a:t>Recommended DAA Medications for Treatment of HCV in the Simplified Treatment Algorithm </a:t>
            </a:r>
          </a:p>
        </p:txBody>
      </p:sp>
      <p:sp>
        <p:nvSpPr>
          <p:cNvPr id="3" name="Text Placeholder 2">
            <a:extLst>
              <a:ext uri="{FF2B5EF4-FFF2-40B4-BE49-F238E27FC236}">
                <a16:creationId xmlns:a16="http://schemas.microsoft.com/office/drawing/2014/main" id="{9DA4C9FE-10D1-E541-A8C6-7F004196EEEF}"/>
              </a:ext>
            </a:extLst>
          </p:cNvPr>
          <p:cNvSpPr>
            <a:spLocks noGrp="1"/>
          </p:cNvSpPr>
          <p:nvPr>
            <p:ph type="body" sz="quarter" idx="14"/>
          </p:nvPr>
        </p:nvSpPr>
        <p:spPr/>
        <p:txBody>
          <a:bodyPr/>
          <a:lstStyle/>
          <a:p>
            <a:endParaRPr lang="en-US"/>
          </a:p>
        </p:txBody>
      </p:sp>
      <p:graphicFrame>
        <p:nvGraphicFramePr>
          <p:cNvPr id="5" name="Content Placeholder 4">
            <a:extLst>
              <a:ext uri="{FF2B5EF4-FFF2-40B4-BE49-F238E27FC236}">
                <a16:creationId xmlns:a16="http://schemas.microsoft.com/office/drawing/2014/main" id="{FD85CFC3-AE46-0B4B-896E-8959A7731E45}"/>
              </a:ext>
            </a:extLst>
          </p:cNvPr>
          <p:cNvGraphicFramePr>
            <a:graphicFrameLocks noGrp="1"/>
          </p:cNvGraphicFramePr>
          <p:nvPr>
            <p:ph sz="half" idx="2"/>
            <p:extLst>
              <p:ext uri="{D42A27DB-BD31-4B8C-83A1-F6EECF244321}">
                <p14:modId xmlns:p14="http://schemas.microsoft.com/office/powerpoint/2010/main" val="1866856277"/>
              </p:ext>
            </p:extLst>
          </p:nvPr>
        </p:nvGraphicFramePr>
        <p:xfrm>
          <a:off x="323850" y="1135063"/>
          <a:ext cx="851535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791652"/>
      </p:ext>
    </p:extLst>
  </p:cSld>
  <p:clrMapOvr>
    <a:masterClrMapping/>
  </p:clrMapOvr>
  <p:transition spd="slow" advTm="3025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BE008B1-5C61-1848-A75E-662D2C26FBDF}"/>
              </a:ext>
            </a:extLst>
          </p:cNvPr>
          <p:cNvSpPr/>
          <p:nvPr/>
        </p:nvSpPr>
        <p:spPr>
          <a:xfrm>
            <a:off x="5757609" y="1594364"/>
            <a:ext cx="3178047" cy="2465408"/>
          </a:xfrm>
          <a:prstGeom prst="roundRect">
            <a:avLst>
              <a:gd name="adj" fmla="val 10000"/>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a:extLst>
              <a:ext uri="{FF2B5EF4-FFF2-40B4-BE49-F238E27FC236}">
                <a16:creationId xmlns:a16="http://schemas.microsoft.com/office/drawing/2014/main" id="{2D77FFC5-2270-E34A-82C4-1E3CA0AA04E7}"/>
              </a:ext>
            </a:extLst>
          </p:cNvPr>
          <p:cNvSpPr>
            <a:spLocks noGrp="1"/>
          </p:cNvSpPr>
          <p:nvPr>
            <p:ph type="title"/>
          </p:nvPr>
        </p:nvSpPr>
        <p:spPr/>
        <p:txBody>
          <a:bodyPr/>
          <a:lstStyle/>
          <a:p>
            <a:r>
              <a:rPr lang="en-US" dirty="0" err="1"/>
              <a:t>Glecaprevir-Pibrentasvir</a:t>
            </a:r>
            <a:endParaRPr lang="en-US" dirty="0"/>
          </a:p>
        </p:txBody>
      </p:sp>
      <p:sp>
        <p:nvSpPr>
          <p:cNvPr id="4" name="Content Placeholder 3">
            <a:extLst>
              <a:ext uri="{FF2B5EF4-FFF2-40B4-BE49-F238E27FC236}">
                <a16:creationId xmlns:a16="http://schemas.microsoft.com/office/drawing/2014/main" id="{FE0CA016-87B1-B140-8565-E93CB63AD691}"/>
              </a:ext>
            </a:extLst>
          </p:cNvPr>
          <p:cNvSpPr>
            <a:spLocks noGrp="1"/>
          </p:cNvSpPr>
          <p:nvPr>
            <p:ph sz="half" idx="2"/>
          </p:nvPr>
        </p:nvSpPr>
        <p:spPr>
          <a:xfrm>
            <a:off x="323849" y="1190625"/>
            <a:ext cx="5544515" cy="3600450"/>
          </a:xfrm>
        </p:spPr>
        <p:txBody>
          <a:bodyPr>
            <a:normAutofit/>
          </a:bodyPr>
          <a:lstStyle/>
          <a:p>
            <a:r>
              <a:rPr lang="en-US" dirty="0"/>
              <a:t>First </a:t>
            </a:r>
            <a:r>
              <a:rPr lang="en-US" dirty="0" err="1">
                <a:effectLst/>
                <a:ea typeface="Calibri" panose="020F0502020204030204" pitchFamily="34" charset="0"/>
              </a:rPr>
              <a:t>pangenotypic</a:t>
            </a:r>
            <a:r>
              <a:rPr lang="en-US" dirty="0">
                <a:effectLst/>
                <a:ea typeface="Calibri" panose="020F0502020204030204" pitchFamily="34" charset="0"/>
              </a:rPr>
              <a:t> NS3/4A protease inhibitor-NS5A inhibitor combination to be approved</a:t>
            </a:r>
            <a:r>
              <a:rPr lang="en-US" dirty="0">
                <a:effectLst/>
              </a:rPr>
              <a:t> </a:t>
            </a:r>
          </a:p>
          <a:p>
            <a:endParaRPr lang="en-US" dirty="0"/>
          </a:p>
          <a:p>
            <a:r>
              <a:rPr lang="en-US" dirty="0"/>
              <a:t>Not an option for patients with decompensated cirrhosis due to the presence of a protease inhibitor. </a:t>
            </a:r>
          </a:p>
          <a:p>
            <a:endParaRPr lang="en-US" dirty="0"/>
          </a:p>
          <a:p>
            <a:r>
              <a:rPr lang="en-US" dirty="0"/>
              <a:t>SVR-12 rates ≥95% for treatment naïve individuals with and without compensated cirrhosis </a:t>
            </a:r>
          </a:p>
        </p:txBody>
      </p:sp>
      <p:sp>
        <p:nvSpPr>
          <p:cNvPr id="5" name="Text Placeholder 4">
            <a:extLst>
              <a:ext uri="{FF2B5EF4-FFF2-40B4-BE49-F238E27FC236}">
                <a16:creationId xmlns:a16="http://schemas.microsoft.com/office/drawing/2014/main" id="{8BDBC397-9E39-3F4D-A4AD-B8B983024F5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57382867"/>
      </p:ext>
    </p:extLst>
  </p:cSld>
  <p:clrMapOvr>
    <a:masterClrMapping/>
  </p:clrMapOvr>
  <p:transition spd="slow" advTm="4105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3619E6-0236-D14D-A274-0DA6DEDE2740}"/>
              </a:ext>
            </a:extLst>
          </p:cNvPr>
          <p:cNvSpPr>
            <a:spLocks noGrp="1"/>
          </p:cNvSpPr>
          <p:nvPr>
            <p:ph type="title"/>
          </p:nvPr>
        </p:nvSpPr>
        <p:spPr/>
        <p:txBody>
          <a:bodyPr/>
          <a:lstStyle/>
          <a:p>
            <a:r>
              <a:rPr lang="en-US" dirty="0" err="1"/>
              <a:t>Glecaprevir-Pibrentasvir</a:t>
            </a:r>
            <a:r>
              <a:rPr lang="en-US" dirty="0"/>
              <a:t>: Notable Drug-Drug Interactions</a:t>
            </a:r>
          </a:p>
        </p:txBody>
      </p:sp>
      <p:sp>
        <p:nvSpPr>
          <p:cNvPr id="6" name="Content Placeholder 5">
            <a:extLst>
              <a:ext uri="{FF2B5EF4-FFF2-40B4-BE49-F238E27FC236}">
                <a16:creationId xmlns:a16="http://schemas.microsoft.com/office/drawing/2014/main" id="{3D26EC44-F625-494C-8937-18ADBF6421B7}"/>
              </a:ext>
            </a:extLst>
          </p:cNvPr>
          <p:cNvSpPr>
            <a:spLocks noGrp="1"/>
          </p:cNvSpPr>
          <p:nvPr>
            <p:ph sz="half" idx="2"/>
          </p:nvPr>
        </p:nvSpPr>
        <p:spPr/>
        <p:txBody>
          <a:bodyPr>
            <a:normAutofit/>
          </a:bodyPr>
          <a:lstStyle/>
          <a:p>
            <a:pPr marL="491490" indent="-457200">
              <a:buAutoNum type="arabicPeriod"/>
            </a:pPr>
            <a:r>
              <a:rPr lang="en-US" sz="1800" b="1" dirty="0"/>
              <a:t>Statins: </a:t>
            </a:r>
            <a:r>
              <a:rPr lang="en-US" sz="1800" dirty="0"/>
              <a:t>Co-administrations leads to increased plasma concentrations of statins and can increase the risk for myopathy, including rhabdomyolysis.</a:t>
            </a:r>
          </a:p>
          <a:p>
            <a:pPr marL="491490" indent="-457200">
              <a:spcBef>
                <a:spcPts val="2400"/>
              </a:spcBef>
              <a:buAutoNum type="arabicPeriod"/>
            </a:pPr>
            <a:r>
              <a:rPr lang="en-US" sz="1800" b="1" dirty="0" err="1"/>
              <a:t>Ethinylestradiol</a:t>
            </a:r>
            <a:r>
              <a:rPr lang="en-US" sz="1800" b="1" dirty="0"/>
              <a:t>: </a:t>
            </a:r>
            <a:r>
              <a:rPr lang="en-US" sz="1800" dirty="0"/>
              <a:t>Co-administration increase levels of </a:t>
            </a:r>
            <a:r>
              <a:rPr lang="en-US" sz="1800" dirty="0" err="1"/>
              <a:t>ethinylestradiol</a:t>
            </a:r>
            <a:r>
              <a:rPr lang="en-US" sz="1800" dirty="0"/>
              <a:t>, leading to increased risk of ALT elevation.</a:t>
            </a:r>
          </a:p>
          <a:p>
            <a:pPr marL="491490" indent="-457200">
              <a:spcBef>
                <a:spcPts val="2400"/>
              </a:spcBef>
              <a:buAutoNum type="arabicPeriod"/>
            </a:pPr>
            <a:r>
              <a:rPr lang="en-US" sz="1800" b="1" dirty="0"/>
              <a:t>Select HIV ART:  </a:t>
            </a:r>
            <a:r>
              <a:rPr lang="en-US" sz="1800" dirty="0"/>
              <a:t>Protease inhibitors and pharmacologic boosters (e.g., ritonavir and cobicistat) can increase serum concentrations of </a:t>
            </a:r>
            <a:r>
              <a:rPr lang="en-US" sz="1800" dirty="0" err="1"/>
              <a:t>glecaprevir</a:t>
            </a:r>
            <a:r>
              <a:rPr lang="en-US" sz="1800" dirty="0"/>
              <a:t>. Select NNRTIs, including efavirenz and etravirine, which can decrease plasma concentrations of </a:t>
            </a:r>
            <a:r>
              <a:rPr lang="en-US" sz="1800" dirty="0" err="1"/>
              <a:t>glecaprevir-pibrentasvir</a:t>
            </a:r>
            <a:r>
              <a:rPr lang="en-US" sz="1800" dirty="0"/>
              <a:t>. </a:t>
            </a:r>
          </a:p>
        </p:txBody>
      </p:sp>
      <p:sp>
        <p:nvSpPr>
          <p:cNvPr id="7" name="Text Placeholder 6">
            <a:extLst>
              <a:ext uri="{FF2B5EF4-FFF2-40B4-BE49-F238E27FC236}">
                <a16:creationId xmlns:a16="http://schemas.microsoft.com/office/drawing/2014/main" id="{13DE4DCA-5080-B746-A887-DA41C966996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02642947"/>
      </p:ext>
    </p:extLst>
  </p:cSld>
  <p:clrMapOvr>
    <a:masterClrMapping/>
  </p:clrMapOvr>
  <p:transition spd="slow" advTm="78829"/>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47242</TotalTime>
  <Words>2096</Words>
  <Application>Microsoft Macintosh PowerPoint</Application>
  <PresentationFormat>On-screen Show (16:9)</PresentationFormat>
  <Paragraphs>125</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Geneva</vt:lpstr>
      <vt:lpstr>Lucida Grande</vt:lpstr>
      <vt:lpstr>Times New Roman</vt:lpstr>
      <vt:lpstr>AETC_Master_Template_061510</vt:lpstr>
      <vt:lpstr>Simplified Treatment Algorithm for Hepatitis C </vt:lpstr>
      <vt:lpstr>Disclosures</vt:lpstr>
      <vt:lpstr>Overview</vt:lpstr>
      <vt:lpstr>Simplified Treatment Algorithm</vt:lpstr>
      <vt:lpstr>Simplified Treatment Algorithm: Pretreatment Assessment</vt:lpstr>
      <vt:lpstr>Pretreatment Laboratory Assessment</vt:lpstr>
      <vt:lpstr>Recommended DAA Medications for Treatment of HCV in the Simplified Treatment Algorithm </vt:lpstr>
      <vt:lpstr>Glecaprevir-Pibrentasvir</vt:lpstr>
      <vt:lpstr>Glecaprevir-Pibrentasvir: Notable Drug-Drug Interactions</vt:lpstr>
      <vt:lpstr>Sofosbuvir-Velpatasvir</vt:lpstr>
      <vt:lpstr>Sofosbuvir-Velpatasvir: Notable Drug-Drug Interactions</vt:lpstr>
      <vt:lpstr>Summary of Glecaprevir-Pibrentasvir vs. Sofosbuvir-Velpatasvir</vt:lpstr>
      <vt:lpstr>Laboratory Monitoring</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1460</cp:revision>
  <cp:lastPrinted>2019-10-21T18:40:24Z</cp:lastPrinted>
  <dcterms:created xsi:type="dcterms:W3CDTF">2010-11-28T05:36:22Z</dcterms:created>
  <dcterms:modified xsi:type="dcterms:W3CDTF">2023-06-14T22:40:41Z</dcterms:modified>
</cp:coreProperties>
</file>